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3" r:id="rId4"/>
    <p:sldId id="259" r:id="rId5"/>
    <p:sldId id="260" r:id="rId6"/>
    <p:sldId id="257" r:id="rId7"/>
    <p:sldId id="258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17/01/2013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17/01/2013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17/01/2013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17/01/2013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17/01/2013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17/01/2013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17/01/2013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two approaches were coded into two separate solvers in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Noise function encoded such that:</a:t>
            </a:r>
          </a:p>
          <a:p>
            <a:endParaRPr lang="en-GB" dirty="0"/>
          </a:p>
          <a:p>
            <a:r>
              <a:rPr lang="en-GB" dirty="0" smtClean="0"/>
              <a:t>Allows for a wide range of noise types</a:t>
            </a:r>
          </a:p>
          <a:p>
            <a:r>
              <a:rPr lang="en-GB" dirty="0" smtClean="0"/>
              <a:t>Zero-checking necessary to avoid highly divergent areas of phase space</a:t>
            </a:r>
          </a:p>
          <a:p>
            <a:r>
              <a:rPr lang="en-GB" dirty="0" smtClean="0"/>
              <a:t>Code ran fast enough for parameter testing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05085"/>
            <a:ext cx="5349215" cy="41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noise to affinity maturation rate had little appreciable effect on other outputs</a:t>
            </a:r>
          </a:p>
          <a:p>
            <a:pPr lvl="1"/>
            <a:r>
              <a:rPr lang="en-GB" dirty="0" smtClean="0"/>
              <a:t>It only really functions as a Boolean, anyway.</a:t>
            </a:r>
          </a:p>
          <a:p>
            <a:r>
              <a:rPr lang="en-GB" dirty="0" smtClean="0"/>
              <a:t>Adding </a:t>
            </a:r>
            <a:r>
              <a:rPr lang="en-GB" dirty="0" err="1" smtClean="0"/>
              <a:t>stochasticity</a:t>
            </a:r>
            <a:r>
              <a:rPr lang="en-GB" dirty="0" smtClean="0"/>
              <a:t> to virus production produced some exciting results</a:t>
            </a:r>
          </a:p>
          <a:p>
            <a:r>
              <a:rPr lang="en-GB" dirty="0" smtClean="0"/>
              <a:t>Brings about the possibility of several waves of infection.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Stochastic </a:t>
            </a:r>
            <a:r>
              <a:rPr lang="en-GB" dirty="0" err="1" smtClean="0"/>
              <a:t>Matlab</a:t>
            </a:r>
            <a:r>
              <a:rPr lang="en-GB" dirty="0" smtClean="0"/>
              <a:t>®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54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34880" cy="4525963"/>
          </a:xfrm>
        </p:spPr>
        <p:txBody>
          <a:bodyPr/>
          <a:lstStyle/>
          <a:p>
            <a:r>
              <a:rPr lang="en-GB" dirty="0" smtClean="0"/>
              <a:t>Noise in V allows infection to re-emerge when antibody count decays away</a:t>
            </a:r>
          </a:p>
          <a:p>
            <a:r>
              <a:rPr lang="en-GB" dirty="0" smtClean="0"/>
              <a:t>Antibody Efficacy grows each time</a:t>
            </a:r>
          </a:p>
          <a:p>
            <a:r>
              <a:rPr lang="en-GB" dirty="0" smtClean="0"/>
              <a:t>Population “remembers” how to fight disease, finding it easier to rebuff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Waves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2" descr="C:\Users\thomas\Downloads\Resurgance_scissored_150x150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257"/>
            <a:ext cx="3399379" cy="66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6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3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The human immune system is a complicated entity</a:t>
            </a:r>
          </a:p>
          <a:p>
            <a:r>
              <a:rPr lang="en-GB" dirty="0" smtClean="0"/>
              <a:t>The model of </a:t>
            </a:r>
            <a:r>
              <a:rPr lang="en-GB" dirty="0" err="1" smtClean="0"/>
              <a:t>Hancioglu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(2007) seeks to capture some of its behaviour…</a:t>
            </a:r>
          </a:p>
          <a:p>
            <a:r>
              <a:rPr lang="en-GB" dirty="0" smtClean="0"/>
              <a:t>… specifically the interplay between innate and adaptive immunity</a:t>
            </a:r>
          </a:p>
          <a:p>
            <a:r>
              <a:rPr lang="en-GB" dirty="0" smtClean="0"/>
              <a:t>Group G (Pearce </a:t>
            </a:r>
            <a:r>
              <a:rPr lang="en-GB" i="1" dirty="0" smtClean="0"/>
              <a:t>et al.</a:t>
            </a:r>
            <a:r>
              <a:rPr lang="en-GB" dirty="0" smtClean="0"/>
              <a:t>) were tasked with implementing model in </a:t>
            </a:r>
            <a:r>
              <a:rPr lang="en-GB" dirty="0" err="1" smtClean="0"/>
              <a:t>MatLab</a:t>
            </a:r>
            <a:r>
              <a:rPr lang="en-GB" dirty="0" smtClean="0"/>
              <a:t>®</a:t>
            </a:r>
          </a:p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Problem – </a:t>
            </a:r>
            <a:r>
              <a:rPr lang="en-GB" b="0" dirty="0" smtClean="0"/>
              <a:t>Human Immune Response Modelling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Hancioglu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3</a:t>
            </a:fld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9" t="9591" r="12117" b="12267"/>
          <a:stretch/>
        </p:blipFill>
        <p:spPr bwMode="auto">
          <a:xfrm>
            <a:off x="4208943" y="1700808"/>
            <a:ext cx="4806669" cy="342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8712"/>
            <a:ext cx="3918614" cy="299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Phase 2 – Inherited Code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how did they </a:t>
            </a:r>
            <a:r>
              <a:rPr lang="en-GB" dirty="0" smtClean="0"/>
              <a:t>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3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17241"/>
              </p:ext>
            </p:extLst>
          </p:nvPr>
        </p:nvGraphicFramePr>
        <p:xfrm>
          <a:off x="630872" y="1781016"/>
          <a:ext cx="7882255" cy="3926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9360"/>
                <a:gridCol w="1259840"/>
                <a:gridCol w="4123055"/>
              </a:tblGrid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What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Check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Comments</a:t>
                      </a: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report?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Well-explained mathematics and good documentation of results. Authorship clear.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User-friendly GUI?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Beautiful GUI. Drop-down menus are a good solution to the multi-parameter problem. Needs a ‘running ’ bar and a reset key.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Clear Licencing?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Yes, throughout. Immaculate spelling of CC-BY-3.0. We all felt thoroughly safe.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803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Commenting?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Quite thorough</a:t>
                      </a:r>
                      <a:r>
                        <a:rPr lang="en-GB" sz="1100" dirty="0" smtClean="0">
                          <a:effectLst/>
                        </a:rPr>
                        <a:t>. </a:t>
                      </a:r>
                      <a:r>
                        <a:rPr lang="en-GB" sz="1100" dirty="0" err="1" smtClean="0">
                          <a:effectLst/>
                        </a:rPr>
                        <a:t>Autocomments</a:t>
                      </a:r>
                      <a:r>
                        <a:rPr lang="en-GB" sz="1100" dirty="0" smtClean="0">
                          <a:effectLst/>
                        </a:rPr>
                        <a:t> left by GUIDE of dubious value.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61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 3"/>
                        <a:buChar char=""/>
                        <a:tabLst>
                          <a:tab pos="457200" algn="l"/>
                        </a:tabLst>
                      </a:pPr>
                      <a:r>
                        <a:rPr lang="en-GB" sz="1800" kern="1200">
                          <a:effectLst/>
                        </a:rPr>
                        <a:t>Code Structure?</a:t>
                      </a:r>
                      <a:endParaRPr lang="en-GB" sz="1200">
                        <a:solidFill>
                          <a:srgbClr val="31849B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r>
                        <a:rPr lang="en-GB" sz="1100" dirty="0" smtClean="0">
                          <a:effectLst/>
                        </a:rPr>
                        <a:t>Clear,</a:t>
                      </a:r>
                      <a:r>
                        <a:rPr lang="en-GB" sz="1100" baseline="0" dirty="0" smtClean="0">
                          <a:effectLst/>
                        </a:rPr>
                        <a:t> well structured, but incorporation of new variables proved difficult, owing to GUIDE’s heavily nested data stream.</a:t>
                      </a:r>
                      <a:endParaRPr lang="en-GB" sz="11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Inherited Material - Checklist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5</a:t>
            </a:fld>
            <a:endParaRPr lang="en-GB" dirty="0"/>
          </a:p>
        </p:txBody>
      </p:sp>
      <p:pic>
        <p:nvPicPr>
          <p:cNvPr id="2053" name="Picture 1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301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5" y="285293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42281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of </a:t>
            </a:r>
            <a:r>
              <a:rPr lang="en-GB" dirty="0" err="1" smtClean="0"/>
              <a:t>Stochasticity</a:t>
            </a:r>
            <a:endParaRPr lang="en-GB" dirty="0" smtClean="0"/>
          </a:p>
          <a:p>
            <a:pPr lvl="1"/>
            <a:r>
              <a:rPr lang="en-GB" dirty="0" smtClean="0"/>
              <a:t>In both </a:t>
            </a:r>
            <a:r>
              <a:rPr lang="en-GB" dirty="0" err="1" smtClean="0"/>
              <a:t>Matlab</a:t>
            </a:r>
            <a:r>
              <a:rPr lang="en-GB" dirty="0" smtClean="0"/>
              <a:t> (Owen) and C++ </a:t>
            </a:r>
            <a:r>
              <a:rPr lang="en-GB" dirty="0" err="1" smtClean="0"/>
              <a:t>Mex</a:t>
            </a:r>
            <a:r>
              <a:rPr lang="en-GB" dirty="0" smtClean="0"/>
              <a:t> Files (</a:t>
            </a:r>
            <a:r>
              <a:rPr lang="en-GB" dirty="0" err="1" smtClean="0"/>
              <a:t>Malte</a:t>
            </a:r>
            <a:r>
              <a:rPr lang="en-GB" dirty="0" smtClean="0"/>
              <a:t>)</a:t>
            </a:r>
          </a:p>
          <a:p>
            <a:r>
              <a:rPr lang="en-GB" dirty="0" smtClean="0"/>
              <a:t>Addition of Drug Response</a:t>
            </a:r>
          </a:p>
          <a:p>
            <a:pPr lvl="1"/>
            <a:r>
              <a:rPr lang="en-GB" dirty="0" smtClean="0"/>
              <a:t>Will, </a:t>
            </a:r>
            <a:r>
              <a:rPr lang="en-GB" dirty="0" err="1" smtClean="0"/>
              <a:t>Antonietta</a:t>
            </a:r>
            <a:endParaRPr lang="en-GB" dirty="0" smtClean="0"/>
          </a:p>
          <a:p>
            <a:r>
              <a:rPr lang="en-GB" dirty="0" smtClean="0"/>
              <a:t>Refinement of Biological Accuracy of Model</a:t>
            </a:r>
          </a:p>
          <a:p>
            <a:pPr lvl="1"/>
            <a:r>
              <a:rPr lang="en-GB" dirty="0" smtClean="0"/>
              <a:t>Jin</a:t>
            </a:r>
          </a:p>
          <a:p>
            <a:r>
              <a:rPr lang="en-GB" dirty="0" smtClean="0"/>
              <a:t>Incorporation of new features into GUI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2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GB" dirty="0" smtClean="0"/>
              <a:t>We established two points at which adding stochastic noise would be biologically justified</a:t>
            </a:r>
          </a:p>
          <a:p>
            <a:r>
              <a:rPr lang="en-GB" dirty="0" smtClean="0"/>
              <a:t>Production rates of virus from infected cells</a:t>
            </a:r>
          </a:p>
          <a:p>
            <a:pPr lvl="1"/>
            <a:r>
              <a:rPr lang="en-GB" dirty="0" smtClean="0"/>
              <a:t>Variation in burst size is known to be significant (Mitchell et al. 2011)</a:t>
            </a:r>
          </a:p>
          <a:p>
            <a:r>
              <a:rPr lang="en-GB" dirty="0" smtClean="0"/>
              <a:t>Affinity Maturation process will be stochastic in nature</a:t>
            </a:r>
          </a:p>
          <a:p>
            <a:pPr lvl="1"/>
            <a:r>
              <a:rPr lang="en-GB" dirty="0" smtClean="0"/>
              <a:t>Selection of most successful antibody from series of candidates (</a:t>
            </a:r>
            <a:r>
              <a:rPr lang="en-GB" dirty="0" err="1" smtClean="0"/>
              <a:t>Grimaldi</a:t>
            </a:r>
            <a:r>
              <a:rPr lang="en-GB" dirty="0" smtClean="0"/>
              <a:t> et al. 2005)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Add noise into population ODE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Adapt Euler method to give Euler-Maruyama method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f(X) is the “drift function”</a:t>
            </a:r>
          </a:p>
          <a:p>
            <a:r>
              <a:rPr lang="en-GB" dirty="0" smtClean="0"/>
              <a:t>G(X) the “diffusion function”</a:t>
            </a:r>
          </a:p>
          <a:p>
            <a:r>
              <a:rPr lang="en-GB" dirty="0" err="1"/>
              <a:t>δ</a:t>
            </a:r>
            <a:r>
              <a:rPr lang="en-GB" dirty="0" err="1" smtClean="0"/>
              <a:t>t</a:t>
            </a:r>
            <a:r>
              <a:rPr lang="en-GB" dirty="0" smtClean="0"/>
              <a:t> is the </a:t>
            </a:r>
            <a:r>
              <a:rPr lang="en-GB" dirty="0" err="1" smtClean="0"/>
              <a:t>timestep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Adding noise to populations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7" y="3374236"/>
            <a:ext cx="7571551" cy="61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7240"/>
            <a:ext cx="3437381" cy="89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22" y="3985634"/>
            <a:ext cx="3202310" cy="5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78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Alternatively, we can add noise to specific processes</a:t>
            </a:r>
          </a:p>
          <a:p>
            <a:r>
              <a:rPr lang="en-GB" dirty="0" smtClean="0"/>
              <a:t>This demands adding of noise functions within the drift function f(X)</a:t>
            </a:r>
          </a:p>
          <a:p>
            <a:r>
              <a:rPr lang="en-GB" dirty="0" smtClean="0"/>
              <a:t>We can adapt regular ODE solver: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noise to rates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96116"/>
            <a:ext cx="4905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36" y="4437112"/>
            <a:ext cx="6045509" cy="50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13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</TotalTime>
  <Words>481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Group D Phase 2 Project</vt:lpstr>
      <vt:lpstr>The Problem – Human Immune Response Modelling</vt:lpstr>
      <vt:lpstr>The Hancioglu model</vt:lpstr>
      <vt:lpstr>Phase 2 – Inherited Code</vt:lpstr>
      <vt:lpstr>Inherited Material - Checklist</vt:lpstr>
      <vt:lpstr>Phase 2 Modifications</vt:lpstr>
      <vt:lpstr>Stochastic modelling</vt:lpstr>
      <vt:lpstr>Adding noise to populations</vt:lpstr>
      <vt:lpstr>Adding noise to rates</vt:lpstr>
      <vt:lpstr>Implementation in Matlab®</vt:lpstr>
      <vt:lpstr>Stochastic Matlab® Results</vt:lpstr>
      <vt:lpstr>Multiple Waves</vt:lpstr>
      <vt:lpstr>PowerPoint Presentation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Owen Thomas</cp:lastModifiedBy>
  <cp:revision>16</cp:revision>
  <dcterms:created xsi:type="dcterms:W3CDTF">2013-01-16T10:27:24Z</dcterms:created>
  <dcterms:modified xsi:type="dcterms:W3CDTF">2013-01-17T16:30:25Z</dcterms:modified>
</cp:coreProperties>
</file>