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6" r:id="rId5"/>
    <p:sldId id="265" r:id="rId6"/>
    <p:sldId id="267" r:id="rId7"/>
    <p:sldId id="268" r:id="rId8"/>
    <p:sldId id="273" r:id="rId9"/>
    <p:sldId id="270" r:id="rId10"/>
    <p:sldId id="274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4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343" autoAdjust="0"/>
  </p:normalViewPr>
  <p:slideViewPr>
    <p:cSldViewPr>
      <p:cViewPr>
        <p:scale>
          <a:sx n="118" d="100"/>
          <a:sy n="118" d="100"/>
        </p:scale>
        <p:origin x="-14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TBqfSOeN4-E?version=3&amp;hl=en_GB&amp;rel=0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methods:</a:t>
            </a:r>
          </a:p>
          <a:p>
            <a:r>
              <a:rPr lang="en-GB" dirty="0" smtClean="0"/>
              <a:t>MALTE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Code only – no GUIDE!</a:t>
            </a:r>
          </a:p>
          <a:p>
            <a:r>
              <a:rPr lang="en-GB" dirty="0" smtClean="0"/>
              <a:t>It has a dynamic crypt plot (cells imposed on a parametric sine curve)</a:t>
            </a:r>
          </a:p>
          <a:p>
            <a:r>
              <a:rPr lang="en-GB" dirty="0" smtClean="0"/>
              <a:t>Not as robust as we’d like – crashes quite easily if the user gives it too much to do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511380" cy="349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448272" cy="141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1" y="2662259"/>
            <a:ext cx="2453710" cy="14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0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  <p:pic>
        <p:nvPicPr>
          <p:cNvPr id="7170" name="Picture 2" descr="C:\Users\wsmith\AppData\Local\Microsoft\Windows\Temporary Internet Files\Content.IE5\J3OFKRP0\Code_Architecture_Diagram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786526" cy="4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98976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sz="1600" dirty="0" smtClean="0"/>
              <a:t>Reproduced behaviour of 3-compartment ODE set, under 3 different feedback modes</a:t>
            </a:r>
          </a:p>
          <a:p>
            <a:pPr marL="109728" indent="0">
              <a:buNone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Implemented </a:t>
            </a:r>
            <a:r>
              <a:rPr lang="en-GB" sz="1600" smtClean="0"/>
              <a:t>and compared stability </a:t>
            </a:r>
            <a:r>
              <a:rPr lang="en-GB" sz="1600" dirty="0" smtClean="0"/>
              <a:t>analysers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Wrapped 3 solvers into a GUI, featuring dynamic crypt visualisations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Used GUI to corroborate analytical stability plots!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213285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00000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3645024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3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95936" y="2996952"/>
            <a:ext cx="4426769" cy="2304256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1. Phase 1</a:t>
            </a:r>
            <a:r>
              <a:rPr lang="en-GB" dirty="0" smtClean="0"/>
              <a:t> – Cancer population dynamics in the colonic  crypt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b="1" dirty="0" smtClean="0"/>
              <a:t>Phase 2</a:t>
            </a:r>
            <a:r>
              <a:rPr lang="en-GB" dirty="0" smtClean="0"/>
              <a:t> – Modelling human immune response to IVA</a:t>
            </a:r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594040" cy="1828800"/>
          </a:xfrm>
        </p:spPr>
        <p:txBody>
          <a:bodyPr/>
          <a:lstStyle/>
          <a:p>
            <a:r>
              <a:rPr lang="en-GB" dirty="0" smtClean="0"/>
              <a:t>1. Phase 1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Cancer population dynamics in the colonic crypt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29768" cy="4525962"/>
          </a:xfrm>
        </p:spPr>
      </p:pic>
      <p:pic>
        <p:nvPicPr>
          <p:cNvPr id="8" name="TBqfSOeN4-E?version=3&amp;hl=en_GB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1560" y="2348880"/>
            <a:ext cx="3552056" cy="26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groups have applied simple compartment models to the crypt: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8687"/>
            <a:ext cx="5472608" cy="334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82097"/>
            <a:ext cx="1800200" cy="17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68328"/>
            <a:ext cx="417646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Johnston </a:t>
            </a:r>
            <a:r>
              <a:rPr lang="en-GB" i="1" dirty="0" smtClean="0"/>
              <a:t>et al. </a:t>
            </a:r>
            <a:r>
              <a:rPr lang="en-GB" dirty="0" smtClean="0"/>
              <a:t>used both </a:t>
            </a:r>
            <a:r>
              <a:rPr lang="en-GB" b="1" dirty="0" smtClean="0"/>
              <a:t>discrete</a:t>
            </a:r>
            <a:r>
              <a:rPr lang="en-GB" dirty="0" smtClean="0"/>
              <a:t> and </a:t>
            </a:r>
            <a:r>
              <a:rPr lang="en-GB" b="1" dirty="0" smtClean="0"/>
              <a:t>continuous</a:t>
            </a:r>
            <a:r>
              <a:rPr lang="en-GB" dirty="0" smtClean="0"/>
              <a:t> models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We focused on the </a:t>
            </a:r>
            <a:r>
              <a:rPr lang="en-GB" b="1" dirty="0" smtClean="0"/>
              <a:t>continuous</a:t>
            </a:r>
            <a:r>
              <a:rPr lang="en-GB" dirty="0" smtClean="0"/>
              <a:t> model</a:t>
            </a:r>
          </a:p>
          <a:p>
            <a:endParaRPr lang="en-GB" dirty="0" smtClean="0"/>
          </a:p>
          <a:p>
            <a:r>
              <a:rPr lang="en-GB" dirty="0" smtClean="0"/>
              <a:t>Assumes large time and population scales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Modelling 1: </a:t>
            </a:r>
            <a:r>
              <a:rPr lang="en-GB" sz="3600" dirty="0" smtClean="0"/>
              <a:t>continuous </a:t>
            </a:r>
            <a:r>
              <a:rPr lang="en-GB" sz="3600" i="1" dirty="0" smtClean="0"/>
              <a:t>vs. </a:t>
            </a:r>
            <a:r>
              <a:rPr lang="en-GB" sz="3600" dirty="0" smtClean="0"/>
              <a:t>discrete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232114" cy="250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39" y="1468328"/>
            <a:ext cx="2736304" cy="1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5"/>
          </a:xfrm>
        </p:spPr>
        <p:txBody>
          <a:bodyPr>
            <a:normAutofit/>
          </a:bodyPr>
          <a:lstStyle/>
          <a:p>
            <a:r>
              <a:rPr lang="en-GB" dirty="0" smtClean="0"/>
              <a:t>The 3-compartment system is pretty boring: very limited stability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2;3: </a:t>
            </a:r>
            <a:r>
              <a:rPr lang="en-GB" sz="3200" dirty="0"/>
              <a:t>a</a:t>
            </a:r>
            <a:r>
              <a:rPr lang="en-GB" sz="3200" dirty="0" smtClean="0"/>
              <a:t>dding feedback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54842"/>
            <a:ext cx="3384376" cy="26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147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</a:t>
            </a:r>
            <a:r>
              <a:rPr lang="en-GB" b="1" dirty="0"/>
              <a:t>feedback</a:t>
            </a:r>
            <a:r>
              <a:rPr lang="en-GB" dirty="0"/>
              <a:t> (populations govern parameters) generates more interesting behaviour!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3816"/>
            <a:ext cx="3384376" cy="261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763688" y="2780927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5364088" y="2789748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55929" r="7256" b="26765"/>
          <a:stretch/>
        </p:blipFill>
        <p:spPr bwMode="auto">
          <a:xfrm>
            <a:off x="3923928" y="2605948"/>
            <a:ext cx="5000946" cy="6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4525963"/>
          </a:xfrm>
        </p:spPr>
        <p:txBody>
          <a:bodyPr/>
          <a:lstStyle/>
          <a:p>
            <a:r>
              <a:rPr lang="en-GB" dirty="0" smtClean="0"/>
              <a:t>Two types of feedback were reproduced:</a:t>
            </a:r>
          </a:p>
          <a:p>
            <a:pPr marL="109728" indent="0">
              <a:buNone/>
            </a:pPr>
            <a:endParaRPr lang="en-GB" sz="14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smtClean="0"/>
              <a:t>Linear: </a:t>
            </a:r>
            <a:r>
              <a:rPr lang="en-GB" dirty="0" smtClean="0"/>
              <a:t>replace…</a:t>
            </a:r>
          </a:p>
          <a:p>
            <a:pPr lvl="2">
              <a:buFont typeface="Courier New" pitchFamily="49" charset="0"/>
              <a:buChar char="o"/>
            </a:pPr>
            <a:endParaRPr lang="en-GB" sz="9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err="1" smtClean="0"/>
              <a:t>Saturable</a:t>
            </a:r>
            <a:r>
              <a:rPr lang="en-GB" b="1" dirty="0" smtClean="0"/>
              <a:t>: </a:t>
            </a:r>
            <a:r>
              <a:rPr lang="en-GB" dirty="0" smtClean="0"/>
              <a:t>replace…</a:t>
            </a:r>
            <a:endParaRPr lang="en-GB" b="1" dirty="0" smtClean="0"/>
          </a:p>
          <a:p>
            <a:pPr lvl="4">
              <a:buFont typeface="Courier New" pitchFamily="49" charset="0"/>
              <a:buChar char="o"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2;3: adding feedback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69616" r="26682" b="22596"/>
          <a:stretch/>
        </p:blipFill>
        <p:spPr bwMode="auto">
          <a:xfrm>
            <a:off x="3747689" y="2183451"/>
            <a:ext cx="4536504" cy="4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152673" cy="23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27" y="3742303"/>
            <a:ext cx="3096344" cy="231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8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183" y="1481329"/>
            <a:ext cx="8438812" cy="5795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Phase space plots highlight parameter combinations leading to </a:t>
            </a:r>
            <a:r>
              <a:rPr lang="en-GB" b="1" dirty="0" smtClean="0">
                <a:solidFill>
                  <a:srgbClr val="FFFF00"/>
                </a:solidFill>
              </a:rPr>
              <a:t>stable crypt sizes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CCFF"/>
                </a:solidFill>
              </a:rPr>
              <a:t>unbounded growth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3404BC"/>
                </a:solidFill>
              </a:rPr>
              <a:t>crypt death</a:t>
            </a:r>
            <a:endParaRPr lang="en-GB" b="1" dirty="0">
              <a:solidFill>
                <a:srgbClr val="3404B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Sweeps – </a:t>
            </a:r>
            <a:r>
              <a:rPr lang="en-GB" sz="3600" b="0" dirty="0" smtClean="0"/>
              <a:t>stability analysis</a:t>
            </a:r>
            <a:endParaRPr lang="en-GB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34" y="4005064"/>
            <a:ext cx="1823790" cy="14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11" y="2479744"/>
            <a:ext cx="1809123" cy="14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2" y="2383753"/>
            <a:ext cx="3600400" cy="30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878" t="13072" r="41443" b="19667"/>
          <a:stretch/>
        </p:blipFill>
        <p:spPr bwMode="auto">
          <a:xfrm>
            <a:off x="4832518" y="2494725"/>
            <a:ext cx="1872208" cy="1453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182" y="2204864"/>
            <a:ext cx="3960440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38531" y="2204864"/>
            <a:ext cx="4176464" cy="34563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151437" y="4573147"/>
            <a:ext cx="792088" cy="344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714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LHS: Johnston, </a:t>
            </a:r>
            <a:r>
              <a:rPr lang="en-GB" sz="1200" dirty="0" err="1" smtClean="0"/>
              <a:t>Maini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2007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0272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RHS: </a:t>
            </a:r>
            <a:r>
              <a:rPr lang="en-GB" sz="1200" dirty="0" err="1" smtClean="0"/>
              <a:t>Ambuehl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2013, CC-BY-SA-3.0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36422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ANALYTICAL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2955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NUMERICAL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317</Words>
  <Application>Microsoft Office PowerPoint</Application>
  <PresentationFormat>On-screen Show (4:3)</PresentationFormat>
  <Paragraphs>71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Group D Phase 2 Project</vt:lpstr>
      <vt:lpstr>Contents</vt:lpstr>
      <vt:lpstr>1. Phase 1 work</vt:lpstr>
      <vt:lpstr>Background – the colonic crypt</vt:lpstr>
      <vt:lpstr>Background – the colonic crypt</vt:lpstr>
      <vt:lpstr>Modelling 1: continuous vs. discrete</vt:lpstr>
      <vt:lpstr>Modelling 2;3: adding feedback</vt:lpstr>
      <vt:lpstr>Modelling 2;3: adding feedback</vt:lpstr>
      <vt:lpstr>Parameter Sweeps – stability analysis</vt:lpstr>
      <vt:lpstr>Stability Analysis for parameter sweep plots</vt:lpstr>
      <vt:lpstr>Our Work – The GUI</vt:lpstr>
      <vt:lpstr>Our Work – The code</vt:lpstr>
      <vt:lpstr>Phase 1 Conclusions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Owen Thomas</cp:lastModifiedBy>
  <cp:revision>27</cp:revision>
  <dcterms:created xsi:type="dcterms:W3CDTF">2013-01-16T10:27:24Z</dcterms:created>
  <dcterms:modified xsi:type="dcterms:W3CDTF">2013-01-17T16:49:25Z</dcterms:modified>
</cp:coreProperties>
</file>