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6" r:id="rId5"/>
    <p:sldId id="265" r:id="rId6"/>
    <p:sldId id="267" r:id="rId7"/>
    <p:sldId id="268" r:id="rId8"/>
    <p:sldId id="273" r:id="rId9"/>
    <p:sldId id="270" r:id="rId10"/>
    <p:sldId id="275" r:id="rId11"/>
    <p:sldId id="274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34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343" autoAdjust="0"/>
  </p:normalViewPr>
  <p:slideViewPr>
    <p:cSldViewPr>
      <p:cViewPr>
        <p:scale>
          <a:sx n="118" d="100"/>
          <a:sy n="118" d="100"/>
        </p:scale>
        <p:origin x="-14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14153-674E-42F2-B926-FA649665C89E}" type="datetimeFigureOut">
              <a:rPr lang="en-GB" smtClean="0"/>
              <a:t>18/01/2013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2A5-D52E-4CCF-874A-5FF536EA40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4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AC0F4C-7C50-4D03-9158-986245769662}" type="datetime1">
              <a:rPr lang="en-GB" smtClean="0"/>
              <a:t>18/01/2013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7499EF-0FF6-4B85-B04C-CAD010C097E3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78A640-8591-4EBC-9E03-0887BA622806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ABCCC4-AA31-4FAD-9A2F-FC5969CF6647}" type="datetime1">
              <a:rPr lang="en-GB" smtClean="0"/>
              <a:t>18/01/2013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  <a:extLst/>
          </a:lstStyle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F94103-F12E-4F79-86A8-B2DA3F3AE14B}" type="datetime1">
              <a:rPr lang="en-GB" smtClean="0"/>
              <a:t>18/01/2013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16F40-84FB-427F-884A-CB32C26D5BCB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872670-692A-4F41-83D8-513327A731FF}" type="datetime1">
              <a:rPr lang="en-GB" smtClean="0"/>
              <a:t>18/01/2013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EBD64C-72C5-4F73-A0E3-69EAE10396D1}" type="datetime1">
              <a:rPr lang="en-GB" smtClean="0"/>
              <a:t>18/01/2013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0B75FB-66F6-49D1-8465-53801BDB8A25}" type="datetime1">
              <a:rPr lang="en-GB" smtClean="0"/>
              <a:t>18/01/2013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4C73F-25A1-4849-BD30-0546CCB66BDD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27B4C5-62D5-4A1B-A4B5-C8C14E1AE00B}" type="datetime1">
              <a:rPr lang="en-GB" smtClean="0"/>
              <a:t>18/01/2013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7D327-A714-4223-84C1-7E652E77997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91FB4E-AC24-4A5A-94A9-F5D180CA7182}" type="datetime1">
              <a:rPr lang="en-GB" smtClean="0"/>
              <a:t>18/01/2013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i="1">
                <a:solidFill>
                  <a:schemeClr val="tx1"/>
                </a:solidFill>
              </a:defRPr>
            </a:lvl1pPr>
            <a:extLst/>
          </a:lstStyle>
          <a:p>
            <a:endParaRPr lang="en-GB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E314E1-448B-4E82-884A-39F65482640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3" name="Group 22"/>
          <p:cNvGrpSpPr>
            <a:grpSpLocks noChangeAspect="1"/>
          </p:cNvGrpSpPr>
          <p:nvPr userDrawn="1"/>
        </p:nvGrpSpPr>
        <p:grpSpPr>
          <a:xfrm>
            <a:off x="6841383" y="6043407"/>
            <a:ext cx="1619049" cy="800049"/>
            <a:chOff x="-1681278" y="3913879"/>
            <a:chExt cx="3351598" cy="1656184"/>
          </a:xfrm>
        </p:grpSpPr>
        <p:pic>
          <p:nvPicPr>
            <p:cNvPr id="24" name="Picture 12" descr="http://www.lsidtc.ox.ac.uk/_downloads/LSI_hexagon_100px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8127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http://www.sysbiodtc.ox.ac.uk/_downloads/SYSBIO_hexagon_100px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0608" y="3913879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5" descr="C:\Users\leem\Downloads\SABS_logos\web\SABS_hexagon_100px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5421" y="4617563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 descr="\\gemini\leem\programming\Web Design\sub-directory\DTClogo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83" y="4222909"/>
              <a:ext cx="719137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7" descr="\\gemini\leem\programming\Web Design\sub-directory\2256_ox_brand_blue_pos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2909"/>
              <a:ext cx="789307" cy="789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bing.com/images/search?q=Tick+symbol&amp;view=detail&amp;id=E410F75A541CD10EB13A3E1C1B401CB684747BD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TBqfSOeN4-E?version=3&amp;hl=en_GB&amp;rel=0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 anchor="ctr"/>
          <a:lstStyle/>
          <a:p>
            <a:r>
              <a:rPr lang="en-GB" dirty="0" smtClean="0"/>
              <a:t>Group D Phase 2 Project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2149"/>
              </p:ext>
            </p:extLst>
          </p:nvPr>
        </p:nvGraphicFramePr>
        <p:xfrm>
          <a:off x="1547664" y="2852936"/>
          <a:ext cx="6096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en-GB" sz="2400" b="0" dirty="0" err="1" smtClean="0">
                          <a:solidFill>
                            <a:schemeClr val="tx1"/>
                          </a:solidFill>
                        </a:rPr>
                        <a:t>Ambuehl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 smtClean="0">
                          <a:solidFill>
                            <a:schemeClr val="tx1"/>
                          </a:solidFill>
                        </a:rPr>
                        <a:t>W. Smith</a:t>
                      </a:r>
                    </a:p>
                    <a:p>
                      <a:pPr algn="ctr"/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560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J. </a:t>
                      </a:r>
                      <a:r>
                        <a:rPr lang="en-GB" sz="2400" dirty="0" err="1" smtClean="0"/>
                        <a:t>Leem</a:t>
                      </a:r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O. Thomas</a:t>
                      </a:r>
                    </a:p>
                    <a:p>
                      <a:pPr algn="ctr"/>
                      <a:endParaRPr lang="en-GB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M. </a:t>
                      </a:r>
                      <a:r>
                        <a:rPr lang="en-GB" sz="2400" dirty="0" err="1" smtClean="0"/>
                        <a:t>Lücken</a:t>
                      </a:r>
                      <a:endParaRPr lang="en-GB" sz="24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Personal photo - Antonietta Ambueh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6" r="9475"/>
          <a:stretch/>
        </p:blipFill>
        <p:spPr bwMode="auto">
          <a:xfrm>
            <a:off x="399878" y="116631"/>
            <a:ext cx="939114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al photo - Owen Thom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41" y="116630"/>
            <a:ext cx="1026231" cy="129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l Smi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61" y="98448"/>
            <a:ext cx="1052548" cy="13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photo - Malte Lueck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52" y="116632"/>
            <a:ext cx="1001477" cy="12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al photo - My Name He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24" y="116632"/>
            <a:ext cx="1102296" cy="12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sidtc.ox.ac.uk/_downloads/LSI_hexagon_100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ysbiodtc.ox.ac.uk/_downloads/SYSBIO_hexagon_1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28" y="3256180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leem\Downloads\SABS_logos\web\SABS_hexagon_100p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5" y="3959864"/>
            <a:ext cx="809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\\gemini\leem\programming\Web Design\sub-directory\DTC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56" y="4077072"/>
            <a:ext cx="719137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\\gemini\leem\programming\Web Design\sub-directory\2256_ox_brand_blue_po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77" y="4077072"/>
            <a:ext cx="789307" cy="7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Numerically determining solution stability within a reasonable time is hard</a:t>
            </a:r>
          </a:p>
          <a:p>
            <a:r>
              <a:rPr lang="en-GB" dirty="0" smtClean="0"/>
              <a:t>We tried 2 methods:</a:t>
            </a:r>
          </a:p>
          <a:p>
            <a:pPr lvl="1"/>
            <a:r>
              <a:rPr lang="en-GB" dirty="0" smtClean="0"/>
              <a:t>Tangent gradient at </a:t>
            </a:r>
          </a:p>
          <a:p>
            <a:pPr lvl="1"/>
            <a:r>
              <a:rPr lang="en-GB" dirty="0" smtClean="0"/>
              <a:t>simulation end &lt; 0.01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|Gradient| decreases at </a:t>
            </a:r>
          </a:p>
          <a:p>
            <a:pPr lvl="1"/>
            <a:r>
              <a:rPr lang="en-GB" dirty="0" smtClean="0"/>
              <a:t>the end of the simulation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Analysis </a:t>
            </a:r>
            <a:r>
              <a:rPr lang="en-GB" sz="2000" dirty="0" smtClean="0"/>
              <a:t>for parameter sweep plots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10</a:t>
            </a:fld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15" y="2348880"/>
            <a:ext cx="4294697" cy="332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miley Face 9"/>
          <p:cNvSpPr/>
          <p:nvPr/>
        </p:nvSpPr>
        <p:spPr>
          <a:xfrm>
            <a:off x="5580112" y="2780927"/>
            <a:ext cx="576064" cy="5760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452320" y="4797152"/>
            <a:ext cx="1609958" cy="0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Numerically determining solution stability within a reasonable time is hard</a:t>
            </a:r>
          </a:p>
          <a:p>
            <a:r>
              <a:rPr lang="en-GB" dirty="0" smtClean="0"/>
              <a:t>We tried 2 methods:</a:t>
            </a:r>
          </a:p>
          <a:p>
            <a:pPr lvl="1"/>
            <a:r>
              <a:rPr lang="en-GB" dirty="0" smtClean="0"/>
              <a:t>Tangent gradient at </a:t>
            </a:r>
          </a:p>
          <a:p>
            <a:pPr lvl="1"/>
            <a:r>
              <a:rPr lang="en-GB" dirty="0" smtClean="0"/>
              <a:t>simulation end &lt; 0.01</a:t>
            </a:r>
          </a:p>
          <a:p>
            <a:pPr marL="393192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|Gradient| decreases at </a:t>
            </a:r>
          </a:p>
          <a:p>
            <a:pPr lvl="1"/>
            <a:r>
              <a:rPr lang="en-GB" dirty="0" smtClean="0"/>
              <a:t>the end of the simulation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Analysis </a:t>
            </a:r>
            <a:r>
              <a:rPr lang="en-GB" sz="2000" dirty="0" smtClean="0"/>
              <a:t>for parameter sweep plots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11</a:t>
            </a:fld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030" y="2315309"/>
            <a:ext cx="4418918" cy="341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7812360" y="3657051"/>
            <a:ext cx="1224137" cy="1061968"/>
          </a:xfrm>
          <a:prstGeom prst="line">
            <a:avLst/>
          </a:prstGeom>
          <a:ln w="25400">
            <a:solidFill>
              <a:schemeClr val="bg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36296" y="4052055"/>
            <a:ext cx="1480287" cy="772870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miley Face 17"/>
          <p:cNvSpPr/>
          <p:nvPr/>
        </p:nvSpPr>
        <p:spPr>
          <a:xfrm>
            <a:off x="5580112" y="2780926"/>
            <a:ext cx="576064" cy="576065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2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9554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Code only – no GUIDE!</a:t>
            </a:r>
          </a:p>
          <a:p>
            <a:r>
              <a:rPr lang="en-GB" dirty="0" smtClean="0"/>
              <a:t>It has a dynamic crypt plot (cells imposed on a parametric sine curve)</a:t>
            </a:r>
          </a:p>
          <a:p>
            <a:r>
              <a:rPr lang="en-GB" dirty="0" smtClean="0"/>
              <a:t>Not as robust as we’d like – crashes quite easily if the user gives it too much to do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GUI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12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348880"/>
            <a:ext cx="5511380" cy="349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2448272" cy="141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1" y="2662259"/>
            <a:ext cx="2453710" cy="143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8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Work – The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13</a:t>
            </a:fld>
            <a:endParaRPr lang="en-GB" dirty="0"/>
          </a:p>
        </p:txBody>
      </p:sp>
      <p:pic>
        <p:nvPicPr>
          <p:cNvPr id="7170" name="Picture 2" descr="C:\Users\wsmith\AppData\Local\Microsoft\Windows\Temporary Internet Files\Content.IE5\J3OFKRP0\Code_Architecture_Diagram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786526" cy="4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698976" cy="4525963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GB" sz="1600" dirty="0" smtClean="0"/>
              <a:t>Reproduced behaviour of 3-compartment ODE set, under 3 different feedback modes</a:t>
            </a:r>
          </a:p>
          <a:p>
            <a:pPr marL="109728" indent="0">
              <a:buNone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Implemented and compared stability analysers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Wrapped 3 solvers into a GUI, featuring dynamic crypt visualisations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Used GUI to corroborate analytical stability plots</a:t>
            </a:r>
            <a:r>
              <a:rPr lang="en-GB" sz="1600" dirty="0" smtClean="0"/>
              <a:t>!</a:t>
            </a:r>
          </a:p>
          <a:p>
            <a:pPr>
              <a:buFont typeface="Courier New" pitchFamily="49" charset="0"/>
              <a:buChar char="o"/>
            </a:pPr>
            <a:endParaRPr lang="en-GB" sz="1600" dirty="0" smtClean="0"/>
          </a:p>
          <a:p>
            <a:pPr>
              <a:buFont typeface="Courier New" pitchFamily="49" charset="0"/>
              <a:buChar char="o"/>
            </a:pPr>
            <a:endParaRPr lang="en-GB" sz="1600" dirty="0"/>
          </a:p>
          <a:p>
            <a:pPr>
              <a:buFont typeface="Courier New" pitchFamily="49" charset="0"/>
              <a:buChar char="o"/>
            </a:pPr>
            <a:r>
              <a:rPr lang="en-GB" sz="1600" dirty="0" smtClean="0"/>
              <a:t>Johnston et al. omitted information on possible scaling of </a:t>
            </a:r>
            <a:r>
              <a:rPr lang="el-GR" sz="1600" dirty="0" smtClean="0"/>
              <a:t>α</a:t>
            </a:r>
            <a:r>
              <a:rPr lang="en-GB" sz="1600" dirty="0" smtClean="0"/>
              <a:t> and </a:t>
            </a:r>
            <a:r>
              <a:rPr lang="el-GR" sz="1600" dirty="0" smtClean="0"/>
              <a:t>β</a:t>
            </a:r>
            <a:r>
              <a:rPr lang="en-GB" sz="1600" dirty="0" smtClean="0"/>
              <a:t> values complicating reproducibility</a:t>
            </a:r>
            <a:endParaRPr lang="en-GB" sz="1600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 smtClean="0"/>
          </a:p>
          <a:p>
            <a:pPr>
              <a:buFont typeface="Courier New" pitchFamily="49" charset="0"/>
              <a:buChar char="o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 1 Conclusions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14</a:t>
            </a:fld>
            <a:endParaRPr lang="en-GB" dirty="0"/>
          </a:p>
        </p:txBody>
      </p:sp>
      <p:pic>
        <p:nvPicPr>
          <p:cNvPr id="5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77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2132856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00000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ts2.mm.bing.net/th?id=H.5024803320954941&amp;pid=1.7&amp;w=199&amp;h=148&amp;c=7&amp;rs=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88" y="3645024"/>
            <a:ext cx="8382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6414079" y="4725143"/>
            <a:ext cx="678201" cy="648073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3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95936" y="2996952"/>
            <a:ext cx="4426769" cy="2304256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1. Phase 1</a:t>
            </a:r>
            <a:r>
              <a:rPr lang="en-GB" dirty="0" smtClean="0"/>
              <a:t> – Cancer population dynamics in the colonic  crypt</a:t>
            </a:r>
          </a:p>
          <a:p>
            <a:pPr marL="457200" indent="-457200">
              <a:buAutoNum type="arabicPeriod"/>
            </a:pPr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. </a:t>
            </a:r>
            <a:r>
              <a:rPr lang="en-GB" b="1" dirty="0" smtClean="0"/>
              <a:t>Phase 2</a:t>
            </a:r>
            <a:r>
              <a:rPr lang="en-GB" dirty="0" smtClean="0"/>
              <a:t> – Modelling human immune response to IVA</a:t>
            </a:r>
          </a:p>
        </p:txBody>
      </p:sp>
    </p:spTree>
    <p:extLst>
      <p:ext uri="{BB962C8B-B14F-4D97-AF65-F5344CB8AC3E}">
        <p14:creationId xmlns:p14="http://schemas.microsoft.com/office/powerpoint/2010/main" val="1728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594040" cy="1828800"/>
          </a:xfrm>
        </p:spPr>
        <p:txBody>
          <a:bodyPr/>
          <a:lstStyle/>
          <a:p>
            <a:r>
              <a:rPr lang="en-GB" dirty="0" smtClean="0"/>
              <a:t>1. Phase 1 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Cancer population dynamics in the colonic crypt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629768" cy="4525962"/>
          </a:xfrm>
        </p:spPr>
      </p:pic>
      <p:pic>
        <p:nvPicPr>
          <p:cNvPr id="8" name="TBqfSOeN4-E?version=3&amp;hl=en_GB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11560" y="2348880"/>
            <a:ext cx="3552056" cy="26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groups have applied simple compartment models to the crypt: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– the colonic crypt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D7D327-A714-4223-84C1-7E652E779977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8687"/>
            <a:ext cx="5472608" cy="3346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82097"/>
            <a:ext cx="1800200" cy="17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1468328"/>
            <a:ext cx="4176464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Johnston </a:t>
            </a:r>
            <a:r>
              <a:rPr lang="en-GB" i="1" dirty="0" smtClean="0"/>
              <a:t>et al. </a:t>
            </a:r>
            <a:r>
              <a:rPr lang="en-GB" dirty="0" smtClean="0"/>
              <a:t>used both </a:t>
            </a:r>
            <a:r>
              <a:rPr lang="en-GB" b="1" dirty="0" smtClean="0"/>
              <a:t>discrete</a:t>
            </a:r>
            <a:r>
              <a:rPr lang="en-GB" dirty="0" smtClean="0"/>
              <a:t> and </a:t>
            </a:r>
            <a:r>
              <a:rPr lang="en-GB" b="1" dirty="0" smtClean="0"/>
              <a:t>continuous</a:t>
            </a:r>
            <a:r>
              <a:rPr lang="en-GB" dirty="0" smtClean="0"/>
              <a:t> models</a:t>
            </a:r>
          </a:p>
          <a:p>
            <a:pPr marL="109728" indent="0">
              <a:buNone/>
            </a:pPr>
            <a:endParaRPr lang="en-GB" dirty="0" smtClean="0"/>
          </a:p>
          <a:p>
            <a:r>
              <a:rPr lang="en-GB" dirty="0" smtClean="0"/>
              <a:t>We focused on the </a:t>
            </a:r>
            <a:r>
              <a:rPr lang="en-GB" b="1" dirty="0" smtClean="0"/>
              <a:t>continuous</a:t>
            </a:r>
            <a:r>
              <a:rPr lang="en-GB" dirty="0" smtClean="0"/>
              <a:t> model</a:t>
            </a:r>
          </a:p>
          <a:p>
            <a:endParaRPr lang="en-GB" dirty="0" smtClean="0"/>
          </a:p>
          <a:p>
            <a:r>
              <a:rPr lang="en-GB" dirty="0" smtClean="0"/>
              <a:t>Assumes large time and population scales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Modelling 1: </a:t>
            </a:r>
            <a:r>
              <a:rPr lang="en-GB" sz="3600" dirty="0" smtClean="0"/>
              <a:t>continuous </a:t>
            </a:r>
            <a:r>
              <a:rPr lang="en-GB" sz="3600" i="1" dirty="0" smtClean="0"/>
              <a:t>vs. </a:t>
            </a:r>
            <a:r>
              <a:rPr lang="en-GB" sz="3600" dirty="0" smtClean="0"/>
              <a:t>discrete</a:t>
            </a:r>
            <a:endParaRPr lang="en-GB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6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8960"/>
            <a:ext cx="3232114" cy="250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39" y="1468328"/>
            <a:ext cx="2736304" cy="16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8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83575"/>
          </a:xfrm>
        </p:spPr>
        <p:txBody>
          <a:bodyPr>
            <a:normAutofit/>
          </a:bodyPr>
          <a:lstStyle/>
          <a:p>
            <a:r>
              <a:rPr lang="en-GB" dirty="0" smtClean="0"/>
              <a:t>The 3-compartment system is pretty boring: very limited stability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Modelling 2;3: </a:t>
            </a:r>
            <a:r>
              <a:rPr lang="en-GB" sz="3200" dirty="0"/>
              <a:t>a</a:t>
            </a:r>
            <a:r>
              <a:rPr lang="en-GB" sz="3200" dirty="0" smtClean="0"/>
              <a:t>dding feedback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7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54842"/>
            <a:ext cx="3384376" cy="262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147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</a:t>
            </a:r>
            <a:r>
              <a:rPr lang="en-GB" b="1" dirty="0"/>
              <a:t>feedback</a:t>
            </a:r>
            <a:r>
              <a:rPr lang="en-GB" dirty="0"/>
              <a:t> (populations govern parameters) generates more interesting behaviour!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33816"/>
            <a:ext cx="3384376" cy="261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763688" y="2780927"/>
            <a:ext cx="576064" cy="576065"/>
          </a:xfrm>
          <a:prstGeom prst="smileyFace">
            <a:avLst>
              <a:gd name="adj" fmla="val -4653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5364088" y="2789748"/>
            <a:ext cx="576064" cy="576065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8" t="55929" r="7256" b="26765"/>
          <a:stretch/>
        </p:blipFill>
        <p:spPr bwMode="auto">
          <a:xfrm>
            <a:off x="3923928" y="2605948"/>
            <a:ext cx="5000946" cy="61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59216" cy="4525963"/>
          </a:xfrm>
        </p:spPr>
        <p:txBody>
          <a:bodyPr/>
          <a:lstStyle/>
          <a:p>
            <a:r>
              <a:rPr lang="en-GB" dirty="0" smtClean="0"/>
              <a:t>Two types of feedback were reproduced:</a:t>
            </a:r>
          </a:p>
          <a:p>
            <a:pPr marL="109728" indent="0">
              <a:buNone/>
            </a:pPr>
            <a:endParaRPr lang="en-GB" sz="14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smtClean="0"/>
              <a:t>Linear: </a:t>
            </a:r>
            <a:r>
              <a:rPr lang="en-GB" dirty="0" smtClean="0"/>
              <a:t>replace…</a:t>
            </a:r>
          </a:p>
          <a:p>
            <a:pPr lvl="2">
              <a:buFont typeface="Courier New" pitchFamily="49" charset="0"/>
              <a:buChar char="o"/>
            </a:pPr>
            <a:endParaRPr lang="en-GB" sz="900" dirty="0" smtClean="0"/>
          </a:p>
          <a:p>
            <a:pPr lvl="2">
              <a:buFont typeface="Courier New" pitchFamily="49" charset="0"/>
              <a:buChar char="o"/>
            </a:pPr>
            <a:r>
              <a:rPr lang="en-GB" b="1" dirty="0" err="1" smtClean="0"/>
              <a:t>Saturable</a:t>
            </a:r>
            <a:r>
              <a:rPr lang="en-GB" b="1" dirty="0" smtClean="0"/>
              <a:t>: </a:t>
            </a:r>
            <a:r>
              <a:rPr lang="en-GB" dirty="0" smtClean="0"/>
              <a:t>replace…</a:t>
            </a:r>
            <a:endParaRPr lang="en-GB" b="1" dirty="0" smtClean="0"/>
          </a:p>
          <a:p>
            <a:pPr lvl="4">
              <a:buFont typeface="Courier New" pitchFamily="49" charset="0"/>
              <a:buChar char="o"/>
            </a:pPr>
            <a:endParaRPr lang="en-GB" dirty="0" smtClean="0"/>
          </a:p>
          <a:p>
            <a:pPr marL="109728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2;3: adding feedback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69616" r="26682" b="22596"/>
          <a:stretch/>
        </p:blipFill>
        <p:spPr bwMode="auto">
          <a:xfrm>
            <a:off x="3747689" y="2183451"/>
            <a:ext cx="4536504" cy="42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8</a:t>
            </a:fld>
            <a:endParaRPr lang="en-GB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7032"/>
            <a:ext cx="3152673" cy="236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427" y="3742303"/>
            <a:ext cx="3096344" cy="231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88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6183" y="1481329"/>
            <a:ext cx="8438812" cy="57952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Phase space plots highlight parameter combinations leading to </a:t>
            </a:r>
            <a:r>
              <a:rPr lang="en-GB" b="1" dirty="0" smtClean="0">
                <a:solidFill>
                  <a:srgbClr val="FFFF00"/>
                </a:solidFill>
              </a:rPr>
              <a:t>stable crypt sizes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00CCFF"/>
                </a:solidFill>
              </a:rPr>
              <a:t>unbounded growth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3404BC"/>
                </a:solidFill>
              </a:rPr>
              <a:t>crypt death</a:t>
            </a:r>
            <a:endParaRPr lang="en-GB" b="1" dirty="0">
              <a:solidFill>
                <a:srgbClr val="3404B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Parameter Sweeps – </a:t>
            </a:r>
            <a:r>
              <a:rPr lang="en-GB" sz="3600" b="0" dirty="0" smtClean="0"/>
              <a:t>stability analysis</a:t>
            </a:r>
            <a:endParaRPr lang="en-GB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E314E1-448B-4E82-884A-39F65482640B}" type="slidenum">
              <a:rPr lang="en-GB" smtClean="0"/>
              <a:t>9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34" y="4005064"/>
            <a:ext cx="1823790" cy="148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11" y="2479744"/>
            <a:ext cx="1809123" cy="14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2" y="2383753"/>
            <a:ext cx="3600400" cy="302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878" t="13072" r="41443" b="19667"/>
          <a:stretch/>
        </p:blipFill>
        <p:spPr bwMode="auto">
          <a:xfrm>
            <a:off x="4832518" y="2494725"/>
            <a:ext cx="1872208" cy="1453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6182" y="2204864"/>
            <a:ext cx="3960440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638531" y="2204864"/>
            <a:ext cx="4176464" cy="34563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4151437" y="4573147"/>
            <a:ext cx="792088" cy="344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9714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LHS: Johnston, </a:t>
            </a:r>
            <a:r>
              <a:rPr lang="en-GB" sz="1200" dirty="0" err="1" smtClean="0"/>
              <a:t>Maini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2007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0272" y="5730059"/>
            <a:ext cx="381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RHS: </a:t>
            </a:r>
            <a:r>
              <a:rPr lang="en-GB" sz="1200" dirty="0" err="1" smtClean="0"/>
              <a:t>Ambuehl</a:t>
            </a:r>
            <a:r>
              <a:rPr lang="en-GB" sz="1200" dirty="0" smtClean="0"/>
              <a:t> </a:t>
            </a:r>
            <a:r>
              <a:rPr lang="en-GB" sz="1200" i="1" dirty="0" smtClean="0"/>
              <a:t>et al. </a:t>
            </a:r>
            <a:r>
              <a:rPr lang="en-GB" sz="1200" dirty="0" smtClean="0"/>
              <a:t>2013, CC-BY-SA-3.0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36422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ANALYTICAL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2955" y="5291916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NUMERICAL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5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399</TotalTime>
  <Words>388</Words>
  <Application>Microsoft Office PowerPoint</Application>
  <PresentationFormat>On-screen Show (4:3)</PresentationFormat>
  <Paragraphs>87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Group D Phase 2 Project</vt:lpstr>
      <vt:lpstr>Contents</vt:lpstr>
      <vt:lpstr>1. Phase 1 work</vt:lpstr>
      <vt:lpstr>Background – the colonic crypt</vt:lpstr>
      <vt:lpstr>Background – the colonic crypt</vt:lpstr>
      <vt:lpstr>Modelling 1: continuous vs. discrete</vt:lpstr>
      <vt:lpstr>Modelling 2;3: adding feedback</vt:lpstr>
      <vt:lpstr>Modelling 2;3: adding feedback</vt:lpstr>
      <vt:lpstr>Parameter Sweeps – stability analysis</vt:lpstr>
      <vt:lpstr>Stability Analysis for parameter sweep plots</vt:lpstr>
      <vt:lpstr>Stability Analysis for parameter sweep plots</vt:lpstr>
      <vt:lpstr>Our Work – The GUI</vt:lpstr>
      <vt:lpstr>Our Work – The code</vt:lpstr>
      <vt:lpstr>Phase 1 Conclusions</vt:lpstr>
    </vt:vector>
  </TitlesOfParts>
  <Company>DTC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 Phase 2 Project</dc:title>
  <dc:creator>Jinwoo Leem</dc:creator>
  <cp:lastModifiedBy>Malte Luecken</cp:lastModifiedBy>
  <cp:revision>31</cp:revision>
  <dcterms:created xsi:type="dcterms:W3CDTF">2013-01-16T10:27:24Z</dcterms:created>
  <dcterms:modified xsi:type="dcterms:W3CDTF">2013-01-18T00:28:41Z</dcterms:modified>
</cp:coreProperties>
</file>