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73" r:id="rId5"/>
    <p:sldId id="258" r:id="rId6"/>
    <p:sldId id="263" r:id="rId7"/>
    <p:sldId id="262" r:id="rId8"/>
    <p:sldId id="264" r:id="rId9"/>
    <p:sldId id="265" r:id="rId10"/>
    <p:sldId id="266" r:id="rId11"/>
    <p:sldId id="270" r:id="rId12"/>
    <p:sldId id="272" r:id="rId13"/>
    <p:sldId id="268" r:id="rId14"/>
    <p:sldId id="271"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3C9"/>
    <a:srgbClr val="FDD023"/>
    <a:srgbClr val="461D7C"/>
    <a:srgbClr val="263144"/>
    <a:srgbClr val="D7EEF9"/>
    <a:srgbClr val="25A7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p:cViewPr varScale="1">
        <p:scale>
          <a:sx n="101" d="100"/>
          <a:sy n="101" d="100"/>
        </p:scale>
        <p:origin x="912"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A25F-27B0-E456-3F72-95A029DB1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22E599-FC65-3733-C5F1-ECD24827C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AF5736-CCCF-19F2-C703-341F75FCA24E}"/>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5" name="Footer Placeholder 4">
            <a:extLst>
              <a:ext uri="{FF2B5EF4-FFF2-40B4-BE49-F238E27FC236}">
                <a16:creationId xmlns:a16="http://schemas.microsoft.com/office/drawing/2014/main" id="{F4861D2A-FC14-496F-065E-79CF7FB5B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E3C8E-FE86-C3FD-D8C5-7DD68082CD14}"/>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229394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99FE-7A03-2A21-9DB1-45B60E9979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083D1C-1A54-F75E-A09E-084610030B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308AC8-6D49-8E3E-E147-23319E2E3508}"/>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5" name="Footer Placeholder 4">
            <a:extLst>
              <a:ext uri="{FF2B5EF4-FFF2-40B4-BE49-F238E27FC236}">
                <a16:creationId xmlns:a16="http://schemas.microsoft.com/office/drawing/2014/main" id="{343D4041-1714-EA98-1F08-CB93FB2F7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D6E02E-0CAC-4287-6D8A-B01F366EDFEA}"/>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2053551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6C0B2-13E4-F949-92D7-B2A85A6E33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18AF20-6D5B-0BBD-D100-E74F5165F9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6FF87-0D5D-5288-5BF3-B60E5931299C}"/>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5" name="Footer Placeholder 4">
            <a:extLst>
              <a:ext uri="{FF2B5EF4-FFF2-40B4-BE49-F238E27FC236}">
                <a16:creationId xmlns:a16="http://schemas.microsoft.com/office/drawing/2014/main" id="{3230B82F-2ED6-E7F3-F4A0-817917E43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EC960-3F65-708E-927A-C9DDBE1B38C9}"/>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1745419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6D8A-67CD-432C-C205-9B2EFEC01E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9C0F56-23A6-D640-20FA-0FC12E5F96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BDD5C-CE02-D927-5F6F-9895FD8CFB12}"/>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5" name="Footer Placeholder 4">
            <a:extLst>
              <a:ext uri="{FF2B5EF4-FFF2-40B4-BE49-F238E27FC236}">
                <a16:creationId xmlns:a16="http://schemas.microsoft.com/office/drawing/2014/main" id="{8FCF23BB-8B83-7D8F-E847-F9EEB6538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4A44F-2C03-79E4-1F18-203B458F0AA0}"/>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323755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432B8-4D17-8065-0BC8-A8587236A0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E3C6F3-E8FB-A1F0-E3E3-5B844E8B96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E0A96B-9AE7-37BC-E2FF-DE98C832E004}"/>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5" name="Footer Placeholder 4">
            <a:extLst>
              <a:ext uri="{FF2B5EF4-FFF2-40B4-BE49-F238E27FC236}">
                <a16:creationId xmlns:a16="http://schemas.microsoft.com/office/drawing/2014/main" id="{EDCD538F-8CB9-6EAA-8FE0-57487045E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7794C-D2DF-82EB-DDA5-82031D09CEEA}"/>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2914003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215E1-B687-8FA8-4319-DA004FA0F7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87CAA-4535-F367-9655-38F11CD8E7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8DB470-25B8-8F33-638D-8682CDB4FE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98F668-D558-744F-5B40-798ECCE9BB0A}"/>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6" name="Footer Placeholder 5">
            <a:extLst>
              <a:ext uri="{FF2B5EF4-FFF2-40B4-BE49-F238E27FC236}">
                <a16:creationId xmlns:a16="http://schemas.microsoft.com/office/drawing/2014/main" id="{A16A9897-8C58-DA8A-A854-8380E0DFB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73568D-7894-6351-0CAA-F2CAF6F3281E}"/>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4281003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D099-DD35-AD04-80F6-C2A0BAB135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0D8196-3C65-CDBF-A925-E38E4EAEE2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6DB14D-7DBB-03A7-B049-9ACCB18505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2E23B9-2213-5A0C-A497-24ED00ABF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DDBF74-343F-54A2-4311-AA0BBBDA9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703D60-5A00-FCE0-9DD8-A29607F06FC7}"/>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8" name="Footer Placeholder 7">
            <a:extLst>
              <a:ext uri="{FF2B5EF4-FFF2-40B4-BE49-F238E27FC236}">
                <a16:creationId xmlns:a16="http://schemas.microsoft.com/office/drawing/2014/main" id="{3E2F7568-0128-1DAB-A43F-0C929916E6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03096-F053-D993-6566-A9B46036291B}"/>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1560240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AB0EF-25F5-7E34-5749-74C49972B6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0AAD8F-C9F4-61D7-3765-EF1F6ADE4C75}"/>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4" name="Footer Placeholder 3">
            <a:extLst>
              <a:ext uri="{FF2B5EF4-FFF2-40B4-BE49-F238E27FC236}">
                <a16:creationId xmlns:a16="http://schemas.microsoft.com/office/drawing/2014/main" id="{8EAA682C-77C4-FA78-0CC5-8C97B0F1E6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2BD059-4EBB-7BD0-E65F-FB80C2C1BEC5}"/>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3278449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893D5C-1E17-8CD2-9BA3-476B4553C53C}"/>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3" name="Footer Placeholder 2">
            <a:extLst>
              <a:ext uri="{FF2B5EF4-FFF2-40B4-BE49-F238E27FC236}">
                <a16:creationId xmlns:a16="http://schemas.microsoft.com/office/drawing/2014/main" id="{D5132530-E47F-3F2D-8B4E-207A3068D7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B57C0D-62F7-DB98-94EF-FF626BE81C62}"/>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317115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89C9-598D-CBF1-DEDB-3120D01F1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AA338-4675-D486-C6C3-0BA6E0B00E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D58076-5D64-F386-3539-3D19DDE15F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A74A2-72BC-E083-FBAF-3FBAFBB82C46}"/>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6" name="Footer Placeholder 5">
            <a:extLst>
              <a:ext uri="{FF2B5EF4-FFF2-40B4-BE49-F238E27FC236}">
                <a16:creationId xmlns:a16="http://schemas.microsoft.com/office/drawing/2014/main" id="{85FDEC34-0E90-D83A-331C-BE43ADD67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82909-25CD-202A-FB79-7D5568552598}"/>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40001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0234-7151-E24A-E559-60A0B148B1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FAB2B8-41F3-26C9-E4A6-CC83B9490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26F725-54B0-37B5-B8C8-E779C11F5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36E34-A957-12DD-FC49-EC7FFF7B4140}"/>
              </a:ext>
            </a:extLst>
          </p:cNvPr>
          <p:cNvSpPr>
            <a:spLocks noGrp="1"/>
          </p:cNvSpPr>
          <p:nvPr>
            <p:ph type="dt" sz="half" idx="10"/>
          </p:nvPr>
        </p:nvSpPr>
        <p:spPr/>
        <p:txBody>
          <a:bodyPr/>
          <a:lstStyle/>
          <a:p>
            <a:fld id="{236F0D2B-DF44-4ADC-9291-AB817AA232AD}" type="datetimeFigureOut">
              <a:rPr lang="en-US" smtClean="0"/>
              <a:t>9/24/2024</a:t>
            </a:fld>
            <a:endParaRPr lang="en-US"/>
          </a:p>
        </p:txBody>
      </p:sp>
      <p:sp>
        <p:nvSpPr>
          <p:cNvPr id="6" name="Footer Placeholder 5">
            <a:extLst>
              <a:ext uri="{FF2B5EF4-FFF2-40B4-BE49-F238E27FC236}">
                <a16:creationId xmlns:a16="http://schemas.microsoft.com/office/drawing/2014/main" id="{622B552D-E2D8-6872-B362-CCFEFC931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C1688F-6B87-C74F-9C14-FFA4C8DDE0D9}"/>
              </a:ext>
            </a:extLst>
          </p:cNvPr>
          <p:cNvSpPr>
            <a:spLocks noGrp="1"/>
          </p:cNvSpPr>
          <p:nvPr>
            <p:ph type="sldNum" sz="quarter" idx="12"/>
          </p:nvPr>
        </p:nvSpPr>
        <p:spPr/>
        <p:txBody>
          <a:bodyPr/>
          <a:lstStyle/>
          <a:p>
            <a:fld id="{1F8D7D87-AAF2-4628-B5B6-E36D0A62F9C2}" type="slidenum">
              <a:rPr lang="en-US" smtClean="0"/>
              <a:t>‹#›</a:t>
            </a:fld>
            <a:endParaRPr lang="en-US"/>
          </a:p>
        </p:txBody>
      </p:sp>
    </p:spTree>
    <p:extLst>
      <p:ext uri="{BB962C8B-B14F-4D97-AF65-F5344CB8AC3E}">
        <p14:creationId xmlns:p14="http://schemas.microsoft.com/office/powerpoint/2010/main" val="2542271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002C38-CD0E-177B-372F-DFAA70105EF9}"/>
              </a:ext>
            </a:extLst>
          </p:cNvPr>
          <p:cNvSpPr>
            <a:spLocks noGrp="1"/>
          </p:cNvSpPr>
          <p:nvPr>
            <p:ph type="title"/>
          </p:nvPr>
        </p:nvSpPr>
        <p:spPr>
          <a:xfrm>
            <a:off x="838200" y="595945"/>
            <a:ext cx="10515600" cy="7978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455BB5-C302-B752-C423-5AEC97ECFD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76012-1216-BCE0-AED3-C95C87715F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6F0D2B-DF44-4ADC-9291-AB817AA232AD}" type="datetimeFigureOut">
              <a:rPr lang="en-US" smtClean="0"/>
              <a:t>9/24/2024</a:t>
            </a:fld>
            <a:endParaRPr lang="en-US"/>
          </a:p>
        </p:txBody>
      </p:sp>
      <p:sp>
        <p:nvSpPr>
          <p:cNvPr id="5" name="Footer Placeholder 4">
            <a:extLst>
              <a:ext uri="{FF2B5EF4-FFF2-40B4-BE49-F238E27FC236}">
                <a16:creationId xmlns:a16="http://schemas.microsoft.com/office/drawing/2014/main" id="{D5BE94B0-F5EF-1A31-3021-F17999685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E97823-B0D5-8B3A-444A-2229F00E27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8D7D87-AAF2-4628-B5B6-E36D0A62F9C2}" type="slidenum">
              <a:rPr lang="en-US" smtClean="0"/>
              <a:t>‹#›</a:t>
            </a:fld>
            <a:endParaRPr lang="en-US"/>
          </a:p>
        </p:txBody>
      </p:sp>
    </p:spTree>
    <p:extLst>
      <p:ext uri="{BB962C8B-B14F-4D97-AF65-F5344CB8AC3E}">
        <p14:creationId xmlns:p14="http://schemas.microsoft.com/office/powerpoint/2010/main" val="192050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24"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5933-84D4-117F-519A-8A0F3E5FDC5A}"/>
              </a:ext>
            </a:extLst>
          </p:cNvPr>
          <p:cNvSpPr>
            <a:spLocks noGrp="1"/>
          </p:cNvSpPr>
          <p:nvPr>
            <p:ph type="ctrTitle"/>
          </p:nvPr>
        </p:nvSpPr>
        <p:spPr>
          <a:xfrm>
            <a:off x="1524000" y="1122363"/>
            <a:ext cx="9144000" cy="1655762"/>
          </a:xfrm>
        </p:spPr>
        <p:txBody>
          <a:bodyPr>
            <a:normAutofit fontScale="90000"/>
          </a:bodyPr>
          <a:lstStyle/>
          <a:p>
            <a:r>
              <a:rPr lang="en-US" dirty="0">
                <a:solidFill>
                  <a:schemeClr val="tx1">
                    <a:lumMod val="75000"/>
                    <a:lumOff val="25000"/>
                  </a:schemeClr>
                </a:solidFill>
              </a:rPr>
              <a:t>LSU football: Do home games affect Baton Rouge crime rates?</a:t>
            </a:r>
          </a:p>
        </p:txBody>
      </p:sp>
      <p:sp>
        <p:nvSpPr>
          <p:cNvPr id="10" name="Rectangle: Rounded Corners 9">
            <a:extLst>
              <a:ext uri="{FF2B5EF4-FFF2-40B4-BE49-F238E27FC236}">
                <a16:creationId xmlns:a16="http://schemas.microsoft.com/office/drawing/2014/main" id="{DA6140DC-5362-CB97-DD34-1F0C91739887}"/>
              </a:ext>
            </a:extLst>
          </p:cNvPr>
          <p:cNvSpPr/>
          <p:nvPr/>
        </p:nvSpPr>
        <p:spPr>
          <a:xfrm>
            <a:off x="0" y="0"/>
            <a:ext cx="12192000" cy="6858000"/>
          </a:xfrm>
          <a:prstGeom prst="roundRect">
            <a:avLst>
              <a:gd name="adj" fmla="val 5556"/>
            </a:avLst>
          </a:prstGeom>
          <a:noFill/>
          <a:ln w="76200">
            <a:solidFill>
              <a:srgbClr val="461D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DDBD658-090C-AF73-5EF8-FBFA663578E9}"/>
              </a:ext>
            </a:extLst>
          </p:cNvPr>
          <p:cNvGrpSpPr/>
          <p:nvPr/>
        </p:nvGrpSpPr>
        <p:grpSpPr>
          <a:xfrm>
            <a:off x="2440232" y="3267075"/>
            <a:ext cx="7311536" cy="2905124"/>
            <a:chOff x="2838449" y="3267075"/>
            <a:chExt cx="7311536" cy="2905124"/>
          </a:xfrm>
        </p:grpSpPr>
        <p:pic>
          <p:nvPicPr>
            <p:cNvPr id="5" name="Picture 4" descr="A close-up of a helmet&#10;&#10;Description automatically generated">
              <a:extLst>
                <a:ext uri="{FF2B5EF4-FFF2-40B4-BE49-F238E27FC236}">
                  <a16:creationId xmlns:a16="http://schemas.microsoft.com/office/drawing/2014/main" id="{0DE185F0-304F-B315-FD29-62AD1285E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49" y="3428999"/>
              <a:ext cx="2743200" cy="2743200"/>
            </a:xfrm>
            <a:prstGeom prst="rect">
              <a:avLst/>
            </a:prstGeom>
          </p:spPr>
        </p:pic>
        <p:pic>
          <p:nvPicPr>
            <p:cNvPr id="4" name="Picture 3">
              <a:extLst>
                <a:ext uri="{FF2B5EF4-FFF2-40B4-BE49-F238E27FC236}">
                  <a16:creationId xmlns:a16="http://schemas.microsoft.com/office/drawing/2014/main" id="{6BC63FD2-3FA7-D834-BB39-03C15BB63AC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7197" b="90446" l="744" r="24814">
                          <a14:foregroundMark x1="13151" y1="19745" x2="13151" y2="19745"/>
                          <a14:foregroundMark x1="24814" y1="36943" x2="24814" y2="36943"/>
                          <a14:foregroundMark x1="24566" y1="72611" x2="24566" y2="72611"/>
                          <a14:foregroundMark x1="12407" y1="87898" x2="12407" y2="87898"/>
                          <a14:foregroundMark x1="12655" y1="90446" x2="12655" y2="90446"/>
                          <a14:foregroundMark x1="1241" y1="73248" x2="1241" y2="73248"/>
                          <a14:foregroundMark x1="744" y1="38854" x2="744" y2="38854"/>
                        </a14:backgroundRemoval>
                      </a14:imgEffect>
                    </a14:imgLayer>
                  </a14:imgProps>
                </a:ext>
                <a:ext uri="{28A0092B-C50C-407E-A947-70E740481C1C}">
                  <a14:useLocalDpi xmlns:a14="http://schemas.microsoft.com/office/drawing/2010/main" val="0"/>
                </a:ext>
              </a:extLst>
            </a:blip>
            <a:srcRect l="-2258" t="14943" r="72232" b="5565"/>
            <a:stretch/>
          </p:blipFill>
          <p:spPr>
            <a:xfrm>
              <a:off x="7490314" y="3267075"/>
              <a:ext cx="2659671" cy="2743199"/>
            </a:xfrm>
            <a:prstGeom prst="ellipse">
              <a:avLst/>
            </a:prstGeom>
          </p:spPr>
        </p:pic>
        <p:pic>
          <p:nvPicPr>
            <p:cNvPr id="7" name="Picture 6" descr="A blue shield with a gold star and a gold star with a scale and a gold star with a red circle with a gold star with a red circle with a gold star with a red circle with&#10;&#10;Description automatically generated">
              <a:extLst>
                <a:ext uri="{FF2B5EF4-FFF2-40B4-BE49-F238E27FC236}">
                  <a16:creationId xmlns:a16="http://schemas.microsoft.com/office/drawing/2014/main" id="{669014F0-F49D-C8DC-0EC9-F10FE3768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8999"/>
              <a:ext cx="2209799" cy="2651760"/>
            </a:xfrm>
            <a:prstGeom prst="rect">
              <a:avLst/>
            </a:prstGeom>
          </p:spPr>
        </p:pic>
      </p:grpSp>
    </p:spTree>
    <p:extLst>
      <p:ext uri="{BB962C8B-B14F-4D97-AF65-F5344CB8AC3E}">
        <p14:creationId xmlns:p14="http://schemas.microsoft.com/office/powerpoint/2010/main" val="77230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7C6D-7928-152F-A89B-371D9545D8E3}"/>
              </a:ext>
            </a:extLst>
          </p:cNvPr>
          <p:cNvSpPr>
            <a:spLocks noGrp="1"/>
          </p:cNvSpPr>
          <p:nvPr>
            <p:ph type="title"/>
          </p:nvPr>
        </p:nvSpPr>
        <p:spPr/>
        <p:txBody>
          <a:bodyPr/>
          <a:lstStyle/>
          <a:p>
            <a:r>
              <a:rPr lang="en-US" dirty="0">
                <a:solidFill>
                  <a:schemeClr val="tx1">
                    <a:lumMod val="75000"/>
                    <a:lumOff val="25000"/>
                  </a:schemeClr>
                </a:solidFill>
              </a:rPr>
              <a:t>Null hypothesis</a:t>
            </a:r>
          </a:p>
        </p:txBody>
      </p:sp>
      <p:grpSp>
        <p:nvGrpSpPr>
          <p:cNvPr id="9" name="Group 8">
            <a:extLst>
              <a:ext uri="{FF2B5EF4-FFF2-40B4-BE49-F238E27FC236}">
                <a16:creationId xmlns:a16="http://schemas.microsoft.com/office/drawing/2014/main" id="{EF46FBA1-2FD7-69AF-A261-EA983AD688D4}"/>
              </a:ext>
            </a:extLst>
          </p:cNvPr>
          <p:cNvGrpSpPr/>
          <p:nvPr/>
        </p:nvGrpSpPr>
        <p:grpSpPr>
          <a:xfrm>
            <a:off x="4051300" y="2813611"/>
            <a:ext cx="2781300" cy="1415444"/>
            <a:chOff x="3314700" y="4680556"/>
            <a:chExt cx="2781300" cy="1415444"/>
          </a:xfrm>
        </p:grpSpPr>
        <p:cxnSp>
          <p:nvCxnSpPr>
            <p:cNvPr id="8" name="Straight Connector 7">
              <a:extLst>
                <a:ext uri="{FF2B5EF4-FFF2-40B4-BE49-F238E27FC236}">
                  <a16:creationId xmlns:a16="http://schemas.microsoft.com/office/drawing/2014/main" id="{9F391C9C-FCF9-45AF-FD86-96D7509DD79A}"/>
                </a:ext>
              </a:extLst>
            </p:cNvPr>
            <p:cNvCxnSpPr>
              <a:cxnSpLocks/>
            </p:cNvCxnSpPr>
            <p:nvPr/>
          </p:nvCxnSpPr>
          <p:spPr>
            <a:xfrm>
              <a:off x="3314700" y="5388278"/>
              <a:ext cx="2781300" cy="0"/>
            </a:xfrm>
            <a:prstGeom prst="line">
              <a:avLst/>
            </a:prstGeom>
            <a:ln>
              <a:solidFill>
                <a:schemeClr val="tx1">
                  <a:lumMod val="75000"/>
                  <a:lumOff val="2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E059ED01-70A6-46A0-EC92-01AC18BB2005}"/>
                </a:ext>
              </a:extLst>
            </p:cNvPr>
            <p:cNvSpPr/>
            <p:nvPr/>
          </p:nvSpPr>
          <p:spPr>
            <a:xfrm>
              <a:off x="3997628" y="4680556"/>
              <a:ext cx="1415444" cy="1415444"/>
            </a:xfrm>
            <a:prstGeom prst="ellipse">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lumMod val="75000"/>
                      <a:lumOff val="25000"/>
                    </a:schemeClr>
                  </a:solidFill>
                </a:rPr>
                <a:t>No difference</a:t>
              </a:r>
            </a:p>
          </p:txBody>
        </p:sp>
      </p:grpSp>
      <p:sp>
        <p:nvSpPr>
          <p:cNvPr id="10" name="TextBox 9">
            <a:extLst>
              <a:ext uri="{FF2B5EF4-FFF2-40B4-BE49-F238E27FC236}">
                <a16:creationId xmlns:a16="http://schemas.microsoft.com/office/drawing/2014/main" id="{7B1A6639-B651-14AA-BD83-03784A381334}"/>
              </a:ext>
            </a:extLst>
          </p:cNvPr>
          <p:cNvSpPr txBox="1"/>
          <p:nvPr/>
        </p:nvSpPr>
        <p:spPr>
          <a:xfrm>
            <a:off x="568322" y="2921169"/>
            <a:ext cx="3540117" cy="1200329"/>
          </a:xfrm>
          <a:prstGeom prst="rect">
            <a:avLst/>
          </a:prstGeom>
          <a:noFill/>
        </p:spPr>
        <p:txBody>
          <a:bodyPr wrap="square" rtlCol="0">
            <a:spAutoFit/>
          </a:bodyPr>
          <a:lstStyle/>
          <a:p>
            <a:r>
              <a:rPr lang="en-US" sz="2400" dirty="0">
                <a:solidFill>
                  <a:schemeClr val="tx1">
                    <a:lumMod val="75000"/>
                    <a:lumOff val="25000"/>
                  </a:schemeClr>
                </a:solidFill>
              </a:rPr>
              <a:t>Number of crime incidents on Saturdays with LSU home games</a:t>
            </a:r>
          </a:p>
        </p:txBody>
      </p:sp>
      <p:sp>
        <p:nvSpPr>
          <p:cNvPr id="11" name="TextBox 10">
            <a:extLst>
              <a:ext uri="{FF2B5EF4-FFF2-40B4-BE49-F238E27FC236}">
                <a16:creationId xmlns:a16="http://schemas.microsoft.com/office/drawing/2014/main" id="{634C6764-7A5A-D561-E854-3086FE6784EB}"/>
              </a:ext>
            </a:extLst>
          </p:cNvPr>
          <p:cNvSpPr txBox="1"/>
          <p:nvPr/>
        </p:nvSpPr>
        <p:spPr>
          <a:xfrm>
            <a:off x="7194561" y="2921169"/>
            <a:ext cx="3787767" cy="1200329"/>
          </a:xfrm>
          <a:prstGeom prst="rect">
            <a:avLst/>
          </a:prstGeom>
          <a:noFill/>
        </p:spPr>
        <p:txBody>
          <a:bodyPr wrap="square" rtlCol="0">
            <a:spAutoFit/>
          </a:bodyPr>
          <a:lstStyle/>
          <a:p>
            <a:r>
              <a:rPr lang="en-US" sz="2400" dirty="0">
                <a:solidFill>
                  <a:schemeClr val="tx1">
                    <a:lumMod val="75000"/>
                    <a:lumOff val="25000"/>
                  </a:schemeClr>
                </a:solidFill>
              </a:rPr>
              <a:t>Number of crime incidents on Saturdays where LSU does not play at home.</a:t>
            </a:r>
          </a:p>
        </p:txBody>
      </p:sp>
    </p:spTree>
    <p:extLst>
      <p:ext uri="{BB962C8B-B14F-4D97-AF65-F5344CB8AC3E}">
        <p14:creationId xmlns:p14="http://schemas.microsoft.com/office/powerpoint/2010/main" val="91164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C7C6D-7928-152F-A89B-371D9545D8E3}"/>
              </a:ext>
            </a:extLst>
          </p:cNvPr>
          <p:cNvSpPr>
            <a:spLocks noGrp="1"/>
          </p:cNvSpPr>
          <p:nvPr>
            <p:ph type="title"/>
          </p:nvPr>
        </p:nvSpPr>
        <p:spPr/>
        <p:txBody>
          <a:bodyPr/>
          <a:lstStyle/>
          <a:p>
            <a:r>
              <a:rPr lang="en-US" dirty="0">
                <a:solidFill>
                  <a:schemeClr val="tx1">
                    <a:lumMod val="75000"/>
                    <a:lumOff val="25000"/>
                  </a:schemeClr>
                </a:solidFill>
              </a:rPr>
              <a:t>Alternate hypothesis</a:t>
            </a:r>
          </a:p>
        </p:txBody>
      </p:sp>
      <p:grpSp>
        <p:nvGrpSpPr>
          <p:cNvPr id="9" name="Group 8">
            <a:extLst>
              <a:ext uri="{FF2B5EF4-FFF2-40B4-BE49-F238E27FC236}">
                <a16:creationId xmlns:a16="http://schemas.microsoft.com/office/drawing/2014/main" id="{EF46FBA1-2FD7-69AF-A261-EA983AD688D4}"/>
              </a:ext>
            </a:extLst>
          </p:cNvPr>
          <p:cNvGrpSpPr/>
          <p:nvPr/>
        </p:nvGrpSpPr>
        <p:grpSpPr>
          <a:xfrm>
            <a:off x="4051300" y="2813611"/>
            <a:ext cx="2781300" cy="1415444"/>
            <a:chOff x="3314700" y="4680556"/>
            <a:chExt cx="2781300" cy="1415444"/>
          </a:xfrm>
        </p:grpSpPr>
        <p:cxnSp>
          <p:nvCxnSpPr>
            <p:cNvPr id="8" name="Straight Connector 7">
              <a:extLst>
                <a:ext uri="{FF2B5EF4-FFF2-40B4-BE49-F238E27FC236}">
                  <a16:creationId xmlns:a16="http://schemas.microsoft.com/office/drawing/2014/main" id="{9F391C9C-FCF9-45AF-FD86-96D7509DD79A}"/>
                </a:ext>
              </a:extLst>
            </p:cNvPr>
            <p:cNvCxnSpPr>
              <a:cxnSpLocks/>
            </p:cNvCxnSpPr>
            <p:nvPr/>
          </p:nvCxnSpPr>
          <p:spPr>
            <a:xfrm>
              <a:off x="3314700" y="5388278"/>
              <a:ext cx="2781300" cy="0"/>
            </a:xfrm>
            <a:prstGeom prst="line">
              <a:avLst/>
            </a:prstGeom>
            <a:ln>
              <a:solidFill>
                <a:schemeClr val="tx1">
                  <a:lumMod val="75000"/>
                  <a:lumOff val="2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6" name="Oval 5">
              <a:extLst>
                <a:ext uri="{FF2B5EF4-FFF2-40B4-BE49-F238E27FC236}">
                  <a16:creationId xmlns:a16="http://schemas.microsoft.com/office/drawing/2014/main" id="{E059ED01-70A6-46A0-EC92-01AC18BB2005}"/>
                </a:ext>
              </a:extLst>
            </p:cNvPr>
            <p:cNvSpPr/>
            <p:nvPr/>
          </p:nvSpPr>
          <p:spPr>
            <a:xfrm>
              <a:off x="3997628" y="4680556"/>
              <a:ext cx="1415444" cy="1415444"/>
            </a:xfrm>
            <a:prstGeom prst="ellipse">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000" b="1" dirty="0">
                  <a:solidFill>
                    <a:srgbClr val="461D7C"/>
                  </a:solidFill>
                </a:rPr>
                <a:t>Different</a:t>
              </a:r>
              <a:endParaRPr lang="en-US" dirty="0">
                <a:solidFill>
                  <a:schemeClr val="tx1">
                    <a:lumMod val="75000"/>
                    <a:lumOff val="25000"/>
                  </a:schemeClr>
                </a:solidFill>
              </a:endParaRPr>
            </a:p>
          </p:txBody>
        </p:sp>
      </p:grpSp>
      <p:sp>
        <p:nvSpPr>
          <p:cNvPr id="10" name="TextBox 9">
            <a:extLst>
              <a:ext uri="{FF2B5EF4-FFF2-40B4-BE49-F238E27FC236}">
                <a16:creationId xmlns:a16="http://schemas.microsoft.com/office/drawing/2014/main" id="{7B1A6639-B651-14AA-BD83-03784A381334}"/>
              </a:ext>
            </a:extLst>
          </p:cNvPr>
          <p:cNvSpPr txBox="1"/>
          <p:nvPr/>
        </p:nvSpPr>
        <p:spPr>
          <a:xfrm>
            <a:off x="568322" y="2921169"/>
            <a:ext cx="3540117" cy="1200329"/>
          </a:xfrm>
          <a:prstGeom prst="rect">
            <a:avLst/>
          </a:prstGeom>
          <a:noFill/>
        </p:spPr>
        <p:txBody>
          <a:bodyPr wrap="square" rtlCol="0">
            <a:spAutoFit/>
          </a:bodyPr>
          <a:lstStyle/>
          <a:p>
            <a:r>
              <a:rPr lang="en-US" sz="2400" dirty="0">
                <a:solidFill>
                  <a:schemeClr val="tx1">
                    <a:lumMod val="75000"/>
                    <a:lumOff val="25000"/>
                  </a:schemeClr>
                </a:solidFill>
              </a:rPr>
              <a:t>Number of crime incidents on Saturdays with LSU home games</a:t>
            </a:r>
          </a:p>
        </p:txBody>
      </p:sp>
      <p:sp>
        <p:nvSpPr>
          <p:cNvPr id="11" name="TextBox 10">
            <a:extLst>
              <a:ext uri="{FF2B5EF4-FFF2-40B4-BE49-F238E27FC236}">
                <a16:creationId xmlns:a16="http://schemas.microsoft.com/office/drawing/2014/main" id="{634C6764-7A5A-D561-E854-3086FE6784EB}"/>
              </a:ext>
            </a:extLst>
          </p:cNvPr>
          <p:cNvSpPr txBox="1"/>
          <p:nvPr/>
        </p:nvSpPr>
        <p:spPr>
          <a:xfrm>
            <a:off x="7194561" y="2921169"/>
            <a:ext cx="3787767" cy="1200329"/>
          </a:xfrm>
          <a:prstGeom prst="rect">
            <a:avLst/>
          </a:prstGeom>
          <a:noFill/>
        </p:spPr>
        <p:txBody>
          <a:bodyPr wrap="square" rtlCol="0">
            <a:spAutoFit/>
          </a:bodyPr>
          <a:lstStyle/>
          <a:p>
            <a:r>
              <a:rPr lang="en-US" sz="2400" dirty="0">
                <a:solidFill>
                  <a:schemeClr val="tx1">
                    <a:lumMod val="75000"/>
                    <a:lumOff val="25000"/>
                  </a:schemeClr>
                </a:solidFill>
              </a:rPr>
              <a:t>Number of crime incidents on Saturdays where LSU does not play at home.</a:t>
            </a:r>
          </a:p>
        </p:txBody>
      </p:sp>
    </p:spTree>
    <p:extLst>
      <p:ext uri="{BB962C8B-B14F-4D97-AF65-F5344CB8AC3E}">
        <p14:creationId xmlns:p14="http://schemas.microsoft.com/office/powerpoint/2010/main" val="142125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5933-84D4-117F-519A-8A0F3E5FDC5A}"/>
              </a:ext>
            </a:extLst>
          </p:cNvPr>
          <p:cNvSpPr>
            <a:spLocks noGrp="1"/>
          </p:cNvSpPr>
          <p:nvPr>
            <p:ph type="ctrTitle"/>
          </p:nvPr>
        </p:nvSpPr>
        <p:spPr>
          <a:xfrm>
            <a:off x="1524000" y="1122363"/>
            <a:ext cx="9144000" cy="1655762"/>
          </a:xfrm>
        </p:spPr>
        <p:txBody>
          <a:bodyPr>
            <a:normAutofit/>
          </a:bodyPr>
          <a:lstStyle/>
          <a:p>
            <a:r>
              <a:rPr lang="en-US" dirty="0">
                <a:solidFill>
                  <a:schemeClr val="tx1">
                    <a:lumMod val="75000"/>
                    <a:lumOff val="25000"/>
                  </a:schemeClr>
                </a:solidFill>
              </a:rPr>
              <a:t>Exploratory Data Analysis</a:t>
            </a:r>
          </a:p>
        </p:txBody>
      </p:sp>
      <p:sp>
        <p:nvSpPr>
          <p:cNvPr id="10" name="Rectangle: Rounded Corners 9">
            <a:extLst>
              <a:ext uri="{FF2B5EF4-FFF2-40B4-BE49-F238E27FC236}">
                <a16:creationId xmlns:a16="http://schemas.microsoft.com/office/drawing/2014/main" id="{DA6140DC-5362-CB97-DD34-1F0C91739887}"/>
              </a:ext>
            </a:extLst>
          </p:cNvPr>
          <p:cNvSpPr/>
          <p:nvPr/>
        </p:nvSpPr>
        <p:spPr>
          <a:xfrm>
            <a:off x="0" y="0"/>
            <a:ext cx="12192000" cy="6858000"/>
          </a:xfrm>
          <a:prstGeom prst="roundRect">
            <a:avLst>
              <a:gd name="adj" fmla="val 5556"/>
            </a:avLst>
          </a:prstGeom>
          <a:noFill/>
          <a:ln w="76200">
            <a:solidFill>
              <a:srgbClr val="461D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ACBD2F31-2BED-380C-0023-B74F1B4467F0}"/>
              </a:ext>
            </a:extLst>
          </p:cNvPr>
          <p:cNvGrpSpPr/>
          <p:nvPr/>
        </p:nvGrpSpPr>
        <p:grpSpPr>
          <a:xfrm>
            <a:off x="2440232" y="3267075"/>
            <a:ext cx="7311536" cy="2905124"/>
            <a:chOff x="2838449" y="3267075"/>
            <a:chExt cx="7311536" cy="2905124"/>
          </a:xfrm>
        </p:grpSpPr>
        <p:pic>
          <p:nvPicPr>
            <p:cNvPr id="5" name="Picture 4" descr="A close-up of a helmet&#10;&#10;Description automatically generated">
              <a:extLst>
                <a:ext uri="{FF2B5EF4-FFF2-40B4-BE49-F238E27FC236}">
                  <a16:creationId xmlns:a16="http://schemas.microsoft.com/office/drawing/2014/main" id="{0DE185F0-304F-B315-FD29-62AD1285E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49" y="3428999"/>
              <a:ext cx="2743200" cy="2743200"/>
            </a:xfrm>
            <a:prstGeom prst="rect">
              <a:avLst/>
            </a:prstGeom>
          </p:spPr>
        </p:pic>
        <p:pic>
          <p:nvPicPr>
            <p:cNvPr id="4" name="Picture 3">
              <a:extLst>
                <a:ext uri="{FF2B5EF4-FFF2-40B4-BE49-F238E27FC236}">
                  <a16:creationId xmlns:a16="http://schemas.microsoft.com/office/drawing/2014/main" id="{6BC63FD2-3FA7-D834-BB39-03C15BB63AC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7197" b="90446" l="744" r="24814">
                          <a14:foregroundMark x1="13151" y1="19745" x2="13151" y2="19745"/>
                          <a14:foregroundMark x1="24814" y1="36943" x2="24814" y2="36943"/>
                          <a14:foregroundMark x1="24566" y1="72611" x2="24566" y2="72611"/>
                          <a14:foregroundMark x1="12407" y1="87898" x2="12407" y2="87898"/>
                          <a14:foregroundMark x1="12655" y1="90446" x2="12655" y2="90446"/>
                          <a14:foregroundMark x1="1241" y1="73248" x2="1241" y2="73248"/>
                          <a14:foregroundMark x1="744" y1="38854" x2="744" y2="38854"/>
                        </a14:backgroundRemoval>
                      </a14:imgEffect>
                    </a14:imgLayer>
                  </a14:imgProps>
                </a:ext>
                <a:ext uri="{28A0092B-C50C-407E-A947-70E740481C1C}">
                  <a14:useLocalDpi xmlns:a14="http://schemas.microsoft.com/office/drawing/2010/main" val="0"/>
                </a:ext>
              </a:extLst>
            </a:blip>
            <a:srcRect l="-2258" t="14943" r="72232" b="5565"/>
            <a:stretch/>
          </p:blipFill>
          <p:spPr>
            <a:xfrm>
              <a:off x="7490314" y="3267075"/>
              <a:ext cx="2659671" cy="2743199"/>
            </a:xfrm>
            <a:prstGeom prst="ellipse">
              <a:avLst/>
            </a:prstGeom>
          </p:spPr>
        </p:pic>
        <p:pic>
          <p:nvPicPr>
            <p:cNvPr id="7" name="Picture 6" descr="A blue shield with a gold star and a gold star with a scale and a gold star with a red circle with a gold star with a red circle with a gold star with a red circle with&#10;&#10;Description automatically generated">
              <a:extLst>
                <a:ext uri="{FF2B5EF4-FFF2-40B4-BE49-F238E27FC236}">
                  <a16:creationId xmlns:a16="http://schemas.microsoft.com/office/drawing/2014/main" id="{669014F0-F49D-C8DC-0EC9-F10FE3768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8999"/>
              <a:ext cx="2209799" cy="2651760"/>
            </a:xfrm>
            <a:prstGeom prst="rect">
              <a:avLst/>
            </a:prstGeom>
          </p:spPr>
        </p:pic>
      </p:grpSp>
    </p:spTree>
    <p:extLst>
      <p:ext uri="{BB962C8B-B14F-4D97-AF65-F5344CB8AC3E}">
        <p14:creationId xmlns:p14="http://schemas.microsoft.com/office/powerpoint/2010/main" val="1273572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C8CB-CADA-B172-9604-66DD5CEE0786}"/>
              </a:ext>
            </a:extLst>
          </p:cNvPr>
          <p:cNvSpPr>
            <a:spLocks noGrp="1"/>
          </p:cNvSpPr>
          <p:nvPr>
            <p:ph type="title"/>
          </p:nvPr>
        </p:nvSpPr>
        <p:spPr/>
        <p:txBody>
          <a:bodyPr>
            <a:normAutofit fontScale="90000"/>
          </a:bodyPr>
          <a:lstStyle/>
          <a:p>
            <a:r>
              <a:rPr lang="en-US" dirty="0"/>
              <a:t>Home game days do have a slightly higher average</a:t>
            </a:r>
          </a:p>
        </p:txBody>
      </p:sp>
      <p:graphicFrame>
        <p:nvGraphicFramePr>
          <p:cNvPr id="3" name="Table 2">
            <a:extLst>
              <a:ext uri="{FF2B5EF4-FFF2-40B4-BE49-F238E27FC236}">
                <a16:creationId xmlns:a16="http://schemas.microsoft.com/office/drawing/2014/main" id="{02C8808B-474B-E19E-BFD0-D5AD04B7E41F}"/>
              </a:ext>
            </a:extLst>
          </p:cNvPr>
          <p:cNvGraphicFramePr>
            <a:graphicFrameLocks noGrp="1"/>
          </p:cNvGraphicFramePr>
          <p:nvPr>
            <p:extLst>
              <p:ext uri="{D42A27DB-BD31-4B8C-83A1-F6EECF244321}">
                <p14:modId xmlns:p14="http://schemas.microsoft.com/office/powerpoint/2010/main" val="1714724660"/>
              </p:ext>
            </p:extLst>
          </p:nvPr>
        </p:nvGraphicFramePr>
        <p:xfrm>
          <a:off x="962024" y="2276475"/>
          <a:ext cx="7239001" cy="1200150"/>
        </p:xfrm>
        <a:graphic>
          <a:graphicData uri="http://schemas.openxmlformats.org/drawingml/2006/table">
            <a:tbl>
              <a:tblPr/>
              <a:tblGrid>
                <a:gridCol w="1623790">
                  <a:extLst>
                    <a:ext uri="{9D8B030D-6E8A-4147-A177-3AD203B41FA5}">
                      <a16:colId xmlns:a16="http://schemas.microsoft.com/office/drawing/2014/main" val="3810654580"/>
                    </a:ext>
                  </a:extLst>
                </a:gridCol>
                <a:gridCol w="788155">
                  <a:extLst>
                    <a:ext uri="{9D8B030D-6E8A-4147-A177-3AD203B41FA5}">
                      <a16:colId xmlns:a16="http://schemas.microsoft.com/office/drawing/2014/main" val="1899353961"/>
                    </a:ext>
                  </a:extLst>
                </a:gridCol>
                <a:gridCol w="949585">
                  <a:extLst>
                    <a:ext uri="{9D8B030D-6E8A-4147-A177-3AD203B41FA5}">
                      <a16:colId xmlns:a16="http://schemas.microsoft.com/office/drawing/2014/main" val="2898949435"/>
                    </a:ext>
                  </a:extLst>
                </a:gridCol>
                <a:gridCol w="788155">
                  <a:extLst>
                    <a:ext uri="{9D8B030D-6E8A-4147-A177-3AD203B41FA5}">
                      <a16:colId xmlns:a16="http://schemas.microsoft.com/office/drawing/2014/main" val="1238227228"/>
                    </a:ext>
                  </a:extLst>
                </a:gridCol>
                <a:gridCol w="560255">
                  <a:extLst>
                    <a:ext uri="{9D8B030D-6E8A-4147-A177-3AD203B41FA5}">
                      <a16:colId xmlns:a16="http://schemas.microsoft.com/office/drawing/2014/main" val="1962648501"/>
                    </a:ext>
                  </a:extLst>
                </a:gridCol>
                <a:gridCol w="636222">
                  <a:extLst>
                    <a:ext uri="{9D8B030D-6E8A-4147-A177-3AD203B41FA5}">
                      <a16:colId xmlns:a16="http://schemas.microsoft.com/office/drawing/2014/main" val="3823743143"/>
                    </a:ext>
                  </a:extLst>
                </a:gridCol>
                <a:gridCol w="636222">
                  <a:extLst>
                    <a:ext uri="{9D8B030D-6E8A-4147-A177-3AD203B41FA5}">
                      <a16:colId xmlns:a16="http://schemas.microsoft.com/office/drawing/2014/main" val="2433410660"/>
                    </a:ext>
                  </a:extLst>
                </a:gridCol>
                <a:gridCol w="636222">
                  <a:extLst>
                    <a:ext uri="{9D8B030D-6E8A-4147-A177-3AD203B41FA5}">
                      <a16:colId xmlns:a16="http://schemas.microsoft.com/office/drawing/2014/main" val="3884380668"/>
                    </a:ext>
                  </a:extLst>
                </a:gridCol>
                <a:gridCol w="620395">
                  <a:extLst>
                    <a:ext uri="{9D8B030D-6E8A-4147-A177-3AD203B41FA5}">
                      <a16:colId xmlns:a16="http://schemas.microsoft.com/office/drawing/2014/main" val="2382714150"/>
                    </a:ext>
                  </a:extLst>
                </a:gridCol>
              </a:tblGrid>
              <a:tr h="400050">
                <a:tc>
                  <a:txBody>
                    <a:bodyPr/>
                    <a:lstStyle/>
                    <a:p>
                      <a:pPr algn="l" fontAlgn="b"/>
                      <a:r>
                        <a:rPr lang="en-US" sz="2400" b="0" i="0" u="none" strike="noStrike">
                          <a:solidFill>
                            <a:srgbClr val="000000"/>
                          </a:solidFill>
                          <a:effectLst/>
                          <a:latin typeface="Aptos Narrow" panose="020B0004020202020204" pitchFamily="34" charset="0"/>
                        </a:rPr>
                        <a:t>home_game</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b"/>
                      <a:r>
                        <a:rPr lang="en-US" sz="2400" b="0" i="0" u="none" strike="noStrike">
                          <a:solidFill>
                            <a:srgbClr val="000000"/>
                          </a:solidFill>
                          <a:effectLst/>
                          <a:latin typeface="Aptos Narrow" panose="020B0004020202020204" pitchFamily="34" charset="0"/>
                        </a:rPr>
                        <a:t>count</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b"/>
                      <a:r>
                        <a:rPr lang="en-US" sz="2400" b="0" i="0" u="none" strike="noStrike">
                          <a:solidFill>
                            <a:srgbClr val="000000"/>
                          </a:solidFill>
                          <a:effectLst/>
                          <a:latin typeface="Aptos Narrow" panose="020B0004020202020204" pitchFamily="34" charset="0"/>
                        </a:rPr>
                        <a:t>mean</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b"/>
                      <a:r>
                        <a:rPr lang="en-US" sz="2400" b="0" i="0" u="none" strike="noStrike">
                          <a:solidFill>
                            <a:srgbClr val="000000"/>
                          </a:solidFill>
                          <a:effectLst/>
                          <a:latin typeface="Aptos Narrow" panose="020B0004020202020204" pitchFamily="34" charset="0"/>
                        </a:rPr>
                        <a:t>std</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b"/>
                      <a:r>
                        <a:rPr lang="en-US" sz="2400" b="0" i="0" u="none" strike="noStrike">
                          <a:solidFill>
                            <a:srgbClr val="000000"/>
                          </a:solidFill>
                          <a:effectLst/>
                          <a:latin typeface="Aptos Narrow" panose="020B0004020202020204" pitchFamily="34" charset="0"/>
                        </a:rPr>
                        <a:t>min</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b"/>
                      <a:r>
                        <a:rPr lang="en-US" sz="2400" b="0" i="0" u="none" strike="noStrike">
                          <a:solidFill>
                            <a:srgbClr val="000000"/>
                          </a:solidFill>
                          <a:effectLst/>
                          <a:latin typeface="Aptos Narrow" panose="020B0004020202020204" pitchFamily="34" charset="0"/>
                        </a:rPr>
                        <a:t>25%</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b"/>
                      <a:r>
                        <a:rPr lang="en-US" sz="2400" b="0" i="0" u="none" strike="noStrike">
                          <a:solidFill>
                            <a:srgbClr val="000000"/>
                          </a:solidFill>
                          <a:effectLst/>
                          <a:latin typeface="Aptos Narrow" panose="020B0004020202020204" pitchFamily="34" charset="0"/>
                        </a:rPr>
                        <a:t>50%</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b"/>
                      <a:r>
                        <a:rPr lang="en-US" sz="2400" b="0" i="0" u="none" strike="noStrike">
                          <a:solidFill>
                            <a:srgbClr val="000000"/>
                          </a:solidFill>
                          <a:effectLst/>
                          <a:latin typeface="Aptos Narrow" panose="020B0004020202020204" pitchFamily="34" charset="0"/>
                        </a:rPr>
                        <a:t>75%</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tc>
                  <a:txBody>
                    <a:bodyPr/>
                    <a:lstStyle/>
                    <a:p>
                      <a:pPr algn="ctr" fontAlgn="b"/>
                      <a:r>
                        <a:rPr lang="en-US" sz="2400" b="0" i="0" u="none" strike="noStrike">
                          <a:solidFill>
                            <a:srgbClr val="000000"/>
                          </a:solidFill>
                          <a:effectLst/>
                          <a:latin typeface="Aptos Narrow" panose="020B0004020202020204" pitchFamily="34" charset="0"/>
                        </a:rPr>
                        <a:t>max</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2F2F2"/>
                    </a:solidFill>
                  </a:tcPr>
                </a:tc>
                <a:extLst>
                  <a:ext uri="{0D108BD9-81ED-4DB2-BD59-A6C34878D82A}">
                    <a16:rowId xmlns:a16="http://schemas.microsoft.com/office/drawing/2014/main" val="625752999"/>
                  </a:ext>
                </a:extLst>
              </a:tr>
              <a:tr h="400050">
                <a:tc>
                  <a:txBody>
                    <a:bodyPr/>
                    <a:lstStyle/>
                    <a:p>
                      <a:pPr algn="ctr" fontAlgn="b"/>
                      <a:r>
                        <a:rPr lang="en-US" sz="2400" b="0" i="0" u="none" strike="noStrike">
                          <a:solidFill>
                            <a:srgbClr val="000000"/>
                          </a:solidFill>
                          <a:effectLst/>
                          <a:latin typeface="Aptos Narrow" panose="020B0004020202020204" pitchFamily="34" charset="0"/>
                        </a:rPr>
                        <a:t>FALSE</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35</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131.09</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32.91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22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121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143</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152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173</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3077179761"/>
                  </a:ext>
                </a:extLst>
              </a:tr>
              <a:tr h="400050">
                <a:tc>
                  <a:txBody>
                    <a:bodyPr/>
                    <a:lstStyle/>
                    <a:p>
                      <a:pPr algn="ctr" fontAlgn="b"/>
                      <a:r>
                        <a:rPr lang="en-US" sz="2400" b="0" i="0" u="none" strike="noStrike">
                          <a:solidFill>
                            <a:srgbClr val="000000"/>
                          </a:solidFill>
                          <a:effectLst/>
                          <a:latin typeface="Aptos Narrow" panose="020B0004020202020204" pitchFamily="34" charset="0"/>
                        </a:rPr>
                        <a:t>TRUE</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21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Aptos Narrow" panose="020B0004020202020204" pitchFamily="34" charset="0"/>
                        </a:rPr>
                        <a:t>144.90</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solidFill>
                      <a:srgbClr val="FDD023"/>
                    </a:solidFill>
                  </a:tcPr>
                </a:tc>
                <a:tc>
                  <a:txBody>
                    <a:bodyPr/>
                    <a:lstStyle/>
                    <a:p>
                      <a:pPr algn="ctr" fontAlgn="b"/>
                      <a:r>
                        <a:rPr lang="en-US" sz="2400" b="0" i="0" u="none" strike="noStrike">
                          <a:solidFill>
                            <a:srgbClr val="000000"/>
                          </a:solidFill>
                          <a:effectLst/>
                          <a:latin typeface="Aptos Narrow" panose="020B0004020202020204" pitchFamily="34" charset="0"/>
                        </a:rPr>
                        <a:t>15.91</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115</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132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145</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a:solidFill>
                            <a:srgbClr val="000000"/>
                          </a:solidFill>
                          <a:effectLst/>
                          <a:latin typeface="Aptos Narrow" panose="020B0004020202020204" pitchFamily="34" charset="0"/>
                        </a:rPr>
                        <a:t>156</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tc>
                  <a:txBody>
                    <a:bodyPr/>
                    <a:lstStyle/>
                    <a:p>
                      <a:pPr algn="ctr" fontAlgn="b"/>
                      <a:r>
                        <a:rPr lang="en-US" sz="2400" b="0" i="0" u="none" strike="noStrike" dirty="0">
                          <a:solidFill>
                            <a:srgbClr val="000000"/>
                          </a:solidFill>
                          <a:effectLst/>
                          <a:latin typeface="Aptos Narrow" panose="020B0004020202020204" pitchFamily="34" charset="0"/>
                        </a:rPr>
                        <a:t>172</a:t>
                      </a:r>
                    </a:p>
                  </a:txBody>
                  <a:tcPr marL="9525" marR="9525" marT="9525" marB="0" anchor="b">
                    <a:lnL w="6350" cap="flat" cmpd="sng" algn="ctr">
                      <a:solidFill>
                        <a:srgbClr val="BFBFBF"/>
                      </a:solidFill>
                      <a:prstDash val="solid"/>
                      <a:round/>
                      <a:headEnd type="none" w="med" len="med"/>
                      <a:tailEnd type="none" w="med" len="med"/>
                    </a:lnL>
                    <a:lnR w="6350" cap="flat" cmpd="sng" algn="ctr">
                      <a:solidFill>
                        <a:srgbClr val="BFBFBF"/>
                      </a:solidFill>
                      <a:prstDash val="solid"/>
                      <a:round/>
                      <a:headEnd type="none" w="med" len="med"/>
                      <a:tailEnd type="none" w="med" len="med"/>
                    </a:lnR>
                    <a:lnT w="6350" cap="flat" cmpd="sng" algn="ctr">
                      <a:solidFill>
                        <a:srgbClr val="BFBFBF"/>
                      </a:solidFill>
                      <a:prstDash val="solid"/>
                      <a:round/>
                      <a:headEnd type="none" w="med" len="med"/>
                      <a:tailEnd type="none" w="med" len="med"/>
                    </a:lnT>
                    <a:lnB w="6350"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560905232"/>
                  </a:ext>
                </a:extLst>
              </a:tr>
            </a:tbl>
          </a:graphicData>
        </a:graphic>
      </p:graphicFrame>
    </p:spTree>
    <p:extLst>
      <p:ext uri="{BB962C8B-B14F-4D97-AF65-F5344CB8AC3E}">
        <p14:creationId xmlns:p14="http://schemas.microsoft.com/office/powerpoint/2010/main" val="375641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6BD1A054-335A-2762-2E4D-CC381956FA03}"/>
              </a:ext>
            </a:extLst>
          </p:cNvPr>
          <p:cNvSpPr>
            <a:spLocks noGrp="1"/>
          </p:cNvSpPr>
          <p:nvPr>
            <p:ph idx="1"/>
          </p:nvPr>
        </p:nvSpPr>
        <p:spPr>
          <a:xfrm>
            <a:off x="838199" y="1543050"/>
            <a:ext cx="7667625" cy="1495425"/>
          </a:xfrm>
        </p:spPr>
        <p:txBody>
          <a:bodyPr>
            <a:normAutofit/>
          </a:bodyPr>
          <a:lstStyle/>
          <a:p>
            <a:pPr marL="0" indent="0">
              <a:buNone/>
            </a:pPr>
            <a:r>
              <a:rPr lang="en-US" sz="2400" dirty="0">
                <a:solidFill>
                  <a:schemeClr val="tx1">
                    <a:lumMod val="75000"/>
                    <a:lumOff val="25000"/>
                  </a:schemeClr>
                </a:solidFill>
              </a:rPr>
              <a:t>Days without home games are skewed to the left (more days with low crime). </a:t>
            </a:r>
          </a:p>
          <a:p>
            <a:pPr marL="0" indent="0">
              <a:buNone/>
            </a:pPr>
            <a:r>
              <a:rPr lang="en-US" sz="2400" dirty="0">
                <a:solidFill>
                  <a:schemeClr val="tx1">
                    <a:lumMod val="75000"/>
                    <a:lumOff val="25000"/>
                  </a:schemeClr>
                </a:solidFill>
              </a:rPr>
              <a:t>The home game distribution is symmetrical and tighter.</a:t>
            </a:r>
          </a:p>
        </p:txBody>
      </p:sp>
      <p:pic>
        <p:nvPicPr>
          <p:cNvPr id="7" name="Picture 6">
            <a:extLst>
              <a:ext uri="{FF2B5EF4-FFF2-40B4-BE49-F238E27FC236}">
                <a16:creationId xmlns:a16="http://schemas.microsoft.com/office/drawing/2014/main" id="{3B2E3564-9EE6-022A-EAA2-6347E4EF04AC}"/>
              </a:ext>
            </a:extLst>
          </p:cNvPr>
          <p:cNvPicPr>
            <a:picLocks noChangeAspect="1"/>
          </p:cNvPicPr>
          <p:nvPr/>
        </p:nvPicPr>
        <p:blipFill>
          <a:blip r:embed="rId2"/>
          <a:stretch>
            <a:fillRect/>
          </a:stretch>
        </p:blipFill>
        <p:spPr>
          <a:xfrm>
            <a:off x="1104900" y="3095625"/>
            <a:ext cx="4181475" cy="3201899"/>
          </a:xfrm>
          <a:prstGeom prst="rect">
            <a:avLst/>
          </a:prstGeom>
        </p:spPr>
      </p:pic>
      <p:pic>
        <p:nvPicPr>
          <p:cNvPr id="10" name="Picture 9">
            <a:extLst>
              <a:ext uri="{FF2B5EF4-FFF2-40B4-BE49-F238E27FC236}">
                <a16:creationId xmlns:a16="http://schemas.microsoft.com/office/drawing/2014/main" id="{DBA06072-ED5E-53E2-CDCF-977D47AE5F9F}"/>
              </a:ext>
            </a:extLst>
          </p:cNvPr>
          <p:cNvPicPr>
            <a:picLocks noChangeAspect="1"/>
          </p:cNvPicPr>
          <p:nvPr/>
        </p:nvPicPr>
        <p:blipFill>
          <a:blip r:embed="rId3"/>
          <a:stretch>
            <a:fillRect/>
          </a:stretch>
        </p:blipFill>
        <p:spPr>
          <a:xfrm>
            <a:off x="6619875" y="3095625"/>
            <a:ext cx="4381500" cy="3018026"/>
          </a:xfrm>
          <a:prstGeom prst="rect">
            <a:avLst/>
          </a:prstGeom>
        </p:spPr>
      </p:pic>
      <p:sp>
        <p:nvSpPr>
          <p:cNvPr id="18" name="Title 17">
            <a:extLst>
              <a:ext uri="{FF2B5EF4-FFF2-40B4-BE49-F238E27FC236}">
                <a16:creationId xmlns:a16="http://schemas.microsoft.com/office/drawing/2014/main" id="{A311A3E8-A981-9102-4CE4-26D8D832768E}"/>
              </a:ext>
            </a:extLst>
          </p:cNvPr>
          <p:cNvSpPr>
            <a:spLocks noGrp="1"/>
          </p:cNvSpPr>
          <p:nvPr>
            <p:ph type="title"/>
          </p:nvPr>
        </p:nvSpPr>
        <p:spPr/>
        <p:txBody>
          <a:bodyPr/>
          <a:lstStyle/>
          <a:p>
            <a:r>
              <a:rPr lang="en-US" dirty="0"/>
              <a:t>Box plot &amp; violin plot</a:t>
            </a:r>
          </a:p>
        </p:txBody>
      </p:sp>
    </p:spTree>
    <p:extLst>
      <p:ext uri="{BB962C8B-B14F-4D97-AF65-F5344CB8AC3E}">
        <p14:creationId xmlns:p14="http://schemas.microsoft.com/office/powerpoint/2010/main" val="1923352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5933-84D4-117F-519A-8A0F3E5FDC5A}"/>
              </a:ext>
            </a:extLst>
          </p:cNvPr>
          <p:cNvSpPr>
            <a:spLocks noGrp="1"/>
          </p:cNvSpPr>
          <p:nvPr>
            <p:ph type="ctrTitle"/>
          </p:nvPr>
        </p:nvSpPr>
        <p:spPr>
          <a:xfrm>
            <a:off x="1524000" y="1122363"/>
            <a:ext cx="9144000" cy="1655762"/>
          </a:xfrm>
        </p:spPr>
        <p:txBody>
          <a:bodyPr>
            <a:normAutofit/>
          </a:bodyPr>
          <a:lstStyle/>
          <a:p>
            <a:r>
              <a:rPr lang="en-US" dirty="0">
                <a:solidFill>
                  <a:schemeClr val="tx1">
                    <a:lumMod val="75000"/>
                    <a:lumOff val="25000"/>
                  </a:schemeClr>
                </a:solidFill>
              </a:rPr>
              <a:t>The </a:t>
            </a:r>
            <a:r>
              <a:rPr lang="en-US" i="1" dirty="0">
                <a:solidFill>
                  <a:schemeClr val="tx1">
                    <a:lumMod val="75000"/>
                    <a:lumOff val="25000"/>
                  </a:schemeClr>
                </a:solidFill>
              </a:rPr>
              <a:t>t</a:t>
            </a:r>
            <a:r>
              <a:rPr lang="en-US" dirty="0">
                <a:solidFill>
                  <a:schemeClr val="tx1">
                    <a:lumMod val="75000"/>
                    <a:lumOff val="25000"/>
                  </a:schemeClr>
                </a:solidFill>
              </a:rPr>
              <a:t>-test</a:t>
            </a:r>
          </a:p>
        </p:txBody>
      </p:sp>
      <p:sp>
        <p:nvSpPr>
          <p:cNvPr id="10" name="Rectangle: Rounded Corners 9">
            <a:extLst>
              <a:ext uri="{FF2B5EF4-FFF2-40B4-BE49-F238E27FC236}">
                <a16:creationId xmlns:a16="http://schemas.microsoft.com/office/drawing/2014/main" id="{DA6140DC-5362-CB97-DD34-1F0C91739887}"/>
              </a:ext>
            </a:extLst>
          </p:cNvPr>
          <p:cNvSpPr/>
          <p:nvPr/>
        </p:nvSpPr>
        <p:spPr>
          <a:xfrm>
            <a:off x="0" y="0"/>
            <a:ext cx="12192000" cy="6858000"/>
          </a:xfrm>
          <a:prstGeom prst="roundRect">
            <a:avLst>
              <a:gd name="adj" fmla="val 5556"/>
            </a:avLst>
          </a:prstGeom>
          <a:noFill/>
          <a:ln w="76200">
            <a:solidFill>
              <a:srgbClr val="461D7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41E8E1E-D9EA-B095-94F4-A95F933466E2}"/>
              </a:ext>
            </a:extLst>
          </p:cNvPr>
          <p:cNvGrpSpPr/>
          <p:nvPr/>
        </p:nvGrpSpPr>
        <p:grpSpPr>
          <a:xfrm>
            <a:off x="2440232" y="3267075"/>
            <a:ext cx="7311536" cy="2905124"/>
            <a:chOff x="2838449" y="3267075"/>
            <a:chExt cx="7311536" cy="2905124"/>
          </a:xfrm>
        </p:grpSpPr>
        <p:pic>
          <p:nvPicPr>
            <p:cNvPr id="5" name="Picture 4" descr="A close-up of a helmet&#10;&#10;Description automatically generated">
              <a:extLst>
                <a:ext uri="{FF2B5EF4-FFF2-40B4-BE49-F238E27FC236}">
                  <a16:creationId xmlns:a16="http://schemas.microsoft.com/office/drawing/2014/main" id="{0DE185F0-304F-B315-FD29-62AD1285E6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49" y="3428999"/>
              <a:ext cx="2743200" cy="2743200"/>
            </a:xfrm>
            <a:prstGeom prst="rect">
              <a:avLst/>
            </a:prstGeom>
          </p:spPr>
        </p:pic>
        <p:pic>
          <p:nvPicPr>
            <p:cNvPr id="4" name="Picture 3">
              <a:extLst>
                <a:ext uri="{FF2B5EF4-FFF2-40B4-BE49-F238E27FC236}">
                  <a16:creationId xmlns:a16="http://schemas.microsoft.com/office/drawing/2014/main" id="{6BC63FD2-3FA7-D834-BB39-03C15BB63AC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7197" b="90446" l="744" r="24814">
                          <a14:foregroundMark x1="13151" y1="19745" x2="13151" y2="19745"/>
                          <a14:foregroundMark x1="24814" y1="36943" x2="24814" y2="36943"/>
                          <a14:foregroundMark x1="24566" y1="72611" x2="24566" y2="72611"/>
                          <a14:foregroundMark x1="12407" y1="87898" x2="12407" y2="87898"/>
                          <a14:foregroundMark x1="12655" y1="90446" x2="12655" y2="90446"/>
                          <a14:foregroundMark x1="1241" y1="73248" x2="1241" y2="73248"/>
                          <a14:foregroundMark x1="744" y1="38854" x2="744" y2="38854"/>
                        </a14:backgroundRemoval>
                      </a14:imgEffect>
                    </a14:imgLayer>
                  </a14:imgProps>
                </a:ext>
                <a:ext uri="{28A0092B-C50C-407E-A947-70E740481C1C}">
                  <a14:useLocalDpi xmlns:a14="http://schemas.microsoft.com/office/drawing/2010/main" val="0"/>
                </a:ext>
              </a:extLst>
            </a:blip>
            <a:srcRect l="-2258" t="14943" r="72232" b="5565"/>
            <a:stretch/>
          </p:blipFill>
          <p:spPr>
            <a:xfrm>
              <a:off x="7490314" y="3267075"/>
              <a:ext cx="2659671" cy="2743199"/>
            </a:xfrm>
            <a:prstGeom prst="ellipse">
              <a:avLst/>
            </a:prstGeom>
          </p:spPr>
        </p:pic>
        <p:pic>
          <p:nvPicPr>
            <p:cNvPr id="7" name="Picture 6" descr="A blue shield with a gold star and a gold star with a scale and a gold star with a red circle with a gold star with a red circle with a gold star with a red circle with&#10;&#10;Description automatically generated">
              <a:extLst>
                <a:ext uri="{FF2B5EF4-FFF2-40B4-BE49-F238E27FC236}">
                  <a16:creationId xmlns:a16="http://schemas.microsoft.com/office/drawing/2014/main" id="{669014F0-F49D-C8DC-0EC9-F10FE3768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8999"/>
              <a:ext cx="2209799" cy="2651760"/>
            </a:xfrm>
            <a:prstGeom prst="rect">
              <a:avLst/>
            </a:prstGeom>
          </p:spPr>
        </p:pic>
      </p:grpSp>
    </p:spTree>
    <p:extLst>
      <p:ext uri="{BB962C8B-B14F-4D97-AF65-F5344CB8AC3E}">
        <p14:creationId xmlns:p14="http://schemas.microsoft.com/office/powerpoint/2010/main" val="144672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D02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3D52-D12E-3639-4798-F2BE64C79915}"/>
              </a:ext>
            </a:extLst>
          </p:cNvPr>
          <p:cNvSpPr>
            <a:spLocks noGrp="1"/>
          </p:cNvSpPr>
          <p:nvPr>
            <p:ph type="title"/>
          </p:nvPr>
        </p:nvSpPr>
        <p:spPr/>
        <p:txBody>
          <a:bodyPr/>
          <a:lstStyle/>
          <a:p>
            <a:r>
              <a:rPr lang="en-US" i="1" dirty="0"/>
              <a:t>t</a:t>
            </a:r>
            <a:r>
              <a:rPr lang="en-US" dirty="0"/>
              <a:t>-test results</a:t>
            </a:r>
            <a:endParaRPr lang="en-US" i="1" dirty="0"/>
          </a:p>
        </p:txBody>
      </p:sp>
      <p:sp>
        <p:nvSpPr>
          <p:cNvPr id="4" name="Oval 3">
            <a:extLst>
              <a:ext uri="{FF2B5EF4-FFF2-40B4-BE49-F238E27FC236}">
                <a16:creationId xmlns:a16="http://schemas.microsoft.com/office/drawing/2014/main" id="{B5F6F310-7C89-31A4-56AC-71A194D17A59}"/>
              </a:ext>
            </a:extLst>
          </p:cNvPr>
          <p:cNvSpPr/>
          <p:nvPr/>
        </p:nvSpPr>
        <p:spPr>
          <a:xfrm>
            <a:off x="542924" y="2168416"/>
            <a:ext cx="3299351" cy="3302217"/>
          </a:xfrm>
          <a:prstGeom prst="ellipse">
            <a:avLst/>
          </a:prstGeom>
          <a:solidFill>
            <a:srgbClr val="FDF3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l-GR" sz="3600" dirty="0">
                <a:solidFill>
                  <a:schemeClr val="tx1">
                    <a:lumMod val="85000"/>
                    <a:lumOff val="15000"/>
                  </a:schemeClr>
                </a:solidFill>
              </a:rPr>
              <a:t>α</a:t>
            </a:r>
            <a:r>
              <a:rPr lang="en-US" sz="3600" dirty="0">
                <a:solidFill>
                  <a:schemeClr val="tx1">
                    <a:lumMod val="85000"/>
                    <a:lumOff val="15000"/>
                  </a:schemeClr>
                </a:solidFill>
              </a:rPr>
              <a:t> = 0.5</a:t>
            </a:r>
          </a:p>
          <a:p>
            <a:pPr marL="0" indent="0">
              <a:buNone/>
            </a:pPr>
            <a:r>
              <a:rPr lang="en-US" sz="3600" i="1" dirty="0">
                <a:solidFill>
                  <a:schemeClr val="tx1">
                    <a:lumMod val="85000"/>
                    <a:lumOff val="15000"/>
                  </a:schemeClr>
                </a:solidFill>
              </a:rPr>
              <a:t>p</a:t>
            </a:r>
            <a:r>
              <a:rPr lang="en-US" sz="3600" dirty="0">
                <a:solidFill>
                  <a:schemeClr val="tx1">
                    <a:lumMod val="85000"/>
                    <a:lumOff val="15000"/>
                  </a:schemeClr>
                </a:solidFill>
              </a:rPr>
              <a:t> = 0.778</a:t>
            </a:r>
          </a:p>
        </p:txBody>
      </p:sp>
      <p:sp>
        <p:nvSpPr>
          <p:cNvPr id="6" name="TextBox 5">
            <a:extLst>
              <a:ext uri="{FF2B5EF4-FFF2-40B4-BE49-F238E27FC236}">
                <a16:creationId xmlns:a16="http://schemas.microsoft.com/office/drawing/2014/main" id="{9833D2A1-1BD2-F2D6-692A-F45BAD03FF7A}"/>
              </a:ext>
            </a:extLst>
          </p:cNvPr>
          <p:cNvSpPr txBox="1"/>
          <p:nvPr/>
        </p:nvSpPr>
        <p:spPr>
          <a:xfrm>
            <a:off x="4648199" y="2157532"/>
            <a:ext cx="6829425" cy="3231654"/>
          </a:xfrm>
          <a:prstGeom prst="rect">
            <a:avLst/>
          </a:prstGeom>
          <a:noFill/>
        </p:spPr>
        <p:txBody>
          <a:bodyPr wrap="square">
            <a:spAutoFit/>
          </a:bodyPr>
          <a:lstStyle/>
          <a:p>
            <a:pPr marL="0" indent="0">
              <a:buNone/>
            </a:pPr>
            <a:r>
              <a:rPr lang="en-US" sz="2400" dirty="0"/>
              <a:t>Since </a:t>
            </a:r>
            <a:r>
              <a:rPr lang="en-US" sz="2400" i="1" dirty="0"/>
              <a:t>p</a:t>
            </a:r>
            <a:r>
              <a:rPr lang="en-US" sz="2400" dirty="0"/>
              <a:t> &gt; </a:t>
            </a:r>
            <a:r>
              <a:rPr lang="el-GR" sz="2400" dirty="0"/>
              <a:t>α</a:t>
            </a:r>
            <a:r>
              <a:rPr lang="en-US" sz="2400" dirty="0"/>
              <a:t>, </a:t>
            </a:r>
            <a:r>
              <a:rPr lang="en-US" sz="2400" dirty="0">
                <a:solidFill>
                  <a:srgbClr val="C00000"/>
                </a:solidFill>
              </a:rPr>
              <a:t>we cannot reject the null hypothesis</a:t>
            </a:r>
            <a:r>
              <a:rPr lang="en-US" sz="2400" dirty="0"/>
              <a:t>.</a:t>
            </a:r>
          </a:p>
          <a:p>
            <a:pPr marL="0" indent="0">
              <a:buNone/>
            </a:pPr>
            <a:endParaRPr lang="en-US" dirty="0"/>
          </a:p>
          <a:p>
            <a:pPr marL="0" indent="0">
              <a:buNone/>
            </a:pPr>
            <a:r>
              <a:rPr lang="en-US" sz="2400" dirty="0"/>
              <a:t>However at </a:t>
            </a:r>
            <a:r>
              <a:rPr lang="el-GR" sz="2400" dirty="0"/>
              <a:t>α</a:t>
            </a:r>
            <a:r>
              <a:rPr lang="en-US" sz="2400" dirty="0"/>
              <a:t> = 0.10 we could reject the null hypothesis.</a:t>
            </a:r>
          </a:p>
          <a:p>
            <a:pPr marL="0" indent="0">
              <a:buNone/>
            </a:pPr>
            <a:endParaRPr lang="en-US" sz="2400" dirty="0"/>
          </a:p>
          <a:p>
            <a:pPr marL="0" indent="0">
              <a:buNone/>
            </a:pPr>
            <a:r>
              <a:rPr lang="en-US" sz="2400" i="1" dirty="0"/>
              <a:t>p</a:t>
            </a:r>
            <a:r>
              <a:rPr lang="en-US" sz="2400" dirty="0"/>
              <a:t> = 0.778 means that if we reject the null hypothesis, there is approximately an 8% chance we have done so erroneously (Type I error).</a:t>
            </a:r>
            <a:endParaRPr lang="en-US" sz="2400" i="1" dirty="0"/>
          </a:p>
          <a:p>
            <a:pPr marL="0" indent="0">
              <a:buNone/>
            </a:pPr>
            <a:r>
              <a:rPr lang="en-US" dirty="0"/>
              <a:t> </a:t>
            </a:r>
          </a:p>
        </p:txBody>
      </p:sp>
    </p:spTree>
    <p:extLst>
      <p:ext uri="{BB962C8B-B14F-4D97-AF65-F5344CB8AC3E}">
        <p14:creationId xmlns:p14="http://schemas.microsoft.com/office/powerpoint/2010/main" val="248429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D43B-E1C6-A6EB-F8DE-9A0AD8F6534C}"/>
              </a:ext>
            </a:extLst>
          </p:cNvPr>
          <p:cNvSpPr>
            <a:spLocks noGrp="1"/>
          </p:cNvSpPr>
          <p:nvPr>
            <p:ph type="title"/>
          </p:nvPr>
        </p:nvSpPr>
        <p:spPr/>
        <p:txBody>
          <a:bodyPr/>
          <a:lstStyle/>
          <a:p>
            <a:r>
              <a:rPr lang="en-US" dirty="0"/>
              <a:t>Further questions</a:t>
            </a:r>
          </a:p>
        </p:txBody>
      </p:sp>
      <p:sp>
        <p:nvSpPr>
          <p:cNvPr id="3" name="Content Placeholder 2">
            <a:extLst>
              <a:ext uri="{FF2B5EF4-FFF2-40B4-BE49-F238E27FC236}">
                <a16:creationId xmlns:a16="http://schemas.microsoft.com/office/drawing/2014/main" id="{39D17C36-7A86-F9B8-5537-14F48EC4B0CC}"/>
              </a:ext>
            </a:extLst>
          </p:cNvPr>
          <p:cNvSpPr>
            <a:spLocks noGrp="1"/>
          </p:cNvSpPr>
          <p:nvPr>
            <p:ph idx="1"/>
          </p:nvPr>
        </p:nvSpPr>
        <p:spPr/>
        <p:txBody>
          <a:bodyPr/>
          <a:lstStyle/>
          <a:p>
            <a:pPr marL="0" indent="0">
              <a:buNone/>
            </a:pPr>
            <a:r>
              <a:rPr lang="en-US" dirty="0"/>
              <a:t>More data would be helpful.  There is a separate data set for crimes before 2021.</a:t>
            </a:r>
          </a:p>
          <a:p>
            <a:pPr lvl="1"/>
            <a:r>
              <a:rPr lang="en-US" dirty="0"/>
              <a:t>The datasets are separate because </a:t>
            </a:r>
            <a:r>
              <a:rPr lang="en-US"/>
              <a:t>of a BRPD </a:t>
            </a:r>
            <a:r>
              <a:rPr lang="en-US" dirty="0"/>
              <a:t>system conversion at the end of 2020 that resulted in a new format, coding, and records management framework </a:t>
            </a:r>
            <a:r>
              <a:rPr lang="en-US"/>
              <a:t>for crime </a:t>
            </a:r>
            <a:r>
              <a:rPr lang="en-US" dirty="0"/>
              <a:t>incidents.</a:t>
            </a:r>
          </a:p>
        </p:txBody>
      </p:sp>
    </p:spTree>
    <p:extLst>
      <p:ext uri="{BB962C8B-B14F-4D97-AF65-F5344CB8AC3E}">
        <p14:creationId xmlns:p14="http://schemas.microsoft.com/office/powerpoint/2010/main" val="22054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D43B-E1C6-A6EB-F8DE-9A0AD8F6534C}"/>
              </a:ext>
            </a:extLst>
          </p:cNvPr>
          <p:cNvSpPr>
            <a:spLocks noGrp="1"/>
          </p:cNvSpPr>
          <p:nvPr>
            <p:ph type="title"/>
          </p:nvPr>
        </p:nvSpPr>
        <p:spPr/>
        <p:txBody>
          <a:bodyPr/>
          <a:lstStyle/>
          <a:p>
            <a:r>
              <a:rPr lang="en-US" dirty="0"/>
              <a:t>Further questions</a:t>
            </a:r>
          </a:p>
        </p:txBody>
      </p:sp>
      <p:sp>
        <p:nvSpPr>
          <p:cNvPr id="3" name="Content Placeholder 2">
            <a:extLst>
              <a:ext uri="{FF2B5EF4-FFF2-40B4-BE49-F238E27FC236}">
                <a16:creationId xmlns:a16="http://schemas.microsoft.com/office/drawing/2014/main" id="{39D17C36-7A86-F9B8-5537-14F48EC4B0CC}"/>
              </a:ext>
            </a:extLst>
          </p:cNvPr>
          <p:cNvSpPr>
            <a:spLocks noGrp="1"/>
          </p:cNvSpPr>
          <p:nvPr>
            <p:ph idx="1"/>
          </p:nvPr>
        </p:nvSpPr>
        <p:spPr>
          <a:xfrm>
            <a:off x="838200" y="1825625"/>
            <a:ext cx="6029325" cy="4351338"/>
          </a:xfrm>
        </p:spPr>
        <p:txBody>
          <a:bodyPr/>
          <a:lstStyle/>
          <a:p>
            <a:pPr marL="0" indent="0">
              <a:buNone/>
            </a:pPr>
            <a:r>
              <a:rPr lang="en-US" dirty="0"/>
              <a:t>It would be interesting to compare incidences of crime by </a:t>
            </a:r>
            <a:r>
              <a:rPr lang="en-US" b="1" dirty="0">
                <a:solidFill>
                  <a:srgbClr val="461D7C"/>
                </a:solidFill>
              </a:rPr>
              <a:t>type</a:t>
            </a:r>
            <a:r>
              <a:rPr lang="en-US" dirty="0"/>
              <a:t> (there are 19 different statute categories assigned in the data set).</a:t>
            </a:r>
          </a:p>
          <a:p>
            <a:pPr marL="0" indent="0">
              <a:buNone/>
            </a:pPr>
            <a:endParaRPr lang="en-US" dirty="0"/>
          </a:p>
          <a:p>
            <a:pPr marL="0" indent="0">
              <a:buNone/>
            </a:pPr>
            <a:r>
              <a:rPr lang="en-US" dirty="0"/>
              <a:t>It would be interesting to compare incidences by </a:t>
            </a:r>
            <a:r>
              <a:rPr lang="en-US" b="1" dirty="0">
                <a:solidFill>
                  <a:srgbClr val="461D7C"/>
                </a:solidFill>
              </a:rPr>
              <a:t>location </a:t>
            </a:r>
            <a:r>
              <a:rPr lang="en-US" dirty="0"/>
              <a:t>(does proximity to LSU have an effect).</a:t>
            </a:r>
          </a:p>
        </p:txBody>
      </p:sp>
      <p:graphicFrame>
        <p:nvGraphicFramePr>
          <p:cNvPr id="4" name="Table 3">
            <a:extLst>
              <a:ext uri="{FF2B5EF4-FFF2-40B4-BE49-F238E27FC236}">
                <a16:creationId xmlns:a16="http://schemas.microsoft.com/office/drawing/2014/main" id="{A0CCCF4E-0B1F-E767-4B15-AAE6108D158C}"/>
              </a:ext>
            </a:extLst>
          </p:cNvPr>
          <p:cNvGraphicFramePr>
            <a:graphicFrameLocks noGrp="1"/>
          </p:cNvGraphicFramePr>
          <p:nvPr>
            <p:extLst>
              <p:ext uri="{D42A27DB-BD31-4B8C-83A1-F6EECF244321}">
                <p14:modId xmlns:p14="http://schemas.microsoft.com/office/powerpoint/2010/main" val="2078665794"/>
              </p:ext>
            </p:extLst>
          </p:nvPr>
        </p:nvGraphicFramePr>
        <p:xfrm>
          <a:off x="7439025" y="1825625"/>
          <a:ext cx="3990975" cy="4339257"/>
        </p:xfrm>
        <a:graphic>
          <a:graphicData uri="http://schemas.openxmlformats.org/drawingml/2006/table">
            <a:tbl>
              <a:tblPr/>
              <a:tblGrid>
                <a:gridCol w="1455848">
                  <a:extLst>
                    <a:ext uri="{9D8B030D-6E8A-4147-A177-3AD203B41FA5}">
                      <a16:colId xmlns:a16="http://schemas.microsoft.com/office/drawing/2014/main" val="2337892914"/>
                    </a:ext>
                  </a:extLst>
                </a:gridCol>
                <a:gridCol w="2535127">
                  <a:extLst>
                    <a:ext uri="{9D8B030D-6E8A-4147-A177-3AD203B41FA5}">
                      <a16:colId xmlns:a16="http://schemas.microsoft.com/office/drawing/2014/main" val="903402635"/>
                    </a:ext>
                  </a:extLst>
                </a:gridCol>
              </a:tblGrid>
              <a:tr h="0">
                <a:tc>
                  <a:txBody>
                    <a:bodyPr/>
                    <a:lstStyle/>
                    <a:p>
                      <a:pPr algn="l" fontAlgn="b"/>
                      <a:r>
                        <a:rPr lang="en-US" sz="1100" b="0" i="0" u="none" strike="noStrike">
                          <a:solidFill>
                            <a:srgbClr val="000000"/>
                          </a:solidFill>
                          <a:effectLst/>
                          <a:latin typeface="Aptos Narrow" panose="020B0004020202020204" pitchFamily="34" charset="0"/>
                        </a:rPr>
                        <a:t>charge_date</a:t>
                      </a:r>
                    </a:p>
                  </a:txBody>
                  <a:tcPr marL="9459" marR="9459" marT="9459"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noFill/>
                  </a:tcPr>
                </a:tc>
                <a:tc>
                  <a:txBody>
                    <a:bodyPr/>
                    <a:lstStyle/>
                    <a:p>
                      <a:pPr algn="l" fontAlgn="b"/>
                      <a:r>
                        <a:rPr lang="en-US" sz="1100" b="0" i="0" u="none" strike="noStrike" dirty="0">
                          <a:solidFill>
                            <a:srgbClr val="000000"/>
                          </a:solidFill>
                          <a:effectLst/>
                          <a:latin typeface="Aptos Narrow" panose="020B0004020202020204" pitchFamily="34" charset="0"/>
                        </a:rPr>
                        <a:t>11/5/2022 15:00</a:t>
                      </a:r>
                    </a:p>
                  </a:txBody>
                  <a:tcPr marL="9459" marR="9459" marT="9459"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766026040"/>
                  </a:ext>
                </a:extLst>
              </a:tr>
              <a:tr h="189189">
                <a:tc>
                  <a:txBody>
                    <a:bodyPr/>
                    <a:lstStyle/>
                    <a:p>
                      <a:pPr algn="l" fontAlgn="b"/>
                      <a:r>
                        <a:rPr lang="en-US" sz="1100" b="0" i="0" u="none" strike="noStrike">
                          <a:solidFill>
                            <a:srgbClr val="000000"/>
                          </a:solidFill>
                          <a:effectLst/>
                          <a:latin typeface="Aptos Narrow" panose="020B0004020202020204" pitchFamily="34" charset="0"/>
                        </a:rPr>
                        <a:t>attempted_committed</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COMMITTED</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804916178"/>
                  </a:ext>
                </a:extLst>
              </a:tr>
              <a:tr h="189189">
                <a:tc>
                  <a:txBody>
                    <a:bodyPr/>
                    <a:lstStyle/>
                    <a:p>
                      <a:pPr algn="l" fontAlgn="b"/>
                      <a:r>
                        <a:rPr lang="en-US" sz="1100" b="0" i="0" u="none" strike="noStrike">
                          <a:solidFill>
                            <a:srgbClr val="000000"/>
                          </a:solidFill>
                          <a:effectLst/>
                          <a:latin typeface="Aptos Narrow" panose="020B0004020202020204" pitchFamily="34" charset="0"/>
                        </a:rPr>
                        <a:t>street</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solidFill>
                      <a:srgbClr val="FDD023"/>
                    </a:solidFill>
                  </a:tcPr>
                </a:tc>
                <a:tc>
                  <a:txBody>
                    <a:bodyPr/>
                    <a:lstStyle/>
                    <a:p>
                      <a:pPr algn="l" fontAlgn="b"/>
                      <a:r>
                        <a:rPr lang="en-US" sz="1100" b="0" i="0" u="none" strike="noStrike" dirty="0">
                          <a:solidFill>
                            <a:srgbClr val="000000"/>
                          </a:solidFill>
                          <a:effectLst/>
                          <a:latin typeface="Aptos Narrow" panose="020B0004020202020204" pitchFamily="34" charset="0"/>
                        </a:rPr>
                        <a:t>2959 COLLEGE DR</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solidFill>
                      <a:srgbClr val="FDD023"/>
                    </a:solidFill>
                  </a:tcPr>
                </a:tc>
                <a:extLst>
                  <a:ext uri="{0D108BD9-81ED-4DB2-BD59-A6C34878D82A}">
                    <a16:rowId xmlns:a16="http://schemas.microsoft.com/office/drawing/2014/main" val="1116368440"/>
                  </a:ext>
                </a:extLst>
              </a:tr>
              <a:tr h="189189">
                <a:tc>
                  <a:txBody>
                    <a:bodyPr/>
                    <a:lstStyle/>
                    <a:p>
                      <a:pPr algn="l" fontAlgn="b"/>
                      <a:r>
                        <a:rPr lang="en-US" sz="1100" b="0" i="0" u="none" strike="noStrike">
                          <a:solidFill>
                            <a:srgbClr val="000000"/>
                          </a:solidFill>
                          <a:effectLst/>
                          <a:latin typeface="Aptos Narrow" panose="020B0004020202020204" pitchFamily="34" charset="0"/>
                        </a:rPr>
                        <a:t>city</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BATON ROUGE</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573933518"/>
                  </a:ext>
                </a:extLst>
              </a:tr>
              <a:tr h="189189">
                <a:tc>
                  <a:txBody>
                    <a:bodyPr/>
                    <a:lstStyle/>
                    <a:p>
                      <a:pPr algn="l" fontAlgn="b"/>
                      <a:r>
                        <a:rPr lang="en-US" sz="1100" b="0" i="0" u="none" strike="noStrike">
                          <a:solidFill>
                            <a:srgbClr val="000000"/>
                          </a:solidFill>
                          <a:effectLst/>
                          <a:latin typeface="Aptos Narrow" panose="020B0004020202020204" pitchFamily="34" charset="0"/>
                        </a:rPr>
                        <a:t>state</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LA</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973824533"/>
                  </a:ext>
                </a:extLst>
              </a:tr>
              <a:tr h="189189">
                <a:tc>
                  <a:txBody>
                    <a:bodyPr/>
                    <a:lstStyle/>
                    <a:p>
                      <a:pPr algn="l" fontAlgn="b"/>
                      <a:r>
                        <a:rPr lang="en-US" sz="1100" b="0" i="0" u="none" strike="noStrike">
                          <a:solidFill>
                            <a:srgbClr val="000000"/>
                          </a:solidFill>
                          <a:effectLst/>
                          <a:latin typeface="Aptos Narrow" panose="020B0004020202020204" pitchFamily="34" charset="0"/>
                        </a:rPr>
                        <a:t>postal_code</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70808</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090890793"/>
                  </a:ext>
                </a:extLst>
              </a:tr>
              <a:tr h="189189">
                <a:tc>
                  <a:txBody>
                    <a:bodyPr/>
                    <a:lstStyle/>
                    <a:p>
                      <a:pPr algn="l" fontAlgn="b"/>
                      <a:r>
                        <a:rPr lang="en-US" sz="1100" b="0" i="0" u="none" strike="noStrike">
                          <a:solidFill>
                            <a:srgbClr val="000000"/>
                          </a:solidFill>
                          <a:effectLst/>
                          <a:latin typeface="Aptos Narrow" panose="020B0004020202020204" pitchFamily="34" charset="0"/>
                        </a:rPr>
                        <a:t>district</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2</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543765872"/>
                  </a:ext>
                </a:extLst>
              </a:tr>
              <a:tr h="189189">
                <a:tc>
                  <a:txBody>
                    <a:bodyPr/>
                    <a:lstStyle/>
                    <a:p>
                      <a:pPr algn="l" fontAlgn="b"/>
                      <a:r>
                        <a:rPr lang="en-US" sz="1100" b="0" i="0" u="none" strike="noStrike">
                          <a:solidFill>
                            <a:srgbClr val="000000"/>
                          </a:solidFill>
                          <a:effectLst/>
                          <a:latin typeface="Aptos Narrow" panose="020B0004020202020204" pitchFamily="34" charset="0"/>
                        </a:rPr>
                        <a:t>zone</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2B</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81260919"/>
                  </a:ext>
                </a:extLst>
              </a:tr>
              <a:tr h="189189">
                <a:tc>
                  <a:txBody>
                    <a:bodyPr/>
                    <a:lstStyle/>
                    <a:p>
                      <a:pPr algn="l" fontAlgn="b"/>
                      <a:r>
                        <a:rPr lang="en-US" sz="1100" b="0" i="0" u="none" strike="noStrike">
                          <a:solidFill>
                            <a:srgbClr val="000000"/>
                          </a:solidFill>
                          <a:effectLst/>
                          <a:latin typeface="Aptos Narrow" panose="020B0004020202020204" pitchFamily="34" charset="0"/>
                        </a:rPr>
                        <a:t>sub_zone</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2B2</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268028077"/>
                  </a:ext>
                </a:extLst>
              </a:tr>
              <a:tr h="189189">
                <a:tc>
                  <a:txBody>
                    <a:bodyPr/>
                    <a:lstStyle/>
                    <a:p>
                      <a:pPr algn="l" fontAlgn="b"/>
                      <a:r>
                        <a:rPr lang="en-US" sz="1100" b="0" i="0" u="none" strike="noStrike">
                          <a:solidFill>
                            <a:srgbClr val="000000"/>
                          </a:solidFill>
                          <a:effectLst/>
                          <a:latin typeface="Aptos Narrow" panose="020B0004020202020204" pitchFamily="34" charset="0"/>
                        </a:rPr>
                        <a:t>statute_title</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13:103(A)(3)</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191481010"/>
                  </a:ext>
                </a:extLst>
              </a:tr>
              <a:tr h="189189">
                <a:tc>
                  <a:txBody>
                    <a:bodyPr/>
                    <a:lstStyle/>
                    <a:p>
                      <a:pPr algn="l" fontAlgn="b"/>
                      <a:r>
                        <a:rPr lang="en-US" sz="1100" b="0" i="0" u="none" strike="noStrike">
                          <a:solidFill>
                            <a:srgbClr val="000000"/>
                          </a:solidFill>
                          <a:effectLst/>
                          <a:latin typeface="Aptos Narrow" panose="020B0004020202020204" pitchFamily="34" charset="0"/>
                        </a:rPr>
                        <a:t>statute_description</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DISTURBING THE PEACE (INTOXICATION)</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122438197"/>
                  </a:ext>
                </a:extLst>
              </a:tr>
              <a:tr h="189189">
                <a:tc>
                  <a:txBody>
                    <a:bodyPr/>
                    <a:lstStyle/>
                    <a:p>
                      <a:pPr algn="l" fontAlgn="b"/>
                      <a:r>
                        <a:rPr lang="en-US" sz="1100" b="0" i="0" u="none" strike="noStrike">
                          <a:solidFill>
                            <a:srgbClr val="000000"/>
                          </a:solidFill>
                          <a:effectLst/>
                          <a:latin typeface="Aptos Narrow" panose="020B0004020202020204" pitchFamily="34" charset="0"/>
                        </a:rPr>
                        <a:t>statute_category</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OTHER</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406081397"/>
                  </a:ext>
                </a:extLst>
              </a:tr>
              <a:tr h="189189">
                <a:tc>
                  <a:txBody>
                    <a:bodyPr/>
                    <a:lstStyle/>
                    <a:p>
                      <a:pPr algn="l" fontAlgn="b"/>
                      <a:r>
                        <a:rPr lang="en-US" sz="1100" b="0" i="0" u="none" strike="noStrike">
                          <a:solidFill>
                            <a:srgbClr val="000000"/>
                          </a:solidFill>
                          <a:effectLst/>
                          <a:latin typeface="Aptos Narrow" panose="020B0004020202020204" pitchFamily="34" charset="0"/>
                        </a:rPr>
                        <a:t>crime_against</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SOCIETY</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15201574"/>
                  </a:ext>
                </a:extLst>
              </a:tr>
              <a:tr h="189189">
                <a:tc>
                  <a:txBody>
                    <a:bodyPr/>
                    <a:lstStyle/>
                    <a:p>
                      <a:pPr algn="l" fontAlgn="b"/>
                      <a:r>
                        <a:rPr lang="en-US" sz="1100" b="0" i="0" u="none" strike="noStrike">
                          <a:solidFill>
                            <a:srgbClr val="000000"/>
                          </a:solidFill>
                          <a:effectLst/>
                          <a:latin typeface="Aptos Narrow" panose="020B0004020202020204" pitchFamily="34" charset="0"/>
                        </a:rPr>
                        <a:t>nibrs_code</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90E</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827029124"/>
                  </a:ext>
                </a:extLst>
              </a:tr>
              <a:tr h="189189">
                <a:tc>
                  <a:txBody>
                    <a:bodyPr/>
                    <a:lstStyle/>
                    <a:p>
                      <a:pPr algn="l" fontAlgn="b"/>
                      <a:r>
                        <a:rPr lang="en-US" sz="1100" b="0" i="0" u="none" strike="noStrike" dirty="0" err="1">
                          <a:solidFill>
                            <a:srgbClr val="000000"/>
                          </a:solidFill>
                          <a:effectLst/>
                          <a:latin typeface="Aptos Narrow" panose="020B0004020202020204" pitchFamily="34" charset="0"/>
                        </a:rPr>
                        <a:t>offense_description</a:t>
                      </a:r>
                      <a:endParaRPr lang="en-US" sz="1100" b="0" i="0" u="none" strike="noStrike" dirty="0">
                        <a:solidFill>
                          <a:srgbClr val="000000"/>
                        </a:solidFill>
                        <a:effectLst/>
                        <a:latin typeface="Aptos Narrow" panose="020B0004020202020204" pitchFamily="34" charset="0"/>
                      </a:endParaRP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solidFill>
                      <a:srgbClr val="FDD023"/>
                    </a:solidFill>
                  </a:tcPr>
                </a:tc>
                <a:tc>
                  <a:txBody>
                    <a:bodyPr/>
                    <a:lstStyle/>
                    <a:p>
                      <a:pPr algn="l" fontAlgn="b"/>
                      <a:r>
                        <a:rPr lang="en-US" sz="1100" b="0" i="0" u="none" strike="noStrike" dirty="0">
                          <a:solidFill>
                            <a:srgbClr val="000000"/>
                          </a:solidFill>
                          <a:effectLst/>
                          <a:latin typeface="Aptos Narrow" panose="020B0004020202020204" pitchFamily="34" charset="0"/>
                        </a:rPr>
                        <a:t>DRUNKENNESS</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solidFill>
                      <a:srgbClr val="FDD023"/>
                    </a:solidFill>
                  </a:tcPr>
                </a:tc>
                <a:extLst>
                  <a:ext uri="{0D108BD9-81ED-4DB2-BD59-A6C34878D82A}">
                    <a16:rowId xmlns:a16="http://schemas.microsoft.com/office/drawing/2014/main" val="2306625906"/>
                  </a:ext>
                </a:extLst>
              </a:tr>
              <a:tr h="189189">
                <a:tc>
                  <a:txBody>
                    <a:bodyPr/>
                    <a:lstStyle/>
                    <a:p>
                      <a:pPr algn="l" fontAlgn="b"/>
                      <a:r>
                        <a:rPr lang="en-US" sz="1100" b="0" i="0" u="none" strike="noStrike">
                          <a:solidFill>
                            <a:srgbClr val="000000"/>
                          </a:solidFill>
                          <a:effectLst/>
                          <a:latin typeface="Aptos Narrow" panose="020B0004020202020204" pitchFamily="34" charset="0"/>
                        </a:rPr>
                        <a:t>council_district</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dirty="0">
                          <a:solidFill>
                            <a:srgbClr val="000000"/>
                          </a:solidFill>
                          <a:effectLst/>
                          <a:latin typeface="Aptos Narrow" panose="020B0004020202020204" pitchFamily="34" charset="0"/>
                        </a:rPr>
                        <a:t>12</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193679069"/>
                  </a:ext>
                </a:extLst>
              </a:tr>
              <a:tr h="189189">
                <a:tc>
                  <a:txBody>
                    <a:bodyPr/>
                    <a:lstStyle/>
                    <a:p>
                      <a:pPr algn="l" fontAlgn="b"/>
                      <a:r>
                        <a:rPr lang="en-US" sz="1100" b="0" i="0" u="none" strike="noStrike">
                          <a:solidFill>
                            <a:srgbClr val="000000"/>
                          </a:solidFill>
                          <a:effectLst/>
                          <a:latin typeface="Aptos Narrow" panose="020B0004020202020204" pitchFamily="34" charset="0"/>
                        </a:rPr>
                        <a:t>crime_prevention_district</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235423791"/>
                  </a:ext>
                </a:extLst>
              </a:tr>
              <a:tr h="189189">
                <a:tc>
                  <a:txBody>
                    <a:bodyPr/>
                    <a:lstStyle/>
                    <a:p>
                      <a:pPr algn="l" fontAlgn="b"/>
                      <a:r>
                        <a:rPr lang="en-US" sz="1100" b="0" i="0" u="none" strike="noStrike">
                          <a:solidFill>
                            <a:srgbClr val="000000"/>
                          </a:solidFill>
                          <a:effectLst/>
                          <a:latin typeface="Aptos Narrow" panose="020B0004020202020204" pitchFamily="34" charset="0"/>
                        </a:rPr>
                        <a:t>neighborhood</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BOCAGE / CITIPLACE / CONCORD ESTATES</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12836672"/>
                  </a:ext>
                </a:extLst>
              </a:tr>
              <a:tr h="189189">
                <a:tc>
                  <a:txBody>
                    <a:bodyPr/>
                    <a:lstStyle/>
                    <a:p>
                      <a:pPr algn="l" fontAlgn="b"/>
                      <a:r>
                        <a:rPr lang="en-US" sz="1100" b="0" i="0" u="none" strike="noStrike">
                          <a:solidFill>
                            <a:srgbClr val="000000"/>
                          </a:solidFill>
                          <a:effectLst/>
                          <a:latin typeface="Aptos Narrow" panose="020B0004020202020204" pitchFamily="34" charset="0"/>
                        </a:rPr>
                        <a:t>longitude</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-91.140186</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57271685"/>
                  </a:ext>
                </a:extLst>
              </a:tr>
              <a:tr h="189189">
                <a:tc>
                  <a:txBody>
                    <a:bodyPr/>
                    <a:lstStyle/>
                    <a:p>
                      <a:pPr algn="l" fontAlgn="b"/>
                      <a:r>
                        <a:rPr lang="en-US" sz="1100" b="0" i="0" u="none" strike="noStrike">
                          <a:solidFill>
                            <a:srgbClr val="000000"/>
                          </a:solidFill>
                          <a:effectLst/>
                          <a:latin typeface="Aptos Narrow" panose="020B0004020202020204" pitchFamily="34" charset="0"/>
                        </a:rPr>
                        <a:t>latitude</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30.421275</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525405062"/>
                  </a:ext>
                </a:extLst>
              </a:tr>
              <a:tr h="189189">
                <a:tc>
                  <a:txBody>
                    <a:bodyPr/>
                    <a:lstStyle/>
                    <a:p>
                      <a:pPr algn="l" fontAlgn="b"/>
                      <a:r>
                        <a:rPr lang="en-US" sz="1100" b="0" i="0" u="none" strike="noStrike">
                          <a:solidFill>
                            <a:srgbClr val="000000"/>
                          </a:solidFill>
                          <a:effectLst/>
                          <a:latin typeface="Aptos Narrow" panose="020B0004020202020204" pitchFamily="34" charset="0"/>
                        </a:rPr>
                        <a:t>charge_day</a:t>
                      </a: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11/5/2022</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6175921"/>
                  </a:ext>
                </a:extLst>
              </a:tr>
              <a:tr h="189189">
                <a:tc>
                  <a:txBody>
                    <a:bodyPr/>
                    <a:lstStyle/>
                    <a:p>
                      <a:pPr algn="l" fontAlgn="b"/>
                      <a:r>
                        <a:rPr lang="en-US" sz="1100" b="0" i="0" u="none" strike="noStrike" dirty="0" err="1">
                          <a:solidFill>
                            <a:srgbClr val="000000"/>
                          </a:solidFill>
                          <a:effectLst/>
                          <a:latin typeface="Aptos Narrow" panose="020B0004020202020204" pitchFamily="34" charset="0"/>
                        </a:rPr>
                        <a:t>home_game</a:t>
                      </a:r>
                      <a:endParaRPr lang="en-US" sz="1100" b="0" i="0" u="none" strike="noStrike" dirty="0">
                        <a:solidFill>
                          <a:srgbClr val="000000"/>
                        </a:solidFill>
                        <a:effectLst/>
                        <a:latin typeface="Aptos Narrow" panose="020B0004020202020204" pitchFamily="34" charset="0"/>
                      </a:endParaRPr>
                    </a:p>
                  </a:txBody>
                  <a:tcPr marL="9459" marR="9459" marT="9459" marB="0" anchor="b">
                    <a:lnL w="12700" cap="flat" cmpd="sng" algn="ctr">
                      <a:solidFill>
                        <a:schemeClr val="tx1"/>
                      </a:solidFill>
                      <a:prstDash val="solid"/>
                      <a:round/>
                      <a:headEnd type="none" w="med" len="med"/>
                      <a:tailEnd type="none" w="med" len="med"/>
                    </a:lnL>
                    <a:lnR>
                      <a:noFill/>
                    </a:lnR>
                    <a:lnT>
                      <a:noFill/>
                    </a:lnT>
                    <a:lnB>
                      <a:noFill/>
                    </a:lnB>
                    <a:solidFill>
                      <a:srgbClr val="FDD023"/>
                    </a:solidFill>
                  </a:tcPr>
                </a:tc>
                <a:tc>
                  <a:txBody>
                    <a:bodyPr/>
                    <a:lstStyle/>
                    <a:p>
                      <a:pPr algn="l" fontAlgn="b"/>
                      <a:r>
                        <a:rPr lang="en-US" sz="1100" b="0" i="0" u="none" strike="noStrike">
                          <a:solidFill>
                            <a:srgbClr val="000000"/>
                          </a:solidFill>
                          <a:effectLst/>
                          <a:latin typeface="Aptos Narrow" panose="020B0004020202020204" pitchFamily="34" charset="0"/>
                        </a:rPr>
                        <a:t>TRUE</a:t>
                      </a:r>
                    </a:p>
                  </a:txBody>
                  <a:tcPr marL="9459" marR="9459" marT="9459" marB="0" anchor="b">
                    <a:lnL>
                      <a:noFill/>
                    </a:lnL>
                    <a:lnR w="12700" cap="flat" cmpd="sng" algn="ctr">
                      <a:solidFill>
                        <a:schemeClr val="tx1"/>
                      </a:solidFill>
                      <a:prstDash val="solid"/>
                      <a:round/>
                      <a:headEnd type="none" w="med" len="med"/>
                      <a:tailEnd type="none" w="med" len="med"/>
                    </a:lnR>
                    <a:lnT>
                      <a:noFill/>
                    </a:lnT>
                    <a:lnB>
                      <a:noFill/>
                    </a:lnB>
                    <a:solidFill>
                      <a:srgbClr val="FDD023"/>
                    </a:solidFill>
                  </a:tcPr>
                </a:tc>
                <a:extLst>
                  <a:ext uri="{0D108BD9-81ED-4DB2-BD59-A6C34878D82A}">
                    <a16:rowId xmlns:a16="http://schemas.microsoft.com/office/drawing/2014/main" val="3980199368"/>
                  </a:ext>
                </a:extLst>
              </a:tr>
              <a:tr h="189189">
                <a:tc>
                  <a:txBody>
                    <a:bodyPr/>
                    <a:lstStyle/>
                    <a:p>
                      <a:pPr algn="l" fontAlgn="b"/>
                      <a:r>
                        <a:rPr lang="en-US" sz="1100" b="0" i="0" u="none" strike="noStrike" dirty="0" err="1">
                          <a:solidFill>
                            <a:srgbClr val="000000"/>
                          </a:solidFill>
                          <a:effectLst/>
                          <a:latin typeface="Aptos Narrow" panose="020B0004020202020204" pitchFamily="34" charset="0"/>
                        </a:rPr>
                        <a:t>game_result</a:t>
                      </a:r>
                      <a:endParaRPr lang="en-US" sz="1100" b="0" i="0" u="none" strike="noStrike" dirty="0">
                        <a:solidFill>
                          <a:srgbClr val="000000"/>
                        </a:solidFill>
                        <a:effectLst/>
                        <a:latin typeface="Aptos Narrow" panose="020B0004020202020204" pitchFamily="34" charset="0"/>
                      </a:endParaRPr>
                    </a:p>
                  </a:txBody>
                  <a:tcPr marL="9459" marR="9459" marT="9459" marB="0" anchor="b">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DD023"/>
                    </a:solidFill>
                  </a:tcPr>
                </a:tc>
                <a:tc>
                  <a:txBody>
                    <a:bodyPr/>
                    <a:lstStyle/>
                    <a:p>
                      <a:pPr algn="l" fontAlgn="b"/>
                      <a:r>
                        <a:rPr lang="es-ES" sz="1100" b="0" i="0" u="none" strike="noStrike" dirty="0">
                          <a:solidFill>
                            <a:srgbClr val="000000"/>
                          </a:solidFill>
                          <a:effectLst/>
                          <a:latin typeface="Aptos Narrow" panose="020B0004020202020204" pitchFamily="34" charset="0"/>
                        </a:rPr>
                        <a:t>#15 LSU 32, #6 Alabama 31 (OT)</a:t>
                      </a:r>
                    </a:p>
                  </a:txBody>
                  <a:tcPr marL="9459" marR="9459" marT="9459"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DD023"/>
                    </a:solidFill>
                  </a:tcPr>
                </a:tc>
                <a:extLst>
                  <a:ext uri="{0D108BD9-81ED-4DB2-BD59-A6C34878D82A}">
                    <a16:rowId xmlns:a16="http://schemas.microsoft.com/office/drawing/2014/main" val="2379979838"/>
                  </a:ext>
                </a:extLst>
              </a:tr>
            </a:tbl>
          </a:graphicData>
        </a:graphic>
      </p:graphicFrame>
    </p:spTree>
    <p:extLst>
      <p:ext uri="{BB962C8B-B14F-4D97-AF65-F5344CB8AC3E}">
        <p14:creationId xmlns:p14="http://schemas.microsoft.com/office/powerpoint/2010/main" val="351685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679B-5C52-25C3-DB0F-E38697D6E845}"/>
              </a:ext>
            </a:extLst>
          </p:cNvPr>
          <p:cNvSpPr>
            <a:spLocks noGrp="1"/>
          </p:cNvSpPr>
          <p:nvPr>
            <p:ph type="title"/>
          </p:nvPr>
        </p:nvSpPr>
        <p:spPr/>
        <p:txBody>
          <a:bodyPr/>
          <a:lstStyle/>
          <a:p>
            <a:r>
              <a:rPr lang="en-US" dirty="0"/>
              <a:t>How it started: Open Data BR</a:t>
            </a:r>
          </a:p>
        </p:txBody>
      </p:sp>
      <p:sp>
        <p:nvSpPr>
          <p:cNvPr id="5" name="TextBox 4">
            <a:extLst>
              <a:ext uri="{FF2B5EF4-FFF2-40B4-BE49-F238E27FC236}">
                <a16:creationId xmlns:a16="http://schemas.microsoft.com/office/drawing/2014/main" id="{CFECFB17-7B44-A690-228D-C29A767EB208}"/>
              </a:ext>
            </a:extLst>
          </p:cNvPr>
          <p:cNvSpPr txBox="1"/>
          <p:nvPr/>
        </p:nvSpPr>
        <p:spPr>
          <a:xfrm>
            <a:off x="838200" y="1302405"/>
            <a:ext cx="9791700" cy="523220"/>
          </a:xfrm>
          <a:prstGeom prst="rect">
            <a:avLst/>
          </a:prstGeom>
          <a:noFill/>
        </p:spPr>
        <p:txBody>
          <a:bodyPr wrap="square">
            <a:spAutoFit/>
          </a:bodyPr>
          <a:lstStyle/>
          <a:p>
            <a:pPr marL="0" indent="0">
              <a:buNone/>
            </a:pPr>
            <a:r>
              <a:rPr lang="en-US" sz="2800" dirty="0"/>
              <a:t>Baton Rouge City-Parish government public data sets</a:t>
            </a:r>
          </a:p>
        </p:txBody>
      </p:sp>
      <p:pic>
        <p:nvPicPr>
          <p:cNvPr id="7" name="Picture 6">
            <a:extLst>
              <a:ext uri="{FF2B5EF4-FFF2-40B4-BE49-F238E27FC236}">
                <a16:creationId xmlns:a16="http://schemas.microsoft.com/office/drawing/2014/main" id="{66B1F89D-4F35-7027-9FDD-5D9171AC5CB1}"/>
              </a:ext>
            </a:extLst>
          </p:cNvPr>
          <p:cNvPicPr>
            <a:picLocks noChangeAspect="1"/>
          </p:cNvPicPr>
          <p:nvPr/>
        </p:nvPicPr>
        <p:blipFill>
          <a:blip r:embed="rId2"/>
          <a:stretch>
            <a:fillRect/>
          </a:stretch>
        </p:blipFill>
        <p:spPr>
          <a:xfrm>
            <a:off x="962025" y="2294018"/>
            <a:ext cx="4327569" cy="3805962"/>
          </a:xfrm>
          <a:prstGeom prst="roundRect">
            <a:avLst>
              <a:gd name="adj" fmla="val 633"/>
            </a:avLst>
          </a:prstGeom>
          <a:effectLst>
            <a:outerShdw blurRad="63500" sx="102000" sy="102000" algn="ctr" rotWithShape="0">
              <a:prstClr val="black">
                <a:alpha val="40000"/>
              </a:prstClr>
            </a:outerShdw>
          </a:effectLst>
        </p:spPr>
      </p:pic>
      <p:grpSp>
        <p:nvGrpSpPr>
          <p:cNvPr id="6" name="Group 5">
            <a:extLst>
              <a:ext uri="{FF2B5EF4-FFF2-40B4-BE49-F238E27FC236}">
                <a16:creationId xmlns:a16="http://schemas.microsoft.com/office/drawing/2014/main" id="{E9C1BF71-2FD5-2A8D-6452-6E4486024DF8}"/>
              </a:ext>
            </a:extLst>
          </p:cNvPr>
          <p:cNvGrpSpPr/>
          <p:nvPr/>
        </p:nvGrpSpPr>
        <p:grpSpPr>
          <a:xfrm>
            <a:off x="5886451" y="2372179"/>
            <a:ext cx="5534024" cy="3649640"/>
            <a:chOff x="5886451" y="2532085"/>
            <a:chExt cx="5534024" cy="3649640"/>
          </a:xfrm>
        </p:grpSpPr>
        <p:sp>
          <p:nvSpPr>
            <p:cNvPr id="15" name="Rectangle: Rounded Corners 14">
              <a:extLst>
                <a:ext uri="{FF2B5EF4-FFF2-40B4-BE49-F238E27FC236}">
                  <a16:creationId xmlns:a16="http://schemas.microsoft.com/office/drawing/2014/main" id="{A19A0931-6F21-39A7-BC45-C694285052FB}"/>
                </a:ext>
              </a:extLst>
            </p:cNvPr>
            <p:cNvSpPr/>
            <p:nvPr/>
          </p:nvSpPr>
          <p:spPr>
            <a:xfrm>
              <a:off x="5886451" y="2532085"/>
              <a:ext cx="5534024" cy="3649640"/>
            </a:xfrm>
            <a:prstGeom prst="roundRect">
              <a:avLst>
                <a:gd name="adj" fmla="val 4140"/>
              </a:avLst>
            </a:prstGeom>
            <a:solidFill>
              <a:srgbClr val="2631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4EB63C0-1A96-E846-2835-8DEB568EB6D9}"/>
                </a:ext>
              </a:extLst>
            </p:cNvPr>
            <p:cNvSpPr txBox="1"/>
            <p:nvPr/>
          </p:nvSpPr>
          <p:spPr>
            <a:xfrm>
              <a:off x="5991563" y="2671725"/>
              <a:ext cx="5362237" cy="369332"/>
            </a:xfrm>
            <a:prstGeom prst="rect">
              <a:avLst/>
            </a:prstGeom>
            <a:noFill/>
          </p:spPr>
          <p:txBody>
            <a:bodyPr wrap="none" rtlCol="0">
              <a:spAutoFit/>
            </a:bodyPr>
            <a:lstStyle/>
            <a:p>
              <a:r>
                <a:rPr lang="en-US" b="1" dirty="0">
                  <a:solidFill>
                    <a:schemeClr val="bg1">
                      <a:lumMod val="95000"/>
                    </a:schemeClr>
                  </a:solidFill>
                </a:rPr>
                <a:t>East Baton Rouge Parish Combined Crime Incidents</a:t>
              </a:r>
            </a:p>
          </p:txBody>
        </p:sp>
        <p:sp>
          <p:nvSpPr>
            <p:cNvPr id="14" name="TextBox 13">
              <a:extLst>
                <a:ext uri="{FF2B5EF4-FFF2-40B4-BE49-F238E27FC236}">
                  <a16:creationId xmlns:a16="http://schemas.microsoft.com/office/drawing/2014/main" id="{0CF350F7-EF59-E87F-7387-C4C7487D4BC7}"/>
                </a:ext>
              </a:extLst>
            </p:cNvPr>
            <p:cNvSpPr txBox="1"/>
            <p:nvPr/>
          </p:nvSpPr>
          <p:spPr>
            <a:xfrm>
              <a:off x="5991563" y="3180697"/>
              <a:ext cx="5362237" cy="2308324"/>
            </a:xfrm>
            <a:prstGeom prst="rect">
              <a:avLst/>
            </a:prstGeom>
            <a:noFill/>
          </p:spPr>
          <p:txBody>
            <a:bodyPr wrap="square">
              <a:spAutoFit/>
            </a:bodyPr>
            <a:lstStyle/>
            <a:p>
              <a:r>
                <a:rPr lang="en-US" dirty="0">
                  <a:solidFill>
                    <a:schemeClr val="bg1">
                      <a:lumMod val="95000"/>
                    </a:schemeClr>
                  </a:solidFill>
                </a:rPr>
                <a:t>Combination of crime incident reports from the East Baton Rouge Parish Sheriff's Office and the Baton Rouge Police Department, beginning January 1, 2021. Includes records for all crimes such as burglaries (vehicle, residential and non-residential), robberies (individual and business), auto theft, homicides and other crimes against people, property and society.</a:t>
              </a:r>
            </a:p>
          </p:txBody>
        </p:sp>
        <p:cxnSp>
          <p:nvCxnSpPr>
            <p:cNvPr id="17" name="Straight Connector 16">
              <a:extLst>
                <a:ext uri="{FF2B5EF4-FFF2-40B4-BE49-F238E27FC236}">
                  <a16:creationId xmlns:a16="http://schemas.microsoft.com/office/drawing/2014/main" id="{F7EC648B-1F7D-E08E-6273-C3E95C4FF2CB}"/>
                </a:ext>
              </a:extLst>
            </p:cNvPr>
            <p:cNvCxnSpPr>
              <a:cxnSpLocks/>
            </p:cNvCxnSpPr>
            <p:nvPr/>
          </p:nvCxnSpPr>
          <p:spPr>
            <a:xfrm>
              <a:off x="6096000" y="3063620"/>
              <a:ext cx="51339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sp>
        <p:nvSpPr>
          <p:cNvPr id="4" name="Arrow: Right 3">
            <a:extLst>
              <a:ext uri="{FF2B5EF4-FFF2-40B4-BE49-F238E27FC236}">
                <a16:creationId xmlns:a16="http://schemas.microsoft.com/office/drawing/2014/main" id="{54E767E7-5504-B511-177E-80CA992D1CD3}"/>
              </a:ext>
            </a:extLst>
          </p:cNvPr>
          <p:cNvSpPr/>
          <p:nvPr/>
        </p:nvSpPr>
        <p:spPr>
          <a:xfrm>
            <a:off x="5438775" y="3935389"/>
            <a:ext cx="257176" cy="523220"/>
          </a:xfrm>
          <a:prstGeom prst="rightArrow">
            <a:avLst/>
          </a:prstGeom>
          <a:solidFill>
            <a:srgbClr val="2631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1250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07F1-8B94-91B2-ABFF-C02757AB4EDD}"/>
              </a:ext>
            </a:extLst>
          </p:cNvPr>
          <p:cNvSpPr>
            <a:spLocks noGrp="1"/>
          </p:cNvSpPr>
          <p:nvPr>
            <p:ph type="title"/>
          </p:nvPr>
        </p:nvSpPr>
        <p:spPr/>
        <p:txBody>
          <a:bodyPr/>
          <a:lstStyle/>
          <a:p>
            <a:r>
              <a:rPr lang="en-US" dirty="0"/>
              <a:t>Crime Incidents Data</a:t>
            </a:r>
          </a:p>
        </p:txBody>
      </p:sp>
      <p:sp>
        <p:nvSpPr>
          <p:cNvPr id="3" name="Content Placeholder 2">
            <a:extLst>
              <a:ext uri="{FF2B5EF4-FFF2-40B4-BE49-F238E27FC236}">
                <a16:creationId xmlns:a16="http://schemas.microsoft.com/office/drawing/2014/main" id="{87C124F3-1F39-803F-5876-002D90E0C9F1}"/>
              </a:ext>
            </a:extLst>
          </p:cNvPr>
          <p:cNvSpPr>
            <a:spLocks noGrp="1"/>
          </p:cNvSpPr>
          <p:nvPr>
            <p:ph idx="1"/>
          </p:nvPr>
        </p:nvSpPr>
        <p:spPr>
          <a:xfrm>
            <a:off x="838200" y="1652155"/>
            <a:ext cx="5095875" cy="4524808"/>
          </a:xfrm>
        </p:spPr>
        <p:txBody>
          <a:bodyPr>
            <a:normAutofit/>
          </a:bodyPr>
          <a:lstStyle/>
          <a:p>
            <a:pPr marL="0" indent="0">
              <a:buNone/>
            </a:pPr>
            <a:r>
              <a:rPr lang="en-US" b="1" dirty="0"/>
              <a:t>Date &amp; time</a:t>
            </a:r>
          </a:p>
          <a:p>
            <a:pPr marL="0" indent="0">
              <a:spcBef>
                <a:spcPts val="1800"/>
              </a:spcBef>
              <a:buNone/>
            </a:pPr>
            <a:r>
              <a:rPr lang="en-US" b="1" dirty="0"/>
              <a:t>Geographic information</a:t>
            </a:r>
          </a:p>
          <a:p>
            <a:pPr>
              <a:spcBef>
                <a:spcPts val="600"/>
              </a:spcBef>
            </a:pPr>
            <a:r>
              <a:rPr lang="en-US" sz="2000" dirty="0"/>
              <a:t>Address (some exceptions: sexual assault, domestic violence, human trafficking, and juveniles)</a:t>
            </a:r>
          </a:p>
          <a:p>
            <a:pPr>
              <a:spcBef>
                <a:spcPts val="600"/>
              </a:spcBef>
            </a:pPr>
            <a:r>
              <a:rPr lang="en-US" sz="2000" dirty="0"/>
              <a:t>Police district, zone, and subzone</a:t>
            </a:r>
          </a:p>
          <a:p>
            <a:pPr>
              <a:spcBef>
                <a:spcPts val="600"/>
              </a:spcBef>
            </a:pPr>
            <a:r>
              <a:rPr lang="en-US" sz="2000" dirty="0"/>
              <a:t>Neighborhood, Council district, crime prevention district</a:t>
            </a:r>
          </a:p>
          <a:p>
            <a:pPr>
              <a:spcBef>
                <a:spcPts val="600"/>
              </a:spcBef>
            </a:pPr>
            <a:r>
              <a:rPr lang="en-US" sz="2000" dirty="0"/>
              <a:t>Latitude &amp; longitude</a:t>
            </a:r>
          </a:p>
        </p:txBody>
      </p:sp>
      <p:sp>
        <p:nvSpPr>
          <p:cNvPr id="4" name="TextBox 3">
            <a:extLst>
              <a:ext uri="{FF2B5EF4-FFF2-40B4-BE49-F238E27FC236}">
                <a16:creationId xmlns:a16="http://schemas.microsoft.com/office/drawing/2014/main" id="{70429DBF-7503-B1C0-576D-05E0494FCC5E}"/>
              </a:ext>
            </a:extLst>
          </p:cNvPr>
          <p:cNvSpPr txBox="1"/>
          <p:nvPr/>
        </p:nvSpPr>
        <p:spPr>
          <a:xfrm>
            <a:off x="7721311" y="6307906"/>
            <a:ext cx="4056303" cy="338554"/>
          </a:xfrm>
          <a:prstGeom prst="rect">
            <a:avLst/>
          </a:prstGeom>
          <a:noFill/>
        </p:spPr>
        <p:txBody>
          <a:bodyPr wrap="none" rtlCol="0">
            <a:spAutoFit/>
          </a:bodyPr>
          <a:lstStyle/>
          <a:p>
            <a:r>
              <a:rPr lang="en-US" sz="1600" dirty="0"/>
              <a:t>*National Incident-Based Reporting System</a:t>
            </a:r>
          </a:p>
        </p:txBody>
      </p:sp>
      <p:sp>
        <p:nvSpPr>
          <p:cNvPr id="5" name="Content Placeholder 2">
            <a:extLst>
              <a:ext uri="{FF2B5EF4-FFF2-40B4-BE49-F238E27FC236}">
                <a16:creationId xmlns:a16="http://schemas.microsoft.com/office/drawing/2014/main" id="{64A93595-A431-69D5-B8A7-A74529101F06}"/>
              </a:ext>
            </a:extLst>
          </p:cNvPr>
          <p:cNvSpPr txBox="1">
            <a:spLocks/>
          </p:cNvSpPr>
          <p:nvPr/>
        </p:nvSpPr>
        <p:spPr>
          <a:xfrm>
            <a:off x="6591300" y="1652155"/>
            <a:ext cx="4895850" cy="4735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None/>
            </a:pPr>
            <a:r>
              <a:rPr lang="en-US" b="1" dirty="0"/>
              <a:t>Crime description</a:t>
            </a:r>
          </a:p>
          <a:p>
            <a:pPr>
              <a:spcBef>
                <a:spcPts val="600"/>
              </a:spcBef>
            </a:pPr>
            <a:r>
              <a:rPr lang="en-US" sz="2000" dirty="0"/>
              <a:t>Crime against (Person, Property, or Society)</a:t>
            </a:r>
          </a:p>
          <a:p>
            <a:pPr>
              <a:spcBef>
                <a:spcPts val="600"/>
              </a:spcBef>
            </a:pPr>
            <a:r>
              <a:rPr lang="en-US" sz="2000" dirty="0"/>
              <a:t>Statute category, title, and description</a:t>
            </a:r>
          </a:p>
          <a:p>
            <a:pPr>
              <a:spcBef>
                <a:spcPts val="600"/>
              </a:spcBef>
            </a:pPr>
            <a:r>
              <a:rPr lang="en-US" sz="2000" dirty="0"/>
              <a:t>NIBRS* code and description</a:t>
            </a:r>
          </a:p>
          <a:p>
            <a:pPr marL="0" indent="0">
              <a:spcBef>
                <a:spcPts val="1800"/>
              </a:spcBef>
              <a:buFont typeface="Arial" panose="020B0604020202020204" pitchFamily="34" charset="0"/>
              <a:buNone/>
            </a:pPr>
            <a:r>
              <a:rPr lang="en-US" b="1" dirty="0"/>
              <a:t>~277,000 rows</a:t>
            </a:r>
          </a:p>
          <a:p>
            <a:r>
              <a:rPr lang="en-US" sz="2000" dirty="0"/>
              <a:t>Each row represents a single charge.</a:t>
            </a:r>
          </a:p>
          <a:p>
            <a:r>
              <a:rPr lang="en-US" sz="2000" dirty="0"/>
              <a:t>A crime incident can have multiple charges.</a:t>
            </a:r>
          </a:p>
        </p:txBody>
      </p:sp>
    </p:spTree>
    <p:extLst>
      <p:ext uri="{BB962C8B-B14F-4D97-AF65-F5344CB8AC3E}">
        <p14:creationId xmlns:p14="http://schemas.microsoft.com/office/powerpoint/2010/main" val="258048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BC85-5A98-69C7-79E1-BC3DF63EAE8A}"/>
              </a:ext>
            </a:extLst>
          </p:cNvPr>
          <p:cNvSpPr>
            <a:spLocks noGrp="1"/>
          </p:cNvSpPr>
          <p:nvPr>
            <p:ph type="title"/>
          </p:nvPr>
        </p:nvSpPr>
        <p:spPr/>
        <p:txBody>
          <a:bodyPr/>
          <a:lstStyle/>
          <a:p>
            <a:r>
              <a:rPr lang="en-US" dirty="0"/>
              <a:t>Sample data</a:t>
            </a:r>
          </a:p>
        </p:txBody>
      </p:sp>
      <p:graphicFrame>
        <p:nvGraphicFramePr>
          <p:cNvPr id="8" name="Content Placeholder 7">
            <a:extLst>
              <a:ext uri="{FF2B5EF4-FFF2-40B4-BE49-F238E27FC236}">
                <a16:creationId xmlns:a16="http://schemas.microsoft.com/office/drawing/2014/main" id="{48562A0B-9E33-22DF-01B2-4808882E5B9A}"/>
              </a:ext>
            </a:extLst>
          </p:cNvPr>
          <p:cNvGraphicFramePr>
            <a:graphicFrameLocks noGrp="1"/>
          </p:cNvGraphicFramePr>
          <p:nvPr>
            <p:ph idx="1"/>
            <p:extLst>
              <p:ext uri="{D42A27DB-BD31-4B8C-83A1-F6EECF244321}">
                <p14:modId xmlns:p14="http://schemas.microsoft.com/office/powerpoint/2010/main" val="1010617670"/>
              </p:ext>
            </p:extLst>
          </p:nvPr>
        </p:nvGraphicFramePr>
        <p:xfrm>
          <a:off x="904875" y="1763371"/>
          <a:ext cx="10515600" cy="2513696"/>
        </p:xfrm>
        <a:graphic>
          <a:graphicData uri="http://schemas.openxmlformats.org/drawingml/2006/table">
            <a:tbl>
              <a:tblPr/>
              <a:tblGrid>
                <a:gridCol w="858844">
                  <a:extLst>
                    <a:ext uri="{9D8B030D-6E8A-4147-A177-3AD203B41FA5}">
                      <a16:colId xmlns:a16="http://schemas.microsoft.com/office/drawing/2014/main" val="3566440086"/>
                    </a:ext>
                  </a:extLst>
                </a:gridCol>
                <a:gridCol w="1633898">
                  <a:extLst>
                    <a:ext uri="{9D8B030D-6E8A-4147-A177-3AD203B41FA5}">
                      <a16:colId xmlns:a16="http://schemas.microsoft.com/office/drawing/2014/main" val="2712553971"/>
                    </a:ext>
                  </a:extLst>
                </a:gridCol>
                <a:gridCol w="398001">
                  <a:extLst>
                    <a:ext uri="{9D8B030D-6E8A-4147-A177-3AD203B41FA5}">
                      <a16:colId xmlns:a16="http://schemas.microsoft.com/office/drawing/2014/main" val="550743138"/>
                    </a:ext>
                  </a:extLst>
                </a:gridCol>
                <a:gridCol w="282790">
                  <a:extLst>
                    <a:ext uri="{9D8B030D-6E8A-4147-A177-3AD203B41FA5}">
                      <a16:colId xmlns:a16="http://schemas.microsoft.com/office/drawing/2014/main" val="2883263736"/>
                    </a:ext>
                  </a:extLst>
                </a:gridCol>
                <a:gridCol w="806475">
                  <a:extLst>
                    <a:ext uri="{9D8B030D-6E8A-4147-A177-3AD203B41FA5}">
                      <a16:colId xmlns:a16="http://schemas.microsoft.com/office/drawing/2014/main" val="971630810"/>
                    </a:ext>
                  </a:extLst>
                </a:gridCol>
                <a:gridCol w="2356584">
                  <a:extLst>
                    <a:ext uri="{9D8B030D-6E8A-4147-A177-3AD203B41FA5}">
                      <a16:colId xmlns:a16="http://schemas.microsoft.com/office/drawing/2014/main" val="2426476395"/>
                    </a:ext>
                  </a:extLst>
                </a:gridCol>
                <a:gridCol w="1665319">
                  <a:extLst>
                    <a:ext uri="{9D8B030D-6E8A-4147-A177-3AD203B41FA5}">
                      <a16:colId xmlns:a16="http://schemas.microsoft.com/office/drawing/2014/main" val="4198401404"/>
                    </a:ext>
                  </a:extLst>
                </a:gridCol>
                <a:gridCol w="2513689">
                  <a:extLst>
                    <a:ext uri="{9D8B030D-6E8A-4147-A177-3AD203B41FA5}">
                      <a16:colId xmlns:a16="http://schemas.microsoft.com/office/drawing/2014/main" val="2587039886"/>
                    </a:ext>
                  </a:extLst>
                </a:gridCol>
              </a:tblGrid>
              <a:tr h="157106">
                <a:tc>
                  <a:txBody>
                    <a:bodyPr/>
                    <a:lstStyle/>
                    <a:p>
                      <a:pPr algn="l" fontAlgn="b"/>
                      <a:r>
                        <a:rPr lang="en-US" sz="900" b="0" i="0" u="none" strike="noStrike">
                          <a:solidFill>
                            <a:srgbClr val="000000"/>
                          </a:solidFill>
                          <a:effectLst/>
                          <a:latin typeface="Aptos Narrow" panose="020B0004020202020204" pitchFamily="34" charset="0"/>
                        </a:rPr>
                        <a:t>charge_date</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street</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district</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zone</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statute_title</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statute_description</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statute_category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offense_description</a:t>
                      </a:r>
                    </a:p>
                  </a:txBody>
                  <a:tcPr marL="7855" marR="7855" marT="7855" marB="0" anchor="b">
                    <a:lnL>
                      <a:noFill/>
                    </a:lnL>
                    <a:lnR>
                      <a:noFill/>
                    </a:lnR>
                    <a:lnT>
                      <a:noFill/>
                    </a:lnT>
                    <a:lnB>
                      <a:noFill/>
                    </a:lnB>
                    <a:noFill/>
                  </a:tcPr>
                </a:tc>
                <a:extLst>
                  <a:ext uri="{0D108BD9-81ED-4DB2-BD59-A6C34878D82A}">
                    <a16:rowId xmlns:a16="http://schemas.microsoft.com/office/drawing/2014/main" val="817288436"/>
                  </a:ext>
                </a:extLst>
              </a:tr>
              <a:tr h="157106">
                <a:tc>
                  <a:txBody>
                    <a:bodyPr/>
                    <a:lstStyle/>
                    <a:p>
                      <a:pPr algn="r" fontAlgn="b"/>
                      <a:r>
                        <a:rPr lang="en-US" sz="900" b="0" i="0" u="none" strike="noStrike">
                          <a:solidFill>
                            <a:srgbClr val="000000"/>
                          </a:solidFill>
                          <a:effectLst/>
                          <a:latin typeface="Aptos Narrow" panose="020B0004020202020204" pitchFamily="34" charset="0"/>
                        </a:rPr>
                        <a:t>10/22/2022 4:56</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13921 JOOR RD</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P</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P1</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26910</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INVESTIGATION</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OTHER</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extLst>
                  <a:ext uri="{0D108BD9-81ED-4DB2-BD59-A6C34878D82A}">
                    <a16:rowId xmlns:a16="http://schemas.microsoft.com/office/drawing/2014/main" val="3290609845"/>
                  </a:ext>
                </a:extLst>
              </a:tr>
              <a:tr h="157106">
                <a:tc>
                  <a:txBody>
                    <a:bodyPr/>
                    <a:lstStyle/>
                    <a:p>
                      <a:pPr algn="r" fontAlgn="b"/>
                      <a:r>
                        <a:rPr lang="en-US" sz="900" b="0" i="0" u="none" strike="noStrike">
                          <a:solidFill>
                            <a:srgbClr val="000000"/>
                          </a:solidFill>
                          <a:effectLst/>
                          <a:latin typeface="Aptos Narrow" panose="020B0004020202020204" pitchFamily="34" charset="0"/>
                        </a:rPr>
                        <a:t>10/15/2022 18:53</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1145 MAVIS DR</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B1</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30604</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N.C. NEIGHBOR TROUBLE</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OTHER</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extLst>
                  <a:ext uri="{0D108BD9-81ED-4DB2-BD59-A6C34878D82A}">
                    <a16:rowId xmlns:a16="http://schemas.microsoft.com/office/drawing/2014/main" val="3877762164"/>
                  </a:ext>
                </a:extLst>
              </a:tr>
              <a:tr h="157106">
                <a:tc>
                  <a:txBody>
                    <a:bodyPr/>
                    <a:lstStyle/>
                    <a:p>
                      <a:pPr algn="r" fontAlgn="b"/>
                      <a:r>
                        <a:rPr lang="en-US" sz="900" b="0" i="0" u="none" strike="noStrike">
                          <a:solidFill>
                            <a:srgbClr val="000000"/>
                          </a:solidFill>
                          <a:effectLst/>
                          <a:latin typeface="Aptos Narrow" panose="020B0004020202020204" pitchFamily="34" charset="0"/>
                        </a:rPr>
                        <a:t>12/10/2022 19:26</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5439 AIRLINE HWY</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4</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4D</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26910</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INVESTIGATION</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OTHER</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extLst>
                  <a:ext uri="{0D108BD9-81ED-4DB2-BD59-A6C34878D82A}">
                    <a16:rowId xmlns:a16="http://schemas.microsoft.com/office/drawing/2014/main" val="691879213"/>
                  </a:ext>
                </a:extLst>
              </a:tr>
              <a:tr h="157106">
                <a:tc>
                  <a:txBody>
                    <a:bodyPr/>
                    <a:lstStyle/>
                    <a:p>
                      <a:pPr algn="r" fontAlgn="b"/>
                      <a:r>
                        <a:rPr lang="en-US" sz="900" b="0" i="0" u="none" strike="noStrike">
                          <a:solidFill>
                            <a:srgbClr val="000000"/>
                          </a:solidFill>
                          <a:effectLst/>
                          <a:latin typeface="Aptos Narrow" panose="020B0004020202020204" pitchFamily="34" charset="0"/>
                        </a:rPr>
                        <a:t>9/4/2021 23:56</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9316 BURBANK DR</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B1</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C.CR.P. ART 202</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WARRANT/BENCH WARRANT</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OTHER</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extLst>
                  <a:ext uri="{0D108BD9-81ED-4DB2-BD59-A6C34878D82A}">
                    <a16:rowId xmlns:a16="http://schemas.microsoft.com/office/drawing/2014/main" val="4157369128"/>
                  </a:ext>
                </a:extLst>
              </a:tr>
              <a:tr h="157106">
                <a:tc>
                  <a:txBody>
                    <a:bodyPr/>
                    <a:lstStyle/>
                    <a:p>
                      <a:pPr algn="r" fontAlgn="b"/>
                      <a:r>
                        <a:rPr lang="en-US" sz="900" b="0" i="0" u="none" strike="noStrike">
                          <a:solidFill>
                            <a:srgbClr val="000000"/>
                          </a:solidFill>
                          <a:effectLst/>
                          <a:latin typeface="Aptos Narrow" panose="020B0004020202020204" pitchFamily="34" charset="0"/>
                        </a:rPr>
                        <a:t>12/3/2022 13:28</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15959 TIGER BEND RD</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K</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K1</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0.626388889</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SIMPLE BURGLARY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NON-RESIDENTIAL BURGLARY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THEFT FROM MOTOR VEHICLE</a:t>
                      </a:r>
                    </a:p>
                  </a:txBody>
                  <a:tcPr marL="7855" marR="7855" marT="7855" marB="0" anchor="b">
                    <a:lnL>
                      <a:noFill/>
                    </a:lnL>
                    <a:lnR>
                      <a:noFill/>
                    </a:lnR>
                    <a:lnT>
                      <a:noFill/>
                    </a:lnT>
                    <a:lnB>
                      <a:noFill/>
                    </a:lnB>
                    <a:noFill/>
                  </a:tcPr>
                </a:tc>
                <a:extLst>
                  <a:ext uri="{0D108BD9-81ED-4DB2-BD59-A6C34878D82A}">
                    <a16:rowId xmlns:a16="http://schemas.microsoft.com/office/drawing/2014/main" val="771090861"/>
                  </a:ext>
                </a:extLst>
              </a:tr>
              <a:tr h="157106">
                <a:tc>
                  <a:txBody>
                    <a:bodyPr/>
                    <a:lstStyle/>
                    <a:p>
                      <a:pPr algn="r" fontAlgn="b"/>
                      <a:r>
                        <a:rPr lang="en-US" sz="900" b="0" i="0" u="none" strike="noStrike">
                          <a:solidFill>
                            <a:srgbClr val="000000"/>
                          </a:solidFill>
                          <a:effectLst/>
                          <a:latin typeface="Aptos Narrow" panose="020B0004020202020204" pitchFamily="34" charset="0"/>
                        </a:rPr>
                        <a:t>11/4/2023 11:44</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2301</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PRIVATE PROPERTY CRASH</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TRAFFIC</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extLst>
                  <a:ext uri="{0D108BD9-81ED-4DB2-BD59-A6C34878D82A}">
                    <a16:rowId xmlns:a16="http://schemas.microsoft.com/office/drawing/2014/main" val="2895657305"/>
                  </a:ext>
                </a:extLst>
              </a:tr>
              <a:tr h="157106">
                <a:tc>
                  <a:txBody>
                    <a:bodyPr/>
                    <a:lstStyle/>
                    <a:p>
                      <a:pPr algn="r" fontAlgn="b"/>
                      <a:r>
                        <a:rPr lang="en-US" sz="900" b="0" i="0" u="none" strike="noStrike">
                          <a:solidFill>
                            <a:srgbClr val="000000"/>
                          </a:solidFill>
                          <a:effectLst/>
                          <a:latin typeface="Aptos Narrow" panose="020B0004020202020204" pitchFamily="34" charset="0"/>
                        </a:rPr>
                        <a:t>10/30/2021 19:37</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B1</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14:35.3</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DOMESTIC ABUSE BATTERY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BATTERY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SIMPLE ASSAULT</a:t>
                      </a:r>
                    </a:p>
                  </a:txBody>
                  <a:tcPr marL="7855" marR="7855" marT="7855" marB="0" anchor="b">
                    <a:lnL>
                      <a:noFill/>
                    </a:lnL>
                    <a:lnR>
                      <a:noFill/>
                    </a:lnR>
                    <a:lnT>
                      <a:noFill/>
                    </a:lnT>
                    <a:lnB>
                      <a:noFill/>
                    </a:lnB>
                    <a:noFill/>
                  </a:tcPr>
                </a:tc>
                <a:extLst>
                  <a:ext uri="{0D108BD9-81ED-4DB2-BD59-A6C34878D82A}">
                    <a16:rowId xmlns:a16="http://schemas.microsoft.com/office/drawing/2014/main" val="105022564"/>
                  </a:ext>
                </a:extLst>
              </a:tr>
              <a:tr h="157106">
                <a:tc>
                  <a:txBody>
                    <a:bodyPr/>
                    <a:lstStyle/>
                    <a:p>
                      <a:pPr algn="r" fontAlgn="b"/>
                      <a:r>
                        <a:rPr lang="en-US" sz="900" b="0" i="0" u="none" strike="noStrike">
                          <a:solidFill>
                            <a:srgbClr val="000000"/>
                          </a:solidFill>
                          <a:effectLst/>
                          <a:latin typeface="Aptos Narrow" panose="020B0004020202020204" pitchFamily="34" charset="0"/>
                        </a:rPr>
                        <a:t>9/25/2021 20:43</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2001 S SHERWOOD FOREST BLVD</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3E</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0.626388889</a:t>
                      </a:r>
                    </a:p>
                  </a:txBody>
                  <a:tcPr marL="7855" marR="7855" marT="7855" marB="0" anchor="b">
                    <a:lnL>
                      <a:noFill/>
                    </a:lnL>
                    <a:lnR>
                      <a:noFill/>
                    </a:lnR>
                    <a:lnT>
                      <a:noFill/>
                    </a:lnT>
                    <a:lnB>
                      <a:noFill/>
                    </a:lnB>
                    <a:noFill/>
                  </a:tcPr>
                </a:tc>
                <a:tc>
                  <a:txBody>
                    <a:bodyPr/>
                    <a:lstStyle/>
                    <a:p>
                      <a:pPr algn="l" fontAlgn="b"/>
                      <a:r>
                        <a:rPr lang="en-US" sz="900" b="0" i="0" u="none" strike="noStrike" dirty="0">
                          <a:solidFill>
                            <a:srgbClr val="000000"/>
                          </a:solidFill>
                          <a:effectLst/>
                          <a:latin typeface="Aptos Narrow" panose="020B0004020202020204" pitchFamily="34" charset="0"/>
                        </a:rPr>
                        <a:t>SIMPLE BURGLARY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NON-RESIDENTIAL BURGLARY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BURGLARY/BREAKING &amp; ENTERING</a:t>
                      </a:r>
                    </a:p>
                  </a:txBody>
                  <a:tcPr marL="7855" marR="7855" marT="7855" marB="0" anchor="b">
                    <a:lnL>
                      <a:noFill/>
                    </a:lnL>
                    <a:lnR>
                      <a:noFill/>
                    </a:lnR>
                    <a:lnT>
                      <a:noFill/>
                    </a:lnT>
                    <a:lnB>
                      <a:noFill/>
                    </a:lnB>
                    <a:noFill/>
                  </a:tcPr>
                </a:tc>
                <a:extLst>
                  <a:ext uri="{0D108BD9-81ED-4DB2-BD59-A6C34878D82A}">
                    <a16:rowId xmlns:a16="http://schemas.microsoft.com/office/drawing/2014/main" val="862077506"/>
                  </a:ext>
                </a:extLst>
              </a:tr>
              <a:tr h="157106">
                <a:tc>
                  <a:txBody>
                    <a:bodyPr/>
                    <a:lstStyle/>
                    <a:p>
                      <a:pPr algn="r" fontAlgn="b"/>
                      <a:r>
                        <a:rPr lang="en-US" sz="900" b="0" i="0" u="none" strike="noStrike">
                          <a:solidFill>
                            <a:srgbClr val="000000"/>
                          </a:solidFill>
                          <a:effectLst/>
                          <a:latin typeface="Aptos Narrow" panose="020B0004020202020204" pitchFamily="34" charset="0"/>
                        </a:rPr>
                        <a:t>10/29/2022 18:17</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5217 SLEEPY HOLLOW DR</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K</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K1</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14:56</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SIMPLE CRIMINAL DAMAGE TO PROPERTY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CRIMINAL DAMAGE TO PROPERTY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DESTRUCTION/DAMAGE/VANDALISM OF PROPERTY</a:t>
                      </a:r>
                    </a:p>
                  </a:txBody>
                  <a:tcPr marL="7855" marR="7855" marT="7855" marB="0" anchor="b">
                    <a:lnL>
                      <a:noFill/>
                    </a:lnL>
                    <a:lnR>
                      <a:noFill/>
                    </a:lnR>
                    <a:lnT>
                      <a:noFill/>
                    </a:lnT>
                    <a:lnB>
                      <a:noFill/>
                    </a:lnB>
                    <a:noFill/>
                  </a:tcPr>
                </a:tc>
                <a:extLst>
                  <a:ext uri="{0D108BD9-81ED-4DB2-BD59-A6C34878D82A}">
                    <a16:rowId xmlns:a16="http://schemas.microsoft.com/office/drawing/2014/main" val="3305021968"/>
                  </a:ext>
                </a:extLst>
              </a:tr>
              <a:tr h="157106">
                <a:tc>
                  <a:txBody>
                    <a:bodyPr/>
                    <a:lstStyle/>
                    <a:p>
                      <a:pPr algn="r" fontAlgn="b"/>
                      <a:r>
                        <a:rPr lang="en-US" sz="900" b="0" i="0" u="none" strike="noStrike">
                          <a:solidFill>
                            <a:srgbClr val="000000"/>
                          </a:solidFill>
                          <a:effectLst/>
                          <a:latin typeface="Aptos Narrow" panose="020B0004020202020204" pitchFamily="34" charset="0"/>
                        </a:rPr>
                        <a:t>10/21/2023 16:43</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N 22ND ST / MAIN ST</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1B</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11:45</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TRAFFIC-CONTROL SIGNALS</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TRAFFIC</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extLst>
                  <a:ext uri="{0D108BD9-81ED-4DB2-BD59-A6C34878D82A}">
                    <a16:rowId xmlns:a16="http://schemas.microsoft.com/office/drawing/2014/main" val="1044485650"/>
                  </a:ext>
                </a:extLst>
              </a:tr>
              <a:tr h="157106">
                <a:tc>
                  <a:txBody>
                    <a:bodyPr/>
                    <a:lstStyle/>
                    <a:p>
                      <a:pPr algn="r" fontAlgn="b"/>
                      <a:r>
                        <a:rPr lang="en-US" sz="900" b="0" i="0" u="none" strike="noStrike">
                          <a:solidFill>
                            <a:srgbClr val="000000"/>
                          </a:solidFill>
                          <a:effectLst/>
                          <a:latin typeface="Aptos Narrow" panose="020B0004020202020204" pitchFamily="34" charset="0"/>
                        </a:rPr>
                        <a:t>11/18/2023 15:48</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9830 OLD HAMMOND HWY</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3C</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14:07.1</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THEFT OF GOODS (SHOPLIFTING)</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THEFT</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SHOPLIFTING</a:t>
                      </a:r>
                    </a:p>
                  </a:txBody>
                  <a:tcPr marL="7855" marR="7855" marT="7855" marB="0" anchor="b">
                    <a:lnL>
                      <a:noFill/>
                    </a:lnL>
                    <a:lnR>
                      <a:noFill/>
                    </a:lnR>
                    <a:lnT>
                      <a:noFill/>
                    </a:lnT>
                    <a:lnB>
                      <a:noFill/>
                    </a:lnB>
                    <a:noFill/>
                  </a:tcPr>
                </a:tc>
                <a:extLst>
                  <a:ext uri="{0D108BD9-81ED-4DB2-BD59-A6C34878D82A}">
                    <a16:rowId xmlns:a16="http://schemas.microsoft.com/office/drawing/2014/main" val="4125162740"/>
                  </a:ext>
                </a:extLst>
              </a:tr>
              <a:tr h="157106">
                <a:tc>
                  <a:txBody>
                    <a:bodyPr/>
                    <a:lstStyle/>
                    <a:p>
                      <a:pPr algn="r" fontAlgn="b"/>
                      <a:r>
                        <a:rPr lang="en-US" sz="900" b="0" i="0" u="none" strike="noStrike">
                          <a:solidFill>
                            <a:srgbClr val="000000"/>
                          </a:solidFill>
                          <a:effectLst/>
                          <a:latin typeface="Aptos Narrow" panose="020B0004020202020204" pitchFamily="34" charset="0"/>
                        </a:rPr>
                        <a:t>12/31/2022 14:27</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820 MEADOW GLEN AVE</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30610</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N.C. DISTURBANCE</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OTHER</a:t>
                      </a:r>
                    </a:p>
                  </a:txBody>
                  <a:tcPr marL="7855" marR="7855" marT="7855" marB="0" anchor="b">
                    <a:lnL>
                      <a:noFill/>
                    </a:lnL>
                    <a:lnR>
                      <a:noFill/>
                    </a:lnR>
                    <a:lnT>
                      <a:noFill/>
                    </a:lnT>
                    <a:lnB>
                      <a:noFill/>
                    </a:lnB>
                    <a:noFill/>
                  </a:tcPr>
                </a:tc>
                <a:tc>
                  <a:txBody>
                    <a:bodyPr/>
                    <a:lstStyle/>
                    <a:p>
                      <a:pPr algn="l" fontAlgn="b"/>
                      <a:endParaRPr lang="en-US" sz="900" b="0" i="0" u="none" strike="noStrike">
                        <a:solidFill>
                          <a:srgbClr val="000000"/>
                        </a:solidFill>
                        <a:effectLst/>
                        <a:latin typeface="Aptos Narrow" panose="020B0004020202020204" pitchFamily="34" charset="0"/>
                      </a:endParaRPr>
                    </a:p>
                  </a:txBody>
                  <a:tcPr marL="7855" marR="7855" marT="7855" marB="0" anchor="b">
                    <a:lnL>
                      <a:noFill/>
                    </a:lnL>
                    <a:lnR>
                      <a:noFill/>
                    </a:lnR>
                    <a:lnT>
                      <a:noFill/>
                    </a:lnT>
                    <a:lnB>
                      <a:noFill/>
                    </a:lnB>
                    <a:noFill/>
                  </a:tcPr>
                </a:tc>
                <a:extLst>
                  <a:ext uri="{0D108BD9-81ED-4DB2-BD59-A6C34878D82A}">
                    <a16:rowId xmlns:a16="http://schemas.microsoft.com/office/drawing/2014/main" val="1590109493"/>
                  </a:ext>
                </a:extLst>
              </a:tr>
              <a:tr h="157106">
                <a:tc>
                  <a:txBody>
                    <a:bodyPr/>
                    <a:lstStyle/>
                    <a:p>
                      <a:pPr algn="r" fontAlgn="b"/>
                      <a:r>
                        <a:rPr lang="en-US" sz="900" b="0" i="0" u="none" strike="noStrike">
                          <a:solidFill>
                            <a:srgbClr val="000000"/>
                          </a:solidFill>
                          <a:effectLst/>
                          <a:latin typeface="Aptos Narrow" panose="020B0004020202020204" pitchFamily="34" charset="0"/>
                        </a:rPr>
                        <a:t>11/5/2022 15:00</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2959 COLLEGE DR</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2</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2B</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13:103(A)(3)</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DISTURBING THE PEACE (INTOXICATION)</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OTHER</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DRUNKENNESS</a:t>
                      </a:r>
                    </a:p>
                  </a:txBody>
                  <a:tcPr marL="7855" marR="7855" marT="7855" marB="0" anchor="b">
                    <a:lnL>
                      <a:noFill/>
                    </a:lnL>
                    <a:lnR>
                      <a:noFill/>
                    </a:lnR>
                    <a:lnT>
                      <a:noFill/>
                    </a:lnT>
                    <a:lnB>
                      <a:noFill/>
                    </a:lnB>
                    <a:noFill/>
                  </a:tcPr>
                </a:tc>
                <a:extLst>
                  <a:ext uri="{0D108BD9-81ED-4DB2-BD59-A6C34878D82A}">
                    <a16:rowId xmlns:a16="http://schemas.microsoft.com/office/drawing/2014/main" val="800939174"/>
                  </a:ext>
                </a:extLst>
              </a:tr>
              <a:tr h="157106">
                <a:tc>
                  <a:txBody>
                    <a:bodyPr/>
                    <a:lstStyle/>
                    <a:p>
                      <a:pPr algn="r" fontAlgn="b"/>
                      <a:r>
                        <a:rPr lang="en-US" sz="900" b="0" i="0" u="none" strike="noStrike">
                          <a:solidFill>
                            <a:srgbClr val="000000"/>
                          </a:solidFill>
                          <a:effectLst/>
                          <a:latin typeface="Aptos Narrow" panose="020B0004020202020204" pitchFamily="34" charset="0"/>
                        </a:rPr>
                        <a:t>12/4/2021 21:00</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2421 S ACADIAN THWY</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2</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2B</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0.626388889</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SIMPLE BURGLARY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NON-RESIDENTIAL BURGLARY</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BURGLARY/BREAKING &amp; ENTERING</a:t>
                      </a:r>
                    </a:p>
                  </a:txBody>
                  <a:tcPr marL="7855" marR="7855" marT="7855" marB="0" anchor="b">
                    <a:lnL>
                      <a:noFill/>
                    </a:lnL>
                    <a:lnR>
                      <a:noFill/>
                    </a:lnR>
                    <a:lnT>
                      <a:noFill/>
                    </a:lnT>
                    <a:lnB>
                      <a:noFill/>
                    </a:lnB>
                    <a:noFill/>
                  </a:tcPr>
                </a:tc>
                <a:extLst>
                  <a:ext uri="{0D108BD9-81ED-4DB2-BD59-A6C34878D82A}">
                    <a16:rowId xmlns:a16="http://schemas.microsoft.com/office/drawing/2014/main" val="3856842707"/>
                  </a:ext>
                </a:extLst>
              </a:tr>
              <a:tr h="157106">
                <a:tc>
                  <a:txBody>
                    <a:bodyPr/>
                    <a:lstStyle/>
                    <a:p>
                      <a:pPr algn="r" fontAlgn="b"/>
                      <a:r>
                        <a:rPr lang="en-US" sz="900" b="0" i="0" u="none" strike="noStrike">
                          <a:solidFill>
                            <a:srgbClr val="000000"/>
                          </a:solidFill>
                          <a:effectLst/>
                          <a:latin typeface="Aptos Narrow" panose="020B0004020202020204" pitchFamily="34" charset="0"/>
                        </a:rPr>
                        <a:t>9/17/2022 10:13</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403 KIMBRO DR</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2</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2E</a:t>
                      </a:r>
                    </a:p>
                  </a:txBody>
                  <a:tcPr marL="7855" marR="7855" marT="7855" marB="0" anchor="b">
                    <a:lnL>
                      <a:noFill/>
                    </a:lnL>
                    <a:lnR>
                      <a:noFill/>
                    </a:lnR>
                    <a:lnT>
                      <a:noFill/>
                    </a:lnT>
                    <a:lnB>
                      <a:noFill/>
                    </a:lnB>
                    <a:noFill/>
                  </a:tcPr>
                </a:tc>
                <a:tc>
                  <a:txBody>
                    <a:bodyPr/>
                    <a:lstStyle/>
                    <a:p>
                      <a:pPr algn="r" fontAlgn="b"/>
                      <a:r>
                        <a:rPr lang="en-US" sz="900" b="0" i="0" u="none" strike="noStrike">
                          <a:solidFill>
                            <a:srgbClr val="000000"/>
                          </a:solidFill>
                          <a:effectLst/>
                          <a:latin typeface="Aptos Narrow" panose="020B0004020202020204" pitchFamily="34" charset="0"/>
                        </a:rPr>
                        <a:t>15:02.2</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SIMPLE BURGLARY OF AN INHABITED DWELLING</a:t>
                      </a:r>
                    </a:p>
                  </a:txBody>
                  <a:tcPr marL="7855" marR="7855" marT="7855" marB="0" anchor="b">
                    <a:lnL>
                      <a:noFill/>
                    </a:lnL>
                    <a:lnR>
                      <a:noFill/>
                    </a:lnR>
                    <a:lnT>
                      <a:noFill/>
                    </a:lnT>
                    <a:lnB>
                      <a:noFill/>
                    </a:lnB>
                    <a:noFill/>
                  </a:tcPr>
                </a:tc>
                <a:tc>
                  <a:txBody>
                    <a:bodyPr/>
                    <a:lstStyle/>
                    <a:p>
                      <a:pPr algn="l" fontAlgn="b"/>
                      <a:r>
                        <a:rPr lang="en-US" sz="900" b="0" i="0" u="none" strike="noStrike">
                          <a:solidFill>
                            <a:srgbClr val="000000"/>
                          </a:solidFill>
                          <a:effectLst/>
                          <a:latin typeface="Aptos Narrow" panose="020B0004020202020204" pitchFamily="34" charset="0"/>
                        </a:rPr>
                        <a:t>RESIDENTIAL BURGLARY</a:t>
                      </a:r>
                    </a:p>
                  </a:txBody>
                  <a:tcPr marL="7855" marR="7855" marT="7855" marB="0" anchor="b">
                    <a:lnL>
                      <a:noFill/>
                    </a:lnL>
                    <a:lnR>
                      <a:noFill/>
                    </a:lnR>
                    <a:lnT>
                      <a:noFill/>
                    </a:lnT>
                    <a:lnB>
                      <a:noFill/>
                    </a:lnB>
                    <a:noFill/>
                  </a:tcPr>
                </a:tc>
                <a:tc>
                  <a:txBody>
                    <a:bodyPr/>
                    <a:lstStyle/>
                    <a:p>
                      <a:pPr algn="l" fontAlgn="b"/>
                      <a:r>
                        <a:rPr lang="en-US" sz="900" b="0" i="0" u="none" strike="noStrike" dirty="0">
                          <a:solidFill>
                            <a:srgbClr val="000000"/>
                          </a:solidFill>
                          <a:effectLst/>
                          <a:latin typeface="Aptos Narrow" panose="020B0004020202020204" pitchFamily="34" charset="0"/>
                        </a:rPr>
                        <a:t>BURGLARY/BREAKING &amp; ENTERING</a:t>
                      </a:r>
                    </a:p>
                  </a:txBody>
                  <a:tcPr marL="7855" marR="7855" marT="7855" marB="0" anchor="b">
                    <a:lnL>
                      <a:noFill/>
                    </a:lnL>
                    <a:lnR>
                      <a:noFill/>
                    </a:lnR>
                    <a:lnT>
                      <a:noFill/>
                    </a:lnT>
                    <a:lnB>
                      <a:noFill/>
                    </a:lnB>
                    <a:noFill/>
                  </a:tcPr>
                </a:tc>
                <a:extLst>
                  <a:ext uri="{0D108BD9-81ED-4DB2-BD59-A6C34878D82A}">
                    <a16:rowId xmlns:a16="http://schemas.microsoft.com/office/drawing/2014/main" val="1422834444"/>
                  </a:ext>
                </a:extLst>
              </a:tr>
            </a:tbl>
          </a:graphicData>
        </a:graphic>
      </p:graphicFrame>
    </p:spTree>
    <p:extLst>
      <p:ext uri="{BB962C8B-B14F-4D97-AF65-F5344CB8AC3E}">
        <p14:creationId xmlns:p14="http://schemas.microsoft.com/office/powerpoint/2010/main" val="401886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93DD-7D20-5EB4-1147-132702A4D83F}"/>
              </a:ext>
            </a:extLst>
          </p:cNvPr>
          <p:cNvSpPr>
            <a:spLocks noGrp="1"/>
          </p:cNvSpPr>
          <p:nvPr>
            <p:ph type="title"/>
          </p:nvPr>
        </p:nvSpPr>
        <p:spPr/>
        <p:txBody>
          <a:bodyPr>
            <a:normAutofit/>
          </a:bodyPr>
          <a:lstStyle/>
          <a:p>
            <a:r>
              <a:rPr lang="en-US" dirty="0"/>
              <a:t>What could have a short-term impact on crime?</a:t>
            </a:r>
          </a:p>
        </p:txBody>
      </p:sp>
      <p:sp>
        <p:nvSpPr>
          <p:cNvPr id="3" name="Content Placeholder 2">
            <a:extLst>
              <a:ext uri="{FF2B5EF4-FFF2-40B4-BE49-F238E27FC236}">
                <a16:creationId xmlns:a16="http://schemas.microsoft.com/office/drawing/2014/main" id="{CFBDC5D8-C5FC-115D-BB22-C82521AC21DF}"/>
              </a:ext>
            </a:extLst>
          </p:cNvPr>
          <p:cNvSpPr>
            <a:spLocks noGrp="1"/>
          </p:cNvSpPr>
          <p:nvPr>
            <p:ph idx="1"/>
          </p:nvPr>
        </p:nvSpPr>
        <p:spPr>
          <a:xfrm>
            <a:off x="4238624" y="1968500"/>
            <a:ext cx="7115175" cy="4351338"/>
          </a:xfrm>
        </p:spPr>
        <p:txBody>
          <a:bodyPr/>
          <a:lstStyle/>
          <a:p>
            <a:pPr marL="0" indent="0">
              <a:buNone/>
            </a:pPr>
            <a:r>
              <a:rPr lang="en-US" sz="3200" dirty="0"/>
              <a:t>A big event…</a:t>
            </a:r>
          </a:p>
          <a:p>
            <a:r>
              <a:rPr lang="en-US" dirty="0"/>
              <a:t>Weather</a:t>
            </a:r>
          </a:p>
          <a:p>
            <a:r>
              <a:rPr lang="en-US" dirty="0"/>
              <a:t>Entertainment</a:t>
            </a:r>
          </a:p>
          <a:p>
            <a:r>
              <a:rPr lang="en-US" dirty="0"/>
              <a:t>Emergency</a:t>
            </a:r>
          </a:p>
        </p:txBody>
      </p:sp>
      <p:pic>
        <p:nvPicPr>
          <p:cNvPr id="5" name="Picture 4" descr="A black and white drawing of a question mark&#10;&#10;Description automatically generated">
            <a:extLst>
              <a:ext uri="{FF2B5EF4-FFF2-40B4-BE49-F238E27FC236}">
                <a16:creationId xmlns:a16="http://schemas.microsoft.com/office/drawing/2014/main" id="{201842B9-9789-5015-A081-C52210FC5022}"/>
              </a:ext>
            </a:extLst>
          </p:cNvPr>
          <p:cNvPicPr>
            <a:picLocks noChangeAspect="1"/>
          </p:cNvPicPr>
          <p:nvPr/>
        </p:nvPicPr>
        <p:blipFill>
          <a:blip r:embed="rId2">
            <a:extLst>
              <a:ext uri="{28A0092B-C50C-407E-A947-70E740481C1C}">
                <a14:useLocalDpi xmlns:a14="http://schemas.microsoft.com/office/drawing/2010/main" val="0"/>
              </a:ext>
            </a:extLst>
          </a:blip>
          <a:srcRect b="8492"/>
          <a:stretch/>
        </p:blipFill>
        <p:spPr>
          <a:xfrm>
            <a:off x="606049" y="1688695"/>
            <a:ext cx="3302752" cy="3254780"/>
          </a:xfrm>
          <a:prstGeom prst="rect">
            <a:avLst/>
          </a:prstGeom>
        </p:spPr>
      </p:pic>
    </p:spTree>
    <p:extLst>
      <p:ext uri="{BB962C8B-B14F-4D97-AF65-F5344CB8AC3E}">
        <p14:creationId xmlns:p14="http://schemas.microsoft.com/office/powerpoint/2010/main" val="1474433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stadium filled with people&#10;&#10;Description automatically generated">
            <a:extLst>
              <a:ext uri="{FF2B5EF4-FFF2-40B4-BE49-F238E27FC236}">
                <a16:creationId xmlns:a16="http://schemas.microsoft.com/office/drawing/2014/main" id="{4D91A1D3-BD51-3065-DD44-E1B945ADC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 y="0"/>
            <a:ext cx="12184351" cy="6858000"/>
          </a:xfrm>
          <a:prstGeom prst="rect">
            <a:avLst/>
          </a:prstGeom>
        </p:spPr>
      </p:pic>
      <p:sp>
        <p:nvSpPr>
          <p:cNvPr id="4" name="Title 3">
            <a:extLst>
              <a:ext uri="{FF2B5EF4-FFF2-40B4-BE49-F238E27FC236}">
                <a16:creationId xmlns:a16="http://schemas.microsoft.com/office/drawing/2014/main" id="{CEE69EC3-0F85-D8D8-AB27-934E78B55E89}"/>
              </a:ext>
            </a:extLst>
          </p:cNvPr>
          <p:cNvSpPr>
            <a:spLocks noGrp="1"/>
          </p:cNvSpPr>
          <p:nvPr>
            <p:ph type="title"/>
          </p:nvPr>
        </p:nvSpPr>
        <p:spPr>
          <a:xfrm>
            <a:off x="695325" y="776919"/>
            <a:ext cx="4762500" cy="2280605"/>
          </a:xfrm>
        </p:spPr>
        <p:txBody>
          <a:bodyPr>
            <a:noAutofit/>
          </a:bodyPr>
          <a:lstStyle/>
          <a:p>
            <a:r>
              <a:rPr lang="en-US" sz="8800" b="1" dirty="0">
                <a:solidFill>
                  <a:schemeClr val="bg1"/>
                </a:solidFill>
              </a:rPr>
              <a:t>LSU Football!</a:t>
            </a:r>
          </a:p>
        </p:txBody>
      </p:sp>
    </p:spTree>
    <p:extLst>
      <p:ext uri="{BB962C8B-B14F-4D97-AF65-F5344CB8AC3E}">
        <p14:creationId xmlns:p14="http://schemas.microsoft.com/office/powerpoint/2010/main" val="363164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0118-2211-0121-87D7-D4FC1FAD4EFE}"/>
              </a:ext>
            </a:extLst>
          </p:cNvPr>
          <p:cNvSpPr>
            <a:spLocks noGrp="1"/>
          </p:cNvSpPr>
          <p:nvPr>
            <p:ph type="title"/>
          </p:nvPr>
        </p:nvSpPr>
        <p:spPr>
          <a:xfrm>
            <a:off x="370608" y="373146"/>
            <a:ext cx="6430242" cy="1227053"/>
          </a:xfrm>
        </p:spPr>
        <p:txBody>
          <a:bodyPr>
            <a:normAutofit fontScale="90000"/>
          </a:bodyPr>
          <a:lstStyle/>
          <a:p>
            <a:r>
              <a:rPr lang="en-US" dirty="0"/>
              <a:t>In Baton Rouge, LSU football games are a </a:t>
            </a:r>
            <a:r>
              <a:rPr lang="en-US" b="1" dirty="0">
                <a:solidFill>
                  <a:srgbClr val="461D7C"/>
                </a:solidFill>
              </a:rPr>
              <a:t>big</a:t>
            </a:r>
            <a:r>
              <a:rPr lang="en-US" dirty="0"/>
              <a:t> deal</a:t>
            </a:r>
          </a:p>
        </p:txBody>
      </p:sp>
      <p:sp>
        <p:nvSpPr>
          <p:cNvPr id="3" name="Content Placeholder 2">
            <a:extLst>
              <a:ext uri="{FF2B5EF4-FFF2-40B4-BE49-F238E27FC236}">
                <a16:creationId xmlns:a16="http://schemas.microsoft.com/office/drawing/2014/main" id="{F4D29475-CCEB-C7E4-5A99-35F9F04A2253}"/>
              </a:ext>
            </a:extLst>
          </p:cNvPr>
          <p:cNvSpPr>
            <a:spLocks noGrp="1"/>
          </p:cNvSpPr>
          <p:nvPr>
            <p:ph idx="1"/>
          </p:nvPr>
        </p:nvSpPr>
        <p:spPr>
          <a:xfrm>
            <a:off x="370609" y="1170997"/>
            <a:ext cx="3723409" cy="876011"/>
          </a:xfrm>
        </p:spPr>
        <p:txBody>
          <a:bodyPr>
            <a:noAutofit/>
          </a:bodyPr>
          <a:lstStyle/>
          <a:p>
            <a:pPr marL="0" indent="0">
              <a:buNone/>
            </a:pPr>
            <a:br>
              <a:rPr lang="en-US" dirty="0"/>
            </a:br>
            <a:endParaRPr lang="en-US" dirty="0"/>
          </a:p>
        </p:txBody>
      </p:sp>
      <p:sp>
        <p:nvSpPr>
          <p:cNvPr id="8" name="TextBox 7">
            <a:extLst>
              <a:ext uri="{FF2B5EF4-FFF2-40B4-BE49-F238E27FC236}">
                <a16:creationId xmlns:a16="http://schemas.microsoft.com/office/drawing/2014/main" id="{0732392F-AA34-E5EF-7B45-6B15161976DF}"/>
              </a:ext>
            </a:extLst>
          </p:cNvPr>
          <p:cNvSpPr txBox="1"/>
          <p:nvPr/>
        </p:nvSpPr>
        <p:spPr>
          <a:xfrm>
            <a:off x="370608" y="2232112"/>
            <a:ext cx="6773142" cy="3422475"/>
          </a:xfrm>
          <a:prstGeom prst="rect">
            <a:avLst/>
          </a:prstGeom>
          <a:noFill/>
        </p:spPr>
        <p:txBody>
          <a:bodyPr wrap="square">
            <a:spAutoFit/>
          </a:bodyPr>
          <a:lstStyle/>
          <a:p>
            <a:pPr marL="285750" indent="-285750">
              <a:lnSpc>
                <a:spcPct val="90000"/>
              </a:lnSpc>
              <a:spcAft>
                <a:spcPts val="1200"/>
              </a:spcAft>
              <a:buFont typeface="Arial" panose="020B0604020202020204" pitchFamily="34" charset="0"/>
              <a:buChar char="•"/>
            </a:pPr>
            <a:r>
              <a:rPr lang="en-US" sz="2400" dirty="0">
                <a:solidFill>
                  <a:schemeClr val="bg2">
                    <a:lumMod val="10000"/>
                  </a:schemeClr>
                </a:solidFill>
              </a:rPr>
              <a:t>Tiger stadium (a.k.a “Death Valley”) is the </a:t>
            </a:r>
            <a:r>
              <a:rPr lang="en-US" sz="2400" b="1" dirty="0">
                <a:solidFill>
                  <a:srgbClr val="461D7C"/>
                </a:solidFill>
              </a:rPr>
              <a:t>7</a:t>
            </a:r>
            <a:r>
              <a:rPr lang="en-US" sz="2400" b="1" baseline="30000" dirty="0">
                <a:solidFill>
                  <a:srgbClr val="461D7C"/>
                </a:solidFill>
              </a:rPr>
              <a:t>th</a:t>
            </a:r>
            <a:r>
              <a:rPr lang="en-US" sz="2400" b="1" dirty="0">
                <a:solidFill>
                  <a:srgbClr val="461D7C"/>
                </a:solidFill>
              </a:rPr>
              <a:t> largest stadium </a:t>
            </a:r>
            <a:r>
              <a:rPr lang="en-US" sz="2400" b="1" i="1" dirty="0">
                <a:solidFill>
                  <a:srgbClr val="461D7C"/>
                </a:solidFill>
              </a:rPr>
              <a:t>in the world.</a:t>
            </a:r>
            <a:r>
              <a:rPr lang="en-US" sz="2400" i="1" dirty="0">
                <a:solidFill>
                  <a:schemeClr val="bg2">
                    <a:lumMod val="10000"/>
                  </a:schemeClr>
                </a:solidFill>
              </a:rPr>
              <a:t> </a:t>
            </a:r>
            <a:r>
              <a:rPr lang="en-US" sz="2400" dirty="0">
                <a:solidFill>
                  <a:schemeClr val="bg2">
                    <a:lumMod val="10000"/>
                  </a:schemeClr>
                </a:solidFill>
              </a:rPr>
              <a:t>It seats over 102,000 people and covers 27 acres.</a:t>
            </a:r>
            <a:endParaRPr lang="en-US" sz="2400" i="1" dirty="0">
              <a:solidFill>
                <a:schemeClr val="bg2">
                  <a:lumMod val="10000"/>
                </a:schemeClr>
              </a:solidFill>
            </a:endParaRPr>
          </a:p>
          <a:p>
            <a:pPr marL="285750" indent="-285750">
              <a:lnSpc>
                <a:spcPct val="90000"/>
              </a:lnSpc>
              <a:spcAft>
                <a:spcPts val="1200"/>
              </a:spcAft>
              <a:buFont typeface="Arial" panose="020B0604020202020204" pitchFamily="34" charset="0"/>
              <a:buChar char="•"/>
            </a:pPr>
            <a:r>
              <a:rPr lang="en-US" sz="2400" dirty="0">
                <a:solidFill>
                  <a:schemeClr val="bg2">
                    <a:lumMod val="10000"/>
                  </a:schemeClr>
                </a:solidFill>
              </a:rPr>
              <a:t>Football games average </a:t>
            </a:r>
            <a:r>
              <a:rPr lang="en-US" sz="2800" b="1" dirty="0">
                <a:solidFill>
                  <a:srgbClr val="461D7C"/>
                </a:solidFill>
              </a:rPr>
              <a:t>100,000</a:t>
            </a:r>
            <a:r>
              <a:rPr lang="en-US" sz="2400" dirty="0">
                <a:solidFill>
                  <a:schemeClr val="bg2">
                    <a:lumMod val="10000"/>
                  </a:schemeClr>
                </a:solidFill>
              </a:rPr>
              <a:t> attendees.</a:t>
            </a:r>
          </a:p>
          <a:p>
            <a:pPr marL="285750" indent="-285750">
              <a:lnSpc>
                <a:spcPct val="90000"/>
              </a:lnSpc>
              <a:spcAft>
                <a:spcPts val="1200"/>
              </a:spcAft>
              <a:buFont typeface="Arial" panose="020B0604020202020204" pitchFamily="34" charset="0"/>
              <a:buChar char="•"/>
            </a:pPr>
            <a:r>
              <a:rPr lang="en-US" sz="2400" dirty="0">
                <a:solidFill>
                  <a:schemeClr val="bg2">
                    <a:lumMod val="10000"/>
                  </a:schemeClr>
                </a:solidFill>
              </a:rPr>
              <a:t>Tailgating around the stadium lasts all day</a:t>
            </a:r>
          </a:p>
          <a:p>
            <a:pPr marL="285750" indent="-285750">
              <a:lnSpc>
                <a:spcPct val="90000"/>
              </a:lnSpc>
              <a:spcAft>
                <a:spcPts val="1200"/>
              </a:spcAft>
              <a:buFont typeface="Arial" panose="020B0604020202020204" pitchFamily="34" charset="0"/>
              <a:buChar char="•"/>
            </a:pPr>
            <a:r>
              <a:rPr lang="en-US" sz="2400" dirty="0">
                <a:solidFill>
                  <a:schemeClr val="bg2">
                    <a:lumMod val="10000"/>
                  </a:schemeClr>
                </a:solidFill>
              </a:rPr>
              <a:t>4 different parking lots are allocated just to RVs</a:t>
            </a:r>
          </a:p>
          <a:p>
            <a:pPr marL="285750" indent="-285750">
              <a:lnSpc>
                <a:spcPct val="90000"/>
              </a:lnSpc>
              <a:spcAft>
                <a:spcPts val="1200"/>
              </a:spcAft>
              <a:buFont typeface="Arial" panose="020B0604020202020204" pitchFamily="34" charset="0"/>
              <a:buChar char="•"/>
            </a:pPr>
            <a:r>
              <a:rPr lang="en-US" sz="2400" dirty="0">
                <a:solidFill>
                  <a:schemeClr val="bg2">
                    <a:lumMod val="10000"/>
                  </a:schemeClr>
                </a:solidFill>
              </a:rPr>
              <a:t>Contraflow traffic after a game can last up to 3 hours</a:t>
            </a:r>
          </a:p>
        </p:txBody>
      </p:sp>
      <p:pic>
        <p:nvPicPr>
          <p:cNvPr id="14" name="Picture 13" descr="A group of people posing for a photo&#10;&#10;Description automatically generated">
            <a:extLst>
              <a:ext uri="{FF2B5EF4-FFF2-40B4-BE49-F238E27FC236}">
                <a16:creationId xmlns:a16="http://schemas.microsoft.com/office/drawing/2014/main" id="{A74747F6-01C0-F4A2-F830-BB3D5C7DD9B4}"/>
              </a:ext>
            </a:extLst>
          </p:cNvPr>
          <p:cNvPicPr>
            <a:picLocks noChangeAspect="1"/>
          </p:cNvPicPr>
          <p:nvPr/>
        </p:nvPicPr>
        <p:blipFill>
          <a:blip r:embed="rId2">
            <a:extLst>
              <a:ext uri="{28A0092B-C50C-407E-A947-70E740481C1C}">
                <a14:useLocalDpi xmlns:a14="http://schemas.microsoft.com/office/drawing/2010/main" val="0"/>
              </a:ext>
            </a:extLst>
          </a:blip>
          <a:srcRect l="9214" r="12978"/>
          <a:stretch/>
        </p:blipFill>
        <p:spPr>
          <a:xfrm>
            <a:off x="7401791" y="1717762"/>
            <a:ext cx="4419600" cy="4217554"/>
          </a:xfrm>
          <a:prstGeom prst="rect">
            <a:avLst/>
          </a:prstGeom>
          <a:effectLst>
            <a:softEdge rad="31750"/>
          </a:effectLst>
        </p:spPr>
      </p:pic>
    </p:spTree>
    <p:extLst>
      <p:ext uri="{BB962C8B-B14F-4D97-AF65-F5344CB8AC3E}">
        <p14:creationId xmlns:p14="http://schemas.microsoft.com/office/powerpoint/2010/main" val="416130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drawing of a question mark&#10;&#10;Description automatically generated">
            <a:extLst>
              <a:ext uri="{FF2B5EF4-FFF2-40B4-BE49-F238E27FC236}">
                <a16:creationId xmlns:a16="http://schemas.microsoft.com/office/drawing/2014/main" id="{201842B9-9789-5015-A081-C52210FC5022}"/>
              </a:ext>
            </a:extLst>
          </p:cNvPr>
          <p:cNvPicPr>
            <a:picLocks noChangeAspect="1"/>
          </p:cNvPicPr>
          <p:nvPr/>
        </p:nvPicPr>
        <p:blipFill>
          <a:blip r:embed="rId2">
            <a:extLst>
              <a:ext uri="{28A0092B-C50C-407E-A947-70E740481C1C}">
                <a14:useLocalDpi xmlns:a14="http://schemas.microsoft.com/office/drawing/2010/main" val="0"/>
              </a:ext>
            </a:extLst>
          </a:blip>
          <a:srcRect b="8492"/>
          <a:stretch/>
        </p:blipFill>
        <p:spPr>
          <a:xfrm>
            <a:off x="606049" y="1688695"/>
            <a:ext cx="3302752" cy="3254780"/>
          </a:xfrm>
          <a:prstGeom prst="rect">
            <a:avLst/>
          </a:prstGeom>
        </p:spPr>
      </p:pic>
      <p:sp>
        <p:nvSpPr>
          <p:cNvPr id="2" name="Title 1">
            <a:extLst>
              <a:ext uri="{FF2B5EF4-FFF2-40B4-BE49-F238E27FC236}">
                <a16:creationId xmlns:a16="http://schemas.microsoft.com/office/drawing/2014/main" id="{9D8F93DD-7D20-5EB4-1147-132702A4D83F}"/>
              </a:ext>
            </a:extLst>
          </p:cNvPr>
          <p:cNvSpPr>
            <a:spLocks noGrp="1"/>
          </p:cNvSpPr>
          <p:nvPr>
            <p:ph type="title"/>
          </p:nvPr>
        </p:nvSpPr>
        <p:spPr>
          <a:xfrm>
            <a:off x="4051300" y="1899557"/>
            <a:ext cx="6654800" cy="2833055"/>
          </a:xfrm>
        </p:spPr>
        <p:txBody>
          <a:bodyPr>
            <a:normAutofit/>
          </a:bodyPr>
          <a:lstStyle/>
          <a:p>
            <a:r>
              <a:rPr lang="en-US" dirty="0"/>
              <a:t>Could the occurrence of an LSU home football game impact the number of crimes that occur that day?</a:t>
            </a:r>
          </a:p>
        </p:txBody>
      </p:sp>
    </p:spTree>
    <p:extLst>
      <p:ext uri="{BB962C8B-B14F-4D97-AF65-F5344CB8AC3E}">
        <p14:creationId xmlns:p14="http://schemas.microsoft.com/office/powerpoint/2010/main" val="381385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1D671-12A8-7327-A1A5-182C80B80700}"/>
              </a:ext>
            </a:extLst>
          </p:cNvPr>
          <p:cNvSpPr>
            <a:spLocks noGrp="1"/>
          </p:cNvSpPr>
          <p:nvPr>
            <p:ph type="title"/>
          </p:nvPr>
        </p:nvSpPr>
        <p:spPr/>
        <p:txBody>
          <a:bodyPr/>
          <a:lstStyle/>
          <a:p>
            <a:r>
              <a:rPr lang="en-US" dirty="0">
                <a:solidFill>
                  <a:schemeClr val="tx1">
                    <a:lumMod val="75000"/>
                    <a:lumOff val="25000"/>
                  </a:schemeClr>
                </a:solidFill>
              </a:rPr>
              <a:t>Design</a:t>
            </a:r>
          </a:p>
        </p:txBody>
      </p:sp>
      <p:sp>
        <p:nvSpPr>
          <p:cNvPr id="4" name="Content Placeholder 3">
            <a:extLst>
              <a:ext uri="{FF2B5EF4-FFF2-40B4-BE49-F238E27FC236}">
                <a16:creationId xmlns:a16="http://schemas.microsoft.com/office/drawing/2014/main" id="{ADF1CCE9-2DAE-CB6A-DC35-0EEF4BCAD4D6}"/>
              </a:ext>
            </a:extLst>
          </p:cNvPr>
          <p:cNvSpPr>
            <a:spLocks noGrp="1"/>
          </p:cNvSpPr>
          <p:nvPr>
            <p:ph idx="1"/>
          </p:nvPr>
        </p:nvSpPr>
        <p:spPr>
          <a:xfrm>
            <a:off x="838200" y="1825625"/>
            <a:ext cx="10515600" cy="2774949"/>
          </a:xfrm>
        </p:spPr>
        <p:txBody>
          <a:bodyPr>
            <a:normAutofit fontScale="92500" lnSpcReduction="10000"/>
          </a:bodyPr>
          <a:lstStyle/>
          <a:p>
            <a:pPr marL="0" indent="0">
              <a:buNone/>
            </a:pPr>
            <a:r>
              <a:rPr lang="en-US" sz="3200" dirty="0">
                <a:solidFill>
                  <a:schemeClr val="tx1">
                    <a:lumMod val="75000"/>
                    <a:lumOff val="25000"/>
                  </a:schemeClr>
                </a:solidFill>
              </a:rPr>
              <a:t>LSU football schedules for 2021-2023 </a:t>
            </a:r>
            <a:r>
              <a:rPr lang="en-US" dirty="0">
                <a:solidFill>
                  <a:schemeClr val="tx1">
                    <a:lumMod val="75000"/>
                    <a:lumOff val="25000"/>
                  </a:schemeClr>
                </a:solidFill>
              </a:rPr>
              <a:t>➧  filter for home games</a:t>
            </a:r>
          </a:p>
          <a:p>
            <a:r>
              <a:rPr lang="en-US" dirty="0">
                <a:solidFill>
                  <a:schemeClr val="tx1">
                    <a:lumMod val="75000"/>
                    <a:lumOff val="25000"/>
                  </a:schemeClr>
                </a:solidFill>
              </a:rPr>
              <a:t>All home games occurred on Saturdays.</a:t>
            </a:r>
          </a:p>
          <a:p>
            <a:r>
              <a:rPr lang="en-US" dirty="0">
                <a:solidFill>
                  <a:schemeClr val="tx1">
                    <a:lumMod val="75000"/>
                    <a:lumOff val="25000"/>
                  </a:schemeClr>
                </a:solidFill>
              </a:rPr>
              <a:t>All home games took place during September-December.</a:t>
            </a:r>
          </a:p>
          <a:p>
            <a:pPr marL="0" indent="0">
              <a:buNone/>
            </a:pPr>
            <a:endParaRPr lang="en-US" sz="3100" dirty="0">
              <a:solidFill>
                <a:schemeClr val="tx1">
                  <a:lumMod val="75000"/>
                  <a:lumOff val="25000"/>
                </a:schemeClr>
              </a:solidFill>
            </a:endParaRPr>
          </a:p>
          <a:p>
            <a:pPr marL="0" indent="0">
              <a:buNone/>
            </a:pPr>
            <a:r>
              <a:rPr lang="en-US" sz="3100" dirty="0">
                <a:solidFill>
                  <a:schemeClr val="tx1">
                    <a:lumMod val="75000"/>
                    <a:lumOff val="25000"/>
                  </a:schemeClr>
                </a:solidFill>
              </a:rPr>
              <a:t>Compare to Saturdays in September-December that didn’t have a home football game.</a:t>
            </a:r>
            <a:endParaRPr lang="en-US" sz="2300" dirty="0">
              <a:solidFill>
                <a:schemeClr val="tx1">
                  <a:lumMod val="75000"/>
                  <a:lumOff val="25000"/>
                </a:schemeClr>
              </a:solidFill>
            </a:endParaRPr>
          </a:p>
        </p:txBody>
      </p:sp>
    </p:spTree>
    <p:extLst>
      <p:ext uri="{BB962C8B-B14F-4D97-AF65-F5344CB8AC3E}">
        <p14:creationId xmlns:p14="http://schemas.microsoft.com/office/powerpoint/2010/main" val="114486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norite">
      <a:majorFont>
        <a:latin typeface="Tenorite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1616</TotalTime>
  <Words>991</Words>
  <Application>Microsoft Office PowerPoint</Application>
  <PresentationFormat>Widescreen</PresentationFormat>
  <Paragraphs>258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 Narrow</vt:lpstr>
      <vt:lpstr>Arial</vt:lpstr>
      <vt:lpstr>Tenorite</vt:lpstr>
      <vt:lpstr>Tenorite Display</vt:lpstr>
      <vt:lpstr>Office Theme</vt:lpstr>
      <vt:lpstr>LSU football: Do home games affect Baton Rouge crime rates?</vt:lpstr>
      <vt:lpstr>How it started: Open Data BR</vt:lpstr>
      <vt:lpstr>Crime Incidents Data</vt:lpstr>
      <vt:lpstr>Sample data</vt:lpstr>
      <vt:lpstr>What could have a short-term impact on crime?</vt:lpstr>
      <vt:lpstr>LSU Football!</vt:lpstr>
      <vt:lpstr>In Baton Rouge, LSU football games are a big deal</vt:lpstr>
      <vt:lpstr>Could the occurrence of an LSU home football game impact the number of crimes that occur that day?</vt:lpstr>
      <vt:lpstr>Design</vt:lpstr>
      <vt:lpstr>Null hypothesis</vt:lpstr>
      <vt:lpstr>Alternate hypothesis</vt:lpstr>
      <vt:lpstr>Exploratory Data Analysis</vt:lpstr>
      <vt:lpstr>Home game days do have a slightly higher average</vt:lpstr>
      <vt:lpstr>Box plot &amp; violin plot</vt:lpstr>
      <vt:lpstr>The t-test</vt:lpstr>
      <vt:lpstr>t-test results</vt:lpstr>
      <vt:lpstr>Further questions</vt:lpstr>
      <vt:lpstr>Further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Jennifer Lefeaux</dc:creator>
  <cp:lastModifiedBy>Jennifer Lefeaux</cp:lastModifiedBy>
  <cp:revision>4</cp:revision>
  <dcterms:created xsi:type="dcterms:W3CDTF">2024-09-19T18:44:24Z</dcterms:created>
  <dcterms:modified xsi:type="dcterms:W3CDTF">2024-09-24T13:56:22Z</dcterms:modified>
</cp:coreProperties>
</file>