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72" r:id="rId5"/>
    <p:sldId id="263" r:id="rId6"/>
    <p:sldId id="275" r:id="rId7"/>
    <p:sldId id="277" r:id="rId8"/>
    <p:sldId id="290" r:id="rId9"/>
    <p:sldId id="285" r:id="rId10"/>
    <p:sldId id="289" r:id="rId11"/>
    <p:sldId id="288" r:id="rId12"/>
    <p:sldId id="280" r:id="rId13"/>
    <p:sldId id="291" r:id="rId14"/>
    <p:sldId id="276" r:id="rId15"/>
    <p:sldId id="293" r:id="rId16"/>
    <p:sldId id="294" r:id="rId17"/>
    <p:sldId id="295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CC5A1"/>
    <a:srgbClr val="7088E6"/>
    <a:srgbClr val="EEDFDA"/>
    <a:srgbClr val="F8F8F8"/>
    <a:srgbClr val="FFFF66"/>
    <a:srgbClr val="FFFF99"/>
    <a:srgbClr val="9AD8F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52A59-D2FF-470B-A548-C41972E38B5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FA486-8583-4520-A06C-A2C0A9ED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5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cut, color, and clarity are all ordered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FA486-8583-4520-A06C-A2C0A9ED4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099B-C7B0-4BDC-F8E6-764440071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34778-980D-72E3-70E3-6EA73F9D3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FE079-1A7B-4E9B-4BA2-5A6816750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(not relevant, too many null values, highly correlated with other variables).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DDDD7-4B0A-DC4A-03FC-120FB6C50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FA486-8583-4520-A06C-A2C0A9ED4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23834-3359-56A8-08D5-0ED32047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1357-9780-03A7-FBFA-145BB1281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238AD-A777-FCF9-DAC6-578BBDC0A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(not relevant, too many null values, highly correlated with other variables).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A904F-D61A-0851-0ED0-FBA7C17B3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FA486-8583-4520-A06C-A2C0A9ED4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099B-C7B0-4BDC-F8E6-764440071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34778-980D-72E3-70E3-6EA73F9D3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FE079-1A7B-4E9B-4BA2-5A6816750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(not relevant, too many null values, highly correlated with other variables).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DDDD7-4B0A-DC4A-03FC-120FB6C50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FA486-8583-4520-A06C-A2C0A9ED4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6D16-C86F-DACC-4509-50D975F0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B11E4-948D-B369-06CA-F26DAE64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B2A5-B9D4-0BA4-D033-4287D3D8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7A88-4241-4B17-86FD-2DA2302D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1BD4-A376-66B7-EC61-C9A26BD3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2593-19DF-F0DB-3FE1-4431040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5261-2806-73F2-19DE-D3B08A93B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F618-344F-2D89-DBA9-A3498B0C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301F-49B0-9723-3103-422703E3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4C1F-8AD6-1EBC-3576-0C729313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0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69E2-AB4A-163A-7B54-E7AEEFD5E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9ED03-5FCD-3884-51DD-D53DFD5CD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BA1C-2F6D-AE77-058F-1D6BDF7C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73F0-B287-0EF6-D9CE-181FCCFC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C01A-EBC7-8824-BCE3-196CAFB8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7C14-A5A6-ED10-377E-D489308F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DF1C-2A1D-7BCE-82A5-19F20571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6969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2430-AF72-8171-4B15-562FF10B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F96-732A-BB88-C1F5-A507EAC1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C9C31-5008-3809-DCEE-FF25F8CF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6905-9D7F-9BA2-83DB-575C2BFC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EA33-E683-D887-0014-79C9A89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E2E1-7BEF-D494-93E5-D52E22E6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AC87-1446-1CBA-5F44-550A61D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8666-907C-EB5D-4B88-72D06508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2AB3-BC37-9EB9-15EB-B341B6AE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81DA-1363-15E2-10C0-3D75EE5C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A21E-2D7B-A6B9-08BE-CDEA0B0D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3E97-AFAF-8742-10B6-BE1AE00F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B884-26DB-87C9-D3D9-2129A007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00BE-4F61-E484-FF33-234D5C70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8199-DB3C-97B5-8E3C-91D6FF15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4C733-01BB-42E6-6109-FD5C49B6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1CA4-1EE9-2F1D-8FAD-06AAB7C7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49278-A705-7168-2EFE-BB75BC42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2FB8F-8D27-B6AB-B48F-F0AB6B7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6CAB9-2E52-6ED4-3123-7DBE9470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A0FFA-9120-D616-8BC8-0A55DFFE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882CA-6C12-A076-908F-25749801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D41C-58A4-6E50-E7D1-E51DC9A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E29D-B4DA-BA62-FBDA-0A841A0C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1F4C8-A055-0FBC-87C3-F748CF7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44750-ADA3-2E5E-574E-680DE07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E4BDC-F361-1F24-3039-45F28D79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EDAA6-4D02-1E5B-6885-AC9046B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6534-F52B-9808-3792-93572ACA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E679-6498-947D-5772-B5EE225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2408-CF7B-98A7-28C2-F2992DC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2786-1366-0762-1562-07771074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8439-6CA5-5DC6-AB9F-08EB24CD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635E-DFB3-EE3D-27BC-B8D0619B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DB9C-6938-657D-3BC8-4F89E9DF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3061-00BE-F179-48F2-570E3FD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2BFA4-FE17-C562-0508-4CBEBE9F3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477F-40E3-9550-5A26-1D1028E4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940-1AED-711F-60CC-A3FD7712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C2B8-215A-F9FD-1D5C-CD94D1E3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A496-3E2F-F622-1A5B-B4D04697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A7FB9-E5ED-2551-89F9-15CBD087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E121-EB6F-A0E0-B6C1-BB58EE3BB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0104-59EC-8125-5042-716F548C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FF405-9379-4745-B72B-4F73B8C7C7D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8B94-AE3C-EB7B-EF71-DD2A9D1A3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113B-C0A5-8352-7D55-018BC9651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7D14B-E11C-4A2A-A58B-A251764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6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iamonds on a white background&#10;&#10;Description automatically generated">
            <a:extLst>
              <a:ext uri="{FF2B5EF4-FFF2-40B4-BE49-F238E27FC236}">
                <a16:creationId xmlns:a16="http://schemas.microsoft.com/office/drawing/2014/main" id="{C6CDA782-6750-E525-AD6A-4AE538F5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10" y="3034904"/>
            <a:ext cx="5536225" cy="3823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3F8CE-B800-FB03-BE41-A5D08C0E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43" y="830533"/>
            <a:ext cx="4572000" cy="106636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Light" panose="020F0502020204030204" pitchFamily="18" charset="0"/>
                <a:cs typeface="Aptos Serif" panose="020B0502040204020203" pitchFamily="18" charset="0"/>
              </a:rPr>
              <a:t>Diamonds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5A39-0862-264D-ED14-F5AC1DAAD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10" y="2315993"/>
            <a:ext cx="3790140" cy="16557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…are a data scientist’s best friend?</a:t>
            </a:r>
          </a:p>
        </p:txBody>
      </p:sp>
    </p:spTree>
    <p:extLst>
      <p:ext uri="{BB962C8B-B14F-4D97-AF65-F5344CB8AC3E}">
        <p14:creationId xmlns:p14="http://schemas.microsoft.com/office/powerpoint/2010/main" val="72611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FF84-4BE9-8CBE-EA94-B18E0F83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B583-D63F-C321-1938-30566EBD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returns clusters, identified by cluster labels (0, 1). </a:t>
            </a:r>
          </a:p>
          <a:p>
            <a:r>
              <a:rPr lang="en-US" dirty="0"/>
              <a:t>I mapped cluster labels to Boolean values by assigning each cluster to the dominant value of ‘</a:t>
            </a:r>
            <a:r>
              <a:rPr lang="en-US" dirty="0" err="1"/>
              <a:t>is_fancy</a:t>
            </a:r>
            <a:r>
              <a:rPr lang="en-US" dirty="0"/>
              <a:t>’ (True, False) in that cluster.  </a:t>
            </a:r>
          </a:p>
          <a:p>
            <a:endParaRPr lang="en-US" dirty="0"/>
          </a:p>
          <a:p>
            <a:r>
              <a:rPr lang="en-US" dirty="0"/>
              <a:t>SVC and K-means are both distance-based, however this time I stuck with Euclidean distance, even though most of the data is ordinal, for simplicity.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C9559CB-A51A-CAF5-ADB7-C5ABA0F7F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1533525"/>
            <a:ext cx="5505450" cy="4124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7F246-2853-C84F-111C-0D5109F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7AF36A-943D-950A-4480-1DC0528E1F7B}"/>
              </a:ext>
            </a:extLst>
          </p:cNvPr>
          <p:cNvGrpSpPr/>
          <p:nvPr/>
        </p:nvGrpSpPr>
        <p:grpSpPr>
          <a:xfrm>
            <a:off x="1104900" y="2028825"/>
            <a:ext cx="2133289" cy="800219"/>
            <a:chOff x="609600" y="2667000"/>
            <a:chExt cx="2133289" cy="8002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8793C6-A140-B2A0-0ADC-145A0393BBC0}"/>
                </a:ext>
              </a:extLst>
            </p:cNvPr>
            <p:cNvSpPr txBox="1"/>
            <p:nvPr/>
          </p:nvSpPr>
          <p:spPr>
            <a:xfrm>
              <a:off x="838200" y="2667000"/>
              <a:ext cx="190468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 Pro" panose="02040502050405020303" pitchFamily="18" charset="0"/>
                </a:rPr>
                <a:t>training</a:t>
              </a:r>
              <a:r>
                <a:rPr lang="en-US" dirty="0"/>
                <a:t> accuracy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latin typeface="Georgia Pro" panose="02040502050405020303" pitchFamily="18" charset="0"/>
                </a:rPr>
                <a:t>testing</a:t>
              </a:r>
              <a:r>
                <a:rPr lang="en-US" dirty="0"/>
                <a:t> accuracy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A31131-1D80-CAE5-9EEB-1A71CD98BFE2}"/>
                </a:ext>
              </a:extLst>
            </p:cNvPr>
            <p:cNvSpPr/>
            <p:nvPr/>
          </p:nvSpPr>
          <p:spPr>
            <a:xfrm>
              <a:off x="609600" y="2742406"/>
              <a:ext cx="228600" cy="228600"/>
            </a:xfrm>
            <a:prstGeom prst="ellipse">
              <a:avLst/>
            </a:prstGeom>
            <a:solidFill>
              <a:srgbClr val="7088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68B8F2-2521-F240-E0E7-30CB2F87FAA7}"/>
                </a:ext>
              </a:extLst>
            </p:cNvPr>
            <p:cNvSpPr/>
            <p:nvPr/>
          </p:nvSpPr>
          <p:spPr>
            <a:xfrm>
              <a:off x="609600" y="3171825"/>
              <a:ext cx="228600" cy="228600"/>
            </a:xfrm>
            <a:prstGeom prst="ellipse">
              <a:avLst/>
            </a:prstGeom>
            <a:solidFill>
              <a:srgbClr val="4CC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83D5FD-55B0-2EBD-3B2D-83245DB7D9C7}"/>
              </a:ext>
            </a:extLst>
          </p:cNvPr>
          <p:cNvCxnSpPr/>
          <p:nvPr/>
        </p:nvCxnSpPr>
        <p:spPr>
          <a:xfrm>
            <a:off x="4714875" y="2275681"/>
            <a:ext cx="5624513" cy="0"/>
          </a:xfrm>
          <a:prstGeom prst="line">
            <a:avLst/>
          </a:prstGeom>
          <a:ln>
            <a:solidFill>
              <a:srgbClr val="FFCC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1E8FF5-4A4E-DCBD-C063-6A08321B9CF0}"/>
              </a:ext>
            </a:extLst>
          </p:cNvPr>
          <p:cNvSpPr/>
          <p:nvPr/>
        </p:nvSpPr>
        <p:spPr>
          <a:xfrm>
            <a:off x="4029075" y="2104231"/>
            <a:ext cx="638175" cy="33416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ptos" panose="020B0004020202020204" pitchFamily="34" charset="0"/>
              </a:rPr>
              <a:t>0.995</a:t>
            </a:r>
          </a:p>
        </p:txBody>
      </p:sp>
    </p:spTree>
    <p:extLst>
      <p:ext uri="{BB962C8B-B14F-4D97-AF65-F5344CB8AC3E}">
        <p14:creationId xmlns:p14="http://schemas.microsoft.com/office/powerpoint/2010/main" val="106267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54F1-1166-B776-69FD-6C8C2E44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73C0-C23C-1CC8-4DC9-F1C0358D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3 models performed extremely well out of the box.</a:t>
            </a:r>
          </a:p>
          <a:p>
            <a:pPr marL="0" indent="0">
              <a:buNone/>
            </a:pPr>
            <a:r>
              <a:rPr lang="en-US" sz="2400" dirty="0"/>
              <a:t>I </a:t>
            </a:r>
            <a:r>
              <a:rPr lang="en-US" dirty="0"/>
              <a:t>got lucky when choosing a data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02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8D6D-70EF-89FE-6D78-77EA602D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17E-2126-F1E6-8074-6DE47585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7066-F7D8-C795-880E-DE15BC7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Predicting price</a:t>
            </a:r>
          </a:p>
        </p:txBody>
      </p:sp>
    </p:spTree>
    <p:extLst>
      <p:ext uri="{BB962C8B-B14F-4D97-AF65-F5344CB8AC3E}">
        <p14:creationId xmlns:p14="http://schemas.microsoft.com/office/powerpoint/2010/main" val="376709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CA73F-61E6-8B14-CCEB-FFE7B66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price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DABDE-0565-C978-2E61-08171925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51"/>
            <a:ext cx="7535779" cy="48183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What would a person or dealer expect to pay or receive for a diamond?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Separate models for fancy vs. clear diamonds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Some of the columns only pertained to one or the other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Fancy diamond data missing a lot of assessments that were present in the clear diamonds subset.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Previous results were lackluster: 62% R</a:t>
            </a:r>
            <a:r>
              <a:rPr lang="en-US" baseline="30000" dirty="0"/>
              <a:t>2</a:t>
            </a:r>
            <a:r>
              <a:rPr lang="en-US" dirty="0"/>
              <a:t> for clear diamonds and 44% for fancy diamonds.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Could this be improved, at least for clear diamonds, by removing outliers?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B44B-3441-5C5D-504D-377ADBD1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49B2-28F8-383A-8018-DA2A791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columns available for clear diamonds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E1F19D4-5ABD-7D28-828B-E9BE336E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5"/>
            <a:ext cx="7658100" cy="51593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cut quality</a:t>
            </a:r>
            <a:r>
              <a:rPr lang="en-US" sz="1600" dirty="0"/>
              <a:t>: The degree to which the diamonds cut (or shape) is to perfection.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clear color quality</a:t>
            </a:r>
            <a:r>
              <a:rPr lang="en-US" sz="1600" dirty="0"/>
              <a:t>: The graded diamond color.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culet size</a:t>
            </a:r>
            <a:r>
              <a:rPr lang="en-US" sz="1600" dirty="0"/>
              <a:t>: The pointed facet at the bottom of a diamond.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girdle min</a:t>
            </a:r>
            <a:r>
              <a:rPr lang="en-US" sz="1600" dirty="0"/>
              <a:t>: The thickness of the thinnest section that divides the upper section (crown) from the bottom (pavilion).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girdle max</a:t>
            </a:r>
            <a:r>
              <a:rPr lang="en-US" sz="1600" dirty="0"/>
              <a:t>: The thickness of the thickest section that divides the upper section (crown) from the bottom (pavilion).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4BB514-FA91-C835-A632-EE5DD873CD55}"/>
              </a:ext>
            </a:extLst>
          </p:cNvPr>
          <p:cNvCxnSpPr/>
          <p:nvPr/>
        </p:nvCxnSpPr>
        <p:spPr>
          <a:xfrm>
            <a:off x="771525" y="2571750"/>
            <a:ext cx="10934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5CDE3B-B64A-4F85-6BA3-5D78C0505BF9}"/>
              </a:ext>
            </a:extLst>
          </p:cNvPr>
          <p:cNvSpPr txBox="1"/>
          <p:nvPr/>
        </p:nvSpPr>
        <p:spPr>
          <a:xfrm>
            <a:off x="10448925" y="1824722"/>
            <a:ext cx="123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ordinal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6AB8A-87EB-74A9-8EC9-C480B120F815}"/>
              </a:ext>
            </a:extLst>
          </p:cNvPr>
          <p:cNvSpPr txBox="1"/>
          <p:nvPr/>
        </p:nvSpPr>
        <p:spPr>
          <a:xfrm>
            <a:off x="10353675" y="2773145"/>
            <a:ext cx="132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continuous numeric</a:t>
            </a:r>
          </a:p>
        </p:txBody>
      </p:sp>
    </p:spTree>
    <p:extLst>
      <p:ext uri="{BB962C8B-B14F-4D97-AF65-F5344CB8AC3E}">
        <p14:creationId xmlns:p14="http://schemas.microsoft.com/office/powerpoint/2010/main" val="17867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44A3-49EE-62F2-4D8A-1FE1666E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026F-DBE7-3639-C8CD-CA98CB2D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15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Boxplots of the 4 truly numeric columns…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930CD-F6E3-7E68-522C-F9F30B72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435998"/>
            <a:ext cx="8977312" cy="2189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37048-FDFF-4BC9-EA3A-779B7E0299D7}"/>
              </a:ext>
            </a:extLst>
          </p:cNvPr>
          <p:cNvSpPr txBox="1"/>
          <p:nvPr/>
        </p:nvSpPr>
        <p:spPr>
          <a:xfrm>
            <a:off x="990600" y="5248442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…are really messy.</a:t>
            </a:r>
          </a:p>
        </p:txBody>
      </p:sp>
    </p:spTree>
    <p:extLst>
      <p:ext uri="{BB962C8B-B14F-4D97-AF65-F5344CB8AC3E}">
        <p14:creationId xmlns:p14="http://schemas.microsoft.com/office/powerpoint/2010/main" val="397045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A674-34E1-18E5-BD5E-DDA7F0C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specific quantiles instead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0A6-C749-3374-6AA8-B19F92AA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4386943" cy="46969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For a given quantile </a:t>
            </a:r>
            <a:r>
              <a:rPr lang="en-US" sz="2000" i="1" dirty="0"/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0.90 ≤ </a:t>
            </a:r>
            <a:r>
              <a:rPr lang="en-US" sz="2000" i="1" dirty="0"/>
              <a:t>q</a:t>
            </a:r>
            <a:r>
              <a:rPr lang="en-US" sz="2000" dirty="0"/>
              <a:t> ≤ 0.99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define an outlier as a value exceeding the feature’s cutoff value for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If I exclude any row that has an outlier, how many/what percent of rows am I retaining?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3F16C-A9CE-A223-E6DC-EE4803FC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1603833"/>
            <a:ext cx="53911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1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17A-5ED4-13D3-8FB7-32BA4D77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variations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CEFA-AD09-659B-0F12-49476D3E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908"/>
            <a:ext cx="10515600" cy="4696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for each value of </a:t>
            </a:r>
            <a:r>
              <a:rPr lang="en-US" i="1" dirty="0"/>
              <a:t>q.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D694CC-D159-79CD-A61D-C1632ED58B25}"/>
              </a:ext>
            </a:extLst>
          </p:cNvPr>
          <p:cNvGrpSpPr/>
          <p:nvPr/>
        </p:nvGrpSpPr>
        <p:grpSpPr>
          <a:xfrm>
            <a:off x="3933825" y="2287687"/>
            <a:ext cx="6232285" cy="4062448"/>
            <a:chOff x="2155244" y="1558370"/>
            <a:chExt cx="6629741" cy="44818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221099-36C6-BA1E-DEAC-05667802EE43}"/>
                </a:ext>
              </a:extLst>
            </p:cNvPr>
            <p:cNvGrpSpPr/>
            <p:nvPr/>
          </p:nvGrpSpPr>
          <p:grpSpPr>
            <a:xfrm>
              <a:off x="3546138" y="5770829"/>
              <a:ext cx="5169230" cy="261610"/>
              <a:chOff x="2879388" y="5485079"/>
              <a:chExt cx="5169230" cy="2616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54D2E-7999-49A8-0A41-FCC6C3798104}"/>
                  </a:ext>
                </a:extLst>
              </p:cNvPr>
              <p:cNvSpPr txBox="1"/>
              <p:nvPr/>
            </p:nvSpPr>
            <p:spPr>
              <a:xfrm>
                <a:off x="2879388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63%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68A2DC-3FBC-8992-D5CF-43817ABDF184}"/>
                  </a:ext>
                </a:extLst>
              </p:cNvPr>
              <p:cNvSpPr txBox="1"/>
              <p:nvPr/>
            </p:nvSpPr>
            <p:spPr>
              <a:xfrm>
                <a:off x="3403484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65%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76FE2E-AED4-2C09-1DCF-C2555D184C61}"/>
                  </a:ext>
                </a:extLst>
              </p:cNvPr>
              <p:cNvSpPr txBox="1"/>
              <p:nvPr/>
            </p:nvSpPr>
            <p:spPr>
              <a:xfrm>
                <a:off x="3927580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75%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A8378-5D71-0393-B10A-6E205561848B}"/>
                  </a:ext>
                </a:extLst>
              </p:cNvPr>
              <p:cNvSpPr txBox="1"/>
              <p:nvPr/>
            </p:nvSpPr>
            <p:spPr>
              <a:xfrm>
                <a:off x="4451676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77%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B893E-C998-0E26-67C0-FCBDCA0E9C22}"/>
                  </a:ext>
                </a:extLst>
              </p:cNvPr>
              <p:cNvSpPr txBox="1"/>
              <p:nvPr/>
            </p:nvSpPr>
            <p:spPr>
              <a:xfrm>
                <a:off x="4975772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79%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F73F36-3FE8-7519-7BB6-EE1176A0FB3A}"/>
                  </a:ext>
                </a:extLst>
              </p:cNvPr>
              <p:cNvSpPr txBox="1"/>
              <p:nvPr/>
            </p:nvSpPr>
            <p:spPr>
              <a:xfrm>
                <a:off x="5499868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81%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28CA57-FF30-94BC-6C95-7B0AA495240B}"/>
                  </a:ext>
                </a:extLst>
              </p:cNvPr>
              <p:cNvSpPr txBox="1"/>
              <p:nvPr/>
            </p:nvSpPr>
            <p:spPr>
              <a:xfrm>
                <a:off x="6023964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83%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BD4EE9-42F5-1A9D-7B77-3E0C8AB2DA4D}"/>
                  </a:ext>
                </a:extLst>
              </p:cNvPr>
              <p:cNvSpPr txBox="1"/>
              <p:nvPr/>
            </p:nvSpPr>
            <p:spPr>
              <a:xfrm>
                <a:off x="6548060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90%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AFDE1D-FEB5-B89A-1280-0A751DF9229A}"/>
                  </a:ext>
                </a:extLst>
              </p:cNvPr>
              <p:cNvSpPr txBox="1"/>
              <p:nvPr/>
            </p:nvSpPr>
            <p:spPr>
              <a:xfrm>
                <a:off x="7072156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92%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C106CA-9F48-BA4E-DC0F-9F09376A3931}"/>
                  </a:ext>
                </a:extLst>
              </p:cNvPr>
              <p:cNvSpPr txBox="1"/>
              <p:nvPr/>
            </p:nvSpPr>
            <p:spPr>
              <a:xfrm>
                <a:off x="7596250" y="5485079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ptos" panose="020B0004020202020204" pitchFamily="34" charset="0"/>
                  </a:rPr>
                  <a:t>97%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20D1A-BE66-B9A1-3FDC-976B247B5232}"/>
                </a:ext>
              </a:extLst>
            </p:cNvPr>
            <p:cNvSpPr txBox="1"/>
            <p:nvPr/>
          </p:nvSpPr>
          <p:spPr>
            <a:xfrm>
              <a:off x="3260482" y="552897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ptos" panose="020B0004020202020204" pitchFamily="34" charset="0"/>
                </a:rPr>
                <a:t>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E0D72A-E1C2-6ADA-51CE-AB69974CBDB0}"/>
                </a:ext>
              </a:extLst>
            </p:cNvPr>
            <p:cNvSpPr txBox="1"/>
            <p:nvPr/>
          </p:nvSpPr>
          <p:spPr>
            <a:xfrm>
              <a:off x="2155244" y="5763234"/>
              <a:ext cx="1390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ptos" panose="020B0004020202020204" pitchFamily="34" charset="0"/>
                </a:rPr>
                <a:t>% of data retained</a:t>
              </a:r>
            </a:p>
          </p:txBody>
        </p:sp>
        <p:pic>
          <p:nvPicPr>
            <p:cNvPr id="8" name="Content Placeholder 11">
              <a:extLst>
                <a:ext uri="{FF2B5EF4-FFF2-40B4-BE49-F238E27FC236}">
                  <a16:creationId xmlns:a16="http://schemas.microsoft.com/office/drawing/2014/main" id="{ED2D2AF8-56E9-7A36-71CA-BC975A28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4997"/>
            <a:stretch/>
          </p:blipFill>
          <p:spPr>
            <a:xfrm>
              <a:off x="2837076" y="1558370"/>
              <a:ext cx="5947909" cy="424296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57F036-103C-7B82-D6FC-7921851E2346}"/>
              </a:ext>
            </a:extLst>
          </p:cNvPr>
          <p:cNvSpPr txBox="1"/>
          <p:nvPr/>
        </p:nvSpPr>
        <p:spPr>
          <a:xfrm>
            <a:off x="838200" y="2218603"/>
            <a:ext cx="299024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Considerable improvement from previous score of 0.62, even when dropping </a:t>
            </a:r>
            <a:r>
              <a:rPr lang="en-US"/>
              <a:t>only 3% </a:t>
            </a:r>
            <a:r>
              <a:rPr lang="en-US" dirty="0"/>
              <a:t>of data.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85FE69-9325-8C6F-C5B9-2DE53FEAD1D7}"/>
              </a:ext>
            </a:extLst>
          </p:cNvPr>
          <p:cNvSpPr txBox="1"/>
          <p:nvPr/>
        </p:nvSpPr>
        <p:spPr>
          <a:xfrm>
            <a:off x="5209342" y="19479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206241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41D-A0FC-0213-9993-5215FC3C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3CED-5DF7-B5B7-0823-305A1D77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8515350" cy="4873167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Data set has clear separation between fancy/clear diamonds.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Choice of distance metric did not have much impact.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About 90% of the variation in price of clear diamonds can be explained.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It would be interesting to explore applying one of the regression penalties (Ridge, Lasso).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28E-A359-108C-60DC-D1566CB1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largest diamond dataset currently on Kaggle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9988F6-2707-A4C0-A7B4-5D1118C6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239"/>
            <a:ext cx="9353550" cy="2164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219,703 graded diamonds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 columns (14 used in analysis)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Mixture of “fancy” (colored) and traditional (clear) stones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EE7B10-22E1-BCC0-DBDE-A1D8222E788C}"/>
              </a:ext>
            </a:extLst>
          </p:cNvPr>
          <p:cNvGrpSpPr/>
          <p:nvPr/>
        </p:nvGrpSpPr>
        <p:grpSpPr>
          <a:xfrm>
            <a:off x="838200" y="4432344"/>
            <a:ext cx="10086460" cy="1823003"/>
            <a:chOff x="761197" y="4257244"/>
            <a:chExt cx="10086460" cy="182300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CBE6B8-5C74-0855-FF07-7E02331A2EA0}"/>
                </a:ext>
              </a:extLst>
            </p:cNvPr>
            <p:cNvGrpSpPr/>
            <p:nvPr/>
          </p:nvGrpSpPr>
          <p:grpSpPr>
            <a:xfrm>
              <a:off x="761197" y="4257244"/>
              <a:ext cx="10086460" cy="1014985"/>
              <a:chOff x="838200" y="4754224"/>
              <a:chExt cx="10086460" cy="101498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CB61544-D091-9615-DD61-F17DBB5FB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250" t="21662" r="33941" b="22435"/>
              <a:stretch/>
            </p:blipFill>
            <p:spPr>
              <a:xfrm>
                <a:off x="3023121" y="4754225"/>
                <a:ext cx="7901539" cy="1012895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F62C7A-0292-2C9E-0A30-5ECDC7547644}"/>
                  </a:ext>
                </a:extLst>
              </p:cNvPr>
              <p:cNvSpPr/>
              <p:nvPr/>
            </p:nvSpPr>
            <p:spPr>
              <a:xfrm>
                <a:off x="838200" y="4754225"/>
                <a:ext cx="2184921" cy="101498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diamond on a black background&#10;&#10;Description automatically generated">
                <a:extLst>
                  <a:ext uri="{FF2B5EF4-FFF2-40B4-BE49-F238E27FC236}">
                    <a16:creationId xmlns:a16="http://schemas.microsoft.com/office/drawing/2014/main" id="{E6E8EF59-25FC-8816-66C9-E82D898A8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6783" b="13566"/>
              <a:stretch/>
            </p:blipFill>
            <p:spPr>
              <a:xfrm>
                <a:off x="1168571" y="4754224"/>
                <a:ext cx="1086603" cy="1012895"/>
              </a:xfrm>
              <a:prstGeom prst="rect">
                <a:avLst/>
              </a:prstGeom>
              <a:solidFill>
                <a:srgbClr val="F8F8F8"/>
              </a:solidFill>
            </p:spPr>
          </p:pic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5C83B71-1FCD-D23F-0A45-9B830D0057E9}"/>
                </a:ext>
              </a:extLst>
            </p:cNvPr>
            <p:cNvSpPr/>
            <p:nvPr/>
          </p:nvSpPr>
          <p:spPr>
            <a:xfrm rot="5400000" flipV="1">
              <a:off x="1534767" y="4947248"/>
              <a:ext cx="193622" cy="1093187"/>
            </a:xfrm>
            <a:prstGeom prst="rightBrace">
              <a:avLst>
                <a:gd name="adj1" fmla="val 59690"/>
                <a:gd name="adj2" fmla="val 50000"/>
              </a:avLst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9A67C671-4BBF-257D-0866-F886749114E6}"/>
                </a:ext>
              </a:extLst>
            </p:cNvPr>
            <p:cNvSpPr/>
            <p:nvPr/>
          </p:nvSpPr>
          <p:spPr>
            <a:xfrm rot="5400000" flipV="1">
              <a:off x="6782616" y="1827955"/>
              <a:ext cx="202012" cy="7340162"/>
            </a:xfrm>
            <a:prstGeom prst="rightBrace">
              <a:avLst>
                <a:gd name="adj1" fmla="val 59690"/>
                <a:gd name="adj2" fmla="val 50000"/>
              </a:avLst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65964F-72F6-1DD3-B98A-90C1B81EB226}"/>
                </a:ext>
              </a:extLst>
            </p:cNvPr>
            <p:cNvSpPr txBox="1"/>
            <p:nvPr/>
          </p:nvSpPr>
          <p:spPr>
            <a:xfrm>
              <a:off x="1012658" y="5710915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traditional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1845B4-319F-7EC9-B07A-4C15240489FC}"/>
                </a:ext>
              </a:extLst>
            </p:cNvPr>
            <p:cNvSpPr txBox="1"/>
            <p:nvPr/>
          </p:nvSpPr>
          <p:spPr>
            <a:xfrm>
              <a:off x="6516373" y="5710915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fancy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71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B44B-3441-5C5D-504D-377ADBD1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49B2-28F8-383A-8018-DA2A791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E1F19D4-5ABD-7D28-828B-E9BE336E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1593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Columns not discarded during data cleaning: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color</a:t>
            </a:r>
            <a:r>
              <a:rPr lang="en-US" sz="2300" dirty="0"/>
              <a:t>: The graded diamond color. Applies to clear diamonds only.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clarity</a:t>
            </a:r>
            <a:r>
              <a:rPr lang="en-US" sz="2300" dirty="0"/>
              <a:t>: The amount of internal imperfections visible with jewelers loupe.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carat weight</a:t>
            </a:r>
            <a:r>
              <a:rPr lang="en-US" sz="2300" dirty="0"/>
              <a:t>: The mass of a diamond. 1 carat is 200 milligrams.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cut quality</a:t>
            </a:r>
            <a:r>
              <a:rPr lang="en-US" sz="2300" dirty="0"/>
              <a:t>: The degree to which the diamonds cut (or shape) is to perfection.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symmetry</a:t>
            </a:r>
            <a:r>
              <a:rPr lang="en-US" sz="2300" dirty="0"/>
              <a:t>: How close is the diamond is to being perfectly symmetrical.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polish</a:t>
            </a:r>
            <a:r>
              <a:rPr lang="en-US" sz="2300" dirty="0"/>
              <a:t>: The degree of surface scratches or inclusions present.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cut</a:t>
            </a:r>
            <a:r>
              <a:rPr lang="en-US" sz="2300" dirty="0"/>
              <a:t>: The cut of the diamond. Alternatively called its </a:t>
            </a:r>
            <a:r>
              <a:rPr lang="en-US" sz="2300" dirty="0">
                <a:latin typeface="Georgia Pro Black" panose="02040A02050405020203" pitchFamily="18" charset="0"/>
              </a:rPr>
              <a:t>shape</a:t>
            </a:r>
            <a:r>
              <a:rPr lang="en-US" sz="23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dominant color</a:t>
            </a:r>
            <a:r>
              <a:rPr lang="en-US" sz="2300" dirty="0">
                <a:latin typeface="+mj-lt"/>
              </a:rPr>
              <a:t>: The primary color for a fancy diamond</a:t>
            </a:r>
            <a:endParaRPr lang="en-US" sz="23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culet size</a:t>
            </a:r>
            <a:r>
              <a:rPr lang="en-US" sz="2300" dirty="0"/>
              <a:t>: The pointed facet at the bottom of a diamond.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depth percent</a:t>
            </a:r>
            <a:r>
              <a:rPr lang="en-US" sz="2300" dirty="0"/>
              <a:t>: The diamond's total height divided by its total width.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table percent</a:t>
            </a:r>
            <a:r>
              <a:rPr lang="en-US" sz="2300" dirty="0"/>
              <a:t>: The flat part of diamond's area as a percent of its overall footprint.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girdle min</a:t>
            </a:r>
            <a:r>
              <a:rPr lang="en-US" sz="2300" dirty="0"/>
              <a:t>: The thickness of the thinnest section that divides the upper section (crown) from the bottom (pavilion).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girdle max</a:t>
            </a:r>
            <a:r>
              <a:rPr lang="en-US" sz="2300" dirty="0"/>
              <a:t>: The thickness of the thickest section that divides the upper section (crown) from the bottom (pavilion).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300" dirty="0">
                <a:latin typeface="Georgia Pro Black" panose="02040A02050405020203" pitchFamily="18" charset="0"/>
              </a:rPr>
              <a:t>total sales price</a:t>
            </a:r>
            <a:r>
              <a:rPr lang="en-US" sz="2300" dirty="0"/>
              <a:t>: Total price for the stone, priced in dollars.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4BB514-FA91-C835-A632-EE5DD873CD55}"/>
              </a:ext>
            </a:extLst>
          </p:cNvPr>
          <p:cNvCxnSpPr/>
          <p:nvPr/>
        </p:nvCxnSpPr>
        <p:spPr>
          <a:xfrm>
            <a:off x="314325" y="3676650"/>
            <a:ext cx="10934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0111C-3C17-E187-C454-DAA428799946}"/>
              </a:ext>
            </a:extLst>
          </p:cNvPr>
          <p:cNvCxnSpPr/>
          <p:nvPr/>
        </p:nvCxnSpPr>
        <p:spPr>
          <a:xfrm>
            <a:off x="314325" y="4371975"/>
            <a:ext cx="10934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EAFFB6-7106-51F7-4E3E-73AB82E08C24}"/>
              </a:ext>
            </a:extLst>
          </p:cNvPr>
          <p:cNvSpPr txBox="1"/>
          <p:nvPr/>
        </p:nvSpPr>
        <p:spPr>
          <a:xfrm>
            <a:off x="8164556" y="307284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ordered categorical (‘ordinal’)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43CFB-35A8-A750-659A-7F5BB4976F0E}"/>
              </a:ext>
            </a:extLst>
          </p:cNvPr>
          <p:cNvSpPr txBox="1"/>
          <p:nvPr/>
        </p:nvSpPr>
        <p:spPr>
          <a:xfrm>
            <a:off x="7667625" y="3839647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unordered categorical (‘nominal’)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4BC1B-7C49-A2B9-9E1D-C2C51086169C}"/>
              </a:ext>
            </a:extLst>
          </p:cNvPr>
          <p:cNvSpPr txBox="1"/>
          <p:nvPr/>
        </p:nvSpPr>
        <p:spPr>
          <a:xfrm>
            <a:off x="9081473" y="455664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continuous numeric</a:t>
            </a:r>
          </a:p>
        </p:txBody>
      </p:sp>
    </p:spTree>
    <p:extLst>
      <p:ext uri="{BB962C8B-B14F-4D97-AF65-F5344CB8AC3E}">
        <p14:creationId xmlns:p14="http://schemas.microsoft.com/office/powerpoint/2010/main" val="74785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7AE5-68AE-7442-C7E3-84703DCB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cleaning &amp; prep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DFE3-253C-B6A7-4AF8-121A09296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FC75-2128-0002-8AC4-08A838EA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1833-0623-AE63-9E09-F7A0EBC7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239"/>
            <a:ext cx="7915276" cy="44047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Removed </a:t>
            </a:r>
            <a:r>
              <a:rPr lang="en-US" dirty="0" err="1"/>
              <a:t>NaN</a:t>
            </a:r>
            <a:r>
              <a:rPr lang="en-US" dirty="0"/>
              <a:t> values, first column-wise then rows.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Removed duplicated rows.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Removed lab column (</a:t>
            </a:r>
            <a:r>
              <a:rPr lang="en-US" i="1" dirty="0"/>
              <a:t>assume</a:t>
            </a:r>
            <a:r>
              <a:rPr lang="en-US" dirty="0"/>
              <a:t> this has no effect on values).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Encoded categorical variables: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Georgia Pro Light" panose="02040302050405020303" pitchFamily="18" charset="0"/>
              <a:buChar char="–"/>
            </a:pPr>
            <a:r>
              <a:rPr lang="en-US" dirty="0"/>
              <a:t>Ordered categorical values use label encoding (1, 2, 3,…) to preserve order.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Georgia Pro Light" panose="02040302050405020303" pitchFamily="18" charset="0"/>
              <a:buChar char="–"/>
            </a:pPr>
            <a:r>
              <a:rPr lang="en-US" dirty="0"/>
              <a:t>Variables ordered from worst to best so that poorer ratings would correspond with lower numbers.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Georgia Pro Light" panose="02040302050405020303" pitchFamily="18" charset="0"/>
              <a:buChar char="–"/>
            </a:pPr>
            <a:r>
              <a:rPr lang="en-US" dirty="0"/>
              <a:t>Unordered categorical values use dummy (‘one-hot’) encodings.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Removed height, width, and depth, being highly correlated with carat weight.</a:t>
            </a:r>
          </a:p>
        </p:txBody>
      </p:sp>
    </p:spTree>
    <p:extLst>
      <p:ext uri="{BB962C8B-B14F-4D97-AF65-F5344CB8AC3E}">
        <p14:creationId xmlns:p14="http://schemas.microsoft.com/office/powerpoint/2010/main" val="28975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4ACB-4CA8-DCAA-2B4E-F7C919D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8020-6A97-28C8-FADD-5A2F3A7D0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Predicting fancy/clear</a:t>
            </a:r>
          </a:p>
        </p:txBody>
      </p:sp>
    </p:spTree>
    <p:extLst>
      <p:ext uri="{BB962C8B-B14F-4D97-AF65-F5344CB8AC3E}">
        <p14:creationId xmlns:p14="http://schemas.microsoft.com/office/powerpoint/2010/main" val="16383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2CF-873B-30B2-7AB0-FCC68624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fancy/clear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2EF1-3296-F65A-93A5-8008D4BB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8905875" cy="469695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If we know the diamond specs not related to color, and the purchase price, can we predict if it was a fancy or clear diamond?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Used columns only applicable to both clear and fancy diamonds.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Removed color encoding columns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Removed ‘</a:t>
            </a:r>
            <a:r>
              <a:rPr lang="en-US" dirty="0" err="1"/>
              <a:t>is_fancy</a:t>
            </a:r>
            <a:r>
              <a:rPr lang="en-US" dirty="0"/>
              <a:t>’ column</a:t>
            </a:r>
          </a:p>
        </p:txBody>
      </p:sp>
    </p:spTree>
    <p:extLst>
      <p:ext uri="{BB962C8B-B14F-4D97-AF65-F5344CB8AC3E}">
        <p14:creationId xmlns:p14="http://schemas.microsoft.com/office/powerpoint/2010/main" val="82420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E506-1418-9A08-D8B1-B97DD1E42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9139-E4EF-442C-6482-E64052BD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CD6E394-6992-855C-A9C8-82039D37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3714750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clarity</a:t>
            </a:r>
            <a:r>
              <a:rPr lang="en-US" sz="1600" dirty="0"/>
              <a:t>: The amount of internal imperfections visible with jewelers loupe.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carat weight</a:t>
            </a:r>
            <a:r>
              <a:rPr lang="en-US" sz="1600" dirty="0"/>
              <a:t>: The mass of a diamond. 1 carat is 200 milligrams.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symmetry</a:t>
            </a:r>
            <a:r>
              <a:rPr lang="en-US" sz="1600" dirty="0"/>
              <a:t>: How close is the diamond is to being perfectly symmetrical.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polish</a:t>
            </a:r>
            <a:r>
              <a:rPr lang="en-US" sz="1600" dirty="0"/>
              <a:t>: The degree of surface scratches or inclusions present.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depth percent</a:t>
            </a:r>
            <a:r>
              <a:rPr lang="en-US" sz="1600" dirty="0"/>
              <a:t>: The diamond's total height divided by its total width.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table percent</a:t>
            </a:r>
            <a:r>
              <a:rPr lang="en-US" sz="1600" dirty="0"/>
              <a:t>: The flat part of diamond's area as a percent of its overall footprint.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total sales price</a:t>
            </a:r>
            <a:r>
              <a:rPr lang="en-US" sz="1600" dirty="0"/>
              <a:t>: Total price for the stone, priced in dollars.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Georgia Pro Black" panose="02040A02050405020203" pitchFamily="18" charset="0"/>
              </a:rPr>
              <a:t>shape</a:t>
            </a:r>
            <a:r>
              <a:rPr lang="en-US" sz="1600" dirty="0"/>
              <a:t>: The cut of the diamond </a:t>
            </a:r>
            <a:r>
              <a:rPr lang="en-US" sz="1600" i="1" dirty="0"/>
              <a:t>(dummy-encoded).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latin typeface="Georgia Pro Black" panose="02040A02050405020203" pitchFamily="18" charset="0"/>
              </a:rPr>
              <a:t>dominant_color</a:t>
            </a:r>
            <a:r>
              <a:rPr lang="en-US" sz="1600" dirty="0">
                <a:latin typeface="+mj-lt"/>
              </a:rPr>
              <a:t>:</a:t>
            </a:r>
            <a:r>
              <a:rPr lang="en-US" sz="1600" dirty="0">
                <a:latin typeface="Georgia Pro Black" panose="02040A02050405020203" pitchFamily="18" charset="0"/>
              </a:rPr>
              <a:t> </a:t>
            </a:r>
            <a:r>
              <a:rPr lang="en-US" sz="1600" dirty="0"/>
              <a:t>‘green’, ‘purple’, etc., or ‘clear’ for traditional diamonds </a:t>
            </a:r>
            <a:r>
              <a:rPr lang="en-US" sz="1600" i="1" dirty="0"/>
              <a:t>(dummy-encoded).</a:t>
            </a:r>
            <a:endParaRPr lang="en-US" sz="1600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latin typeface="Georgia Pro Black" panose="02040A02050405020203" pitchFamily="18" charset="0"/>
              </a:rPr>
              <a:t>is_fancy</a:t>
            </a:r>
            <a:r>
              <a:rPr lang="en-US" sz="1600" dirty="0">
                <a:latin typeface="Georgia Pro Black" panose="02040A02050405020203" pitchFamily="18" charset="0"/>
              </a:rPr>
              <a:t>: </a:t>
            </a:r>
            <a:r>
              <a:rPr lang="en-US" sz="1600" dirty="0"/>
              <a:t>Boolean reduction of </a:t>
            </a:r>
            <a:r>
              <a:rPr lang="en-US" sz="1600" dirty="0" err="1"/>
              <a:t>dominant_color</a:t>
            </a:r>
            <a:r>
              <a:rPr lang="en-US" sz="1600" dirty="0"/>
              <a:t>: ‘clear’ is False, all others are True</a:t>
            </a:r>
            <a:r>
              <a:rPr lang="en-US" sz="1600" dirty="0">
                <a:latin typeface="Georgia Pro Black" panose="02040A02050405020203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7BFC20-3BB0-5FEF-3888-7D4C58B079D3}"/>
              </a:ext>
            </a:extLst>
          </p:cNvPr>
          <p:cNvCxnSpPr/>
          <p:nvPr/>
        </p:nvCxnSpPr>
        <p:spPr>
          <a:xfrm>
            <a:off x="723900" y="3733175"/>
            <a:ext cx="10934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87A32-9229-CFB0-2723-18688BF6AD07}"/>
              </a:ext>
            </a:extLst>
          </p:cNvPr>
          <p:cNvCxnSpPr/>
          <p:nvPr/>
        </p:nvCxnSpPr>
        <p:spPr>
          <a:xfrm>
            <a:off x="723900" y="2721898"/>
            <a:ext cx="10934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56CA32-BB3F-8736-4AAE-37B0213D8DC8}"/>
              </a:ext>
            </a:extLst>
          </p:cNvPr>
          <p:cNvSpPr txBox="1"/>
          <p:nvPr/>
        </p:nvSpPr>
        <p:spPr>
          <a:xfrm>
            <a:off x="10448925" y="1989842"/>
            <a:ext cx="123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ordinal categorical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0191C-4DB1-7A4A-603D-968892DA07EB}"/>
              </a:ext>
            </a:extLst>
          </p:cNvPr>
          <p:cNvSpPr txBox="1"/>
          <p:nvPr/>
        </p:nvSpPr>
        <p:spPr>
          <a:xfrm>
            <a:off x="10353675" y="3735911"/>
            <a:ext cx="132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nominal categorical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F21A3-D7A5-4C94-30B0-14DED1E4FE70}"/>
              </a:ext>
            </a:extLst>
          </p:cNvPr>
          <p:cNvSpPr txBox="1"/>
          <p:nvPr/>
        </p:nvSpPr>
        <p:spPr>
          <a:xfrm>
            <a:off x="10353675" y="2884851"/>
            <a:ext cx="132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continuous numeric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7C6B7E-89E1-BC73-5D1D-A5ACA6CBD588}"/>
              </a:ext>
            </a:extLst>
          </p:cNvPr>
          <p:cNvCxnSpPr/>
          <p:nvPr/>
        </p:nvCxnSpPr>
        <p:spPr>
          <a:xfrm>
            <a:off x="723900" y="4438650"/>
            <a:ext cx="109347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D6E744-B923-77D1-8459-569B1210BB9F}"/>
              </a:ext>
            </a:extLst>
          </p:cNvPr>
          <p:cNvSpPr txBox="1"/>
          <p:nvPr/>
        </p:nvSpPr>
        <p:spPr>
          <a:xfrm>
            <a:off x="10658475" y="4499122"/>
            <a:ext cx="102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Boolean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A650CB-3BE2-3675-2795-C0D36F42D668}"/>
              </a:ext>
            </a:extLst>
          </p:cNvPr>
          <p:cNvGrpSpPr/>
          <p:nvPr/>
        </p:nvGrpSpPr>
        <p:grpSpPr>
          <a:xfrm>
            <a:off x="5208639" y="5229891"/>
            <a:ext cx="6983361" cy="1616958"/>
            <a:chOff x="1846316" y="5109133"/>
            <a:chExt cx="6983361" cy="16169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C01E655-3336-87E0-0D25-033890E51015}"/>
                </a:ext>
              </a:extLst>
            </p:cNvPr>
            <p:cNvGrpSpPr/>
            <p:nvPr/>
          </p:nvGrpSpPr>
          <p:grpSpPr>
            <a:xfrm>
              <a:off x="1846316" y="5109133"/>
              <a:ext cx="3186789" cy="1616958"/>
              <a:chOff x="985161" y="5000070"/>
              <a:chExt cx="3186789" cy="16169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C9A1A28-A8E8-7F97-481E-E19842C0B2E3}"/>
                  </a:ext>
                </a:extLst>
              </p:cNvPr>
              <p:cNvGrpSpPr/>
              <p:nvPr/>
            </p:nvGrpSpPr>
            <p:grpSpPr>
              <a:xfrm>
                <a:off x="985161" y="5339755"/>
                <a:ext cx="3186789" cy="1277273"/>
                <a:chOff x="2718711" y="5264418"/>
                <a:chExt cx="3186789" cy="1277273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F50DCC-A9F8-1B74-CE73-1A74BFD09834}"/>
                    </a:ext>
                  </a:extLst>
                </p:cNvPr>
                <p:cNvSpPr txBox="1"/>
                <p:nvPr/>
              </p:nvSpPr>
              <p:spPr>
                <a:xfrm>
                  <a:off x="2718711" y="5264418"/>
                  <a:ext cx="2377164" cy="12772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 err="1"/>
                    <a:t>shape_Asscher</a:t>
                  </a:r>
                  <a:endParaRPr lang="en-US" sz="1100" dirty="0"/>
                </a:p>
                <a:p>
                  <a:r>
                    <a:rPr lang="en-US" sz="1100" dirty="0" err="1"/>
                    <a:t>shape_Cushion</a:t>
                  </a:r>
                  <a:endParaRPr lang="en-US" sz="1100" dirty="0"/>
                </a:p>
                <a:p>
                  <a:r>
                    <a:rPr lang="en-US" sz="1100" dirty="0" err="1"/>
                    <a:t>shape_Cushion_Modified</a:t>
                  </a:r>
                  <a:endParaRPr lang="en-US" sz="1100" dirty="0"/>
                </a:p>
                <a:p>
                  <a:r>
                    <a:rPr lang="en-US" sz="1100" dirty="0" err="1"/>
                    <a:t>shape_Emerald</a:t>
                  </a:r>
                  <a:endParaRPr lang="en-US" sz="1100" dirty="0"/>
                </a:p>
                <a:p>
                  <a:r>
                    <a:rPr lang="en-US" sz="1100" dirty="0" err="1"/>
                    <a:t>shape_Heart</a:t>
                  </a:r>
                  <a:endParaRPr lang="en-US" sz="1100" dirty="0"/>
                </a:p>
                <a:p>
                  <a:r>
                    <a:rPr lang="en-US" sz="1100" dirty="0" err="1"/>
                    <a:t>shape_Marquise</a:t>
                  </a:r>
                  <a:endParaRPr lang="en-US" sz="1100" dirty="0"/>
                </a:p>
                <a:p>
                  <a:endParaRPr lang="en-US" sz="11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ACE0F7-1927-948E-5100-30B997E88DB1}"/>
                    </a:ext>
                  </a:extLst>
                </p:cNvPr>
                <p:cNvSpPr txBox="1"/>
                <p:nvPr/>
              </p:nvSpPr>
              <p:spPr>
                <a:xfrm>
                  <a:off x="4516893" y="5264418"/>
                  <a:ext cx="1388607" cy="9387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400"/>
                  </a:lvl1pPr>
                </a:lstStyle>
                <a:p>
                  <a:r>
                    <a:rPr lang="en-US" sz="1100" dirty="0" err="1"/>
                    <a:t>shape_Oval</a:t>
                  </a:r>
                  <a:endParaRPr lang="en-US" sz="1100" dirty="0"/>
                </a:p>
                <a:p>
                  <a:r>
                    <a:rPr lang="en-US" sz="1100" dirty="0" err="1"/>
                    <a:t>shape_Pear</a:t>
                  </a:r>
                  <a:endParaRPr lang="en-US" sz="1100" dirty="0"/>
                </a:p>
                <a:p>
                  <a:r>
                    <a:rPr lang="en-US" sz="1100" dirty="0" err="1"/>
                    <a:t>shape_Princess</a:t>
                  </a:r>
                  <a:endParaRPr lang="en-US" sz="1100" dirty="0"/>
                </a:p>
                <a:p>
                  <a:r>
                    <a:rPr lang="en-US" sz="1100" dirty="0" err="1"/>
                    <a:t>shape_Radiant</a:t>
                  </a:r>
                  <a:endParaRPr lang="en-US" sz="1100" dirty="0"/>
                </a:p>
                <a:p>
                  <a:r>
                    <a:rPr lang="en-US" sz="1100" dirty="0" err="1"/>
                    <a:t>shape_Round</a:t>
                  </a:r>
                  <a:endParaRPr lang="en-US" sz="1100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55FD3-9E56-0D8C-6DCC-4B6D0DF29111}"/>
                  </a:ext>
                </a:extLst>
              </p:cNvPr>
              <p:cNvSpPr txBox="1"/>
              <p:nvPr/>
            </p:nvSpPr>
            <p:spPr>
              <a:xfrm>
                <a:off x="985161" y="5000070"/>
                <a:ext cx="14334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shape encodings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045D3A7-2383-CE42-DBF0-B182C790D41D}"/>
                </a:ext>
              </a:extLst>
            </p:cNvPr>
            <p:cNvGrpSpPr/>
            <p:nvPr/>
          </p:nvGrpSpPr>
          <p:grpSpPr>
            <a:xfrm>
              <a:off x="5103021" y="5109133"/>
              <a:ext cx="3726656" cy="1605400"/>
              <a:chOff x="6356749" y="4949349"/>
              <a:chExt cx="3726656" cy="16054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60EA8EA-8A89-946F-A9F5-D089F7748B03}"/>
                  </a:ext>
                </a:extLst>
              </p:cNvPr>
              <p:cNvGrpSpPr/>
              <p:nvPr/>
            </p:nvGrpSpPr>
            <p:grpSpPr>
              <a:xfrm>
                <a:off x="6356749" y="5277476"/>
                <a:ext cx="3726656" cy="1277273"/>
                <a:chOff x="4586288" y="5210175"/>
                <a:chExt cx="3726656" cy="1277273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9A97870-5847-3550-C567-DEDC312D8F0F}"/>
                    </a:ext>
                  </a:extLst>
                </p:cNvPr>
                <p:cNvSpPr txBox="1"/>
                <p:nvPr/>
              </p:nvSpPr>
              <p:spPr>
                <a:xfrm>
                  <a:off x="4586288" y="5210175"/>
                  <a:ext cx="1671637" cy="12772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400"/>
                  </a:lvl1pPr>
                </a:lstStyle>
                <a:p>
                  <a:r>
                    <a:rPr lang="en-US" sz="1100" dirty="0" err="1"/>
                    <a:t>color_Black</a:t>
                  </a:r>
                  <a:endParaRPr lang="en-US" sz="1100" dirty="0"/>
                </a:p>
                <a:p>
                  <a:r>
                    <a:rPr lang="en-US" sz="1100" dirty="0" err="1"/>
                    <a:t>color_Blue</a:t>
                  </a:r>
                  <a:endParaRPr lang="en-US" sz="1100" dirty="0"/>
                </a:p>
                <a:p>
                  <a:r>
                    <a:rPr lang="en-US" sz="1100" dirty="0" err="1"/>
                    <a:t>color_Brown</a:t>
                  </a:r>
                  <a:endParaRPr lang="en-US" sz="1100" dirty="0"/>
                </a:p>
                <a:p>
                  <a:r>
                    <a:rPr lang="en-US" sz="1100" dirty="0" err="1"/>
                    <a:t>color_Chameleon</a:t>
                  </a:r>
                  <a:endParaRPr lang="en-US" sz="1100" dirty="0"/>
                </a:p>
                <a:p>
                  <a:r>
                    <a:rPr lang="en-US" sz="1100" dirty="0" err="1"/>
                    <a:t>color_Gray</a:t>
                  </a:r>
                  <a:endParaRPr lang="en-US" sz="1100" dirty="0"/>
                </a:p>
                <a:p>
                  <a:r>
                    <a:rPr lang="en-US" sz="1100" dirty="0" err="1"/>
                    <a:t>color_Green</a:t>
                  </a:r>
                  <a:endParaRPr lang="en-US" sz="1100" dirty="0"/>
                </a:p>
                <a:p>
                  <a:r>
                    <a:rPr lang="en-US" sz="1100" dirty="0" err="1"/>
                    <a:t>color_Orange</a:t>
                  </a:r>
                  <a:endParaRPr lang="en-US" sz="11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F2C2F7A-CE39-AA56-28FE-15F32BEE3486}"/>
                    </a:ext>
                  </a:extLst>
                </p:cNvPr>
                <p:cNvSpPr txBox="1"/>
                <p:nvPr/>
              </p:nvSpPr>
              <p:spPr>
                <a:xfrm>
                  <a:off x="6096000" y="5210175"/>
                  <a:ext cx="221694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1400"/>
                  </a:lvl1pPr>
                </a:lstStyle>
                <a:p>
                  <a:r>
                    <a:rPr lang="en-US" sz="1100" dirty="0" err="1"/>
                    <a:t>color_Other</a:t>
                  </a:r>
                  <a:endParaRPr lang="en-US" sz="1100" dirty="0"/>
                </a:p>
                <a:p>
                  <a:r>
                    <a:rPr lang="en-US" sz="1100" dirty="0" err="1"/>
                    <a:t>color_Pink</a:t>
                  </a:r>
                  <a:endParaRPr lang="en-US" sz="1100" dirty="0"/>
                </a:p>
                <a:p>
                  <a:r>
                    <a:rPr lang="en-US" sz="1100" dirty="0" err="1"/>
                    <a:t>color_Purple</a:t>
                  </a:r>
                  <a:endParaRPr lang="en-US" sz="1100" dirty="0"/>
                </a:p>
                <a:p>
                  <a:r>
                    <a:rPr lang="en-US" sz="1100" dirty="0" err="1"/>
                    <a:t>color_Red</a:t>
                  </a:r>
                  <a:endParaRPr lang="en-US" sz="1100" dirty="0"/>
                </a:p>
                <a:p>
                  <a:r>
                    <a:rPr lang="en-US" sz="1100" dirty="0" err="1"/>
                    <a:t>color_Yellow</a:t>
                  </a:r>
                  <a:endParaRPr lang="en-US" sz="1100" dirty="0"/>
                </a:p>
                <a:p>
                  <a:r>
                    <a:rPr lang="en-US" sz="1100" dirty="0" err="1"/>
                    <a:t>color_clear</a:t>
                  </a:r>
                  <a:endParaRPr lang="en-US" sz="1100" dirty="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2A16ED-E54C-3A4D-4208-D2FFCBBD2B36}"/>
                  </a:ext>
                </a:extLst>
              </p:cNvPr>
              <p:cNvSpPr txBox="1"/>
              <p:nvPr/>
            </p:nvSpPr>
            <p:spPr>
              <a:xfrm>
                <a:off x="6356749" y="4949349"/>
                <a:ext cx="1369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color encodings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70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76B3-4566-EA90-ECEF-908F13AA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56A2-046C-0A54-B8A1-95DAD57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supervised models</a:t>
            </a:r>
          </a:p>
          <a:p>
            <a:pPr marL="0" indent="0">
              <a:buNone/>
            </a:pPr>
            <a:r>
              <a:rPr lang="en-US" dirty="0">
                <a:latin typeface="Georgia Pro Black" panose="02040A02050405020203" pitchFamily="18" charset="0"/>
              </a:rPr>
              <a:t>Balanced Random Forest </a:t>
            </a:r>
            <a:r>
              <a:rPr lang="en-US" dirty="0">
                <a:latin typeface="+mj-lt"/>
              </a:rPr>
              <a:t>– all features</a:t>
            </a:r>
          </a:p>
          <a:p>
            <a:pPr marL="0" indent="0">
              <a:buNone/>
            </a:pPr>
            <a:r>
              <a:rPr lang="en-US" dirty="0">
                <a:latin typeface="Georgia Pro Black" panose="02040A02050405020203" pitchFamily="18" charset="0"/>
              </a:rPr>
              <a:t>Balanced Random Forest </a:t>
            </a:r>
            <a:r>
              <a:rPr lang="en-US" dirty="0">
                <a:latin typeface="+mj-lt"/>
              </a:rPr>
              <a:t>– without shape</a:t>
            </a:r>
          </a:p>
          <a:p>
            <a:pPr marL="0" indent="0">
              <a:buNone/>
            </a:pPr>
            <a:r>
              <a:rPr lang="en-US" dirty="0">
                <a:latin typeface="Georgia Pro Black" panose="02040A02050405020203" pitchFamily="18" charset="0"/>
              </a:rPr>
              <a:t>Support Vector Classifier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unsupervised model</a:t>
            </a:r>
          </a:p>
          <a:p>
            <a:pPr marL="0" indent="0">
              <a:buNone/>
            </a:pPr>
            <a:r>
              <a:rPr lang="en-US" dirty="0">
                <a:latin typeface="Georgia Pro Black" panose="02040A02050405020203" pitchFamily="18" charset="0"/>
              </a:rPr>
              <a:t>K-means clustering</a:t>
            </a:r>
          </a:p>
          <a:p>
            <a:pPr marL="0" indent="0">
              <a:buNone/>
            </a:pPr>
            <a:endParaRPr lang="en-US" dirty="0">
              <a:latin typeface="Georgia Pro Black" panose="02040A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 Pro Light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1209</Words>
  <Application>Microsoft Office PowerPoint</Application>
  <PresentationFormat>Widescreen</PresentationFormat>
  <Paragraphs>162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Georgia Pro</vt:lpstr>
      <vt:lpstr>Georgia Pro Black</vt:lpstr>
      <vt:lpstr>Georgia Pro Light</vt:lpstr>
      <vt:lpstr>Office Theme</vt:lpstr>
      <vt:lpstr>Diamonds </vt:lpstr>
      <vt:lpstr>The largest diamond dataset currently on Kaggle</vt:lpstr>
      <vt:lpstr>Columns</vt:lpstr>
      <vt:lpstr>Initial cleaning &amp; prep</vt:lpstr>
      <vt:lpstr>Initial cleaning</vt:lpstr>
      <vt:lpstr>Classification Models</vt:lpstr>
      <vt:lpstr>Predicting fancy/clear</vt:lpstr>
      <vt:lpstr>Common columns</vt:lpstr>
      <vt:lpstr>Multiple models</vt:lpstr>
      <vt:lpstr>Notes</vt:lpstr>
      <vt:lpstr>Results</vt:lpstr>
      <vt:lpstr>Classification conclusions</vt:lpstr>
      <vt:lpstr>Linear Regression</vt:lpstr>
      <vt:lpstr>Linear regression: Predicting price</vt:lpstr>
      <vt:lpstr>Additional columns available for clear diamonds</vt:lpstr>
      <vt:lpstr>Finding outliers</vt:lpstr>
      <vt:lpstr>Trying specific quantiles instead</vt:lpstr>
      <vt:lpstr>10 variations of linear regression</vt:lpstr>
      <vt:lpstr>Final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Lefeaux</dc:creator>
  <cp:lastModifiedBy>Jennifer Lefeaux</cp:lastModifiedBy>
  <cp:revision>12</cp:revision>
  <dcterms:created xsi:type="dcterms:W3CDTF">2024-10-25T19:14:48Z</dcterms:created>
  <dcterms:modified xsi:type="dcterms:W3CDTF">2025-01-06T19:15:51Z</dcterms:modified>
</cp:coreProperties>
</file>