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6"/>
  </p:handoutMasterIdLst>
  <p:sldIdLst>
    <p:sldId id="256" r:id="rId2"/>
    <p:sldId id="258" r:id="rId3"/>
    <p:sldId id="257" r:id="rId4"/>
    <p:sldId id="259" r:id="rId5"/>
  </p:sldIdLst>
  <p:sldSz cx="9144000" cy="6858000" type="screen4x3"/>
  <p:notesSz cx="6794500" cy="9906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39" autoAdjust="0"/>
    <p:restoredTop sz="94660"/>
  </p:normalViewPr>
  <p:slideViewPr>
    <p:cSldViewPr>
      <p:cViewPr varScale="1">
        <p:scale>
          <a:sx n="94" d="100"/>
          <a:sy n="94" d="100"/>
        </p:scale>
        <p:origin x="-106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48645" y="0"/>
            <a:ext cx="294428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428B70-92E3-48E1-BE49-F8A05A0EC16C}" type="datetimeFigureOut">
              <a:rPr lang="fr-FR" smtClean="0"/>
              <a:t>09/07/2018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408981"/>
            <a:ext cx="294428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48645" y="9408981"/>
            <a:ext cx="294428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E9A9A0-95DF-49DA-82D8-2B19D3FAF1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085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1F5DE-F893-487E-8A46-2A5279405891}" type="datetimeFigureOut">
              <a:rPr lang="fr-FR" smtClean="0"/>
              <a:t>09/07/2018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85C4A-DFEF-4D9D-A07C-9DBA78A296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5206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1F5DE-F893-487E-8A46-2A5279405891}" type="datetimeFigureOut">
              <a:rPr lang="fr-FR" smtClean="0"/>
              <a:t>09/07/2018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85C4A-DFEF-4D9D-A07C-9DBA78A296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5527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1F5DE-F893-487E-8A46-2A5279405891}" type="datetimeFigureOut">
              <a:rPr lang="fr-FR" smtClean="0"/>
              <a:t>09/07/2018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85C4A-DFEF-4D9D-A07C-9DBA78A296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4905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1F5DE-F893-487E-8A46-2A5279405891}" type="datetimeFigureOut">
              <a:rPr lang="fr-FR" smtClean="0"/>
              <a:t>09/07/2018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85C4A-DFEF-4D9D-A07C-9DBA78A296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5481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1F5DE-F893-487E-8A46-2A5279405891}" type="datetimeFigureOut">
              <a:rPr lang="fr-FR" smtClean="0"/>
              <a:t>09/07/2018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85C4A-DFEF-4D9D-A07C-9DBA78A296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2292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1F5DE-F893-487E-8A46-2A5279405891}" type="datetimeFigureOut">
              <a:rPr lang="fr-FR" smtClean="0"/>
              <a:t>09/07/2018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85C4A-DFEF-4D9D-A07C-9DBA78A296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331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1F5DE-F893-487E-8A46-2A5279405891}" type="datetimeFigureOut">
              <a:rPr lang="fr-FR" smtClean="0"/>
              <a:t>09/07/2018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85C4A-DFEF-4D9D-A07C-9DBA78A296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9374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1F5DE-F893-487E-8A46-2A5279405891}" type="datetimeFigureOut">
              <a:rPr lang="fr-FR" smtClean="0"/>
              <a:t>09/07/2018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85C4A-DFEF-4D9D-A07C-9DBA78A296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062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1F5DE-F893-487E-8A46-2A5279405891}" type="datetimeFigureOut">
              <a:rPr lang="fr-FR" smtClean="0"/>
              <a:t>09/07/2018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85C4A-DFEF-4D9D-A07C-9DBA78A296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1574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1F5DE-F893-487E-8A46-2A5279405891}" type="datetimeFigureOut">
              <a:rPr lang="fr-FR" smtClean="0"/>
              <a:t>09/07/2018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85C4A-DFEF-4D9D-A07C-9DBA78A296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3004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1F5DE-F893-487E-8A46-2A5279405891}" type="datetimeFigureOut">
              <a:rPr lang="fr-FR" smtClean="0"/>
              <a:t>09/07/2018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85C4A-DFEF-4D9D-A07C-9DBA78A296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0333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E1F5DE-F893-487E-8A46-2A5279405891}" type="datetimeFigureOut">
              <a:rPr lang="fr-FR" smtClean="0"/>
              <a:t>09/07/2018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D85C4A-DFEF-4D9D-A07C-9DBA78A296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369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gif"/><Relationship Id="rId3" Type="http://schemas.openxmlformats.org/officeDocument/2006/relationships/image" Target="../media/image2.gif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gif"/><Relationship Id="rId3" Type="http://schemas.openxmlformats.org/officeDocument/2006/relationships/image" Target="../media/image3.png"/><Relationship Id="rId7" Type="http://schemas.openxmlformats.org/officeDocument/2006/relationships/image" Target="../media/image11.jpe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jpeg"/><Relationship Id="rId4" Type="http://schemas.openxmlformats.org/officeDocument/2006/relationships/image" Target="../media/image4.png"/><Relationship Id="rId9" Type="http://schemas.openxmlformats.org/officeDocument/2006/relationships/image" Target="../media/image1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3.png"/><Relationship Id="rId7" Type="http://schemas.openxmlformats.org/officeDocument/2006/relationships/image" Target="../media/image19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jpeg"/><Relationship Id="rId5" Type="http://schemas.openxmlformats.org/officeDocument/2006/relationships/image" Target="../media/image17.jpeg"/><Relationship Id="rId10" Type="http://schemas.openxmlformats.org/officeDocument/2006/relationships/image" Target="../media/image22.jpeg"/><Relationship Id="rId4" Type="http://schemas.openxmlformats.org/officeDocument/2006/relationships/image" Target="../media/image4.png"/><Relationship Id="rId9" Type="http://schemas.openxmlformats.org/officeDocument/2006/relationships/image" Target="../media/image2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4844"/>
            <a:ext cx="9144000" cy="68531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Rectangle 1"/>
          <p:cNvSpPr/>
          <p:nvPr/>
        </p:nvSpPr>
        <p:spPr>
          <a:xfrm>
            <a:off x="4499992" y="112856"/>
            <a:ext cx="4536504" cy="1181745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6" name="Picture 2" descr="D:\0-MOI_Images\Rodents\campagnoldeschamp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84864"/>
            <a:ext cx="1647056" cy="10178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/>
          <p:cNvSpPr txBox="1"/>
          <p:nvPr/>
        </p:nvSpPr>
        <p:spPr>
          <a:xfrm>
            <a:off x="6228184" y="184864"/>
            <a:ext cx="2736304" cy="10156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Common vole (</a:t>
            </a:r>
            <a:r>
              <a:rPr lang="en-GB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Microtus arvalis</a:t>
            </a:r>
            <a:r>
              <a:rPr lang="en-GB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 in </a:t>
            </a:r>
            <a:r>
              <a:rPr lang="en-GB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 Changing Agricultural Landscape</a:t>
            </a:r>
            <a:endParaRPr lang="fr-F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150" y="206794"/>
            <a:ext cx="1263507" cy="481336"/>
          </a:xfrm>
          <a:prstGeom prst="rect">
            <a:avLst/>
          </a:prstGeom>
        </p:spPr>
      </p:pic>
      <p:pic>
        <p:nvPicPr>
          <p:cNvPr id="1030" name="Picture 6" descr="http://vminfotron-dev.mpl.ird.fr:8080/cbgp-gas/images/logoCBGP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0302" y="206795"/>
            <a:ext cx="909822" cy="473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RÃ©sultat de recherche d'images pour &quot;logo ird&quot;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8414" y="206795"/>
            <a:ext cx="576064" cy="474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107504" y="2967335"/>
            <a:ext cx="4536504" cy="1181745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/>
          <p:cNvSpPr txBox="1"/>
          <p:nvPr/>
        </p:nvSpPr>
        <p:spPr>
          <a:xfrm>
            <a:off x="1835696" y="3103800"/>
            <a:ext cx="2736304" cy="1015663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Invasion of Senegal Sahel by nigerian gerbil (</a:t>
            </a:r>
            <a:r>
              <a:rPr lang="en-GB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Gerbillus nigeriae</a:t>
            </a:r>
            <a:r>
              <a:rPr lang="en-GB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fr-F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5" descr="http://vminfotron-dev.mpl.ird.fr:8080/masto2_2/infos/045/images/gerbillus.jp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045"/>
          <a:stretch/>
        </p:blipFill>
        <p:spPr bwMode="auto">
          <a:xfrm>
            <a:off x="899592" y="3178850"/>
            <a:ext cx="883960" cy="834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Gerbile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734" y="3178850"/>
            <a:ext cx="1486818" cy="862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4139952" y="4263479"/>
            <a:ext cx="4536504" cy="1181745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/>
          <p:cNvSpPr txBox="1"/>
          <p:nvPr/>
        </p:nvSpPr>
        <p:spPr>
          <a:xfrm>
            <a:off x="5868144" y="4399944"/>
            <a:ext cx="2773288" cy="1015663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CMR experiment on a </a:t>
            </a:r>
            <a:r>
              <a:rPr lang="en-GB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Mastomys </a:t>
            </a:r>
            <a:r>
              <a:rPr lang="en-GB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population in Bandia (Senegal) reserve</a:t>
            </a:r>
            <a:endParaRPr lang="fr-F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4363387"/>
            <a:ext cx="1224136" cy="954732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107504" y="5559623"/>
            <a:ext cx="4536504" cy="1181745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/>
          <p:cNvSpPr txBox="1"/>
          <p:nvPr/>
        </p:nvSpPr>
        <p:spPr>
          <a:xfrm>
            <a:off x="1907704" y="5696088"/>
            <a:ext cx="2736304" cy="1015663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Black rat (</a:t>
            </a:r>
            <a:r>
              <a:rPr lang="en-GB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Rattus rattus</a:t>
            </a:r>
            <a:r>
              <a:rPr lang="en-GB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 colonization of Senegal over the past century</a:t>
            </a:r>
            <a:endParaRPr lang="fr-F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" name="Picture 10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5825610"/>
            <a:ext cx="1535989" cy="756617"/>
          </a:xfrm>
          <a:prstGeom prst="rect">
            <a:avLst/>
          </a:prstGeom>
          <a:noFill/>
          <a:ln>
            <a:noFill/>
          </a:ln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4533920" y="-14610"/>
            <a:ext cx="54213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fr-FR" sz="5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</a:t>
            </a:r>
            <a:endParaRPr lang="fr-FR" sz="5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99592" y="1527175"/>
            <a:ext cx="4536504" cy="1181745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4" name="Picture 2" descr="D:\0-MOI_Images\Rodents\campagnoldeschamp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599183"/>
            <a:ext cx="1647056" cy="10178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ZoneTexte 24"/>
          <p:cNvSpPr txBox="1"/>
          <p:nvPr/>
        </p:nvSpPr>
        <p:spPr>
          <a:xfrm>
            <a:off x="2627784" y="1599183"/>
            <a:ext cx="2736304" cy="10156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Common vole (</a:t>
            </a:r>
            <a:r>
              <a:rPr lang="en-GB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Microtus arvalis</a:t>
            </a:r>
            <a:r>
              <a:rPr lang="en-GB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 in </a:t>
            </a:r>
            <a:r>
              <a:rPr lang="en-GB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 Changing Agricultural Landscape</a:t>
            </a:r>
            <a:endParaRPr lang="fr-F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897816" y="1386935"/>
            <a:ext cx="54213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fr-FR" sz="54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2</a:t>
            </a:r>
            <a:endParaRPr lang="fr-FR" sz="5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4002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539552" y="4537002"/>
            <a:ext cx="4968552" cy="165618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/>
          <p:cNvSpPr/>
          <p:nvPr/>
        </p:nvSpPr>
        <p:spPr>
          <a:xfrm>
            <a:off x="771895" y="4738517"/>
            <a:ext cx="4536504" cy="1181745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235201" y="850921"/>
            <a:ext cx="4968552" cy="165618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Rectangle 1"/>
          <p:cNvSpPr/>
          <p:nvPr/>
        </p:nvSpPr>
        <p:spPr>
          <a:xfrm>
            <a:off x="503548" y="1052436"/>
            <a:ext cx="4536504" cy="1181745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/>
          <p:cNvSpPr txBox="1"/>
          <p:nvPr/>
        </p:nvSpPr>
        <p:spPr>
          <a:xfrm>
            <a:off x="2375756" y="1209226"/>
            <a:ext cx="2773288" cy="92333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Hybridization of </a:t>
            </a:r>
            <a:r>
              <a:rPr lang="en-GB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Mastomys </a:t>
            </a:r>
            <a:r>
              <a:rPr lang="en-GB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natalensis</a:t>
            </a: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lang="en-GB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erythroleucus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(cage experiment)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60648"/>
            <a:ext cx="1263507" cy="481336"/>
          </a:xfrm>
          <a:prstGeom prst="rect">
            <a:avLst/>
          </a:prstGeom>
        </p:spPr>
      </p:pic>
      <p:pic>
        <p:nvPicPr>
          <p:cNvPr id="1030" name="Picture 6" descr="http://vminfotron-dev.mpl.ird.fr:8080/cbgp-gas/images/logoCBG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60649"/>
            <a:ext cx="909822" cy="473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RÃ©sultat de recherche d'images pour &quot;logo ird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260649"/>
            <a:ext cx="576064" cy="474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3887924" y="2585235"/>
            <a:ext cx="4968552" cy="165618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4156271" y="2786750"/>
            <a:ext cx="4536504" cy="1181745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/>
          <p:cNvSpPr txBox="1"/>
          <p:nvPr/>
        </p:nvSpPr>
        <p:spPr>
          <a:xfrm>
            <a:off x="5884463" y="2923215"/>
            <a:ext cx="2773288" cy="92333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Theoretical test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ed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odel : </a:t>
            </a: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Hybridization of </a:t>
            </a:r>
            <a:r>
              <a:rPr lang="en-GB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Mastomys </a:t>
            </a:r>
            <a:r>
              <a:rPr lang="en-GB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natalensis</a:t>
            </a: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lang="en-GB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erythroleucus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Picture 4" descr="W:\INPUTS\2011-photos\P301111_15.170001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394"/>
          <a:stretch/>
        </p:blipFill>
        <p:spPr bwMode="auto">
          <a:xfrm>
            <a:off x="719572" y="1268460"/>
            <a:ext cx="1605261" cy="82296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2852936"/>
            <a:ext cx="1488518" cy="1062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ZoneTexte 15"/>
          <p:cNvSpPr txBox="1"/>
          <p:nvPr/>
        </p:nvSpPr>
        <p:spPr>
          <a:xfrm>
            <a:off x="2518792" y="4725144"/>
            <a:ext cx="2773288" cy="92333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r"/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Colonization of Senegal by invasive</a:t>
            </a: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commensal rodents.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D:\0-MOI_Images\Voitures\camionAfrique\camionnette_bondee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705" y="4797152"/>
            <a:ext cx="1792079" cy="1021485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lefurj\Documents\Workspace_luna\SIMmasto_0\icons\MouseAdultMale.gif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607875" y="5373216"/>
            <a:ext cx="467079" cy="43204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/>
          <p:cNvSpPr txBox="1"/>
          <p:nvPr/>
        </p:nvSpPr>
        <p:spPr>
          <a:xfrm>
            <a:off x="3802492" y="5686648"/>
            <a:ext cx="625492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Mus musculus</a:t>
            </a:r>
            <a:endParaRPr lang="fr-FR" sz="5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9" name="Picture 2" descr="C:\0-PartAurore\20130401_Chancira\20160325-rats\20130722-ficheIdentifRongeurs\a836ed3b.jpg"/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FFFFFB"/>
              </a:clrFrom>
              <a:clrTo>
                <a:srgbClr val="FFFFF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1466" y="5229200"/>
            <a:ext cx="868094" cy="572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977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51720" y="1844824"/>
            <a:ext cx="4536504" cy="11817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/>
          <p:cNvSpPr txBox="1"/>
          <p:nvPr/>
        </p:nvSpPr>
        <p:spPr>
          <a:xfrm>
            <a:off x="3851920" y="1981289"/>
            <a:ext cx="2736304" cy="1015663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Black rat (</a:t>
            </a:r>
            <a:r>
              <a:rPr lang="en-GB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Rattus rattus</a:t>
            </a:r>
            <a:r>
              <a:rPr lang="en-GB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 colonization of Senegal over the past century</a:t>
            </a:r>
            <a:endParaRPr lang="fr-F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 descr="C:\0-PartAurore\20130401_Chancira\20160325-rats\20130722-ficheIdentifRongeurs\a836ed3b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836712"/>
            <a:ext cx="758825" cy="500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1B2830"/>
              </a:clrFrom>
              <a:clrTo>
                <a:srgbClr val="1B283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791" y="3861048"/>
            <a:ext cx="1142066" cy="1152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791" y="-99392"/>
            <a:ext cx="867616" cy="1101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9816" y="5157192"/>
            <a:ext cx="2223691" cy="1095375"/>
          </a:xfrm>
          <a:prstGeom prst="rect">
            <a:avLst/>
          </a:prstGeom>
          <a:noFill/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2110811"/>
            <a:ext cx="1535989" cy="756617"/>
          </a:xfrm>
          <a:prstGeom prst="rect">
            <a:avLst/>
          </a:prstGeom>
          <a:noFill/>
          <a:ln>
            <a:noFill/>
          </a:ln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7619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/>
          <p:cNvGrpSpPr/>
          <p:nvPr/>
        </p:nvGrpSpPr>
        <p:grpSpPr>
          <a:xfrm>
            <a:off x="396605" y="2381108"/>
            <a:ext cx="4968552" cy="1656184"/>
            <a:chOff x="396605" y="2381108"/>
            <a:chExt cx="4968552" cy="1656184"/>
          </a:xfrm>
        </p:grpSpPr>
        <p:sp>
          <p:nvSpPr>
            <p:cNvPr id="13" name="Rectangle 12"/>
            <p:cNvSpPr/>
            <p:nvPr/>
          </p:nvSpPr>
          <p:spPr>
            <a:xfrm>
              <a:off x="396605" y="2381108"/>
              <a:ext cx="4968552" cy="165618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12629" y="2558309"/>
              <a:ext cx="4536504" cy="1181745"/>
            </a:xfrm>
            <a:prstGeom prst="rect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0" name="ZoneTexte 9"/>
          <p:cNvSpPr txBox="1"/>
          <p:nvPr/>
        </p:nvSpPr>
        <p:spPr>
          <a:xfrm>
            <a:off x="2267744" y="2636912"/>
            <a:ext cx="2881389" cy="1015663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Zoonose propagation and transmission by house mouse (</a:t>
            </a:r>
            <a:r>
              <a:rPr lang="en-GB" sz="20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Mus musculus</a:t>
            </a:r>
            <a:r>
              <a:rPr lang="en-GB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fr-F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150" y="206794"/>
            <a:ext cx="1263507" cy="481336"/>
          </a:xfrm>
          <a:prstGeom prst="rect">
            <a:avLst/>
          </a:prstGeom>
        </p:spPr>
      </p:pic>
      <p:pic>
        <p:nvPicPr>
          <p:cNvPr id="1030" name="Picture 6" descr="http://vminfotron-dev.mpl.ird.fr:8080/cbgp-gas/images/logoCBG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0302" y="206795"/>
            <a:ext cx="909822" cy="473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RÃ©sultat de recherche d'images pour &quot;logo ird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8414" y="206795"/>
            <a:ext cx="576064" cy="474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e 13"/>
          <p:cNvGrpSpPr/>
          <p:nvPr/>
        </p:nvGrpSpPr>
        <p:grpSpPr>
          <a:xfrm>
            <a:off x="1547664" y="3140968"/>
            <a:ext cx="826600" cy="756159"/>
            <a:chOff x="5936426" y="5085184"/>
            <a:chExt cx="1025456" cy="1022252"/>
          </a:xfr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grpSpPr>
        <p:pic>
          <p:nvPicPr>
            <p:cNvPr id="15" name="Picture 20" descr="Spirochète Borrelia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36426" y="5085184"/>
              <a:ext cx="1025456" cy="1022252"/>
            </a:xfrm>
            <a:prstGeom prst="ellipse">
              <a:avLst/>
            </a:prstGeom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18" descr="https://upload.wikimedia.org/wikipedia/commons/5/5e/BorreliaDrawing.jpg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239" t="69551" r="63578" b="7444"/>
            <a:stretch/>
          </p:blipFill>
          <p:spPr bwMode="auto">
            <a:xfrm>
              <a:off x="6601023" y="5943756"/>
              <a:ext cx="333677" cy="133290"/>
            </a:xfrm>
            <a:prstGeom prst="ellipse">
              <a:avLst/>
            </a:prstGeom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424336">
            <a:off x="765967" y="2993279"/>
            <a:ext cx="602399" cy="763038"/>
          </a:xfrm>
          <a:prstGeom prst="ellipse">
            <a:avLst/>
          </a:prstGeom>
          <a:ln w="9525">
            <a:noFill/>
            <a:miter lim="800000"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" name="Picture 6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300" y="2577537"/>
            <a:ext cx="1416452" cy="635439"/>
          </a:xfrm>
          <a:prstGeom prst="rect">
            <a:avLst/>
          </a:prstGeom>
          <a:noFill/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Rectangle 16"/>
          <p:cNvSpPr/>
          <p:nvPr/>
        </p:nvSpPr>
        <p:spPr>
          <a:xfrm>
            <a:off x="3275856" y="674169"/>
            <a:ext cx="4968552" cy="165618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/>
          <p:cNvSpPr/>
          <p:nvPr/>
        </p:nvSpPr>
        <p:spPr>
          <a:xfrm>
            <a:off x="3491880" y="857965"/>
            <a:ext cx="4536504" cy="1181745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ZoneTexte 22"/>
          <p:cNvSpPr txBox="1"/>
          <p:nvPr/>
        </p:nvSpPr>
        <p:spPr>
          <a:xfrm>
            <a:off x="5074987" y="994430"/>
            <a:ext cx="2881389" cy="1015663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Zoonose propagation and transmission by house mouse (</a:t>
            </a:r>
            <a:r>
              <a:rPr lang="en-GB" sz="20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Mus musculus</a:t>
            </a:r>
            <a:r>
              <a:rPr lang="en-GB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fr-F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1" name="Picture 5"/>
          <p:cNvPicPr>
            <a:picLocks noChangeAspect="1" noChangeArrowheads="1"/>
          </p:cNvPicPr>
          <p:nvPr/>
        </p:nvPicPr>
        <p:blipFill rotWithShape="1">
          <a:blip r:embed="rId9">
            <a:duotone>
              <a:prstClr val="black"/>
              <a:schemeClr val="accent6">
                <a:lumMod val="40000"/>
                <a:lumOff val="60000"/>
                <a:tint val="45000"/>
                <a:satMod val="400000"/>
              </a:schemeClr>
            </a:duotone>
            <a:lum bright="-20000" contras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409"/>
          <a:stretch/>
        </p:blipFill>
        <p:spPr bwMode="auto">
          <a:xfrm>
            <a:off x="3625289" y="927192"/>
            <a:ext cx="1162735" cy="917632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2" descr="C:\Users\sallmous\OneDrive\Thèse\Mus-musculus.jpg"/>
          <p:cNvPicPr>
            <a:picLocks noChangeAspect="1" noChangeArrowheads="1"/>
          </p:cNvPicPr>
          <p:nvPr/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3583" y="1422346"/>
            <a:ext cx="1099343" cy="782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1410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568</TotalTime>
  <Words>126</Words>
  <Application>Microsoft Office PowerPoint</Application>
  <PresentationFormat>Affichage à l'écran (4:3)</PresentationFormat>
  <Paragraphs>14</Paragraphs>
  <Slides>4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5" baseType="lpstr"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Jean Le Fur</dc:creator>
  <cp:lastModifiedBy>Jean Le Fur</cp:lastModifiedBy>
  <cp:revision>37</cp:revision>
  <cp:lastPrinted>2018-05-25T08:02:30Z</cp:lastPrinted>
  <dcterms:created xsi:type="dcterms:W3CDTF">2018-05-17T14:41:08Z</dcterms:created>
  <dcterms:modified xsi:type="dcterms:W3CDTF">2018-07-09T07:20:32Z</dcterms:modified>
</cp:coreProperties>
</file>