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37A14-A383-0241-9ED7-D4C35A34D73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8C54F-E447-4D40-8945-BA3E91A16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California</a:t>
            </a:r>
            <a:r>
              <a:rPr lang="en-US" baseline="0" dirty="0" smtClean="0"/>
              <a:t> has a huge homeless population. NY, FL, and TX are pretty big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York and California are outliers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The issue is obviously that we haven’t looked at the homeless RATE. There are a lot of people in NY and 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6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0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NY</a:t>
            </a:r>
            <a:r>
              <a:rPr lang="en-US" baseline="0" dirty="0" smtClean="0"/>
              <a:t> and Alaska skew data to the right.</a:t>
            </a:r>
          </a:p>
          <a:p>
            <a:r>
              <a:rPr lang="en-US" baseline="0" dirty="0" smtClean="0"/>
              <a:t>Warm weather states have a much flatter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Homeless</a:t>
            </a:r>
            <a:r>
              <a:rPr lang="en-US" baseline="0" dirty="0" smtClean="0"/>
              <a:t> rate changes</a:t>
            </a:r>
          </a:p>
          <a:p>
            <a:r>
              <a:rPr lang="en-US" baseline="0" dirty="0" smtClean="0"/>
              <a:t>NV is doing something right</a:t>
            </a:r>
          </a:p>
          <a:p>
            <a:r>
              <a:rPr lang="en-US" baseline="0" dirty="0" smtClean="0"/>
              <a:t>ND and the surrounding states - ?? OIL</a:t>
            </a:r>
          </a:p>
          <a:p>
            <a:r>
              <a:rPr lang="en-US" baseline="0" dirty="0" smtClean="0"/>
              <a:t>Louisiana – recovering from Katrina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more troubling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NV, CA, OR – not spending much on mental health</a:t>
            </a:r>
          </a:p>
          <a:p>
            <a:r>
              <a:rPr lang="en-US" dirty="0" smtClean="0"/>
              <a:t>HI – high homeless, but other factors</a:t>
            </a:r>
          </a:p>
          <a:p>
            <a:r>
              <a:rPr lang="en-US" dirty="0" smtClean="0"/>
              <a:t>NY – high</a:t>
            </a:r>
            <a:r>
              <a:rPr lang="en-US" baseline="0" dirty="0" smtClean="0"/>
              <a:t> spending/high homeless</a:t>
            </a:r>
          </a:p>
          <a:p>
            <a:r>
              <a:rPr lang="en-US" baseline="0" dirty="0" smtClean="0"/>
              <a:t>CT and VT – high spending, low homeless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ND</a:t>
            </a:r>
            <a:r>
              <a:rPr lang="en-US" baseline="0" dirty="0" smtClean="0"/>
              <a:t> – dealing with huge population</a:t>
            </a:r>
          </a:p>
          <a:p>
            <a:r>
              <a:rPr lang="en-US" baseline="0" dirty="0" smtClean="0"/>
              <a:t>NV – things are looking good – but about to see rates shoot up</a:t>
            </a:r>
          </a:p>
          <a:p>
            <a:r>
              <a:rPr lang="en-US" baseline="0" dirty="0" smtClean="0"/>
              <a:t>Louisiana – slow improvement, other types of welfare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8C54F-E447-4D40-8945-BA3E91A167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10/4/15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10/4/15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Homelessness in America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Jake Lehrhoff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6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Homelessness and Climate</a:t>
            </a:r>
            <a:endParaRPr lang="en-US" dirty="0"/>
          </a:p>
        </p:txBody>
      </p:sp>
      <p:pic>
        <p:nvPicPr>
          <p:cNvPr id="3" name="Picture 2" descr="Screen Shot 2015-10-05 at 12.3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6082"/>
            <a:ext cx="7724608" cy="53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0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Homelessness and Climate</a:t>
            </a:r>
            <a:endParaRPr lang="en-US" dirty="0"/>
          </a:p>
        </p:txBody>
      </p:sp>
      <p:pic>
        <p:nvPicPr>
          <p:cNvPr id="3" name="Picture 2" descr="Screen Shot 2015-10-05 at 12.40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3411"/>
            <a:ext cx="7942469" cy="53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7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Homelessness</a:t>
            </a:r>
            <a:endParaRPr lang="en-US" dirty="0"/>
          </a:p>
        </p:txBody>
      </p:sp>
      <p:pic>
        <p:nvPicPr>
          <p:cNvPr id="3" name="Picture 2" descr="Screen Shot 2015-10-05 at 12.41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1" y="1526672"/>
            <a:ext cx="7214676" cy="53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Unsheltered Homeless</a:t>
            </a:r>
            <a:endParaRPr lang="en-US" dirty="0"/>
          </a:p>
        </p:txBody>
      </p:sp>
      <p:pic>
        <p:nvPicPr>
          <p:cNvPr id="3" name="Picture 2" descr="Screen Shot 2015-10-05 at 12.42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3" y="1526674"/>
            <a:ext cx="7229162" cy="53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Mental Health Budgets</a:t>
            </a:r>
            <a:endParaRPr lang="en-US" dirty="0"/>
          </a:p>
        </p:txBody>
      </p:sp>
      <p:pic>
        <p:nvPicPr>
          <p:cNvPr id="3" name="Picture 2" descr="Screen Shot 2015-10-05 at 12.42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4" y="1518318"/>
            <a:ext cx="8178686" cy="5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6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Mental Health Budgets</a:t>
            </a:r>
            <a:endParaRPr lang="en-US" dirty="0"/>
          </a:p>
        </p:txBody>
      </p:sp>
      <p:pic>
        <p:nvPicPr>
          <p:cNvPr id="3" name="Picture 2" descr="Screen Shot 2015-10-05 at 12.43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31686"/>
            <a:ext cx="7982133" cy="53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Homeless rates are only marginally higher in warm climates</a:t>
            </a:r>
          </a:p>
          <a:p>
            <a:r>
              <a:rPr lang="en-US" dirty="0" smtClean="0"/>
              <a:t>There is a weak, positive relationship between mental health spending and homelessness</a:t>
            </a:r>
          </a:p>
          <a:p>
            <a:r>
              <a:rPr lang="en-US" dirty="0" smtClean="0"/>
              <a:t>North Dakota is in a homeless crisis</a:t>
            </a:r>
          </a:p>
          <a:p>
            <a:r>
              <a:rPr lang="en-US" dirty="0" smtClean="0"/>
              <a:t>After improvements, Nevada may be reverting to the mean</a:t>
            </a:r>
          </a:p>
          <a:p>
            <a:r>
              <a:rPr lang="en-US" dirty="0" smtClean="0"/>
              <a:t>Louisiana’s improvements are likely due to other </a:t>
            </a:r>
            <a:r>
              <a:rPr lang="en-US" dirty="0"/>
              <a:t>welfare supports beyond mental health </a:t>
            </a:r>
            <a:r>
              <a:rPr lang="en-US" dirty="0" smtClean="0"/>
              <a:t>care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4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 </a:t>
            </a:r>
            <a:r>
              <a:rPr lang="en-US" dirty="0"/>
              <a:t>Department of Housing and Urban Development</a:t>
            </a:r>
          </a:p>
          <a:p>
            <a:r>
              <a:rPr lang="en-US" dirty="0"/>
              <a:t>National Alliance on Mental Health</a:t>
            </a:r>
          </a:p>
          <a:p>
            <a:r>
              <a:rPr lang="en-US" dirty="0" err="1"/>
              <a:t>CurrentResults</a:t>
            </a:r>
            <a:r>
              <a:rPr lang="en-US" dirty="0"/>
              <a:t> Weather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17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Did you see a homeless person today?</a:t>
            </a:r>
          </a:p>
          <a:p>
            <a:r>
              <a:rPr lang="en-US" dirty="0" smtClean="0"/>
              <a:t>What do you do as you walk by?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As many as 1 in 3 homeless people in America are mentally ill</a:t>
            </a:r>
          </a:p>
          <a:p>
            <a:r>
              <a:rPr lang="en-US" dirty="0" smtClean="0"/>
              <a:t>Drug abuse and dependency are in DSM-5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54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Investigate state homeless </a:t>
            </a:r>
            <a:r>
              <a:rPr lang="en-US" dirty="0" smtClean="0"/>
              <a:t>populations</a:t>
            </a:r>
          </a:p>
          <a:p>
            <a:endParaRPr lang="en-US" dirty="0"/>
          </a:p>
          <a:p>
            <a:r>
              <a:rPr lang="en-US" dirty="0"/>
              <a:t>Analyze the link between temperature and homeless </a:t>
            </a:r>
            <a:r>
              <a:rPr lang="en-US" dirty="0" smtClean="0"/>
              <a:t>populations</a:t>
            </a:r>
          </a:p>
          <a:p>
            <a:endParaRPr lang="en-US" dirty="0"/>
          </a:p>
          <a:p>
            <a:r>
              <a:rPr lang="en-US" dirty="0"/>
              <a:t>Probe the relationship between mental health spending and homeless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1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2009 Annual Homeless Assessment Report (AHAR) to Congress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2013 </a:t>
            </a:r>
            <a:r>
              <a:rPr lang="en-US" sz="2400" dirty="0"/>
              <a:t>Annual Homeless Assessment Report (AHAR) to Congress</a:t>
            </a:r>
          </a:p>
          <a:p>
            <a:endParaRPr lang="en-US" sz="2400" dirty="0" smtClean="0"/>
          </a:p>
          <a:p>
            <a:r>
              <a:rPr lang="en-US" sz="2400" dirty="0" smtClean="0"/>
              <a:t>National </a:t>
            </a:r>
            <a:r>
              <a:rPr lang="en-US" sz="2400" dirty="0"/>
              <a:t>Alliance on Mental Health – State Mental Health Cuts: The Continuing Crisis</a:t>
            </a:r>
          </a:p>
          <a:p>
            <a:endParaRPr lang="en-US" sz="2400" dirty="0" smtClean="0"/>
          </a:p>
          <a:p>
            <a:r>
              <a:rPr lang="en-US" sz="2400" dirty="0" smtClean="0"/>
              <a:t>Average </a:t>
            </a:r>
            <a:r>
              <a:rPr lang="en-US" sz="2400" dirty="0"/>
              <a:t>winter temperature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8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= Friend, PDF =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Homelessness and Budget data came from </a:t>
            </a:r>
            <a:r>
              <a:rPr lang="en-US" dirty="0" err="1" smtClean="0"/>
              <a:t>pdf’s</a:t>
            </a:r>
            <a:endParaRPr lang="en-US" dirty="0"/>
          </a:p>
          <a:p>
            <a:r>
              <a:rPr lang="en-US" dirty="0" smtClean="0"/>
              <a:t>Tabula can convert a </a:t>
            </a:r>
            <a:r>
              <a:rPr lang="en-US" dirty="0" err="1" smtClean="0"/>
              <a:t>pdf</a:t>
            </a:r>
            <a:r>
              <a:rPr lang="en-US" dirty="0" smtClean="0"/>
              <a:t> table into a </a:t>
            </a:r>
            <a:r>
              <a:rPr lang="en-US" dirty="0" err="1" smtClean="0"/>
              <a:t>csv</a:t>
            </a:r>
            <a:endParaRPr lang="en-US" dirty="0" smtClean="0"/>
          </a:p>
        </p:txBody>
      </p:sp>
      <p:pic>
        <p:nvPicPr>
          <p:cNvPr id="4" name="Picture 3" descr="Screen Shot 2015-10-05 at 12.05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9" y="2889241"/>
            <a:ext cx="7399627" cy="35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65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Removing commas and symbols from numerical data</a:t>
            </a:r>
          </a:p>
          <a:p>
            <a:pPr marL="0" indent="0">
              <a:buNone/>
            </a:pPr>
            <a:endParaRPr lang="en-US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as.numeric.func</a:t>
            </a:r>
            <a:r>
              <a:rPr lang="en-US" sz="1600" dirty="0" smtClean="0">
                <a:latin typeface="Monaco"/>
                <a:cs typeface="Monaco"/>
              </a:rPr>
              <a:t> </a:t>
            </a:r>
            <a:r>
              <a:rPr lang="en-US" sz="1600" dirty="0">
                <a:latin typeface="Monaco"/>
                <a:cs typeface="Monaco"/>
              </a:rPr>
              <a:t>&lt;- </a:t>
            </a:r>
            <a:r>
              <a:rPr lang="en-US" sz="1600" b="1" dirty="0">
                <a:latin typeface="Monaco"/>
                <a:cs typeface="Monaco"/>
              </a:rPr>
              <a:t>function</a:t>
            </a:r>
            <a:r>
              <a:rPr lang="en-US" sz="1600" dirty="0">
                <a:latin typeface="Monaco"/>
                <a:cs typeface="Monaco"/>
              </a:rPr>
              <a:t>(x, y)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 </a:t>
            </a:r>
            <a:r>
              <a:rPr lang="en-US" sz="1600" dirty="0" err="1">
                <a:latin typeface="Monaco"/>
                <a:cs typeface="Monaco"/>
              </a:rPr>
              <a:t>as.numeric</a:t>
            </a:r>
            <a:r>
              <a:rPr lang="en-US" sz="1600" dirty="0">
                <a:latin typeface="Monaco"/>
                <a:cs typeface="Monaco"/>
              </a:rPr>
              <a:t>(</a:t>
            </a:r>
            <a:r>
              <a:rPr lang="en-US" sz="1600" dirty="0" err="1">
                <a:latin typeface="Monaco"/>
                <a:cs typeface="Monaco"/>
              </a:rPr>
              <a:t>gsub</a:t>
            </a:r>
            <a:r>
              <a:rPr lang="en-US" sz="1600" dirty="0">
                <a:latin typeface="Monaco"/>
                <a:cs typeface="Monaco"/>
              </a:rPr>
              <a:t>(y,"", x))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dirty="0"/>
              <a:t>Removing </a:t>
            </a:r>
            <a:r>
              <a:rPr lang="en-US" dirty="0" smtClean="0"/>
              <a:t>extra space after state name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homeless2009a$State &lt;- </a:t>
            </a:r>
            <a:r>
              <a:rPr lang="en-US" sz="1600" dirty="0" err="1" smtClean="0">
                <a:latin typeface="Monaco"/>
                <a:cs typeface="Monaco"/>
              </a:rPr>
              <a:t>substr</a:t>
            </a:r>
            <a:r>
              <a:rPr lang="en-US" sz="1600" dirty="0" smtClean="0">
                <a:latin typeface="Monaco"/>
                <a:cs typeface="Monaco"/>
              </a:rPr>
              <a:t>(homeless2009a$State, 1, 					</a:t>
            </a:r>
            <a:r>
              <a:rPr lang="en-US" sz="1600" dirty="0" err="1" smtClean="0">
                <a:latin typeface="Monaco"/>
                <a:cs typeface="Monaco"/>
              </a:rPr>
              <a:t>nchar</a:t>
            </a:r>
            <a:r>
              <a:rPr lang="en-US" sz="1600" dirty="0" smtClean="0">
                <a:latin typeface="Monaco"/>
                <a:cs typeface="Monaco"/>
              </a:rPr>
              <a:t>(</a:t>
            </a:r>
            <a:r>
              <a:rPr lang="en-US" sz="1600" dirty="0">
                <a:latin typeface="Monaco"/>
                <a:cs typeface="Monaco"/>
              </a:rPr>
              <a:t>homeless2009a$State) - 1)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0828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package</a:t>
            </a:r>
          </a:p>
          <a:p>
            <a:r>
              <a:rPr lang="en-US" dirty="0" smtClean="0"/>
              <a:t>Split into 2 tables so had to be joined</a:t>
            </a:r>
          </a:p>
          <a:p>
            <a:r>
              <a:rPr lang="en-US" dirty="0" smtClean="0"/>
              <a:t>Created “cold,” “moderate,” and “warm” levels</a:t>
            </a:r>
            <a:endParaRPr lang="en-US" dirty="0"/>
          </a:p>
          <a:p>
            <a:endParaRPr lang="en-US" sz="19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1500" dirty="0" smtClean="0">
                <a:latin typeface="Monaco"/>
                <a:cs typeface="Monaco"/>
              </a:rPr>
              <a:t>labels </a:t>
            </a:r>
            <a:r>
              <a:rPr lang="en-US" sz="1500" dirty="0">
                <a:latin typeface="Monaco"/>
                <a:cs typeface="Monaco"/>
              </a:rPr>
              <a:t>&lt;- c("cold", "moderate", "warm")</a:t>
            </a:r>
          </a:p>
          <a:p>
            <a:pPr marL="0" indent="0">
              <a:buNone/>
            </a:pPr>
            <a:r>
              <a:rPr lang="en-US" sz="1500" dirty="0" err="1">
                <a:latin typeface="Monaco"/>
                <a:cs typeface="Monaco"/>
              </a:rPr>
              <a:t>minW</a:t>
            </a:r>
            <a:r>
              <a:rPr lang="en-US" sz="1500" dirty="0">
                <a:latin typeface="Monaco"/>
                <a:cs typeface="Monaco"/>
              </a:rPr>
              <a:t> &lt;- min(</a:t>
            </a:r>
            <a:r>
              <a:rPr lang="en-US" sz="1500" dirty="0" err="1">
                <a:latin typeface="Monaco"/>
                <a:cs typeface="Monaco"/>
              </a:rPr>
              <a:t>data$AvgW</a:t>
            </a:r>
            <a:r>
              <a:rPr lang="en-US" sz="15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500" dirty="0" err="1">
                <a:latin typeface="Monaco"/>
                <a:cs typeface="Monaco"/>
              </a:rPr>
              <a:t>maxW</a:t>
            </a:r>
            <a:r>
              <a:rPr lang="en-US" sz="1500" dirty="0">
                <a:latin typeface="Monaco"/>
                <a:cs typeface="Monaco"/>
              </a:rPr>
              <a:t> &lt;- max(</a:t>
            </a:r>
            <a:r>
              <a:rPr lang="en-US" sz="1500" dirty="0" err="1">
                <a:latin typeface="Monaco"/>
                <a:cs typeface="Monaco"/>
              </a:rPr>
              <a:t>data$AvgW</a:t>
            </a:r>
            <a:r>
              <a:rPr lang="en-US" sz="15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500" dirty="0" err="1">
                <a:latin typeface="Monaco"/>
                <a:cs typeface="Monaco"/>
              </a:rPr>
              <a:t>RangeW</a:t>
            </a:r>
            <a:r>
              <a:rPr lang="en-US" sz="1500" dirty="0">
                <a:latin typeface="Monaco"/>
                <a:cs typeface="Monaco"/>
              </a:rPr>
              <a:t> &lt;- (</a:t>
            </a:r>
            <a:r>
              <a:rPr lang="en-US" sz="1500" dirty="0" err="1">
                <a:latin typeface="Monaco"/>
                <a:cs typeface="Monaco"/>
              </a:rPr>
              <a:t>maxW-minW</a:t>
            </a:r>
            <a:r>
              <a:rPr lang="en-US" sz="15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500" dirty="0" err="1">
                <a:latin typeface="Monaco"/>
                <a:cs typeface="Monaco"/>
              </a:rPr>
              <a:t>breaksW</a:t>
            </a:r>
            <a:r>
              <a:rPr lang="en-US" sz="1500" dirty="0">
                <a:latin typeface="Monaco"/>
                <a:cs typeface="Monaco"/>
              </a:rPr>
              <a:t> &lt;- c(</a:t>
            </a:r>
            <a:r>
              <a:rPr lang="en-US" sz="1500" dirty="0" err="1">
                <a:latin typeface="Monaco"/>
                <a:cs typeface="Monaco"/>
              </a:rPr>
              <a:t>minW</a:t>
            </a:r>
            <a:r>
              <a:rPr lang="en-US" sz="1500" dirty="0">
                <a:latin typeface="Monaco"/>
                <a:cs typeface="Monaco"/>
              </a:rPr>
              <a:t>, </a:t>
            </a:r>
            <a:r>
              <a:rPr lang="en-US" sz="1500" dirty="0" err="1">
                <a:latin typeface="Monaco"/>
                <a:cs typeface="Monaco"/>
              </a:rPr>
              <a:t>minW</a:t>
            </a:r>
            <a:r>
              <a:rPr lang="en-US" sz="1500" dirty="0">
                <a:latin typeface="Monaco"/>
                <a:cs typeface="Monaco"/>
              </a:rPr>
              <a:t> + </a:t>
            </a:r>
            <a:r>
              <a:rPr lang="en-US" sz="1500" dirty="0" err="1">
                <a:latin typeface="Monaco"/>
                <a:cs typeface="Monaco"/>
              </a:rPr>
              <a:t>RangeW</a:t>
            </a:r>
            <a:r>
              <a:rPr lang="en-US" sz="1500" dirty="0">
                <a:latin typeface="Monaco"/>
                <a:cs typeface="Monaco"/>
              </a:rPr>
              <a:t>/3, </a:t>
            </a:r>
            <a:r>
              <a:rPr lang="en-US" sz="1500" dirty="0" err="1">
                <a:latin typeface="Monaco"/>
                <a:cs typeface="Monaco"/>
              </a:rPr>
              <a:t>minW</a:t>
            </a:r>
            <a:r>
              <a:rPr lang="en-US" sz="1500" dirty="0">
                <a:latin typeface="Monaco"/>
                <a:cs typeface="Monaco"/>
              </a:rPr>
              <a:t> + 2 * </a:t>
            </a:r>
            <a:r>
              <a:rPr lang="en-US" sz="1500" dirty="0" err="1">
                <a:latin typeface="Monaco"/>
                <a:cs typeface="Monaco"/>
              </a:rPr>
              <a:t>RangeW</a:t>
            </a:r>
            <a:r>
              <a:rPr lang="en-US" sz="1500" dirty="0">
                <a:latin typeface="Monaco"/>
                <a:cs typeface="Monaco"/>
              </a:rPr>
              <a:t>/3, </a:t>
            </a:r>
            <a:r>
              <a:rPr lang="en-US" sz="1500" dirty="0" err="1" smtClean="0">
                <a:latin typeface="Monaco"/>
                <a:cs typeface="Monaco"/>
              </a:rPr>
              <a:t>maxW</a:t>
            </a:r>
            <a:r>
              <a:rPr lang="en-US" sz="1500" dirty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500" dirty="0" err="1" smtClean="0">
                <a:latin typeface="Monaco"/>
                <a:cs typeface="Monaco"/>
              </a:rPr>
              <a:t>data</a:t>
            </a:r>
            <a:r>
              <a:rPr lang="en-US" sz="1500" dirty="0" err="1">
                <a:latin typeface="Monaco"/>
                <a:cs typeface="Monaco"/>
              </a:rPr>
              <a:t>$Wtemp</a:t>
            </a:r>
            <a:r>
              <a:rPr lang="en-US" sz="1500" dirty="0">
                <a:latin typeface="Monaco"/>
                <a:cs typeface="Monaco"/>
              </a:rPr>
              <a:t> &lt;- cut(</a:t>
            </a:r>
            <a:r>
              <a:rPr lang="en-US" sz="1500" dirty="0" err="1">
                <a:latin typeface="Monaco"/>
                <a:cs typeface="Monaco"/>
              </a:rPr>
              <a:t>data$AvgW</a:t>
            </a:r>
            <a:r>
              <a:rPr lang="en-US" sz="1500" dirty="0">
                <a:latin typeface="Monaco"/>
                <a:cs typeface="Monaco"/>
              </a:rPr>
              <a:t>, breaks = </a:t>
            </a:r>
            <a:r>
              <a:rPr lang="en-US" sz="1500" dirty="0" err="1">
                <a:latin typeface="Monaco"/>
                <a:cs typeface="Monaco"/>
              </a:rPr>
              <a:t>breaksW</a:t>
            </a:r>
            <a:r>
              <a:rPr lang="en-US" sz="1500" dirty="0">
                <a:latin typeface="Monaco"/>
                <a:cs typeface="Monaco"/>
              </a:rPr>
              <a:t>, </a:t>
            </a:r>
            <a:r>
              <a:rPr lang="en-US" sz="1500" dirty="0" err="1">
                <a:latin typeface="Monaco"/>
                <a:cs typeface="Monaco"/>
              </a:rPr>
              <a:t>include.lowest</a:t>
            </a:r>
            <a:r>
              <a:rPr lang="en-US" sz="1500" dirty="0">
                <a:latin typeface="Monaco"/>
                <a:cs typeface="Monaco"/>
              </a:rPr>
              <a:t> = TRUE)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02486" y="45742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Homeless Population by State</a:t>
            </a:r>
            <a:endParaRPr lang="en-US" dirty="0"/>
          </a:p>
        </p:txBody>
      </p:sp>
      <p:pic>
        <p:nvPicPr>
          <p:cNvPr id="15" name="Picture 14" descr="Screen Shot 2015-10-05 at 12.36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0" y="1509269"/>
            <a:ext cx="7231314" cy="53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7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Homelessness and Climate</a:t>
            </a:r>
            <a:endParaRPr lang="en-US" dirty="0"/>
          </a:p>
        </p:txBody>
      </p:sp>
      <p:pic>
        <p:nvPicPr>
          <p:cNvPr id="6" name="Picture 5" descr="Screen Shot 2015-10-05 at 12.37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53411"/>
            <a:ext cx="7785768" cy="53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78</TotalTime>
  <Words>561</Words>
  <Application>Microsoft Macintosh PowerPoint</Application>
  <PresentationFormat>On-screen Show (4:3)</PresentationFormat>
  <Paragraphs>93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Homelessness in America</vt:lpstr>
      <vt:lpstr>Background</vt:lpstr>
      <vt:lpstr>Research Goals</vt:lpstr>
      <vt:lpstr>Data</vt:lpstr>
      <vt:lpstr>CSV = Friend, PDF = Enemy</vt:lpstr>
      <vt:lpstr>Cleaning Data</vt:lpstr>
      <vt:lpstr>ReadHTML</vt:lpstr>
      <vt:lpstr>Homeless Population by State</vt:lpstr>
      <vt:lpstr>Homelessness and Climate</vt:lpstr>
      <vt:lpstr>Homelessness and Climate</vt:lpstr>
      <vt:lpstr>Homelessness and Climate</vt:lpstr>
      <vt:lpstr>Changes in Homelessness</vt:lpstr>
      <vt:lpstr>Unsheltered Homeless</vt:lpstr>
      <vt:lpstr>State Mental Health Budgets</vt:lpstr>
      <vt:lpstr>State Mental Health Budgets</vt:lpstr>
      <vt:lpstr>Conclusions</vt:lpstr>
      <vt:lpstr>Resources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Homelessness in America</dc:title>
  <dc:creator>Jacob Lehrhoff</dc:creator>
  <cp:lastModifiedBy>Jacob Lehrhoff</cp:lastModifiedBy>
  <cp:revision>51</cp:revision>
  <dcterms:created xsi:type="dcterms:W3CDTF">2015-10-05T03:52:39Z</dcterms:created>
  <dcterms:modified xsi:type="dcterms:W3CDTF">2015-10-05T05:11:21Z</dcterms:modified>
</cp:coreProperties>
</file>