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2"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6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B107-749E-41E4-A9A0-CAF74702B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34E6FB-F5FC-44EE-92E2-3660FDA4F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C2E218-272A-4E16-95AC-B32F27BA570D}"/>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1F21E9A4-ADC5-4B8C-8AD6-CA5292609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B2A29-AF72-4D00-9B63-E019C18F7FD5}"/>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85099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CF55-B512-4B68-9C50-16AD0C9DE3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209290-DB8C-4D6E-AC26-F1B8025C8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BD043-FE40-49C4-81C1-177D05258B4E}"/>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180DF8E8-F981-4AA9-8DBE-DEB2563C2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A4D4-5C6E-4B38-AF60-D647A0399D89}"/>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08244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AE6BA-B1F8-418E-843B-3871DAB23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874F87-E8F9-4DFC-919A-9C1257BFD7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1DB56-81E3-425B-9181-850CC72A064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564D51A7-C0AB-4434-B2A9-38D181765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CDDC5-1064-46B8-A2FC-CCD1B3A763BB}"/>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22453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8AA3-F707-4A99-82BB-0EAC56AD0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06AF3-8936-46E9-962B-A0B112D0A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F6DA2-E7CC-437D-9759-444F1F1158A6}"/>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48A49B85-DC01-4FFA-997B-76EC6AA8F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9E8A6-03DC-426F-9C90-7BB7E5F949B8}"/>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6059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EBB0-9C75-455C-8E8D-7B750AAA1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C1291-6367-4D1A-A94A-F8B4421A1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25947-410D-4B2C-A546-B2F8C2EF4BC7}"/>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4A8730B5-13A0-40A1-989A-979747C86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E9F9B-CD1B-40C4-ACDE-940C4BAC72D2}"/>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414926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68F0-5BA2-4EFF-8790-5B3B0B6D7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996F4-88D3-48DE-BDC4-39659EB3E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D352F-784C-4856-ADB0-37CF2E410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4306B-CF3A-4F6D-A1E9-0BFC6EAEC16D}"/>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6" name="Footer Placeholder 5">
            <a:extLst>
              <a:ext uri="{FF2B5EF4-FFF2-40B4-BE49-F238E27FC236}">
                <a16:creationId xmlns:a16="http://schemas.microsoft.com/office/drawing/2014/main" id="{B2B38DC8-8CBA-4C96-9935-4C4896B6B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29C6D-23A1-468D-B5E3-F8E68D6D13F0}"/>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105260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D2B-89E4-4F9E-8207-89E27F3D46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26AC7-4100-4869-BACC-59D2E8C3B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1230C-51BE-4653-A3CA-F314C2AADD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F075F-2510-4469-AEC6-3EDCF6D20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83A3D-D984-40F5-812A-A0ED44C6C6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DB578C-7E28-4790-9364-B0A4789858DE}"/>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8" name="Footer Placeholder 7">
            <a:extLst>
              <a:ext uri="{FF2B5EF4-FFF2-40B4-BE49-F238E27FC236}">
                <a16:creationId xmlns:a16="http://schemas.microsoft.com/office/drawing/2014/main" id="{E211CC58-F792-472F-8799-D7553914C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BB0AA-7C71-47EF-8B5C-D580FE4FC48B}"/>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13814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6596-D6F3-4F46-940D-A13A8D2B3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1CD3B2-2166-4535-8956-07A60A17A477}"/>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4" name="Footer Placeholder 3">
            <a:extLst>
              <a:ext uri="{FF2B5EF4-FFF2-40B4-BE49-F238E27FC236}">
                <a16:creationId xmlns:a16="http://schemas.microsoft.com/office/drawing/2014/main" id="{6F7B30BC-73C7-46C6-9727-69CE3AC50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1D35C-1A51-454B-9A60-2C30F432FDC2}"/>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55284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BF578-C6A6-4A04-9C4F-CA34F32F2F5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3" name="Footer Placeholder 2">
            <a:extLst>
              <a:ext uri="{FF2B5EF4-FFF2-40B4-BE49-F238E27FC236}">
                <a16:creationId xmlns:a16="http://schemas.microsoft.com/office/drawing/2014/main" id="{81C99354-13A9-4031-BC65-F313BA7B3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9A02C-F7F9-4087-AB51-6A5BC7A037A5}"/>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88984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8BD2-495E-41A4-A0E9-368A60031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15F18E-196F-4CE7-A6AF-27283A4F6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A7452-CD9B-4E50-883A-B928F3B57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DB16A-906E-4057-AA29-61BC69C85D1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6" name="Footer Placeholder 5">
            <a:extLst>
              <a:ext uri="{FF2B5EF4-FFF2-40B4-BE49-F238E27FC236}">
                <a16:creationId xmlns:a16="http://schemas.microsoft.com/office/drawing/2014/main" id="{43E1DA68-A595-4D3D-AC50-8192949B5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D98E1-A393-43D4-BA75-8DF62ED68740}"/>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11267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D2E-23AD-402D-B549-BC166E2C4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8A1D27-CDDC-4FEF-80D7-28A54B429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19D61-F814-40E4-89BC-88975A7FB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55137-ED36-42A0-84DE-968EE369708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6" name="Footer Placeholder 5">
            <a:extLst>
              <a:ext uri="{FF2B5EF4-FFF2-40B4-BE49-F238E27FC236}">
                <a16:creationId xmlns:a16="http://schemas.microsoft.com/office/drawing/2014/main" id="{07923D53-9094-42BF-9B91-F4C8C41C9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D10DF-073C-4CE4-A04F-F2EB604FF106}"/>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118447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31D74-8722-4ACC-B47B-B36F60AD7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50167-F664-4B21-B489-812EEA2A7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FA80A-5439-4FC9-8129-17151D23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096E7171-ABB3-45CA-8314-5997D665C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15757B-AB53-430F-AC1C-BE027D725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AEE66-E0D4-4064-B840-ADC70F27B7FD}" type="slidenum">
              <a:rPr lang="en-US" smtClean="0"/>
              <a:t>‹#›</a:t>
            </a:fld>
            <a:endParaRPr lang="en-US"/>
          </a:p>
        </p:txBody>
      </p:sp>
    </p:spTree>
    <p:extLst>
      <p:ext uri="{BB962C8B-B14F-4D97-AF65-F5344CB8AC3E}">
        <p14:creationId xmlns:p14="http://schemas.microsoft.com/office/powerpoint/2010/main" val="84445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l8L8Ly9TcMI?feature=oembed"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uperheroapi.com/"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comichron.com/yearlycomicssal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www.superheroapi.com/"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www.superherodb.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omichron.com/yearlycomicssales/"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1E07-04D4-4F72-9B38-5F2E8094AEED}"/>
              </a:ext>
            </a:extLst>
          </p:cNvPr>
          <p:cNvSpPr>
            <a:spLocks noGrp="1"/>
          </p:cNvSpPr>
          <p:nvPr>
            <p:ph type="title"/>
          </p:nvPr>
        </p:nvSpPr>
        <p:spPr/>
        <p:txBody>
          <a:bodyPr/>
          <a:lstStyle/>
          <a:p>
            <a:endParaRPr lang="en-US"/>
          </a:p>
        </p:txBody>
      </p:sp>
      <p:pic>
        <p:nvPicPr>
          <p:cNvPr id="4" name="Online Media 3" title="Marvel Opening Sequence">
            <a:hlinkClick r:id="" action="ppaction://media"/>
            <a:extLst>
              <a:ext uri="{FF2B5EF4-FFF2-40B4-BE49-F238E27FC236}">
                <a16:creationId xmlns:a16="http://schemas.microsoft.com/office/drawing/2014/main" id="{0D8B8E26-DE37-4E98-91CC-A9CDD2C31D2D}"/>
              </a:ext>
            </a:extLst>
          </p:cNvPr>
          <p:cNvPicPr>
            <a:picLocks noGrp="1" noRot="1" noChangeAspect="1"/>
          </p:cNvPicPr>
          <p:nvPr>
            <p:ph idx="1"/>
            <a:videoFile r:link="rId1"/>
          </p:nvPr>
        </p:nvPicPr>
        <p:blipFill>
          <a:blip r:embed="rId3"/>
          <a:stretch>
            <a:fillRect/>
          </a:stretch>
        </p:blipFill>
        <p:spPr>
          <a:xfrm>
            <a:off x="1021408" y="365125"/>
            <a:ext cx="10332392" cy="5811838"/>
          </a:xfrm>
          <a:prstGeom prst="rect">
            <a:avLst/>
          </a:prstGeom>
        </p:spPr>
      </p:pic>
    </p:spTree>
    <p:extLst>
      <p:ext uri="{BB962C8B-B14F-4D97-AF65-F5344CB8AC3E}">
        <p14:creationId xmlns:p14="http://schemas.microsoft.com/office/powerpoint/2010/main" val="25688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2E5B3-4ECC-475F-A5F9-EFEA98EDECBF}"/>
              </a:ext>
            </a:extLst>
          </p:cNvPr>
          <p:cNvSpPr>
            <a:spLocks noGrp="1"/>
          </p:cNvSpPr>
          <p:nvPr>
            <p:ph type="title"/>
          </p:nvPr>
        </p:nvSpPr>
        <p:spPr>
          <a:xfrm>
            <a:off x="6191793" y="156755"/>
            <a:ext cx="7746275" cy="1724296"/>
          </a:xfrm>
        </p:spPr>
        <p:txBody>
          <a:bodyPr>
            <a:noAutofit/>
          </a:bodyPr>
          <a:lstStyle/>
          <a:p>
            <a:pPr algn="ctr"/>
            <a:r>
              <a:rPr lang="en-US" sz="3200" b="1" dirty="0">
                <a:solidFill>
                  <a:schemeClr val="bg1"/>
                </a:solidFill>
              </a:rPr>
              <a:t>Created by</a:t>
            </a:r>
            <a:br>
              <a:rPr lang="en-US" sz="3200" b="1" dirty="0">
                <a:solidFill>
                  <a:schemeClr val="bg1"/>
                </a:solidFill>
              </a:rPr>
            </a:br>
            <a:r>
              <a:rPr lang="en-US" sz="3200" b="1" dirty="0">
                <a:solidFill>
                  <a:schemeClr val="bg1"/>
                </a:solidFill>
              </a:rPr>
              <a:t>Josh </a:t>
            </a:r>
            <a:r>
              <a:rPr lang="en-US" sz="3200" b="1" dirty="0" err="1">
                <a:solidFill>
                  <a:schemeClr val="bg1"/>
                </a:solidFill>
              </a:rPr>
              <a:t>Leibfried</a:t>
            </a:r>
            <a:br>
              <a:rPr lang="en-US" sz="3200" b="1" dirty="0">
                <a:solidFill>
                  <a:schemeClr val="bg1"/>
                </a:solidFill>
              </a:rPr>
            </a:br>
            <a:r>
              <a:rPr lang="en-US" sz="3200" b="1" dirty="0">
                <a:solidFill>
                  <a:schemeClr val="bg1"/>
                </a:solidFill>
              </a:rPr>
              <a:t>Mikhail </a:t>
            </a:r>
            <a:r>
              <a:rPr lang="en-US" sz="3200" b="1" dirty="0" err="1">
                <a:solidFill>
                  <a:schemeClr val="bg1"/>
                </a:solidFill>
              </a:rPr>
              <a:t>Kyraha</a:t>
            </a:r>
            <a:br>
              <a:rPr lang="en-US" sz="3200" b="1" dirty="0">
                <a:solidFill>
                  <a:schemeClr val="bg1"/>
                </a:solidFill>
              </a:rPr>
            </a:br>
            <a:r>
              <a:rPr lang="en-US" sz="3200" b="1" dirty="0">
                <a:solidFill>
                  <a:schemeClr val="bg1"/>
                </a:solidFill>
              </a:rPr>
              <a:t>Jordan Thompson</a:t>
            </a:r>
          </a:p>
        </p:txBody>
      </p:sp>
    </p:spTree>
    <p:extLst>
      <p:ext uri="{BB962C8B-B14F-4D97-AF65-F5344CB8AC3E}">
        <p14:creationId xmlns:p14="http://schemas.microsoft.com/office/powerpoint/2010/main" val="308179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13169-6FDA-4B4B-B541-4D1B0D99E346}"/>
              </a:ext>
            </a:extLst>
          </p:cNvPr>
          <p:cNvSpPr>
            <a:spLocks noGrp="1"/>
          </p:cNvSpPr>
          <p:nvPr>
            <p:ph type="ctrTitle"/>
          </p:nvPr>
        </p:nvSpPr>
        <p:spPr>
          <a:xfrm>
            <a:off x="642257" y="4525347"/>
            <a:ext cx="6939722" cy="1737360"/>
          </a:xfrm>
        </p:spPr>
        <p:txBody>
          <a:bodyPr anchor="ctr">
            <a:normAutofit/>
          </a:bodyPr>
          <a:lstStyle/>
          <a:p>
            <a:pPr algn="r"/>
            <a:r>
              <a:rPr lang="en-US" dirty="0">
                <a:latin typeface="Comic Sans MS" panose="030F0702030302020204" pitchFamily="66" charset="0"/>
              </a:rPr>
              <a:t>What Superhero is the Worst</a:t>
            </a:r>
          </a:p>
        </p:txBody>
      </p:sp>
      <p:sp>
        <p:nvSpPr>
          <p:cNvPr id="3" name="Subtitle 2">
            <a:extLst>
              <a:ext uri="{FF2B5EF4-FFF2-40B4-BE49-F238E27FC236}">
                <a16:creationId xmlns:a16="http://schemas.microsoft.com/office/drawing/2014/main" id="{633763CC-EA5E-441A-8B3D-FFC7A3522F07}"/>
              </a:ext>
            </a:extLst>
          </p:cNvPr>
          <p:cNvSpPr>
            <a:spLocks noGrp="1"/>
          </p:cNvSpPr>
          <p:nvPr>
            <p:ph type="subTitle" idx="1"/>
          </p:nvPr>
        </p:nvSpPr>
        <p:spPr>
          <a:xfrm>
            <a:off x="8050762" y="4525347"/>
            <a:ext cx="3211288" cy="1737360"/>
          </a:xfrm>
        </p:spPr>
        <p:txBody>
          <a:bodyPr anchor="ctr">
            <a:normAutofit/>
          </a:bodyPr>
          <a:lstStyle/>
          <a:p>
            <a:pPr algn="l"/>
            <a:r>
              <a:rPr lang="en-US" dirty="0">
                <a:latin typeface="Comic Sans MS" panose="030F0702030302020204" pitchFamily="66" charset="0"/>
              </a:rPr>
              <a:t>Sales data vs popular opinion</a:t>
            </a:r>
          </a:p>
        </p:txBody>
      </p:sp>
      <p:sp>
        <p:nvSpPr>
          <p:cNvPr id="73" name="Oval 7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107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D2D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vie Kickass knows how to kickass in Death Battle by Wongkahei on ...">
            <a:extLst>
              <a:ext uri="{FF2B5EF4-FFF2-40B4-BE49-F238E27FC236}">
                <a16:creationId xmlns:a16="http://schemas.microsoft.com/office/drawing/2014/main" id="{B8C46CCF-6F47-484F-9A61-0C3C5446D5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6" r="12130" b="-1"/>
          <a:stretch/>
        </p:blipFill>
        <p:spPr bwMode="auto">
          <a:xfrm>
            <a:off x="6492113"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68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F8E94F-0E97-433F-8A36-34452208CB3E}"/>
              </a:ext>
            </a:extLst>
          </p:cNvPr>
          <p:cNvSpPr/>
          <p:nvPr/>
        </p:nvSpPr>
        <p:spPr>
          <a:xfrm>
            <a:off x="662462" y="208823"/>
            <a:ext cx="10867077" cy="1292662"/>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2">
                    <a:lumMod val="75000"/>
                  </a:schemeClr>
                </a:solidFill>
                <a:effectLst>
                  <a:outerShdw dist="38100" dir="2700000" algn="bl" rotWithShape="0">
                    <a:schemeClr val="accent5"/>
                  </a:outerShdw>
                </a:effectLst>
                <a:latin typeface="Comic Sans MS" panose="030F0702030302020204" pitchFamily="66" charset="0"/>
              </a:rPr>
              <a:t>Hypothesis: </a:t>
            </a:r>
            <a:b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b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There is correlation between comic book sales and superhero statistics</a:t>
            </a:r>
            <a:endParaRPr lang="en-US" sz="5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endParaRPr>
          </a:p>
        </p:txBody>
      </p:sp>
      <p:sp>
        <p:nvSpPr>
          <p:cNvPr id="8" name="Rectangle 7">
            <a:extLst>
              <a:ext uri="{FF2B5EF4-FFF2-40B4-BE49-F238E27FC236}">
                <a16:creationId xmlns:a16="http://schemas.microsoft.com/office/drawing/2014/main" id="{F3776813-967A-4F0E-A188-9584320CCC2B}"/>
              </a:ext>
            </a:extLst>
          </p:cNvPr>
          <p:cNvSpPr/>
          <p:nvPr/>
        </p:nvSpPr>
        <p:spPr>
          <a:xfrm>
            <a:off x="0" y="2326756"/>
            <a:ext cx="11973669" cy="3970318"/>
          </a:xfrm>
          <a:prstGeom prst="rect">
            <a:avLst/>
          </a:prstGeom>
          <a:noFill/>
        </p:spPr>
        <p:txBody>
          <a:bodyPr wrap="square" lIns="91440" tIns="45720" rIns="91440" bIns="45720">
            <a:spAutoFit/>
          </a:bodyPr>
          <a:lstStyle/>
          <a:p>
            <a:pPr marL="0" indent="0" algn="ctr">
              <a:buNone/>
            </a:pPr>
            <a:r>
              <a:rPr lang="en-US" sz="3600" b="1" cap="none" spc="0" dirty="0">
                <a:ln w="13462">
                  <a:solidFill>
                    <a:schemeClr val="bg1"/>
                  </a:solidFill>
                  <a:prstDash val="solid"/>
                </a:ln>
                <a:solidFill>
                  <a:schemeClr val="accent2">
                    <a:lumMod val="75000"/>
                  </a:schemeClr>
                </a:solidFill>
                <a:effectLst>
                  <a:outerShdw dist="38100" dir="2700000" algn="bl" rotWithShape="0">
                    <a:schemeClr val="accent5"/>
                  </a:outerShdw>
                </a:effectLst>
                <a:latin typeface="Comic Sans MS" panose="030F0702030302020204" pitchFamily="66" charset="0"/>
              </a:rPr>
              <a:t>Methodology:</a:t>
            </a:r>
          </a:p>
          <a:p>
            <a:pPr marL="514350" indent="-514350">
              <a:buAutoNum type="arabicParenR"/>
            </a:pP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We collected data from our class and our social networks on what they thought was the most important statistics of superheroes</a:t>
            </a:r>
          </a:p>
          <a:p>
            <a:pPr marL="971550" lvl="1" indent="-514350">
              <a:buAutoNum type="arabicParenR"/>
            </a:pP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Intelligence, Strength, Combat, Durability, Power (non-physical), Speed </a:t>
            </a:r>
          </a:p>
          <a:p>
            <a:pPr marL="514350" indent="-514350">
              <a:buAutoNum type="arabicParenR"/>
            </a:pP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We used the API from </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hlinkClick r:id="rId3">
                  <a:extLst>
                    <a:ext uri="{A12FA001-AC4F-418D-AE19-62706E023703}">
                      <ahyp:hlinkClr xmlns:ahyp="http://schemas.microsoft.com/office/drawing/2018/hyperlinkcolor" val="tx"/>
                    </a:ext>
                  </a:extLst>
                </a:hlinkClick>
              </a:rPr>
              <a:t>https://www.superheroapi.com/</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 and we were able to pull in statistics of superhero’s power rankings</a:t>
            </a:r>
          </a:p>
          <a:p>
            <a:pPr marL="514350" indent="-514350">
              <a:buAutoNum type="arabicParenR"/>
            </a:pP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Manually downloaded and cleaned data from </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hlinkClick r:id="rId4">
                  <a:extLst>
                    <a:ext uri="{A12FA001-AC4F-418D-AE19-62706E023703}">
                      <ahyp:hlinkClr xmlns:ahyp="http://schemas.microsoft.com/office/drawing/2018/hyperlinkcolor" val="tx"/>
                    </a:ext>
                  </a:extLst>
                </a:hlinkClick>
              </a:rPr>
              <a:t>https://www.comichron.com/yearlycomicssales/</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 </a:t>
            </a:r>
          </a:p>
          <a:p>
            <a:pPr marL="514350" indent="-514350">
              <a:buAutoNum type="arabicParenR"/>
            </a:pP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Normalized statistics to reflect polling data and combined with </a:t>
            </a:r>
            <a:r>
              <a:rPr lang="en-US" sz="2400" b="1" cap="none" spc="0" dirty="0" err="1">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comicbook</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 sales into a Pandas </a:t>
            </a:r>
            <a:r>
              <a:rPr lang="en-US" sz="2400" b="1" cap="none" spc="0" dirty="0" err="1">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DataFrame</a:t>
            </a:r>
            <a:endPar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endParaRPr>
          </a:p>
        </p:txBody>
      </p:sp>
    </p:spTree>
    <p:extLst>
      <p:ext uri="{BB962C8B-B14F-4D97-AF65-F5344CB8AC3E}">
        <p14:creationId xmlns:p14="http://schemas.microsoft.com/office/powerpoint/2010/main" val="157127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9000" b="-2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A51574-09C8-4456-B087-8D93A52942C4}"/>
              </a:ext>
            </a:extLst>
          </p:cNvPr>
          <p:cNvPicPr>
            <a:picLocks noChangeAspect="1"/>
          </p:cNvPicPr>
          <p:nvPr/>
        </p:nvPicPr>
        <p:blipFill>
          <a:blip r:embed="rId3"/>
          <a:stretch>
            <a:fillRect/>
          </a:stretch>
        </p:blipFill>
        <p:spPr>
          <a:xfrm>
            <a:off x="7518400" y="2827528"/>
            <a:ext cx="4424219" cy="3910844"/>
          </a:xfrm>
          <a:prstGeom prst="rect">
            <a:avLst/>
          </a:prstGeom>
        </p:spPr>
      </p:pic>
      <p:pic>
        <p:nvPicPr>
          <p:cNvPr id="8" name="Picture 7">
            <a:extLst>
              <a:ext uri="{FF2B5EF4-FFF2-40B4-BE49-F238E27FC236}">
                <a16:creationId xmlns:a16="http://schemas.microsoft.com/office/drawing/2014/main" id="{BDB96293-26E9-4514-8C2D-07C6438DC02E}"/>
              </a:ext>
            </a:extLst>
          </p:cNvPr>
          <p:cNvPicPr>
            <a:picLocks noChangeAspect="1"/>
          </p:cNvPicPr>
          <p:nvPr/>
        </p:nvPicPr>
        <p:blipFill>
          <a:blip r:embed="rId4"/>
          <a:stretch>
            <a:fillRect/>
          </a:stretch>
        </p:blipFill>
        <p:spPr>
          <a:xfrm>
            <a:off x="7518400" y="461665"/>
            <a:ext cx="2679415" cy="2365863"/>
          </a:xfrm>
          <a:prstGeom prst="rect">
            <a:avLst/>
          </a:prstGeom>
        </p:spPr>
      </p:pic>
      <p:sp>
        <p:nvSpPr>
          <p:cNvPr id="9" name="TextBox 8">
            <a:extLst>
              <a:ext uri="{FF2B5EF4-FFF2-40B4-BE49-F238E27FC236}">
                <a16:creationId xmlns:a16="http://schemas.microsoft.com/office/drawing/2014/main" id="{958D3B42-EF66-4560-8186-75901BC8AE50}"/>
              </a:ext>
            </a:extLst>
          </p:cNvPr>
          <p:cNvSpPr txBox="1"/>
          <p:nvPr/>
        </p:nvSpPr>
        <p:spPr>
          <a:xfrm>
            <a:off x="10483421" y="3429000"/>
            <a:ext cx="679994" cy="369332"/>
          </a:xfrm>
          <a:prstGeom prst="rect">
            <a:avLst/>
          </a:prstGeom>
          <a:noFill/>
        </p:spPr>
        <p:txBody>
          <a:bodyPr wrap="none" rtlCol="0">
            <a:spAutoFit/>
          </a:bodyPr>
          <a:lstStyle/>
          <a:p>
            <a:r>
              <a:rPr lang="en-US" dirty="0"/>
              <a:t>Fig. 1</a:t>
            </a:r>
          </a:p>
        </p:txBody>
      </p:sp>
      <p:sp>
        <p:nvSpPr>
          <p:cNvPr id="11" name="TextBox 10">
            <a:extLst>
              <a:ext uri="{FF2B5EF4-FFF2-40B4-BE49-F238E27FC236}">
                <a16:creationId xmlns:a16="http://schemas.microsoft.com/office/drawing/2014/main" id="{F7F1955F-DB99-405D-A61A-0BE2EBDCC3F3}"/>
              </a:ext>
            </a:extLst>
          </p:cNvPr>
          <p:cNvSpPr txBox="1"/>
          <p:nvPr/>
        </p:nvSpPr>
        <p:spPr>
          <a:xfrm>
            <a:off x="10454567" y="6488668"/>
            <a:ext cx="679994" cy="369332"/>
          </a:xfrm>
          <a:prstGeom prst="rect">
            <a:avLst/>
          </a:prstGeom>
          <a:noFill/>
        </p:spPr>
        <p:txBody>
          <a:bodyPr wrap="none" rtlCol="0">
            <a:spAutoFit/>
          </a:bodyPr>
          <a:lstStyle/>
          <a:p>
            <a:r>
              <a:rPr lang="en-US" dirty="0"/>
              <a:t>Fig. 2</a:t>
            </a:r>
          </a:p>
        </p:txBody>
      </p:sp>
      <p:sp>
        <p:nvSpPr>
          <p:cNvPr id="4" name="Rectangle 3">
            <a:extLst>
              <a:ext uri="{FF2B5EF4-FFF2-40B4-BE49-F238E27FC236}">
                <a16:creationId xmlns:a16="http://schemas.microsoft.com/office/drawing/2014/main" id="{EF333815-23CC-4F1D-AB4A-740A8F8AAC05}"/>
              </a:ext>
            </a:extLst>
          </p:cNvPr>
          <p:cNvSpPr/>
          <p:nvPr/>
        </p:nvSpPr>
        <p:spPr>
          <a:xfrm>
            <a:off x="3258122" y="0"/>
            <a:ext cx="362766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rPr>
              <a:t>Polling Data</a:t>
            </a:r>
          </a:p>
        </p:txBody>
      </p:sp>
      <p:sp>
        <p:nvSpPr>
          <p:cNvPr id="10" name="Rectangle 9">
            <a:extLst>
              <a:ext uri="{FF2B5EF4-FFF2-40B4-BE49-F238E27FC236}">
                <a16:creationId xmlns:a16="http://schemas.microsoft.com/office/drawing/2014/main" id="{74E0DF4A-2D2B-4CD8-89C6-2AAC070B25F2}"/>
              </a:ext>
            </a:extLst>
          </p:cNvPr>
          <p:cNvSpPr/>
          <p:nvPr/>
        </p:nvSpPr>
        <p:spPr>
          <a:xfrm>
            <a:off x="132334" y="1237173"/>
            <a:ext cx="7210575" cy="5262979"/>
          </a:xfrm>
          <a:prstGeom prst="rect">
            <a:avLst/>
          </a:prstGeom>
          <a:noFill/>
        </p:spPr>
        <p:txBody>
          <a:bodyPr wrap="square" lIns="91440" tIns="45720" rIns="91440" bIns="45720">
            <a:spAutoFit/>
          </a:bodyPr>
          <a:lstStyle/>
          <a:p>
            <a:r>
              <a:rPr lang="en-US" sz="2400" b="1" cap="none" spc="0" dirty="0">
                <a:ln w="13462">
                  <a:solidFill>
                    <a:schemeClr val="bg1"/>
                  </a:solidFill>
                  <a:prstDash val="solid"/>
                </a:ln>
                <a:solidFill>
                  <a:schemeClr val="bg1"/>
                </a:solidFill>
                <a:effectLst>
                  <a:outerShdw dist="38100" dir="2700000" algn="bl" rotWithShape="0">
                    <a:schemeClr val="accent5"/>
                  </a:outerShdw>
                </a:effectLst>
              </a:rPr>
              <a:t>Each of the team members sent out a poll to determine which statistics of superheroes were the most important to them on a scale of 1 to 5 (Fig. 1)</a:t>
            </a:r>
          </a:p>
          <a:p>
            <a:r>
              <a:rPr lang="en-US" sz="2400" b="1" cap="none" spc="0" dirty="0">
                <a:ln w="13462">
                  <a:solidFill>
                    <a:schemeClr val="bg1"/>
                  </a:solidFill>
                  <a:prstDash val="solid"/>
                </a:ln>
                <a:solidFill>
                  <a:schemeClr val="bg1"/>
                </a:solidFill>
                <a:effectLst>
                  <a:outerShdw dist="38100" dir="2700000" algn="bl" rotWithShape="0">
                    <a:schemeClr val="accent5"/>
                  </a:outerShdw>
                </a:effectLst>
              </a:rPr>
              <a:t>We download the data as .csv files and combined it into a Pandas Data Frame</a:t>
            </a:r>
          </a:p>
          <a:p>
            <a:r>
              <a:rPr lang="en-US" sz="2400" b="1" cap="none" spc="0" dirty="0">
                <a:ln w="13462">
                  <a:solidFill>
                    <a:schemeClr val="bg1"/>
                  </a:solidFill>
                  <a:prstDash val="solid"/>
                </a:ln>
                <a:solidFill>
                  <a:schemeClr val="bg1"/>
                </a:solidFill>
                <a:effectLst>
                  <a:outerShdw dist="38100" dir="2700000" algn="bl" rotWithShape="0">
                    <a:schemeClr val="accent5"/>
                  </a:outerShdw>
                </a:effectLst>
              </a:rPr>
              <a:t>We then adjusted the values that were returned to be normalized values</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rPr>
              <a:t>First we got sum of all ranking of each individual stat and then took the mean of it to determine the weighted values of each stat.  Each mean we divided by the norm so they would add up to 1 (Fig. 2)</a:t>
            </a:r>
          </a:p>
          <a:p>
            <a:pPr marL="914400" lvl="2" indent="0">
              <a:buNone/>
            </a:pPr>
            <a:r>
              <a:rPr lang="en-US" sz="2400" b="1" cap="none" spc="0" dirty="0">
                <a:ln w="13462">
                  <a:solidFill>
                    <a:schemeClr val="bg1"/>
                  </a:solidFill>
                  <a:prstDash val="solid"/>
                </a:ln>
                <a:solidFill>
                  <a:schemeClr val="bg1"/>
                </a:solidFill>
                <a:effectLst>
                  <a:outerShdw dist="38100" dir="2700000" algn="bl" rotWithShape="0">
                    <a:schemeClr val="accent5"/>
                  </a:outerShdw>
                </a:effectLst>
              </a:rPr>
              <a:t>norm = </a:t>
            </a:r>
            <a:r>
              <a:rPr lang="en-US" sz="2400" b="1" cap="none" spc="0" dirty="0" err="1">
                <a:ln w="13462">
                  <a:solidFill>
                    <a:schemeClr val="bg1"/>
                  </a:solidFill>
                  <a:prstDash val="solid"/>
                </a:ln>
                <a:solidFill>
                  <a:schemeClr val="bg1"/>
                </a:solidFill>
                <a:effectLst>
                  <a:outerShdw dist="38100" dir="2700000" algn="bl" rotWithShape="0">
                    <a:schemeClr val="accent5"/>
                  </a:outerShdw>
                </a:effectLst>
              </a:rPr>
              <a:t>combined_df.mean</a:t>
            </a:r>
            <a:r>
              <a:rPr lang="en-US" sz="2400" b="1" cap="none" spc="0" dirty="0">
                <a:ln w="13462">
                  <a:solidFill>
                    <a:schemeClr val="bg1"/>
                  </a:solidFill>
                  <a:prstDash val="solid"/>
                </a:ln>
                <a:solidFill>
                  <a:schemeClr val="bg1"/>
                </a:solidFill>
                <a:effectLst>
                  <a:outerShdw dist="38100" dir="2700000" algn="bl" rotWithShape="0">
                    <a:schemeClr val="accent5"/>
                  </a:outerShdw>
                </a:effectLst>
              </a:rPr>
              <a:t>().sum()</a:t>
            </a:r>
          </a:p>
          <a:p>
            <a:pPr marL="914400" lvl="2" indent="0">
              <a:buNone/>
            </a:pPr>
            <a:r>
              <a:rPr lang="en-US" sz="2400" b="1" cap="none" spc="0" dirty="0" err="1">
                <a:ln w="13462">
                  <a:solidFill>
                    <a:schemeClr val="bg1"/>
                  </a:solidFill>
                  <a:prstDash val="solid"/>
                </a:ln>
                <a:solidFill>
                  <a:schemeClr val="bg1"/>
                </a:solidFill>
                <a:effectLst>
                  <a:outerShdw dist="38100" dir="2700000" algn="bl" rotWithShape="0">
                    <a:schemeClr val="accent5"/>
                  </a:outerShdw>
                </a:effectLst>
              </a:rPr>
              <a:t>weights_df</a:t>
            </a:r>
            <a:r>
              <a:rPr lang="en-US" sz="2400" b="1" cap="none" spc="0" dirty="0">
                <a:ln w="13462">
                  <a:solidFill>
                    <a:schemeClr val="bg1"/>
                  </a:solidFill>
                  <a:prstDash val="solid"/>
                </a:ln>
                <a:solidFill>
                  <a:schemeClr val="bg1"/>
                </a:solidFill>
                <a:effectLst>
                  <a:outerShdw dist="38100" dir="2700000" algn="bl" rotWithShape="0">
                    <a:schemeClr val="accent5"/>
                  </a:outerShdw>
                </a:effectLst>
              </a:rPr>
              <a:t> = </a:t>
            </a:r>
            <a:r>
              <a:rPr lang="en-US" sz="2400" b="1" cap="none" spc="0" dirty="0" err="1">
                <a:ln w="13462">
                  <a:solidFill>
                    <a:schemeClr val="bg1"/>
                  </a:solidFill>
                  <a:prstDash val="solid"/>
                </a:ln>
                <a:solidFill>
                  <a:schemeClr val="bg1"/>
                </a:solidFill>
                <a:effectLst>
                  <a:outerShdw dist="38100" dir="2700000" algn="bl" rotWithShape="0">
                    <a:schemeClr val="accent5"/>
                  </a:outerShdw>
                </a:effectLst>
              </a:rPr>
              <a:t>combined_df.mean</a:t>
            </a:r>
            <a:r>
              <a:rPr lang="en-US" sz="2400" b="1" cap="none" spc="0" dirty="0">
                <a:ln w="13462">
                  <a:solidFill>
                    <a:schemeClr val="bg1"/>
                  </a:solidFill>
                  <a:prstDash val="solid"/>
                </a:ln>
                <a:solidFill>
                  <a:schemeClr val="bg1"/>
                </a:solidFill>
                <a:effectLst>
                  <a:outerShdw dist="38100" dir="2700000" algn="bl" rotWithShape="0">
                    <a:schemeClr val="accent5"/>
                  </a:outerShdw>
                </a:effectLst>
              </a:rPr>
              <a:t>()/norm</a:t>
            </a:r>
          </a:p>
        </p:txBody>
      </p:sp>
    </p:spTree>
    <p:extLst>
      <p:ext uri="{BB962C8B-B14F-4D97-AF65-F5344CB8AC3E}">
        <p14:creationId xmlns:p14="http://schemas.microsoft.com/office/powerpoint/2010/main" val="197765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2E1AE6-9B91-4251-B1AE-873585D2B716}"/>
              </a:ext>
            </a:extLst>
          </p:cNvPr>
          <p:cNvSpPr/>
          <p:nvPr/>
        </p:nvSpPr>
        <p:spPr>
          <a:xfrm>
            <a:off x="994578" y="331440"/>
            <a:ext cx="672812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The Superhero API</a:t>
            </a:r>
          </a:p>
        </p:txBody>
      </p:sp>
      <p:sp>
        <p:nvSpPr>
          <p:cNvPr id="8" name="Rectangle 7">
            <a:extLst>
              <a:ext uri="{FF2B5EF4-FFF2-40B4-BE49-F238E27FC236}">
                <a16:creationId xmlns:a16="http://schemas.microsoft.com/office/drawing/2014/main" id="{F993E727-AF96-48FF-8EFE-706F7856AA6C}"/>
              </a:ext>
            </a:extLst>
          </p:cNvPr>
          <p:cNvSpPr/>
          <p:nvPr/>
        </p:nvSpPr>
        <p:spPr>
          <a:xfrm>
            <a:off x="887313" y="1933828"/>
            <a:ext cx="10717975" cy="3416320"/>
          </a:xfrm>
          <a:prstGeom prst="rect">
            <a:avLst/>
          </a:prstGeom>
          <a:noFill/>
        </p:spPr>
        <p:txBody>
          <a:bodyPr wrap="square" lIns="91440" tIns="45720" rIns="91440" bIns="45720">
            <a:spAutoFit/>
          </a:bodyPr>
          <a:lstStyle/>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Using the API from </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hlinkClick r:id="rId3">
                  <a:extLst>
                    <a:ext uri="{A12FA001-AC4F-418D-AE19-62706E023703}">
                      <ahyp:hlinkClr xmlns:ahyp="http://schemas.microsoft.com/office/drawing/2018/hyperlinkcolor" val="tx"/>
                    </a:ext>
                  </a:extLst>
                </a:hlinkClick>
              </a:rPr>
              <a:t>https://www.superheroapi.com/</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 we collected data </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over 700 superheroes </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wide range data like name, group affiliation, and known relatives </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ranking from 0 to 100 of their statistics as determined by the superhero database </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hlinkClick r:id="rId4">
                  <a:extLst>
                    <a:ext uri="{A12FA001-AC4F-418D-AE19-62706E023703}">
                      <ahyp:hlinkClr xmlns:ahyp="http://schemas.microsoft.com/office/drawing/2018/hyperlinkcolor" val="tx"/>
                    </a:ext>
                  </a:extLst>
                </a:hlinkClick>
              </a:rPr>
              <a:t>https://www.superherodb.com/</a:t>
            </a:r>
            <a:endPar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endParaRPr>
          </a:p>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We cleaned the data for the raw statistics and superheroes’ names</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Combined duplicated (superheroes with more than one alter ego)</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Removed superheroes with NA values</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Applied our normalization to their statistics</a:t>
            </a:r>
          </a:p>
        </p:txBody>
      </p:sp>
    </p:spTree>
    <p:extLst>
      <p:ext uri="{BB962C8B-B14F-4D97-AF65-F5344CB8AC3E}">
        <p14:creationId xmlns:p14="http://schemas.microsoft.com/office/powerpoint/2010/main" val="295142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883764-870B-40A3-BABD-0D046226A5F8}"/>
              </a:ext>
            </a:extLst>
          </p:cNvPr>
          <p:cNvSpPr/>
          <p:nvPr/>
        </p:nvSpPr>
        <p:spPr>
          <a:xfrm>
            <a:off x="-274329" y="1141903"/>
            <a:ext cx="6370329"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Comic book Sales</a:t>
            </a:r>
          </a:p>
        </p:txBody>
      </p:sp>
      <p:sp>
        <p:nvSpPr>
          <p:cNvPr id="7" name="Rectangle 6">
            <a:extLst>
              <a:ext uri="{FF2B5EF4-FFF2-40B4-BE49-F238E27FC236}">
                <a16:creationId xmlns:a16="http://schemas.microsoft.com/office/drawing/2014/main" id="{349A59B9-9A9E-46A7-8C3F-35CE0426B923}"/>
              </a:ext>
            </a:extLst>
          </p:cNvPr>
          <p:cNvSpPr/>
          <p:nvPr/>
        </p:nvSpPr>
        <p:spPr>
          <a:xfrm>
            <a:off x="0" y="3005108"/>
            <a:ext cx="11330395" cy="3416320"/>
          </a:xfrm>
          <a:prstGeom prst="rect">
            <a:avLst/>
          </a:prstGeom>
          <a:noFill/>
        </p:spPr>
        <p:txBody>
          <a:bodyPr wrap="square" lIns="91440" tIns="45720" rIns="91440" bIns="45720">
            <a:spAutoFit/>
          </a:bodyPr>
          <a:lstStyle/>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Data was retrieved from </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hlinkClick r:id="rId3">
                  <a:extLst>
                    <a:ext uri="{A12FA001-AC4F-418D-AE19-62706E023703}">
                      <ahyp:hlinkClr xmlns:ahyp="http://schemas.microsoft.com/office/drawing/2018/hyperlinkcolor" val="tx"/>
                    </a:ext>
                  </a:extLst>
                </a:hlinkClick>
              </a:rPr>
              <a:t>https://www.comichron.com/yearlycomicssales/</a:t>
            </a:r>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 </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We were unable to find a database or an API which held individual comic book sales however this site contained the data we needed</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After collecting the sales data we converted it into a Data Frame </a:t>
            </a:r>
          </a:p>
          <a:p>
            <a:pPr marL="457200" lvl="1" indent="0">
              <a:buNone/>
            </a:pPr>
            <a:endPar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endParaRPr>
          </a:p>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Issues</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The comic book sales only was reliable from 2009 to present</a:t>
            </a:r>
          </a:p>
          <a:p>
            <a:pPr lvl="1"/>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This had the data but was in a non-downloadable list.  Jordan had to copy and paste the information by hand to a .csv</a:t>
            </a:r>
          </a:p>
        </p:txBody>
      </p:sp>
    </p:spTree>
    <p:extLst>
      <p:ext uri="{BB962C8B-B14F-4D97-AF65-F5344CB8AC3E}">
        <p14:creationId xmlns:p14="http://schemas.microsoft.com/office/powerpoint/2010/main" val="361776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3405FA9-4649-4C0E-BDC2-751B2AF7D48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797" r="5797"/>
          <a:stretch>
            <a:fillRect/>
          </a:stretch>
        </p:blipFill>
        <p:spPr>
          <a:xfrm>
            <a:off x="600891" y="2434157"/>
            <a:ext cx="5012664" cy="3958045"/>
          </a:xfrm>
        </p:spPr>
      </p:pic>
      <p:sp>
        <p:nvSpPr>
          <p:cNvPr id="13" name="Text Placeholder 12">
            <a:extLst>
              <a:ext uri="{FF2B5EF4-FFF2-40B4-BE49-F238E27FC236}">
                <a16:creationId xmlns:a16="http://schemas.microsoft.com/office/drawing/2014/main" id="{06FD6137-FD79-4B76-9BF5-EB78334F7C58}"/>
              </a:ext>
            </a:extLst>
          </p:cNvPr>
          <p:cNvSpPr>
            <a:spLocks noGrp="1"/>
          </p:cNvSpPr>
          <p:nvPr>
            <p:ph type="body" sz="half" idx="2"/>
          </p:nvPr>
        </p:nvSpPr>
        <p:spPr>
          <a:xfrm>
            <a:off x="5731942" y="1985784"/>
            <a:ext cx="3932237" cy="3258953"/>
          </a:xfrm>
        </p:spPr>
        <p:txBody>
          <a:bodyPr>
            <a:normAutofit/>
          </a:bodyPr>
          <a:lstStyle/>
          <a:p>
            <a:r>
              <a:rPr lang="en-US" sz="2800" b="1" dirty="0">
                <a:solidFill>
                  <a:schemeClr val="bg1"/>
                </a:solidFill>
                <a:latin typeface="Comic Sans MS" panose="030F0702030302020204" pitchFamily="66" charset="0"/>
              </a:rPr>
              <a:t>Weak correlation</a:t>
            </a:r>
          </a:p>
          <a:p>
            <a:r>
              <a:rPr lang="en-US" sz="2800" b="1" dirty="0">
                <a:solidFill>
                  <a:schemeClr val="bg1"/>
                </a:solidFill>
                <a:latin typeface="Comic Sans MS" panose="030F0702030302020204" pitchFamily="66" charset="0"/>
              </a:rPr>
              <a:t>Batman outlier</a:t>
            </a:r>
          </a:p>
        </p:txBody>
      </p:sp>
      <p:sp>
        <p:nvSpPr>
          <p:cNvPr id="3" name="Rectangle 2">
            <a:extLst>
              <a:ext uri="{FF2B5EF4-FFF2-40B4-BE49-F238E27FC236}">
                <a16:creationId xmlns:a16="http://schemas.microsoft.com/office/drawing/2014/main" id="{3DBCF036-C49E-4490-ACBE-02C3EF6DE498}"/>
              </a:ext>
            </a:extLst>
          </p:cNvPr>
          <p:cNvSpPr/>
          <p:nvPr/>
        </p:nvSpPr>
        <p:spPr>
          <a:xfrm>
            <a:off x="83145" y="721622"/>
            <a:ext cx="788869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Graphs and Conclusions</a:t>
            </a:r>
          </a:p>
        </p:txBody>
      </p:sp>
    </p:spTree>
    <p:extLst>
      <p:ext uri="{BB962C8B-B14F-4D97-AF65-F5344CB8AC3E}">
        <p14:creationId xmlns:p14="http://schemas.microsoft.com/office/powerpoint/2010/main" val="367399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9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4E6190-641C-45A6-9CCE-3CC9276E9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00" y="2466393"/>
            <a:ext cx="2969859" cy="2195800"/>
          </a:xfrm>
          <a:prstGeom prst="rect">
            <a:avLst/>
          </a:prstGeom>
        </p:spPr>
      </p:pic>
      <p:pic>
        <p:nvPicPr>
          <p:cNvPr id="8" name="Picture 7">
            <a:extLst>
              <a:ext uri="{FF2B5EF4-FFF2-40B4-BE49-F238E27FC236}">
                <a16:creationId xmlns:a16="http://schemas.microsoft.com/office/drawing/2014/main" id="{E55FEA02-125B-4E46-96B6-DEC7A622F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9813" y="4662197"/>
            <a:ext cx="2969860" cy="2195801"/>
          </a:xfrm>
          <a:prstGeom prst="rect">
            <a:avLst/>
          </a:prstGeom>
        </p:spPr>
      </p:pic>
      <p:pic>
        <p:nvPicPr>
          <p:cNvPr id="10" name="Picture 9">
            <a:extLst>
              <a:ext uri="{FF2B5EF4-FFF2-40B4-BE49-F238E27FC236}">
                <a16:creationId xmlns:a16="http://schemas.microsoft.com/office/drawing/2014/main" id="{4C8CFD1F-DAA2-4F01-85CB-5A6DF7A4EB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2141" y="2466396"/>
            <a:ext cx="2969859" cy="2195800"/>
          </a:xfrm>
          <a:prstGeom prst="rect">
            <a:avLst/>
          </a:prstGeom>
        </p:spPr>
      </p:pic>
      <p:pic>
        <p:nvPicPr>
          <p:cNvPr id="12" name="Picture 11">
            <a:extLst>
              <a:ext uri="{FF2B5EF4-FFF2-40B4-BE49-F238E27FC236}">
                <a16:creationId xmlns:a16="http://schemas.microsoft.com/office/drawing/2014/main" id="{BE6D194F-4A9F-4B1D-A91F-26472D714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0090" y="4662196"/>
            <a:ext cx="2969862" cy="2195802"/>
          </a:xfrm>
          <a:prstGeom prst="rect">
            <a:avLst/>
          </a:prstGeom>
        </p:spPr>
      </p:pic>
      <p:pic>
        <p:nvPicPr>
          <p:cNvPr id="14" name="Picture 13">
            <a:extLst>
              <a:ext uri="{FF2B5EF4-FFF2-40B4-BE49-F238E27FC236}">
                <a16:creationId xmlns:a16="http://schemas.microsoft.com/office/drawing/2014/main" id="{8EFF97B9-6327-42F7-8D86-6284931DC7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9952" y="4662196"/>
            <a:ext cx="2969861" cy="2195802"/>
          </a:xfrm>
          <a:prstGeom prst="rect">
            <a:avLst/>
          </a:prstGeom>
        </p:spPr>
      </p:pic>
      <p:pic>
        <p:nvPicPr>
          <p:cNvPr id="16" name="Picture 15">
            <a:extLst>
              <a:ext uri="{FF2B5EF4-FFF2-40B4-BE49-F238E27FC236}">
                <a16:creationId xmlns:a16="http://schemas.microsoft.com/office/drawing/2014/main" id="{F0DDCA79-EB02-4FF2-8192-5FD132D7E3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7078" y="2466395"/>
            <a:ext cx="2969858" cy="2195799"/>
          </a:xfrm>
          <a:prstGeom prst="rect">
            <a:avLst/>
          </a:prstGeom>
        </p:spPr>
      </p:pic>
      <p:pic>
        <p:nvPicPr>
          <p:cNvPr id="3074" name="Picture 2" descr="Image result for kickass image">
            <a:extLst>
              <a:ext uri="{FF2B5EF4-FFF2-40B4-BE49-F238E27FC236}">
                <a16:creationId xmlns:a16="http://schemas.microsoft.com/office/drawing/2014/main" id="{9BAFE0FC-F0C1-40E6-8EB0-D40DE9D2C9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310" y="5135872"/>
            <a:ext cx="1885950" cy="1181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07D2A76-558F-4B73-80D3-6538B3128D9B}"/>
              </a:ext>
            </a:extLst>
          </p:cNvPr>
          <p:cNvSpPr/>
          <p:nvPr/>
        </p:nvSpPr>
        <p:spPr>
          <a:xfrm>
            <a:off x="2427904" y="0"/>
            <a:ext cx="815159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Individual Stats Graphs</a:t>
            </a:r>
          </a:p>
        </p:txBody>
      </p:sp>
      <p:sp>
        <p:nvSpPr>
          <p:cNvPr id="9" name="Rectangle 8">
            <a:extLst>
              <a:ext uri="{FF2B5EF4-FFF2-40B4-BE49-F238E27FC236}">
                <a16:creationId xmlns:a16="http://schemas.microsoft.com/office/drawing/2014/main" id="{5FA07469-D546-4DFF-A424-6825E2AD0130}"/>
              </a:ext>
            </a:extLst>
          </p:cNvPr>
          <p:cNvSpPr/>
          <p:nvPr/>
        </p:nvSpPr>
        <p:spPr>
          <a:xfrm>
            <a:off x="172825" y="1213719"/>
            <a:ext cx="6854762" cy="830997"/>
          </a:xfrm>
          <a:prstGeom prst="rect">
            <a:avLst/>
          </a:prstGeom>
          <a:noFill/>
        </p:spPr>
        <p:txBody>
          <a:bodyPr wrap="none" lIns="91440" tIns="45720" rIns="91440" bIns="45720">
            <a:spAutoFit/>
          </a:bodyPr>
          <a:lstStyle/>
          <a:p>
            <a:r>
              <a:rPr lang="en-US" sz="2400" dirty="0">
                <a:ln>
                  <a:solidFill>
                    <a:schemeClr val="bg1"/>
                  </a:solidFill>
                </a:ln>
                <a:solidFill>
                  <a:schemeClr val="accent6">
                    <a:lumMod val="75000"/>
                  </a:schemeClr>
                </a:solidFill>
                <a:latin typeface="Comic Sans MS" panose="030F0702030302020204" pitchFamily="66" charset="0"/>
              </a:rPr>
              <a:t>Sales not reflecting polling data</a:t>
            </a:r>
          </a:p>
          <a:p>
            <a:r>
              <a:rPr lang="en-US" sz="2400" dirty="0">
                <a:ln>
                  <a:solidFill>
                    <a:schemeClr val="bg1"/>
                  </a:solidFill>
                </a:ln>
                <a:solidFill>
                  <a:schemeClr val="accent6">
                    <a:lumMod val="75000"/>
                  </a:schemeClr>
                </a:solidFill>
                <a:latin typeface="Comic Sans MS" panose="030F0702030302020204" pitchFamily="66" charset="0"/>
              </a:rPr>
              <a:t>Weak positive correlation except for strength</a:t>
            </a:r>
          </a:p>
        </p:txBody>
      </p:sp>
      <p:sp>
        <p:nvSpPr>
          <p:cNvPr id="11" name="Rectangle 10">
            <a:extLst>
              <a:ext uri="{FF2B5EF4-FFF2-40B4-BE49-F238E27FC236}">
                <a16:creationId xmlns:a16="http://schemas.microsoft.com/office/drawing/2014/main" id="{DB7BB068-4650-42D5-94BF-28C6C0919719}"/>
              </a:ext>
            </a:extLst>
          </p:cNvPr>
          <p:cNvSpPr/>
          <p:nvPr/>
        </p:nvSpPr>
        <p:spPr>
          <a:xfrm>
            <a:off x="-203520" y="2335105"/>
            <a:ext cx="3803726" cy="2800767"/>
          </a:xfrm>
          <a:prstGeom prst="rect">
            <a:avLst/>
          </a:prstGeom>
          <a:noFill/>
        </p:spPr>
        <p:txBody>
          <a:bodyPr wrap="square" lIns="91440" tIns="45720" rIns="91440" bIns="45720">
            <a:spAutoFit/>
          </a:bodyPr>
          <a:lstStyle/>
          <a:p>
            <a:pPr algn="ct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LEAST LIKELY TO SUCCEED</a:t>
            </a:r>
          </a:p>
          <a:p>
            <a:pPr algn="ctr"/>
            <a:r>
              <a:rPr lang="en-US" sz="1600" b="1" u="sng"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Weakest</a:t>
            </a: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 Rocket Raccoon</a:t>
            </a:r>
          </a:p>
          <a:p>
            <a:pPr algn="ctr"/>
            <a:r>
              <a:rPr lang="en-US" sz="1600" b="1" u="sng"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Dumbest</a:t>
            </a: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 Kick-Ass</a:t>
            </a:r>
          </a:p>
          <a:p>
            <a:pPr algn="ctr"/>
            <a:r>
              <a:rPr lang="en-US" sz="1600" b="1" u="sng"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Slowest:</a:t>
            </a: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 Man-Thing</a:t>
            </a:r>
          </a:p>
          <a:p>
            <a:pPr algn="ctr"/>
            <a:r>
              <a:rPr lang="en-US" sz="1600" b="1" u="sng"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Worst Fighter</a:t>
            </a: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 Ant-Man</a:t>
            </a:r>
          </a:p>
          <a:p>
            <a:pPr algn="ctr"/>
            <a:r>
              <a:rPr lang="en-US" sz="1600" b="1" u="sng"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Most Fragile</a:t>
            </a: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 Hawkeye</a:t>
            </a:r>
          </a:p>
          <a:p>
            <a:pPr algn="ctr"/>
            <a:r>
              <a:rPr lang="en-US" sz="1600" b="1" u="sng"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Most Powerless</a:t>
            </a: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 Kingpin</a:t>
            </a:r>
          </a:p>
          <a:p>
            <a:pPr algn="ctr"/>
            <a:endPar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endParaRPr>
          </a:p>
          <a:p>
            <a:pPr algn="ctr"/>
            <a:endPar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endParaRPr>
          </a:p>
          <a:p>
            <a:pPr algn="ctr"/>
            <a:r>
              <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THE WINNER AT BEING THE WORST IS…..</a:t>
            </a:r>
            <a:endParaRPr lang="en-US" sz="16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3960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076A97-8DD9-4272-B805-4F419E1EDB29}"/>
              </a:ext>
            </a:extLst>
          </p:cNvPr>
          <p:cNvSpPr/>
          <p:nvPr/>
        </p:nvSpPr>
        <p:spPr>
          <a:xfrm>
            <a:off x="674294" y="108067"/>
            <a:ext cx="1003351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Challenges and Improvements</a:t>
            </a:r>
          </a:p>
        </p:txBody>
      </p:sp>
      <p:sp>
        <p:nvSpPr>
          <p:cNvPr id="8" name="Rectangle 7">
            <a:extLst>
              <a:ext uri="{FF2B5EF4-FFF2-40B4-BE49-F238E27FC236}">
                <a16:creationId xmlns:a16="http://schemas.microsoft.com/office/drawing/2014/main" id="{E6B6A9C3-6DED-4FF2-A12E-E8D0D5318EAA}"/>
              </a:ext>
            </a:extLst>
          </p:cNvPr>
          <p:cNvSpPr/>
          <p:nvPr/>
        </p:nvSpPr>
        <p:spPr>
          <a:xfrm>
            <a:off x="3559087" y="3438972"/>
            <a:ext cx="507382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Final Thoughts</a:t>
            </a:r>
          </a:p>
        </p:txBody>
      </p:sp>
      <p:sp>
        <p:nvSpPr>
          <p:cNvPr id="11" name="Rectangle 10">
            <a:extLst>
              <a:ext uri="{FF2B5EF4-FFF2-40B4-BE49-F238E27FC236}">
                <a16:creationId xmlns:a16="http://schemas.microsoft.com/office/drawing/2014/main" id="{B7A02D38-903E-4781-B25A-5245D63D478F}"/>
              </a:ext>
            </a:extLst>
          </p:cNvPr>
          <p:cNvSpPr/>
          <p:nvPr/>
        </p:nvSpPr>
        <p:spPr>
          <a:xfrm>
            <a:off x="332509" y="4362302"/>
            <a:ext cx="11711708" cy="1938992"/>
          </a:xfrm>
          <a:prstGeom prst="rect">
            <a:avLst/>
          </a:prstGeom>
          <a:noFill/>
        </p:spPr>
        <p:txBody>
          <a:bodyPr wrap="square" lIns="91440" tIns="45720" rIns="91440" bIns="45720">
            <a:spAutoFit/>
          </a:bodyPr>
          <a:lstStyle/>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According to our weighted values Kickass is the worst superhero</a:t>
            </a:r>
          </a:p>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The top-ranking superheroes are all part of the Justice League most which also have impressive sales figures</a:t>
            </a:r>
          </a:p>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We could not find strong evidence for a correlation between superhero statistics and comic book sales</a:t>
            </a:r>
            <a:endParaRPr lang="en-US" sz="2400" b="1" cap="none" spc="0" dirty="0">
              <a:ln w="13462">
                <a:solidFill>
                  <a:schemeClr val="bg1"/>
                </a:solidFill>
                <a:prstDash val="solid"/>
              </a:ln>
              <a:solidFill>
                <a:schemeClr val="bg1"/>
              </a:solidFill>
              <a:effectLst>
                <a:outerShdw dist="38100" dir="2700000" algn="bl" rotWithShape="0">
                  <a:schemeClr val="accent5"/>
                </a:outerShdw>
              </a:effectLst>
            </a:endParaRPr>
          </a:p>
        </p:txBody>
      </p:sp>
      <p:sp>
        <p:nvSpPr>
          <p:cNvPr id="14" name="Rectangle 13">
            <a:extLst>
              <a:ext uri="{FF2B5EF4-FFF2-40B4-BE49-F238E27FC236}">
                <a16:creationId xmlns:a16="http://schemas.microsoft.com/office/drawing/2014/main" id="{51F4520B-0876-4019-A131-7ADBE7AD6D73}"/>
              </a:ext>
            </a:extLst>
          </p:cNvPr>
          <p:cNvSpPr/>
          <p:nvPr/>
        </p:nvSpPr>
        <p:spPr>
          <a:xfrm>
            <a:off x="812798" y="1390089"/>
            <a:ext cx="11231419" cy="1938992"/>
          </a:xfrm>
          <a:prstGeom prst="rect">
            <a:avLst/>
          </a:prstGeom>
          <a:noFill/>
        </p:spPr>
        <p:txBody>
          <a:bodyPr wrap="square" lIns="91440" tIns="45720" rIns="91440" bIns="45720">
            <a:spAutoFit/>
          </a:bodyPr>
          <a:lstStyle/>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Challenging data retrieval</a:t>
            </a:r>
          </a:p>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Hero to comic book mapping (Darkest Knight title does not map to Batman)</a:t>
            </a:r>
          </a:p>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Attribute specific sales </a:t>
            </a:r>
          </a:p>
          <a:p>
            <a:r>
              <a:rPr lang="en-US" sz="2400" b="1" cap="none" spc="0" dirty="0">
                <a:ln w="13462">
                  <a:solidFill>
                    <a:schemeClr val="bg1"/>
                  </a:solidFill>
                  <a:prstDash val="solid"/>
                </a:ln>
                <a:solidFill>
                  <a:schemeClr val="bg1"/>
                </a:solidFill>
                <a:effectLst>
                  <a:outerShdw dist="38100" dir="2700000" algn="bl" rotWithShape="0">
                    <a:schemeClr val="accent5"/>
                  </a:outerShdw>
                </a:effectLst>
                <a:latin typeface="Comic Sans MS" panose="030F0702030302020204" pitchFamily="66" charset="0"/>
              </a:rPr>
              <a:t>Wider population and more targeted polling pool</a:t>
            </a:r>
            <a:endParaRPr lang="en-US" sz="2400" b="1" cap="none" spc="0" dirty="0">
              <a:ln w="13462">
                <a:solidFill>
                  <a:schemeClr val="bg1"/>
                </a:solidFill>
                <a:prstDash val="solid"/>
              </a:ln>
              <a:solidFill>
                <a:schemeClr val="bg1"/>
              </a:solidFill>
              <a:effectLst>
                <a:outerShdw dist="38100" dir="2700000" algn="bl" rotWithShape="0">
                  <a:schemeClr val="accent5"/>
                </a:outerShdw>
              </a:effectLst>
            </a:endParaRPr>
          </a:p>
        </p:txBody>
      </p:sp>
    </p:spTree>
    <p:extLst>
      <p:ext uri="{BB962C8B-B14F-4D97-AF65-F5344CB8AC3E}">
        <p14:creationId xmlns:p14="http://schemas.microsoft.com/office/powerpoint/2010/main" val="171540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572</Words>
  <Application>Microsoft Office PowerPoint</Application>
  <PresentationFormat>Widescreen</PresentationFormat>
  <Paragraphs>61</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Comic Sans MS</vt:lpstr>
      <vt:lpstr>Office Theme</vt:lpstr>
      <vt:lpstr>PowerPoint Presentation</vt:lpstr>
      <vt:lpstr>What Superhero is the Worst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Created by Josh Leibfried Mikhail Kyraha Jordan Thompson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Superhero is the worst</dc:title>
  <dc:creator>joshc</dc:creator>
  <cp:lastModifiedBy>Jordan Thompson</cp:lastModifiedBy>
  <cp:revision>21</cp:revision>
  <dcterms:created xsi:type="dcterms:W3CDTF">2020-04-22T23:45:06Z</dcterms:created>
  <dcterms:modified xsi:type="dcterms:W3CDTF">2020-04-25T14:00:30Z</dcterms:modified>
</cp:coreProperties>
</file>