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B107-749E-41E4-A9A0-CAF74702B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4E6FB-F5FC-44EE-92E2-3660FDA4F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C2E218-272A-4E16-95AC-B32F27BA570D}"/>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1F21E9A4-ADC5-4B8C-8AD6-CA5292609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B2A29-AF72-4D00-9B63-E019C18F7FD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85099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CF55-B512-4B68-9C50-16AD0C9DE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209290-DB8C-4D6E-AC26-F1B8025C8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BD043-FE40-49C4-81C1-177D05258B4E}"/>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180DF8E8-F981-4AA9-8DBE-DEB2563C2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A4D4-5C6E-4B38-AF60-D647A0399D89}"/>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08244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AE6BA-B1F8-418E-843B-3871DAB23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74F87-E8F9-4DFC-919A-9C1257BFD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DB56-81E3-425B-9181-850CC72A064B}"/>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564D51A7-C0AB-4434-B2A9-38D18176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CDDC5-1064-46B8-A2FC-CCD1B3A763B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22453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8AA3-F707-4A99-82BB-0EAC56AD0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06AF3-8936-46E9-962B-A0B112D0A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F6DA2-E7CC-437D-9759-444F1F1158A6}"/>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48A49B85-DC01-4FFA-997B-76EC6AA8F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9E8A6-03DC-426F-9C90-7BB7E5F949B8}"/>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6059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EBB0-9C75-455C-8E8D-7B750AAA1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C1291-6367-4D1A-A94A-F8B4421A1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25947-410D-4B2C-A546-B2F8C2EF4BC7}"/>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4A8730B5-13A0-40A1-989A-979747C86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9F9B-CD1B-40C4-ACDE-940C4BAC72D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414926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68F0-5BA2-4EFF-8790-5B3B0B6D7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996F4-88D3-48DE-BDC4-39659EB3E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D352F-784C-4856-ADB0-37CF2E410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4306B-CF3A-4F6D-A1E9-0BFC6EAEC16D}"/>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6" name="Footer Placeholder 5">
            <a:extLst>
              <a:ext uri="{FF2B5EF4-FFF2-40B4-BE49-F238E27FC236}">
                <a16:creationId xmlns:a16="http://schemas.microsoft.com/office/drawing/2014/main" id="{B2B38DC8-8CBA-4C96-9935-4C4896B6B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29C6D-23A1-468D-B5E3-F8E68D6D13F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05260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D2B-89E4-4F9E-8207-89E27F3D4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26AC7-4100-4869-BACC-59D2E8C3B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1230C-51BE-4653-A3CA-F314C2AAD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F075F-2510-4469-AEC6-3EDCF6D20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83A3D-D984-40F5-812A-A0ED44C6C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B578C-7E28-4790-9364-B0A4789858DE}"/>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8" name="Footer Placeholder 7">
            <a:extLst>
              <a:ext uri="{FF2B5EF4-FFF2-40B4-BE49-F238E27FC236}">
                <a16:creationId xmlns:a16="http://schemas.microsoft.com/office/drawing/2014/main" id="{E211CC58-F792-472F-8799-D7553914C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BB0AA-7C71-47EF-8B5C-D580FE4FC48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13814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596-D6F3-4F46-940D-A13A8D2B3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CD3B2-2166-4535-8956-07A60A17A477}"/>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4" name="Footer Placeholder 3">
            <a:extLst>
              <a:ext uri="{FF2B5EF4-FFF2-40B4-BE49-F238E27FC236}">
                <a16:creationId xmlns:a16="http://schemas.microsoft.com/office/drawing/2014/main" id="{6F7B30BC-73C7-46C6-9727-69CE3AC50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1D35C-1A51-454B-9A60-2C30F432FDC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5528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BF578-C6A6-4A04-9C4F-CA34F32F2F5B}"/>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3" name="Footer Placeholder 2">
            <a:extLst>
              <a:ext uri="{FF2B5EF4-FFF2-40B4-BE49-F238E27FC236}">
                <a16:creationId xmlns:a16="http://schemas.microsoft.com/office/drawing/2014/main" id="{81C99354-13A9-4031-BC65-F313BA7B3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9A02C-F7F9-4087-AB51-6A5BC7A037A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88984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8BD2-495E-41A4-A0E9-368A6003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5F18E-196F-4CE7-A6AF-27283A4F6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A7452-CD9B-4E50-883A-B928F3B57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DB16A-906E-4057-AA29-61BC69C85D1B}"/>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6" name="Footer Placeholder 5">
            <a:extLst>
              <a:ext uri="{FF2B5EF4-FFF2-40B4-BE49-F238E27FC236}">
                <a16:creationId xmlns:a16="http://schemas.microsoft.com/office/drawing/2014/main" id="{43E1DA68-A595-4D3D-AC50-8192949B5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D98E1-A393-43D4-BA75-8DF62ED6874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11267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D2E-23AD-402D-B549-BC166E2C4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A1D27-CDDC-4FEF-80D7-28A54B429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19D61-F814-40E4-89BC-88975A7FB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5137-ED36-42A0-84DE-968EE369708B}"/>
              </a:ext>
            </a:extLst>
          </p:cNvPr>
          <p:cNvSpPr>
            <a:spLocks noGrp="1"/>
          </p:cNvSpPr>
          <p:nvPr>
            <p:ph type="dt" sz="half" idx="10"/>
          </p:nvPr>
        </p:nvSpPr>
        <p:spPr/>
        <p:txBody>
          <a:bodyPr/>
          <a:lstStyle/>
          <a:p>
            <a:fld id="{2DC3DBE7-AB5B-494B-A130-08E33598458D}" type="datetimeFigureOut">
              <a:rPr lang="en-US" smtClean="0"/>
              <a:t>4/22/2020</a:t>
            </a:fld>
            <a:endParaRPr lang="en-US"/>
          </a:p>
        </p:txBody>
      </p:sp>
      <p:sp>
        <p:nvSpPr>
          <p:cNvPr id="6" name="Footer Placeholder 5">
            <a:extLst>
              <a:ext uri="{FF2B5EF4-FFF2-40B4-BE49-F238E27FC236}">
                <a16:creationId xmlns:a16="http://schemas.microsoft.com/office/drawing/2014/main" id="{07923D53-9094-42BF-9B91-F4C8C41C9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D10DF-073C-4CE4-A04F-F2EB604FF106}"/>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18447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31D74-8722-4ACC-B47B-B36F60AD7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50167-F664-4B21-B489-812EEA2A7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FA80A-5439-4FC9-8129-17151D23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3DBE7-AB5B-494B-A130-08E33598458D}" type="datetimeFigureOut">
              <a:rPr lang="en-US" smtClean="0"/>
              <a:t>4/22/2020</a:t>
            </a:fld>
            <a:endParaRPr lang="en-US"/>
          </a:p>
        </p:txBody>
      </p:sp>
      <p:sp>
        <p:nvSpPr>
          <p:cNvPr id="5" name="Footer Placeholder 4">
            <a:extLst>
              <a:ext uri="{FF2B5EF4-FFF2-40B4-BE49-F238E27FC236}">
                <a16:creationId xmlns:a16="http://schemas.microsoft.com/office/drawing/2014/main" id="{096E7171-ABB3-45CA-8314-5997D665C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5757B-AB53-430F-AC1C-BE027D725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AEE66-E0D4-4064-B840-ADC70F27B7FD}" type="slidenum">
              <a:rPr lang="en-US" smtClean="0"/>
              <a:t>‹#›</a:t>
            </a:fld>
            <a:endParaRPr lang="en-US"/>
          </a:p>
        </p:txBody>
      </p:sp>
    </p:spTree>
    <p:extLst>
      <p:ext uri="{BB962C8B-B14F-4D97-AF65-F5344CB8AC3E}">
        <p14:creationId xmlns:p14="http://schemas.microsoft.com/office/powerpoint/2010/main" val="8444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l8L8Ly9TcMI?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omichron.com/yearlycomicssales/" TargetMode="External"/><Relationship Id="rId2" Type="http://schemas.openxmlformats.org/officeDocument/2006/relationships/hyperlink" Target="https://www.superheroap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uperherodb.com/" TargetMode="External"/><Relationship Id="rId2" Type="http://schemas.openxmlformats.org/officeDocument/2006/relationships/hyperlink" Target="https://www.superheroapi.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michron.com/yearlycomicssa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1E07-04D4-4F72-9B38-5F2E8094AEED}"/>
              </a:ext>
            </a:extLst>
          </p:cNvPr>
          <p:cNvSpPr>
            <a:spLocks noGrp="1"/>
          </p:cNvSpPr>
          <p:nvPr>
            <p:ph type="title"/>
          </p:nvPr>
        </p:nvSpPr>
        <p:spPr/>
        <p:txBody>
          <a:bodyPr/>
          <a:lstStyle/>
          <a:p>
            <a:endParaRPr lang="en-US"/>
          </a:p>
        </p:txBody>
      </p:sp>
      <p:pic>
        <p:nvPicPr>
          <p:cNvPr id="4" name="Online Media 3" title="Marvel Opening Sequence">
            <a:hlinkClick r:id="" action="ppaction://media"/>
            <a:extLst>
              <a:ext uri="{FF2B5EF4-FFF2-40B4-BE49-F238E27FC236}">
                <a16:creationId xmlns:a16="http://schemas.microsoft.com/office/drawing/2014/main" id="{0D8B8E26-DE37-4E98-91CC-A9CDD2C31D2D}"/>
              </a:ext>
            </a:extLst>
          </p:cNvPr>
          <p:cNvPicPr>
            <a:picLocks noGrp="1" noRot="1" noChangeAspect="1"/>
          </p:cNvPicPr>
          <p:nvPr>
            <p:ph idx="1"/>
            <a:videoFile r:link="rId1"/>
          </p:nvPr>
        </p:nvPicPr>
        <p:blipFill>
          <a:blip r:embed="rId3"/>
          <a:stretch>
            <a:fillRect/>
          </a:stretch>
        </p:blipFill>
        <p:spPr>
          <a:xfrm>
            <a:off x="1021408" y="365125"/>
            <a:ext cx="10332392" cy="5811838"/>
          </a:xfrm>
          <a:prstGeom prst="rect">
            <a:avLst/>
          </a:prstGeom>
        </p:spPr>
      </p:pic>
    </p:spTree>
    <p:extLst>
      <p:ext uri="{BB962C8B-B14F-4D97-AF65-F5344CB8AC3E}">
        <p14:creationId xmlns:p14="http://schemas.microsoft.com/office/powerpoint/2010/main" val="25688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13169-6FDA-4B4B-B541-4D1B0D99E346}"/>
              </a:ext>
            </a:extLst>
          </p:cNvPr>
          <p:cNvSpPr>
            <a:spLocks noGrp="1"/>
          </p:cNvSpPr>
          <p:nvPr>
            <p:ph type="ctrTitle"/>
          </p:nvPr>
        </p:nvSpPr>
        <p:spPr>
          <a:xfrm>
            <a:off x="642257" y="4525347"/>
            <a:ext cx="6939722" cy="1737360"/>
          </a:xfrm>
        </p:spPr>
        <p:txBody>
          <a:bodyPr anchor="ctr">
            <a:normAutofit/>
          </a:bodyPr>
          <a:lstStyle/>
          <a:p>
            <a:pPr algn="r"/>
            <a:r>
              <a:rPr lang="en-US" dirty="0"/>
              <a:t>What Superhero is the Worst</a:t>
            </a:r>
          </a:p>
        </p:txBody>
      </p:sp>
      <p:sp>
        <p:nvSpPr>
          <p:cNvPr id="3" name="Subtitle 2">
            <a:extLst>
              <a:ext uri="{FF2B5EF4-FFF2-40B4-BE49-F238E27FC236}">
                <a16:creationId xmlns:a16="http://schemas.microsoft.com/office/drawing/2014/main" id="{633763CC-EA5E-441A-8B3D-FFC7A3522F07}"/>
              </a:ext>
            </a:extLst>
          </p:cNvPr>
          <p:cNvSpPr>
            <a:spLocks noGrp="1"/>
          </p:cNvSpPr>
          <p:nvPr>
            <p:ph type="subTitle" idx="1"/>
          </p:nvPr>
        </p:nvSpPr>
        <p:spPr>
          <a:xfrm>
            <a:off x="8050762" y="4525347"/>
            <a:ext cx="3211288" cy="1737360"/>
          </a:xfrm>
        </p:spPr>
        <p:txBody>
          <a:bodyPr anchor="ctr">
            <a:normAutofit/>
          </a:bodyPr>
          <a:lstStyle/>
          <a:p>
            <a:pPr algn="l"/>
            <a:r>
              <a:rPr lang="en-US"/>
              <a:t>Sales data vs popular opinion</a:t>
            </a:r>
          </a:p>
        </p:txBody>
      </p:sp>
      <p:sp>
        <p:nvSpPr>
          <p:cNvPr id="73" name="Oval 7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107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D2D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vie Kickass knows how to kickass in Death Battle by Wongkahei on ...">
            <a:extLst>
              <a:ext uri="{FF2B5EF4-FFF2-40B4-BE49-F238E27FC236}">
                <a16:creationId xmlns:a16="http://schemas.microsoft.com/office/drawing/2014/main" id="{B8C46CCF-6F47-484F-9A61-0C3C5446D5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6" r="12130" b="-1"/>
          <a:stretch/>
        </p:blipFill>
        <p:spPr bwMode="auto">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8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C12-172B-40CD-AE08-DE5A17907185}"/>
              </a:ext>
            </a:extLst>
          </p:cNvPr>
          <p:cNvSpPr>
            <a:spLocks noGrp="1"/>
          </p:cNvSpPr>
          <p:nvPr>
            <p:ph type="title"/>
          </p:nvPr>
        </p:nvSpPr>
        <p:spPr/>
        <p:txBody>
          <a:bodyPr>
            <a:normAutofit/>
          </a:bodyPr>
          <a:lstStyle/>
          <a:p>
            <a:r>
              <a:rPr lang="en-US" b="1" dirty="0"/>
              <a:t>Hypothesis</a:t>
            </a:r>
            <a:r>
              <a:rPr lang="en-US" dirty="0"/>
              <a:t>: There is correlation between comic book sales and superhero statistics</a:t>
            </a:r>
          </a:p>
        </p:txBody>
      </p:sp>
      <p:sp>
        <p:nvSpPr>
          <p:cNvPr id="3" name="Content Placeholder 2">
            <a:extLst>
              <a:ext uri="{FF2B5EF4-FFF2-40B4-BE49-F238E27FC236}">
                <a16:creationId xmlns:a16="http://schemas.microsoft.com/office/drawing/2014/main" id="{CFB93EA0-0DFC-49B9-88B8-408E336D96BB}"/>
              </a:ext>
            </a:extLst>
          </p:cNvPr>
          <p:cNvSpPr>
            <a:spLocks noGrp="1"/>
          </p:cNvSpPr>
          <p:nvPr>
            <p:ph idx="1"/>
          </p:nvPr>
        </p:nvSpPr>
        <p:spPr/>
        <p:txBody>
          <a:bodyPr>
            <a:normAutofit lnSpcReduction="10000"/>
          </a:bodyPr>
          <a:lstStyle/>
          <a:p>
            <a:pPr marL="0" indent="0">
              <a:buNone/>
            </a:pPr>
            <a:r>
              <a:rPr lang="en-US" dirty="0"/>
              <a:t>Methodology:</a:t>
            </a:r>
          </a:p>
          <a:p>
            <a:pPr marL="514350" indent="-514350">
              <a:buAutoNum type="arabicParenR"/>
            </a:pPr>
            <a:r>
              <a:rPr lang="en-US" dirty="0"/>
              <a:t>We collected data from our class and our social networks on what they thought was the most important statistics of superheroes</a:t>
            </a:r>
          </a:p>
          <a:p>
            <a:pPr marL="971550" lvl="1" indent="-514350">
              <a:buAutoNum type="arabicParenR"/>
            </a:pPr>
            <a:r>
              <a:rPr lang="en-US" dirty="0"/>
              <a:t>Intelligence, Strength, Combat, Durability, Power (non-physical), Speed </a:t>
            </a:r>
          </a:p>
          <a:p>
            <a:pPr marL="514350" indent="-514350">
              <a:buAutoNum type="arabicParenR"/>
            </a:pPr>
            <a:r>
              <a:rPr lang="en-US" dirty="0"/>
              <a:t>We used the API from </a:t>
            </a:r>
            <a:r>
              <a:rPr lang="en-US" dirty="0">
                <a:hlinkClick r:id="rId2"/>
              </a:rPr>
              <a:t>https://www.superheroapi.com/</a:t>
            </a:r>
            <a:r>
              <a:rPr lang="en-US" dirty="0"/>
              <a:t> and we were able to pull in statistics of superhero’s power rankings</a:t>
            </a:r>
          </a:p>
          <a:p>
            <a:pPr marL="514350" indent="-514350">
              <a:buAutoNum type="arabicParenR"/>
            </a:pPr>
            <a:r>
              <a:rPr lang="en-US" dirty="0"/>
              <a:t>Manually downloaded and cleaned data from </a:t>
            </a:r>
            <a:r>
              <a:rPr lang="en-US" dirty="0">
                <a:hlinkClick r:id="rId3"/>
              </a:rPr>
              <a:t>https://www.comichron.com/yearlycomicssales/</a:t>
            </a:r>
            <a:r>
              <a:rPr lang="en-US" dirty="0"/>
              <a:t> </a:t>
            </a:r>
          </a:p>
          <a:p>
            <a:pPr marL="514350" indent="-514350">
              <a:buAutoNum type="arabicParenR"/>
            </a:pPr>
            <a:r>
              <a:rPr lang="en-US" dirty="0"/>
              <a:t>Normalized statistics to reflect polling data and combined with </a:t>
            </a:r>
            <a:r>
              <a:rPr lang="en-US" dirty="0" err="1"/>
              <a:t>comicbook</a:t>
            </a:r>
            <a:r>
              <a:rPr lang="en-US" dirty="0"/>
              <a:t> sales into a Pandas </a:t>
            </a:r>
            <a:r>
              <a:rPr lang="en-US" dirty="0" err="1"/>
              <a:t>DataFrame</a:t>
            </a:r>
            <a:endParaRPr lang="en-US" dirty="0"/>
          </a:p>
        </p:txBody>
      </p:sp>
    </p:spTree>
    <p:extLst>
      <p:ext uri="{BB962C8B-B14F-4D97-AF65-F5344CB8AC3E}">
        <p14:creationId xmlns:p14="http://schemas.microsoft.com/office/powerpoint/2010/main" val="157127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E324-22F0-4E9D-B536-FC31EFAFD156}"/>
              </a:ext>
            </a:extLst>
          </p:cNvPr>
          <p:cNvSpPr>
            <a:spLocks noGrp="1"/>
          </p:cNvSpPr>
          <p:nvPr>
            <p:ph type="title"/>
          </p:nvPr>
        </p:nvSpPr>
        <p:spPr/>
        <p:txBody>
          <a:bodyPr/>
          <a:lstStyle/>
          <a:p>
            <a:r>
              <a:rPr lang="en-US" dirty="0"/>
              <a:t>Polling Data</a:t>
            </a:r>
          </a:p>
        </p:txBody>
      </p:sp>
      <p:sp>
        <p:nvSpPr>
          <p:cNvPr id="3" name="Content Placeholder 2">
            <a:extLst>
              <a:ext uri="{FF2B5EF4-FFF2-40B4-BE49-F238E27FC236}">
                <a16:creationId xmlns:a16="http://schemas.microsoft.com/office/drawing/2014/main" id="{3ED013B5-7229-491D-A5A6-E4E755F61DCC}"/>
              </a:ext>
            </a:extLst>
          </p:cNvPr>
          <p:cNvSpPr>
            <a:spLocks noGrp="1"/>
          </p:cNvSpPr>
          <p:nvPr>
            <p:ph idx="1"/>
          </p:nvPr>
        </p:nvSpPr>
        <p:spPr>
          <a:xfrm>
            <a:off x="838200" y="1825625"/>
            <a:ext cx="8587784" cy="4927600"/>
          </a:xfrm>
        </p:spPr>
        <p:txBody>
          <a:bodyPr>
            <a:normAutofit lnSpcReduction="10000"/>
          </a:bodyPr>
          <a:lstStyle/>
          <a:p>
            <a:r>
              <a:rPr lang="en-US" dirty="0"/>
              <a:t>Each of the team members sent out a poll to determine which statistics of superheroes were the most important to them on a scale of 1 to 5 (Fig. 1)</a:t>
            </a:r>
          </a:p>
          <a:p>
            <a:r>
              <a:rPr lang="en-US" dirty="0"/>
              <a:t>We download the data as .csv files and combined it into a Pandas Data Frame</a:t>
            </a:r>
          </a:p>
          <a:p>
            <a:r>
              <a:rPr lang="en-US" dirty="0"/>
              <a:t>We then adjusted the values that were returned to be normalized values</a:t>
            </a:r>
          </a:p>
          <a:p>
            <a:pPr lvl="1"/>
            <a:r>
              <a:rPr lang="en-US" dirty="0"/>
              <a:t>First we got sum of all ranking of each individual stat and then took the mean of it to determine the weighted values of each stat.  Each mean we divided by the norm so they would add up to 1 (Fig. 2)</a:t>
            </a:r>
          </a:p>
          <a:p>
            <a:pPr marL="914400" lvl="2" indent="0">
              <a:buNone/>
            </a:pPr>
            <a:r>
              <a:rPr lang="en-US" dirty="0"/>
              <a:t>norm = </a:t>
            </a:r>
            <a:r>
              <a:rPr lang="en-US" dirty="0" err="1"/>
              <a:t>combined_df.mean</a:t>
            </a:r>
            <a:r>
              <a:rPr lang="en-US" dirty="0"/>
              <a:t>().sum()</a:t>
            </a:r>
          </a:p>
          <a:p>
            <a:pPr marL="914400" lvl="2" indent="0">
              <a:buNone/>
            </a:pPr>
            <a:r>
              <a:rPr lang="en-US" dirty="0" err="1"/>
              <a:t>weights_df</a:t>
            </a:r>
            <a:r>
              <a:rPr lang="en-US" dirty="0"/>
              <a:t> = </a:t>
            </a:r>
            <a:r>
              <a:rPr lang="en-US" dirty="0" err="1"/>
              <a:t>combined_df.mean</a:t>
            </a:r>
            <a:r>
              <a:rPr lang="en-US" dirty="0"/>
              <a:t>()/norm</a:t>
            </a:r>
          </a:p>
        </p:txBody>
      </p:sp>
      <p:pic>
        <p:nvPicPr>
          <p:cNvPr id="5" name="Picture 4">
            <a:extLst>
              <a:ext uri="{FF2B5EF4-FFF2-40B4-BE49-F238E27FC236}">
                <a16:creationId xmlns:a16="http://schemas.microsoft.com/office/drawing/2014/main" id="{54A51574-09C8-4456-B087-8D93A52942C4}"/>
              </a:ext>
            </a:extLst>
          </p:cNvPr>
          <p:cNvPicPr>
            <a:picLocks noChangeAspect="1"/>
          </p:cNvPicPr>
          <p:nvPr/>
        </p:nvPicPr>
        <p:blipFill>
          <a:blip r:embed="rId2"/>
          <a:stretch>
            <a:fillRect/>
          </a:stretch>
        </p:blipFill>
        <p:spPr>
          <a:xfrm>
            <a:off x="9397130" y="0"/>
            <a:ext cx="2794868" cy="3429000"/>
          </a:xfrm>
          <a:prstGeom prst="rect">
            <a:avLst/>
          </a:prstGeom>
        </p:spPr>
      </p:pic>
      <p:pic>
        <p:nvPicPr>
          <p:cNvPr id="8" name="Picture 7">
            <a:extLst>
              <a:ext uri="{FF2B5EF4-FFF2-40B4-BE49-F238E27FC236}">
                <a16:creationId xmlns:a16="http://schemas.microsoft.com/office/drawing/2014/main" id="{BDB96293-26E9-4514-8C2D-07C6438DC02E}"/>
              </a:ext>
            </a:extLst>
          </p:cNvPr>
          <p:cNvPicPr>
            <a:picLocks noChangeAspect="1"/>
          </p:cNvPicPr>
          <p:nvPr/>
        </p:nvPicPr>
        <p:blipFill>
          <a:blip r:embed="rId3"/>
          <a:stretch>
            <a:fillRect/>
          </a:stretch>
        </p:blipFill>
        <p:spPr>
          <a:xfrm>
            <a:off x="9397131" y="4041794"/>
            <a:ext cx="2794869" cy="2451081"/>
          </a:xfrm>
          <a:prstGeom prst="rect">
            <a:avLst/>
          </a:prstGeom>
        </p:spPr>
      </p:pic>
      <p:sp>
        <p:nvSpPr>
          <p:cNvPr id="9" name="TextBox 8">
            <a:extLst>
              <a:ext uri="{FF2B5EF4-FFF2-40B4-BE49-F238E27FC236}">
                <a16:creationId xmlns:a16="http://schemas.microsoft.com/office/drawing/2014/main" id="{958D3B42-EF66-4560-8186-75901BC8AE50}"/>
              </a:ext>
            </a:extLst>
          </p:cNvPr>
          <p:cNvSpPr txBox="1"/>
          <p:nvPr/>
        </p:nvSpPr>
        <p:spPr>
          <a:xfrm>
            <a:off x="10483421" y="3429000"/>
            <a:ext cx="679994" cy="369332"/>
          </a:xfrm>
          <a:prstGeom prst="rect">
            <a:avLst/>
          </a:prstGeom>
          <a:noFill/>
        </p:spPr>
        <p:txBody>
          <a:bodyPr wrap="none" rtlCol="0">
            <a:spAutoFit/>
          </a:bodyPr>
          <a:lstStyle/>
          <a:p>
            <a:r>
              <a:rPr lang="en-US" dirty="0"/>
              <a:t>Fig. 1</a:t>
            </a:r>
          </a:p>
        </p:txBody>
      </p:sp>
      <p:sp>
        <p:nvSpPr>
          <p:cNvPr id="11" name="TextBox 10">
            <a:extLst>
              <a:ext uri="{FF2B5EF4-FFF2-40B4-BE49-F238E27FC236}">
                <a16:creationId xmlns:a16="http://schemas.microsoft.com/office/drawing/2014/main" id="{F7F1955F-DB99-405D-A61A-0BE2EBDCC3F3}"/>
              </a:ext>
            </a:extLst>
          </p:cNvPr>
          <p:cNvSpPr txBox="1"/>
          <p:nvPr/>
        </p:nvSpPr>
        <p:spPr>
          <a:xfrm>
            <a:off x="10454567" y="6488668"/>
            <a:ext cx="679994" cy="369332"/>
          </a:xfrm>
          <a:prstGeom prst="rect">
            <a:avLst/>
          </a:prstGeom>
          <a:noFill/>
        </p:spPr>
        <p:txBody>
          <a:bodyPr wrap="none" rtlCol="0">
            <a:spAutoFit/>
          </a:bodyPr>
          <a:lstStyle/>
          <a:p>
            <a:r>
              <a:rPr lang="en-US" dirty="0"/>
              <a:t>Fig. 2</a:t>
            </a:r>
          </a:p>
        </p:txBody>
      </p:sp>
    </p:spTree>
    <p:extLst>
      <p:ext uri="{BB962C8B-B14F-4D97-AF65-F5344CB8AC3E}">
        <p14:creationId xmlns:p14="http://schemas.microsoft.com/office/powerpoint/2010/main" val="197765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B221-5D25-4992-BBF6-58138658FF3E}"/>
              </a:ext>
            </a:extLst>
          </p:cNvPr>
          <p:cNvSpPr>
            <a:spLocks noGrp="1"/>
          </p:cNvSpPr>
          <p:nvPr>
            <p:ph type="title"/>
          </p:nvPr>
        </p:nvSpPr>
        <p:spPr/>
        <p:txBody>
          <a:bodyPr/>
          <a:lstStyle/>
          <a:p>
            <a:r>
              <a:rPr lang="en-US" dirty="0"/>
              <a:t>The Superhero API</a:t>
            </a:r>
          </a:p>
        </p:txBody>
      </p:sp>
      <p:sp>
        <p:nvSpPr>
          <p:cNvPr id="3" name="Content Placeholder 2">
            <a:extLst>
              <a:ext uri="{FF2B5EF4-FFF2-40B4-BE49-F238E27FC236}">
                <a16:creationId xmlns:a16="http://schemas.microsoft.com/office/drawing/2014/main" id="{304E6452-C1E6-4D92-9FD7-116EBF9F21CC}"/>
              </a:ext>
            </a:extLst>
          </p:cNvPr>
          <p:cNvSpPr>
            <a:spLocks noGrp="1"/>
          </p:cNvSpPr>
          <p:nvPr>
            <p:ph idx="1"/>
          </p:nvPr>
        </p:nvSpPr>
        <p:spPr/>
        <p:txBody>
          <a:bodyPr/>
          <a:lstStyle/>
          <a:p>
            <a:r>
              <a:rPr lang="en-US" dirty="0"/>
              <a:t>Using the API from </a:t>
            </a:r>
            <a:r>
              <a:rPr lang="en-US" dirty="0">
                <a:hlinkClick r:id="rId2"/>
              </a:rPr>
              <a:t>https://www.superheroapi.com/</a:t>
            </a:r>
            <a:r>
              <a:rPr lang="en-US" dirty="0"/>
              <a:t> we collected data </a:t>
            </a:r>
          </a:p>
          <a:p>
            <a:pPr lvl="1"/>
            <a:r>
              <a:rPr lang="en-US" dirty="0"/>
              <a:t>over 700 superheroes </a:t>
            </a:r>
          </a:p>
          <a:p>
            <a:pPr lvl="1"/>
            <a:r>
              <a:rPr lang="en-US" dirty="0"/>
              <a:t>wide range data like name, group affiliation, and known relatives </a:t>
            </a:r>
          </a:p>
          <a:p>
            <a:pPr lvl="1"/>
            <a:r>
              <a:rPr lang="en-US" dirty="0"/>
              <a:t>ranking from 0 to 100 of their statistics as determined by the superhero database </a:t>
            </a:r>
            <a:r>
              <a:rPr lang="en-US" dirty="0">
                <a:hlinkClick r:id="rId3"/>
              </a:rPr>
              <a:t>https://www.superherodb.com/</a:t>
            </a:r>
            <a:endParaRPr lang="en-US" dirty="0"/>
          </a:p>
          <a:p>
            <a:r>
              <a:rPr lang="en-US" dirty="0"/>
              <a:t>We cleaned the data for the raw statistics and superheroes’ names</a:t>
            </a:r>
          </a:p>
          <a:p>
            <a:pPr lvl="1"/>
            <a:r>
              <a:rPr lang="en-US" dirty="0"/>
              <a:t>Combined duplicated (superheroes with more than one alter ego)</a:t>
            </a:r>
          </a:p>
          <a:p>
            <a:pPr lvl="1"/>
            <a:r>
              <a:rPr lang="en-US" dirty="0"/>
              <a:t>Removed superheroes with NA values</a:t>
            </a:r>
          </a:p>
          <a:p>
            <a:pPr lvl="1"/>
            <a:r>
              <a:rPr lang="en-US" dirty="0"/>
              <a:t>Applied our normalization to their statistics</a:t>
            </a:r>
          </a:p>
        </p:txBody>
      </p:sp>
    </p:spTree>
    <p:extLst>
      <p:ext uri="{BB962C8B-B14F-4D97-AF65-F5344CB8AC3E}">
        <p14:creationId xmlns:p14="http://schemas.microsoft.com/office/powerpoint/2010/main" val="295142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10F5-8A75-4D0A-809A-34B316B26564}"/>
              </a:ext>
            </a:extLst>
          </p:cNvPr>
          <p:cNvSpPr>
            <a:spLocks noGrp="1"/>
          </p:cNvSpPr>
          <p:nvPr>
            <p:ph type="title"/>
          </p:nvPr>
        </p:nvSpPr>
        <p:spPr/>
        <p:txBody>
          <a:bodyPr/>
          <a:lstStyle/>
          <a:p>
            <a:r>
              <a:rPr lang="en-US" dirty="0"/>
              <a:t>Comic book Sales</a:t>
            </a:r>
          </a:p>
        </p:txBody>
      </p:sp>
      <p:sp>
        <p:nvSpPr>
          <p:cNvPr id="3" name="Content Placeholder 2">
            <a:extLst>
              <a:ext uri="{FF2B5EF4-FFF2-40B4-BE49-F238E27FC236}">
                <a16:creationId xmlns:a16="http://schemas.microsoft.com/office/drawing/2014/main" id="{7DA06CF5-485A-4EBB-BBE1-0B5948EE9E83}"/>
              </a:ext>
            </a:extLst>
          </p:cNvPr>
          <p:cNvSpPr>
            <a:spLocks noGrp="1"/>
          </p:cNvSpPr>
          <p:nvPr>
            <p:ph idx="1"/>
          </p:nvPr>
        </p:nvSpPr>
        <p:spPr/>
        <p:txBody>
          <a:bodyPr/>
          <a:lstStyle/>
          <a:p>
            <a:r>
              <a:rPr lang="en-US" dirty="0"/>
              <a:t>Data was retrieved from </a:t>
            </a:r>
            <a:r>
              <a:rPr lang="en-US" dirty="0">
                <a:hlinkClick r:id="rId2"/>
              </a:rPr>
              <a:t>https://www.comichron.com/yearlycomicssales/</a:t>
            </a:r>
            <a:r>
              <a:rPr lang="en-US" dirty="0"/>
              <a:t> </a:t>
            </a:r>
          </a:p>
          <a:p>
            <a:pPr lvl="1"/>
            <a:r>
              <a:rPr lang="en-US" dirty="0"/>
              <a:t>We were unable to find a database or an API which held individual comic book sales however this site contained the data we needed</a:t>
            </a:r>
          </a:p>
          <a:p>
            <a:pPr lvl="1"/>
            <a:r>
              <a:rPr lang="en-US" dirty="0"/>
              <a:t>After collecting the sales data we converted it into a Data Frame </a:t>
            </a:r>
          </a:p>
          <a:p>
            <a:pPr marL="457200" lvl="1" indent="0">
              <a:buNone/>
            </a:pPr>
            <a:endParaRPr lang="en-US" dirty="0"/>
          </a:p>
          <a:p>
            <a:r>
              <a:rPr lang="en-US" dirty="0"/>
              <a:t>Issues</a:t>
            </a:r>
          </a:p>
          <a:p>
            <a:pPr lvl="1"/>
            <a:r>
              <a:rPr lang="en-US" dirty="0"/>
              <a:t>The comic book sales only was reliable from 2009 to present</a:t>
            </a:r>
          </a:p>
          <a:p>
            <a:pPr lvl="1"/>
            <a:r>
              <a:rPr lang="en-US" dirty="0"/>
              <a:t>This had the data but was in a non-downloadable list.  Jordan had to copy and paste the information by hand to a .csv</a:t>
            </a:r>
          </a:p>
          <a:p>
            <a:pPr lvl="1"/>
            <a:endParaRPr lang="en-US" dirty="0"/>
          </a:p>
        </p:txBody>
      </p:sp>
    </p:spTree>
    <p:extLst>
      <p:ext uri="{BB962C8B-B14F-4D97-AF65-F5344CB8AC3E}">
        <p14:creationId xmlns:p14="http://schemas.microsoft.com/office/powerpoint/2010/main" val="361776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4BBD-DD8E-48A7-8A22-2E972D4D6EF5}"/>
              </a:ext>
            </a:extLst>
          </p:cNvPr>
          <p:cNvSpPr>
            <a:spLocks noGrp="1"/>
          </p:cNvSpPr>
          <p:nvPr>
            <p:ph type="title"/>
          </p:nvPr>
        </p:nvSpPr>
        <p:spPr>
          <a:xfrm>
            <a:off x="839788" y="457200"/>
            <a:ext cx="7043583" cy="998738"/>
          </a:xfrm>
        </p:spPr>
        <p:txBody>
          <a:bodyPr/>
          <a:lstStyle/>
          <a:p>
            <a:r>
              <a:rPr lang="en-US" dirty="0"/>
              <a:t>Graphs and Conclusions</a:t>
            </a:r>
          </a:p>
        </p:txBody>
      </p:sp>
      <p:pic>
        <p:nvPicPr>
          <p:cNvPr id="11" name="Content Placeholder 10">
            <a:extLst>
              <a:ext uri="{FF2B5EF4-FFF2-40B4-BE49-F238E27FC236}">
                <a16:creationId xmlns:a16="http://schemas.microsoft.com/office/drawing/2014/main" id="{03405FA9-4649-4C0E-BDC2-751B2AF7D4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797" r="5797"/>
          <a:stretch>
            <a:fillRect/>
          </a:stretch>
        </p:blipFill>
        <p:spPr>
          <a:xfrm>
            <a:off x="3009900" y="1984375"/>
            <a:ext cx="6172200" cy="4873625"/>
          </a:xfrm>
        </p:spPr>
      </p:pic>
      <p:sp>
        <p:nvSpPr>
          <p:cNvPr id="13" name="Text Placeholder 12">
            <a:extLst>
              <a:ext uri="{FF2B5EF4-FFF2-40B4-BE49-F238E27FC236}">
                <a16:creationId xmlns:a16="http://schemas.microsoft.com/office/drawing/2014/main" id="{06FD6137-FD79-4B76-9BF5-EB78334F7C58}"/>
              </a:ext>
            </a:extLst>
          </p:cNvPr>
          <p:cNvSpPr>
            <a:spLocks noGrp="1"/>
          </p:cNvSpPr>
          <p:nvPr>
            <p:ph type="body" sz="half" idx="2"/>
          </p:nvPr>
        </p:nvSpPr>
        <p:spPr>
          <a:xfrm>
            <a:off x="839788" y="2610034"/>
            <a:ext cx="3932237" cy="3258953"/>
          </a:xfrm>
        </p:spPr>
        <p:txBody>
          <a:bodyPr/>
          <a:lstStyle/>
          <a:p>
            <a:r>
              <a:rPr lang="en-US" dirty="0"/>
              <a:t>Weak correlation</a:t>
            </a:r>
          </a:p>
          <a:p>
            <a:r>
              <a:rPr lang="en-US" dirty="0"/>
              <a:t>Batman outlier</a:t>
            </a:r>
          </a:p>
        </p:txBody>
      </p:sp>
    </p:spTree>
    <p:extLst>
      <p:ext uri="{BB962C8B-B14F-4D97-AF65-F5344CB8AC3E}">
        <p14:creationId xmlns:p14="http://schemas.microsoft.com/office/powerpoint/2010/main" val="367399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AE46-6713-4203-9943-1C6A67598AA6}"/>
              </a:ext>
            </a:extLst>
          </p:cNvPr>
          <p:cNvSpPr>
            <a:spLocks noGrp="1"/>
          </p:cNvSpPr>
          <p:nvPr>
            <p:ph type="title"/>
          </p:nvPr>
        </p:nvSpPr>
        <p:spPr>
          <a:xfrm>
            <a:off x="839788" y="457200"/>
            <a:ext cx="7096849" cy="812307"/>
          </a:xfrm>
        </p:spPr>
        <p:txBody>
          <a:bodyPr>
            <a:normAutofit/>
          </a:bodyPr>
          <a:lstStyle/>
          <a:p>
            <a:r>
              <a:rPr lang="en-US" dirty="0"/>
              <a:t>Graphs for individual statistics</a:t>
            </a:r>
          </a:p>
        </p:txBody>
      </p:sp>
      <p:sp>
        <p:nvSpPr>
          <p:cNvPr id="4" name="Text Placeholder 3">
            <a:extLst>
              <a:ext uri="{FF2B5EF4-FFF2-40B4-BE49-F238E27FC236}">
                <a16:creationId xmlns:a16="http://schemas.microsoft.com/office/drawing/2014/main" id="{35464296-790E-45A4-944E-99569697CB12}"/>
              </a:ext>
            </a:extLst>
          </p:cNvPr>
          <p:cNvSpPr>
            <a:spLocks noGrp="1"/>
          </p:cNvSpPr>
          <p:nvPr>
            <p:ph type="body" sz="half" idx="2"/>
          </p:nvPr>
        </p:nvSpPr>
        <p:spPr>
          <a:xfrm>
            <a:off x="0" y="2012164"/>
            <a:ext cx="2969859" cy="3811588"/>
          </a:xfrm>
        </p:spPr>
        <p:txBody>
          <a:bodyPr>
            <a:normAutofit fontScale="77500" lnSpcReduction="20000"/>
          </a:bodyPr>
          <a:lstStyle/>
          <a:p>
            <a:r>
              <a:rPr lang="en-US" dirty="0"/>
              <a:t>Sales not reflecting polling data</a:t>
            </a:r>
          </a:p>
          <a:p>
            <a:r>
              <a:rPr lang="en-US" dirty="0"/>
              <a:t>Weak positive correlation except for strength</a:t>
            </a:r>
          </a:p>
          <a:p>
            <a:endParaRPr lang="en-US" dirty="0"/>
          </a:p>
          <a:p>
            <a:endParaRPr lang="en-US" dirty="0"/>
          </a:p>
          <a:p>
            <a:r>
              <a:rPr lang="en-US" b="1" dirty="0"/>
              <a:t>LEAST LIKELY TO SUCCEED</a:t>
            </a:r>
          </a:p>
          <a:p>
            <a:r>
              <a:rPr lang="en-US" u="sng" dirty="0"/>
              <a:t>Weakest</a:t>
            </a:r>
            <a:r>
              <a:rPr lang="en-US" dirty="0"/>
              <a:t>: Rocket Raccoon</a:t>
            </a:r>
          </a:p>
          <a:p>
            <a:r>
              <a:rPr lang="en-US" u="sng" dirty="0"/>
              <a:t>Dumbest</a:t>
            </a:r>
            <a:r>
              <a:rPr lang="en-US" dirty="0"/>
              <a:t>: Kick-Ass</a:t>
            </a:r>
          </a:p>
          <a:p>
            <a:r>
              <a:rPr lang="en-US" u="sng" dirty="0"/>
              <a:t>Slowest:</a:t>
            </a:r>
            <a:r>
              <a:rPr lang="en-US" dirty="0"/>
              <a:t> Man-Thing</a:t>
            </a:r>
          </a:p>
          <a:p>
            <a:r>
              <a:rPr lang="en-US" u="sng" dirty="0"/>
              <a:t>Worst Fighter</a:t>
            </a:r>
            <a:r>
              <a:rPr lang="en-US" dirty="0"/>
              <a:t>: </a:t>
            </a:r>
            <a:r>
              <a:rPr lang="en-US" sz="900" dirty="0">
                <a:solidFill>
                  <a:srgbClr val="FF0000"/>
                </a:solidFill>
              </a:rPr>
              <a:t>Ant-Man</a:t>
            </a:r>
          </a:p>
          <a:p>
            <a:r>
              <a:rPr lang="en-US" u="sng" dirty="0"/>
              <a:t>Most Fragile</a:t>
            </a:r>
            <a:r>
              <a:rPr lang="en-US" dirty="0"/>
              <a:t>: Hawkeye</a:t>
            </a:r>
          </a:p>
          <a:p>
            <a:r>
              <a:rPr lang="en-US" u="sng" dirty="0"/>
              <a:t>Most Powerless</a:t>
            </a:r>
            <a:r>
              <a:rPr lang="en-US" dirty="0"/>
              <a:t>: Kingpin</a:t>
            </a:r>
          </a:p>
          <a:p>
            <a:endParaRPr lang="en-US" dirty="0"/>
          </a:p>
          <a:p>
            <a:endParaRPr lang="en-US" dirty="0"/>
          </a:p>
          <a:p>
            <a:r>
              <a:rPr lang="en-US" dirty="0"/>
              <a:t>THE WINNER AT BEING THE WORST IS…..</a:t>
            </a:r>
          </a:p>
        </p:txBody>
      </p:sp>
      <p:pic>
        <p:nvPicPr>
          <p:cNvPr id="6" name="Picture 5">
            <a:extLst>
              <a:ext uri="{FF2B5EF4-FFF2-40B4-BE49-F238E27FC236}">
                <a16:creationId xmlns:a16="http://schemas.microsoft.com/office/drawing/2014/main" id="{F74E6190-641C-45A6-9CCE-3CC9276E9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78" y="1899210"/>
            <a:ext cx="2969859" cy="2195800"/>
          </a:xfrm>
          <a:prstGeom prst="rect">
            <a:avLst/>
          </a:prstGeom>
        </p:spPr>
      </p:pic>
      <p:pic>
        <p:nvPicPr>
          <p:cNvPr id="8" name="Picture 7">
            <a:extLst>
              <a:ext uri="{FF2B5EF4-FFF2-40B4-BE49-F238E27FC236}">
                <a16:creationId xmlns:a16="http://schemas.microsoft.com/office/drawing/2014/main" id="{E55FEA02-125B-4E46-96B6-DEC7A622F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140" y="4662198"/>
            <a:ext cx="2969860" cy="2195801"/>
          </a:xfrm>
          <a:prstGeom prst="rect">
            <a:avLst/>
          </a:prstGeom>
        </p:spPr>
      </p:pic>
      <p:pic>
        <p:nvPicPr>
          <p:cNvPr id="10" name="Picture 9">
            <a:extLst>
              <a:ext uri="{FF2B5EF4-FFF2-40B4-BE49-F238E27FC236}">
                <a16:creationId xmlns:a16="http://schemas.microsoft.com/office/drawing/2014/main" id="{4C8CFD1F-DAA2-4F01-85CB-5A6DF7A4E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8171" y="1899211"/>
            <a:ext cx="2969859" cy="2195800"/>
          </a:xfrm>
          <a:prstGeom prst="rect">
            <a:avLst/>
          </a:prstGeom>
        </p:spPr>
      </p:pic>
      <p:pic>
        <p:nvPicPr>
          <p:cNvPr id="12" name="Picture 11">
            <a:extLst>
              <a:ext uri="{FF2B5EF4-FFF2-40B4-BE49-F238E27FC236}">
                <a16:creationId xmlns:a16="http://schemas.microsoft.com/office/drawing/2014/main" id="{BE6D194F-4A9F-4B1D-A91F-26472D714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138" y="4662197"/>
            <a:ext cx="2969862" cy="2195802"/>
          </a:xfrm>
          <a:prstGeom prst="rect">
            <a:avLst/>
          </a:prstGeom>
        </p:spPr>
      </p:pic>
      <p:pic>
        <p:nvPicPr>
          <p:cNvPr id="14" name="Picture 13">
            <a:extLst>
              <a:ext uri="{FF2B5EF4-FFF2-40B4-BE49-F238E27FC236}">
                <a16:creationId xmlns:a16="http://schemas.microsoft.com/office/drawing/2014/main" id="{8EFF97B9-6327-42F7-8D86-6284931DC7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7976" y="4662198"/>
            <a:ext cx="2969861" cy="2195802"/>
          </a:xfrm>
          <a:prstGeom prst="rect">
            <a:avLst/>
          </a:prstGeom>
        </p:spPr>
      </p:pic>
      <p:pic>
        <p:nvPicPr>
          <p:cNvPr id="16" name="Picture 15">
            <a:extLst>
              <a:ext uri="{FF2B5EF4-FFF2-40B4-BE49-F238E27FC236}">
                <a16:creationId xmlns:a16="http://schemas.microsoft.com/office/drawing/2014/main" id="{F0DDCA79-EB02-4FF2-8192-5FD132D7E3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7786" y="1899210"/>
            <a:ext cx="2969858" cy="2195799"/>
          </a:xfrm>
          <a:prstGeom prst="rect">
            <a:avLst/>
          </a:prstGeom>
        </p:spPr>
      </p:pic>
      <p:pic>
        <p:nvPicPr>
          <p:cNvPr id="3074" name="Picture 2" descr="Image result for kickass image">
            <a:extLst>
              <a:ext uri="{FF2B5EF4-FFF2-40B4-BE49-F238E27FC236}">
                <a16:creationId xmlns:a16="http://schemas.microsoft.com/office/drawing/2014/main" id="{9BAFE0FC-F0C1-40E6-8EB0-D40DE9D2C9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954" y="5676900"/>
            <a:ext cx="188595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60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2025-D2B9-4907-9070-34069181B9AF}"/>
              </a:ext>
            </a:extLst>
          </p:cNvPr>
          <p:cNvSpPr>
            <a:spLocks noGrp="1"/>
          </p:cNvSpPr>
          <p:nvPr>
            <p:ph type="title"/>
          </p:nvPr>
        </p:nvSpPr>
        <p:spPr>
          <a:xfrm>
            <a:off x="838200" y="3220299"/>
            <a:ext cx="10515600" cy="1325563"/>
          </a:xfrm>
        </p:spPr>
        <p:txBody>
          <a:bodyPr/>
          <a:lstStyle/>
          <a:p>
            <a:r>
              <a:rPr lang="en-US" b="1" dirty="0"/>
              <a:t>Final thoughts</a:t>
            </a:r>
          </a:p>
        </p:txBody>
      </p:sp>
      <p:sp>
        <p:nvSpPr>
          <p:cNvPr id="3" name="Content Placeholder 2">
            <a:extLst>
              <a:ext uri="{FF2B5EF4-FFF2-40B4-BE49-F238E27FC236}">
                <a16:creationId xmlns:a16="http://schemas.microsoft.com/office/drawing/2014/main" id="{0A9C74F0-654B-4C69-8EFF-C62E85E06176}"/>
              </a:ext>
            </a:extLst>
          </p:cNvPr>
          <p:cNvSpPr>
            <a:spLocks noGrp="1"/>
          </p:cNvSpPr>
          <p:nvPr>
            <p:ph idx="1"/>
          </p:nvPr>
        </p:nvSpPr>
        <p:spPr>
          <a:xfrm>
            <a:off x="838200" y="4112675"/>
            <a:ext cx="10515600" cy="2320247"/>
          </a:xfrm>
        </p:spPr>
        <p:txBody>
          <a:bodyPr/>
          <a:lstStyle/>
          <a:p>
            <a:r>
              <a:rPr lang="en-US" dirty="0"/>
              <a:t>According to our weighted values Kickass is the worst superhero</a:t>
            </a:r>
          </a:p>
          <a:p>
            <a:r>
              <a:rPr lang="en-US" dirty="0"/>
              <a:t>The top ranking superheroes are all part of the Justice League most which also have impressive sales figures</a:t>
            </a:r>
          </a:p>
          <a:p>
            <a:r>
              <a:rPr lang="en-US" b="1" dirty="0"/>
              <a:t>We could not find strong evidence for a correlation between superhero statistics and comic book sales</a:t>
            </a:r>
          </a:p>
          <a:p>
            <a:endParaRPr lang="en-US" dirty="0"/>
          </a:p>
        </p:txBody>
      </p:sp>
      <p:sp>
        <p:nvSpPr>
          <p:cNvPr id="4" name="Title 1">
            <a:extLst>
              <a:ext uri="{FF2B5EF4-FFF2-40B4-BE49-F238E27FC236}">
                <a16:creationId xmlns:a16="http://schemas.microsoft.com/office/drawing/2014/main" id="{DC7EE7B2-4E58-4034-BE56-C8584711D841}"/>
              </a:ext>
            </a:extLst>
          </p:cNvPr>
          <p:cNvSpPr txBox="1">
            <a:spLocks/>
          </p:cNvSpPr>
          <p:nvPr/>
        </p:nvSpPr>
        <p:spPr>
          <a:xfrm>
            <a:off x="838200" y="1645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Challenges and Improvements</a:t>
            </a:r>
          </a:p>
        </p:txBody>
      </p:sp>
      <p:sp>
        <p:nvSpPr>
          <p:cNvPr id="5" name="Content Placeholder 2">
            <a:extLst>
              <a:ext uri="{FF2B5EF4-FFF2-40B4-BE49-F238E27FC236}">
                <a16:creationId xmlns:a16="http://schemas.microsoft.com/office/drawing/2014/main" id="{20A3BC3A-8AF6-4060-870F-1DB18FD27FC2}"/>
              </a:ext>
            </a:extLst>
          </p:cNvPr>
          <p:cNvSpPr txBox="1">
            <a:spLocks/>
          </p:cNvSpPr>
          <p:nvPr/>
        </p:nvSpPr>
        <p:spPr>
          <a:xfrm>
            <a:off x="838200" y="1031397"/>
            <a:ext cx="10515600" cy="2320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Challenging data retrieval</a:t>
            </a:r>
          </a:p>
          <a:p>
            <a:r>
              <a:rPr lang="en-US" dirty="0"/>
              <a:t>Hero to comic book mapping </a:t>
            </a:r>
            <a:r>
              <a:rPr lang="en-US" sz="2000" dirty="0"/>
              <a:t>(Darkest Knight title does not map to Batman)</a:t>
            </a:r>
          </a:p>
          <a:p>
            <a:r>
              <a:rPr lang="en-US" dirty="0"/>
              <a:t>Attribute specific sales </a:t>
            </a:r>
          </a:p>
          <a:p>
            <a:r>
              <a:rPr lang="en-US" dirty="0"/>
              <a:t>Wider population and more targeted polling pool</a:t>
            </a:r>
          </a:p>
          <a:p>
            <a:endParaRPr lang="en-US" dirty="0"/>
          </a:p>
          <a:p>
            <a:endParaRPr lang="en-US" dirty="0"/>
          </a:p>
        </p:txBody>
      </p:sp>
    </p:spTree>
    <p:extLst>
      <p:ext uri="{BB962C8B-B14F-4D97-AF65-F5344CB8AC3E}">
        <p14:creationId xmlns:p14="http://schemas.microsoft.com/office/powerpoint/2010/main" val="171540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562</Words>
  <Application>Microsoft Office PowerPoint</Application>
  <PresentationFormat>Widescreen</PresentationFormat>
  <Paragraphs>62</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What Superhero is the Worst</vt:lpstr>
      <vt:lpstr>Hypothesis: There is correlation between comic book sales and superhero statistics</vt:lpstr>
      <vt:lpstr>Polling Data</vt:lpstr>
      <vt:lpstr>The Superhero API</vt:lpstr>
      <vt:lpstr>Comic book Sales</vt:lpstr>
      <vt:lpstr>Graphs and Conclusions</vt:lpstr>
      <vt:lpstr>Graphs for individual statistics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Superhero is the worst</dc:title>
  <dc:creator>joshc</dc:creator>
  <cp:lastModifiedBy> </cp:lastModifiedBy>
  <cp:revision>15</cp:revision>
  <dcterms:created xsi:type="dcterms:W3CDTF">2020-04-22T23:45:06Z</dcterms:created>
  <dcterms:modified xsi:type="dcterms:W3CDTF">2020-04-23T02:00:21Z</dcterms:modified>
</cp:coreProperties>
</file>