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6"/>
  </p:notesMasterIdLst>
  <p:sldIdLst>
    <p:sldId id="256" r:id="rId2"/>
    <p:sldId id="286" r:id="rId3"/>
    <p:sldId id="271" r:id="rId4"/>
    <p:sldId id="258" r:id="rId5"/>
    <p:sldId id="263" r:id="rId6"/>
    <p:sldId id="287" r:id="rId7"/>
    <p:sldId id="288" r:id="rId8"/>
    <p:sldId id="289" r:id="rId9"/>
    <p:sldId id="290" r:id="rId10"/>
    <p:sldId id="291" r:id="rId11"/>
    <p:sldId id="304" r:id="rId12"/>
    <p:sldId id="305" r:id="rId13"/>
    <p:sldId id="302" r:id="rId14"/>
    <p:sldId id="303" r:id="rId15"/>
    <p:sldId id="306" r:id="rId16"/>
    <p:sldId id="309" r:id="rId17"/>
    <p:sldId id="308" r:id="rId18"/>
    <p:sldId id="310" r:id="rId19"/>
    <p:sldId id="311" r:id="rId20"/>
    <p:sldId id="313" r:id="rId21"/>
    <p:sldId id="312" r:id="rId22"/>
    <p:sldId id="315" r:id="rId23"/>
    <p:sldId id="314" r:id="rId24"/>
    <p:sldId id="292" r:id="rId25"/>
    <p:sldId id="293" r:id="rId26"/>
    <p:sldId id="294" r:id="rId27"/>
    <p:sldId id="277" r:id="rId28"/>
    <p:sldId id="295" r:id="rId29"/>
    <p:sldId id="296" r:id="rId30"/>
    <p:sldId id="297" r:id="rId31"/>
    <p:sldId id="298" r:id="rId32"/>
    <p:sldId id="299" r:id="rId33"/>
    <p:sldId id="300" r:id="rId34"/>
    <p:sldId id="301" r:id="rId3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C2DF2-CFEE-49D1-89D4-B61F4DF36104}" v="5" dt="2021-09-28T16:09:59.076"/>
    <p1510:client id="{38157005-3DA4-4A7B-2CF8-A00A657A1A58}" v="3" dt="2021-09-29T19:17:02.060"/>
    <p1510:client id="{46339456-7458-EE68-BC60-7587C810ADF5}" v="233" dt="2021-09-29T16:29:06.126"/>
    <p1510:client id="{4D3EF848-D405-7494-1F33-E33C13B7E053}" v="690" dt="2021-09-29T03:04:07.664"/>
    <p1510:client id="{849B60C1-9926-4C0E-AAC9-0488B2115840}" v="6" dt="2021-09-28T16:08:38.144"/>
    <p1510:client id="{ABA9A454-8775-49F8-B63F-841358F13A79}" v="27" dt="2021-09-28T15:56:15.565"/>
    <p1510:client id="{AC73704C-AE40-4662-22B5-A0409041020B}" v="792" dt="2021-09-29T05:38:31.839"/>
    <p1510:client id="{DB5B204E-5375-07ED-08E1-9050BEE3B5F3}" v="121" dt="2021-09-28T19:44:5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ata3.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_rels/data4.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4.svg"/><Relationship Id="rId1" Type="http://schemas.openxmlformats.org/officeDocument/2006/relationships/image" Target="../media/image3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38.svg"/><Relationship Id="rId1"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83E763-1EE2-4DEF-B697-047F742467C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07205EE-34BC-4CBC-8AB5-3E27EF0A3706}">
      <dgm:prSet/>
      <dgm:spPr/>
      <dgm:t>
        <a:bodyPr/>
        <a:lstStyle/>
        <a:p>
          <a:r>
            <a:rPr lang="es-ES"/>
            <a:t>Configura facilmente la replicacion y copias de seguridad.</a:t>
          </a:r>
          <a:endParaRPr lang="en-US"/>
        </a:p>
      </dgm:t>
    </dgm:pt>
    <dgm:pt modelId="{90CEBEA9-6DD4-4466-90F3-3F6F39B4E942}" type="parTrans" cxnId="{7B27A8A5-02BA-4C47-A6BB-FC25B8A3DC2D}">
      <dgm:prSet/>
      <dgm:spPr/>
      <dgm:t>
        <a:bodyPr/>
        <a:lstStyle/>
        <a:p>
          <a:endParaRPr lang="en-US"/>
        </a:p>
      </dgm:t>
    </dgm:pt>
    <dgm:pt modelId="{A7087B6A-F87D-4F3B-ABB0-4D1FBBC13429}" type="sibTrans" cxnId="{7B27A8A5-02BA-4C47-A6BB-FC25B8A3DC2D}">
      <dgm:prSet/>
      <dgm:spPr/>
      <dgm:t>
        <a:bodyPr/>
        <a:lstStyle/>
        <a:p>
          <a:endParaRPr lang="en-US"/>
        </a:p>
      </dgm:t>
    </dgm:pt>
    <dgm:pt modelId="{632E9382-6A25-46BD-99BB-05D2DAB7A003}">
      <dgm:prSet/>
      <dgm:spPr/>
      <dgm:t>
        <a:bodyPr/>
        <a:lstStyle/>
        <a:p>
          <a:r>
            <a:rPr lang="es-ES"/>
            <a:t>La conmutación por error (Failover) automática asegura que tu base de datos esté disponible cuando lo necesites.</a:t>
          </a:r>
          <a:endParaRPr lang="en-US"/>
        </a:p>
      </dgm:t>
    </dgm:pt>
    <dgm:pt modelId="{868BE419-E669-4B5A-A46E-3C026D2F96F0}" type="parTrans" cxnId="{2E210970-7DDE-4700-AF2C-345F6C21B8E5}">
      <dgm:prSet/>
      <dgm:spPr/>
      <dgm:t>
        <a:bodyPr/>
        <a:lstStyle/>
        <a:p>
          <a:endParaRPr lang="en-US"/>
        </a:p>
      </dgm:t>
    </dgm:pt>
    <dgm:pt modelId="{6C7F1027-C76F-4623-AC9B-E7C25066318E}" type="sibTrans" cxnId="{2E210970-7DDE-4700-AF2C-345F6C21B8E5}">
      <dgm:prSet/>
      <dgm:spPr/>
      <dgm:t>
        <a:bodyPr/>
        <a:lstStyle/>
        <a:p>
          <a:endParaRPr lang="en-US"/>
        </a:p>
      </dgm:t>
    </dgm:pt>
    <dgm:pt modelId="{43C9D84F-8508-4BDB-9ADF-1FBEAFDBB460}">
      <dgm:prSet/>
      <dgm:spPr/>
      <dgm:t>
        <a:bodyPr/>
        <a:lstStyle/>
        <a:p>
          <a:r>
            <a:rPr lang="es-ES"/>
            <a:t>Disponible la recuperación o restauración en un punto específico en el tiempo (point-in-time)</a:t>
          </a:r>
          <a:endParaRPr lang="en-US"/>
        </a:p>
      </dgm:t>
    </dgm:pt>
    <dgm:pt modelId="{49CCF239-31AB-4148-B33B-137D5185E8C1}" type="parTrans" cxnId="{03CB19BD-C3B7-4301-B7A2-0F04702725F7}">
      <dgm:prSet/>
      <dgm:spPr/>
      <dgm:t>
        <a:bodyPr/>
        <a:lstStyle/>
        <a:p>
          <a:endParaRPr lang="en-US"/>
        </a:p>
      </dgm:t>
    </dgm:pt>
    <dgm:pt modelId="{D27F2805-7859-47CA-ABC1-0EA3709EF400}" type="sibTrans" cxnId="{03CB19BD-C3B7-4301-B7A2-0F04702725F7}">
      <dgm:prSet/>
      <dgm:spPr/>
      <dgm:t>
        <a:bodyPr/>
        <a:lstStyle/>
        <a:p>
          <a:endParaRPr lang="en-US"/>
        </a:p>
      </dgm:t>
    </dgm:pt>
    <dgm:pt modelId="{D7770055-69AD-432B-B5AD-0760DE230432}" type="pres">
      <dgm:prSet presAssocID="{7C83E763-1EE2-4DEF-B697-047F742467C6}" presName="root" presStyleCnt="0">
        <dgm:presLayoutVars>
          <dgm:dir/>
          <dgm:resizeHandles val="exact"/>
        </dgm:presLayoutVars>
      </dgm:prSet>
      <dgm:spPr/>
    </dgm:pt>
    <dgm:pt modelId="{C104DB97-7198-4710-9658-B8490588D633}" type="pres">
      <dgm:prSet presAssocID="{C07205EE-34BC-4CBC-8AB5-3E27EF0A3706}" presName="compNode" presStyleCnt="0"/>
      <dgm:spPr/>
    </dgm:pt>
    <dgm:pt modelId="{A98FBE85-FB71-42D8-A944-774167D2567F}" type="pres">
      <dgm:prSet presAssocID="{C07205EE-34BC-4CBC-8AB5-3E27EF0A3706}" presName="bgRect" presStyleLbl="bgShp" presStyleIdx="0" presStyleCnt="3"/>
      <dgm:spPr/>
    </dgm:pt>
    <dgm:pt modelId="{B4A05909-23C6-4A24-80E0-E0369A826502}" type="pres">
      <dgm:prSet presAssocID="{C07205EE-34BC-4CBC-8AB5-3E27EF0A37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ituradora de papel"/>
        </a:ext>
      </dgm:extLst>
    </dgm:pt>
    <dgm:pt modelId="{35727733-5A86-4108-91FD-B8F68390686A}" type="pres">
      <dgm:prSet presAssocID="{C07205EE-34BC-4CBC-8AB5-3E27EF0A3706}" presName="spaceRect" presStyleCnt="0"/>
      <dgm:spPr/>
    </dgm:pt>
    <dgm:pt modelId="{77345400-3D85-4879-A1D9-F98E230B838D}" type="pres">
      <dgm:prSet presAssocID="{C07205EE-34BC-4CBC-8AB5-3E27EF0A3706}" presName="parTx" presStyleLbl="revTx" presStyleIdx="0" presStyleCnt="3">
        <dgm:presLayoutVars>
          <dgm:chMax val="0"/>
          <dgm:chPref val="0"/>
        </dgm:presLayoutVars>
      </dgm:prSet>
      <dgm:spPr/>
    </dgm:pt>
    <dgm:pt modelId="{1B2407F4-8BEB-43E3-8568-71CF4D33561C}" type="pres">
      <dgm:prSet presAssocID="{A7087B6A-F87D-4F3B-ABB0-4D1FBBC13429}" presName="sibTrans" presStyleCnt="0"/>
      <dgm:spPr/>
    </dgm:pt>
    <dgm:pt modelId="{6C6BD5BA-DFAA-427F-AAC9-AE0CB1DB3823}" type="pres">
      <dgm:prSet presAssocID="{632E9382-6A25-46BD-99BB-05D2DAB7A003}" presName="compNode" presStyleCnt="0"/>
      <dgm:spPr/>
    </dgm:pt>
    <dgm:pt modelId="{578E8DED-B7C5-4B1D-9861-C539532726F0}" type="pres">
      <dgm:prSet presAssocID="{632E9382-6A25-46BD-99BB-05D2DAB7A003}" presName="bgRect" presStyleLbl="bgShp" presStyleIdx="1" presStyleCnt="3"/>
      <dgm:spPr/>
    </dgm:pt>
    <dgm:pt modelId="{B36BCD63-98E1-4BFB-B819-1A5199A2630F}" type="pres">
      <dgm:prSet presAssocID="{632E9382-6A25-46BD-99BB-05D2DAB7A0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conectado"/>
        </a:ext>
      </dgm:extLst>
    </dgm:pt>
    <dgm:pt modelId="{2DFC4F9A-64F9-4F11-AF3D-ACC374EE631E}" type="pres">
      <dgm:prSet presAssocID="{632E9382-6A25-46BD-99BB-05D2DAB7A003}" presName="spaceRect" presStyleCnt="0"/>
      <dgm:spPr/>
    </dgm:pt>
    <dgm:pt modelId="{A51778A4-E0DE-49F7-BD87-3F33F8B7528E}" type="pres">
      <dgm:prSet presAssocID="{632E9382-6A25-46BD-99BB-05D2DAB7A003}" presName="parTx" presStyleLbl="revTx" presStyleIdx="1" presStyleCnt="3">
        <dgm:presLayoutVars>
          <dgm:chMax val="0"/>
          <dgm:chPref val="0"/>
        </dgm:presLayoutVars>
      </dgm:prSet>
      <dgm:spPr/>
    </dgm:pt>
    <dgm:pt modelId="{48DCD91C-C454-431A-A85E-C0D71B20553D}" type="pres">
      <dgm:prSet presAssocID="{6C7F1027-C76F-4623-AC9B-E7C25066318E}" presName="sibTrans" presStyleCnt="0"/>
      <dgm:spPr/>
    </dgm:pt>
    <dgm:pt modelId="{DA7D7D53-E70E-43C2-8D64-32ABDBBB45C1}" type="pres">
      <dgm:prSet presAssocID="{43C9D84F-8508-4BDB-9ADF-1FBEAFDBB460}" presName="compNode" presStyleCnt="0"/>
      <dgm:spPr/>
    </dgm:pt>
    <dgm:pt modelId="{31CF5451-A31D-4702-AD61-4B299C114AE0}" type="pres">
      <dgm:prSet presAssocID="{43C9D84F-8508-4BDB-9ADF-1FBEAFDBB460}" presName="bgRect" presStyleLbl="bgShp" presStyleIdx="2" presStyleCnt="3"/>
      <dgm:spPr/>
    </dgm:pt>
    <dgm:pt modelId="{111CDC21-A2E2-429B-9043-8DB3B2EFA4D9}" type="pres">
      <dgm:prSet presAssocID="{43C9D84F-8508-4BDB-9ADF-1FBEAFDBB4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88CFA5B0-4FEB-4D22-8777-282BE5931195}" type="pres">
      <dgm:prSet presAssocID="{43C9D84F-8508-4BDB-9ADF-1FBEAFDBB460}" presName="spaceRect" presStyleCnt="0"/>
      <dgm:spPr/>
    </dgm:pt>
    <dgm:pt modelId="{38864DED-A8C9-4436-8912-69CA0A7219EA}" type="pres">
      <dgm:prSet presAssocID="{43C9D84F-8508-4BDB-9ADF-1FBEAFDBB460}" presName="parTx" presStyleLbl="revTx" presStyleIdx="2" presStyleCnt="3">
        <dgm:presLayoutVars>
          <dgm:chMax val="0"/>
          <dgm:chPref val="0"/>
        </dgm:presLayoutVars>
      </dgm:prSet>
      <dgm:spPr/>
    </dgm:pt>
  </dgm:ptLst>
  <dgm:cxnLst>
    <dgm:cxn modelId="{1073AF60-526A-469E-B2DC-D1F384DE1B3D}" type="presOf" srcId="{632E9382-6A25-46BD-99BB-05D2DAB7A003}" destId="{A51778A4-E0DE-49F7-BD87-3F33F8B7528E}" srcOrd="0" destOrd="0" presId="urn:microsoft.com/office/officeart/2018/2/layout/IconVerticalSolidList"/>
    <dgm:cxn modelId="{2E210970-7DDE-4700-AF2C-345F6C21B8E5}" srcId="{7C83E763-1EE2-4DEF-B697-047F742467C6}" destId="{632E9382-6A25-46BD-99BB-05D2DAB7A003}" srcOrd="1" destOrd="0" parTransId="{868BE419-E669-4B5A-A46E-3C026D2F96F0}" sibTransId="{6C7F1027-C76F-4623-AC9B-E7C25066318E}"/>
    <dgm:cxn modelId="{30F23A8A-4C9D-4B50-A55A-02C32FD7D1D1}" type="presOf" srcId="{C07205EE-34BC-4CBC-8AB5-3E27EF0A3706}" destId="{77345400-3D85-4879-A1D9-F98E230B838D}" srcOrd="0" destOrd="0" presId="urn:microsoft.com/office/officeart/2018/2/layout/IconVerticalSolidList"/>
    <dgm:cxn modelId="{0EC0EE9C-A24C-4DA6-B82A-A754602BF8C6}" type="presOf" srcId="{43C9D84F-8508-4BDB-9ADF-1FBEAFDBB460}" destId="{38864DED-A8C9-4436-8912-69CA0A7219EA}" srcOrd="0" destOrd="0" presId="urn:microsoft.com/office/officeart/2018/2/layout/IconVerticalSolidList"/>
    <dgm:cxn modelId="{7E5F01A4-EB6D-4D19-8BF8-3E32D3460B89}" type="presOf" srcId="{7C83E763-1EE2-4DEF-B697-047F742467C6}" destId="{D7770055-69AD-432B-B5AD-0760DE230432}" srcOrd="0" destOrd="0" presId="urn:microsoft.com/office/officeart/2018/2/layout/IconVerticalSolidList"/>
    <dgm:cxn modelId="{7B27A8A5-02BA-4C47-A6BB-FC25B8A3DC2D}" srcId="{7C83E763-1EE2-4DEF-B697-047F742467C6}" destId="{C07205EE-34BC-4CBC-8AB5-3E27EF0A3706}" srcOrd="0" destOrd="0" parTransId="{90CEBEA9-6DD4-4466-90F3-3F6F39B4E942}" sibTransId="{A7087B6A-F87D-4F3B-ABB0-4D1FBBC13429}"/>
    <dgm:cxn modelId="{03CB19BD-C3B7-4301-B7A2-0F04702725F7}" srcId="{7C83E763-1EE2-4DEF-B697-047F742467C6}" destId="{43C9D84F-8508-4BDB-9ADF-1FBEAFDBB460}" srcOrd="2" destOrd="0" parTransId="{49CCF239-31AB-4148-B33B-137D5185E8C1}" sibTransId="{D27F2805-7859-47CA-ABC1-0EA3709EF400}"/>
    <dgm:cxn modelId="{7262B9C5-FE5D-4E77-AD98-4E1152A4B08D}" type="presParOf" srcId="{D7770055-69AD-432B-B5AD-0760DE230432}" destId="{C104DB97-7198-4710-9658-B8490588D633}" srcOrd="0" destOrd="0" presId="urn:microsoft.com/office/officeart/2018/2/layout/IconVerticalSolidList"/>
    <dgm:cxn modelId="{9F922035-C5A4-47BD-B096-25A4F0D84496}" type="presParOf" srcId="{C104DB97-7198-4710-9658-B8490588D633}" destId="{A98FBE85-FB71-42D8-A944-774167D2567F}" srcOrd="0" destOrd="0" presId="urn:microsoft.com/office/officeart/2018/2/layout/IconVerticalSolidList"/>
    <dgm:cxn modelId="{2F78E1CF-5434-43A0-9C28-C6EA93BCE7DC}" type="presParOf" srcId="{C104DB97-7198-4710-9658-B8490588D633}" destId="{B4A05909-23C6-4A24-80E0-E0369A826502}" srcOrd="1" destOrd="0" presId="urn:microsoft.com/office/officeart/2018/2/layout/IconVerticalSolidList"/>
    <dgm:cxn modelId="{587CB4FC-94CE-4A83-9B73-8930A10DA33D}" type="presParOf" srcId="{C104DB97-7198-4710-9658-B8490588D633}" destId="{35727733-5A86-4108-91FD-B8F68390686A}" srcOrd="2" destOrd="0" presId="urn:microsoft.com/office/officeart/2018/2/layout/IconVerticalSolidList"/>
    <dgm:cxn modelId="{9C860AD2-2EB2-45FD-8D63-5F6234A509E5}" type="presParOf" srcId="{C104DB97-7198-4710-9658-B8490588D633}" destId="{77345400-3D85-4879-A1D9-F98E230B838D}" srcOrd="3" destOrd="0" presId="urn:microsoft.com/office/officeart/2018/2/layout/IconVerticalSolidList"/>
    <dgm:cxn modelId="{90B92C04-B9D5-4630-8F03-F1A567EDA8C7}" type="presParOf" srcId="{D7770055-69AD-432B-B5AD-0760DE230432}" destId="{1B2407F4-8BEB-43E3-8568-71CF4D33561C}" srcOrd="1" destOrd="0" presId="urn:microsoft.com/office/officeart/2018/2/layout/IconVerticalSolidList"/>
    <dgm:cxn modelId="{691653E9-DC05-4D83-91E5-B55CF3D67BB6}" type="presParOf" srcId="{D7770055-69AD-432B-B5AD-0760DE230432}" destId="{6C6BD5BA-DFAA-427F-AAC9-AE0CB1DB3823}" srcOrd="2" destOrd="0" presId="urn:microsoft.com/office/officeart/2018/2/layout/IconVerticalSolidList"/>
    <dgm:cxn modelId="{CC9C4350-DC62-4C5B-A387-BA92606FEDAD}" type="presParOf" srcId="{6C6BD5BA-DFAA-427F-AAC9-AE0CB1DB3823}" destId="{578E8DED-B7C5-4B1D-9861-C539532726F0}" srcOrd="0" destOrd="0" presId="urn:microsoft.com/office/officeart/2018/2/layout/IconVerticalSolidList"/>
    <dgm:cxn modelId="{D385D6C3-761A-43CF-91F0-23E3A98DF6A6}" type="presParOf" srcId="{6C6BD5BA-DFAA-427F-AAC9-AE0CB1DB3823}" destId="{B36BCD63-98E1-4BFB-B819-1A5199A2630F}" srcOrd="1" destOrd="0" presId="urn:microsoft.com/office/officeart/2018/2/layout/IconVerticalSolidList"/>
    <dgm:cxn modelId="{E0138670-6E08-4652-83F9-0CE725727EE9}" type="presParOf" srcId="{6C6BD5BA-DFAA-427F-AAC9-AE0CB1DB3823}" destId="{2DFC4F9A-64F9-4F11-AF3D-ACC374EE631E}" srcOrd="2" destOrd="0" presId="urn:microsoft.com/office/officeart/2018/2/layout/IconVerticalSolidList"/>
    <dgm:cxn modelId="{779E1D14-2790-4AE6-AC27-4B07088A4A21}" type="presParOf" srcId="{6C6BD5BA-DFAA-427F-AAC9-AE0CB1DB3823}" destId="{A51778A4-E0DE-49F7-BD87-3F33F8B7528E}" srcOrd="3" destOrd="0" presId="urn:microsoft.com/office/officeart/2018/2/layout/IconVerticalSolidList"/>
    <dgm:cxn modelId="{E288D184-406D-4035-B914-0E33C48D5E54}" type="presParOf" srcId="{D7770055-69AD-432B-B5AD-0760DE230432}" destId="{48DCD91C-C454-431A-A85E-C0D71B20553D}" srcOrd="3" destOrd="0" presId="urn:microsoft.com/office/officeart/2018/2/layout/IconVerticalSolidList"/>
    <dgm:cxn modelId="{2702F345-36B5-47D0-8E49-0E6560F6E45A}" type="presParOf" srcId="{D7770055-69AD-432B-B5AD-0760DE230432}" destId="{DA7D7D53-E70E-43C2-8D64-32ABDBBB45C1}" srcOrd="4" destOrd="0" presId="urn:microsoft.com/office/officeart/2018/2/layout/IconVerticalSolidList"/>
    <dgm:cxn modelId="{1E1F1CC6-A5F8-4F91-8BF7-4BCD16D8FC58}" type="presParOf" srcId="{DA7D7D53-E70E-43C2-8D64-32ABDBBB45C1}" destId="{31CF5451-A31D-4702-AD61-4B299C114AE0}" srcOrd="0" destOrd="0" presId="urn:microsoft.com/office/officeart/2018/2/layout/IconVerticalSolidList"/>
    <dgm:cxn modelId="{8FE8FAAC-4D83-48A5-9E48-9305B1B2B7AE}" type="presParOf" srcId="{DA7D7D53-E70E-43C2-8D64-32ABDBBB45C1}" destId="{111CDC21-A2E2-429B-9043-8DB3B2EFA4D9}" srcOrd="1" destOrd="0" presId="urn:microsoft.com/office/officeart/2018/2/layout/IconVerticalSolidList"/>
    <dgm:cxn modelId="{A3B13F3E-6E3D-4946-9223-1E062FC8CD8E}" type="presParOf" srcId="{DA7D7D53-E70E-43C2-8D64-32ABDBBB45C1}" destId="{88CFA5B0-4FEB-4D22-8777-282BE5931195}" srcOrd="2" destOrd="0" presId="urn:microsoft.com/office/officeart/2018/2/layout/IconVerticalSolidList"/>
    <dgm:cxn modelId="{1DE44E75-D910-42EA-B413-0FE72E150993}" type="presParOf" srcId="{DA7D7D53-E70E-43C2-8D64-32ABDBBB45C1}" destId="{38864DED-A8C9-4436-8912-69CA0A7219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BF133-73B4-458F-B6B7-CF494DC01B5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7B0D02-DB47-4394-98E4-E7D6E89B02FA}">
      <dgm:prSet/>
      <dgm:spPr/>
      <dgm:t>
        <a:bodyPr/>
        <a:lstStyle/>
        <a:p>
          <a:pPr>
            <a:lnSpc>
              <a:spcPct val="100000"/>
            </a:lnSpc>
          </a:pPr>
          <a:r>
            <a:rPr lang="es-ES"/>
            <a:t>Usabilidad</a:t>
          </a:r>
          <a:endParaRPr lang="en-US"/>
        </a:p>
      </dgm:t>
    </dgm:pt>
    <dgm:pt modelId="{03D6BF60-78D4-49AE-8A4F-94D63E617160}" type="parTrans" cxnId="{BADC92EA-A184-4008-928A-A65245DBC2E2}">
      <dgm:prSet/>
      <dgm:spPr/>
      <dgm:t>
        <a:bodyPr/>
        <a:lstStyle/>
        <a:p>
          <a:endParaRPr lang="en-US"/>
        </a:p>
      </dgm:t>
    </dgm:pt>
    <dgm:pt modelId="{18F870E5-1E40-44E2-B16D-A246D97076A9}" type="sibTrans" cxnId="{BADC92EA-A184-4008-928A-A65245DBC2E2}">
      <dgm:prSet/>
      <dgm:spPr/>
      <dgm:t>
        <a:bodyPr/>
        <a:lstStyle/>
        <a:p>
          <a:endParaRPr lang="en-US"/>
        </a:p>
      </dgm:t>
    </dgm:pt>
    <dgm:pt modelId="{738CE4D6-D78F-49DA-8A77-5241BDAE583A}" type="pres">
      <dgm:prSet presAssocID="{5A7BF133-73B4-458F-B6B7-CF494DC01B56}" presName="root" presStyleCnt="0">
        <dgm:presLayoutVars>
          <dgm:dir/>
          <dgm:resizeHandles val="exact"/>
        </dgm:presLayoutVars>
      </dgm:prSet>
      <dgm:spPr/>
    </dgm:pt>
    <dgm:pt modelId="{E08205E4-1446-4545-B502-7FF343F6B691}" type="pres">
      <dgm:prSet presAssocID="{427B0D02-DB47-4394-98E4-E7D6E89B02FA}" presName="compNode" presStyleCnt="0"/>
      <dgm:spPr/>
    </dgm:pt>
    <dgm:pt modelId="{0F943E03-697A-4829-873F-B58B3C53C9B9}" type="pres">
      <dgm:prSet presAssocID="{427B0D02-DB47-4394-98E4-E7D6E89B02F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ca de verificación"/>
        </a:ext>
      </dgm:extLst>
    </dgm:pt>
    <dgm:pt modelId="{90E2739B-C718-4D25-A848-C7D319A61A42}" type="pres">
      <dgm:prSet presAssocID="{427B0D02-DB47-4394-98E4-E7D6E89B02FA}" presName="spaceRect" presStyleCnt="0"/>
      <dgm:spPr/>
    </dgm:pt>
    <dgm:pt modelId="{AA9DAE26-BEE4-4BB3-A48B-22A25D6C30F6}" type="pres">
      <dgm:prSet presAssocID="{427B0D02-DB47-4394-98E4-E7D6E89B02FA}" presName="textRect" presStyleLbl="revTx" presStyleIdx="0" presStyleCnt="1">
        <dgm:presLayoutVars>
          <dgm:chMax val="1"/>
          <dgm:chPref val="1"/>
        </dgm:presLayoutVars>
      </dgm:prSet>
      <dgm:spPr/>
    </dgm:pt>
  </dgm:ptLst>
  <dgm:cxnLst>
    <dgm:cxn modelId="{01FB0701-D39F-4D76-8BAB-1155ED7F3516}" type="presOf" srcId="{5A7BF133-73B4-458F-B6B7-CF494DC01B56}" destId="{738CE4D6-D78F-49DA-8A77-5241BDAE583A}" srcOrd="0" destOrd="0" presId="urn:microsoft.com/office/officeart/2018/2/layout/IconLabelList"/>
    <dgm:cxn modelId="{2A20C772-D6BC-48F1-9F39-F36F8D5C1FA7}" type="presOf" srcId="{427B0D02-DB47-4394-98E4-E7D6E89B02FA}" destId="{AA9DAE26-BEE4-4BB3-A48B-22A25D6C30F6}" srcOrd="0" destOrd="0" presId="urn:microsoft.com/office/officeart/2018/2/layout/IconLabelList"/>
    <dgm:cxn modelId="{BADC92EA-A184-4008-928A-A65245DBC2E2}" srcId="{5A7BF133-73B4-458F-B6B7-CF494DC01B56}" destId="{427B0D02-DB47-4394-98E4-E7D6E89B02FA}" srcOrd="0" destOrd="0" parTransId="{03D6BF60-78D4-49AE-8A4F-94D63E617160}" sibTransId="{18F870E5-1E40-44E2-B16D-A246D97076A9}"/>
    <dgm:cxn modelId="{4233834F-CB08-41EB-ADCF-102875AD4F5F}" type="presParOf" srcId="{738CE4D6-D78F-49DA-8A77-5241BDAE583A}" destId="{E08205E4-1446-4545-B502-7FF343F6B691}" srcOrd="0" destOrd="0" presId="urn:microsoft.com/office/officeart/2018/2/layout/IconLabelList"/>
    <dgm:cxn modelId="{C404618E-1F01-4F9E-8B01-0AC044BA864B}" type="presParOf" srcId="{E08205E4-1446-4545-B502-7FF343F6B691}" destId="{0F943E03-697A-4829-873F-B58B3C53C9B9}" srcOrd="0" destOrd="0" presId="urn:microsoft.com/office/officeart/2018/2/layout/IconLabelList"/>
    <dgm:cxn modelId="{7DADE872-724C-498C-91A1-108747E90712}" type="presParOf" srcId="{E08205E4-1446-4545-B502-7FF343F6B691}" destId="{90E2739B-C718-4D25-A848-C7D319A61A42}" srcOrd="1" destOrd="0" presId="urn:microsoft.com/office/officeart/2018/2/layout/IconLabelList"/>
    <dgm:cxn modelId="{33C1F461-AE0F-47DB-A5B1-31D9E2B69AFE}" type="presParOf" srcId="{E08205E4-1446-4545-B502-7FF343F6B691}" destId="{AA9DAE26-BEE4-4BB3-A48B-22A25D6C30F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BF133-73B4-458F-B6B7-CF494DC01B5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390C4C-1638-4B48-A620-D59A72F26774}">
      <dgm:prSet/>
      <dgm:spPr/>
      <dgm:t>
        <a:bodyPr/>
        <a:lstStyle/>
        <a:p>
          <a:pPr>
            <a:lnSpc>
              <a:spcPct val="100000"/>
            </a:lnSpc>
          </a:pPr>
          <a:r>
            <a:rPr lang="es-ES"/>
            <a:t>Rendimiento</a:t>
          </a:r>
          <a:endParaRPr lang="en-US"/>
        </a:p>
      </dgm:t>
    </dgm:pt>
    <dgm:pt modelId="{EA40EF7D-968F-4132-B7B9-CBED1D1A8FF2}" type="parTrans" cxnId="{80A9FAF6-BF7A-4AA8-A1A2-E29B3B07C103}">
      <dgm:prSet/>
      <dgm:spPr/>
      <dgm:t>
        <a:bodyPr/>
        <a:lstStyle/>
        <a:p>
          <a:endParaRPr lang="en-US"/>
        </a:p>
      </dgm:t>
    </dgm:pt>
    <dgm:pt modelId="{FECE205D-A339-4AC2-BA5B-44F641E17785}" type="sibTrans" cxnId="{80A9FAF6-BF7A-4AA8-A1A2-E29B3B07C103}">
      <dgm:prSet/>
      <dgm:spPr/>
      <dgm:t>
        <a:bodyPr/>
        <a:lstStyle/>
        <a:p>
          <a:endParaRPr lang="en-US"/>
        </a:p>
      </dgm:t>
    </dgm:pt>
    <dgm:pt modelId="{738CE4D6-D78F-49DA-8A77-5241BDAE583A}" type="pres">
      <dgm:prSet presAssocID="{5A7BF133-73B4-458F-B6B7-CF494DC01B56}" presName="root" presStyleCnt="0">
        <dgm:presLayoutVars>
          <dgm:dir/>
          <dgm:resizeHandles val="exact"/>
        </dgm:presLayoutVars>
      </dgm:prSet>
      <dgm:spPr/>
    </dgm:pt>
    <dgm:pt modelId="{FB5A3E27-79B9-487F-A12C-9BBF0951DE7F}" type="pres">
      <dgm:prSet presAssocID="{09390C4C-1638-4B48-A620-D59A72F26774}" presName="compNode" presStyleCnt="0"/>
      <dgm:spPr/>
    </dgm:pt>
    <dgm:pt modelId="{C1813525-5893-4A5F-A801-6306B0BD02C1}" type="pres">
      <dgm:prSet presAssocID="{09390C4C-1638-4B48-A620-D59A72F2677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84E0F447-CCFE-4DD4-A114-87ED4B5B1754}" type="pres">
      <dgm:prSet presAssocID="{09390C4C-1638-4B48-A620-D59A72F26774}" presName="spaceRect" presStyleCnt="0"/>
      <dgm:spPr/>
    </dgm:pt>
    <dgm:pt modelId="{C0215E5D-18CE-48D5-A4D1-AF5C48474A99}" type="pres">
      <dgm:prSet presAssocID="{09390C4C-1638-4B48-A620-D59A72F26774}" presName="textRect" presStyleLbl="revTx" presStyleIdx="0" presStyleCnt="1">
        <dgm:presLayoutVars>
          <dgm:chMax val="1"/>
          <dgm:chPref val="1"/>
        </dgm:presLayoutVars>
      </dgm:prSet>
      <dgm:spPr/>
    </dgm:pt>
  </dgm:ptLst>
  <dgm:cxnLst>
    <dgm:cxn modelId="{01FB0701-D39F-4D76-8BAB-1155ED7F3516}" type="presOf" srcId="{5A7BF133-73B4-458F-B6B7-CF494DC01B56}" destId="{738CE4D6-D78F-49DA-8A77-5241BDAE583A}" srcOrd="0" destOrd="0" presId="urn:microsoft.com/office/officeart/2018/2/layout/IconLabelList"/>
    <dgm:cxn modelId="{167BF521-E6CE-43D5-80C0-3B4B13CFE598}" type="presOf" srcId="{09390C4C-1638-4B48-A620-D59A72F26774}" destId="{C0215E5D-18CE-48D5-A4D1-AF5C48474A99}" srcOrd="0" destOrd="0" presId="urn:microsoft.com/office/officeart/2018/2/layout/IconLabelList"/>
    <dgm:cxn modelId="{80A9FAF6-BF7A-4AA8-A1A2-E29B3B07C103}" srcId="{5A7BF133-73B4-458F-B6B7-CF494DC01B56}" destId="{09390C4C-1638-4B48-A620-D59A72F26774}" srcOrd="0" destOrd="0" parTransId="{EA40EF7D-968F-4132-B7B9-CBED1D1A8FF2}" sibTransId="{FECE205D-A339-4AC2-BA5B-44F641E17785}"/>
    <dgm:cxn modelId="{B7711C58-FD47-4DDA-A648-FF1F271022E3}" type="presParOf" srcId="{738CE4D6-D78F-49DA-8A77-5241BDAE583A}" destId="{FB5A3E27-79B9-487F-A12C-9BBF0951DE7F}" srcOrd="0" destOrd="0" presId="urn:microsoft.com/office/officeart/2018/2/layout/IconLabelList"/>
    <dgm:cxn modelId="{19291B49-AE8F-42EB-886A-50A498CD438F}" type="presParOf" srcId="{FB5A3E27-79B9-487F-A12C-9BBF0951DE7F}" destId="{C1813525-5893-4A5F-A801-6306B0BD02C1}" srcOrd="0" destOrd="0" presId="urn:microsoft.com/office/officeart/2018/2/layout/IconLabelList"/>
    <dgm:cxn modelId="{B226F562-59A1-460E-AD67-563E3D24BC2B}" type="presParOf" srcId="{FB5A3E27-79B9-487F-A12C-9BBF0951DE7F}" destId="{84E0F447-CCFE-4DD4-A114-87ED4B5B1754}" srcOrd="1" destOrd="0" presId="urn:microsoft.com/office/officeart/2018/2/layout/IconLabelList"/>
    <dgm:cxn modelId="{3AE45CF3-F914-4B61-A778-ED4DE216BE92}" type="presParOf" srcId="{FB5A3E27-79B9-487F-A12C-9BBF0951DE7F}" destId="{C0215E5D-18CE-48D5-A4D1-AF5C48474A9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BF133-73B4-458F-B6B7-CF494DC01B5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7B0D02-DB47-4394-98E4-E7D6E89B02FA}">
      <dgm:prSet/>
      <dgm:spPr/>
      <dgm:t>
        <a:bodyPr/>
        <a:lstStyle/>
        <a:p>
          <a:pPr>
            <a:lnSpc>
              <a:spcPct val="100000"/>
            </a:lnSpc>
          </a:pPr>
          <a:r>
            <a:rPr lang="es-ES">
              <a:latin typeface="Trebuchet MS" panose="020B0603020202020204"/>
            </a:rPr>
            <a:t>Open Source</a:t>
          </a:r>
          <a:endParaRPr lang="en-US"/>
        </a:p>
      </dgm:t>
    </dgm:pt>
    <dgm:pt modelId="{03D6BF60-78D4-49AE-8A4F-94D63E617160}" type="parTrans" cxnId="{BADC92EA-A184-4008-928A-A65245DBC2E2}">
      <dgm:prSet/>
      <dgm:spPr/>
      <dgm:t>
        <a:bodyPr/>
        <a:lstStyle/>
        <a:p>
          <a:endParaRPr lang="en-US"/>
        </a:p>
      </dgm:t>
    </dgm:pt>
    <dgm:pt modelId="{18F870E5-1E40-44E2-B16D-A246D97076A9}" type="sibTrans" cxnId="{BADC92EA-A184-4008-928A-A65245DBC2E2}">
      <dgm:prSet/>
      <dgm:spPr/>
      <dgm:t>
        <a:bodyPr/>
        <a:lstStyle/>
        <a:p>
          <a:endParaRPr lang="en-US"/>
        </a:p>
      </dgm:t>
    </dgm:pt>
    <dgm:pt modelId="{738CE4D6-D78F-49DA-8A77-5241BDAE583A}" type="pres">
      <dgm:prSet presAssocID="{5A7BF133-73B4-458F-B6B7-CF494DC01B56}" presName="root" presStyleCnt="0">
        <dgm:presLayoutVars>
          <dgm:dir/>
          <dgm:resizeHandles val="exact"/>
        </dgm:presLayoutVars>
      </dgm:prSet>
      <dgm:spPr/>
    </dgm:pt>
    <dgm:pt modelId="{E08205E4-1446-4545-B502-7FF343F6B691}" type="pres">
      <dgm:prSet presAssocID="{427B0D02-DB47-4394-98E4-E7D6E89B02FA}" presName="compNode" presStyleCnt="0"/>
      <dgm:spPr/>
    </dgm:pt>
    <dgm:pt modelId="{0F943E03-697A-4829-873F-B58B3C53C9B9}" type="pres">
      <dgm:prSet presAssocID="{427B0D02-DB47-4394-98E4-E7D6E89B02FA}"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to con relleno sólido"/>
        </a:ext>
      </dgm:extLst>
    </dgm:pt>
    <dgm:pt modelId="{90E2739B-C718-4D25-A848-C7D319A61A42}" type="pres">
      <dgm:prSet presAssocID="{427B0D02-DB47-4394-98E4-E7D6E89B02FA}" presName="spaceRect" presStyleCnt="0"/>
      <dgm:spPr/>
    </dgm:pt>
    <dgm:pt modelId="{AA9DAE26-BEE4-4BB3-A48B-22A25D6C30F6}" type="pres">
      <dgm:prSet presAssocID="{427B0D02-DB47-4394-98E4-E7D6E89B02FA}" presName="textRect" presStyleLbl="revTx" presStyleIdx="0" presStyleCnt="1">
        <dgm:presLayoutVars>
          <dgm:chMax val="1"/>
          <dgm:chPref val="1"/>
        </dgm:presLayoutVars>
      </dgm:prSet>
      <dgm:spPr/>
    </dgm:pt>
  </dgm:ptLst>
  <dgm:cxnLst>
    <dgm:cxn modelId="{01FB0701-D39F-4D76-8BAB-1155ED7F3516}" type="presOf" srcId="{5A7BF133-73B4-458F-B6B7-CF494DC01B56}" destId="{738CE4D6-D78F-49DA-8A77-5241BDAE583A}" srcOrd="0" destOrd="0" presId="urn:microsoft.com/office/officeart/2018/2/layout/IconLabelList"/>
    <dgm:cxn modelId="{4869E663-5120-448F-8462-F8904128A4BA}" type="presOf" srcId="{427B0D02-DB47-4394-98E4-E7D6E89B02FA}" destId="{AA9DAE26-BEE4-4BB3-A48B-22A25D6C30F6}" srcOrd="0" destOrd="0" presId="urn:microsoft.com/office/officeart/2018/2/layout/IconLabelList"/>
    <dgm:cxn modelId="{BADC92EA-A184-4008-928A-A65245DBC2E2}" srcId="{5A7BF133-73B4-458F-B6B7-CF494DC01B56}" destId="{427B0D02-DB47-4394-98E4-E7D6E89B02FA}" srcOrd="0" destOrd="0" parTransId="{03D6BF60-78D4-49AE-8A4F-94D63E617160}" sibTransId="{18F870E5-1E40-44E2-B16D-A246D97076A9}"/>
    <dgm:cxn modelId="{6D912F20-FBAA-4825-B916-FE838FB446A3}" type="presParOf" srcId="{738CE4D6-D78F-49DA-8A77-5241BDAE583A}" destId="{E08205E4-1446-4545-B502-7FF343F6B691}" srcOrd="0" destOrd="0" presId="urn:microsoft.com/office/officeart/2018/2/layout/IconLabelList"/>
    <dgm:cxn modelId="{61B2D540-024D-41E9-A9E8-144BB1E4C460}" type="presParOf" srcId="{E08205E4-1446-4545-B502-7FF343F6B691}" destId="{0F943E03-697A-4829-873F-B58B3C53C9B9}" srcOrd="0" destOrd="0" presId="urn:microsoft.com/office/officeart/2018/2/layout/IconLabelList"/>
    <dgm:cxn modelId="{49C4DCD6-32CE-4E10-B392-2D36A128670C}" type="presParOf" srcId="{E08205E4-1446-4545-B502-7FF343F6B691}" destId="{90E2739B-C718-4D25-A848-C7D319A61A42}" srcOrd="1" destOrd="0" presId="urn:microsoft.com/office/officeart/2018/2/layout/IconLabelList"/>
    <dgm:cxn modelId="{C996577B-9F9B-48A0-AE1C-90B0BB7A640D}" type="presParOf" srcId="{E08205E4-1446-4545-B502-7FF343F6B691}" destId="{AA9DAE26-BEE4-4BB3-A48B-22A25D6C30F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FBE85-FB71-42D8-A944-774167D2567F}">
      <dsp:nvSpPr>
        <dsp:cNvPr id="0" name=""/>
        <dsp:cNvSpPr/>
      </dsp:nvSpPr>
      <dsp:spPr>
        <a:xfrm>
          <a:off x="0" y="473"/>
          <a:ext cx="8596668" cy="11085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05909-23C6-4A24-80E0-E0369A826502}">
      <dsp:nvSpPr>
        <dsp:cNvPr id="0" name=""/>
        <dsp:cNvSpPr/>
      </dsp:nvSpPr>
      <dsp:spPr>
        <a:xfrm>
          <a:off x="335327" y="249891"/>
          <a:ext cx="609686" cy="6096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345400-3D85-4879-A1D9-F98E230B838D}">
      <dsp:nvSpPr>
        <dsp:cNvPr id="0" name=""/>
        <dsp:cNvSpPr/>
      </dsp:nvSpPr>
      <dsp:spPr>
        <a:xfrm>
          <a:off x="1280342" y="473"/>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933450">
            <a:lnSpc>
              <a:spcPct val="90000"/>
            </a:lnSpc>
            <a:spcBef>
              <a:spcPct val="0"/>
            </a:spcBef>
            <a:spcAft>
              <a:spcPct val="35000"/>
            </a:spcAft>
            <a:buNone/>
          </a:pPr>
          <a:r>
            <a:rPr lang="es-ES" sz="2100" kern="1200"/>
            <a:t>Configura facilmente la replicacion y copias de seguridad.</a:t>
          </a:r>
          <a:endParaRPr lang="en-US" sz="2100" kern="1200"/>
        </a:p>
      </dsp:txBody>
      <dsp:txXfrm>
        <a:off x="1280342" y="473"/>
        <a:ext cx="7316325" cy="1108521"/>
      </dsp:txXfrm>
    </dsp:sp>
    <dsp:sp modelId="{578E8DED-B7C5-4B1D-9861-C539532726F0}">
      <dsp:nvSpPr>
        <dsp:cNvPr id="0" name=""/>
        <dsp:cNvSpPr/>
      </dsp:nvSpPr>
      <dsp:spPr>
        <a:xfrm>
          <a:off x="0" y="1386125"/>
          <a:ext cx="8596668" cy="11085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BCD63-98E1-4BFB-B819-1A5199A2630F}">
      <dsp:nvSpPr>
        <dsp:cNvPr id="0" name=""/>
        <dsp:cNvSpPr/>
      </dsp:nvSpPr>
      <dsp:spPr>
        <a:xfrm>
          <a:off x="335327" y="1635543"/>
          <a:ext cx="609686" cy="6096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1778A4-E0DE-49F7-BD87-3F33F8B7528E}">
      <dsp:nvSpPr>
        <dsp:cNvPr id="0" name=""/>
        <dsp:cNvSpPr/>
      </dsp:nvSpPr>
      <dsp:spPr>
        <a:xfrm>
          <a:off x="1280342" y="1386125"/>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933450">
            <a:lnSpc>
              <a:spcPct val="90000"/>
            </a:lnSpc>
            <a:spcBef>
              <a:spcPct val="0"/>
            </a:spcBef>
            <a:spcAft>
              <a:spcPct val="35000"/>
            </a:spcAft>
            <a:buNone/>
          </a:pPr>
          <a:r>
            <a:rPr lang="es-ES" sz="2100" kern="1200"/>
            <a:t>La conmutación por error (Failover) automática asegura que tu base de datos esté disponible cuando lo necesites.</a:t>
          </a:r>
          <a:endParaRPr lang="en-US" sz="2100" kern="1200"/>
        </a:p>
      </dsp:txBody>
      <dsp:txXfrm>
        <a:off x="1280342" y="1386125"/>
        <a:ext cx="7316325" cy="1108521"/>
      </dsp:txXfrm>
    </dsp:sp>
    <dsp:sp modelId="{31CF5451-A31D-4702-AD61-4B299C114AE0}">
      <dsp:nvSpPr>
        <dsp:cNvPr id="0" name=""/>
        <dsp:cNvSpPr/>
      </dsp:nvSpPr>
      <dsp:spPr>
        <a:xfrm>
          <a:off x="0" y="2771777"/>
          <a:ext cx="8596668" cy="11085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CDC21-A2E2-429B-9043-8DB3B2EFA4D9}">
      <dsp:nvSpPr>
        <dsp:cNvPr id="0" name=""/>
        <dsp:cNvSpPr/>
      </dsp:nvSpPr>
      <dsp:spPr>
        <a:xfrm>
          <a:off x="335327" y="3021195"/>
          <a:ext cx="609686" cy="609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864DED-A8C9-4436-8912-69CA0A7219EA}">
      <dsp:nvSpPr>
        <dsp:cNvPr id="0" name=""/>
        <dsp:cNvSpPr/>
      </dsp:nvSpPr>
      <dsp:spPr>
        <a:xfrm>
          <a:off x="1280342" y="2771777"/>
          <a:ext cx="7316325" cy="110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19" tIns="117319" rIns="117319" bIns="117319" numCol="1" spcCol="1270" anchor="ctr" anchorCtr="0">
          <a:noAutofit/>
        </a:bodyPr>
        <a:lstStyle/>
        <a:p>
          <a:pPr marL="0" lvl="0" indent="0" algn="l" defTabSz="933450">
            <a:lnSpc>
              <a:spcPct val="90000"/>
            </a:lnSpc>
            <a:spcBef>
              <a:spcPct val="0"/>
            </a:spcBef>
            <a:spcAft>
              <a:spcPct val="35000"/>
            </a:spcAft>
            <a:buNone/>
          </a:pPr>
          <a:r>
            <a:rPr lang="es-ES" sz="2100" kern="1200"/>
            <a:t>Disponible la recuperación o restauración en un punto específico en el tiempo (point-in-time)</a:t>
          </a:r>
          <a:endParaRPr lang="en-US" sz="2100" kern="1200"/>
        </a:p>
      </dsp:txBody>
      <dsp:txXfrm>
        <a:off x="1280342" y="2771777"/>
        <a:ext cx="7316325" cy="1108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43E03-697A-4829-873F-B58B3C53C9B9}">
      <dsp:nvSpPr>
        <dsp:cNvPr id="0" name=""/>
        <dsp:cNvSpPr/>
      </dsp:nvSpPr>
      <dsp:spPr>
        <a:xfrm>
          <a:off x="550162" y="116280"/>
          <a:ext cx="880875" cy="880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9DAE26-BEE4-4BB3-A48B-22A25D6C30F6}">
      <dsp:nvSpPr>
        <dsp:cNvPr id="0" name=""/>
        <dsp:cNvSpPr/>
      </dsp:nvSpPr>
      <dsp:spPr>
        <a:xfrm>
          <a:off x="11849" y="1279857"/>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es-ES" sz="3300" kern="1200"/>
            <a:t>Usabilidad</a:t>
          </a:r>
          <a:endParaRPr lang="en-US" sz="3300" kern="1200"/>
        </a:p>
      </dsp:txBody>
      <dsp:txXfrm>
        <a:off x="11849" y="1279857"/>
        <a:ext cx="195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13525-5893-4A5F-A801-6306B0BD02C1}">
      <dsp:nvSpPr>
        <dsp:cNvPr id="0" name=""/>
        <dsp:cNvSpPr/>
      </dsp:nvSpPr>
      <dsp:spPr>
        <a:xfrm>
          <a:off x="1282049" y="80136"/>
          <a:ext cx="1093500" cy="1093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215E5D-18CE-48D5-A4D1-AF5C48474A99}">
      <dsp:nvSpPr>
        <dsp:cNvPr id="0" name=""/>
        <dsp:cNvSpPr/>
      </dsp:nvSpPr>
      <dsp:spPr>
        <a:xfrm>
          <a:off x="613799" y="1493801"/>
          <a:ext cx="243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s-ES" sz="3400" kern="1200"/>
            <a:t>Rendimiento</a:t>
          </a:r>
          <a:endParaRPr lang="en-US" sz="3400" kern="1200"/>
        </a:p>
      </dsp:txBody>
      <dsp:txXfrm>
        <a:off x="613799" y="1493801"/>
        <a:ext cx="243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43E03-697A-4829-873F-B58B3C53C9B9}">
      <dsp:nvSpPr>
        <dsp:cNvPr id="0" name=""/>
        <dsp:cNvSpPr/>
      </dsp:nvSpPr>
      <dsp:spPr>
        <a:xfrm>
          <a:off x="550162" y="116280"/>
          <a:ext cx="880875" cy="880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9DAE26-BEE4-4BB3-A48B-22A25D6C30F6}">
      <dsp:nvSpPr>
        <dsp:cNvPr id="0" name=""/>
        <dsp:cNvSpPr/>
      </dsp:nvSpPr>
      <dsp:spPr>
        <a:xfrm>
          <a:off x="11849" y="1279857"/>
          <a:ext cx="195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es-ES" sz="2700" kern="1200">
              <a:latin typeface="Trebuchet MS" panose="020B0603020202020204"/>
            </a:rPr>
            <a:t>Open Source</a:t>
          </a:r>
          <a:endParaRPr lang="en-US" sz="2700" kern="1200"/>
        </a:p>
      </dsp:txBody>
      <dsp:txXfrm>
        <a:off x="11849" y="1279857"/>
        <a:ext cx="195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5948D-7782-46A2-9465-DD42A80C1BCD}" type="datetimeFigureOut">
              <a:rPr lang="es-CL" smtClean="0"/>
              <a:t>29-09-2021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842B4-3AF2-4698-9824-14644C7AC489}" type="slidenum">
              <a:rPr lang="es-CL" smtClean="0"/>
              <a:t>‹Nº›</a:t>
            </a:fld>
            <a:endParaRPr lang="es-CL"/>
          </a:p>
        </p:txBody>
      </p:sp>
    </p:spTree>
    <p:extLst>
      <p:ext uri="{BB962C8B-B14F-4D97-AF65-F5344CB8AC3E}">
        <p14:creationId xmlns:p14="http://schemas.microsoft.com/office/powerpoint/2010/main" val="176751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loud.google.com/pubsub/docs/filtering?hl=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google.com/pubsub/docs/replay-overview?hl=e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loud.google.com/pubsub/docs/filtering?h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5"/>
          </p:nvPr>
        </p:nvSpPr>
        <p:spPr/>
        <p:txBody>
          <a:bodyPr/>
          <a:lstStyle/>
          <a:p>
            <a:fld id="{48E842B4-3AF2-4698-9824-14644C7AC489}" type="slidenum">
              <a:rPr lang="es-CL" smtClean="0"/>
              <a:t>3</a:t>
            </a:fld>
            <a:endParaRPr lang="es-CL"/>
          </a:p>
        </p:txBody>
      </p:sp>
    </p:spTree>
    <p:extLst>
      <p:ext uri="{BB962C8B-B14F-4D97-AF65-F5344CB8AC3E}">
        <p14:creationId xmlns:p14="http://schemas.microsoft.com/office/powerpoint/2010/main" val="48081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Pub/Sub es un servicio de la plataforma nube de Google (GCP) que permite enviar mensajes asíncronos con varios remitentes y varios destinatarios. En esta dinámica, uno debe realizar el rol de emisor (publicador/</a:t>
            </a:r>
            <a:r>
              <a:rPr lang="es-CL" err="1"/>
              <a:t>publisher</a:t>
            </a:r>
            <a:r>
              <a:rPr lang="es-CL"/>
              <a:t>) y otros de receptor (suscripción/</a:t>
            </a:r>
            <a:r>
              <a:rPr lang="es-CL" err="1"/>
              <a:t>subscriber</a:t>
            </a:r>
            <a:r>
              <a:rPr lang="es-CL"/>
              <a:t>), ambos trabajan por separado. Este servicio permite una comunicación segura con mensajes duraderos y de baja latencia.</a:t>
            </a:r>
          </a:p>
          <a:p>
            <a:endParaRPr lang="es-CL"/>
          </a:p>
          <a:p>
            <a:r>
              <a:rPr lang="es-CL"/>
              <a:t>Separa los servicios que generan eventos de los servicios que procesan eventos</a:t>
            </a:r>
          </a:p>
          <a:p>
            <a:endParaRPr lang="es-CL"/>
          </a:p>
          <a:p>
            <a:r>
              <a:rPr lang="es-CL" b="1"/>
              <a:t>Mensajes filtrados</a:t>
            </a:r>
          </a:p>
          <a:p>
            <a:r>
              <a:rPr lang="es-CL"/>
              <a:t>Pub/Sub confirma automáticamente los mensajes que no coinciden con un </a:t>
            </a:r>
            <a:r>
              <a:rPr lang="es-CL">
                <a:hlinkClick r:id="rId3"/>
              </a:rPr>
              <a:t>filtro</a:t>
            </a:r>
            <a:r>
              <a:rPr lang="es-CL"/>
              <a:t>, pero aun así se te cobra una tarifa de envío.</a:t>
            </a:r>
          </a:p>
        </p:txBody>
      </p:sp>
      <p:sp>
        <p:nvSpPr>
          <p:cNvPr id="4" name="Marcador de número de diapositiva 3"/>
          <p:cNvSpPr>
            <a:spLocks noGrp="1"/>
          </p:cNvSpPr>
          <p:nvPr>
            <p:ph type="sldNum" sz="quarter" idx="10"/>
          </p:nvPr>
        </p:nvSpPr>
        <p:spPr/>
        <p:txBody>
          <a:bodyPr/>
          <a:lstStyle/>
          <a:p>
            <a:fld id="{48E842B4-3AF2-4698-9824-14644C7AC489}" type="slidenum">
              <a:rPr lang="es-CL" smtClean="0"/>
              <a:t>4</a:t>
            </a:fld>
            <a:endParaRPr lang="es-CL"/>
          </a:p>
        </p:txBody>
      </p:sp>
    </p:spTree>
    <p:extLst>
      <p:ext uri="{BB962C8B-B14F-4D97-AF65-F5344CB8AC3E}">
        <p14:creationId xmlns:p14="http://schemas.microsoft.com/office/powerpoint/2010/main" val="170501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Los precios de Pub/Sub se basan en los siguientes factores:</a:t>
            </a:r>
          </a:p>
          <a:p>
            <a:r>
              <a:rPr lang="es-CL"/>
              <a:t>- Ingestión y entrega de mensajes</a:t>
            </a:r>
          </a:p>
          <a:p>
            <a:r>
              <a:rPr lang="es-CL"/>
              <a:t>- Almacenamiento de mensajes relacionados con la </a:t>
            </a:r>
            <a:r>
              <a:rPr lang="es-CL">
                <a:hlinkClick r:id="rId3"/>
              </a:rPr>
              <a:t>función de búsqueda (</a:t>
            </a:r>
            <a:r>
              <a:rPr lang="es-CL" err="1">
                <a:hlinkClick r:id="rId3"/>
              </a:rPr>
              <a:t>seek</a:t>
            </a:r>
            <a:r>
              <a:rPr lang="es-CL">
                <a:hlinkClick r:id="rId3"/>
              </a:rPr>
              <a:t>)</a:t>
            </a:r>
            <a:r>
              <a:rPr lang="es-CL"/>
              <a:t>: capturas y mensajes confirmados retenidos</a:t>
            </a:r>
          </a:p>
          <a:p>
            <a:endParaRPr lang="es-CL" b="1"/>
          </a:p>
          <a:p>
            <a:endParaRPr lang="es-CL" b="1"/>
          </a:p>
          <a:p>
            <a:r>
              <a:rPr lang="es-CL" b="1"/>
              <a:t>Precios de la entrega de mensajes</a:t>
            </a:r>
          </a:p>
          <a:p>
            <a:r>
              <a:rPr lang="es-CL"/>
              <a:t>Los precios de la ingestión y entrega de mensajes se basan en el volumen de datos que se transmiten durante un mes natural. Los primeros 10 gigabytes de uso son gratuitos. Después, el precio de la ingestión o entrega de mensajes es de 40 USD por </a:t>
            </a:r>
            <a:r>
              <a:rPr lang="es-CL" err="1"/>
              <a:t>TiB</a:t>
            </a:r>
            <a:r>
              <a:rPr lang="es-CL"/>
              <a:t>.</a:t>
            </a:r>
          </a:p>
          <a:p>
            <a:r>
              <a:rPr lang="es-CL"/>
              <a:t>El volumen de datos de un mensaje es la suma de lo siguiente:</a:t>
            </a:r>
          </a:p>
          <a:p>
            <a:r>
              <a:rPr lang="es-CL"/>
              <a:t>El número de bytes de la cadena del cuerpo del mensaje codificado</a:t>
            </a:r>
          </a:p>
          <a:p>
            <a:r>
              <a:rPr lang="es-CL"/>
              <a:t>El tamaño de la clave y el valor de cada atributo</a:t>
            </a:r>
          </a:p>
          <a:p>
            <a:r>
              <a:rPr lang="es-CL"/>
              <a:t>20 bytes de la marca de tiempo</a:t>
            </a:r>
          </a:p>
          <a:p>
            <a:r>
              <a:rPr lang="es-CL"/>
              <a:t>El tamaño de la cadena </a:t>
            </a:r>
            <a:r>
              <a:rPr lang="es-CL" err="1"/>
              <a:t>message_id</a:t>
            </a:r>
            <a:endParaRPr lang="es-CL"/>
          </a:p>
          <a:p>
            <a:r>
              <a:rPr lang="es-CL"/>
              <a:t>Campos opcionales adicionales, como los asociados con el acceso anticipado y otras API de acceso restringido</a:t>
            </a:r>
          </a:p>
          <a:p>
            <a:endParaRPr lang="es-CL"/>
          </a:p>
          <a:p>
            <a:pPr marL="0" marR="0" lvl="0" indent="0" algn="l" defTabSz="914400" rtl="0" eaLnBrk="1" fontAlgn="auto" latinLnBrk="0" hangingPunct="1">
              <a:lnSpc>
                <a:spcPct val="100000"/>
              </a:lnSpc>
              <a:spcBef>
                <a:spcPts val="0"/>
              </a:spcBef>
              <a:spcAft>
                <a:spcPts val="0"/>
              </a:spcAft>
              <a:buClrTx/>
              <a:buSzTx/>
              <a:buFontTx/>
              <a:buNone/>
              <a:tabLst/>
              <a:defRPr/>
            </a:pPr>
            <a:r>
              <a:rPr lang="es-CL" b="1"/>
              <a:t>Mensajes filtrados</a:t>
            </a:r>
          </a:p>
          <a:p>
            <a:pPr marL="0" marR="0" lvl="0" indent="0" algn="l" defTabSz="914400" rtl="0" eaLnBrk="1" fontAlgn="auto" latinLnBrk="0" hangingPunct="1">
              <a:lnSpc>
                <a:spcPct val="100000"/>
              </a:lnSpc>
              <a:spcBef>
                <a:spcPts val="0"/>
              </a:spcBef>
              <a:spcAft>
                <a:spcPts val="0"/>
              </a:spcAft>
              <a:buClrTx/>
              <a:buSzTx/>
              <a:buFontTx/>
              <a:buNone/>
              <a:tabLst/>
              <a:defRPr/>
            </a:pPr>
            <a:r>
              <a:rPr lang="es-CL"/>
              <a:t>Pub/Sub confirma automáticamente los mensajes que no coinciden con un </a:t>
            </a:r>
            <a:r>
              <a:rPr lang="es-CL">
                <a:hlinkClick r:id="rId4"/>
              </a:rPr>
              <a:t>filtro</a:t>
            </a:r>
            <a:r>
              <a:rPr lang="es-CL"/>
              <a:t>, pero aun así se te cobra una tarifa de envío</a:t>
            </a:r>
            <a:endParaRPr lang="es-CL" b="1"/>
          </a:p>
          <a:p>
            <a:pPr marL="0" marR="0" lvl="0" indent="0" algn="l" defTabSz="914400" rtl="0" eaLnBrk="1" fontAlgn="auto" latinLnBrk="0" hangingPunct="1">
              <a:lnSpc>
                <a:spcPct val="100000"/>
              </a:lnSpc>
              <a:spcBef>
                <a:spcPts val="0"/>
              </a:spcBef>
              <a:spcAft>
                <a:spcPts val="0"/>
              </a:spcAft>
              <a:buClrTx/>
              <a:buSzTx/>
              <a:buFontTx/>
              <a:buNone/>
              <a:tabLst/>
              <a:defRPr/>
            </a:pPr>
            <a:endParaRPr lang="es-CL" b="1"/>
          </a:p>
          <a:p>
            <a:pPr marL="0" marR="0" lvl="0" indent="0" algn="l" defTabSz="914400" rtl="0" eaLnBrk="1" fontAlgn="auto" latinLnBrk="0" hangingPunct="1">
              <a:lnSpc>
                <a:spcPct val="100000"/>
              </a:lnSpc>
              <a:spcBef>
                <a:spcPts val="0"/>
              </a:spcBef>
              <a:spcAft>
                <a:spcPts val="0"/>
              </a:spcAft>
              <a:buClrTx/>
              <a:buSzTx/>
              <a:buFontTx/>
              <a:buNone/>
              <a:tabLst/>
              <a:defRPr/>
            </a:pPr>
            <a:r>
              <a:rPr lang="es-CL" b="1"/>
              <a:t>Tarifas del tráfico de salida de regiones de datos</a:t>
            </a:r>
          </a:p>
          <a:p>
            <a:r>
              <a:rPr lang="es-CL"/>
              <a:t>No se aplica ninguna tarifa al tráfico de salida entre zonas para el uso de Pub/Sub.</a:t>
            </a:r>
          </a:p>
          <a:p>
            <a:r>
              <a:rPr lang="es-CL"/>
              <a:t>Sin embargo, las salidas a productos de Google no están exentas de la tarifa correspondiente.</a:t>
            </a:r>
          </a:p>
          <a:p>
            <a:endParaRPr lang="es-CL"/>
          </a:p>
          <a:p>
            <a:endParaRPr lang="es-CL"/>
          </a:p>
          <a:p>
            <a:endParaRPr lang="es-CL"/>
          </a:p>
          <a:p>
            <a:r>
              <a:rPr lang="es-CL"/>
              <a:t>Replicación de mensajes - Varias zonas en una sola región  - Zona única</a:t>
            </a:r>
          </a:p>
          <a:p>
            <a:r>
              <a:rPr lang="es-CL"/>
              <a:t>Capacidad - Aprovisionado automáticamente - Aprovisiona antes de usar</a:t>
            </a:r>
          </a:p>
          <a:p>
            <a:r>
              <a:rPr lang="es-CL"/>
              <a:t>Precios - Paga por la capacidad que usas - Paga por la capacidad que aprovisiones</a:t>
            </a:r>
          </a:p>
          <a:p>
            <a:r>
              <a:rPr lang="es-CL"/>
              <a:t>Storage - Ilimitado - 30 GiB-10 </a:t>
            </a:r>
            <a:r>
              <a:rPr lang="es-CL" err="1"/>
              <a:t>TiB</a:t>
            </a:r>
            <a:r>
              <a:rPr lang="es-CL"/>
              <a:t> por tema Lite</a:t>
            </a:r>
          </a:p>
          <a:p>
            <a:r>
              <a:rPr lang="es-CL"/>
              <a:t>Período de retención - Hasta 7 días – Ilimitado</a:t>
            </a:r>
          </a:p>
          <a:p>
            <a:r>
              <a:rPr lang="es-CL"/>
              <a:t>Extremos de </a:t>
            </a:r>
            <a:r>
              <a:rPr lang="es-CL" err="1"/>
              <a:t>Service</a:t>
            </a:r>
            <a:r>
              <a:rPr lang="es-CL"/>
              <a:t> - Global y regional – Discos</a:t>
            </a:r>
          </a:p>
          <a:p>
            <a:r>
              <a:rPr lang="es-CL"/>
              <a:t>Espacio de nombres de los recursos - Global – Zonal</a:t>
            </a:r>
          </a:p>
          <a:p>
            <a:r>
              <a:rPr lang="es-CL" err="1"/>
              <a:t>Enruta</a:t>
            </a:r>
            <a:r>
              <a:rPr lang="es-CL"/>
              <a:t> mensajes - Global - Zonal</a:t>
            </a:r>
          </a:p>
        </p:txBody>
      </p:sp>
      <p:sp>
        <p:nvSpPr>
          <p:cNvPr id="4" name="Marcador de número de diapositiva 3"/>
          <p:cNvSpPr>
            <a:spLocks noGrp="1"/>
          </p:cNvSpPr>
          <p:nvPr>
            <p:ph type="sldNum" sz="quarter" idx="10"/>
          </p:nvPr>
        </p:nvSpPr>
        <p:spPr/>
        <p:txBody>
          <a:bodyPr/>
          <a:lstStyle/>
          <a:p>
            <a:fld id="{48E842B4-3AF2-4698-9824-14644C7AC489}" type="slidenum">
              <a:rPr lang="es-CL" smtClean="0"/>
              <a:t>5</a:t>
            </a:fld>
            <a:endParaRPr lang="es-CL"/>
          </a:p>
        </p:txBody>
      </p:sp>
    </p:spTree>
    <p:extLst>
      <p:ext uri="{BB962C8B-B14F-4D97-AF65-F5344CB8AC3E}">
        <p14:creationId xmlns:p14="http://schemas.microsoft.com/office/powerpoint/2010/main" val="3341709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0" y="6278996"/>
            <a:ext cx="2268748" cy="579003"/>
          </a:xfrm>
          <a:prstGeom prst="rect">
            <a:avLst/>
          </a:prstGeom>
          <a:effectLst>
            <a:outerShdw blurRad="50800" dist="50800" dir="5400000" algn="ctr" rotWithShape="0">
              <a:srgbClr val="000000">
                <a:alpha val="0"/>
              </a:srgbClr>
            </a:outerShdw>
          </a:effectLst>
        </p:spPr>
      </p:pic>
      <p:pic>
        <p:nvPicPr>
          <p:cNvPr id="18" name="Imagen 17">
            <a:extLst>
              <a:ext uri="{FF2B5EF4-FFF2-40B4-BE49-F238E27FC236}">
                <a16:creationId xmlns:a16="http://schemas.microsoft.com/office/drawing/2014/main" id="{62985CB7-F1E5-47D0-B734-61C6767F266F}"/>
              </a:ext>
            </a:extLst>
          </p:cNvPr>
          <p:cNvPicPr>
            <a:picLocks noChangeAspect="1"/>
          </p:cNvPicPr>
          <p:nvPr/>
        </p:nvPicPr>
        <p:blipFill>
          <a:blip r:embed="rId3"/>
          <a:stretch>
            <a:fillRect/>
          </a:stretch>
        </p:blipFill>
        <p:spPr>
          <a:xfrm>
            <a:off x="6541046" y="48005"/>
            <a:ext cx="2809831" cy="646261"/>
          </a:xfrm>
          <a:prstGeom prst="rect">
            <a:avLst/>
          </a:prstGeom>
        </p:spPr>
      </p:pic>
    </p:spTree>
    <p:extLst>
      <p:ext uri="{BB962C8B-B14F-4D97-AF65-F5344CB8AC3E}">
        <p14:creationId xmlns:p14="http://schemas.microsoft.com/office/powerpoint/2010/main" val="364525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a:extLst>
              <a:ext uri="{FF2B5EF4-FFF2-40B4-BE49-F238E27FC236}">
                <a16:creationId xmlns:a16="http://schemas.microsoft.com/office/drawing/2014/main" id="{40B65402-7E56-40E3-808B-5C39BA9EC099}"/>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4514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pic>
        <p:nvPicPr>
          <p:cNvPr id="11" name="Imagen 10">
            <a:extLst>
              <a:ext uri="{FF2B5EF4-FFF2-40B4-BE49-F238E27FC236}">
                <a16:creationId xmlns:a16="http://schemas.microsoft.com/office/drawing/2014/main" id="{9A6A7E91-0DAC-4F2E-B807-50E5C2D0A6F3}"/>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46737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a:extLst>
              <a:ext uri="{FF2B5EF4-FFF2-40B4-BE49-F238E27FC236}">
                <a16:creationId xmlns:a16="http://schemas.microsoft.com/office/drawing/2014/main" id="{C42A97A1-6B44-49F7-BFB0-56D3EB7157A1}"/>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210687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pic>
        <p:nvPicPr>
          <p:cNvPr id="11" name="Imagen 10">
            <a:extLst>
              <a:ext uri="{FF2B5EF4-FFF2-40B4-BE49-F238E27FC236}">
                <a16:creationId xmlns:a16="http://schemas.microsoft.com/office/drawing/2014/main" id="{F74DD6A4-16D4-4709-8237-6800B021084D}"/>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03074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9" name="Imagen 8">
            <a:extLst>
              <a:ext uri="{FF2B5EF4-FFF2-40B4-BE49-F238E27FC236}">
                <a16:creationId xmlns:a16="http://schemas.microsoft.com/office/drawing/2014/main" id="{EF25E3C6-F02F-4CAF-A37C-3ECD3745577C}"/>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896110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a:p>
        </p:txBody>
      </p:sp>
    </p:spTree>
    <p:extLst>
      <p:ext uri="{BB962C8B-B14F-4D97-AF65-F5344CB8AC3E}">
        <p14:creationId xmlns:p14="http://schemas.microsoft.com/office/powerpoint/2010/main" val="98818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a:extLst>
              <a:ext uri="{FF2B5EF4-FFF2-40B4-BE49-F238E27FC236}">
                <a16:creationId xmlns:a16="http://schemas.microsoft.com/office/drawing/2014/main" id="{7FA7628A-BF1C-4A2E-A156-D2A225B72C77}"/>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64688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a:extLst>
              <a:ext uri="{FF2B5EF4-FFF2-40B4-BE49-F238E27FC236}">
                <a16:creationId xmlns:a16="http://schemas.microsoft.com/office/drawing/2014/main" id="{FF7B84A9-A867-4DCD-806E-991FA2DF5A25}"/>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6448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pic>
        <p:nvPicPr>
          <p:cNvPr id="8" name="Imagen 7">
            <a:extLst>
              <a:ext uri="{FF2B5EF4-FFF2-40B4-BE49-F238E27FC236}">
                <a16:creationId xmlns:a16="http://schemas.microsoft.com/office/drawing/2014/main" id="{9B4AC766-4FE1-4160-A9BE-E445DC11E7C9}"/>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3406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a:p>
        </p:txBody>
      </p:sp>
      <p:pic>
        <p:nvPicPr>
          <p:cNvPr id="9" name="Imagen 8">
            <a:extLst>
              <a:ext uri="{FF2B5EF4-FFF2-40B4-BE49-F238E27FC236}">
                <a16:creationId xmlns:a16="http://schemas.microsoft.com/office/drawing/2014/main" id="{3A34192F-1991-4816-B9C3-7A4531542C37}"/>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90857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pic>
        <p:nvPicPr>
          <p:cNvPr id="11" name="Imagen 10">
            <a:extLst>
              <a:ext uri="{FF2B5EF4-FFF2-40B4-BE49-F238E27FC236}">
                <a16:creationId xmlns:a16="http://schemas.microsoft.com/office/drawing/2014/main" id="{0C67F6B2-B1A6-457A-BA68-75D85A071074}"/>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0235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pic>
        <p:nvPicPr>
          <p:cNvPr id="7" name="Imagen 6">
            <a:extLst>
              <a:ext uri="{FF2B5EF4-FFF2-40B4-BE49-F238E27FC236}">
                <a16:creationId xmlns:a16="http://schemas.microsoft.com/office/drawing/2014/main" id="{AC0B3D8F-E57F-4C48-A7BC-5D406364F1BF}"/>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37785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pic>
        <p:nvPicPr>
          <p:cNvPr id="6" name="Imagen 5">
            <a:extLst>
              <a:ext uri="{FF2B5EF4-FFF2-40B4-BE49-F238E27FC236}">
                <a16:creationId xmlns:a16="http://schemas.microsoft.com/office/drawing/2014/main" id="{42CE3A9F-957B-4347-8000-9CC1EE38FA05}"/>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14058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a:p>
        </p:txBody>
      </p:sp>
      <p:pic>
        <p:nvPicPr>
          <p:cNvPr id="9" name="Imagen 8">
            <a:extLst>
              <a:ext uri="{FF2B5EF4-FFF2-40B4-BE49-F238E27FC236}">
                <a16:creationId xmlns:a16="http://schemas.microsoft.com/office/drawing/2014/main" id="{5249824A-D497-4935-97BB-640C4F9CD25F}"/>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38469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pic>
        <p:nvPicPr>
          <p:cNvPr id="9" name="Imagen 8">
            <a:extLst>
              <a:ext uri="{FF2B5EF4-FFF2-40B4-BE49-F238E27FC236}">
                <a16:creationId xmlns:a16="http://schemas.microsoft.com/office/drawing/2014/main" id="{F3891E05-0914-45F2-A858-84B3BE9148EE}"/>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83127" y="0"/>
            <a:ext cx="2268748" cy="579003"/>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6980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7254520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cloud.google.com/sql/docs/postgres/locations?hl=e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google.com/sql/docs/mysql/connect-overview?hl=es-419#private_ip"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google.com/sql/docs/mysql/connect-overview?hl=es-419#public_ip" TargetMode="External"/><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7.sv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cloud.google.com/sq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title"/>
          </p:nvPr>
        </p:nvSpPr>
        <p:spPr>
          <a:xfrm>
            <a:off x="677334" y="1333500"/>
            <a:ext cx="8596668" cy="1320800"/>
          </a:xfrm>
        </p:spPr>
        <p:txBody>
          <a:bodyPr vert="horz" lIns="91440" tIns="45720" rIns="91440" bIns="45720" rtlCol="0" anchor="t">
            <a:normAutofit/>
          </a:bodyPr>
          <a:lstStyle/>
          <a:p>
            <a:r>
              <a:rPr lang="es-CL" sz="2400"/>
              <a:t>Conociendo y utilizando</a:t>
            </a:r>
          </a:p>
          <a:p>
            <a:r>
              <a:rPr lang="es-CL"/>
              <a:t>"</a:t>
            </a:r>
            <a:r>
              <a:rPr lang="es-CL" err="1"/>
              <a:t>CloudSql</a:t>
            </a:r>
            <a:r>
              <a:rPr lang="es-CL" dirty="0"/>
              <a:t> </a:t>
            </a:r>
            <a:r>
              <a:rPr lang="es-CL" err="1"/>
              <a:t>for</a:t>
            </a:r>
            <a:r>
              <a:rPr lang="es-CL" dirty="0"/>
              <a:t> </a:t>
            </a:r>
            <a:r>
              <a:rPr lang="es-CL" err="1"/>
              <a:t>Postgres</a:t>
            </a:r>
            <a:r>
              <a:rPr lang="es-CL"/>
              <a:t>"</a:t>
            </a:r>
          </a:p>
          <a:p>
            <a:endParaRPr lang="es-CL"/>
          </a:p>
        </p:txBody>
      </p:sp>
      <p:pic>
        <p:nvPicPr>
          <p:cNvPr id="4" name="Imagen 4">
            <a:extLst>
              <a:ext uri="{FF2B5EF4-FFF2-40B4-BE49-F238E27FC236}">
                <a16:creationId xmlns:a16="http://schemas.microsoft.com/office/drawing/2014/main" id="{BC4587EC-23AB-4D97-B417-D44FC2036A97}"/>
              </a:ext>
            </a:extLst>
          </p:cNvPr>
          <p:cNvPicPr>
            <a:picLocks noChangeAspect="1"/>
          </p:cNvPicPr>
          <p:nvPr/>
        </p:nvPicPr>
        <p:blipFill>
          <a:blip r:embed="rId2"/>
          <a:stretch>
            <a:fillRect/>
          </a:stretch>
        </p:blipFill>
        <p:spPr>
          <a:xfrm>
            <a:off x="3563409" y="3572745"/>
            <a:ext cx="5701068" cy="2132785"/>
          </a:xfrm>
          <a:prstGeom prst="rect">
            <a:avLst/>
          </a:prstGeom>
          <a:noFill/>
        </p:spPr>
      </p:pic>
      <p:pic>
        <p:nvPicPr>
          <p:cNvPr id="2" name="Imagen 4">
            <a:extLst>
              <a:ext uri="{FF2B5EF4-FFF2-40B4-BE49-F238E27FC236}">
                <a16:creationId xmlns:a16="http://schemas.microsoft.com/office/drawing/2014/main" id="{D4DD0069-B567-494F-A99E-9E6720944A28}"/>
              </a:ext>
            </a:extLst>
          </p:cNvPr>
          <p:cNvPicPr>
            <a:picLocks noChangeAspect="1"/>
          </p:cNvPicPr>
          <p:nvPr/>
        </p:nvPicPr>
        <p:blipFill>
          <a:blip r:embed="rId3"/>
          <a:stretch>
            <a:fillRect/>
          </a:stretch>
        </p:blipFill>
        <p:spPr>
          <a:xfrm>
            <a:off x="4497387" y="61912"/>
            <a:ext cx="4772025" cy="1108075"/>
          </a:xfrm>
          <a:prstGeom prst="rect">
            <a:avLst/>
          </a:prstGeom>
        </p:spPr>
      </p:pic>
    </p:spTree>
    <p:extLst>
      <p:ext uri="{BB962C8B-B14F-4D97-AF65-F5344CB8AC3E}">
        <p14:creationId xmlns:p14="http://schemas.microsoft.com/office/powerpoint/2010/main" val="33863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Beneficios</a:t>
            </a:r>
            <a:endParaRPr lang="es-ES"/>
          </a:p>
          <a:p>
            <a:endParaRPr lang="es-ES"/>
          </a:p>
        </p:txBody>
      </p:sp>
      <p:pic>
        <p:nvPicPr>
          <p:cNvPr id="7" name="Imagen 7">
            <a:extLst>
              <a:ext uri="{FF2B5EF4-FFF2-40B4-BE49-F238E27FC236}">
                <a16:creationId xmlns:a16="http://schemas.microsoft.com/office/drawing/2014/main" id="{B24524C5-038B-4D4D-9A9B-0D2B4EA75200}"/>
              </a:ext>
            </a:extLst>
          </p:cNvPr>
          <p:cNvPicPr>
            <a:picLocks noGrp="1" noChangeAspect="1"/>
          </p:cNvPicPr>
          <p:nvPr>
            <p:ph sz="half" idx="1"/>
          </p:nvPr>
        </p:nvPicPr>
        <p:blipFill>
          <a:blip r:embed="rId2"/>
          <a:stretch>
            <a:fillRect/>
          </a:stretch>
        </p:blipFill>
        <p:spPr>
          <a:xfrm>
            <a:off x="767505" y="2160589"/>
            <a:ext cx="4003692" cy="3880772"/>
          </a:xfrm>
          <a:noFill/>
        </p:spPr>
      </p:pic>
      <p:sp>
        <p:nvSpPr>
          <p:cNvPr id="4" name="Marcador de contenido 3">
            <a:extLst>
              <a:ext uri="{FF2B5EF4-FFF2-40B4-BE49-F238E27FC236}">
                <a16:creationId xmlns:a16="http://schemas.microsoft.com/office/drawing/2014/main" id="{BADDE0F5-AEEA-48A2-AD09-3DB4A1127148}"/>
              </a:ext>
            </a:extLst>
          </p:cNvPr>
          <p:cNvSpPr>
            <a:spLocks noGrp="1"/>
          </p:cNvSpPr>
          <p:nvPr>
            <p:ph sz="half" idx="2"/>
          </p:nvPr>
        </p:nvSpPr>
        <p:spPr>
          <a:xfrm>
            <a:off x="5089970" y="2160589"/>
            <a:ext cx="4184034" cy="3880773"/>
          </a:xfrm>
        </p:spPr>
        <p:txBody>
          <a:bodyPr vert="horz" lIns="91440" tIns="45720" rIns="91440" bIns="45720" rtlCol="0">
            <a:normAutofit/>
          </a:bodyPr>
          <a:lstStyle/>
          <a:p>
            <a:pPr marL="0" indent="0">
              <a:buNone/>
            </a:pPr>
            <a:r>
              <a:rPr lang="es-ES"/>
              <a:t>Integración sencilla en las apps y los servicios de Google Cloud existentes, como GKE y BigQuery</a:t>
            </a:r>
          </a:p>
        </p:txBody>
      </p:sp>
    </p:spTree>
    <p:extLst>
      <p:ext uri="{BB962C8B-B14F-4D97-AF65-F5344CB8AC3E}">
        <p14:creationId xmlns:p14="http://schemas.microsoft.com/office/powerpoint/2010/main" val="289455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Regiones</a:t>
            </a:r>
            <a:endParaRPr lang="es-ES"/>
          </a:p>
          <a:p>
            <a:endParaRPr lang="es-ES"/>
          </a:p>
        </p:txBody>
      </p:sp>
      <p:pic>
        <p:nvPicPr>
          <p:cNvPr id="9" name="Imagen 9" descr="Mapa&#10;&#10;Descripción generada automáticamente">
            <a:extLst>
              <a:ext uri="{FF2B5EF4-FFF2-40B4-BE49-F238E27FC236}">
                <a16:creationId xmlns:a16="http://schemas.microsoft.com/office/drawing/2014/main" id="{386A85CF-A32E-4038-8509-E75FB904D517}"/>
              </a:ext>
            </a:extLst>
          </p:cNvPr>
          <p:cNvPicPr>
            <a:picLocks noGrp="1" noChangeAspect="1"/>
          </p:cNvPicPr>
          <p:nvPr>
            <p:ph idx="1"/>
          </p:nvPr>
        </p:nvPicPr>
        <p:blipFill>
          <a:blip r:embed="rId2"/>
          <a:stretch>
            <a:fillRect/>
          </a:stretch>
        </p:blipFill>
        <p:spPr>
          <a:xfrm>
            <a:off x="676216" y="1271589"/>
            <a:ext cx="8078204" cy="4845973"/>
          </a:xfrm>
          <a:noFill/>
        </p:spPr>
      </p:pic>
      <p:sp>
        <p:nvSpPr>
          <p:cNvPr id="10" name="CuadroTexto 9">
            <a:extLst>
              <a:ext uri="{FF2B5EF4-FFF2-40B4-BE49-F238E27FC236}">
                <a16:creationId xmlns:a16="http://schemas.microsoft.com/office/drawing/2014/main" id="{8FCEE648-A88A-4DE6-AEFC-9B5CC66DB973}"/>
              </a:ext>
            </a:extLst>
          </p:cNvPr>
          <p:cNvSpPr txBox="1"/>
          <p:nvPr/>
        </p:nvSpPr>
        <p:spPr>
          <a:xfrm>
            <a:off x="571500" y="6248400"/>
            <a:ext cx="7099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ea typeface="+mn-lt"/>
                <a:cs typeface="+mn-lt"/>
                <a:hlinkClick r:id="rId3"/>
              </a:rPr>
              <a:t>Documentación</a:t>
            </a:r>
            <a:endParaRPr lang="es-ES" dirty="0"/>
          </a:p>
        </p:txBody>
      </p:sp>
    </p:spTree>
    <p:extLst>
      <p:ext uri="{BB962C8B-B14F-4D97-AF65-F5344CB8AC3E}">
        <p14:creationId xmlns:p14="http://schemas.microsoft.com/office/powerpoint/2010/main" val="3115378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62992-3052-4E4D-8641-D7A47CE1232C}"/>
              </a:ext>
            </a:extLst>
          </p:cNvPr>
          <p:cNvSpPr>
            <a:spLocks noGrp="1"/>
          </p:cNvSpPr>
          <p:nvPr>
            <p:ph type="title"/>
          </p:nvPr>
        </p:nvSpPr>
        <p:spPr>
          <a:xfrm>
            <a:off x="677334" y="609600"/>
            <a:ext cx="8596668" cy="1320800"/>
          </a:xfrm>
        </p:spPr>
        <p:txBody>
          <a:bodyPr anchor="t">
            <a:normAutofit/>
          </a:bodyPr>
          <a:lstStyle/>
          <a:p>
            <a:r>
              <a:rPr lang="es-ES"/>
              <a:t>Disponibilidad</a:t>
            </a:r>
          </a:p>
        </p:txBody>
      </p:sp>
      <p:graphicFrame>
        <p:nvGraphicFramePr>
          <p:cNvPr id="6" name="Marcador de contenido 2">
            <a:extLst>
              <a:ext uri="{FF2B5EF4-FFF2-40B4-BE49-F238E27FC236}">
                <a16:creationId xmlns:a16="http://schemas.microsoft.com/office/drawing/2014/main" id="{C0B87DC4-9379-4BC6-B3BC-D8CD063E112B}"/>
              </a:ext>
            </a:extLst>
          </p:cNvPr>
          <p:cNvGraphicFramePr>
            <a:graphicFrameLocks noGrp="1"/>
          </p:cNvGraphicFramePr>
          <p:nvPr>
            <p:ph idx="1"/>
            <p:extLst>
              <p:ext uri="{D42A27DB-BD31-4B8C-83A1-F6EECF244321}">
                <p14:modId xmlns:p14="http://schemas.microsoft.com/office/powerpoint/2010/main" val="311692179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12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Opciones de conexión</a:t>
            </a:r>
            <a:endParaRPr lang="es-ES"/>
          </a:p>
          <a:p>
            <a:endParaRPr lang="es-ES"/>
          </a:p>
        </p:txBody>
      </p:sp>
      <p:sp>
        <p:nvSpPr>
          <p:cNvPr id="4" name="Marcador de contenido 3">
            <a:extLst>
              <a:ext uri="{FF2B5EF4-FFF2-40B4-BE49-F238E27FC236}">
                <a16:creationId xmlns:a16="http://schemas.microsoft.com/office/drawing/2014/main" id="{BADDE0F5-AEEA-48A2-AD09-3DB4A1127148}"/>
              </a:ext>
            </a:extLst>
          </p:cNvPr>
          <p:cNvSpPr>
            <a:spLocks noGrp="1"/>
          </p:cNvSpPr>
          <p:nvPr>
            <p:ph sz="half" idx="1"/>
          </p:nvPr>
        </p:nvSpPr>
        <p:spPr>
          <a:xfrm>
            <a:off x="677334" y="2160589"/>
            <a:ext cx="4184035" cy="3004472"/>
          </a:xfrm>
        </p:spPr>
        <p:txBody>
          <a:bodyPr vert="horz" lIns="91440" tIns="45720" rIns="91440" bIns="45720" rtlCol="0" anchor="t">
            <a:normAutofit/>
          </a:bodyPr>
          <a:lstStyle/>
          <a:p>
            <a:pPr marL="0" indent="0">
              <a:buNone/>
            </a:pPr>
            <a:r>
              <a:rPr lang="es-ES" dirty="0"/>
              <a:t>Es preferible configurar tu instancia con una </a:t>
            </a:r>
            <a:r>
              <a:rPr lang="es-ES" b="1" dirty="0"/>
              <a:t>IP privada</a:t>
            </a:r>
            <a:r>
              <a:rPr lang="es-ES" dirty="0"/>
              <a:t> cuando te conectas desde un cliente en un recurso con acceso a una VPC.</a:t>
            </a:r>
          </a:p>
          <a:p>
            <a:pPr marL="0" indent="0">
              <a:buNone/>
            </a:pPr>
            <a:endParaRPr lang="es-ES" dirty="0"/>
          </a:p>
          <a:p>
            <a:pPr marL="0" indent="0">
              <a:buNone/>
            </a:pPr>
            <a:r>
              <a:rPr lang="es-ES" dirty="0"/>
              <a:t>Puedes solicitar que las conexiones utilicen el </a:t>
            </a:r>
            <a:r>
              <a:rPr lang="es-ES" b="1" dirty="0">
                <a:solidFill>
                  <a:schemeClr val="tx2"/>
                </a:solidFill>
              </a:rPr>
              <a:t>proxy de autenticación de Cloud SQL</a:t>
            </a:r>
            <a:r>
              <a:rPr lang="es-ES" dirty="0"/>
              <a:t> o los </a:t>
            </a:r>
            <a:r>
              <a:rPr lang="es-ES" b="1" dirty="0">
                <a:solidFill>
                  <a:schemeClr val="tx2"/>
                </a:solidFill>
              </a:rPr>
              <a:t>certificados SSL autoadministrados</a:t>
            </a:r>
            <a:r>
              <a:rPr lang="es-ES" dirty="0"/>
              <a:t>.</a:t>
            </a:r>
          </a:p>
        </p:txBody>
      </p:sp>
      <p:pic>
        <p:nvPicPr>
          <p:cNvPr id="7" name="Imagen 7" descr="Icono&#10;&#10;Descripción generada automáticamente">
            <a:extLst>
              <a:ext uri="{FF2B5EF4-FFF2-40B4-BE49-F238E27FC236}">
                <a16:creationId xmlns:a16="http://schemas.microsoft.com/office/drawing/2014/main" id="{B24524C5-038B-4D4D-9A9B-0D2B4EA75200}"/>
              </a:ext>
            </a:extLst>
          </p:cNvPr>
          <p:cNvPicPr>
            <a:picLocks noGrp="1" noChangeAspect="1"/>
          </p:cNvPicPr>
          <p:nvPr>
            <p:ph sz="half" idx="2"/>
          </p:nvPr>
        </p:nvPicPr>
        <p:blipFill>
          <a:blip r:embed="rId2"/>
          <a:stretch>
            <a:fillRect/>
          </a:stretch>
        </p:blipFill>
        <p:spPr>
          <a:xfrm>
            <a:off x="5492766" y="2160589"/>
            <a:ext cx="3708641" cy="3004473"/>
          </a:xfrm>
          <a:noFill/>
        </p:spPr>
      </p:pic>
      <p:sp>
        <p:nvSpPr>
          <p:cNvPr id="3" name="CuadroTexto 2">
            <a:extLst>
              <a:ext uri="{FF2B5EF4-FFF2-40B4-BE49-F238E27FC236}">
                <a16:creationId xmlns:a16="http://schemas.microsoft.com/office/drawing/2014/main" id="{839A19EB-257E-4DD2-B44E-79C813EC129E}"/>
              </a:ext>
            </a:extLst>
          </p:cNvPr>
          <p:cNvSpPr txBox="1"/>
          <p:nvPr/>
        </p:nvSpPr>
        <p:spPr>
          <a:xfrm>
            <a:off x="571500" y="6210300"/>
            <a:ext cx="9067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ea typeface="+mn-lt"/>
                <a:cs typeface="+mn-lt"/>
                <a:hlinkClick r:id="rId3"/>
              </a:rPr>
              <a:t>Documentación</a:t>
            </a:r>
            <a:endParaRPr lang="es-ES" dirty="0"/>
          </a:p>
        </p:txBody>
      </p:sp>
    </p:spTree>
    <p:extLst>
      <p:ext uri="{BB962C8B-B14F-4D97-AF65-F5344CB8AC3E}">
        <p14:creationId xmlns:p14="http://schemas.microsoft.com/office/powerpoint/2010/main" val="1262254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Opciones de conexión</a:t>
            </a:r>
            <a:endParaRPr lang="es-ES"/>
          </a:p>
          <a:p>
            <a:endParaRPr lang="es-ES"/>
          </a:p>
        </p:txBody>
      </p:sp>
      <p:sp>
        <p:nvSpPr>
          <p:cNvPr id="4" name="Marcador de contenido 3">
            <a:extLst>
              <a:ext uri="{FF2B5EF4-FFF2-40B4-BE49-F238E27FC236}">
                <a16:creationId xmlns:a16="http://schemas.microsoft.com/office/drawing/2014/main" id="{BADDE0F5-AEEA-48A2-AD09-3DB4A1127148}"/>
              </a:ext>
            </a:extLst>
          </p:cNvPr>
          <p:cNvSpPr>
            <a:spLocks noGrp="1"/>
          </p:cNvSpPr>
          <p:nvPr>
            <p:ph sz="half" idx="1"/>
          </p:nvPr>
        </p:nvSpPr>
        <p:spPr>
          <a:xfrm>
            <a:off x="677334" y="2160589"/>
            <a:ext cx="4184035" cy="3880772"/>
          </a:xfrm>
          <a:noFill/>
        </p:spPr>
        <p:txBody>
          <a:bodyPr vert="horz" lIns="91440" tIns="45720" rIns="91440" bIns="45720" rtlCol="0" anchor="t">
            <a:normAutofit/>
          </a:bodyPr>
          <a:lstStyle/>
          <a:p>
            <a:pPr marL="0" indent="0">
              <a:buNone/>
            </a:pPr>
            <a:r>
              <a:rPr lang="es-ES">
                <a:ea typeface="+mn-lt"/>
                <a:cs typeface="+mn-lt"/>
              </a:rPr>
              <a:t>Una </a:t>
            </a:r>
            <a:r>
              <a:rPr lang="es-ES" b="1">
                <a:ea typeface="+mn-lt"/>
                <a:cs typeface="+mn-lt"/>
              </a:rPr>
              <a:t>IP pública</a:t>
            </a:r>
            <a:r>
              <a:rPr lang="es-ES">
                <a:ea typeface="+mn-lt"/>
                <a:cs typeface="+mn-lt"/>
              </a:rPr>
              <a:t> es una dirección IPv4 o IPv6 que está disponible de forma externa en la Internet pública.</a:t>
            </a:r>
            <a:endParaRPr lang="es-ES"/>
          </a:p>
          <a:p>
            <a:pPr marL="0" indent="0">
              <a:buNone/>
            </a:pPr>
            <a:endParaRPr lang="es-ES" dirty="0">
              <a:ea typeface="+mn-lt"/>
              <a:cs typeface="+mn-lt"/>
            </a:endParaRPr>
          </a:p>
          <a:p>
            <a:pPr marL="0" indent="0">
              <a:buNone/>
            </a:pPr>
            <a:r>
              <a:rPr lang="es-ES" dirty="0">
                <a:ea typeface="+mn-lt"/>
                <a:cs typeface="+mn-lt"/>
              </a:rPr>
              <a:t>Para contibuir a la seguridad, </a:t>
            </a:r>
            <a:r>
              <a:rPr lang="es-ES">
                <a:ea typeface="+mn-lt"/>
                <a:cs typeface="+mn-lt"/>
              </a:rPr>
              <a:t>cualquier conexión debe autorizarse </a:t>
            </a:r>
            <a:r>
              <a:rPr lang="es-ES" dirty="0">
                <a:ea typeface="+mn-lt"/>
                <a:cs typeface="+mn-lt"/>
              </a:rPr>
              <a:t>con el </a:t>
            </a:r>
            <a:r>
              <a:rPr lang="es-ES" b="1" dirty="0">
                <a:solidFill>
                  <a:schemeClr val="tx2"/>
                </a:solidFill>
                <a:ea typeface="+mn-lt"/>
                <a:cs typeface="+mn-lt"/>
              </a:rPr>
              <a:t>proxy de autenticacion de </a:t>
            </a:r>
            <a:r>
              <a:rPr lang="es-ES" b="1">
                <a:solidFill>
                  <a:schemeClr val="tx2"/>
                </a:solidFill>
                <a:ea typeface="+mn-lt"/>
                <a:cs typeface="+mn-lt"/>
              </a:rPr>
              <a:t>Cloud SQL</a:t>
            </a:r>
            <a:r>
              <a:rPr lang="es-ES">
                <a:ea typeface="+mn-lt"/>
                <a:cs typeface="+mn-lt"/>
              </a:rPr>
              <a:t> o las </a:t>
            </a:r>
            <a:r>
              <a:rPr lang="es-ES" b="1">
                <a:solidFill>
                  <a:schemeClr val="tx2"/>
                </a:solidFill>
                <a:ea typeface="+mn-lt"/>
                <a:cs typeface="+mn-lt"/>
              </a:rPr>
              <a:t>redes autorizadas</a:t>
            </a:r>
            <a:r>
              <a:rPr lang="es-ES">
                <a:ea typeface="+mn-lt"/>
                <a:cs typeface="+mn-lt"/>
              </a:rPr>
              <a:t>.</a:t>
            </a:r>
            <a:endParaRPr lang="es-ES"/>
          </a:p>
        </p:txBody>
      </p:sp>
      <p:pic>
        <p:nvPicPr>
          <p:cNvPr id="7" name="Imagen 7">
            <a:extLst>
              <a:ext uri="{FF2B5EF4-FFF2-40B4-BE49-F238E27FC236}">
                <a16:creationId xmlns:a16="http://schemas.microsoft.com/office/drawing/2014/main" id="{B24524C5-038B-4D4D-9A9B-0D2B4EA75200}"/>
              </a:ext>
            </a:extLst>
          </p:cNvPr>
          <p:cNvPicPr>
            <a:picLocks noGrp="1" noChangeAspect="1"/>
          </p:cNvPicPr>
          <p:nvPr>
            <p:ph sz="half" idx="2"/>
          </p:nvPr>
        </p:nvPicPr>
        <p:blipFill>
          <a:blip r:embed="rId2"/>
          <a:stretch>
            <a:fillRect/>
          </a:stretch>
        </p:blipFill>
        <p:spPr>
          <a:xfrm>
            <a:off x="5010166" y="1308099"/>
            <a:ext cx="4610341" cy="4239553"/>
          </a:xfrm>
          <a:noFill/>
        </p:spPr>
      </p:pic>
      <p:sp>
        <p:nvSpPr>
          <p:cNvPr id="3" name="CuadroTexto 2">
            <a:extLst>
              <a:ext uri="{FF2B5EF4-FFF2-40B4-BE49-F238E27FC236}">
                <a16:creationId xmlns:a16="http://schemas.microsoft.com/office/drawing/2014/main" id="{ECA18B6B-65DE-4501-94DA-E987CEB84C3A}"/>
              </a:ext>
            </a:extLst>
          </p:cNvPr>
          <p:cNvSpPr txBox="1"/>
          <p:nvPr/>
        </p:nvSpPr>
        <p:spPr>
          <a:xfrm>
            <a:off x="609600" y="6248400"/>
            <a:ext cx="9372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ea typeface="+mn-lt"/>
                <a:cs typeface="+mn-lt"/>
                <a:hlinkClick r:id="rId3"/>
              </a:rPr>
              <a:t>Documentación</a:t>
            </a:r>
            <a:endParaRPr lang="es-ES" dirty="0"/>
          </a:p>
        </p:txBody>
      </p:sp>
    </p:spTree>
    <p:extLst>
      <p:ext uri="{BB962C8B-B14F-4D97-AF65-F5344CB8AC3E}">
        <p14:creationId xmlns:p14="http://schemas.microsoft.com/office/powerpoint/2010/main" val="261532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020D-84A7-4295-806E-93DB56B6D0C3}"/>
              </a:ext>
            </a:extLst>
          </p:cNvPr>
          <p:cNvSpPr>
            <a:spLocks noGrp="1"/>
          </p:cNvSpPr>
          <p:nvPr>
            <p:ph type="title"/>
          </p:nvPr>
        </p:nvSpPr>
        <p:spPr>
          <a:xfrm>
            <a:off x="677334" y="609600"/>
            <a:ext cx="8596668" cy="1320800"/>
          </a:xfrm>
        </p:spPr>
        <p:txBody>
          <a:bodyPr anchor="t">
            <a:normAutofit/>
          </a:bodyPr>
          <a:lstStyle/>
          <a:p>
            <a:r>
              <a:rPr lang="es-ES"/>
              <a:t>Seguridad y compliance</a:t>
            </a:r>
          </a:p>
        </p:txBody>
      </p:sp>
      <p:sp>
        <p:nvSpPr>
          <p:cNvPr id="3" name="Marcador de contenido 2">
            <a:extLst>
              <a:ext uri="{FF2B5EF4-FFF2-40B4-BE49-F238E27FC236}">
                <a16:creationId xmlns:a16="http://schemas.microsoft.com/office/drawing/2014/main" id="{380BC8BA-5C75-4CE2-B662-9D3BE6ED05CF}"/>
              </a:ext>
            </a:extLst>
          </p:cNvPr>
          <p:cNvSpPr>
            <a:spLocks noGrp="1"/>
          </p:cNvSpPr>
          <p:nvPr>
            <p:ph sz="half" idx="1"/>
          </p:nvPr>
        </p:nvSpPr>
        <p:spPr>
          <a:xfrm>
            <a:off x="677334" y="2160589"/>
            <a:ext cx="4184035" cy="3880772"/>
          </a:xfrm>
        </p:spPr>
        <p:txBody>
          <a:bodyPr vert="horz" lIns="91440" tIns="45720" rIns="91440" bIns="45720" rtlCol="0" anchor="t">
            <a:normAutofit/>
          </a:bodyPr>
          <a:lstStyle/>
          <a:p>
            <a:r>
              <a:rPr lang="es-ES"/>
              <a:t>Encriptación de datos automática en reposo y en tránsito.</a:t>
            </a:r>
          </a:p>
          <a:p>
            <a:r>
              <a:rPr lang="es-ES"/>
              <a:t>Acceso de red controlado por el usuario mediante protección con firewall.</a:t>
            </a:r>
            <a:endParaRPr lang="es-ES" dirty="0"/>
          </a:p>
          <a:p>
            <a:r>
              <a:rPr lang="es-ES"/>
              <a:t>Cloud SQL cumple con SSAE 16, ISO 27001, PCI DSS v3.0 y HIPAA</a:t>
            </a:r>
            <a:endParaRPr lang="es-ES" dirty="0"/>
          </a:p>
          <a:p>
            <a:endParaRPr lang="es-ES" dirty="0"/>
          </a:p>
          <a:p>
            <a:endParaRPr lang="es-ES" dirty="0"/>
          </a:p>
        </p:txBody>
      </p:sp>
      <p:pic>
        <p:nvPicPr>
          <p:cNvPr id="4" name="Imagen 10">
            <a:extLst>
              <a:ext uri="{FF2B5EF4-FFF2-40B4-BE49-F238E27FC236}">
                <a16:creationId xmlns:a16="http://schemas.microsoft.com/office/drawing/2014/main" id="{3C978016-3EF5-44EE-B46A-1F9EEC9CD6AC}"/>
              </a:ext>
            </a:extLst>
          </p:cNvPr>
          <p:cNvPicPr>
            <a:picLocks noChangeAspect="1"/>
          </p:cNvPicPr>
          <p:nvPr/>
        </p:nvPicPr>
        <p:blipFill>
          <a:blip r:embed="rId2"/>
          <a:stretch>
            <a:fillRect/>
          </a:stretch>
        </p:blipFill>
        <p:spPr>
          <a:xfrm>
            <a:off x="5089970" y="2566830"/>
            <a:ext cx="4184034" cy="3068291"/>
          </a:xfrm>
          <a:prstGeom prst="rect">
            <a:avLst/>
          </a:prstGeom>
          <a:noFill/>
        </p:spPr>
      </p:pic>
    </p:spTree>
    <p:extLst>
      <p:ext uri="{BB962C8B-B14F-4D97-AF65-F5344CB8AC3E}">
        <p14:creationId xmlns:p14="http://schemas.microsoft.com/office/powerpoint/2010/main" val="260483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020D-84A7-4295-806E-93DB56B6D0C3}"/>
              </a:ext>
            </a:extLst>
          </p:cNvPr>
          <p:cNvSpPr>
            <a:spLocks noGrp="1"/>
          </p:cNvSpPr>
          <p:nvPr>
            <p:ph type="title"/>
          </p:nvPr>
        </p:nvSpPr>
        <p:spPr>
          <a:xfrm>
            <a:off x="677334" y="609600"/>
            <a:ext cx="8596668" cy="1320800"/>
          </a:xfrm>
        </p:spPr>
        <p:txBody>
          <a:bodyPr anchor="t">
            <a:normAutofit/>
          </a:bodyPr>
          <a:lstStyle/>
          <a:p>
            <a:pPr>
              <a:lnSpc>
                <a:spcPct val="90000"/>
              </a:lnSpc>
              <a:spcBef>
                <a:spcPts val="1000"/>
              </a:spcBef>
            </a:pPr>
            <a:r>
              <a:rPr lang="es-ES" sz="2800" dirty="0"/>
              <a:t>Precios</a:t>
            </a:r>
            <a:br>
              <a:rPr lang="es-ES" sz="2800" dirty="0"/>
            </a:br>
            <a:r>
              <a:rPr lang="es-ES" sz="1800"/>
              <a:t>También dependen de la región seleccionada</a:t>
            </a:r>
          </a:p>
        </p:txBody>
      </p:sp>
      <p:pic>
        <p:nvPicPr>
          <p:cNvPr id="4" name="Imagen 10" descr="Imagen que contiene lego, juguete&#10;&#10;Descripción generada automáticamente">
            <a:extLst>
              <a:ext uri="{FF2B5EF4-FFF2-40B4-BE49-F238E27FC236}">
                <a16:creationId xmlns:a16="http://schemas.microsoft.com/office/drawing/2014/main" id="{3C978016-3EF5-44EE-B46A-1F9EEC9CD6AC}"/>
              </a:ext>
            </a:extLst>
          </p:cNvPr>
          <p:cNvPicPr>
            <a:picLocks noChangeAspect="1"/>
          </p:cNvPicPr>
          <p:nvPr/>
        </p:nvPicPr>
        <p:blipFill>
          <a:blip r:embed="rId2"/>
          <a:stretch>
            <a:fillRect/>
          </a:stretch>
        </p:blipFill>
        <p:spPr>
          <a:xfrm>
            <a:off x="5579934" y="2648345"/>
            <a:ext cx="3304117" cy="3304117"/>
          </a:xfrm>
          <a:prstGeom prst="rect">
            <a:avLst/>
          </a:prstGeom>
          <a:noFill/>
        </p:spPr>
      </p:pic>
      <p:sp>
        <p:nvSpPr>
          <p:cNvPr id="6" name="Marcador de contenido 5">
            <a:extLst>
              <a:ext uri="{FF2B5EF4-FFF2-40B4-BE49-F238E27FC236}">
                <a16:creationId xmlns:a16="http://schemas.microsoft.com/office/drawing/2014/main" id="{22A0A231-9078-4BE1-BDC0-AE136722DF0E}"/>
              </a:ext>
            </a:extLst>
          </p:cNvPr>
          <p:cNvSpPr>
            <a:spLocks noGrp="1"/>
          </p:cNvSpPr>
          <p:nvPr>
            <p:ph sz="half" idx="2"/>
          </p:nvPr>
        </p:nvSpPr>
        <p:spPr>
          <a:xfrm>
            <a:off x="790045" y="2267345"/>
            <a:ext cx="4782523" cy="3824817"/>
          </a:xfrm>
        </p:spPr>
        <p:txBody>
          <a:bodyPr vert="horz" lIns="91440" tIns="45720" rIns="91440" bIns="45720" rtlCol="0" anchor="t">
            <a:normAutofit/>
          </a:bodyPr>
          <a:lstStyle/>
          <a:p>
            <a:pPr marL="0" indent="0">
              <a:buNone/>
            </a:pPr>
            <a:r>
              <a:rPr lang="en-US" b="1">
                <a:ea typeface="+mn-lt"/>
                <a:cs typeface="+mn-lt"/>
              </a:rPr>
              <a:t>Precios de CPU y memoria</a:t>
            </a:r>
            <a:endParaRPr lang="es-ES">
              <a:ea typeface="+mn-lt"/>
              <a:cs typeface="+mn-lt"/>
            </a:endParaRPr>
          </a:p>
          <a:p>
            <a:pPr marL="0" indent="0">
              <a:buNone/>
            </a:pPr>
            <a:r>
              <a:rPr lang="en-US">
                <a:ea typeface="+mn-lt"/>
                <a:cs typeface="+mn-lt"/>
              </a:rPr>
              <a:t>Para las instancias con núcleo dedicado, tú eliges </a:t>
            </a:r>
            <a:r>
              <a:rPr lang="en-US" dirty="0">
                <a:ea typeface="+mn-lt"/>
                <a:cs typeface="+mn-lt"/>
              </a:rPr>
              <a:t>la cantidad de CPU y de memoria que deseas. Los precios de las CPU y la memoria dependen de la región donde se encuentra la instancia. </a:t>
            </a:r>
          </a:p>
          <a:p>
            <a:pPr marL="0" indent="0">
              <a:buNone/>
            </a:pPr>
            <a:r>
              <a:rPr lang="en-US">
                <a:ea typeface="+mn-lt"/>
                <a:cs typeface="+mn-lt"/>
              </a:rPr>
              <a:t>Las réplicas de lectura y las réplicas de conmutación por error se cobran a la misma tarifa que las instancias independientes.</a:t>
            </a:r>
          </a:p>
          <a:p>
            <a:pPr algn="just"/>
            <a:endParaRPr lang="es-ES" dirty="0"/>
          </a:p>
        </p:txBody>
      </p:sp>
    </p:spTree>
    <p:extLst>
      <p:ext uri="{BB962C8B-B14F-4D97-AF65-F5344CB8AC3E}">
        <p14:creationId xmlns:p14="http://schemas.microsoft.com/office/powerpoint/2010/main" val="209674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Tabla&#10;&#10;Descripción generada automáticamente">
            <a:extLst>
              <a:ext uri="{FF2B5EF4-FFF2-40B4-BE49-F238E27FC236}">
                <a16:creationId xmlns:a16="http://schemas.microsoft.com/office/drawing/2014/main" id="{F7A75947-3064-4BE4-A20D-A447F45CD64D}"/>
              </a:ext>
            </a:extLst>
          </p:cNvPr>
          <p:cNvPicPr>
            <a:picLocks noGrp="1" noChangeAspect="1"/>
          </p:cNvPicPr>
          <p:nvPr>
            <p:ph sz="half" idx="2"/>
          </p:nvPr>
        </p:nvPicPr>
        <p:blipFill>
          <a:blip r:embed="rId2"/>
          <a:stretch>
            <a:fillRect/>
          </a:stretch>
        </p:blipFill>
        <p:spPr>
          <a:xfrm>
            <a:off x="612245" y="1325774"/>
            <a:ext cx="10954723" cy="4209359"/>
          </a:xfrm>
        </p:spPr>
      </p:pic>
    </p:spTree>
    <p:extLst>
      <p:ext uri="{BB962C8B-B14F-4D97-AF65-F5344CB8AC3E}">
        <p14:creationId xmlns:p14="http://schemas.microsoft.com/office/powerpoint/2010/main" val="66778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020D-84A7-4295-806E-93DB56B6D0C3}"/>
              </a:ext>
            </a:extLst>
          </p:cNvPr>
          <p:cNvSpPr>
            <a:spLocks noGrp="1"/>
          </p:cNvSpPr>
          <p:nvPr>
            <p:ph type="title"/>
          </p:nvPr>
        </p:nvSpPr>
        <p:spPr>
          <a:xfrm>
            <a:off x="677334" y="609600"/>
            <a:ext cx="8596668" cy="1320800"/>
          </a:xfrm>
        </p:spPr>
        <p:txBody>
          <a:bodyPr anchor="t">
            <a:normAutofit/>
          </a:bodyPr>
          <a:lstStyle/>
          <a:p>
            <a:pPr>
              <a:lnSpc>
                <a:spcPct val="90000"/>
              </a:lnSpc>
              <a:spcBef>
                <a:spcPts val="1000"/>
              </a:spcBef>
            </a:pPr>
            <a:r>
              <a:rPr lang="es-ES" sz="2800" dirty="0"/>
              <a:t>Precios</a:t>
            </a:r>
            <a:br>
              <a:rPr lang="es-ES" sz="2800" dirty="0"/>
            </a:br>
            <a:r>
              <a:rPr lang="es-ES" sz="1800"/>
              <a:t>También dependen de la región seleccionada</a:t>
            </a:r>
          </a:p>
        </p:txBody>
      </p:sp>
      <p:pic>
        <p:nvPicPr>
          <p:cNvPr id="4" name="Imagen 10" descr="Imagen que contiene lego, juguete&#10;&#10;Descripción generada automáticamente">
            <a:extLst>
              <a:ext uri="{FF2B5EF4-FFF2-40B4-BE49-F238E27FC236}">
                <a16:creationId xmlns:a16="http://schemas.microsoft.com/office/drawing/2014/main" id="{3C978016-3EF5-44EE-B46A-1F9EEC9CD6AC}"/>
              </a:ext>
            </a:extLst>
          </p:cNvPr>
          <p:cNvPicPr>
            <a:picLocks noChangeAspect="1"/>
          </p:cNvPicPr>
          <p:nvPr/>
        </p:nvPicPr>
        <p:blipFill>
          <a:blip r:embed="rId2"/>
          <a:stretch>
            <a:fillRect/>
          </a:stretch>
        </p:blipFill>
        <p:spPr>
          <a:xfrm>
            <a:off x="5579934" y="2648345"/>
            <a:ext cx="3304117" cy="3304117"/>
          </a:xfrm>
          <a:prstGeom prst="rect">
            <a:avLst/>
          </a:prstGeom>
          <a:noFill/>
        </p:spPr>
      </p:pic>
      <p:sp>
        <p:nvSpPr>
          <p:cNvPr id="6" name="Marcador de contenido 5">
            <a:extLst>
              <a:ext uri="{FF2B5EF4-FFF2-40B4-BE49-F238E27FC236}">
                <a16:creationId xmlns:a16="http://schemas.microsoft.com/office/drawing/2014/main" id="{22A0A231-9078-4BE1-BDC0-AE136722DF0E}"/>
              </a:ext>
            </a:extLst>
          </p:cNvPr>
          <p:cNvSpPr>
            <a:spLocks noGrp="1"/>
          </p:cNvSpPr>
          <p:nvPr>
            <p:ph sz="half" idx="2"/>
          </p:nvPr>
        </p:nvSpPr>
        <p:spPr>
          <a:xfrm>
            <a:off x="675745" y="2597545"/>
            <a:ext cx="4782523" cy="3418417"/>
          </a:xfrm>
        </p:spPr>
        <p:txBody>
          <a:bodyPr vert="horz" lIns="91440" tIns="45720" rIns="91440" bIns="45720" rtlCol="0" anchor="t">
            <a:normAutofit/>
          </a:bodyPr>
          <a:lstStyle/>
          <a:p>
            <a:pPr marL="0" indent="0">
              <a:buNone/>
            </a:pPr>
            <a:r>
              <a:rPr lang="en-US" b="1">
                <a:ea typeface="+mn-lt"/>
                <a:cs typeface="+mn-lt"/>
              </a:rPr>
              <a:t>Precios de almacenamiento y red</a:t>
            </a:r>
            <a:endParaRPr lang="en-US">
              <a:ea typeface="+mn-lt"/>
              <a:cs typeface="+mn-lt"/>
            </a:endParaRPr>
          </a:p>
          <a:p>
            <a:pPr marL="0" indent="0">
              <a:buNone/>
            </a:pPr>
            <a:r>
              <a:rPr lang="en-US">
                <a:ea typeface="+mn-lt"/>
                <a:cs typeface="+mn-lt"/>
              </a:rPr>
              <a:t>Los precios de almacenamiento y red dependen de la región donde se </a:t>
            </a:r>
            <a:r>
              <a:rPr lang="en-US" dirty="0">
                <a:ea typeface="+mn-lt"/>
                <a:cs typeface="+mn-lt"/>
              </a:rPr>
              <a:t>encuentra la instancia. Selecciona tu región en el menú desplegable de la tabla de </a:t>
            </a:r>
            <a:r>
              <a:rPr lang="en-US">
                <a:ea typeface="+mn-lt"/>
                <a:cs typeface="+mn-lt"/>
              </a:rPr>
              <a:t>precios.</a:t>
            </a:r>
            <a:endParaRPr lang="en-US"/>
          </a:p>
          <a:p>
            <a:pPr marL="0" indent="0">
              <a:buNone/>
            </a:pPr>
            <a:r>
              <a:rPr lang="en-US">
                <a:ea typeface="+mn-lt"/>
                <a:cs typeface="+mn-lt"/>
              </a:rPr>
              <a:t>En el caso de las instancias configuradas para ofrecer una alta disponibilidad (HA), también conocidas como instancias regionales, se aplican precios de </a:t>
            </a:r>
            <a:r>
              <a:rPr lang="en-US" i="1">
                <a:ea typeface="+mn-lt"/>
                <a:cs typeface="+mn-lt"/>
              </a:rPr>
              <a:t>HA</a:t>
            </a:r>
            <a:r>
              <a:rPr lang="en-US">
                <a:ea typeface="+mn-lt"/>
                <a:cs typeface="+mn-lt"/>
              </a:rPr>
              <a:t>.</a:t>
            </a:r>
          </a:p>
          <a:p>
            <a:pPr marL="0" indent="0">
              <a:buNone/>
            </a:pPr>
            <a:endParaRPr lang="en-US" dirty="0">
              <a:ea typeface="+mn-lt"/>
              <a:cs typeface="+mn-lt"/>
            </a:endParaRPr>
          </a:p>
          <a:p>
            <a:pPr algn="just"/>
            <a:endParaRPr lang="es-ES" dirty="0"/>
          </a:p>
        </p:txBody>
      </p:sp>
    </p:spTree>
    <p:extLst>
      <p:ext uri="{BB962C8B-B14F-4D97-AF65-F5344CB8AC3E}">
        <p14:creationId xmlns:p14="http://schemas.microsoft.com/office/powerpoint/2010/main" val="58188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Interfaz de usuario gráfica, Texto, Aplicación, Correo electrónico&#10;&#10;Descripción generada automáticamente">
            <a:extLst>
              <a:ext uri="{FF2B5EF4-FFF2-40B4-BE49-F238E27FC236}">
                <a16:creationId xmlns:a16="http://schemas.microsoft.com/office/drawing/2014/main" id="{270F96B9-DCC3-4449-9EB3-26D88E0B7E97}"/>
              </a:ext>
            </a:extLst>
          </p:cNvPr>
          <p:cNvPicPr>
            <a:picLocks noGrp="1" noChangeAspect="1"/>
          </p:cNvPicPr>
          <p:nvPr>
            <p:ph sz="half" idx="2"/>
          </p:nvPr>
        </p:nvPicPr>
        <p:blipFill>
          <a:blip r:embed="rId2"/>
          <a:stretch>
            <a:fillRect/>
          </a:stretch>
        </p:blipFill>
        <p:spPr>
          <a:xfrm>
            <a:off x="1247245" y="1174478"/>
            <a:ext cx="9697423" cy="4842151"/>
          </a:xfrm>
        </p:spPr>
      </p:pic>
    </p:spTree>
    <p:extLst>
      <p:ext uri="{BB962C8B-B14F-4D97-AF65-F5344CB8AC3E}">
        <p14:creationId xmlns:p14="http://schemas.microsoft.com/office/powerpoint/2010/main" val="178239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title"/>
          </p:nvPr>
        </p:nvSpPr>
        <p:spPr>
          <a:xfrm>
            <a:off x="677334" y="609600"/>
            <a:ext cx="8596668" cy="1320800"/>
          </a:xfrm>
        </p:spPr>
        <p:txBody>
          <a:bodyPr anchor="t">
            <a:normAutofit/>
          </a:bodyPr>
          <a:lstStyle/>
          <a:p>
            <a:r>
              <a:rPr lang="es-CL" b="1" dirty="0" err="1"/>
              <a:t>Sensei</a:t>
            </a:r>
            <a:r>
              <a:rPr lang="es-CL" b="1" dirty="0"/>
              <a:t> </a:t>
            </a:r>
            <a:endParaRPr lang="es-ES" b="1" dirty="0"/>
          </a:p>
          <a:p>
            <a:r>
              <a:rPr lang="es-CL"/>
              <a:t>Jorge Leiva</a:t>
            </a:r>
          </a:p>
        </p:txBody>
      </p:sp>
      <p:pic>
        <p:nvPicPr>
          <p:cNvPr id="2" name="Imagen 3" descr="Cara de un hombre&#10;&#10;Descripción generada automáticamente">
            <a:extLst>
              <a:ext uri="{FF2B5EF4-FFF2-40B4-BE49-F238E27FC236}">
                <a16:creationId xmlns:a16="http://schemas.microsoft.com/office/drawing/2014/main" id="{5FD4F098-184A-43E9-93BC-823D90441411}"/>
              </a:ext>
            </a:extLst>
          </p:cNvPr>
          <p:cNvPicPr>
            <a:picLocks noChangeAspect="1"/>
          </p:cNvPicPr>
          <p:nvPr/>
        </p:nvPicPr>
        <p:blipFill rotWithShape="1">
          <a:blip r:embed="rId2"/>
          <a:srcRect t="2866" r="-2" b="4380"/>
          <a:stretch/>
        </p:blipFill>
        <p:spPr>
          <a:xfrm>
            <a:off x="5140770" y="2871789"/>
            <a:ext cx="1923434" cy="1772573"/>
          </a:xfrm>
          <a:prstGeom prst="rect">
            <a:avLst/>
          </a:prstGeom>
          <a:noFill/>
        </p:spPr>
      </p:pic>
      <p:pic>
        <p:nvPicPr>
          <p:cNvPr id="4" name="Imagen 4">
            <a:extLst>
              <a:ext uri="{FF2B5EF4-FFF2-40B4-BE49-F238E27FC236}">
                <a16:creationId xmlns:a16="http://schemas.microsoft.com/office/drawing/2014/main" id="{1EC3403F-562E-425F-B000-B027EE48BE2E}"/>
              </a:ext>
            </a:extLst>
          </p:cNvPr>
          <p:cNvPicPr>
            <a:picLocks noChangeAspect="1"/>
          </p:cNvPicPr>
          <p:nvPr/>
        </p:nvPicPr>
        <p:blipFill>
          <a:blip r:embed="rId3"/>
          <a:stretch>
            <a:fillRect/>
          </a:stretch>
        </p:blipFill>
        <p:spPr>
          <a:xfrm>
            <a:off x="4497387" y="61912"/>
            <a:ext cx="4772025" cy="1108075"/>
          </a:xfrm>
          <a:prstGeom prst="rect">
            <a:avLst/>
          </a:prstGeom>
        </p:spPr>
      </p:pic>
    </p:spTree>
    <p:extLst>
      <p:ext uri="{BB962C8B-B14F-4D97-AF65-F5344CB8AC3E}">
        <p14:creationId xmlns:p14="http://schemas.microsoft.com/office/powerpoint/2010/main" val="80769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020D-84A7-4295-806E-93DB56B6D0C3}"/>
              </a:ext>
            </a:extLst>
          </p:cNvPr>
          <p:cNvSpPr>
            <a:spLocks noGrp="1"/>
          </p:cNvSpPr>
          <p:nvPr>
            <p:ph type="title"/>
          </p:nvPr>
        </p:nvSpPr>
        <p:spPr>
          <a:xfrm>
            <a:off x="677334" y="609600"/>
            <a:ext cx="8596668" cy="1320800"/>
          </a:xfrm>
        </p:spPr>
        <p:txBody>
          <a:bodyPr anchor="t">
            <a:normAutofit/>
          </a:bodyPr>
          <a:lstStyle/>
          <a:p>
            <a:pPr>
              <a:lnSpc>
                <a:spcPct val="90000"/>
              </a:lnSpc>
              <a:spcBef>
                <a:spcPts val="1000"/>
              </a:spcBef>
            </a:pPr>
            <a:r>
              <a:rPr lang="es-ES" sz="2800" dirty="0"/>
              <a:t>Precios</a:t>
            </a:r>
            <a:br>
              <a:rPr lang="es-ES" sz="2800" dirty="0"/>
            </a:br>
            <a:r>
              <a:rPr lang="es-ES" sz="1800" dirty="0">
                <a:ea typeface="+mj-lt"/>
                <a:cs typeface="+mj-lt"/>
              </a:rPr>
              <a:t>Si pagas en una moneda distinta del dólar estadounidense, se aplican los precios que aparecen en tu moneda en los </a:t>
            </a:r>
            <a:r>
              <a:rPr lang="es-ES" sz="1800">
                <a:ea typeface="+mj-lt"/>
                <a:cs typeface="+mj-lt"/>
              </a:rPr>
              <a:t>SKU de GCP</a:t>
            </a:r>
          </a:p>
        </p:txBody>
      </p:sp>
      <p:pic>
        <p:nvPicPr>
          <p:cNvPr id="4" name="Imagen 10" descr="Imagen que contiene lego, juguete&#10;&#10;Descripción generada automáticamente">
            <a:extLst>
              <a:ext uri="{FF2B5EF4-FFF2-40B4-BE49-F238E27FC236}">
                <a16:creationId xmlns:a16="http://schemas.microsoft.com/office/drawing/2014/main" id="{3C978016-3EF5-44EE-B46A-1F9EEC9CD6AC}"/>
              </a:ext>
            </a:extLst>
          </p:cNvPr>
          <p:cNvPicPr>
            <a:picLocks noChangeAspect="1"/>
          </p:cNvPicPr>
          <p:nvPr/>
        </p:nvPicPr>
        <p:blipFill>
          <a:blip r:embed="rId2"/>
          <a:stretch>
            <a:fillRect/>
          </a:stretch>
        </p:blipFill>
        <p:spPr>
          <a:xfrm>
            <a:off x="5579934" y="2648345"/>
            <a:ext cx="3304117" cy="3304117"/>
          </a:xfrm>
          <a:prstGeom prst="rect">
            <a:avLst/>
          </a:prstGeom>
          <a:noFill/>
        </p:spPr>
      </p:pic>
      <p:sp>
        <p:nvSpPr>
          <p:cNvPr id="6" name="Marcador de contenido 5">
            <a:extLst>
              <a:ext uri="{FF2B5EF4-FFF2-40B4-BE49-F238E27FC236}">
                <a16:creationId xmlns:a16="http://schemas.microsoft.com/office/drawing/2014/main" id="{22A0A231-9078-4BE1-BDC0-AE136722DF0E}"/>
              </a:ext>
            </a:extLst>
          </p:cNvPr>
          <p:cNvSpPr>
            <a:spLocks noGrp="1"/>
          </p:cNvSpPr>
          <p:nvPr>
            <p:ph sz="half" idx="2"/>
          </p:nvPr>
        </p:nvSpPr>
        <p:spPr>
          <a:xfrm>
            <a:off x="675745" y="2597545"/>
            <a:ext cx="4947623" cy="3354917"/>
          </a:xfrm>
        </p:spPr>
        <p:txBody>
          <a:bodyPr vert="horz" lIns="91440" tIns="45720" rIns="91440" bIns="45720" rtlCol="0" anchor="t">
            <a:normAutofit fontScale="92500" lnSpcReduction="20000"/>
          </a:bodyPr>
          <a:lstStyle/>
          <a:p>
            <a:pPr marL="0" indent="0">
              <a:buNone/>
            </a:pPr>
            <a:r>
              <a:rPr lang="en-US" b="1">
                <a:ea typeface="+mn-lt"/>
                <a:cs typeface="+mn-lt"/>
              </a:rPr>
              <a:t>Precios de salida de la red</a:t>
            </a:r>
            <a:endParaRPr lang="en-US">
              <a:ea typeface="+mn-lt"/>
              <a:cs typeface="+mn-lt"/>
            </a:endParaRPr>
          </a:p>
          <a:p>
            <a:pPr marL="0" indent="0">
              <a:buNone/>
            </a:pPr>
            <a:r>
              <a:rPr lang="en-US" dirty="0">
                <a:ea typeface="+mn-lt"/>
                <a:cs typeface="+mn-lt"/>
              </a:rPr>
              <a:t>Cuando el tráfico de red sale de una instancia de Cloud SQL, los costos que se aplican varían según el destino del tráfico y, en </a:t>
            </a:r>
            <a:r>
              <a:rPr lang="en-US">
                <a:ea typeface="+mn-lt"/>
                <a:cs typeface="+mn-lt"/>
              </a:rPr>
              <a:t>algunos casos, la participación de un socio.</a:t>
            </a:r>
          </a:p>
          <a:p>
            <a:pPr marL="0" indent="0">
              <a:buNone/>
            </a:pPr>
            <a:endParaRPr lang="en-US" dirty="0">
              <a:ea typeface="+mn-lt"/>
              <a:cs typeface="+mn-lt"/>
            </a:endParaRPr>
          </a:p>
          <a:p>
            <a:pPr marL="0" indent="0">
              <a:buNone/>
            </a:pPr>
            <a:r>
              <a:rPr lang="en-US">
                <a:ea typeface="+mn-lt"/>
                <a:cs typeface="+mn-lt"/>
              </a:rPr>
              <a:t>La </a:t>
            </a:r>
            <a:r>
              <a:rPr lang="en-US" dirty="0">
                <a:ea typeface="+mn-lt"/>
                <a:cs typeface="+mn-lt"/>
              </a:rPr>
              <a:t>salida de Internet es el tráfico de red que sale de una instancia de Cloud SQL a un cliente que no es un producto de Google, como cuando se usa un servidor local para leer datos de Cloud SQL.</a:t>
            </a:r>
            <a:endParaRPr lang="en-US"/>
          </a:p>
          <a:p>
            <a:pPr marL="0" indent="0">
              <a:buNone/>
            </a:pPr>
            <a:br>
              <a:rPr lang="en-US" dirty="0"/>
            </a:br>
            <a:endParaRPr lang="en-US" dirty="0"/>
          </a:p>
          <a:p>
            <a:pPr marL="0" indent="0">
              <a:buNone/>
            </a:pPr>
            <a:endParaRPr lang="en-US" dirty="0">
              <a:ea typeface="+mn-lt"/>
              <a:cs typeface="+mn-lt"/>
            </a:endParaRPr>
          </a:p>
          <a:p>
            <a:pPr algn="just"/>
            <a:endParaRPr lang="es-ES" dirty="0"/>
          </a:p>
        </p:txBody>
      </p:sp>
    </p:spTree>
    <p:extLst>
      <p:ext uri="{BB962C8B-B14F-4D97-AF65-F5344CB8AC3E}">
        <p14:creationId xmlns:p14="http://schemas.microsoft.com/office/powerpoint/2010/main" val="192058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a:extLst>
              <a:ext uri="{FF2B5EF4-FFF2-40B4-BE49-F238E27FC236}">
                <a16:creationId xmlns:a16="http://schemas.microsoft.com/office/drawing/2014/main" id="{270F96B9-DCC3-4449-9EB3-26D88E0B7E97}"/>
              </a:ext>
            </a:extLst>
          </p:cNvPr>
          <p:cNvPicPr>
            <a:picLocks noGrp="1" noChangeAspect="1"/>
          </p:cNvPicPr>
          <p:nvPr>
            <p:ph sz="half" idx="2"/>
          </p:nvPr>
        </p:nvPicPr>
        <p:blipFill>
          <a:blip r:embed="rId2"/>
          <a:stretch>
            <a:fillRect/>
          </a:stretch>
        </p:blipFill>
        <p:spPr>
          <a:xfrm>
            <a:off x="1247245" y="1972596"/>
            <a:ext cx="9697423" cy="3245915"/>
          </a:xfrm>
        </p:spPr>
      </p:pic>
    </p:spTree>
    <p:extLst>
      <p:ext uri="{BB962C8B-B14F-4D97-AF65-F5344CB8AC3E}">
        <p14:creationId xmlns:p14="http://schemas.microsoft.com/office/powerpoint/2010/main" val="423931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020D-84A7-4295-806E-93DB56B6D0C3}"/>
              </a:ext>
            </a:extLst>
          </p:cNvPr>
          <p:cNvSpPr>
            <a:spLocks noGrp="1"/>
          </p:cNvSpPr>
          <p:nvPr>
            <p:ph type="title"/>
          </p:nvPr>
        </p:nvSpPr>
        <p:spPr>
          <a:xfrm>
            <a:off x="677334" y="609600"/>
            <a:ext cx="8596668" cy="1320800"/>
          </a:xfrm>
        </p:spPr>
        <p:txBody>
          <a:bodyPr anchor="t">
            <a:normAutofit/>
          </a:bodyPr>
          <a:lstStyle/>
          <a:p>
            <a:pPr>
              <a:lnSpc>
                <a:spcPct val="90000"/>
              </a:lnSpc>
              <a:spcBef>
                <a:spcPts val="1000"/>
              </a:spcBef>
            </a:pPr>
            <a:r>
              <a:rPr lang="es-ES" sz="2800" dirty="0"/>
              <a:t>Precios</a:t>
            </a:r>
            <a:br>
              <a:rPr lang="es-ES" sz="2800" dirty="0"/>
            </a:br>
            <a:r>
              <a:rPr lang="es-ES" sz="1800"/>
              <a:t>También dependen de la región seleccionada</a:t>
            </a:r>
          </a:p>
        </p:txBody>
      </p:sp>
      <p:pic>
        <p:nvPicPr>
          <p:cNvPr id="4" name="Imagen 10" descr="Imagen que contiene lego, juguete&#10;&#10;Descripción generada automáticamente">
            <a:extLst>
              <a:ext uri="{FF2B5EF4-FFF2-40B4-BE49-F238E27FC236}">
                <a16:creationId xmlns:a16="http://schemas.microsoft.com/office/drawing/2014/main" id="{3C978016-3EF5-44EE-B46A-1F9EEC9CD6AC}"/>
              </a:ext>
            </a:extLst>
          </p:cNvPr>
          <p:cNvPicPr>
            <a:picLocks noChangeAspect="1"/>
          </p:cNvPicPr>
          <p:nvPr/>
        </p:nvPicPr>
        <p:blipFill>
          <a:blip r:embed="rId2"/>
          <a:stretch>
            <a:fillRect/>
          </a:stretch>
        </p:blipFill>
        <p:spPr>
          <a:xfrm>
            <a:off x="5579934" y="2648345"/>
            <a:ext cx="3304117" cy="3304117"/>
          </a:xfrm>
          <a:prstGeom prst="rect">
            <a:avLst/>
          </a:prstGeom>
          <a:noFill/>
        </p:spPr>
      </p:pic>
      <p:sp>
        <p:nvSpPr>
          <p:cNvPr id="6" name="Marcador de contenido 5">
            <a:extLst>
              <a:ext uri="{FF2B5EF4-FFF2-40B4-BE49-F238E27FC236}">
                <a16:creationId xmlns:a16="http://schemas.microsoft.com/office/drawing/2014/main" id="{22A0A231-9078-4BE1-BDC0-AE136722DF0E}"/>
              </a:ext>
            </a:extLst>
          </p:cNvPr>
          <p:cNvSpPr>
            <a:spLocks noGrp="1"/>
          </p:cNvSpPr>
          <p:nvPr>
            <p:ph sz="half" idx="2"/>
          </p:nvPr>
        </p:nvSpPr>
        <p:spPr>
          <a:xfrm>
            <a:off x="675745" y="2597545"/>
            <a:ext cx="4782523" cy="3418417"/>
          </a:xfrm>
        </p:spPr>
        <p:txBody>
          <a:bodyPr vert="horz" lIns="91440" tIns="45720" rIns="91440" bIns="45720" rtlCol="0" anchor="t">
            <a:normAutofit/>
          </a:bodyPr>
          <a:lstStyle/>
          <a:p>
            <a:pPr marL="0" indent="0">
              <a:buNone/>
            </a:pPr>
            <a:r>
              <a:rPr lang="en-US" b="1">
                <a:ea typeface="+mn-lt"/>
                <a:cs typeface="+mn-lt"/>
              </a:rPr>
              <a:t>Precios de la instancia</a:t>
            </a:r>
            <a:endParaRPr lang="en-US">
              <a:ea typeface="+mn-lt"/>
              <a:cs typeface="+mn-lt"/>
            </a:endParaRPr>
          </a:p>
          <a:p>
            <a:pPr marL="0" indent="0">
              <a:buNone/>
            </a:pPr>
            <a:r>
              <a:rPr lang="en-US">
                <a:ea typeface="+mn-lt"/>
                <a:cs typeface="+mn-lt"/>
              </a:rPr>
              <a:t>Los precios de instancias se cobran por cada segundo de ejecución de la instancia.</a:t>
            </a:r>
            <a:endParaRPr lang="en-US"/>
          </a:p>
          <a:p>
            <a:pPr marL="0" indent="0">
              <a:buNone/>
            </a:pPr>
            <a:r>
              <a:rPr lang="en-US">
                <a:ea typeface="+mn-lt"/>
                <a:cs typeface="+mn-lt"/>
              </a:rPr>
              <a:t>Cloud SQL usa los segundos como multiplicador de unidad de tiempo por uso. Esto significa que cada segundo de uso se considera dentro del minuto facturable completo.</a:t>
            </a:r>
            <a:endParaRPr lang="en-US"/>
          </a:p>
          <a:p>
            <a:pPr marL="0" indent="0">
              <a:buNone/>
            </a:pPr>
            <a:endParaRPr lang="en-US" dirty="0">
              <a:ea typeface="+mn-lt"/>
              <a:cs typeface="+mn-lt"/>
            </a:endParaRPr>
          </a:p>
          <a:p>
            <a:pPr algn="just"/>
            <a:endParaRPr lang="es-ES" dirty="0"/>
          </a:p>
        </p:txBody>
      </p:sp>
    </p:spTree>
    <p:extLst>
      <p:ext uri="{BB962C8B-B14F-4D97-AF65-F5344CB8AC3E}">
        <p14:creationId xmlns:p14="http://schemas.microsoft.com/office/powerpoint/2010/main" val="367279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7" descr="Tabla&#10;&#10;Descripción generada automáticamente">
            <a:extLst>
              <a:ext uri="{FF2B5EF4-FFF2-40B4-BE49-F238E27FC236}">
                <a16:creationId xmlns:a16="http://schemas.microsoft.com/office/drawing/2014/main" id="{270F96B9-DCC3-4449-9EB3-26D88E0B7E97}"/>
              </a:ext>
            </a:extLst>
          </p:cNvPr>
          <p:cNvPicPr>
            <a:picLocks noGrp="1" noChangeAspect="1"/>
          </p:cNvPicPr>
          <p:nvPr>
            <p:ph sz="half" idx="2"/>
          </p:nvPr>
        </p:nvPicPr>
        <p:blipFill>
          <a:blip r:embed="rId2"/>
          <a:stretch>
            <a:fillRect/>
          </a:stretch>
        </p:blipFill>
        <p:spPr>
          <a:xfrm>
            <a:off x="1247245" y="1831007"/>
            <a:ext cx="9697423" cy="3529093"/>
          </a:xfrm>
        </p:spPr>
      </p:pic>
    </p:spTree>
    <p:extLst>
      <p:ext uri="{BB962C8B-B14F-4D97-AF65-F5344CB8AC3E}">
        <p14:creationId xmlns:p14="http://schemas.microsoft.com/office/powerpoint/2010/main" val="64213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BC5B3-4F68-43FB-B876-1FAE112A2A92}"/>
              </a:ext>
            </a:extLst>
          </p:cNvPr>
          <p:cNvSpPr>
            <a:spLocks noGrp="1"/>
          </p:cNvSpPr>
          <p:nvPr>
            <p:ph type="title"/>
          </p:nvPr>
        </p:nvSpPr>
        <p:spPr>
          <a:xfrm>
            <a:off x="677334" y="609600"/>
            <a:ext cx="8596668" cy="1320800"/>
          </a:xfrm>
        </p:spPr>
        <p:txBody>
          <a:bodyPr anchor="t">
            <a:normAutofit/>
          </a:bodyPr>
          <a:lstStyle/>
          <a:p>
            <a:r>
              <a:rPr lang="es-ES"/>
              <a:t>El motor de base de datos</a:t>
            </a:r>
          </a:p>
        </p:txBody>
      </p:sp>
      <p:pic>
        <p:nvPicPr>
          <p:cNvPr id="61" name="Imagen 61" descr="Imagen que contiene Texto&#10;&#10;Descripción generada automáticamente">
            <a:extLst>
              <a:ext uri="{FF2B5EF4-FFF2-40B4-BE49-F238E27FC236}">
                <a16:creationId xmlns:a16="http://schemas.microsoft.com/office/drawing/2014/main" id="{AE437AA5-F988-4676-AF98-80F9816DC856}"/>
              </a:ext>
            </a:extLst>
          </p:cNvPr>
          <p:cNvPicPr>
            <a:picLocks noChangeAspect="1"/>
          </p:cNvPicPr>
          <p:nvPr/>
        </p:nvPicPr>
        <p:blipFill>
          <a:blip r:embed="rId2"/>
          <a:stretch>
            <a:fillRect/>
          </a:stretch>
        </p:blipFill>
        <p:spPr>
          <a:xfrm>
            <a:off x="677334" y="2805110"/>
            <a:ext cx="4184035" cy="2591729"/>
          </a:xfrm>
          <a:prstGeom prst="rect">
            <a:avLst/>
          </a:prstGeom>
          <a:noFill/>
        </p:spPr>
      </p:pic>
      <p:sp>
        <p:nvSpPr>
          <p:cNvPr id="54" name="Marcador de contenido 53">
            <a:extLst>
              <a:ext uri="{FF2B5EF4-FFF2-40B4-BE49-F238E27FC236}">
                <a16:creationId xmlns:a16="http://schemas.microsoft.com/office/drawing/2014/main" id="{536F703E-E308-4067-A77A-58A7AAA64B9E}"/>
              </a:ext>
            </a:extLst>
          </p:cNvPr>
          <p:cNvSpPr>
            <a:spLocks noGrp="1"/>
          </p:cNvSpPr>
          <p:nvPr>
            <p:ph sz="half" idx="2"/>
          </p:nvPr>
        </p:nvSpPr>
        <p:spPr>
          <a:xfrm>
            <a:off x="5089970" y="3938589"/>
            <a:ext cx="4196734" cy="2102773"/>
          </a:xfrm>
        </p:spPr>
        <p:txBody>
          <a:bodyPr vert="horz" lIns="91440" tIns="45720" rIns="91440" bIns="45720" rtlCol="0" anchor="t">
            <a:normAutofit fontScale="92500" lnSpcReduction="10000"/>
          </a:bodyPr>
          <a:lstStyle/>
          <a:p>
            <a:pPr marL="0" indent="0">
              <a:buNone/>
            </a:pPr>
            <a:r>
              <a:rPr lang="en-US" dirty="0"/>
              <a:t>PostgreSQL </a:t>
            </a:r>
            <a:r>
              <a:rPr lang="en-US" dirty="0" err="1"/>
              <a:t>brinda</a:t>
            </a:r>
            <a:r>
              <a:rPr lang="en-US" dirty="0"/>
              <a:t> </a:t>
            </a:r>
            <a:r>
              <a:rPr lang="en-US" dirty="0" err="1"/>
              <a:t>opciones</a:t>
            </a:r>
            <a:r>
              <a:rPr lang="en-US" dirty="0"/>
              <a:t> </a:t>
            </a:r>
            <a:r>
              <a:rPr lang="en-US" dirty="0" err="1"/>
              <a:t>más</a:t>
            </a:r>
            <a:r>
              <a:rPr lang="en-US" dirty="0"/>
              <a:t> </a:t>
            </a:r>
            <a:r>
              <a:rPr lang="en-US" dirty="0" err="1"/>
              <a:t>complejas</a:t>
            </a:r>
            <a:r>
              <a:rPr lang="en-US" dirty="0"/>
              <a:t> que MySQL, </a:t>
            </a:r>
            <a:r>
              <a:rPr lang="en-US" dirty="0" err="1"/>
              <a:t>ya</a:t>
            </a:r>
            <a:r>
              <a:rPr lang="en-US" dirty="0"/>
              <a:t> que </a:t>
            </a:r>
            <a:r>
              <a:rPr lang="en-US" dirty="0" err="1"/>
              <a:t>suele</a:t>
            </a:r>
            <a:r>
              <a:rPr lang="en-US" dirty="0"/>
              <a:t> </a:t>
            </a:r>
            <a:r>
              <a:rPr lang="en-US" dirty="0" err="1"/>
              <a:t>estar</a:t>
            </a:r>
            <a:r>
              <a:rPr lang="en-US" dirty="0"/>
              <a:t> </a:t>
            </a:r>
            <a:r>
              <a:rPr lang="en-US" dirty="0" err="1"/>
              <a:t>orientado</a:t>
            </a:r>
            <a:r>
              <a:rPr lang="en-US" dirty="0"/>
              <a:t> para bases de </a:t>
            </a:r>
            <a:r>
              <a:rPr lang="en-US" dirty="0" err="1"/>
              <a:t>datos</a:t>
            </a:r>
            <a:r>
              <a:rPr lang="en-US" dirty="0"/>
              <a:t> </a:t>
            </a:r>
            <a:r>
              <a:rPr lang="en-US" dirty="0" err="1"/>
              <a:t>más</a:t>
            </a:r>
            <a:r>
              <a:rPr lang="en-US" dirty="0"/>
              <a:t> </a:t>
            </a:r>
            <a:r>
              <a:rPr lang="en-US" dirty="0" err="1"/>
              <a:t>grandes</a:t>
            </a:r>
            <a:r>
              <a:rPr lang="en-US" dirty="0"/>
              <a:t> y con </a:t>
            </a:r>
            <a:r>
              <a:rPr lang="en-US" dirty="0" err="1"/>
              <a:t>consultas</a:t>
            </a:r>
            <a:r>
              <a:rPr lang="en-US" dirty="0"/>
              <a:t> </a:t>
            </a:r>
            <a:r>
              <a:rPr lang="en-US" dirty="0" err="1"/>
              <a:t>más</a:t>
            </a:r>
            <a:r>
              <a:rPr lang="en-US" dirty="0"/>
              <a:t> </a:t>
            </a:r>
            <a:r>
              <a:rPr lang="en-US" dirty="0" err="1"/>
              <a:t>largas</a:t>
            </a:r>
            <a:r>
              <a:rPr lang="en-US" dirty="0"/>
              <a:t>. </a:t>
            </a:r>
            <a:r>
              <a:rPr lang="en-US" dirty="0" err="1"/>
              <a:t>Algunas</a:t>
            </a:r>
            <a:r>
              <a:rPr lang="en-US" dirty="0"/>
              <a:t> de sus </a:t>
            </a:r>
            <a:r>
              <a:rPr lang="en-US" dirty="0" err="1"/>
              <a:t>funciones</a:t>
            </a:r>
            <a:r>
              <a:rPr lang="en-US" dirty="0"/>
              <a:t>, </a:t>
            </a:r>
            <a:r>
              <a:rPr lang="en-US" dirty="0" err="1"/>
              <a:t>como</a:t>
            </a:r>
            <a:r>
              <a:rPr lang="en-US" dirty="0"/>
              <a:t> la de </a:t>
            </a:r>
            <a:r>
              <a:rPr lang="en-US" dirty="0" err="1"/>
              <a:t>unir</a:t>
            </a:r>
            <a:r>
              <a:rPr lang="en-US" dirty="0"/>
              <a:t> </a:t>
            </a:r>
            <a:r>
              <a:rPr lang="en-US" dirty="0" err="1"/>
              <a:t>tablas</a:t>
            </a:r>
            <a:r>
              <a:rPr lang="en-US" dirty="0"/>
              <a:t>, lo </a:t>
            </a:r>
            <a:r>
              <a:rPr lang="en-US" dirty="0" err="1"/>
              <a:t>posicionan</a:t>
            </a:r>
            <a:r>
              <a:rPr lang="en-US" dirty="0"/>
              <a:t> </a:t>
            </a:r>
            <a:r>
              <a:rPr lang="en-US" dirty="0" err="1"/>
              <a:t>como</a:t>
            </a:r>
            <a:r>
              <a:rPr lang="en-US" dirty="0"/>
              <a:t> </a:t>
            </a:r>
            <a:r>
              <a:rPr lang="en-US" dirty="0" err="1"/>
              <a:t>mejor</a:t>
            </a:r>
            <a:r>
              <a:rPr lang="en-US" dirty="0"/>
              <a:t> </a:t>
            </a:r>
            <a:r>
              <a:rPr lang="en-US" dirty="0" err="1"/>
              <a:t>valorado</a:t>
            </a:r>
            <a:r>
              <a:rPr lang="en-US" dirty="0"/>
              <a:t> por </a:t>
            </a:r>
            <a:r>
              <a:rPr lang="en-US" dirty="0" err="1"/>
              <a:t>algunos</a:t>
            </a:r>
            <a:r>
              <a:rPr lang="en-US" dirty="0"/>
              <a:t> </a:t>
            </a:r>
            <a:r>
              <a:rPr lang="en-US" dirty="0" err="1"/>
              <a:t>desarrolladores</a:t>
            </a:r>
            <a:r>
              <a:rPr lang="en-US" dirty="0"/>
              <a:t> </a:t>
            </a:r>
            <a:r>
              <a:rPr lang="en-US" dirty="0" err="1"/>
              <a:t>frente</a:t>
            </a:r>
            <a:r>
              <a:rPr lang="en-US" dirty="0"/>
              <a:t> a </a:t>
            </a:r>
            <a:r>
              <a:rPr lang="en-US" dirty="0" err="1"/>
              <a:t>su</a:t>
            </a:r>
            <a:r>
              <a:rPr lang="en-US" dirty="0"/>
              <a:t> </a:t>
            </a:r>
            <a:r>
              <a:rPr lang="en-US" dirty="0" err="1"/>
              <a:t>clásico</a:t>
            </a:r>
            <a:r>
              <a:rPr lang="en-US" dirty="0"/>
              <a:t> rival.</a:t>
            </a:r>
            <a:endParaRPr lang="es-ES" dirty="0"/>
          </a:p>
          <a:p>
            <a:endParaRPr lang="es-ES"/>
          </a:p>
        </p:txBody>
      </p:sp>
      <p:sp>
        <p:nvSpPr>
          <p:cNvPr id="44" name="CuadroTexto 43">
            <a:extLst>
              <a:ext uri="{FF2B5EF4-FFF2-40B4-BE49-F238E27FC236}">
                <a16:creationId xmlns:a16="http://schemas.microsoft.com/office/drawing/2014/main" id="{BB2C8D0D-8EE9-49E4-9BFA-3A0D28EECD6D}"/>
              </a:ext>
            </a:extLst>
          </p:cNvPr>
          <p:cNvSpPr txBox="1"/>
          <p:nvPr/>
        </p:nvSpPr>
        <p:spPr>
          <a:xfrm>
            <a:off x="5727700" y="2819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65" name="Marcador de contenido 2">
            <a:extLst>
              <a:ext uri="{FF2B5EF4-FFF2-40B4-BE49-F238E27FC236}">
                <a16:creationId xmlns:a16="http://schemas.microsoft.com/office/drawing/2014/main" id="{8D36C996-2BBF-41BB-8BD1-4BA55FE2E25C}"/>
              </a:ext>
            </a:extLst>
          </p:cNvPr>
          <p:cNvGraphicFramePr>
            <a:graphicFrameLocks noGrp="1"/>
          </p:cNvGraphicFramePr>
          <p:nvPr>
            <p:extLst>
              <p:ext uri="{D42A27DB-BD31-4B8C-83A1-F6EECF244321}">
                <p14:modId xmlns:p14="http://schemas.microsoft.com/office/powerpoint/2010/main" val="2935130476"/>
              </p:ext>
            </p:extLst>
          </p:nvPr>
        </p:nvGraphicFramePr>
        <p:xfrm>
          <a:off x="6108700" y="2130425"/>
          <a:ext cx="1981200" cy="2116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626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BC5B3-4F68-43FB-B876-1FAE112A2A92}"/>
              </a:ext>
            </a:extLst>
          </p:cNvPr>
          <p:cNvSpPr>
            <a:spLocks noGrp="1"/>
          </p:cNvSpPr>
          <p:nvPr>
            <p:ph type="title"/>
          </p:nvPr>
        </p:nvSpPr>
        <p:spPr>
          <a:xfrm>
            <a:off x="677334" y="609600"/>
            <a:ext cx="8596668" cy="1320800"/>
          </a:xfrm>
        </p:spPr>
        <p:txBody>
          <a:bodyPr anchor="t">
            <a:normAutofit/>
          </a:bodyPr>
          <a:lstStyle/>
          <a:p>
            <a:r>
              <a:rPr lang="es-ES"/>
              <a:t>El motor de base de datos</a:t>
            </a:r>
          </a:p>
        </p:txBody>
      </p:sp>
      <p:pic>
        <p:nvPicPr>
          <p:cNvPr id="61" name="Imagen 61" descr="Imagen que contiene Texto&#10;&#10;Descripción generada automáticamente">
            <a:extLst>
              <a:ext uri="{FF2B5EF4-FFF2-40B4-BE49-F238E27FC236}">
                <a16:creationId xmlns:a16="http://schemas.microsoft.com/office/drawing/2014/main" id="{AE437AA5-F988-4676-AF98-80F9816DC856}"/>
              </a:ext>
            </a:extLst>
          </p:cNvPr>
          <p:cNvPicPr>
            <a:picLocks noChangeAspect="1"/>
          </p:cNvPicPr>
          <p:nvPr/>
        </p:nvPicPr>
        <p:blipFill>
          <a:blip r:embed="rId2"/>
          <a:stretch>
            <a:fillRect/>
          </a:stretch>
        </p:blipFill>
        <p:spPr>
          <a:xfrm>
            <a:off x="677334" y="2805110"/>
            <a:ext cx="4184035" cy="2591729"/>
          </a:xfrm>
          <a:prstGeom prst="rect">
            <a:avLst/>
          </a:prstGeom>
          <a:noFill/>
        </p:spPr>
      </p:pic>
      <p:sp>
        <p:nvSpPr>
          <p:cNvPr id="54" name="Marcador de contenido 53">
            <a:extLst>
              <a:ext uri="{FF2B5EF4-FFF2-40B4-BE49-F238E27FC236}">
                <a16:creationId xmlns:a16="http://schemas.microsoft.com/office/drawing/2014/main" id="{536F703E-E308-4067-A77A-58A7AAA64B9E}"/>
              </a:ext>
            </a:extLst>
          </p:cNvPr>
          <p:cNvSpPr>
            <a:spLocks noGrp="1"/>
          </p:cNvSpPr>
          <p:nvPr>
            <p:ph sz="half" idx="2"/>
          </p:nvPr>
        </p:nvSpPr>
        <p:spPr>
          <a:xfrm>
            <a:off x="4734370" y="3938589"/>
            <a:ext cx="4895234" cy="2394873"/>
          </a:xfrm>
        </p:spPr>
        <p:txBody>
          <a:bodyPr vert="horz" lIns="91440" tIns="45720" rIns="91440" bIns="45720" rtlCol="0" anchor="t">
            <a:normAutofit fontScale="92500" lnSpcReduction="10000"/>
          </a:bodyPr>
          <a:lstStyle/>
          <a:p>
            <a:pPr>
              <a:buNone/>
            </a:pPr>
            <a:r>
              <a:rPr lang="en-US">
                <a:ea typeface="+mn-lt"/>
                <a:cs typeface="+mn-lt"/>
              </a:rPr>
              <a:t>     PostgreSQL será mejor que MySql empleado en proyectos de gran porte, que requieran de una base de datos robusta y con muchas consultas largas y frecuentes. La frecuencia es un punto muy importante, ya que si trabajamos con un sistema que bloquea las tablas temporalmente y debemos mover gran cantidad de datos frecuentemente, el rendimiento no será bueno.</a:t>
            </a:r>
            <a:endParaRPr lang="en-US"/>
          </a:p>
          <a:p>
            <a:pPr marL="0" indent="0">
              <a:buNone/>
            </a:pPr>
            <a:endParaRPr lang="en-US"/>
          </a:p>
          <a:p>
            <a:endParaRPr lang="es-ES"/>
          </a:p>
        </p:txBody>
      </p:sp>
      <p:sp>
        <p:nvSpPr>
          <p:cNvPr id="44" name="CuadroTexto 43">
            <a:extLst>
              <a:ext uri="{FF2B5EF4-FFF2-40B4-BE49-F238E27FC236}">
                <a16:creationId xmlns:a16="http://schemas.microsoft.com/office/drawing/2014/main" id="{BB2C8D0D-8EE9-49E4-9BFA-3A0D28EECD6D}"/>
              </a:ext>
            </a:extLst>
          </p:cNvPr>
          <p:cNvSpPr txBox="1"/>
          <p:nvPr/>
        </p:nvSpPr>
        <p:spPr>
          <a:xfrm>
            <a:off x="5727700" y="2819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10" name="Marcador de contenido 2">
            <a:extLst>
              <a:ext uri="{FF2B5EF4-FFF2-40B4-BE49-F238E27FC236}">
                <a16:creationId xmlns:a16="http://schemas.microsoft.com/office/drawing/2014/main" id="{CEC26C41-D12E-4D98-8A77-CF0C03295960}"/>
              </a:ext>
            </a:extLst>
          </p:cNvPr>
          <p:cNvGraphicFramePr>
            <a:graphicFrameLocks/>
          </p:cNvGraphicFramePr>
          <p:nvPr>
            <p:extLst>
              <p:ext uri="{D42A27DB-BD31-4B8C-83A1-F6EECF244321}">
                <p14:modId xmlns:p14="http://schemas.microsoft.com/office/powerpoint/2010/main" val="430591785"/>
              </p:ext>
            </p:extLst>
          </p:nvPr>
        </p:nvGraphicFramePr>
        <p:xfrm>
          <a:off x="5272177" y="1863006"/>
          <a:ext cx="3657600" cy="229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966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BC5B3-4F68-43FB-B876-1FAE112A2A92}"/>
              </a:ext>
            </a:extLst>
          </p:cNvPr>
          <p:cNvSpPr>
            <a:spLocks noGrp="1"/>
          </p:cNvSpPr>
          <p:nvPr>
            <p:ph type="title"/>
          </p:nvPr>
        </p:nvSpPr>
        <p:spPr>
          <a:xfrm>
            <a:off x="677334" y="609600"/>
            <a:ext cx="8596668" cy="1320800"/>
          </a:xfrm>
        </p:spPr>
        <p:txBody>
          <a:bodyPr anchor="t">
            <a:normAutofit/>
          </a:bodyPr>
          <a:lstStyle/>
          <a:p>
            <a:r>
              <a:rPr lang="es-ES"/>
              <a:t>El motor de base de datos</a:t>
            </a:r>
          </a:p>
        </p:txBody>
      </p:sp>
      <p:pic>
        <p:nvPicPr>
          <p:cNvPr id="61" name="Imagen 61" descr="Imagen que contiene Texto&#10;&#10;Descripción generada automáticamente">
            <a:extLst>
              <a:ext uri="{FF2B5EF4-FFF2-40B4-BE49-F238E27FC236}">
                <a16:creationId xmlns:a16="http://schemas.microsoft.com/office/drawing/2014/main" id="{AE437AA5-F988-4676-AF98-80F9816DC856}"/>
              </a:ext>
            </a:extLst>
          </p:cNvPr>
          <p:cNvPicPr>
            <a:picLocks noChangeAspect="1"/>
          </p:cNvPicPr>
          <p:nvPr/>
        </p:nvPicPr>
        <p:blipFill>
          <a:blip r:embed="rId2"/>
          <a:stretch>
            <a:fillRect/>
          </a:stretch>
        </p:blipFill>
        <p:spPr>
          <a:xfrm>
            <a:off x="677334" y="2805110"/>
            <a:ext cx="4184035" cy="2591729"/>
          </a:xfrm>
          <a:prstGeom prst="rect">
            <a:avLst/>
          </a:prstGeom>
          <a:noFill/>
        </p:spPr>
      </p:pic>
      <p:sp>
        <p:nvSpPr>
          <p:cNvPr id="54" name="Marcador de contenido 53">
            <a:extLst>
              <a:ext uri="{FF2B5EF4-FFF2-40B4-BE49-F238E27FC236}">
                <a16:creationId xmlns:a16="http://schemas.microsoft.com/office/drawing/2014/main" id="{536F703E-E308-4067-A77A-58A7AAA64B9E}"/>
              </a:ext>
            </a:extLst>
          </p:cNvPr>
          <p:cNvSpPr>
            <a:spLocks noGrp="1"/>
          </p:cNvSpPr>
          <p:nvPr>
            <p:ph sz="half" idx="2"/>
          </p:nvPr>
        </p:nvSpPr>
        <p:spPr>
          <a:xfrm>
            <a:off x="4721670" y="3938589"/>
            <a:ext cx="4196734" cy="2102773"/>
          </a:xfrm>
        </p:spPr>
        <p:txBody>
          <a:bodyPr vert="horz" lIns="91440" tIns="45720" rIns="91440" bIns="45720" rtlCol="0" anchor="t">
            <a:normAutofit fontScale="92500" lnSpcReduction="10000"/>
          </a:bodyPr>
          <a:lstStyle/>
          <a:p>
            <a:pPr>
              <a:buNone/>
            </a:pPr>
            <a:r>
              <a:rPr lang="en-US">
                <a:ea typeface="+mn-lt"/>
                <a:cs typeface="+mn-lt"/>
              </a:rPr>
              <a:t>     Muchos consideran que PostgreSQL es el único motor de bases de datos en verdad libre, Ojo, MySQL sigue siendo libre sí, pero su licencia es más restrictiva debido a que se encuentra en manos de Oracle, quienes el día de mañana si lo desean pueden privatizarlo en un 100%.</a:t>
            </a:r>
          </a:p>
          <a:p>
            <a:pPr marL="0" indent="0">
              <a:buNone/>
            </a:pPr>
            <a:endParaRPr lang="en-US"/>
          </a:p>
        </p:txBody>
      </p:sp>
      <p:sp>
        <p:nvSpPr>
          <p:cNvPr id="44" name="CuadroTexto 43">
            <a:extLst>
              <a:ext uri="{FF2B5EF4-FFF2-40B4-BE49-F238E27FC236}">
                <a16:creationId xmlns:a16="http://schemas.microsoft.com/office/drawing/2014/main" id="{BB2C8D0D-8EE9-49E4-9BFA-3A0D28EECD6D}"/>
              </a:ext>
            </a:extLst>
          </p:cNvPr>
          <p:cNvSpPr txBox="1"/>
          <p:nvPr/>
        </p:nvSpPr>
        <p:spPr>
          <a:xfrm>
            <a:off x="5727700" y="2819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65" name="Marcador de contenido 2">
            <a:extLst>
              <a:ext uri="{FF2B5EF4-FFF2-40B4-BE49-F238E27FC236}">
                <a16:creationId xmlns:a16="http://schemas.microsoft.com/office/drawing/2014/main" id="{8D36C996-2BBF-41BB-8BD1-4BA55FE2E25C}"/>
              </a:ext>
            </a:extLst>
          </p:cNvPr>
          <p:cNvGraphicFramePr>
            <a:graphicFrameLocks noGrp="1"/>
          </p:cNvGraphicFramePr>
          <p:nvPr/>
        </p:nvGraphicFramePr>
        <p:xfrm>
          <a:off x="5994400" y="2155825"/>
          <a:ext cx="1981200" cy="2116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869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b="1"/>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Icon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5241600" y="2160589"/>
            <a:ext cx="3880773" cy="3880773"/>
          </a:xfrm>
          <a:noFill/>
        </p:spPr>
      </p:pic>
    </p:spTree>
    <p:extLst>
      <p:ext uri="{BB962C8B-B14F-4D97-AF65-F5344CB8AC3E}">
        <p14:creationId xmlns:p14="http://schemas.microsoft.com/office/powerpoint/2010/main" val="328390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b="1"/>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Logotip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6283000" y="2338389"/>
            <a:ext cx="2420273" cy="2420273"/>
          </a:xfrm>
          <a:noFill/>
        </p:spPr>
      </p:pic>
    </p:spTree>
    <p:extLst>
      <p:ext uri="{BB962C8B-B14F-4D97-AF65-F5344CB8AC3E}">
        <p14:creationId xmlns:p14="http://schemas.microsoft.com/office/powerpoint/2010/main" val="195753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b="1"/>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Interfaz de usuario gráfica, Texto, Aplicación, Chat o mensaje de text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5762300" y="2651721"/>
            <a:ext cx="3880773" cy="1552309"/>
          </a:xfrm>
          <a:noFill/>
        </p:spPr>
      </p:pic>
    </p:spTree>
    <p:extLst>
      <p:ext uri="{BB962C8B-B14F-4D97-AF65-F5344CB8AC3E}">
        <p14:creationId xmlns:p14="http://schemas.microsoft.com/office/powerpoint/2010/main" val="239209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621BB-0135-4BCB-BE96-A0627155A31E}"/>
              </a:ext>
            </a:extLst>
          </p:cNvPr>
          <p:cNvSpPr>
            <a:spLocks noGrp="1"/>
          </p:cNvSpPr>
          <p:nvPr>
            <p:ph type="title"/>
          </p:nvPr>
        </p:nvSpPr>
        <p:spPr/>
        <p:txBody>
          <a:bodyPr/>
          <a:lstStyle/>
          <a:p>
            <a:r>
              <a:rPr lang="es-CL"/>
              <a:t>Temas a tratar</a:t>
            </a:r>
            <a:endParaRPr lang="es-ES"/>
          </a:p>
        </p:txBody>
      </p:sp>
      <p:sp>
        <p:nvSpPr>
          <p:cNvPr id="3" name="Marcador de contenido 2">
            <a:extLst>
              <a:ext uri="{FF2B5EF4-FFF2-40B4-BE49-F238E27FC236}">
                <a16:creationId xmlns:a16="http://schemas.microsoft.com/office/drawing/2014/main" id="{D07352F5-B92C-4F4F-8FE2-CAD4C503245D}"/>
              </a:ext>
            </a:extLst>
          </p:cNvPr>
          <p:cNvSpPr>
            <a:spLocks noGrp="1"/>
          </p:cNvSpPr>
          <p:nvPr>
            <p:ph sz="half" idx="1"/>
          </p:nvPr>
        </p:nvSpPr>
        <p:spPr>
          <a:xfrm>
            <a:off x="677334" y="1919289"/>
            <a:ext cx="4184035" cy="3880772"/>
          </a:xfrm>
        </p:spPr>
        <p:txBody>
          <a:bodyPr vert="horz" lIns="91440" tIns="45720" rIns="91440" bIns="45720" rtlCol="0" anchor="t">
            <a:normAutofit lnSpcReduction="10000"/>
          </a:bodyPr>
          <a:lstStyle/>
          <a:p>
            <a:r>
              <a:rPr lang="es-CL" dirty="0"/>
              <a:t>Almacenamiento en la nube</a:t>
            </a:r>
            <a:endParaRPr lang="es-ES" dirty="0"/>
          </a:p>
          <a:p>
            <a:r>
              <a:rPr lang="es-CL" dirty="0"/>
              <a:t>Que es Cloud SQL</a:t>
            </a:r>
          </a:p>
          <a:p>
            <a:r>
              <a:rPr lang="es-CL" dirty="0"/>
              <a:t>Beneficios</a:t>
            </a:r>
          </a:p>
          <a:p>
            <a:r>
              <a:rPr lang="es-CL" dirty="0"/>
              <a:t>Regiones</a:t>
            </a:r>
          </a:p>
          <a:p>
            <a:r>
              <a:rPr lang="es-CL" dirty="0"/>
              <a:t>Disponibilidad</a:t>
            </a:r>
          </a:p>
          <a:p>
            <a:r>
              <a:rPr lang="es-CL" dirty="0"/>
              <a:t>Opciones de conexión</a:t>
            </a:r>
          </a:p>
          <a:p>
            <a:r>
              <a:rPr lang="es-CL" dirty="0"/>
              <a:t>Seguridad y </a:t>
            </a:r>
            <a:r>
              <a:rPr lang="es-CL" dirty="0" err="1"/>
              <a:t>compliance</a:t>
            </a:r>
            <a:endParaRPr lang="es-CL" dirty="0"/>
          </a:p>
          <a:p>
            <a:r>
              <a:rPr lang="es-CL"/>
              <a:t>Precios</a:t>
            </a:r>
            <a:endParaRPr lang="es-CL" dirty="0"/>
          </a:p>
          <a:p>
            <a:r>
              <a:rPr lang="es-CL" dirty="0"/>
              <a:t>El motor de la base de datos</a:t>
            </a:r>
          </a:p>
          <a:p>
            <a:r>
              <a:rPr lang="es-CL" dirty="0"/>
              <a:t>Tatami</a:t>
            </a:r>
          </a:p>
          <a:p>
            <a:endParaRPr lang="es-CL" dirty="0"/>
          </a:p>
          <a:p>
            <a:endParaRPr lang="es-CL"/>
          </a:p>
          <a:p>
            <a:endParaRPr lang="es-CL"/>
          </a:p>
          <a:p>
            <a:endParaRPr lang="es-CL"/>
          </a:p>
          <a:p>
            <a:endParaRPr lang="es-CL"/>
          </a:p>
          <a:p>
            <a:endParaRPr lang="es-CL"/>
          </a:p>
        </p:txBody>
      </p:sp>
      <p:pic>
        <p:nvPicPr>
          <p:cNvPr id="7" name="Imagen 7" descr="Icono&#10;&#10;Descripción generada automáticamente">
            <a:extLst>
              <a:ext uri="{FF2B5EF4-FFF2-40B4-BE49-F238E27FC236}">
                <a16:creationId xmlns:a16="http://schemas.microsoft.com/office/drawing/2014/main" id="{5050A7F0-FBCB-47EB-9FFD-1CD4DE564A16}"/>
              </a:ext>
            </a:extLst>
          </p:cNvPr>
          <p:cNvPicPr>
            <a:picLocks noGrp="1" noChangeAspect="1"/>
          </p:cNvPicPr>
          <p:nvPr>
            <p:ph sz="half" idx="2"/>
          </p:nvPr>
        </p:nvPicPr>
        <p:blipFill>
          <a:blip r:embed="rId3"/>
          <a:stretch>
            <a:fillRect/>
          </a:stretch>
        </p:blipFill>
        <p:spPr>
          <a:xfrm>
            <a:off x="5391996" y="1679326"/>
            <a:ext cx="3880773" cy="3880773"/>
          </a:xfrm>
        </p:spPr>
      </p:pic>
    </p:spTree>
    <p:extLst>
      <p:ext uri="{BB962C8B-B14F-4D97-AF65-F5344CB8AC3E}">
        <p14:creationId xmlns:p14="http://schemas.microsoft.com/office/powerpoint/2010/main" val="23093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b="1"/>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Interfaz de usuario gráfica, Text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rotWithShape="1">
          <a:blip r:embed="rId3"/>
          <a:srcRect r="40741"/>
          <a:stretch/>
        </p:blipFill>
        <p:spPr>
          <a:xfrm>
            <a:off x="5622600" y="2336775"/>
            <a:ext cx="3857587" cy="2639400"/>
          </a:xfrm>
          <a:noFill/>
        </p:spPr>
      </p:pic>
    </p:spTree>
    <p:extLst>
      <p:ext uri="{BB962C8B-B14F-4D97-AF65-F5344CB8AC3E}">
        <p14:creationId xmlns:p14="http://schemas.microsoft.com/office/powerpoint/2010/main" val="279896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lnSpcReduction="10000"/>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b="1"/>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5482900" y="2344483"/>
            <a:ext cx="3880773" cy="2217584"/>
          </a:xfrm>
          <a:noFill/>
        </p:spPr>
      </p:pic>
    </p:spTree>
    <p:extLst>
      <p:ext uri="{BB962C8B-B14F-4D97-AF65-F5344CB8AC3E}">
        <p14:creationId xmlns:p14="http://schemas.microsoft.com/office/powerpoint/2010/main" val="168687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b="1"/>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Imagen que contiene Gráfic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5889300" y="2008189"/>
            <a:ext cx="3283873" cy="3283873"/>
          </a:xfrm>
          <a:noFill/>
        </p:spPr>
      </p:pic>
    </p:spTree>
    <p:extLst>
      <p:ext uri="{BB962C8B-B14F-4D97-AF65-F5344CB8AC3E}">
        <p14:creationId xmlns:p14="http://schemas.microsoft.com/office/powerpoint/2010/main" val="473881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b="1"/>
              <a:t>Comprobar mutabilidad con la aplicación</a:t>
            </a:r>
          </a:p>
          <a:p>
            <a:pPr>
              <a:lnSpc>
                <a:spcPct val="90000"/>
              </a:lnSpc>
              <a:buAutoNum type="arabicPeriod"/>
            </a:pPr>
            <a:r>
              <a:rPr lang="es-CL" sz="1500"/>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029000" y="2020889"/>
            <a:ext cx="3258473" cy="3258473"/>
          </a:xfrm>
          <a:noFill/>
        </p:spPr>
      </p:pic>
    </p:spTree>
    <p:extLst>
      <p:ext uri="{BB962C8B-B14F-4D97-AF65-F5344CB8AC3E}">
        <p14:creationId xmlns:p14="http://schemas.microsoft.com/office/powerpoint/2010/main" val="573498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10">
            <a:extLst>
              <a:ext uri="{FF2B5EF4-FFF2-40B4-BE49-F238E27FC236}">
                <a16:creationId xmlns:a16="http://schemas.microsoft.com/office/drawing/2014/main" id="{2C166175-48A5-48F9-928E-11B24F5ED7D8}"/>
              </a:ext>
            </a:extLst>
          </p:cNvPr>
          <p:cNvPicPr>
            <a:picLocks noChangeAspect="1"/>
          </p:cNvPicPr>
          <p:nvPr/>
        </p:nvPicPr>
        <p:blipFill>
          <a:blip r:embed="rId2"/>
          <a:stretch>
            <a:fillRect/>
          </a:stretch>
        </p:blipFill>
        <p:spPr>
          <a:xfrm>
            <a:off x="0" y="5579"/>
            <a:ext cx="12192000" cy="6884943"/>
          </a:xfrm>
          <a:prstGeom prst="rect">
            <a:avLst/>
          </a:prstGeom>
        </p:spPr>
      </p:pic>
      <p:sp>
        <p:nvSpPr>
          <p:cNvPr id="2" name="Título 1">
            <a:extLst>
              <a:ext uri="{FF2B5EF4-FFF2-40B4-BE49-F238E27FC236}">
                <a16:creationId xmlns:a16="http://schemas.microsoft.com/office/drawing/2014/main" id="{139EDA91-77EA-474D-BEE8-CDCBF925D627}"/>
              </a:ext>
            </a:extLst>
          </p:cNvPr>
          <p:cNvSpPr>
            <a:spLocks noGrp="1"/>
          </p:cNvSpPr>
          <p:nvPr>
            <p:ph type="title"/>
          </p:nvPr>
        </p:nvSpPr>
        <p:spPr>
          <a:xfrm>
            <a:off x="677334" y="609600"/>
            <a:ext cx="8596668" cy="1320800"/>
          </a:xfrm>
        </p:spPr>
        <p:txBody>
          <a:bodyPr anchor="t">
            <a:normAutofit/>
          </a:bodyPr>
          <a:lstStyle/>
          <a:p>
            <a:r>
              <a:rPr lang="es-CL"/>
              <a:t>Tatami</a:t>
            </a:r>
          </a:p>
        </p:txBody>
      </p:sp>
      <p:sp>
        <p:nvSpPr>
          <p:cNvPr id="3" name="Marcador de contenido 2">
            <a:extLst>
              <a:ext uri="{FF2B5EF4-FFF2-40B4-BE49-F238E27FC236}">
                <a16:creationId xmlns:a16="http://schemas.microsoft.com/office/drawing/2014/main" id="{963C8EA1-DA8D-4D6D-AE92-3B986AA3E720}"/>
              </a:ext>
            </a:extLst>
          </p:cNvPr>
          <p:cNvSpPr>
            <a:spLocks noGrp="1"/>
          </p:cNvSpPr>
          <p:nvPr>
            <p:ph sz="half" idx="1"/>
          </p:nvPr>
        </p:nvSpPr>
        <p:spPr>
          <a:xfrm>
            <a:off x="677334" y="2160589"/>
            <a:ext cx="4184035" cy="2979072"/>
          </a:xfrm>
          <a:solidFill>
            <a:schemeClr val="bg1"/>
          </a:solidFill>
        </p:spPr>
        <p:txBody>
          <a:bodyPr vert="horz" lIns="91440" tIns="45720" rIns="91440" bIns="45720" rtlCol="0" anchor="t">
            <a:normAutofit/>
          </a:bodyPr>
          <a:lstStyle/>
          <a:p>
            <a:pPr>
              <a:lnSpc>
                <a:spcPct val="90000"/>
              </a:lnSpc>
              <a:buAutoNum type="arabicPeriod"/>
            </a:pPr>
            <a:r>
              <a:rPr lang="es-CL" sz="1500"/>
              <a:t>Compartir proyecto Spring Boot</a:t>
            </a:r>
          </a:p>
          <a:p>
            <a:pPr>
              <a:lnSpc>
                <a:spcPct val="90000"/>
              </a:lnSpc>
              <a:buAutoNum type="arabicPeriod"/>
            </a:pPr>
            <a:r>
              <a:rPr lang="es-CL" sz="1500"/>
              <a:t>Crear Instancia desde la consola</a:t>
            </a:r>
          </a:p>
          <a:p>
            <a:pPr>
              <a:lnSpc>
                <a:spcPct val="90000"/>
              </a:lnSpc>
              <a:buAutoNum type="arabicPeriod"/>
            </a:pPr>
            <a:r>
              <a:rPr lang="es-CL" sz="1500"/>
              <a:t>Crear instancia desde Cloud Shell</a:t>
            </a:r>
          </a:p>
          <a:p>
            <a:pPr>
              <a:lnSpc>
                <a:spcPct val="90000"/>
              </a:lnSpc>
              <a:buAutoNum type="arabicPeriod"/>
            </a:pPr>
            <a:r>
              <a:rPr lang="es-CL" sz="1500"/>
              <a:t>Revisar bases de datos desde Cloud Shell</a:t>
            </a:r>
          </a:p>
          <a:p>
            <a:pPr>
              <a:lnSpc>
                <a:spcPct val="90000"/>
              </a:lnSpc>
              <a:buAutoNum type="arabicPeriod"/>
            </a:pPr>
            <a:r>
              <a:rPr lang="es-CL" sz="1500"/>
              <a:t>Desplegar proyecto Spring en equipo local</a:t>
            </a:r>
          </a:p>
          <a:p>
            <a:pPr>
              <a:lnSpc>
                <a:spcPct val="90000"/>
              </a:lnSpc>
              <a:buAutoNum type="arabicPeriod"/>
            </a:pPr>
            <a:r>
              <a:rPr lang="es-CL" sz="1500"/>
              <a:t>Revisar tablas creadas desde Cloud Shell</a:t>
            </a:r>
          </a:p>
          <a:p>
            <a:pPr>
              <a:lnSpc>
                <a:spcPct val="90000"/>
              </a:lnSpc>
              <a:buAutoNum type="arabicPeriod"/>
            </a:pPr>
            <a:r>
              <a:rPr lang="es-CL" sz="1500"/>
              <a:t>Comprobar mutabilidad con la aplicación</a:t>
            </a:r>
          </a:p>
          <a:p>
            <a:pPr>
              <a:lnSpc>
                <a:spcPct val="90000"/>
              </a:lnSpc>
              <a:buAutoNum type="arabicPeriod"/>
            </a:pPr>
            <a:r>
              <a:rPr lang="es-CL" sz="1500" b="1"/>
              <a:t>Revisar datos modificados desde Cloud Shell</a:t>
            </a:r>
          </a:p>
          <a:p>
            <a:pPr>
              <a:lnSpc>
                <a:spcPct val="90000"/>
              </a:lnSpc>
              <a:buAutoNum type="arabicPeriod"/>
            </a:pPr>
            <a:endParaRPr lang="es-CL" sz="1500" b="1"/>
          </a:p>
          <a:p>
            <a:pPr>
              <a:lnSpc>
                <a:spcPct val="90000"/>
              </a:lnSpc>
            </a:pPr>
            <a:endParaRPr lang="es-CL" sz="1500"/>
          </a:p>
        </p:txBody>
      </p:sp>
      <p:pic>
        <p:nvPicPr>
          <p:cNvPr id="7" name="Imagen 7" descr="Icono&#10;&#10;Descripción generada automáticamente">
            <a:extLst>
              <a:ext uri="{FF2B5EF4-FFF2-40B4-BE49-F238E27FC236}">
                <a16:creationId xmlns:a16="http://schemas.microsoft.com/office/drawing/2014/main" id="{7756CFC5-30ED-4325-8232-4BA52D6D8BF0}"/>
              </a:ext>
            </a:extLst>
          </p:cNvPr>
          <p:cNvPicPr>
            <a:picLocks noGrp="1" noChangeAspect="1"/>
          </p:cNvPicPr>
          <p:nvPr>
            <p:ph sz="half" idx="2"/>
          </p:nvPr>
        </p:nvPicPr>
        <p:blipFill>
          <a:blip r:embed="rId3"/>
          <a:stretch>
            <a:fillRect/>
          </a:stretch>
        </p:blipFill>
        <p:spPr>
          <a:xfrm>
            <a:off x="5765376" y="2008189"/>
            <a:ext cx="3150720" cy="3283873"/>
          </a:xfrm>
          <a:noFill/>
        </p:spPr>
      </p:pic>
    </p:spTree>
    <p:extLst>
      <p:ext uri="{BB962C8B-B14F-4D97-AF65-F5344CB8AC3E}">
        <p14:creationId xmlns:p14="http://schemas.microsoft.com/office/powerpoint/2010/main" val="426596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320800"/>
          </a:xfrm>
        </p:spPr>
        <p:txBody>
          <a:bodyPr anchor="t">
            <a:normAutofit/>
          </a:bodyPr>
          <a:lstStyle/>
          <a:p>
            <a:r>
              <a:rPr lang="es-CL"/>
              <a:t>Almacenamiento en la nube</a:t>
            </a:r>
          </a:p>
        </p:txBody>
      </p:sp>
      <p:pic>
        <p:nvPicPr>
          <p:cNvPr id="7" name="Imagen 7" descr="Interfaz de usuario gráfica, Aplicación&#10;&#10;Descripción generada automáticamente">
            <a:extLst>
              <a:ext uri="{FF2B5EF4-FFF2-40B4-BE49-F238E27FC236}">
                <a16:creationId xmlns:a16="http://schemas.microsoft.com/office/drawing/2014/main" id="{6D0DC98A-B250-4BB6-88D2-16332D6206C1}"/>
              </a:ext>
            </a:extLst>
          </p:cNvPr>
          <p:cNvPicPr>
            <a:picLocks noGrp="1" noChangeAspect="1"/>
          </p:cNvPicPr>
          <p:nvPr>
            <p:ph idx="1"/>
          </p:nvPr>
        </p:nvPicPr>
        <p:blipFill>
          <a:blip r:embed="rId3"/>
          <a:stretch>
            <a:fillRect/>
          </a:stretch>
        </p:blipFill>
        <p:spPr>
          <a:xfrm>
            <a:off x="677334" y="3187580"/>
            <a:ext cx="8596668" cy="1826791"/>
          </a:xfrm>
          <a:noFill/>
        </p:spPr>
      </p:pic>
    </p:spTree>
    <p:extLst>
      <p:ext uri="{BB962C8B-B14F-4D97-AF65-F5344CB8AC3E}">
        <p14:creationId xmlns:p14="http://schemas.microsoft.com/office/powerpoint/2010/main" val="366197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320800"/>
          </a:xfrm>
        </p:spPr>
        <p:txBody>
          <a:bodyPr anchor="t">
            <a:normAutofit/>
          </a:bodyPr>
          <a:lstStyle/>
          <a:p>
            <a:r>
              <a:rPr lang="es-CL"/>
              <a:t>Que es Cloud SQL</a:t>
            </a:r>
          </a:p>
        </p:txBody>
      </p:sp>
      <p:pic>
        <p:nvPicPr>
          <p:cNvPr id="6" name="Imagen 7" descr="Icono&#10;&#10;Descripción generada automáticamente">
            <a:extLst>
              <a:ext uri="{FF2B5EF4-FFF2-40B4-BE49-F238E27FC236}">
                <a16:creationId xmlns:a16="http://schemas.microsoft.com/office/drawing/2014/main" id="{C7174E31-E1FE-41F9-A510-652721228803}"/>
              </a:ext>
            </a:extLst>
          </p:cNvPr>
          <p:cNvPicPr>
            <a:picLocks noGrp="1" noChangeAspect="1"/>
          </p:cNvPicPr>
          <p:nvPr>
            <p:ph sz="half" idx="1"/>
          </p:nvPr>
        </p:nvPicPr>
        <p:blipFill>
          <a:blip r:embed="rId3"/>
          <a:stretch>
            <a:fillRect/>
          </a:stretch>
        </p:blipFill>
        <p:spPr>
          <a:xfrm>
            <a:off x="677334" y="2216274"/>
            <a:ext cx="4184035" cy="3769401"/>
          </a:xfrm>
          <a:noFill/>
        </p:spPr>
      </p:pic>
      <p:sp>
        <p:nvSpPr>
          <p:cNvPr id="11" name="Content Placeholder 3">
            <a:extLst>
              <a:ext uri="{FF2B5EF4-FFF2-40B4-BE49-F238E27FC236}">
                <a16:creationId xmlns:a16="http://schemas.microsoft.com/office/drawing/2014/main" id="{B32C7928-25A4-4D4C-9B5D-220CA005AE25}"/>
              </a:ext>
            </a:extLst>
          </p:cNvPr>
          <p:cNvSpPr>
            <a:spLocks noGrp="1"/>
          </p:cNvSpPr>
          <p:nvPr>
            <p:ph sz="half" idx="2"/>
          </p:nvPr>
        </p:nvSpPr>
        <p:spPr>
          <a:xfrm>
            <a:off x="5089970" y="2160589"/>
            <a:ext cx="4184034" cy="3880773"/>
          </a:xfrm>
        </p:spPr>
        <p:txBody>
          <a:bodyPr vert="horz" lIns="91440" tIns="45720" rIns="91440" bIns="45720" rtlCol="0" anchor="t">
            <a:normAutofit/>
          </a:bodyPr>
          <a:lstStyle/>
          <a:p>
            <a:pPr marL="0" indent="0">
              <a:buNone/>
            </a:pPr>
            <a:r>
              <a:rPr lang="en-US"/>
              <a:t>Servicio de base de datos administrado que reduce la complejidad en cuanto a la configuracion e instalacion de las bases de datos relacionales</a:t>
            </a:r>
            <a:endParaRPr lang="es-ES"/>
          </a:p>
        </p:txBody>
      </p:sp>
      <p:pic>
        <p:nvPicPr>
          <p:cNvPr id="8" name="Imagen 8" descr="Icono&#10;&#10;Descripción generada automáticamente">
            <a:extLst>
              <a:ext uri="{FF2B5EF4-FFF2-40B4-BE49-F238E27FC236}">
                <a16:creationId xmlns:a16="http://schemas.microsoft.com/office/drawing/2014/main" id="{BD03086B-B525-4E3E-9181-6B2A2DB000BC}"/>
              </a:ext>
            </a:extLst>
          </p:cNvPr>
          <p:cNvPicPr>
            <a:picLocks noChangeAspect="1"/>
          </p:cNvPicPr>
          <p:nvPr/>
        </p:nvPicPr>
        <p:blipFill>
          <a:blip r:embed="rId4"/>
          <a:stretch>
            <a:fillRect/>
          </a:stretch>
        </p:blipFill>
        <p:spPr>
          <a:xfrm>
            <a:off x="4978400" y="4512158"/>
            <a:ext cx="1803400" cy="1630985"/>
          </a:xfrm>
          <a:prstGeom prst="rect">
            <a:avLst/>
          </a:prstGeom>
        </p:spPr>
      </p:pic>
      <p:pic>
        <p:nvPicPr>
          <p:cNvPr id="9" name="Imagen 9" descr="Logotipo&#10;&#10;Descripción generada automáticamente">
            <a:extLst>
              <a:ext uri="{FF2B5EF4-FFF2-40B4-BE49-F238E27FC236}">
                <a16:creationId xmlns:a16="http://schemas.microsoft.com/office/drawing/2014/main" id="{1CD7463D-0B2D-45C7-A263-1ED945190996}"/>
              </a:ext>
            </a:extLst>
          </p:cNvPr>
          <p:cNvPicPr>
            <a:picLocks noChangeAspect="1"/>
          </p:cNvPicPr>
          <p:nvPr/>
        </p:nvPicPr>
        <p:blipFill>
          <a:blip r:embed="rId5"/>
          <a:stretch>
            <a:fillRect/>
          </a:stretch>
        </p:blipFill>
        <p:spPr>
          <a:xfrm>
            <a:off x="7302500" y="3402820"/>
            <a:ext cx="1917700" cy="966760"/>
          </a:xfrm>
          <a:prstGeom prst="rect">
            <a:avLst/>
          </a:prstGeom>
        </p:spPr>
      </p:pic>
      <p:pic>
        <p:nvPicPr>
          <p:cNvPr id="10" name="Imagen 11" descr="Logotipo, nombre de la empresa&#10;&#10;Descripción generada automáticamente">
            <a:extLst>
              <a:ext uri="{FF2B5EF4-FFF2-40B4-BE49-F238E27FC236}">
                <a16:creationId xmlns:a16="http://schemas.microsoft.com/office/drawing/2014/main" id="{D15F7CF7-00D2-46CD-987F-A5E363D28E24}"/>
              </a:ext>
            </a:extLst>
          </p:cNvPr>
          <p:cNvPicPr>
            <a:picLocks noChangeAspect="1"/>
          </p:cNvPicPr>
          <p:nvPr/>
        </p:nvPicPr>
        <p:blipFill>
          <a:blip r:embed="rId6"/>
          <a:stretch>
            <a:fillRect/>
          </a:stretch>
        </p:blipFill>
        <p:spPr>
          <a:xfrm>
            <a:off x="7391400" y="4644736"/>
            <a:ext cx="1879600" cy="1518227"/>
          </a:xfrm>
          <a:prstGeom prst="rect">
            <a:avLst/>
          </a:prstGeom>
        </p:spPr>
      </p:pic>
      <p:sp>
        <p:nvSpPr>
          <p:cNvPr id="3" name="CuadroTexto 2">
            <a:extLst>
              <a:ext uri="{FF2B5EF4-FFF2-40B4-BE49-F238E27FC236}">
                <a16:creationId xmlns:a16="http://schemas.microsoft.com/office/drawing/2014/main" id="{FCE67ED9-D8A8-45FA-BB7D-A4BFF6283AC7}"/>
              </a:ext>
            </a:extLst>
          </p:cNvPr>
          <p:cNvSpPr txBox="1"/>
          <p:nvPr/>
        </p:nvSpPr>
        <p:spPr>
          <a:xfrm>
            <a:off x="609600" y="6261100"/>
            <a:ext cx="46101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ea typeface="+mn-lt"/>
                <a:cs typeface="+mn-lt"/>
                <a:hlinkClick r:id="rId7"/>
              </a:rPr>
              <a:t>Documentación</a:t>
            </a:r>
            <a:endParaRPr lang="es-ES"/>
          </a:p>
        </p:txBody>
      </p:sp>
    </p:spTree>
    <p:extLst>
      <p:ext uri="{BB962C8B-B14F-4D97-AF65-F5344CB8AC3E}">
        <p14:creationId xmlns:p14="http://schemas.microsoft.com/office/powerpoint/2010/main" val="15092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AAC7520-27B2-44C0-BFB8-F1696B824156}"/>
              </a:ext>
            </a:extLst>
          </p:cNvPr>
          <p:cNvSpPr>
            <a:spLocks noGrp="1"/>
          </p:cNvSpPr>
          <p:nvPr>
            <p:ph type="title"/>
          </p:nvPr>
        </p:nvSpPr>
        <p:spPr>
          <a:xfrm>
            <a:off x="677334" y="609600"/>
            <a:ext cx="8596668" cy="1320800"/>
          </a:xfrm>
        </p:spPr>
        <p:txBody>
          <a:bodyPr anchor="t">
            <a:normAutofit/>
          </a:bodyPr>
          <a:lstStyle/>
          <a:p>
            <a:r>
              <a:rPr lang="en-US"/>
              <a:t>Beneficios</a:t>
            </a:r>
          </a:p>
        </p:txBody>
      </p:sp>
      <p:pic>
        <p:nvPicPr>
          <p:cNvPr id="7" name="Imagen 7" descr="Imagen que contiene Diagrama&#10;&#10;Descripción generada automáticamente">
            <a:extLst>
              <a:ext uri="{FF2B5EF4-FFF2-40B4-BE49-F238E27FC236}">
                <a16:creationId xmlns:a16="http://schemas.microsoft.com/office/drawing/2014/main" id="{1EB94CF6-4D35-4EA7-8ABF-159350FD1422}"/>
              </a:ext>
            </a:extLst>
          </p:cNvPr>
          <p:cNvPicPr>
            <a:picLocks noGrp="1" noChangeAspect="1"/>
          </p:cNvPicPr>
          <p:nvPr>
            <p:ph sz="half" idx="1"/>
          </p:nvPr>
        </p:nvPicPr>
        <p:blipFill>
          <a:blip r:embed="rId2"/>
          <a:stretch>
            <a:fillRect/>
          </a:stretch>
        </p:blipFill>
        <p:spPr>
          <a:xfrm>
            <a:off x="677334" y="3152342"/>
            <a:ext cx="4184035" cy="1897265"/>
          </a:xfrm>
          <a:noFill/>
        </p:spPr>
      </p:pic>
      <p:sp>
        <p:nvSpPr>
          <p:cNvPr id="3" name="Marcador de contenido 2">
            <a:extLst>
              <a:ext uri="{FF2B5EF4-FFF2-40B4-BE49-F238E27FC236}">
                <a16:creationId xmlns:a16="http://schemas.microsoft.com/office/drawing/2014/main" id="{C82B4FAE-D511-4969-8937-CB61151A4529}"/>
              </a:ext>
            </a:extLst>
          </p:cNvPr>
          <p:cNvSpPr>
            <a:spLocks noGrp="1"/>
          </p:cNvSpPr>
          <p:nvPr>
            <p:ph sz="half" idx="2"/>
          </p:nvPr>
        </p:nvSpPr>
        <p:spPr>
          <a:xfrm>
            <a:off x="5089970" y="2160589"/>
            <a:ext cx="4184034" cy="3880773"/>
          </a:xfrm>
        </p:spPr>
        <p:txBody>
          <a:bodyPr vert="horz" lIns="91440" tIns="45720" rIns="91440" bIns="45720" rtlCol="0">
            <a:normAutofit/>
          </a:bodyPr>
          <a:lstStyle/>
          <a:p>
            <a:pPr marL="0" indent="0">
              <a:buNone/>
            </a:pPr>
            <a:r>
              <a:rPr lang="es-ES"/>
              <a:t>Reduce los costos de mantenimiento con bases de datos relacionales completamente administradas en la nube</a:t>
            </a:r>
          </a:p>
        </p:txBody>
      </p:sp>
    </p:spTree>
    <p:extLst>
      <p:ext uri="{BB962C8B-B14F-4D97-AF65-F5344CB8AC3E}">
        <p14:creationId xmlns:p14="http://schemas.microsoft.com/office/powerpoint/2010/main" val="284062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Beneficios</a:t>
            </a:r>
            <a:endParaRPr lang="es-ES"/>
          </a:p>
        </p:txBody>
      </p:sp>
      <p:sp>
        <p:nvSpPr>
          <p:cNvPr id="3" name="Marcador de contenido 2">
            <a:extLst>
              <a:ext uri="{FF2B5EF4-FFF2-40B4-BE49-F238E27FC236}">
                <a16:creationId xmlns:a16="http://schemas.microsoft.com/office/drawing/2014/main" id="{C82B4FAE-D511-4969-8937-CB61151A4529}"/>
              </a:ext>
            </a:extLst>
          </p:cNvPr>
          <p:cNvSpPr>
            <a:spLocks noGrp="1"/>
          </p:cNvSpPr>
          <p:nvPr>
            <p:ph sz="half" idx="1"/>
          </p:nvPr>
        </p:nvSpPr>
        <p:spPr>
          <a:xfrm>
            <a:off x="677334" y="2160589"/>
            <a:ext cx="4184035" cy="3880772"/>
          </a:xfrm>
        </p:spPr>
        <p:txBody>
          <a:bodyPr vert="horz" lIns="91440" tIns="45720" rIns="91440" bIns="45720" rtlCol="0">
            <a:normAutofit/>
          </a:bodyPr>
          <a:lstStyle/>
          <a:p>
            <a:pPr marL="0" indent="0">
              <a:buNone/>
            </a:pPr>
            <a:r>
              <a:rPr lang="es-ES"/>
              <a:t>Asegura la continuidad empresarial mediante servicios confiables y seguros respaldados por el equipo de SRE las 24 horas, todos los días</a:t>
            </a:r>
          </a:p>
          <a:p>
            <a:pPr marL="0" indent="0">
              <a:buNone/>
            </a:pPr>
            <a:endParaRPr lang="es-ES"/>
          </a:p>
        </p:txBody>
      </p:sp>
      <p:pic>
        <p:nvPicPr>
          <p:cNvPr id="7" name="Imagen 7" descr="Interfaz de usuario gráfica, Aplicación&#10;&#10;Descripción generada automáticamente">
            <a:extLst>
              <a:ext uri="{FF2B5EF4-FFF2-40B4-BE49-F238E27FC236}">
                <a16:creationId xmlns:a16="http://schemas.microsoft.com/office/drawing/2014/main" id="{43F19BA2-EB08-4EB0-89FC-F4D27E7857C2}"/>
              </a:ext>
            </a:extLst>
          </p:cNvPr>
          <p:cNvPicPr>
            <a:picLocks noGrp="1" noChangeAspect="1"/>
          </p:cNvPicPr>
          <p:nvPr>
            <p:ph sz="half" idx="2"/>
          </p:nvPr>
        </p:nvPicPr>
        <p:blipFill>
          <a:blip r:embed="rId2"/>
          <a:stretch>
            <a:fillRect/>
          </a:stretch>
        </p:blipFill>
        <p:spPr>
          <a:xfrm>
            <a:off x="5089970" y="2943393"/>
            <a:ext cx="4184034" cy="2315165"/>
          </a:xfrm>
          <a:noFill/>
        </p:spPr>
      </p:pic>
    </p:spTree>
    <p:extLst>
      <p:ext uri="{BB962C8B-B14F-4D97-AF65-F5344CB8AC3E}">
        <p14:creationId xmlns:p14="http://schemas.microsoft.com/office/powerpoint/2010/main" val="37326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Beneficios</a:t>
            </a:r>
            <a:endParaRPr lang="es-ES"/>
          </a:p>
        </p:txBody>
      </p:sp>
      <p:pic>
        <p:nvPicPr>
          <p:cNvPr id="7" name="Imagen 7" descr="Diagrama&#10;&#10;Descripción generada automáticamente">
            <a:extLst>
              <a:ext uri="{FF2B5EF4-FFF2-40B4-BE49-F238E27FC236}">
                <a16:creationId xmlns:a16="http://schemas.microsoft.com/office/drawing/2014/main" id="{EB953DD8-7EDA-4AEA-BE81-32DB3DADE903}"/>
              </a:ext>
            </a:extLst>
          </p:cNvPr>
          <p:cNvPicPr>
            <a:picLocks noGrp="1" noChangeAspect="1"/>
          </p:cNvPicPr>
          <p:nvPr>
            <p:ph sz="half" idx="2"/>
          </p:nvPr>
        </p:nvPicPr>
        <p:blipFill rotWithShape="1">
          <a:blip r:embed="rId2"/>
          <a:srcRect l="4237" r="9305"/>
          <a:stretch/>
        </p:blipFill>
        <p:spPr>
          <a:xfrm>
            <a:off x="675745" y="2178445"/>
            <a:ext cx="4185623" cy="3304117"/>
          </a:xfrm>
          <a:noFill/>
        </p:spPr>
      </p:pic>
      <p:sp>
        <p:nvSpPr>
          <p:cNvPr id="3" name="Marcador de contenido 2">
            <a:extLst>
              <a:ext uri="{FF2B5EF4-FFF2-40B4-BE49-F238E27FC236}">
                <a16:creationId xmlns:a16="http://schemas.microsoft.com/office/drawing/2014/main" id="{C82B4FAE-D511-4969-8937-CB61151A4529}"/>
              </a:ext>
            </a:extLst>
          </p:cNvPr>
          <p:cNvSpPr>
            <a:spLocks noGrp="1"/>
          </p:cNvSpPr>
          <p:nvPr>
            <p:ph sz="quarter" idx="4"/>
          </p:nvPr>
        </p:nvSpPr>
        <p:spPr>
          <a:xfrm>
            <a:off x="5240784" y="2178445"/>
            <a:ext cx="4185617" cy="3304117"/>
          </a:xfrm>
        </p:spPr>
        <p:txBody>
          <a:bodyPr vert="horz" lIns="91440" tIns="45720" rIns="91440" bIns="45720" rtlCol="0">
            <a:normAutofit/>
          </a:bodyPr>
          <a:lstStyle/>
          <a:p>
            <a:pPr marL="0" indent="0">
              <a:buNone/>
            </a:pPr>
            <a:r>
              <a:rPr lang="es-ES"/>
              <a:t>Automatiza el aprovisionamiento de las bases de datos, la administración de la capacidad de almacenamiento y otras tareas tediosas</a:t>
            </a:r>
          </a:p>
        </p:txBody>
      </p:sp>
    </p:spTree>
    <p:extLst>
      <p:ext uri="{BB962C8B-B14F-4D97-AF65-F5344CB8AC3E}">
        <p14:creationId xmlns:p14="http://schemas.microsoft.com/office/powerpoint/2010/main" val="333649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E3B8-03DF-4E44-9478-0826CC3B115E}"/>
              </a:ext>
            </a:extLst>
          </p:cNvPr>
          <p:cNvSpPr>
            <a:spLocks noGrp="1"/>
          </p:cNvSpPr>
          <p:nvPr>
            <p:ph type="title"/>
          </p:nvPr>
        </p:nvSpPr>
        <p:spPr>
          <a:xfrm>
            <a:off x="677334" y="609600"/>
            <a:ext cx="8596668" cy="1320800"/>
          </a:xfrm>
        </p:spPr>
        <p:txBody>
          <a:bodyPr anchor="t">
            <a:normAutofit/>
          </a:bodyPr>
          <a:lstStyle/>
          <a:p>
            <a:r>
              <a:rPr lang="en-US"/>
              <a:t>Beneficios</a:t>
            </a:r>
            <a:endParaRPr lang="es-ES"/>
          </a:p>
        </p:txBody>
      </p:sp>
      <p:sp>
        <p:nvSpPr>
          <p:cNvPr id="4" name="Marcador de contenido 3">
            <a:extLst>
              <a:ext uri="{FF2B5EF4-FFF2-40B4-BE49-F238E27FC236}">
                <a16:creationId xmlns:a16="http://schemas.microsoft.com/office/drawing/2014/main" id="{BADDE0F5-AEEA-48A2-AD09-3DB4A1127148}"/>
              </a:ext>
            </a:extLst>
          </p:cNvPr>
          <p:cNvSpPr>
            <a:spLocks noGrp="1"/>
          </p:cNvSpPr>
          <p:nvPr>
            <p:ph sz="half" idx="1"/>
          </p:nvPr>
        </p:nvSpPr>
        <p:spPr>
          <a:xfrm>
            <a:off x="677334" y="2160589"/>
            <a:ext cx="4184035" cy="3880772"/>
          </a:xfrm>
        </p:spPr>
        <p:txBody>
          <a:bodyPr vert="horz" lIns="91440" tIns="45720" rIns="91440" bIns="45720" rtlCol="0">
            <a:normAutofit/>
          </a:bodyPr>
          <a:lstStyle/>
          <a:p>
            <a:pPr marL="0" indent="0">
              <a:buNone/>
            </a:pPr>
            <a:r>
              <a:rPr lang="es-ES"/>
              <a:t>Facilita a los desarrolladores la observabilidad de las bases de datos con Cloud SQL Insights</a:t>
            </a:r>
          </a:p>
          <a:p>
            <a:endParaRPr lang="es-ES"/>
          </a:p>
        </p:txBody>
      </p:sp>
      <p:pic>
        <p:nvPicPr>
          <p:cNvPr id="7" name="Imagen 7" descr="Icono&#10;&#10;Descripción generada automáticamente">
            <a:extLst>
              <a:ext uri="{FF2B5EF4-FFF2-40B4-BE49-F238E27FC236}">
                <a16:creationId xmlns:a16="http://schemas.microsoft.com/office/drawing/2014/main" id="{1E8CE7AA-0F96-4C30-AAB9-78B75CE2818C}"/>
              </a:ext>
            </a:extLst>
          </p:cNvPr>
          <p:cNvPicPr>
            <a:picLocks noGrp="1" noChangeAspect="1"/>
          </p:cNvPicPr>
          <p:nvPr>
            <p:ph sz="half" idx="2"/>
          </p:nvPr>
        </p:nvPicPr>
        <p:blipFill>
          <a:blip r:embed="rId2"/>
          <a:stretch>
            <a:fillRect/>
          </a:stretch>
        </p:blipFill>
        <p:spPr>
          <a:xfrm>
            <a:off x="5089970" y="2785993"/>
            <a:ext cx="4184034" cy="2629964"/>
          </a:xfrm>
          <a:noFill/>
        </p:spPr>
      </p:pic>
    </p:spTree>
    <p:extLst>
      <p:ext uri="{BB962C8B-B14F-4D97-AF65-F5344CB8AC3E}">
        <p14:creationId xmlns:p14="http://schemas.microsoft.com/office/powerpoint/2010/main" val="3687479174"/>
      </p:ext>
    </p:extLst>
  </p:cSld>
  <p:clrMapOvr>
    <a:masterClrMapping/>
  </p:clrMapOvr>
</p:sld>
</file>

<file path=ppt/theme/theme1.xml><?xml version="1.0" encoding="utf-8"?>
<a:theme xmlns:a="http://schemas.openxmlformats.org/drawingml/2006/main" name="Tema1">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ma1" id="{21DCC4CF-803E-4AF4-8582-2DB63AF63870}" vid="{2B445470-36D3-435B-BAD6-A3B45B6AD4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Application>Microsoft Office PowerPoint</Application>
  <PresentationFormat>Panorámica</PresentationFormat>
  <Slides>34</Slides>
  <Notes>3</Notes>
  <HiddenSlides>0</HiddenSlide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Tema1</vt:lpstr>
      <vt:lpstr>Conociendo y utilizando "CloudSql for Postgres" </vt:lpstr>
      <vt:lpstr>Sensei  Jorge Leiva</vt:lpstr>
      <vt:lpstr>Temas a tratar</vt:lpstr>
      <vt:lpstr>Almacenamiento en la nube</vt:lpstr>
      <vt:lpstr>Que es Cloud SQL</vt:lpstr>
      <vt:lpstr>Beneficios</vt:lpstr>
      <vt:lpstr>Beneficios</vt:lpstr>
      <vt:lpstr>Beneficios</vt:lpstr>
      <vt:lpstr>Beneficios</vt:lpstr>
      <vt:lpstr>Beneficios </vt:lpstr>
      <vt:lpstr>Regiones </vt:lpstr>
      <vt:lpstr>Disponibilidad</vt:lpstr>
      <vt:lpstr>Opciones de conexión </vt:lpstr>
      <vt:lpstr>Opciones de conexión </vt:lpstr>
      <vt:lpstr>Seguridad y compliance</vt:lpstr>
      <vt:lpstr>Precios También dependen de la región seleccionada</vt:lpstr>
      <vt:lpstr>Presentación de PowerPoint</vt:lpstr>
      <vt:lpstr>Precios También dependen de la región seleccionada</vt:lpstr>
      <vt:lpstr>Presentación de PowerPoint</vt:lpstr>
      <vt:lpstr>Precios Si pagas en una moneda distinta del dólar estadounidense, se aplican los precios que aparecen en tu moneda en los SKU de GCP</vt:lpstr>
      <vt:lpstr>Presentación de PowerPoint</vt:lpstr>
      <vt:lpstr>Precios También dependen de la región seleccionada</vt:lpstr>
      <vt:lpstr>Presentación de PowerPoint</vt:lpstr>
      <vt:lpstr>El motor de base de datos</vt:lpstr>
      <vt:lpstr>El motor de base de datos</vt:lpstr>
      <vt:lpstr>El motor de base de datos</vt:lpstr>
      <vt:lpstr>Tatami</vt:lpstr>
      <vt:lpstr>Tatami</vt:lpstr>
      <vt:lpstr>Tatami</vt:lpstr>
      <vt:lpstr>Tatami</vt:lpstr>
      <vt:lpstr>Tatami</vt:lpstr>
      <vt:lpstr>Tatami</vt:lpstr>
      <vt:lpstr>Tatami</vt:lpstr>
      <vt:lpstr>Tatami</vt:lpstr>
    </vt:vector>
  </TitlesOfParts>
  <Company>Everis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Castillo Soto</dc:creator>
  <cp:revision>234</cp:revision>
  <dcterms:created xsi:type="dcterms:W3CDTF">2021-04-08T13:12:26Z</dcterms:created>
  <dcterms:modified xsi:type="dcterms:W3CDTF">2021-09-29T19:17:50Z</dcterms:modified>
</cp:coreProperties>
</file>