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99102-5103-4753-A33D-6B6FAE2EE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286DD-D72A-4A9A-8E8C-D5738BCD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7159F-36B3-4DAB-85CA-8AC006AA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E5F50-D6EE-4100-9E96-EA4B7B82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4E7955-7D4C-4F41-9690-8335197C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2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A05CF-EC1B-47EC-A442-6926118A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6DD7DA-0FFC-493C-9DB8-753A7C8E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2D344-7FC3-4A24-849E-940E46AD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36E9B-3D91-49B7-BC5A-2448A821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2386C-A16F-45D9-A05B-8545345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83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C3F49B-B126-4627-85E8-520387868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9BF3F-F21B-42D2-B310-50A5102F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00434-9BC4-4F35-80BB-78BD5A3D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EA132-5D14-4597-AC5C-44F05347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FF979-2084-4D12-84D6-0D7B6EB6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90C18-5711-414D-934B-3AC77A2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CBE9C-01E6-44F0-94DC-8EDF8BA6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69A0-EBA8-4760-B8BB-CC8F83E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BC613-96AB-459A-9BDE-88B6E2EC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C2CA4-DAEF-4F08-9CF0-72C31103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3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3A211-8ABE-4EBC-BE31-6AD6F031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5ADB2-5479-43BF-A149-3BA2C713B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986154-0CC6-4B2C-BE38-D9D7C9A3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3EAA2-D9F5-44AB-8760-6750D087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D8730-EB58-45BF-B752-575699A0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44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19DC4-EF80-47D8-AB32-A3AC5548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3BE09-6FA3-41E7-979D-5073A1588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7512EA-3B47-4B1C-AE7F-C49EB905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5835E0-7EC1-4128-BE45-9156E306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B9558-95B9-402D-B479-B8C4A962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822F42-BFB0-4C33-B88F-5956EAB5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40B4E-F951-4023-9358-8E1F1E9B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69E3BB-9464-4212-9742-9A025B89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8FC54-6861-4A65-9CEA-4C520D3E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C9C0D9-9837-4548-9624-E79F12C07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237C41-B804-4D59-9C33-0E348B686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27DB2D-CE1B-459D-A937-C088EDD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200866-D58E-440F-8320-AEABFD3E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CE38F5-DCD1-46A1-AA8E-B63AB244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5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3D669-C81E-4DA0-81A4-3675439A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EDB12-F736-45C1-9636-FEE3200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503B4-50C9-451B-BFE5-2B384DFD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70FE87-6FFC-4CCA-823F-7106D05C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6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00D012-1C86-461F-B53E-D1A01FC0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7A8C4E-D76A-4B93-B6B4-5E850927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95119E-81BB-4552-9B23-5F95D0AC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5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929FA-0043-4BA8-A5D0-A60BF62B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003D9-7556-4192-81C2-2BA9793A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781F5-1025-4EAE-8139-221D07B76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71B6E-3CA8-4E6B-88D4-5D4E6803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DDC7BE-44F5-42CB-8239-D21212F3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F9F0C-079A-4E26-A270-E6B47409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2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84112-1F6F-4B7C-8B83-33CD93A6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1B881D-CC4C-4FFF-9F06-8123E6EA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40E140-DFC6-44EE-BCEC-EE65DC215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83C261-D68A-4EF7-842A-CD937DA9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30369B-2F8A-4A42-91CA-32E7C458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791AB5-CD14-4A52-8EED-DA1560AA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463ADE-3FDB-45B5-9734-4BB80E29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156567-F35C-45F5-8C79-6A82ABBC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63A239-7587-4AFF-B3D6-E22A3187F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0EB4-5724-4694-A557-CEF2703E9D24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3B192-544B-461D-9D9A-232E2E99E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89972-DC03-4EC2-998B-D2F4E0728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EA11-3A98-428C-AAB4-E836BB916A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39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A09E-E487-4045-98EB-3E9ED230F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Study</a:t>
            </a:r>
            <a:r>
              <a:rPr lang="fr-FR" dirty="0"/>
              <a:t> of the </a:t>
            </a:r>
            <a:r>
              <a:rPr lang="fr-FR" dirty="0" err="1"/>
              <a:t>spatio-temporal</a:t>
            </a:r>
            <a:r>
              <a:rPr lang="fr-FR" dirty="0"/>
              <a:t> </a:t>
            </a:r>
            <a:r>
              <a:rPr lang="fr-FR" dirty="0" err="1"/>
              <a:t>variability</a:t>
            </a:r>
            <a:r>
              <a:rPr lang="fr-FR" dirty="0"/>
              <a:t> of the </a:t>
            </a:r>
            <a:r>
              <a:rPr lang="fr-FR" dirty="0" err="1"/>
              <a:t>onset</a:t>
            </a:r>
            <a:r>
              <a:rPr lang="fr-FR" dirty="0"/>
              <a:t> date over an </a:t>
            </a:r>
            <a:r>
              <a:rPr lang="fr-FR" dirty="0" err="1"/>
              <a:t>Angolan</a:t>
            </a:r>
            <a:r>
              <a:rPr lang="fr-FR" dirty="0"/>
              <a:t> </a:t>
            </a:r>
            <a:r>
              <a:rPr lang="fr-FR" dirty="0" err="1"/>
              <a:t>region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DEF28-F6EB-4DC8-B0A6-EF2E698F9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57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837831-32C1-4BF8-B87F-1ABCD761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03" y="155269"/>
            <a:ext cx="10515600" cy="809334"/>
          </a:xfrm>
        </p:spPr>
        <p:txBody>
          <a:bodyPr>
            <a:normAutofit/>
          </a:bodyPr>
          <a:lstStyle/>
          <a:p>
            <a:r>
              <a:rPr lang="fr-FR" sz="4000" dirty="0"/>
              <a:t>Scope of </a:t>
            </a:r>
            <a:r>
              <a:rPr lang="fr-FR" sz="4000" dirty="0" err="1"/>
              <a:t>study</a:t>
            </a:r>
            <a:r>
              <a:rPr lang="fr-FR" sz="4000" dirty="0"/>
              <a:t> and </a:t>
            </a:r>
            <a:r>
              <a:rPr lang="fr-FR" sz="4000" dirty="0" err="1"/>
              <a:t>methodology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70DB1-7824-47BF-BDC6-6BDCCDB5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03" y="1615155"/>
            <a:ext cx="5332929" cy="4513934"/>
          </a:xfrm>
        </p:spPr>
        <p:txBody>
          <a:bodyPr>
            <a:normAutofit/>
          </a:bodyPr>
          <a:lstStyle/>
          <a:p>
            <a:r>
              <a:rPr lang="fr-FR" sz="2000" dirty="0" err="1"/>
              <a:t>Study</a:t>
            </a:r>
            <a:r>
              <a:rPr lang="fr-FR" sz="2000" dirty="0"/>
              <a:t> </a:t>
            </a:r>
            <a:r>
              <a:rPr lang="fr-FR" sz="2000" dirty="0" err="1"/>
              <a:t>domain</a:t>
            </a:r>
            <a:r>
              <a:rPr lang="fr-FR" sz="2000" dirty="0"/>
              <a:t>: [15E :17°E ; 13°S :9°S]</a:t>
            </a:r>
          </a:p>
          <a:p>
            <a:r>
              <a:rPr lang="fr-FR" sz="2000" dirty="0"/>
              <a:t>Cities </a:t>
            </a:r>
            <a:r>
              <a:rPr lang="fr-FR" sz="2000" dirty="0" err="1"/>
              <a:t>coordinates</a:t>
            </a:r>
            <a:endParaRPr lang="fr-FR" sz="2000" dirty="0"/>
          </a:p>
          <a:p>
            <a:pPr lvl="1"/>
            <a:r>
              <a:rPr lang="fr-FR" sz="1600" dirty="0"/>
              <a:t>Malanje (9.55°S ;16.34°E)</a:t>
            </a:r>
          </a:p>
          <a:p>
            <a:pPr lvl="1"/>
            <a:r>
              <a:rPr lang="fr-FR" sz="1600" dirty="0"/>
              <a:t>Huambo (12.77°S; 15.73°E) </a:t>
            </a:r>
          </a:p>
          <a:p>
            <a:r>
              <a:rPr lang="fr-FR" sz="2000" dirty="0" err="1"/>
              <a:t>Period</a:t>
            </a:r>
            <a:r>
              <a:rPr lang="fr-FR" sz="2000" dirty="0"/>
              <a:t>: [1981:2010]</a:t>
            </a:r>
          </a:p>
          <a:p>
            <a:r>
              <a:rPr lang="fr-FR" sz="2000" dirty="0"/>
              <a:t>Computation of the </a:t>
            </a:r>
            <a:r>
              <a:rPr lang="fr-FR" sz="2000" dirty="0" err="1"/>
              <a:t>Anoumalous</a:t>
            </a:r>
            <a:r>
              <a:rPr lang="fr-FR" sz="2000" dirty="0"/>
              <a:t> Accumulation (AA) indice </a:t>
            </a:r>
            <a:r>
              <a:rPr lang="fr-FR" sz="2000" dirty="0" err="1"/>
              <a:t>according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of Liebmann, over a </a:t>
            </a:r>
            <a:r>
              <a:rPr lang="fr-FR" sz="2000" dirty="0" err="1"/>
              <a:t>period</a:t>
            </a:r>
            <a:r>
              <a:rPr lang="fr-FR" sz="2000" dirty="0"/>
              <a:t> of one </a:t>
            </a:r>
            <a:r>
              <a:rPr lang="fr-FR" sz="2000" dirty="0" err="1"/>
              <a:t>year</a:t>
            </a:r>
            <a:r>
              <a:rPr lang="fr-FR" sz="2000" dirty="0"/>
              <a:t> (1st Jan to 31 </a:t>
            </a:r>
            <a:r>
              <a:rPr lang="fr-FR" sz="2000" dirty="0" err="1"/>
              <a:t>Dec</a:t>
            </a:r>
            <a:r>
              <a:rPr lang="fr-FR" sz="2000" dirty="0"/>
              <a:t>.). The </a:t>
            </a:r>
            <a:r>
              <a:rPr lang="fr-FR" sz="2000" dirty="0" err="1"/>
              <a:t>onset</a:t>
            </a:r>
            <a:r>
              <a:rPr lang="fr-FR" sz="2000" dirty="0"/>
              <a:t> date correspond to the date on </a:t>
            </a:r>
            <a:r>
              <a:rPr lang="fr-FR" sz="2000" dirty="0" err="1"/>
              <a:t>which</a:t>
            </a:r>
            <a:r>
              <a:rPr lang="fr-FR" sz="2000" dirty="0"/>
              <a:t> the minimal value of AA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reached</a:t>
            </a:r>
            <a:endParaRPr lang="fr-FR" sz="2000" dirty="0"/>
          </a:p>
          <a:p>
            <a:r>
              <a:rPr lang="en-US" sz="2000" dirty="0"/>
              <a:t>A script was developed in python. The </a:t>
            </a:r>
            <a:r>
              <a:rPr lang="en-US" sz="2000" dirty="0" err="1"/>
              <a:t>jupyter</a:t>
            </a:r>
            <a:r>
              <a:rPr lang="en-US" sz="2000" dirty="0"/>
              <a:t> -notebook and main results are available on the following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72D54B72-D378-4669-B977-50F1A513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22738"/>
          <a:stretch/>
        </p:blipFill>
        <p:spPr>
          <a:xfrm>
            <a:off x="6094475" y="1435344"/>
            <a:ext cx="5758922" cy="508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529C1B-F3F7-4990-82CF-24369213E66F}"/>
              </a:ext>
            </a:extLst>
          </p:cNvPr>
          <p:cNvSpPr/>
          <p:nvPr/>
        </p:nvSpPr>
        <p:spPr>
          <a:xfrm>
            <a:off x="8263783" y="2811567"/>
            <a:ext cx="1256232" cy="2461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37FE35-5EB4-486A-9844-A235A3186A7D}"/>
              </a:ext>
            </a:extLst>
          </p:cNvPr>
          <p:cNvSpPr txBox="1"/>
          <p:nvPr/>
        </p:nvSpPr>
        <p:spPr>
          <a:xfrm>
            <a:off x="8768134" y="2999574"/>
            <a:ext cx="657877" cy="230832"/>
          </a:xfrm>
          <a:prstGeom prst="rect">
            <a:avLst/>
          </a:prstGeom>
          <a:solidFill>
            <a:srgbClr val="D9D9D9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FF0000"/>
                </a:solidFill>
              </a:rPr>
              <a:t>Malanje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B6F236-1F4E-4E5A-B7E2-91E708E3C434}"/>
              </a:ext>
            </a:extLst>
          </p:cNvPr>
          <p:cNvSpPr txBox="1"/>
          <p:nvPr/>
        </p:nvSpPr>
        <p:spPr>
          <a:xfrm>
            <a:off x="8439195" y="4930828"/>
            <a:ext cx="657877" cy="230832"/>
          </a:xfrm>
          <a:prstGeom prst="rect">
            <a:avLst/>
          </a:prstGeom>
          <a:solidFill>
            <a:srgbClr val="D9D9D9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FF0000"/>
                </a:solidFill>
              </a:rPr>
              <a:t>Huambo</a:t>
            </a:r>
          </a:p>
        </p:txBody>
      </p:sp>
    </p:spTree>
    <p:extLst>
      <p:ext uri="{BB962C8B-B14F-4D97-AF65-F5344CB8AC3E}">
        <p14:creationId xmlns:p14="http://schemas.microsoft.com/office/powerpoint/2010/main" val="288882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DF44A-1374-4146-930E-CDEA915A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36" y="0"/>
            <a:ext cx="10800127" cy="966859"/>
          </a:xfrm>
        </p:spPr>
        <p:txBody>
          <a:bodyPr/>
          <a:lstStyle/>
          <a:p>
            <a:r>
              <a:rPr lang="fr-FR" dirty="0" err="1"/>
              <a:t>Spatio-temporal</a:t>
            </a:r>
            <a:r>
              <a:rPr lang="fr-FR" dirty="0"/>
              <a:t> </a:t>
            </a:r>
            <a:r>
              <a:rPr lang="fr-FR" dirty="0" err="1"/>
              <a:t>variability</a:t>
            </a:r>
            <a:r>
              <a:rPr lang="fr-FR" dirty="0"/>
              <a:t> of the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F3844-FFFC-4519-9E76-71C6EFD6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" y="1439731"/>
            <a:ext cx="5066951" cy="4351338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averaged</a:t>
            </a:r>
            <a:r>
              <a:rPr lang="fr-FR" dirty="0"/>
              <a:t> spatial distribution of the </a:t>
            </a:r>
            <a:r>
              <a:rPr lang="fr-FR" dirty="0" err="1"/>
              <a:t>onset</a:t>
            </a:r>
            <a:r>
              <a:rPr lang="fr-FR" dirty="0"/>
              <a:t> date </a:t>
            </a:r>
            <a:r>
              <a:rPr lang="fr-FR" dirty="0" err="1"/>
              <a:t>follows</a:t>
            </a:r>
            <a:r>
              <a:rPr lang="fr-FR" dirty="0"/>
              <a:t> a n</a:t>
            </a:r>
            <a:r>
              <a:rPr lang="en-US" dirty="0" err="1"/>
              <a:t>orthwest</a:t>
            </a:r>
            <a:r>
              <a:rPr lang="en-US" dirty="0"/>
              <a:t> – southeast </a:t>
            </a:r>
            <a:r>
              <a:rPr lang="fr-FR" dirty="0" err="1"/>
              <a:t>meridian</a:t>
            </a:r>
            <a:r>
              <a:rPr lang="fr-FR" dirty="0"/>
              <a:t> gradient</a:t>
            </a:r>
            <a:r>
              <a:rPr lang="en-US" dirty="0"/>
              <a:t>, with an earlier (later) date in the Northern (Southern) part of the domain.</a:t>
            </a:r>
          </a:p>
          <a:p>
            <a:r>
              <a:rPr lang="en-US" dirty="0"/>
              <a:t> The </a:t>
            </a:r>
            <a:r>
              <a:rPr lang="en-US" dirty="0" err="1"/>
              <a:t>Noth</a:t>
            </a:r>
            <a:r>
              <a:rPr lang="en-US" dirty="0"/>
              <a:t>-Western part of the domain shows a strong southwest-</a:t>
            </a:r>
            <a:r>
              <a:rPr lang="en-US" dirty="0" err="1"/>
              <a:t>nordeast</a:t>
            </a:r>
            <a:r>
              <a:rPr lang="en-US" dirty="0"/>
              <a:t> gradient.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0250D3-C8F7-4491-8C38-9C05767B2AA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8874" r="13525" b="9337"/>
          <a:stretch/>
        </p:blipFill>
        <p:spPr bwMode="auto">
          <a:xfrm>
            <a:off x="5892801" y="966859"/>
            <a:ext cx="6011862" cy="5101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10C707-3701-42AB-8EFB-62913B9F64AD}"/>
              </a:ext>
            </a:extLst>
          </p:cNvPr>
          <p:cNvSpPr txBox="1"/>
          <p:nvPr/>
        </p:nvSpPr>
        <p:spPr>
          <a:xfrm>
            <a:off x="6227427" y="5891141"/>
            <a:ext cx="5176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 err="1"/>
              <a:t>Average</a:t>
            </a:r>
            <a:r>
              <a:rPr lang="fr-FR" sz="1600" i="1" dirty="0"/>
              <a:t> </a:t>
            </a:r>
            <a:r>
              <a:rPr lang="fr-FR" sz="1600" i="1" dirty="0" err="1"/>
              <a:t>onset</a:t>
            </a:r>
            <a:r>
              <a:rPr lang="fr-FR" sz="1600" i="1" dirty="0"/>
              <a:t> date on the 1981-2010 </a:t>
            </a:r>
            <a:r>
              <a:rPr lang="fr-FR" sz="1600" i="1" dirty="0" err="1"/>
              <a:t>period</a:t>
            </a:r>
            <a:r>
              <a:rPr lang="fr-FR" sz="1600" i="1" dirty="0"/>
              <a:t>. </a:t>
            </a:r>
            <a:r>
              <a:rPr lang="fr-FR" sz="1600" i="1" dirty="0" err="1"/>
              <a:t>Scale</a:t>
            </a:r>
            <a:r>
              <a:rPr lang="fr-FR" sz="1600" i="1" dirty="0"/>
              <a:t> </a:t>
            </a:r>
            <a:r>
              <a:rPr lang="fr-FR" sz="1600" i="1" dirty="0" err="1"/>
              <a:t>is</a:t>
            </a:r>
            <a:r>
              <a:rPr lang="fr-FR" sz="1600" i="1" dirty="0"/>
              <a:t> in Julian </a:t>
            </a:r>
            <a:r>
              <a:rPr lang="fr-FR" sz="1600" i="1" dirty="0" err="1"/>
              <a:t>days</a:t>
            </a:r>
            <a:r>
              <a:rPr lang="fr-FR" sz="1600" i="1" dirty="0"/>
              <a:t> ( 230 &lt;-&gt; 18-Aug. and 290 &lt;-&gt; 17-Oct. 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A23C0F0-7855-4EE6-834C-99851593C6F9}"/>
              </a:ext>
            </a:extLst>
          </p:cNvPr>
          <p:cNvCxnSpPr/>
          <p:nvPr/>
        </p:nvCxnSpPr>
        <p:spPr>
          <a:xfrm>
            <a:off x="7986319" y="2357051"/>
            <a:ext cx="1216404" cy="2516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498A950-1099-4E37-8738-30418FE81545}"/>
              </a:ext>
            </a:extLst>
          </p:cNvPr>
          <p:cNvSpPr txBox="1"/>
          <p:nvPr/>
        </p:nvSpPr>
        <p:spPr>
          <a:xfrm>
            <a:off x="9264243" y="4596749"/>
            <a:ext cx="240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Main spatial gradient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5F5B28D-5D3E-4DE9-9F8C-C80CB2A3B90E}"/>
              </a:ext>
            </a:extLst>
          </p:cNvPr>
          <p:cNvCxnSpPr>
            <a:cxnSpLocks/>
          </p:cNvCxnSpPr>
          <p:nvPr/>
        </p:nvCxnSpPr>
        <p:spPr>
          <a:xfrm flipV="1">
            <a:off x="7791510" y="2122415"/>
            <a:ext cx="194809" cy="234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DD1DFBE-60A1-40CD-98B5-0A018C161746}"/>
              </a:ext>
            </a:extLst>
          </p:cNvPr>
          <p:cNvSpPr txBox="1"/>
          <p:nvPr/>
        </p:nvSpPr>
        <p:spPr>
          <a:xfrm>
            <a:off x="6386817" y="2189817"/>
            <a:ext cx="159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Strong local gradient</a:t>
            </a:r>
          </a:p>
        </p:txBody>
      </p:sp>
    </p:spTree>
    <p:extLst>
      <p:ext uri="{BB962C8B-B14F-4D97-AF65-F5344CB8AC3E}">
        <p14:creationId xmlns:p14="http://schemas.microsoft.com/office/powerpoint/2010/main" val="380136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19560-9B72-40EA-9EF4-A28F0256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0"/>
            <a:ext cx="10515600" cy="838899"/>
          </a:xfrm>
        </p:spPr>
        <p:txBody>
          <a:bodyPr/>
          <a:lstStyle/>
          <a:p>
            <a:r>
              <a:rPr lang="fr-FR"/>
              <a:t>PCA/EOF Analysis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A438BC-1316-4597-BE45-745607AC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350"/>
            <a:ext cx="4401033" cy="5354492"/>
          </a:xfrm>
        </p:spPr>
        <p:txBody>
          <a:bodyPr>
            <a:normAutofit fontScale="92500" lnSpcReduction="20000"/>
          </a:bodyPr>
          <a:lstStyle/>
          <a:p>
            <a:r>
              <a:rPr lang="fr-FR" sz="1900" dirty="0"/>
              <a:t>First (Second) mode </a:t>
            </a:r>
            <a:r>
              <a:rPr lang="fr-FR" sz="1900" dirty="0" err="1"/>
              <a:t>explains</a:t>
            </a:r>
            <a:r>
              <a:rPr lang="fr-FR" sz="1900" dirty="0"/>
              <a:t> </a:t>
            </a:r>
            <a:r>
              <a:rPr lang="fr-FR" sz="1900" dirty="0" err="1"/>
              <a:t>around</a:t>
            </a:r>
            <a:r>
              <a:rPr lang="fr-FR" sz="1900" dirty="0"/>
              <a:t> 55% (12.5%) of the total variance of the </a:t>
            </a:r>
            <a:r>
              <a:rPr lang="fr-FR" sz="1900" dirty="0" err="1"/>
              <a:t>domain</a:t>
            </a:r>
            <a:r>
              <a:rPr lang="fr-FR" sz="1900" dirty="0"/>
              <a:t> over the </a:t>
            </a:r>
            <a:r>
              <a:rPr lang="fr-FR" sz="1900" dirty="0" err="1"/>
              <a:t>period</a:t>
            </a:r>
            <a:r>
              <a:rPr lang="fr-FR" sz="1900" dirty="0"/>
              <a:t> 1981-2010</a:t>
            </a:r>
          </a:p>
          <a:p>
            <a:r>
              <a:rPr lang="fr-FR" sz="1900" dirty="0"/>
              <a:t>First mode shows a gradient spatial pattern </a:t>
            </a:r>
            <a:r>
              <a:rPr lang="fr-FR" sz="1900" dirty="0" err="1"/>
              <a:t>with</a:t>
            </a:r>
            <a:r>
              <a:rPr lang="fr-FR" sz="1900" dirty="0"/>
              <a:t> a </a:t>
            </a:r>
            <a:r>
              <a:rPr lang="fr-FR" sz="1900" dirty="0" err="1"/>
              <a:t>strong</a:t>
            </a:r>
            <a:r>
              <a:rPr lang="fr-FR" sz="1900" dirty="0"/>
              <a:t> positive </a:t>
            </a:r>
            <a:r>
              <a:rPr lang="fr-FR" sz="1900" dirty="0" err="1"/>
              <a:t>anomaly</a:t>
            </a:r>
            <a:r>
              <a:rPr lang="fr-FR" sz="1900" dirty="0"/>
              <a:t> in the </a:t>
            </a:r>
            <a:r>
              <a:rPr lang="fr-FR" sz="1900" dirty="0" err="1"/>
              <a:t>NorthWest</a:t>
            </a:r>
            <a:r>
              <a:rPr lang="fr-FR" sz="1900" dirty="0"/>
              <a:t> </a:t>
            </a:r>
            <a:r>
              <a:rPr lang="fr-FR" sz="1900" dirty="0" err="1"/>
              <a:t>which</a:t>
            </a:r>
            <a:r>
              <a:rPr lang="fr-FR" sz="1900" dirty="0"/>
              <a:t> drive the </a:t>
            </a:r>
            <a:r>
              <a:rPr lang="fr-FR" sz="1900" dirty="0" err="1"/>
              <a:t>variability</a:t>
            </a:r>
            <a:r>
              <a:rPr lang="fr-FR" sz="1900" dirty="0"/>
              <a:t> of the mode. 1983 and 1996 are </a:t>
            </a:r>
            <a:r>
              <a:rPr lang="fr-FR" sz="1900" dirty="0" err="1"/>
              <a:t>years</a:t>
            </a:r>
            <a:r>
              <a:rPr lang="fr-FR" sz="1900" dirty="0"/>
              <a:t> </a:t>
            </a:r>
            <a:r>
              <a:rPr lang="fr-FR" sz="1900" dirty="0" err="1"/>
              <a:t>with</a:t>
            </a:r>
            <a:r>
              <a:rPr lang="fr-FR" sz="1900" dirty="0"/>
              <a:t> the </a:t>
            </a:r>
            <a:r>
              <a:rPr lang="fr-FR" sz="1900" dirty="0" err="1"/>
              <a:t>stronger</a:t>
            </a:r>
            <a:r>
              <a:rPr lang="fr-FR" sz="1900" dirty="0"/>
              <a:t> anomalies. </a:t>
            </a:r>
          </a:p>
          <a:p>
            <a:r>
              <a:rPr lang="fr-FR" sz="1900" dirty="0"/>
              <a:t>Second mode shows a </a:t>
            </a:r>
            <a:r>
              <a:rPr lang="fr-FR" sz="1900" dirty="0" err="1"/>
              <a:t>dipolar</a:t>
            </a:r>
            <a:r>
              <a:rPr lang="fr-FR" sz="1900" dirty="0"/>
              <a:t> spatial pattern in the North West </a:t>
            </a:r>
            <a:r>
              <a:rPr lang="fr-FR" sz="1900" dirty="0" err="1"/>
              <a:t>region</a:t>
            </a:r>
            <a:r>
              <a:rPr lang="fr-FR" sz="1900" dirty="0"/>
              <a:t>. 1983,1989 and 2001 are </a:t>
            </a:r>
            <a:r>
              <a:rPr lang="fr-FR" sz="1900" dirty="0" err="1"/>
              <a:t>years</a:t>
            </a:r>
            <a:r>
              <a:rPr lang="fr-FR" sz="1900" dirty="0"/>
              <a:t> </a:t>
            </a:r>
            <a:r>
              <a:rPr lang="fr-FR" sz="1900" dirty="0" err="1"/>
              <a:t>with</a:t>
            </a:r>
            <a:r>
              <a:rPr lang="fr-FR" sz="1900" dirty="0"/>
              <a:t> the </a:t>
            </a:r>
            <a:r>
              <a:rPr lang="fr-FR" sz="1900" dirty="0" err="1"/>
              <a:t>stronger</a:t>
            </a:r>
            <a:r>
              <a:rPr lang="fr-FR" sz="1900" dirty="0"/>
              <a:t> anomalies.</a:t>
            </a:r>
          </a:p>
          <a:p>
            <a:r>
              <a:rPr lang="fr-FR" sz="1900" dirty="0"/>
              <a:t>This </a:t>
            </a:r>
            <a:r>
              <a:rPr lang="fr-FR" sz="1900" dirty="0" err="1"/>
              <a:t>analysis</a:t>
            </a:r>
            <a:r>
              <a:rPr lang="fr-FR" sz="1900" dirty="0"/>
              <a:t> shows </a:t>
            </a:r>
            <a:r>
              <a:rPr lang="fr-FR" sz="1900" dirty="0" err="1"/>
              <a:t>that</a:t>
            </a:r>
            <a:r>
              <a:rPr lang="fr-FR" sz="1900" dirty="0"/>
              <a:t> the </a:t>
            </a:r>
            <a:r>
              <a:rPr lang="fr-FR" sz="1900" dirty="0" err="1"/>
              <a:t>interannual</a:t>
            </a:r>
            <a:r>
              <a:rPr lang="fr-FR" sz="1900" dirty="0"/>
              <a:t> </a:t>
            </a:r>
            <a:r>
              <a:rPr lang="fr-FR" sz="1900" dirty="0" err="1"/>
              <a:t>variability</a:t>
            </a:r>
            <a:r>
              <a:rPr lang="fr-FR" sz="1900" dirty="0"/>
              <a:t> of the </a:t>
            </a:r>
            <a:r>
              <a:rPr lang="fr-FR" sz="1900" dirty="0" err="1"/>
              <a:t>onset</a:t>
            </a:r>
            <a:r>
              <a:rPr lang="fr-FR" sz="1900" dirty="0"/>
              <a:t> over the </a:t>
            </a:r>
            <a:r>
              <a:rPr lang="fr-FR" sz="1900" dirty="0" err="1"/>
              <a:t>study</a:t>
            </a:r>
            <a:r>
              <a:rPr lang="fr-FR" sz="1900" dirty="0"/>
              <a:t> </a:t>
            </a:r>
            <a:r>
              <a:rPr lang="fr-FR" sz="1900" dirty="0" err="1"/>
              <a:t>domain</a:t>
            </a:r>
            <a:r>
              <a:rPr lang="fr-FR" sz="1900" dirty="0"/>
              <a:t> </a:t>
            </a:r>
            <a:r>
              <a:rPr lang="fr-FR" sz="1900" dirty="0" err="1"/>
              <a:t>is</a:t>
            </a:r>
            <a:r>
              <a:rPr lang="fr-FR" sz="1900" dirty="0"/>
              <a:t> </a:t>
            </a:r>
            <a:r>
              <a:rPr lang="fr-FR" sz="1900" dirty="0" err="1"/>
              <a:t>drived</a:t>
            </a:r>
            <a:r>
              <a:rPr lang="fr-FR" sz="1900" dirty="0"/>
              <a:t> by the </a:t>
            </a:r>
            <a:r>
              <a:rPr lang="fr-FR" sz="1900" dirty="0" err="1"/>
              <a:t>NorthWest</a:t>
            </a:r>
            <a:r>
              <a:rPr lang="fr-FR" sz="1900" dirty="0"/>
              <a:t> area. The </a:t>
            </a:r>
            <a:r>
              <a:rPr lang="fr-FR" sz="1900" dirty="0" err="1"/>
              <a:t>rainy</a:t>
            </a:r>
            <a:r>
              <a:rPr lang="fr-FR" sz="1900" dirty="0"/>
              <a:t> </a:t>
            </a:r>
            <a:r>
              <a:rPr lang="fr-FR" sz="1900" dirty="0" err="1"/>
              <a:t>season</a:t>
            </a:r>
            <a:r>
              <a:rPr lang="fr-FR" sz="1900" dirty="0"/>
              <a:t> </a:t>
            </a:r>
            <a:r>
              <a:rPr lang="fr-FR" sz="1900" dirty="0" err="1"/>
              <a:t>begins</a:t>
            </a:r>
            <a:r>
              <a:rPr lang="fr-FR" sz="1900" dirty="0"/>
              <a:t> </a:t>
            </a:r>
            <a:r>
              <a:rPr lang="fr-FR" sz="1900" dirty="0" err="1"/>
              <a:t>north-northwest</a:t>
            </a:r>
            <a:r>
              <a:rPr lang="fr-FR" sz="1900" dirty="0"/>
              <a:t> of the </a:t>
            </a:r>
            <a:r>
              <a:rPr lang="fr-FR" sz="1900" dirty="0" err="1"/>
              <a:t>domain</a:t>
            </a:r>
            <a:r>
              <a:rPr lang="fr-FR" sz="1900" dirty="0"/>
              <a:t>, and moves </a:t>
            </a:r>
            <a:r>
              <a:rPr lang="fr-FR" sz="1900" dirty="0" err="1"/>
              <a:t>southwards</a:t>
            </a:r>
            <a:r>
              <a:rPr lang="fr-FR" sz="1900" dirty="0"/>
              <a:t>.  The start of the </a:t>
            </a:r>
            <a:r>
              <a:rPr lang="fr-FR" sz="1900" dirty="0" err="1"/>
              <a:t>rainy</a:t>
            </a:r>
            <a:r>
              <a:rPr lang="fr-FR" sz="1900" dirty="0"/>
              <a:t> </a:t>
            </a:r>
            <a:r>
              <a:rPr lang="fr-FR" sz="1900" dirty="0" err="1"/>
              <a:t>seasons</a:t>
            </a:r>
            <a:r>
              <a:rPr lang="fr-FR" sz="1900" dirty="0"/>
              <a:t> </a:t>
            </a:r>
            <a:r>
              <a:rPr lang="fr-FR" sz="1900" dirty="0" err="1"/>
              <a:t>depends</a:t>
            </a:r>
            <a:r>
              <a:rPr lang="fr-FR" sz="1900" dirty="0"/>
              <a:t> of the position and the </a:t>
            </a:r>
            <a:r>
              <a:rPr lang="fr-FR" sz="1900" dirty="0" err="1"/>
              <a:t>variability</a:t>
            </a:r>
            <a:r>
              <a:rPr lang="fr-FR" sz="1900" dirty="0"/>
              <a:t> of the ITCZ, </a:t>
            </a:r>
            <a:r>
              <a:rPr lang="fr-FR" sz="1900" dirty="0" err="1"/>
              <a:t>which</a:t>
            </a:r>
            <a:r>
              <a:rPr lang="fr-FR" sz="1900" dirty="0"/>
              <a:t> influence more the North </a:t>
            </a:r>
            <a:r>
              <a:rPr lang="fr-FR" sz="1900" dirty="0" err="1"/>
              <a:t>than</a:t>
            </a:r>
            <a:r>
              <a:rPr lang="fr-FR" sz="1900" dirty="0"/>
              <a:t> the South of the </a:t>
            </a:r>
            <a:r>
              <a:rPr lang="fr-FR" sz="1900" dirty="0" err="1"/>
              <a:t>domain</a:t>
            </a:r>
            <a:r>
              <a:rPr lang="fr-FR" sz="1900" dirty="0"/>
              <a:t>.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69EE1B6-44FD-4FB2-BED0-3EFDD9AE2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" t="10247" r="13441" b="9678"/>
          <a:stretch/>
        </p:blipFill>
        <p:spPr>
          <a:xfrm>
            <a:off x="4519125" y="0"/>
            <a:ext cx="3464655" cy="354015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411F729-F5E7-4C2A-9A96-5F0986160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9008" r="14148" b="8803"/>
          <a:stretch/>
        </p:blipFill>
        <p:spPr>
          <a:xfrm>
            <a:off x="4587254" y="3358646"/>
            <a:ext cx="3359582" cy="35645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E308731-1CCD-41F7-80C0-FF0D3CBECF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r="9658"/>
          <a:stretch/>
        </p:blipFill>
        <p:spPr>
          <a:xfrm>
            <a:off x="7946836" y="447665"/>
            <a:ext cx="4245164" cy="296442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5CC2483-56E5-479D-80DF-854750806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60" y="3583663"/>
            <a:ext cx="5187740" cy="29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C7BF0-C1FE-4960-8B6E-764BCC05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99" y="0"/>
            <a:ext cx="9429226" cy="859668"/>
          </a:xfrm>
        </p:spPr>
        <p:txBody>
          <a:bodyPr>
            <a:noAutofit/>
          </a:bodyPr>
          <a:lstStyle/>
          <a:p>
            <a:r>
              <a:rPr lang="fr-FR" sz="4000" dirty="0"/>
              <a:t>Temporal </a:t>
            </a:r>
            <a:r>
              <a:rPr lang="fr-FR" sz="4000" dirty="0" err="1"/>
              <a:t>Analysis</a:t>
            </a:r>
            <a:r>
              <a:rPr lang="fr-FR" sz="4000" dirty="0"/>
              <a:t> of Huambo and </a:t>
            </a:r>
            <a:r>
              <a:rPr lang="fr-FR" sz="4000" dirty="0" err="1"/>
              <a:t>Malanjo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E2BB6-9A39-478E-AFD9-81AB9226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6" y="1255173"/>
            <a:ext cx="5288825" cy="5273813"/>
          </a:xfrm>
        </p:spPr>
        <p:txBody>
          <a:bodyPr>
            <a:normAutofit/>
          </a:bodyPr>
          <a:lstStyle/>
          <a:p>
            <a:r>
              <a:rPr lang="fr-FR" sz="2000" dirty="0" err="1"/>
              <a:t>According</a:t>
            </a:r>
            <a:r>
              <a:rPr lang="fr-FR" sz="2000" dirty="0"/>
              <a:t> to the KS-test, </a:t>
            </a:r>
            <a:r>
              <a:rPr lang="fr-FR" sz="2000" dirty="0" err="1"/>
              <a:t>both</a:t>
            </a:r>
            <a:r>
              <a:rPr lang="fr-FR" sz="2000" dirty="0"/>
              <a:t> </a:t>
            </a:r>
            <a:r>
              <a:rPr lang="fr-FR" sz="2000" dirty="0" err="1"/>
              <a:t>stat.distribution</a:t>
            </a:r>
            <a:r>
              <a:rPr lang="fr-FR" sz="2000" dirty="0"/>
              <a:t> are </a:t>
            </a:r>
            <a:r>
              <a:rPr lang="fr-FR" sz="2000" dirty="0" err="1"/>
              <a:t>gaussian</a:t>
            </a:r>
            <a:endParaRPr lang="fr-FR" sz="2000" dirty="0"/>
          </a:p>
          <a:p>
            <a:r>
              <a:rPr lang="fr-FR" sz="2000" dirty="0"/>
              <a:t>Malanje </a:t>
            </a:r>
            <a:r>
              <a:rPr lang="fr-FR" sz="2000" dirty="0" err="1"/>
              <a:t>onset</a:t>
            </a:r>
            <a:r>
              <a:rPr lang="fr-FR" sz="2000" dirty="0"/>
              <a:t> date </a:t>
            </a:r>
            <a:r>
              <a:rPr lang="fr-FR" sz="2000" dirty="0" err="1"/>
              <a:t>is</a:t>
            </a:r>
            <a:r>
              <a:rPr lang="fr-FR" sz="2000" dirty="0"/>
              <a:t> on </a:t>
            </a:r>
            <a:r>
              <a:rPr lang="fr-FR" sz="2000" dirty="0" err="1"/>
              <a:t>average</a:t>
            </a:r>
            <a:r>
              <a:rPr lang="fr-FR" sz="2000" dirty="0"/>
              <a:t> 15 </a:t>
            </a:r>
            <a:r>
              <a:rPr lang="fr-FR" sz="2000" dirty="0" err="1"/>
              <a:t>days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Huambo </a:t>
            </a:r>
            <a:r>
              <a:rPr lang="fr-FR" sz="2000" dirty="0" err="1"/>
              <a:t>onset</a:t>
            </a:r>
            <a:r>
              <a:rPr lang="fr-FR" sz="2000" dirty="0"/>
              <a:t> date ( 26 sept. vs. 11 oct.)</a:t>
            </a:r>
          </a:p>
          <a:p>
            <a:r>
              <a:rPr lang="fr-FR" sz="2000" dirty="0"/>
              <a:t>Malanje </a:t>
            </a:r>
            <a:r>
              <a:rPr lang="fr-FR" sz="2000" dirty="0" err="1"/>
              <a:t>onset</a:t>
            </a:r>
            <a:r>
              <a:rPr lang="fr-FR" sz="2000" dirty="0"/>
              <a:t> date have a </a:t>
            </a:r>
            <a:r>
              <a:rPr lang="fr-FR" sz="2000" dirty="0" err="1"/>
              <a:t>larger</a:t>
            </a:r>
            <a:r>
              <a:rPr lang="fr-FR" sz="2000" dirty="0"/>
              <a:t> standard-</a:t>
            </a:r>
            <a:r>
              <a:rPr lang="fr-FR" sz="2000" dirty="0" err="1"/>
              <a:t>deviation</a:t>
            </a:r>
            <a:r>
              <a:rPr lang="fr-FR" sz="2000" dirty="0"/>
              <a:t> (10.80 vs. 7.45), </a:t>
            </a:r>
            <a:r>
              <a:rPr lang="fr-FR" sz="2000" dirty="0" err="1"/>
              <a:t>showing</a:t>
            </a:r>
            <a:r>
              <a:rPr lang="fr-FR" sz="2000" dirty="0"/>
              <a:t> a </a:t>
            </a:r>
            <a:r>
              <a:rPr lang="fr-FR" sz="2000" dirty="0" err="1"/>
              <a:t>stronger</a:t>
            </a:r>
            <a:r>
              <a:rPr lang="fr-FR" sz="2000" dirty="0"/>
              <a:t> </a:t>
            </a:r>
            <a:r>
              <a:rPr lang="fr-FR" sz="2000" dirty="0" err="1"/>
              <a:t>interannual</a:t>
            </a:r>
            <a:r>
              <a:rPr lang="fr-FR" sz="2000" dirty="0"/>
              <a:t> </a:t>
            </a:r>
            <a:r>
              <a:rPr lang="fr-FR" sz="2000" dirty="0" err="1"/>
              <a:t>variability</a:t>
            </a:r>
            <a:r>
              <a:rPr lang="fr-FR" sz="2000" dirty="0"/>
              <a:t>.</a:t>
            </a:r>
          </a:p>
          <a:p>
            <a:r>
              <a:rPr lang="fr-FR" sz="2000" dirty="0" err="1"/>
              <a:t>These</a:t>
            </a:r>
            <a:r>
              <a:rPr lang="fr-FR" sz="2000" dirty="0"/>
              <a:t> </a:t>
            </a:r>
            <a:r>
              <a:rPr lang="fr-FR" sz="2000" dirty="0" err="1"/>
              <a:t>results</a:t>
            </a:r>
            <a:r>
              <a:rPr lang="fr-FR" sz="2000" dirty="0"/>
              <a:t> are consistent </a:t>
            </a:r>
            <a:r>
              <a:rPr lang="fr-FR" sz="2000" dirty="0" err="1"/>
              <a:t>with</a:t>
            </a:r>
            <a:r>
              <a:rPr lang="fr-FR" sz="2000" dirty="0"/>
              <a:t> a move </a:t>
            </a:r>
            <a:r>
              <a:rPr lang="fr-FR" sz="2000" dirty="0" err="1"/>
              <a:t>from</a:t>
            </a:r>
            <a:r>
              <a:rPr lang="fr-FR" sz="2000" dirty="0"/>
              <a:t> the North of the ITCZ, </a:t>
            </a:r>
            <a:r>
              <a:rPr lang="fr-FR" sz="2000" dirty="0" err="1"/>
              <a:t>bringing</a:t>
            </a:r>
            <a:r>
              <a:rPr lang="fr-FR" sz="2000" dirty="0"/>
              <a:t> </a:t>
            </a:r>
            <a:r>
              <a:rPr lang="fr-FR" sz="2000" dirty="0" err="1"/>
              <a:t>rainfalls</a:t>
            </a:r>
            <a:r>
              <a:rPr lang="fr-FR" sz="2000" dirty="0"/>
              <a:t>: The </a:t>
            </a:r>
            <a:r>
              <a:rPr lang="fr-FR" sz="2000" dirty="0" err="1"/>
              <a:t>rainy</a:t>
            </a:r>
            <a:r>
              <a:rPr lang="fr-FR" sz="2000" dirty="0"/>
              <a:t> saison starts </a:t>
            </a:r>
            <a:r>
              <a:rPr lang="fr-FR" sz="2000" dirty="0" err="1"/>
              <a:t>earlier</a:t>
            </a:r>
            <a:r>
              <a:rPr lang="fr-FR" sz="2000" dirty="0"/>
              <a:t> in the </a:t>
            </a:r>
            <a:r>
              <a:rPr lang="fr-FR" sz="2000" dirty="0" err="1"/>
              <a:t>northern</a:t>
            </a:r>
            <a:r>
              <a:rPr lang="fr-FR" sz="2000" dirty="0"/>
              <a:t> city, and </a:t>
            </a:r>
            <a:r>
              <a:rPr lang="fr-FR" sz="2000" dirty="0" err="1"/>
              <a:t>depends</a:t>
            </a:r>
            <a:r>
              <a:rPr lang="fr-FR" sz="2000" dirty="0"/>
              <a:t> more on the </a:t>
            </a:r>
            <a:r>
              <a:rPr lang="fr-FR" sz="2000" dirty="0" err="1"/>
              <a:t>mean</a:t>
            </a:r>
            <a:r>
              <a:rPr lang="fr-FR" sz="2000" dirty="0"/>
              <a:t> position of the ITCZ,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variability</a:t>
            </a:r>
            <a:r>
              <a:rPr lang="fr-FR" sz="2000" dirty="0"/>
              <a:t>.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0F45F6-69DF-4415-93EB-5D6D79E5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66" y="608202"/>
            <a:ext cx="7235022" cy="51678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9141D36-E413-48AE-B1A5-B3FB7DF13EA1}"/>
              </a:ext>
            </a:extLst>
          </p:cNvPr>
          <p:cNvSpPr txBox="1"/>
          <p:nvPr/>
        </p:nvSpPr>
        <p:spPr>
          <a:xfrm>
            <a:off x="5981512" y="5452909"/>
            <a:ext cx="5939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 err="1"/>
              <a:t>Statistical</a:t>
            </a:r>
            <a:r>
              <a:rPr lang="fr-FR" sz="1600" i="1" dirty="0"/>
              <a:t> distribution of Huambo and </a:t>
            </a:r>
            <a:r>
              <a:rPr lang="fr-FR" sz="1600" i="1" dirty="0" err="1"/>
              <a:t>Malanje’s</a:t>
            </a:r>
            <a:r>
              <a:rPr lang="fr-FR" sz="1600" i="1" dirty="0"/>
              <a:t> </a:t>
            </a:r>
            <a:r>
              <a:rPr lang="fr-FR" sz="1600" i="1" dirty="0" err="1"/>
              <a:t>onset</a:t>
            </a:r>
            <a:r>
              <a:rPr lang="fr-FR" sz="1600" i="1" dirty="0"/>
              <a:t> date over the </a:t>
            </a:r>
            <a:r>
              <a:rPr lang="fr-FR" sz="1600" i="1" dirty="0" err="1"/>
              <a:t>period</a:t>
            </a:r>
            <a:r>
              <a:rPr lang="fr-FR" sz="1600" i="1" dirty="0"/>
              <a:t> 1981-2010. Julian </a:t>
            </a:r>
            <a:r>
              <a:rPr lang="fr-FR" sz="1600" i="1" dirty="0" err="1"/>
              <a:t>days</a:t>
            </a:r>
            <a:r>
              <a:rPr lang="fr-FR" sz="1600" i="1" dirty="0"/>
              <a:t> 240 &lt;-&gt; 28-Aug. and 310 &lt;-&gt; 6-Nov.</a:t>
            </a:r>
          </a:p>
        </p:txBody>
      </p:sp>
    </p:spTree>
    <p:extLst>
      <p:ext uri="{BB962C8B-B14F-4D97-AF65-F5344CB8AC3E}">
        <p14:creationId xmlns:p14="http://schemas.microsoft.com/office/powerpoint/2010/main" val="1592390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483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Study of the spatio-temporal variability of the onset date over an Angolan region</vt:lpstr>
      <vt:lpstr>Scope of study and methodology</vt:lpstr>
      <vt:lpstr>Spatio-temporal variability of the study domain</vt:lpstr>
      <vt:lpstr>PCA/EOF Analysis </vt:lpstr>
      <vt:lpstr>Temporal Analysis of Huambo and Malanjo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spatio-temporal variability of the onset date over an Angolan region</dc:title>
  <dc:creator>Julien LEMOND</dc:creator>
  <cp:lastModifiedBy>Julien LEMOND</cp:lastModifiedBy>
  <cp:revision>4</cp:revision>
  <dcterms:created xsi:type="dcterms:W3CDTF">2020-11-11T21:19:46Z</dcterms:created>
  <dcterms:modified xsi:type="dcterms:W3CDTF">2020-11-11T21:56:08Z</dcterms:modified>
</cp:coreProperties>
</file>