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620" autoAdjust="0"/>
  </p:normalViewPr>
  <p:slideViewPr>
    <p:cSldViewPr snapToGrid="0">
      <p:cViewPr varScale="1">
        <p:scale>
          <a:sx n="47" d="100"/>
          <a:sy n="47" d="100"/>
        </p:scale>
        <p:origin x="1536" y="54"/>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35310-DEEA-40EF-BBFC-8FD0746F43C0}" type="datetimeFigureOut">
              <a:rPr lang="en-US" smtClean="0"/>
              <a:t>7/24/2021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2B95A-0FE7-42AD-9809-300CB3A1AAAA}" type="slidenum">
              <a:rPr lang="en-US" smtClean="0"/>
              <a:t>‹#›</a:t>
            </a:fld>
            <a:endParaRPr lang="en-US"/>
          </a:p>
        </p:txBody>
      </p:sp>
    </p:spTree>
    <p:extLst>
      <p:ext uri="{BB962C8B-B14F-4D97-AF65-F5344CB8AC3E}">
        <p14:creationId xmlns:p14="http://schemas.microsoft.com/office/powerpoint/2010/main" val="2070039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2B95A-0FE7-42AD-9809-300CB3A1AAAA}" type="slidenum">
              <a:rPr lang="en-US" smtClean="0"/>
              <a:t>4</a:t>
            </a:fld>
            <a:endParaRPr lang="en-US"/>
          </a:p>
        </p:txBody>
      </p:sp>
    </p:spTree>
    <p:extLst>
      <p:ext uri="{BB962C8B-B14F-4D97-AF65-F5344CB8AC3E}">
        <p14:creationId xmlns:p14="http://schemas.microsoft.com/office/powerpoint/2010/main" val="421848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Chinese also had</a:t>
            </a:r>
            <a:r>
              <a:rPr lang="en-US" baseline="0" dirty="0"/>
              <a:t> similar systems</a:t>
            </a:r>
            <a:endParaRPr lang="en-US" dirty="0"/>
          </a:p>
        </p:txBody>
      </p:sp>
      <p:sp>
        <p:nvSpPr>
          <p:cNvPr id="4" name="Slide Number Placeholder 3"/>
          <p:cNvSpPr>
            <a:spLocks noGrp="1"/>
          </p:cNvSpPr>
          <p:nvPr>
            <p:ph type="sldNum" sz="quarter" idx="10"/>
          </p:nvPr>
        </p:nvSpPr>
        <p:spPr/>
        <p:txBody>
          <a:bodyPr/>
          <a:lstStyle/>
          <a:p>
            <a:fld id="{E512B95A-0FE7-42AD-9809-300CB3A1AAAA}" type="slidenum">
              <a:rPr lang="en-US" smtClean="0"/>
              <a:t>5</a:t>
            </a:fld>
            <a:endParaRPr lang="en-US"/>
          </a:p>
        </p:txBody>
      </p:sp>
    </p:spTree>
    <p:extLst>
      <p:ext uri="{BB962C8B-B14F-4D97-AF65-F5344CB8AC3E}">
        <p14:creationId xmlns:p14="http://schemas.microsoft.com/office/powerpoint/2010/main" val="954233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t>
            </a:r>
            <a:r>
              <a:rPr lang="en-US" baseline="0" dirty="0"/>
              <a:t> van </a:t>
            </a:r>
            <a:r>
              <a:rPr lang="en-US" baseline="0" dirty="0" err="1"/>
              <a:t>Helmont</a:t>
            </a:r>
            <a:endParaRPr lang="en-US" baseline="0" dirty="0"/>
          </a:p>
          <a:p>
            <a:r>
              <a:rPr lang="en-US" baseline="0" dirty="0"/>
              <a:t>-failed to realize plants also need CO2 and O2 from air</a:t>
            </a:r>
            <a:endParaRPr lang="en-US" dirty="0"/>
          </a:p>
        </p:txBody>
      </p:sp>
      <p:sp>
        <p:nvSpPr>
          <p:cNvPr id="4" name="Slide Number Placeholder 3"/>
          <p:cNvSpPr>
            <a:spLocks noGrp="1"/>
          </p:cNvSpPr>
          <p:nvPr>
            <p:ph type="sldNum" sz="quarter" idx="10"/>
          </p:nvPr>
        </p:nvSpPr>
        <p:spPr/>
        <p:txBody>
          <a:bodyPr/>
          <a:lstStyle/>
          <a:p>
            <a:fld id="{E512B95A-0FE7-42AD-9809-300CB3A1AAAA}" type="slidenum">
              <a:rPr lang="en-US" smtClean="0"/>
              <a:t>6</a:t>
            </a:fld>
            <a:endParaRPr lang="en-US"/>
          </a:p>
        </p:txBody>
      </p:sp>
    </p:spTree>
    <p:extLst>
      <p:ext uri="{BB962C8B-B14F-4D97-AF65-F5344CB8AC3E}">
        <p14:creationId xmlns:p14="http://schemas.microsoft.com/office/powerpoint/2010/main" val="82446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Boussingault</a:t>
            </a:r>
          </a:p>
          <a:p>
            <a:pPr marL="628650" lvl="1" indent="-171450">
              <a:buFont typeface="Arial" panose="020B0604020202020204" pitchFamily="34" charset="0"/>
              <a:buChar char="•"/>
            </a:pPr>
            <a:r>
              <a:rPr lang="en-US" dirty="0"/>
              <a:t>Experiments</a:t>
            </a:r>
            <a:r>
              <a:rPr lang="en-US" baseline="0" dirty="0"/>
              <a:t> with plants grown in sand, quartz, charcoal; added solutions of known chemical composition.</a:t>
            </a:r>
          </a:p>
          <a:p>
            <a:pPr marL="628650" lvl="1" indent="-171450">
              <a:buFont typeface="Arial" panose="020B0604020202020204" pitchFamily="34" charset="0"/>
              <a:buChar char="•"/>
            </a:pPr>
            <a:r>
              <a:rPr lang="en-US" baseline="0" dirty="0"/>
              <a:t>Water essential for plant growth providing H while air provides O &amp; C</a:t>
            </a:r>
          </a:p>
          <a:p>
            <a:pPr marL="628650" lvl="1" indent="-171450">
              <a:buFont typeface="Arial" panose="020B0604020202020204" pitchFamily="34" charset="0"/>
              <a:buChar char="•"/>
            </a:pPr>
            <a:r>
              <a:rPr lang="en-US" baseline="0" dirty="0"/>
              <a:t>Stated plants contain N and other elements</a:t>
            </a:r>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Sachs, Knop</a:t>
            </a:r>
          </a:p>
          <a:p>
            <a:pPr marL="628650" lvl="1" indent="-171450">
              <a:buFont typeface="Arial" panose="020B0604020202020204" pitchFamily="34" charset="0"/>
              <a:buChar char="•"/>
            </a:pPr>
            <a:r>
              <a:rPr lang="en-US" baseline="0" dirty="0"/>
              <a:t>Plant growth by immersing roots of plants in water containing N, P, S, K, Ca, Mg</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err="1"/>
              <a:t>Gericke</a:t>
            </a:r>
            <a:endParaRPr lang="en-US" baseline="0" dirty="0"/>
          </a:p>
          <a:p>
            <a:pPr marL="628650" lvl="1" indent="-171450">
              <a:buFont typeface="Arial" panose="020B0604020202020204" pitchFamily="34" charset="0"/>
              <a:buChar char="•"/>
            </a:pPr>
            <a:r>
              <a:rPr lang="en-US" baseline="0" dirty="0"/>
              <a:t>Veg-root crops, cereal crops, fruits, ornamentals, flowers</a:t>
            </a:r>
          </a:p>
          <a:p>
            <a:pPr marL="628650" lvl="1" indent="-171450">
              <a:buFont typeface="Arial" panose="020B0604020202020204" pitchFamily="34" charset="0"/>
              <a:buChar char="•"/>
            </a:pPr>
            <a:r>
              <a:rPr lang="en-US" baseline="0" dirty="0"/>
              <a:t>1940’s provided food to US military in the Pacific</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After WWII, US army established a 22ha project at </a:t>
            </a:r>
            <a:r>
              <a:rPr lang="en-US" baseline="0" dirty="0" err="1"/>
              <a:t>Chofu</a:t>
            </a:r>
            <a:r>
              <a:rPr lang="en-US" baseline="0" dirty="0"/>
              <a:t>, Japan</a:t>
            </a:r>
          </a:p>
          <a:p>
            <a:pPr marL="171450" lvl="0" indent="-171450">
              <a:buFont typeface="Arial" panose="020B0604020202020204" pitchFamily="34" charset="0"/>
              <a:buChar char="•"/>
            </a:pPr>
            <a:r>
              <a:rPr lang="en-US" baseline="0" dirty="0"/>
              <a:t>1950’s, commercial hydroponics in Italy, Spain, France, England, Germany, Sweden, USSR, Israel</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12B95A-0FE7-42AD-9809-300CB3A1AAAA}" type="slidenum">
              <a:rPr lang="en-US" smtClean="0"/>
              <a:t>7</a:t>
            </a:fld>
            <a:endParaRPr lang="en-US"/>
          </a:p>
        </p:txBody>
      </p:sp>
    </p:spTree>
    <p:extLst>
      <p:ext uri="{BB962C8B-B14F-4D97-AF65-F5344CB8AC3E}">
        <p14:creationId xmlns:p14="http://schemas.microsoft.com/office/powerpoint/2010/main" val="1090017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Agriculture – $1.93 billion (2011)</a:t>
            </a:r>
          </a:p>
          <a:p>
            <a:endParaRPr lang="en-US" dirty="0"/>
          </a:p>
        </p:txBody>
      </p:sp>
      <p:sp>
        <p:nvSpPr>
          <p:cNvPr id="4" name="Slide Number Placeholder 3"/>
          <p:cNvSpPr>
            <a:spLocks noGrp="1"/>
          </p:cNvSpPr>
          <p:nvPr>
            <p:ph type="sldNum" sz="quarter" idx="10"/>
          </p:nvPr>
        </p:nvSpPr>
        <p:spPr/>
        <p:txBody>
          <a:bodyPr/>
          <a:lstStyle/>
          <a:p>
            <a:fld id="{E512B95A-0FE7-42AD-9809-300CB3A1AAAA}" type="slidenum">
              <a:rPr lang="en-US" smtClean="0"/>
              <a:t>12</a:t>
            </a:fld>
            <a:endParaRPr lang="en-US"/>
          </a:p>
        </p:txBody>
      </p:sp>
    </p:spTree>
    <p:extLst>
      <p:ext uri="{BB962C8B-B14F-4D97-AF65-F5344CB8AC3E}">
        <p14:creationId xmlns:p14="http://schemas.microsoft.com/office/powerpoint/2010/main" val="246812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2B95A-0FE7-42AD-9809-300CB3A1AAAA}" type="slidenum">
              <a:rPr lang="en-US" smtClean="0"/>
              <a:t>15</a:t>
            </a:fld>
            <a:endParaRPr lang="en-US"/>
          </a:p>
        </p:txBody>
      </p:sp>
    </p:spTree>
    <p:extLst>
      <p:ext uri="{BB962C8B-B14F-4D97-AF65-F5344CB8AC3E}">
        <p14:creationId xmlns:p14="http://schemas.microsoft.com/office/powerpoint/2010/main" val="341070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normAutofit/>
          </a:bodyPr>
          <a:lstStyle>
            <a:lvl1pPr algn="ctr">
              <a:defRPr sz="3600"/>
            </a:lvl1pPr>
          </a:lstStyle>
          <a:p>
            <a:r>
              <a:rPr lang="en-US" dirty="0"/>
              <a:t>Click to edit Master title style</a:t>
            </a:r>
          </a:p>
        </p:txBody>
      </p:sp>
      <p:sp>
        <p:nvSpPr>
          <p:cNvPr id="3" name="Content Placeholder 2"/>
          <p:cNvSpPr>
            <a:spLocks noGrp="1"/>
          </p:cNvSpPr>
          <p:nvPr>
            <p:ph idx="1"/>
          </p:nvPr>
        </p:nvSpPr>
        <p:spPr>
          <a:xfrm>
            <a:off x="677334" y="1661375"/>
            <a:ext cx="8596668" cy="43799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074" y="3636057"/>
            <a:ext cx="9261566" cy="1646302"/>
          </a:xfrm>
        </p:spPr>
        <p:txBody>
          <a:bodyPr/>
          <a:lstStyle/>
          <a:p>
            <a:pPr algn="ctr"/>
            <a:r>
              <a:rPr lang="en-US" dirty="0"/>
              <a:t>HOS 2005C</a:t>
            </a:r>
            <a:br>
              <a:rPr lang="en-US" dirty="0"/>
            </a:br>
            <a:r>
              <a:rPr lang="en-US" dirty="0"/>
              <a:t>PRINCIPLES OF HYDROPONICS</a:t>
            </a:r>
          </a:p>
        </p:txBody>
      </p:sp>
      <p:sp>
        <p:nvSpPr>
          <p:cNvPr id="3" name="Subtitle 2"/>
          <p:cNvSpPr>
            <a:spLocks noGrp="1"/>
          </p:cNvSpPr>
          <p:nvPr>
            <p:ph type="subTitle" idx="1"/>
          </p:nvPr>
        </p:nvSpPr>
        <p:spPr>
          <a:xfrm>
            <a:off x="3827730" y="5522073"/>
            <a:ext cx="2468254" cy="1096899"/>
          </a:xfrm>
        </p:spPr>
        <p:txBody>
          <a:bodyPr/>
          <a:lstStyle/>
          <a:p>
            <a:r>
              <a:rPr lang="en-US" dirty="0"/>
              <a:t>Dr. Javier A. Garces</a:t>
            </a:r>
          </a:p>
          <a:p>
            <a:r>
              <a:rPr lang="en-US" dirty="0"/>
              <a:t>Valencia College</a:t>
            </a:r>
          </a:p>
        </p:txBody>
      </p:sp>
      <p:pic>
        <p:nvPicPr>
          <p:cNvPr id="1026" name="Picture 2" descr="Image result for hydroponic food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574" y="223936"/>
            <a:ext cx="5071219" cy="31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64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 Present</a:t>
            </a:r>
          </a:p>
        </p:txBody>
      </p:sp>
      <p:sp>
        <p:nvSpPr>
          <p:cNvPr id="3" name="Content Placeholder 2"/>
          <p:cNvSpPr>
            <a:spLocks noGrp="1"/>
          </p:cNvSpPr>
          <p:nvPr>
            <p:ph idx="1"/>
          </p:nvPr>
        </p:nvSpPr>
        <p:spPr/>
        <p:txBody>
          <a:bodyPr/>
          <a:lstStyle/>
          <a:p>
            <a:r>
              <a:rPr lang="en-US" dirty="0"/>
              <a:t>Holland – 4,600 ha (11,300 ac) of hydroponic vegetable production with sophisticated, high tech greenhouses.</a:t>
            </a:r>
          </a:p>
          <a:p>
            <a:r>
              <a:rPr lang="en-US" dirty="0"/>
              <a:t>Spain – has about 4,000 ha but lower-tech, poly greenhouses.</a:t>
            </a:r>
          </a:p>
          <a:p>
            <a:r>
              <a:rPr lang="en-US" dirty="0"/>
              <a:t>Belgium &amp; Germany each have approximately 600 ha.</a:t>
            </a:r>
          </a:p>
          <a:p>
            <a:r>
              <a:rPr lang="en-US" dirty="0"/>
              <a:t>New Zealand &amp; Australia have about 500 ha.</a:t>
            </a:r>
          </a:p>
          <a:p>
            <a:pPr lvl="1"/>
            <a:r>
              <a:rPr lang="en-US" dirty="0"/>
              <a:t>Australia has largest commercial hydroponic lettuce production with over 240 ha.</a:t>
            </a:r>
          </a:p>
          <a:p>
            <a:endParaRPr lang="en-US" dirty="0"/>
          </a:p>
          <a:p>
            <a:r>
              <a:rPr lang="en-US" dirty="0"/>
              <a:t>Hydroponic production occurring in almost every country in the world.</a:t>
            </a:r>
          </a:p>
          <a:p>
            <a:r>
              <a:rPr lang="en-US" dirty="0"/>
              <a:t>Arid regions of the world, hydroponic complexes combined with desalination units being developed. </a:t>
            </a:r>
          </a:p>
        </p:txBody>
      </p:sp>
    </p:spTree>
    <p:extLst>
      <p:ext uri="{BB962C8B-B14F-4D97-AF65-F5344CB8AC3E}">
        <p14:creationId xmlns:p14="http://schemas.microsoft.com/office/powerpoint/2010/main" val="72616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195" y="161730"/>
            <a:ext cx="8596668" cy="704045"/>
          </a:xfrm>
        </p:spPr>
        <p:txBody>
          <a:bodyPr/>
          <a:lstStyle/>
          <a:p>
            <a:r>
              <a:rPr lang="en-US" dirty="0"/>
              <a:t>STATISTICS – Greenhouse</a:t>
            </a:r>
          </a:p>
        </p:txBody>
      </p:sp>
      <p:graphicFrame>
        <p:nvGraphicFramePr>
          <p:cNvPr id="4" name="Table 3"/>
          <p:cNvGraphicFramePr>
            <a:graphicFrameLocks noGrp="1"/>
          </p:cNvGraphicFramePr>
          <p:nvPr>
            <p:extLst>
              <p:ext uri="{D42A27DB-BD31-4B8C-83A1-F6EECF244321}">
                <p14:modId xmlns:p14="http://schemas.microsoft.com/office/powerpoint/2010/main" val="954849283"/>
              </p:ext>
            </p:extLst>
          </p:nvPr>
        </p:nvGraphicFramePr>
        <p:xfrm>
          <a:off x="1063690" y="865772"/>
          <a:ext cx="7987003" cy="5423060"/>
        </p:xfrm>
        <a:graphic>
          <a:graphicData uri="http://schemas.openxmlformats.org/drawingml/2006/table">
            <a:tbl>
              <a:tblPr>
                <a:tableStyleId>{69CF1AB2-1976-4502-BF36-3FF5EA218861}</a:tableStyleId>
              </a:tblPr>
              <a:tblGrid>
                <a:gridCol w="903124">
                  <a:extLst>
                    <a:ext uri="{9D8B030D-6E8A-4147-A177-3AD203B41FA5}">
                      <a16:colId xmlns:a16="http://schemas.microsoft.com/office/drawing/2014/main" val="482213256"/>
                    </a:ext>
                  </a:extLst>
                </a:gridCol>
                <a:gridCol w="2257810">
                  <a:extLst>
                    <a:ext uri="{9D8B030D-6E8A-4147-A177-3AD203B41FA5}">
                      <a16:colId xmlns:a16="http://schemas.microsoft.com/office/drawing/2014/main" val="2087372212"/>
                    </a:ext>
                  </a:extLst>
                </a:gridCol>
                <a:gridCol w="2243699">
                  <a:extLst>
                    <a:ext uri="{9D8B030D-6E8A-4147-A177-3AD203B41FA5}">
                      <a16:colId xmlns:a16="http://schemas.microsoft.com/office/drawing/2014/main" val="2389899853"/>
                    </a:ext>
                  </a:extLst>
                </a:gridCol>
                <a:gridCol w="2582370">
                  <a:extLst>
                    <a:ext uri="{9D8B030D-6E8A-4147-A177-3AD203B41FA5}">
                      <a16:colId xmlns:a16="http://schemas.microsoft.com/office/drawing/2014/main" val="3847092947"/>
                    </a:ext>
                  </a:extLst>
                </a:gridCol>
              </a:tblGrid>
              <a:tr h="628408">
                <a:tc>
                  <a:txBody>
                    <a:bodyPr/>
                    <a:lstStyle/>
                    <a:p>
                      <a:pPr algn="ctr" fontAlgn="b"/>
                      <a:r>
                        <a:rPr lang="en-US" sz="1400" u="none" strike="noStrike">
                          <a:effectLst/>
                        </a:rPr>
                        <a:t>COUNTRY</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GREENHOUSE AREA (HA)</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GREENHOUSE AREA (AC)</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SOURCE</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4502618"/>
                  </a:ext>
                </a:extLst>
              </a:tr>
              <a:tr h="628408">
                <a:tc>
                  <a:txBody>
                    <a:bodyPr/>
                    <a:lstStyle/>
                    <a:p>
                      <a:pPr algn="ctr" fontAlgn="b"/>
                      <a:r>
                        <a:rPr lang="en-US" sz="1400" u="none" strike="noStrike">
                          <a:effectLst/>
                        </a:rPr>
                        <a:t>USA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8,425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20,810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US CENSUS, HORT SPEC 2010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2398053"/>
                  </a:ext>
                </a:extLst>
              </a:tr>
              <a:tr h="347187">
                <a:tc>
                  <a:txBody>
                    <a:bodyPr/>
                    <a:lstStyle/>
                    <a:p>
                      <a:pPr algn="ctr" fontAlgn="b"/>
                      <a:r>
                        <a:rPr lang="en-US" sz="1400" u="none" strike="noStrike">
                          <a:effectLst/>
                        </a:rPr>
                        <a:t>CANADA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2,288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5,651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NA</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9445999"/>
                  </a:ext>
                </a:extLst>
              </a:tr>
              <a:tr h="347187">
                <a:tc>
                  <a:txBody>
                    <a:bodyPr/>
                    <a:lstStyle/>
                    <a:p>
                      <a:pPr algn="ctr" fontAlgn="b"/>
                      <a:r>
                        <a:rPr lang="en-US" sz="1400" u="none" strike="noStrike">
                          <a:effectLst/>
                        </a:rPr>
                        <a:t>MEXICO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11,759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29,045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SAGARPA, 2010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9461812"/>
                  </a:ext>
                </a:extLst>
              </a:tr>
              <a:tr h="347187">
                <a:tc>
                  <a:txBody>
                    <a:bodyPr/>
                    <a:lstStyle/>
                    <a:p>
                      <a:pPr algn="ctr" fontAlgn="b"/>
                      <a:r>
                        <a:rPr lang="en-US" sz="1400" u="none" strike="noStrike">
                          <a:effectLst/>
                        </a:rPr>
                        <a:t>SPAIN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52,170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128,860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EUROSTAT, 2005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9451361"/>
                  </a:ext>
                </a:extLst>
              </a:tr>
              <a:tr h="347187">
                <a:tc>
                  <a:txBody>
                    <a:bodyPr/>
                    <a:lstStyle/>
                    <a:p>
                      <a:pPr algn="ctr" fontAlgn="b"/>
                      <a:r>
                        <a:rPr lang="en-US" sz="1400" u="none" strike="noStrike">
                          <a:effectLst/>
                        </a:rPr>
                        <a:t>FRANCE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9,620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23,761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EUROSTAT, 2005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4580488"/>
                  </a:ext>
                </a:extLst>
              </a:tr>
              <a:tr h="347187">
                <a:tc>
                  <a:txBody>
                    <a:bodyPr/>
                    <a:lstStyle/>
                    <a:p>
                      <a:pPr algn="ctr" fontAlgn="b"/>
                      <a:r>
                        <a:rPr lang="en-US" sz="1400" u="none" strike="noStrike">
                          <a:effectLst/>
                        </a:rPr>
                        <a:t>HOLLAND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10,370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25,614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EUROSTAT, 2005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5511432"/>
                  </a:ext>
                </a:extLst>
              </a:tr>
              <a:tr h="347187">
                <a:tc>
                  <a:txBody>
                    <a:bodyPr/>
                    <a:lstStyle/>
                    <a:p>
                      <a:pPr algn="ctr" fontAlgn="b"/>
                      <a:r>
                        <a:rPr lang="en-US" sz="1400" u="none" strike="noStrike">
                          <a:effectLst/>
                        </a:rPr>
                        <a:t>POLAND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7,560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18,673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EUROSTAT, 2005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0947209"/>
                  </a:ext>
                </a:extLst>
              </a:tr>
              <a:tr h="347187">
                <a:tc>
                  <a:txBody>
                    <a:bodyPr/>
                    <a:lstStyle/>
                    <a:p>
                      <a:pPr algn="ctr" fontAlgn="b"/>
                      <a:r>
                        <a:rPr lang="en-US" sz="1400" u="none" strike="noStrike">
                          <a:effectLst/>
                        </a:rPr>
                        <a:t>ITALY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26,500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65,455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EUROSTAT, 2005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5028069"/>
                  </a:ext>
                </a:extLst>
              </a:tr>
              <a:tr h="347187">
                <a:tc>
                  <a:txBody>
                    <a:bodyPr/>
                    <a:lstStyle/>
                    <a:p>
                      <a:pPr algn="ctr" fontAlgn="b"/>
                      <a:r>
                        <a:rPr lang="en-US" sz="1400" u="none" strike="noStrike">
                          <a:effectLst/>
                        </a:rPr>
                        <a:t>GREECE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4,670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11,535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EUROSTAT, 2005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9025013"/>
                  </a:ext>
                </a:extLst>
              </a:tr>
              <a:tr h="347187">
                <a:tc>
                  <a:txBody>
                    <a:bodyPr/>
                    <a:lstStyle/>
                    <a:p>
                      <a:pPr algn="ctr" fontAlgn="b"/>
                      <a:r>
                        <a:rPr lang="en-US" sz="1400" u="none" strike="noStrike">
                          <a:effectLst/>
                        </a:rPr>
                        <a:t>TURKEY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33,515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82,782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TURKSTAT, 2007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4464150"/>
                  </a:ext>
                </a:extLst>
              </a:tr>
              <a:tr h="347187">
                <a:tc>
                  <a:txBody>
                    <a:bodyPr/>
                    <a:lstStyle/>
                    <a:p>
                      <a:pPr algn="ctr" fontAlgn="b"/>
                      <a:r>
                        <a:rPr lang="en-US" sz="1400" u="none" strike="noStrike">
                          <a:effectLst/>
                        </a:rPr>
                        <a:t>CHINA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2,760,000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6,817,200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YANG, 2011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9223127"/>
                  </a:ext>
                </a:extLst>
              </a:tr>
              <a:tr h="347187">
                <a:tc>
                  <a:txBody>
                    <a:bodyPr/>
                    <a:lstStyle/>
                    <a:p>
                      <a:pPr algn="ctr" fontAlgn="b"/>
                      <a:r>
                        <a:rPr lang="en-US" sz="1400" u="none" strike="noStrike">
                          <a:effectLst/>
                        </a:rPr>
                        <a:t>S. KOREA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57,444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141,887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LEE, 2011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4374814"/>
                  </a:ext>
                </a:extLst>
              </a:tr>
              <a:tr h="347187">
                <a:tc>
                  <a:txBody>
                    <a:bodyPr/>
                    <a:lstStyle/>
                    <a:p>
                      <a:pPr algn="ctr" fontAlgn="b"/>
                      <a:r>
                        <a:rPr lang="en-US" sz="1400" u="none" strike="noStrike">
                          <a:effectLst/>
                        </a:rPr>
                        <a:t>JAPAN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49,049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121,151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MAFF, 2011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8919104"/>
                  </a:ext>
                </a:extLst>
              </a:tr>
            </a:tbl>
          </a:graphicData>
        </a:graphic>
      </p:graphicFrame>
    </p:spTree>
    <p:extLst>
      <p:ext uri="{BB962C8B-B14F-4D97-AF65-F5344CB8AC3E}">
        <p14:creationId xmlns:p14="http://schemas.microsoft.com/office/powerpoint/2010/main" val="187674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Florida </a:t>
            </a:r>
          </a:p>
        </p:txBody>
      </p:sp>
      <p:graphicFrame>
        <p:nvGraphicFramePr>
          <p:cNvPr id="5" name="Table 4"/>
          <p:cNvGraphicFramePr>
            <a:graphicFrameLocks noGrp="1"/>
          </p:cNvGraphicFramePr>
          <p:nvPr>
            <p:extLst>
              <p:ext uri="{D42A27DB-BD31-4B8C-83A1-F6EECF244321}">
                <p14:modId xmlns:p14="http://schemas.microsoft.com/office/powerpoint/2010/main" val="3583335447"/>
              </p:ext>
            </p:extLst>
          </p:nvPr>
        </p:nvGraphicFramePr>
        <p:xfrm>
          <a:off x="840743" y="1659792"/>
          <a:ext cx="3302049" cy="3285431"/>
        </p:xfrm>
        <a:graphic>
          <a:graphicData uri="http://schemas.openxmlformats.org/drawingml/2006/table">
            <a:tbl>
              <a:tblPr>
                <a:tableStyleId>{69CF1AB2-1976-4502-BF36-3FF5EA218861}</a:tableStyleId>
              </a:tblPr>
              <a:tblGrid>
                <a:gridCol w="2119225">
                  <a:extLst>
                    <a:ext uri="{9D8B030D-6E8A-4147-A177-3AD203B41FA5}">
                      <a16:colId xmlns:a16="http://schemas.microsoft.com/office/drawing/2014/main" val="704437811"/>
                    </a:ext>
                  </a:extLst>
                </a:gridCol>
                <a:gridCol w="1182824">
                  <a:extLst>
                    <a:ext uri="{9D8B030D-6E8A-4147-A177-3AD203B41FA5}">
                      <a16:colId xmlns:a16="http://schemas.microsoft.com/office/drawing/2014/main" val="2000433026"/>
                    </a:ext>
                  </a:extLst>
                </a:gridCol>
              </a:tblGrid>
              <a:tr h="480619">
                <a:tc>
                  <a:txBody>
                    <a:bodyPr/>
                    <a:lstStyle/>
                    <a:p>
                      <a:pPr algn="ctr" fontAlgn="b"/>
                      <a:r>
                        <a:rPr lang="en-US" sz="1400" b="1" u="none" strike="noStrike" dirty="0">
                          <a:effectLst/>
                        </a:rPr>
                        <a:t>Type of Structure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Total AC</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708774"/>
                  </a:ext>
                </a:extLst>
              </a:tr>
              <a:tr h="376402">
                <a:tc>
                  <a:txBody>
                    <a:bodyPr/>
                    <a:lstStyle/>
                    <a:p>
                      <a:pPr algn="ctr" fontAlgn="b"/>
                      <a:r>
                        <a:rPr lang="en-US" sz="1400" u="none" strike="noStrike" dirty="0">
                          <a:effectLst/>
                        </a:rPr>
                        <a:t>High Tunnel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186.41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0801619"/>
                  </a:ext>
                </a:extLst>
              </a:tr>
              <a:tr h="404735">
                <a:tc>
                  <a:txBody>
                    <a:bodyPr/>
                    <a:lstStyle/>
                    <a:p>
                      <a:pPr algn="ctr" fontAlgn="b"/>
                      <a:r>
                        <a:rPr lang="en-US" sz="1400" u="none" strike="noStrike">
                          <a:effectLst/>
                        </a:rPr>
                        <a:t>Shade House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26.62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8678801"/>
                  </a:ext>
                </a:extLst>
              </a:tr>
              <a:tr h="404735">
                <a:tc>
                  <a:txBody>
                    <a:bodyPr/>
                    <a:lstStyle/>
                    <a:p>
                      <a:pPr algn="ctr" fontAlgn="b"/>
                      <a:r>
                        <a:rPr lang="en-US" sz="1400" u="none" strike="noStrike">
                          <a:effectLst/>
                        </a:rPr>
                        <a:t>GH Fan &amp; Pad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17.17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7829988"/>
                  </a:ext>
                </a:extLst>
              </a:tr>
              <a:tr h="404735">
                <a:tc>
                  <a:txBody>
                    <a:bodyPr/>
                    <a:lstStyle/>
                    <a:p>
                      <a:pPr algn="ctr" fontAlgn="b"/>
                      <a:r>
                        <a:rPr lang="en-US" sz="1400" u="none" strike="noStrike" dirty="0">
                          <a:effectLst/>
                        </a:rPr>
                        <a:t>GH Passive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44.06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1171057"/>
                  </a:ext>
                </a:extLst>
              </a:tr>
              <a:tr h="404735">
                <a:tc>
                  <a:txBody>
                    <a:bodyPr/>
                    <a:lstStyle/>
                    <a:p>
                      <a:pPr algn="ctr" fontAlgn="b"/>
                      <a:r>
                        <a:rPr lang="en-US" sz="1400" u="none" strike="noStrike">
                          <a:effectLst/>
                        </a:rPr>
                        <a:t>Retractable Roof</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21.06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110015"/>
                  </a:ext>
                </a:extLst>
              </a:tr>
              <a:tr h="404735">
                <a:tc>
                  <a:txBody>
                    <a:bodyPr/>
                    <a:lstStyle/>
                    <a:p>
                      <a:pPr algn="ctr" fontAlgn="b"/>
                      <a:r>
                        <a:rPr lang="en-US" sz="1400" u="none" strike="noStrike" dirty="0">
                          <a:effectLst/>
                        </a:rPr>
                        <a:t>No Structure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90.47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0194522"/>
                  </a:ext>
                </a:extLst>
              </a:tr>
              <a:tr h="404735">
                <a:tc>
                  <a:txBody>
                    <a:bodyPr/>
                    <a:lstStyle/>
                    <a:p>
                      <a:pPr algn="ctr" fontAlgn="b"/>
                      <a:r>
                        <a:rPr lang="en-US" sz="1400" b="1" u="none" strike="noStrike" dirty="0">
                          <a:effectLst/>
                        </a:rPr>
                        <a:t>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385.79</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245647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2301722"/>
              </p:ext>
            </p:extLst>
          </p:nvPr>
        </p:nvGraphicFramePr>
        <p:xfrm>
          <a:off x="4889241" y="1659795"/>
          <a:ext cx="4384761" cy="4274470"/>
        </p:xfrm>
        <a:graphic>
          <a:graphicData uri="http://schemas.openxmlformats.org/drawingml/2006/table">
            <a:tbl>
              <a:tblPr>
                <a:tableStyleId>{69CF1AB2-1976-4502-BF36-3FF5EA218861}</a:tableStyleId>
              </a:tblPr>
              <a:tblGrid>
                <a:gridCol w="3208959">
                  <a:extLst>
                    <a:ext uri="{9D8B030D-6E8A-4147-A177-3AD203B41FA5}">
                      <a16:colId xmlns:a16="http://schemas.microsoft.com/office/drawing/2014/main" val="3785151254"/>
                    </a:ext>
                  </a:extLst>
                </a:gridCol>
                <a:gridCol w="1175802">
                  <a:extLst>
                    <a:ext uri="{9D8B030D-6E8A-4147-A177-3AD203B41FA5}">
                      <a16:colId xmlns:a16="http://schemas.microsoft.com/office/drawing/2014/main" val="753850708"/>
                    </a:ext>
                  </a:extLst>
                </a:gridCol>
              </a:tblGrid>
              <a:tr h="427447">
                <a:tc>
                  <a:txBody>
                    <a:bodyPr/>
                    <a:lstStyle/>
                    <a:p>
                      <a:pPr algn="ctr" fontAlgn="b"/>
                      <a:r>
                        <a:rPr lang="en-US" sz="1400" b="1" u="none" strike="noStrike" dirty="0">
                          <a:effectLst/>
                        </a:rPr>
                        <a:t>Production System</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Total</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0406590"/>
                  </a:ext>
                </a:extLst>
              </a:tr>
              <a:tr h="427447">
                <a:tc>
                  <a:txBody>
                    <a:bodyPr/>
                    <a:lstStyle/>
                    <a:p>
                      <a:pPr algn="ctr" fontAlgn="b"/>
                      <a:r>
                        <a:rPr lang="en-US" sz="1400" u="none" strike="noStrike">
                          <a:effectLst/>
                        </a:rPr>
                        <a:t>Natural or Ammended Soil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163.85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2072180"/>
                  </a:ext>
                </a:extLst>
              </a:tr>
              <a:tr h="427447">
                <a:tc>
                  <a:txBody>
                    <a:bodyPr/>
                    <a:lstStyle/>
                    <a:p>
                      <a:pPr algn="ctr" fontAlgn="b"/>
                      <a:r>
                        <a:rPr lang="en-US" sz="1400" u="none" strike="noStrike">
                          <a:effectLst/>
                        </a:rPr>
                        <a:t>Vertical System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113.6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9022585"/>
                  </a:ext>
                </a:extLst>
              </a:tr>
              <a:tr h="427447">
                <a:tc>
                  <a:txBody>
                    <a:bodyPr/>
                    <a:lstStyle/>
                    <a:p>
                      <a:pPr algn="ctr" fontAlgn="b"/>
                      <a:r>
                        <a:rPr lang="en-US" sz="1400" u="none" strike="noStrike">
                          <a:effectLst/>
                        </a:rPr>
                        <a:t>NFT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5.64</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2633500"/>
                  </a:ext>
                </a:extLst>
              </a:tr>
              <a:tr h="427447">
                <a:tc>
                  <a:txBody>
                    <a:bodyPr/>
                    <a:lstStyle/>
                    <a:p>
                      <a:pPr algn="ctr" fontAlgn="b"/>
                      <a:r>
                        <a:rPr lang="en-US" sz="1400" u="none" strike="noStrike">
                          <a:effectLst/>
                        </a:rPr>
                        <a:t>Float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1.75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2887686"/>
                  </a:ext>
                </a:extLst>
              </a:tr>
              <a:tr h="427447">
                <a:tc>
                  <a:txBody>
                    <a:bodyPr/>
                    <a:lstStyle/>
                    <a:p>
                      <a:pPr algn="ctr" fontAlgn="b"/>
                      <a:r>
                        <a:rPr lang="en-US" sz="1400" u="none" strike="noStrike">
                          <a:effectLst/>
                        </a:rPr>
                        <a:t>Layflat Bags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7.81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0994945"/>
                  </a:ext>
                </a:extLst>
              </a:tr>
              <a:tr h="427447">
                <a:tc>
                  <a:txBody>
                    <a:bodyPr/>
                    <a:lstStyle/>
                    <a:p>
                      <a:pPr algn="ctr" fontAlgn="b"/>
                      <a:r>
                        <a:rPr lang="en-US" sz="1400" u="none" strike="noStrike">
                          <a:effectLst/>
                        </a:rPr>
                        <a:t>Upright Container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63.96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2670112"/>
                  </a:ext>
                </a:extLst>
              </a:tr>
              <a:tr h="427447">
                <a:tc>
                  <a:txBody>
                    <a:bodyPr/>
                    <a:lstStyle/>
                    <a:p>
                      <a:pPr algn="ctr" fontAlgn="b"/>
                      <a:r>
                        <a:rPr lang="en-US" sz="1400" u="none" strike="noStrike">
                          <a:effectLst/>
                        </a:rPr>
                        <a:t>Open Troughs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12.28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7177025"/>
                  </a:ext>
                </a:extLst>
              </a:tr>
              <a:tr h="427447">
                <a:tc>
                  <a:txBody>
                    <a:bodyPr/>
                    <a:lstStyle/>
                    <a:p>
                      <a:pPr algn="ctr" fontAlgn="b"/>
                      <a:r>
                        <a:rPr lang="en-US" sz="1400" u="none" strike="noStrike" dirty="0">
                          <a:effectLst/>
                        </a:rPr>
                        <a:t>Other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16.55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5757287"/>
                  </a:ext>
                </a:extLst>
              </a:tr>
              <a:tr h="427447">
                <a:tc>
                  <a:txBody>
                    <a:bodyPr/>
                    <a:lstStyle/>
                    <a:p>
                      <a:pPr algn="ctr" fontAlgn="b"/>
                      <a:r>
                        <a:rPr lang="en-US" sz="1400" b="1" u="none" strike="noStrike" dirty="0">
                          <a:effectLst/>
                        </a:rPr>
                        <a:t>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385.45</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8334120"/>
                  </a:ext>
                </a:extLst>
              </a:tr>
            </a:tbl>
          </a:graphicData>
        </a:graphic>
      </p:graphicFrame>
    </p:spTree>
    <p:extLst>
      <p:ext uri="{BB962C8B-B14F-4D97-AF65-F5344CB8AC3E}">
        <p14:creationId xmlns:p14="http://schemas.microsoft.com/office/powerpoint/2010/main" val="172535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3" name="Content Placeholder 2"/>
          <p:cNvSpPr>
            <a:spLocks noGrp="1"/>
          </p:cNvSpPr>
          <p:nvPr>
            <p:ph idx="1"/>
          </p:nvPr>
        </p:nvSpPr>
        <p:spPr>
          <a:xfrm>
            <a:off x="677334" y="1313645"/>
            <a:ext cx="8596668" cy="4944698"/>
          </a:xfrm>
        </p:spPr>
        <p:txBody>
          <a:bodyPr/>
          <a:lstStyle/>
          <a:p>
            <a:r>
              <a:rPr lang="en-US" dirty="0"/>
              <a:t>Over last 65 years, hydroponics has adapted to many situations, from outdoor field culture and indoor greenhouse culture to highly specialized culture in the space program. </a:t>
            </a:r>
          </a:p>
          <a:p>
            <a:r>
              <a:rPr lang="en-US" dirty="0"/>
              <a:t>Potential to produce food in nonarable land, such as deserts. </a:t>
            </a:r>
          </a:p>
          <a:p>
            <a:r>
              <a:rPr lang="en-US" dirty="0"/>
              <a:t>Tourist facilities, resort hotels – on islands such as in the region of the West Indies and Hawaii.</a:t>
            </a:r>
          </a:p>
          <a:p>
            <a:r>
              <a:rPr lang="en-US" dirty="0"/>
              <a:t>Hydroponic operations can be linked with industries having waste heat or alternative sources of energy.</a:t>
            </a:r>
          </a:p>
          <a:p>
            <a:r>
              <a:rPr lang="en-US" dirty="0"/>
              <a:t>New LED lights making this type of production more economically feasible, especially in the more northern latitudes.</a:t>
            </a:r>
          </a:p>
          <a:p>
            <a:r>
              <a:rPr lang="en-US" dirty="0"/>
              <a:t>Research being developed in using geothermal sources for energy.</a:t>
            </a:r>
          </a:p>
          <a:p>
            <a:r>
              <a:rPr lang="en-US" dirty="0"/>
              <a:t>Closed loop recirculation systems.</a:t>
            </a:r>
          </a:p>
          <a:p>
            <a:r>
              <a:rPr lang="en-US" dirty="0"/>
              <a:t>Hydroponic roof-top greenhouses?</a:t>
            </a:r>
          </a:p>
        </p:txBody>
      </p:sp>
    </p:spTree>
    <p:extLst>
      <p:ext uri="{BB962C8B-B14F-4D97-AF65-F5344CB8AC3E}">
        <p14:creationId xmlns:p14="http://schemas.microsoft.com/office/powerpoint/2010/main" val="87179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Suitable Site Characteristics</a:t>
            </a:r>
          </a:p>
        </p:txBody>
      </p:sp>
      <p:sp>
        <p:nvSpPr>
          <p:cNvPr id="3" name="Content Placeholder 2"/>
          <p:cNvSpPr>
            <a:spLocks noGrp="1"/>
          </p:cNvSpPr>
          <p:nvPr>
            <p:ph idx="1"/>
          </p:nvPr>
        </p:nvSpPr>
        <p:spPr>
          <a:xfrm>
            <a:off x="677334" y="1456102"/>
            <a:ext cx="8596668" cy="4795409"/>
          </a:xfrm>
        </p:spPr>
        <p:txBody>
          <a:bodyPr>
            <a:normAutofit/>
          </a:bodyPr>
          <a:lstStyle/>
          <a:p>
            <a:pPr>
              <a:buFont typeface="+mj-lt"/>
              <a:buAutoNum type="arabicPeriod"/>
            </a:pPr>
            <a:r>
              <a:rPr lang="en-US" dirty="0"/>
              <a:t>Northern latitudes, sight that has full east, south, and west exposure to sunlight with a windbreak in the north.</a:t>
            </a:r>
          </a:p>
          <a:p>
            <a:pPr>
              <a:buFont typeface="+mj-lt"/>
              <a:buAutoNum type="arabicPeriod"/>
            </a:pPr>
            <a:r>
              <a:rPr lang="en-US" dirty="0"/>
              <a:t>Area near level as possible.</a:t>
            </a:r>
          </a:p>
          <a:p>
            <a:pPr>
              <a:buFont typeface="+mj-lt"/>
              <a:buAutoNum type="arabicPeriod"/>
            </a:pPr>
            <a:r>
              <a:rPr lang="en-US" dirty="0"/>
              <a:t>Good internal drainage; min percolation rate of 1in/hr.</a:t>
            </a:r>
          </a:p>
          <a:p>
            <a:pPr>
              <a:buFont typeface="+mj-lt"/>
              <a:buAutoNum type="arabicPeriod"/>
            </a:pPr>
            <a:r>
              <a:rPr lang="en-US" dirty="0"/>
              <a:t>Natural gas, three-phase electric, phone, good quality water with capability to provide at least 0.5 gallon of water / plant / day.</a:t>
            </a:r>
          </a:p>
          <a:p>
            <a:pPr>
              <a:buFont typeface="+mj-lt"/>
              <a:buAutoNum type="arabicPeriod"/>
            </a:pPr>
            <a:r>
              <a:rPr lang="en-US" dirty="0"/>
              <a:t>Location near population center(s).</a:t>
            </a:r>
          </a:p>
          <a:p>
            <a:pPr>
              <a:buFont typeface="+mj-lt"/>
              <a:buAutoNum type="arabicPeriod"/>
            </a:pPr>
            <a:r>
              <a:rPr lang="en-US" dirty="0"/>
              <a:t>Location close to residence.</a:t>
            </a:r>
          </a:p>
          <a:p>
            <a:pPr>
              <a:buFont typeface="+mj-lt"/>
              <a:buAutoNum type="arabicPeriod"/>
            </a:pPr>
            <a:r>
              <a:rPr lang="en-US" dirty="0"/>
              <a:t>North-south oriented greenhouse, same for rows.</a:t>
            </a:r>
          </a:p>
          <a:p>
            <a:pPr>
              <a:buFont typeface="+mj-lt"/>
              <a:buAutoNum type="arabicPeriod"/>
            </a:pPr>
            <a:r>
              <a:rPr lang="en-US" dirty="0"/>
              <a:t>Region with max amount of sunlight.</a:t>
            </a:r>
          </a:p>
          <a:p>
            <a:pPr>
              <a:buFont typeface="+mj-lt"/>
              <a:buAutoNum type="arabicPeriod"/>
            </a:pPr>
            <a:r>
              <a:rPr lang="en-US" dirty="0"/>
              <a:t>Areas not having excessive winds.</a:t>
            </a:r>
          </a:p>
          <a:p>
            <a:pPr>
              <a:buFont typeface="+mj-lt"/>
              <a:buAutoNum type="arabicPeriod"/>
            </a:pPr>
            <a:r>
              <a:rPr lang="en-US" dirty="0"/>
              <a:t>Areas that are not of high water table or are not in a flood plain. </a:t>
            </a:r>
          </a:p>
        </p:txBody>
      </p:sp>
    </p:spTree>
    <p:extLst>
      <p:ext uri="{BB962C8B-B14F-4D97-AF65-F5344CB8AC3E}">
        <p14:creationId xmlns:p14="http://schemas.microsoft.com/office/powerpoint/2010/main" val="354621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Soil vs Soilless Culture </a:t>
            </a:r>
          </a:p>
        </p:txBody>
      </p:sp>
      <p:sp>
        <p:nvSpPr>
          <p:cNvPr id="3" name="Content Placeholder 2"/>
          <p:cNvSpPr>
            <a:spLocks noGrp="1"/>
          </p:cNvSpPr>
          <p:nvPr>
            <p:ph idx="1"/>
          </p:nvPr>
        </p:nvSpPr>
        <p:spPr/>
        <p:txBody>
          <a:bodyPr/>
          <a:lstStyle/>
          <a:p>
            <a:r>
              <a:rPr lang="en-US" dirty="0"/>
              <a:t>Advantages</a:t>
            </a:r>
          </a:p>
          <a:p>
            <a:pPr lvl="1"/>
            <a:r>
              <a:rPr lang="en-US" dirty="0"/>
              <a:t>Use in areas with nonarable land.</a:t>
            </a:r>
          </a:p>
          <a:p>
            <a:pPr lvl="1"/>
            <a:r>
              <a:rPr lang="en-US" dirty="0"/>
              <a:t>Efficient use of water &amp; fertilizers.</a:t>
            </a:r>
          </a:p>
          <a:p>
            <a:pPr lvl="1"/>
            <a:r>
              <a:rPr lang="en-US" dirty="0"/>
              <a:t>Ability to sterilize media.</a:t>
            </a:r>
          </a:p>
          <a:p>
            <a:pPr lvl="1"/>
            <a:r>
              <a:rPr lang="en-US" dirty="0"/>
              <a:t>Higher density plantings.</a:t>
            </a:r>
          </a:p>
          <a:p>
            <a:pPr lvl="1"/>
            <a:r>
              <a:rPr lang="en-US" dirty="0"/>
              <a:t>Increased yield per ac.</a:t>
            </a:r>
          </a:p>
          <a:p>
            <a:r>
              <a:rPr lang="en-US" dirty="0"/>
              <a:t>Disadvantages</a:t>
            </a:r>
          </a:p>
          <a:p>
            <a:pPr lvl="1"/>
            <a:r>
              <a:rPr lang="en-US" dirty="0"/>
              <a:t>High initial cost.</a:t>
            </a:r>
          </a:p>
          <a:p>
            <a:pPr lvl="1"/>
            <a:r>
              <a:rPr lang="en-US" dirty="0"/>
              <a:t>Diseases caused by </a:t>
            </a:r>
            <a:r>
              <a:rPr lang="en-US" i="1" dirty="0"/>
              <a:t>Fusarium, Verticillium, Pythium, Phytophthora</a:t>
            </a:r>
            <a:r>
              <a:rPr lang="en-US" dirty="0"/>
              <a:t>.</a:t>
            </a:r>
          </a:p>
          <a:p>
            <a:pPr lvl="1"/>
            <a:r>
              <a:rPr lang="en-US" dirty="0"/>
              <a:t>Insect pests outbreaks.</a:t>
            </a:r>
          </a:p>
          <a:p>
            <a:pPr lvl="1"/>
            <a:r>
              <a:rPr lang="en-US" dirty="0"/>
              <a:t>Complex nutritional problems encountered.</a:t>
            </a:r>
          </a:p>
        </p:txBody>
      </p:sp>
    </p:spTree>
    <p:extLst>
      <p:ext uri="{BB962C8B-B14F-4D97-AF65-F5344CB8AC3E}">
        <p14:creationId xmlns:p14="http://schemas.microsoft.com/office/powerpoint/2010/main" val="327215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881" y="2475723"/>
            <a:ext cx="8596668" cy="883297"/>
          </a:xfrm>
        </p:spPr>
        <p:txBody>
          <a:bodyPr/>
          <a:lstStyle/>
          <a:p>
            <a:pPr algn="ctr"/>
            <a:r>
              <a:rPr lang="en-US" dirty="0"/>
              <a:t>Topics / Questions?</a:t>
            </a:r>
          </a:p>
        </p:txBody>
      </p:sp>
    </p:spTree>
    <p:extLst>
      <p:ext uri="{BB962C8B-B14F-4D97-AF65-F5344CB8AC3E}">
        <p14:creationId xmlns:p14="http://schemas.microsoft.com/office/powerpoint/2010/main" val="88323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Topics Covered</a:t>
            </a:r>
          </a:p>
        </p:txBody>
      </p:sp>
      <p:sp>
        <p:nvSpPr>
          <p:cNvPr id="3" name="Content Placeholder 2"/>
          <p:cNvSpPr>
            <a:spLocks noGrp="1"/>
          </p:cNvSpPr>
          <p:nvPr>
            <p:ph idx="1"/>
          </p:nvPr>
        </p:nvSpPr>
        <p:spPr/>
        <p:txBody>
          <a:bodyPr/>
          <a:lstStyle/>
          <a:p>
            <a:pPr fontAlgn="base"/>
            <a:r>
              <a:rPr lang="en-US" dirty="0"/>
              <a:t>History of hydroponics.</a:t>
            </a:r>
          </a:p>
          <a:p>
            <a:pPr fontAlgn="base"/>
            <a:r>
              <a:rPr lang="en-US" dirty="0"/>
              <a:t>Basic concepts and components in hydroponic production systems.</a:t>
            </a:r>
          </a:p>
          <a:p>
            <a:pPr fontAlgn="base"/>
            <a:r>
              <a:rPr lang="en-US" dirty="0"/>
              <a:t>Different methods of hydroponic production.</a:t>
            </a:r>
          </a:p>
          <a:p>
            <a:pPr fontAlgn="base"/>
            <a:r>
              <a:rPr lang="en-US" dirty="0"/>
              <a:t>Future of hydroponic technology.</a:t>
            </a:r>
          </a:p>
          <a:p>
            <a:endParaRPr lang="en-US" dirty="0"/>
          </a:p>
        </p:txBody>
      </p:sp>
    </p:spTree>
    <p:extLst>
      <p:ext uri="{BB962C8B-B14F-4D97-AF65-F5344CB8AC3E}">
        <p14:creationId xmlns:p14="http://schemas.microsoft.com/office/powerpoint/2010/main" val="20589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History</a:t>
            </a:r>
            <a:br>
              <a:rPr lang="en-US" dirty="0"/>
            </a:br>
            <a:endParaRPr lang="en-US" dirty="0"/>
          </a:p>
        </p:txBody>
      </p:sp>
      <p:sp>
        <p:nvSpPr>
          <p:cNvPr id="3" name="Content Placeholder 2"/>
          <p:cNvSpPr>
            <a:spLocks noGrp="1"/>
          </p:cNvSpPr>
          <p:nvPr>
            <p:ph idx="1"/>
          </p:nvPr>
        </p:nvSpPr>
        <p:spPr>
          <a:xfrm>
            <a:off x="677334" y="1313646"/>
            <a:ext cx="8596668" cy="2853406"/>
          </a:xfrm>
        </p:spPr>
        <p:txBody>
          <a:bodyPr/>
          <a:lstStyle/>
          <a:p>
            <a:r>
              <a:rPr lang="en-US" dirty="0"/>
              <a:t>Hanging Gardens of Babylon.</a:t>
            </a:r>
          </a:p>
          <a:p>
            <a:r>
              <a:rPr lang="en-US" dirty="0"/>
              <a:t>Floating Gardens of the Aztecs in Mexico.</a:t>
            </a:r>
          </a:p>
          <a:p>
            <a:r>
              <a:rPr lang="en-US" dirty="0"/>
              <a:t>Chinese had records of a form of hydroponic production.</a:t>
            </a:r>
          </a:p>
          <a:p>
            <a:r>
              <a:rPr lang="en-US" dirty="0"/>
              <a:t>Egyptian hieroglyphic records, several hundred years B.C. – growing of plants in water.</a:t>
            </a:r>
          </a:p>
          <a:p>
            <a:r>
              <a:rPr lang="en-US" dirty="0"/>
              <a:t>Theophrastus various experiments in crop nutrition.</a:t>
            </a:r>
          </a:p>
          <a:p>
            <a:r>
              <a:rPr lang="en-US" dirty="0"/>
              <a:t>Dioscorides, 1</a:t>
            </a:r>
            <a:r>
              <a:rPr lang="en-US" baseline="30000" dirty="0"/>
              <a:t>st</a:t>
            </a:r>
            <a:r>
              <a:rPr lang="en-US" dirty="0"/>
              <a:t> century A.D. did botanical studies using hydroponics.  </a:t>
            </a:r>
          </a:p>
        </p:txBody>
      </p:sp>
    </p:spTree>
    <p:extLst>
      <p:ext uri="{BB962C8B-B14F-4D97-AF65-F5344CB8AC3E}">
        <p14:creationId xmlns:p14="http://schemas.microsoft.com/office/powerpoint/2010/main" val="57781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90354" y="0"/>
            <a:ext cx="9901646" cy="6846281"/>
          </a:xfrm>
          <a:prstGeom prst="rect">
            <a:avLst/>
          </a:prstGeom>
        </p:spPr>
      </p:pic>
      <p:sp>
        <p:nvSpPr>
          <p:cNvPr id="3" name="TextBox 2"/>
          <p:cNvSpPr txBox="1"/>
          <p:nvPr/>
        </p:nvSpPr>
        <p:spPr>
          <a:xfrm>
            <a:off x="156754" y="1946365"/>
            <a:ext cx="1985554" cy="1384995"/>
          </a:xfrm>
          <a:prstGeom prst="rect">
            <a:avLst/>
          </a:prstGeom>
          <a:noFill/>
        </p:spPr>
        <p:txBody>
          <a:bodyPr wrap="square" rtlCol="0">
            <a:spAutoFit/>
          </a:bodyPr>
          <a:lstStyle/>
          <a:p>
            <a:pPr algn="ctr"/>
            <a:r>
              <a:rPr lang="en-US" sz="2800" dirty="0"/>
              <a:t>Hanging Gardens of Babylon</a:t>
            </a:r>
          </a:p>
        </p:txBody>
      </p:sp>
    </p:spTree>
    <p:extLst>
      <p:ext uri="{BB962C8B-B14F-4D97-AF65-F5344CB8AC3E}">
        <p14:creationId xmlns:p14="http://schemas.microsoft.com/office/powerpoint/2010/main" val="335796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61327" y="0"/>
            <a:ext cx="9730673" cy="6858000"/>
          </a:xfrm>
          <a:prstGeom prst="rect">
            <a:avLst/>
          </a:prstGeom>
        </p:spPr>
      </p:pic>
      <p:sp>
        <p:nvSpPr>
          <p:cNvPr id="4" name="TextBox 3"/>
          <p:cNvSpPr txBox="1"/>
          <p:nvPr/>
        </p:nvSpPr>
        <p:spPr>
          <a:xfrm>
            <a:off x="182880" y="2403565"/>
            <a:ext cx="1985554" cy="1384995"/>
          </a:xfrm>
          <a:prstGeom prst="rect">
            <a:avLst/>
          </a:prstGeom>
          <a:noFill/>
        </p:spPr>
        <p:txBody>
          <a:bodyPr wrap="square" rtlCol="0">
            <a:spAutoFit/>
          </a:bodyPr>
          <a:lstStyle/>
          <a:p>
            <a:pPr algn="ctr"/>
            <a:r>
              <a:rPr lang="en-US" sz="2800" dirty="0"/>
              <a:t>Floating Rafts of Aztecs</a:t>
            </a:r>
          </a:p>
        </p:txBody>
      </p:sp>
    </p:spTree>
    <p:extLst>
      <p:ext uri="{BB962C8B-B14F-4D97-AF65-F5344CB8AC3E}">
        <p14:creationId xmlns:p14="http://schemas.microsoft.com/office/powerpoint/2010/main" val="208064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dirty="0"/>
              <a:t>1600, Jan van </a:t>
            </a:r>
            <a:r>
              <a:rPr lang="en-US" dirty="0" err="1"/>
              <a:t>Helmont</a:t>
            </a:r>
            <a:r>
              <a:rPr lang="en-US" dirty="0"/>
              <a:t> (Belgium)</a:t>
            </a:r>
          </a:p>
          <a:p>
            <a:pPr lvl="1"/>
            <a:r>
              <a:rPr lang="en-US" dirty="0"/>
              <a:t>5 </a:t>
            </a:r>
            <a:r>
              <a:rPr lang="en-US" dirty="0" err="1"/>
              <a:t>lb</a:t>
            </a:r>
            <a:r>
              <a:rPr lang="en-US" dirty="0"/>
              <a:t> Willow shoot in tube with 200 </a:t>
            </a:r>
            <a:r>
              <a:rPr lang="en-US" dirty="0" err="1"/>
              <a:t>lb</a:t>
            </a:r>
            <a:r>
              <a:rPr lang="en-US" dirty="0"/>
              <a:t> of dried soil</a:t>
            </a:r>
          </a:p>
          <a:p>
            <a:pPr lvl="1"/>
            <a:r>
              <a:rPr lang="en-US" dirty="0"/>
              <a:t>5 </a:t>
            </a:r>
            <a:r>
              <a:rPr lang="en-US" dirty="0" err="1"/>
              <a:t>yrs</a:t>
            </a:r>
            <a:r>
              <a:rPr lang="en-US" dirty="0"/>
              <a:t> watering with rain water, willow shoot increased in weight by 160 lbs.</a:t>
            </a:r>
          </a:p>
          <a:p>
            <a:pPr lvl="1"/>
            <a:r>
              <a:rPr lang="en-US" dirty="0"/>
              <a:t>Soil lost less than 2 oz.</a:t>
            </a:r>
          </a:p>
          <a:p>
            <a:pPr lvl="1"/>
            <a:r>
              <a:rPr lang="en-US" dirty="0"/>
              <a:t>Concluded that plants obtain growth substances from water.</a:t>
            </a:r>
          </a:p>
          <a:p>
            <a:r>
              <a:rPr lang="en-US" dirty="0"/>
              <a:t>1699, John </a:t>
            </a:r>
            <a:r>
              <a:rPr lang="en-US" dirty="0" err="1"/>
              <a:t>Woodword</a:t>
            </a:r>
            <a:r>
              <a:rPr lang="en-US" dirty="0"/>
              <a:t> (English)</a:t>
            </a:r>
          </a:p>
          <a:p>
            <a:pPr lvl="1"/>
            <a:r>
              <a:rPr lang="en-US" dirty="0"/>
              <a:t>Grew plants in water with various types of soil.</a:t>
            </a:r>
          </a:p>
          <a:p>
            <a:pPr lvl="1"/>
            <a:r>
              <a:rPr lang="en-US" dirty="0"/>
              <a:t>Found plants grew best in water that contained most soil.</a:t>
            </a:r>
          </a:p>
          <a:p>
            <a:pPr lvl="1"/>
            <a:r>
              <a:rPr lang="en-US" dirty="0"/>
              <a:t>Concluded certain substances in water, derived from soil, necessary for plant growth.</a:t>
            </a:r>
          </a:p>
        </p:txBody>
      </p:sp>
    </p:spTree>
    <p:extLst>
      <p:ext uri="{BB962C8B-B14F-4D97-AF65-F5344CB8AC3E}">
        <p14:creationId xmlns:p14="http://schemas.microsoft.com/office/powerpoint/2010/main" val="324164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dirty="0"/>
              <a:t>1800’s</a:t>
            </a:r>
          </a:p>
          <a:p>
            <a:pPr lvl="1"/>
            <a:r>
              <a:rPr lang="en-US" dirty="0"/>
              <a:t>DeSaussure – plants made from chemical elements obtained from water, air, &amp; soil.</a:t>
            </a:r>
          </a:p>
          <a:p>
            <a:pPr lvl="1"/>
            <a:r>
              <a:rPr lang="en-US" dirty="0"/>
              <a:t>Boussingault – concept of essential elements.</a:t>
            </a:r>
          </a:p>
          <a:p>
            <a:pPr lvl="1"/>
            <a:r>
              <a:rPr lang="en-US" dirty="0"/>
              <a:t>Sachs, Knop – “nutriculture”.</a:t>
            </a:r>
          </a:p>
          <a:p>
            <a:r>
              <a:rPr lang="en-US" dirty="0"/>
              <a:t>1920’s-30’s</a:t>
            </a:r>
          </a:p>
          <a:p>
            <a:pPr lvl="1"/>
            <a:r>
              <a:rPr lang="en-US" dirty="0"/>
              <a:t>Greenhouse industry expressed interest in “nutriculture” due to issues w/ soil.</a:t>
            </a:r>
          </a:p>
          <a:p>
            <a:r>
              <a:rPr lang="en-US" dirty="0"/>
              <a:t>W.F </a:t>
            </a:r>
            <a:r>
              <a:rPr lang="en-US" dirty="0" err="1"/>
              <a:t>Gericke</a:t>
            </a:r>
            <a:r>
              <a:rPr lang="en-US" dirty="0"/>
              <a:t>, University of CA (1930’s). </a:t>
            </a:r>
          </a:p>
          <a:p>
            <a:pPr lvl="1"/>
            <a:r>
              <a:rPr lang="en-US" dirty="0"/>
              <a:t>Termed “nutriculture’ systems hydroponics.</a:t>
            </a:r>
          </a:p>
          <a:p>
            <a:pPr lvl="1"/>
            <a:r>
              <a:rPr lang="en-US" i="1" dirty="0"/>
              <a:t>Hydro</a:t>
            </a:r>
            <a:r>
              <a:rPr lang="en-US" dirty="0"/>
              <a:t>-water, </a:t>
            </a:r>
            <a:r>
              <a:rPr lang="en-US" i="1" dirty="0" err="1"/>
              <a:t>ponos</a:t>
            </a:r>
            <a:r>
              <a:rPr lang="en-US" dirty="0"/>
              <a:t>-labor.</a:t>
            </a:r>
          </a:p>
          <a:p>
            <a:pPr lvl="1"/>
            <a:r>
              <a:rPr lang="en-US" dirty="0"/>
              <a:t>Grew large variety of plants.</a:t>
            </a:r>
          </a:p>
          <a:p>
            <a:pPr lvl="1"/>
            <a:endParaRPr lang="en-US" dirty="0"/>
          </a:p>
        </p:txBody>
      </p:sp>
    </p:spTree>
    <p:extLst>
      <p:ext uri="{BB962C8B-B14F-4D97-AF65-F5344CB8AC3E}">
        <p14:creationId xmlns:p14="http://schemas.microsoft.com/office/powerpoint/2010/main" val="247169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dirty="0"/>
              <a:t>Hydroponics – science of growing plants without the use of soil, but an inert medium, such as gravel, sand, peat, vermiculite, pumice, perlite, coco coir, sawdust, rice hulls or other substances, to which is added a nutrient solution containing all the essential elements needed by a plant for its normal growth and development. </a:t>
            </a:r>
          </a:p>
          <a:p>
            <a:pPr marL="0" indent="0">
              <a:buNone/>
            </a:pPr>
            <a:endParaRPr lang="en-US" dirty="0"/>
          </a:p>
          <a:p>
            <a:r>
              <a:rPr lang="en-US" dirty="0"/>
              <a:t>Two principal advantages</a:t>
            </a:r>
          </a:p>
          <a:p>
            <a:pPr marL="800100" lvl="1" indent="-342900">
              <a:buFont typeface="+mj-lt"/>
              <a:buAutoNum type="arabicPeriod"/>
            </a:pPr>
            <a:r>
              <a:rPr lang="en-US" dirty="0"/>
              <a:t>High crop yields</a:t>
            </a:r>
          </a:p>
          <a:p>
            <a:pPr marL="800100" lvl="1" indent="-342900">
              <a:buFont typeface="+mj-lt"/>
              <a:buAutoNum type="arabicPeriod"/>
            </a:pPr>
            <a:r>
              <a:rPr lang="en-US" dirty="0"/>
              <a:t>Special utility in nonarable regions</a:t>
            </a:r>
          </a:p>
        </p:txBody>
      </p:sp>
    </p:spTree>
    <p:extLst>
      <p:ext uri="{BB962C8B-B14F-4D97-AF65-F5344CB8AC3E}">
        <p14:creationId xmlns:p14="http://schemas.microsoft.com/office/powerpoint/2010/main" val="95596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 Present</a:t>
            </a:r>
          </a:p>
        </p:txBody>
      </p:sp>
      <p:sp>
        <p:nvSpPr>
          <p:cNvPr id="3" name="Content Placeholder 2"/>
          <p:cNvSpPr>
            <a:spLocks noGrp="1"/>
          </p:cNvSpPr>
          <p:nvPr>
            <p:ph idx="1"/>
          </p:nvPr>
        </p:nvSpPr>
        <p:spPr/>
        <p:txBody>
          <a:bodyPr/>
          <a:lstStyle/>
          <a:p>
            <a:r>
              <a:rPr lang="en-US" dirty="0"/>
              <a:t>Development of plastics, suitable pumps, time clocks, plastic plumbing, solenoid valves, &amp; other equipment which automates systems and brings down costs.</a:t>
            </a:r>
          </a:p>
          <a:p>
            <a:r>
              <a:rPr lang="en-US" dirty="0"/>
              <a:t>Large installations exist worldwide for both flowers &amp; vegetables.</a:t>
            </a:r>
          </a:p>
          <a:p>
            <a:r>
              <a:rPr lang="en-US" dirty="0"/>
              <a:t>World hydroponic production has increased from 5,000-6,000 ha (12,500-15,000 ac) in the 1980’s to 20,000-25,000 ha (50,000-62,500 ac) in 2001.</a:t>
            </a:r>
          </a:p>
          <a:p>
            <a:pPr lvl="1"/>
            <a:r>
              <a:rPr lang="en-US" i="1" dirty="0"/>
              <a:t>Greenhouse Vegetable Production Statistics – 2011 Edition</a:t>
            </a:r>
            <a:r>
              <a:rPr lang="en-US" dirty="0"/>
              <a:t>, claims worldwide hydroponics vegetable production is approximately 35,000 ha (815,000 ac)</a:t>
            </a:r>
            <a:r>
              <a:rPr lang="en-US" i="1" dirty="0"/>
              <a:t> </a:t>
            </a:r>
            <a:endParaRPr lang="en-US" dirty="0"/>
          </a:p>
          <a:p>
            <a:r>
              <a:rPr lang="en-US" dirty="0"/>
              <a:t>Greenhouse hydroponic production uses soilless culture; many areas plant in soil then cover with a light-weight poly structure with drip irrigation. </a:t>
            </a:r>
          </a:p>
          <a:p>
            <a:pPr lvl="1"/>
            <a:r>
              <a:rPr lang="en-US" dirty="0"/>
              <a:t>Canary Islands, Spain, China, Mexico</a:t>
            </a:r>
          </a:p>
        </p:txBody>
      </p:sp>
    </p:spTree>
    <p:extLst>
      <p:ext uri="{BB962C8B-B14F-4D97-AF65-F5344CB8AC3E}">
        <p14:creationId xmlns:p14="http://schemas.microsoft.com/office/powerpoint/2010/main" val="22601904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TotalTime>
  <Words>1171</Words>
  <Application>Microsoft Office PowerPoint</Application>
  <PresentationFormat>Widescreen</PresentationFormat>
  <Paragraphs>211</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HOS 2005C PRINCIPLES OF HYDROPONICS</vt:lpstr>
      <vt:lpstr>Major Topics Covered</vt:lpstr>
      <vt:lpstr>History </vt:lpstr>
      <vt:lpstr>PowerPoint Presentation</vt:lpstr>
      <vt:lpstr>PowerPoint Presentation</vt:lpstr>
      <vt:lpstr>History</vt:lpstr>
      <vt:lpstr>History</vt:lpstr>
      <vt:lpstr>History</vt:lpstr>
      <vt:lpstr>History - Present</vt:lpstr>
      <vt:lpstr>History – Present</vt:lpstr>
      <vt:lpstr>STATISTICS – Greenhouse</vt:lpstr>
      <vt:lpstr>Florida </vt:lpstr>
      <vt:lpstr>Future?</vt:lpstr>
      <vt:lpstr>Suitable Site Characteristics</vt:lpstr>
      <vt:lpstr>Soil vs Soilless Culture </vt:lpstr>
      <vt:lpstr>Topics /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 2005C PRINCIPLES OF HYDROPONICS</dc:title>
  <dc:creator>Javier Garces</dc:creator>
  <cp:lastModifiedBy> </cp:lastModifiedBy>
  <cp:revision>25</cp:revision>
  <dcterms:created xsi:type="dcterms:W3CDTF">2018-08-28T01:50:16Z</dcterms:created>
  <dcterms:modified xsi:type="dcterms:W3CDTF">2021-07-24T18:43:45Z</dcterms:modified>
</cp:coreProperties>
</file>