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2" r:id="rId7"/>
    <p:sldId id="261" r:id="rId8"/>
    <p:sldId id="268" r:id="rId9"/>
    <p:sldId id="263" r:id="rId10"/>
    <p:sldId id="264" r:id="rId11"/>
    <p:sldId id="265" r:id="rId12"/>
    <p:sldId id="277" r:id="rId13"/>
    <p:sldId id="266" r:id="rId14"/>
    <p:sldId id="267" r:id="rId15"/>
    <p:sldId id="269" r:id="rId16"/>
    <p:sldId id="270" r:id="rId17"/>
    <p:sldId id="271" r:id="rId18"/>
    <p:sldId id="272" r:id="rId19"/>
    <p:sldId id="273" r:id="rId20"/>
    <p:sldId id="274" r:id="rId21"/>
    <p:sldId id="275" r:id="rId22"/>
    <p:sldId id="276"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67" autoAdjust="0"/>
  </p:normalViewPr>
  <p:slideViewPr>
    <p:cSldViewPr>
      <p:cViewPr varScale="1">
        <p:scale>
          <a:sx n="64" d="100"/>
          <a:sy n="64" d="100"/>
        </p:scale>
        <p:origin x="15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C279BB4-F559-41CF-8861-39F0DBDCD98E}" type="datetimeFigureOut">
              <a:rPr lang="en-US" smtClean="0"/>
              <a:pPr/>
              <a:t>9/1/2016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0B2A25-4F53-48EC-9337-C9333103C4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Uncontrolled</a:t>
            </a:r>
            <a:r>
              <a:rPr lang="en-US" baseline="0" dirty="0" smtClean="0"/>
              <a:t> diseases may result in less food, higher prices, lower quality, poisonous foods; wipe out entire plant </a:t>
            </a:r>
            <a:r>
              <a:rPr lang="en-US" baseline="0" dirty="0" err="1" smtClean="0"/>
              <a:t>spp</a:t>
            </a:r>
            <a:r>
              <a:rPr lang="en-US" baseline="0" dirty="0" smtClean="0"/>
              <a:t> which may effect the beauty aesthetic quality of environment, ecosystem collapse</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Rust epidemics</a:t>
            </a:r>
          </a:p>
          <a:p>
            <a:pPr>
              <a:buFont typeface="Arial" pitchFamily="34" charset="0"/>
              <a:buChar char="•"/>
            </a:pPr>
            <a:r>
              <a:rPr lang="en-US" dirty="0" smtClean="0"/>
              <a:t>Romans set</a:t>
            </a:r>
            <a:r>
              <a:rPr lang="en-US" baseline="0" dirty="0" smtClean="0"/>
              <a:t> up new god and even established a special holiday for </a:t>
            </a:r>
            <a:r>
              <a:rPr lang="en-US" baseline="0" dirty="0" err="1" smtClean="0"/>
              <a:t>Robigus</a:t>
            </a:r>
            <a:r>
              <a:rPr lang="en-US" baseline="0" dirty="0" smtClean="0"/>
              <a:t> – </a:t>
            </a:r>
            <a:r>
              <a:rPr lang="en-US" baseline="0" dirty="0" err="1" smtClean="0"/>
              <a:t>offereings</a:t>
            </a:r>
            <a:r>
              <a:rPr lang="en-US" baseline="0" dirty="0" smtClean="0"/>
              <a:t> &amp; sacrifices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MT’s are evergreen parasites</a:t>
            </a:r>
            <a:r>
              <a:rPr lang="en-US" baseline="0" dirty="0" smtClean="0"/>
              <a:t> that sink their “roots” (sinkers or </a:t>
            </a:r>
            <a:r>
              <a:rPr lang="en-US" baseline="0" dirty="0" err="1" smtClean="0"/>
              <a:t>haustoria</a:t>
            </a:r>
            <a:r>
              <a:rPr lang="en-US" baseline="0" dirty="0" smtClean="0"/>
              <a:t>) into tree branches</a:t>
            </a:r>
          </a:p>
          <a:p>
            <a:pPr>
              <a:buFont typeface="Arial" pitchFamily="34" charset="0"/>
              <a:buChar char="•"/>
            </a:pPr>
            <a:r>
              <a:rPr lang="en-US" baseline="0" dirty="0" smtClean="0"/>
              <a:t>Absorb water, minerals</a:t>
            </a:r>
          </a:p>
          <a:p>
            <a:pPr>
              <a:buFont typeface="Arial" pitchFamily="34" charset="0"/>
              <a:buChar char="•"/>
            </a:pPr>
            <a:r>
              <a:rPr lang="en-US" baseline="0" dirty="0" smtClean="0"/>
              <a:t>Why is this so important???</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Invention of the compound</a:t>
            </a:r>
            <a:r>
              <a:rPr lang="en-US" baseline="0" dirty="0" smtClean="0"/>
              <a:t> microscope – Robert Hooke</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Winter production,</a:t>
            </a:r>
            <a:r>
              <a:rPr lang="en-US" baseline="0" dirty="0" smtClean="0"/>
              <a:t> began growing &amp; eating potatoes to the exclusion of other food stuffs</a:t>
            </a:r>
          </a:p>
          <a:p>
            <a:pPr>
              <a:buFont typeface="Arial" pitchFamily="34" charset="0"/>
              <a:buChar char="•"/>
            </a:pPr>
            <a:r>
              <a:rPr lang="en-US" baseline="0" dirty="0" smtClean="0"/>
              <a:t>deBarry finally proved that it was caused by a fungus by dusting spores onto a healthy set of potatoes; also disproved theory of “</a:t>
            </a:r>
            <a:r>
              <a:rPr lang="en-US" baseline="0" dirty="0" err="1" smtClean="0"/>
              <a:t>sponaneous</a:t>
            </a:r>
            <a:r>
              <a:rPr lang="en-US" baseline="0" dirty="0" smtClean="0"/>
              <a:t> generation” by showing infection in field came from fungus in storage</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Agrios-11</a:t>
            </a:r>
            <a:r>
              <a:rPr lang="en-US" baseline="0" dirty="0" smtClean="0"/>
              <a:t> different languages!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All three</a:t>
            </a:r>
            <a:r>
              <a:rPr lang="en-US" baseline="0" dirty="0" smtClean="0"/>
              <a:t> need to be present (ex’s)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Ex: root infection</a:t>
            </a:r>
            <a:r>
              <a:rPr lang="en-US" baseline="0" dirty="0" smtClean="0"/>
              <a:t> results in plant unable to absorb nutrients/water from the soil (Ted B)</a:t>
            </a:r>
          </a:p>
          <a:p>
            <a:pPr>
              <a:buFont typeface="Arial" pitchFamily="34" charset="0"/>
              <a:buChar char="•"/>
            </a:pPr>
            <a:r>
              <a:rPr lang="en-US" baseline="0" dirty="0" smtClean="0"/>
              <a:t>Xylem vessel infection results in some vascular wilts/cankers</a:t>
            </a:r>
          </a:p>
          <a:p>
            <a:pPr>
              <a:buFont typeface="Arial" pitchFamily="34" charset="0"/>
              <a:buChar char="•"/>
            </a:pPr>
            <a:r>
              <a:rPr lang="en-US" baseline="0" dirty="0" smtClean="0"/>
              <a:t>Infection of foliage results in decrease in Ps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Tens of thousands of diseases affect cultivated</a:t>
            </a:r>
            <a:r>
              <a:rPr lang="en-US" baseline="0" dirty="0" smtClean="0"/>
              <a:t> &amp; wild plants</a:t>
            </a:r>
          </a:p>
          <a:p>
            <a:pPr>
              <a:buFont typeface="Arial" pitchFamily="34" charset="0"/>
              <a:buChar char="•"/>
            </a:pPr>
            <a:r>
              <a:rPr lang="en-US" baseline="0" dirty="0" smtClean="0"/>
              <a:t>Each kind of crop can be affected by a hundred or more plant diseases</a:t>
            </a:r>
          </a:p>
          <a:p>
            <a:pPr>
              <a:buFont typeface="Arial" pitchFamily="34" charset="0"/>
              <a:buChar char="•"/>
            </a:pPr>
            <a:r>
              <a:rPr lang="en-US" baseline="0" dirty="0" smtClean="0"/>
              <a:t>Sometimes grouped according to symptoms (spots, etc), plant organ affected (roots, stems, etc), or crop types (field crops, </a:t>
            </a:r>
            <a:r>
              <a:rPr lang="en-US" baseline="0" dirty="0" err="1" smtClean="0"/>
              <a:t>veg</a:t>
            </a:r>
            <a:r>
              <a:rPr lang="en-US" baseline="0" dirty="0" smtClean="0"/>
              <a:t>, turf, etc)</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Signs are distinct</a:t>
            </a:r>
            <a:r>
              <a:rPr lang="en-US" baseline="0" dirty="0" smtClean="0"/>
              <a:t> from symptoms, which refer only to the appearance of the infected plants or plant tissues</a:t>
            </a:r>
          </a:p>
          <a:p>
            <a:pPr lvl="1">
              <a:buFont typeface="Arial" pitchFamily="34" charset="0"/>
              <a:buChar char="•"/>
            </a:pPr>
            <a:r>
              <a:rPr lang="en-US" baseline="0" dirty="0" smtClean="0"/>
              <a:t>For examples, in mildews, one sees mostly the </a:t>
            </a:r>
            <a:r>
              <a:rPr lang="en-US" b="1" baseline="0" dirty="0" smtClean="0"/>
              <a:t>SIGNS</a:t>
            </a:r>
            <a:r>
              <a:rPr lang="en-US" baseline="0" dirty="0" smtClean="0"/>
              <a:t> consisting of a whitish, downy or powdery growth of fungal mycelium &amp; spores on the plant leaves, fruit, or stem; whereas the </a:t>
            </a:r>
            <a:r>
              <a:rPr lang="en-US" b="1" baseline="0" dirty="0" smtClean="0"/>
              <a:t>SYMPTOMS</a:t>
            </a:r>
            <a:r>
              <a:rPr lang="en-US" baseline="0" dirty="0" smtClean="0"/>
              <a:t> consist of chlorotic or necrotic lesions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Too high, too low; excess</a:t>
            </a:r>
            <a:r>
              <a:rPr lang="en-US" baseline="0" dirty="0" smtClean="0"/>
              <a:t> or lack of</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Pupil of Aristotle</a:t>
            </a:r>
          </a:p>
          <a:p>
            <a:pPr>
              <a:buFont typeface="Arial" pitchFamily="34" charset="0"/>
              <a:buChar char="•"/>
            </a:pPr>
            <a:r>
              <a:rPr lang="en-US" dirty="0" smtClean="0"/>
              <a:t>2</a:t>
            </a:r>
            <a:r>
              <a:rPr lang="en-US" baseline="30000" dirty="0" smtClean="0"/>
              <a:t>nd</a:t>
            </a:r>
            <a:r>
              <a:rPr lang="en-US" baseline="0" dirty="0" smtClean="0"/>
              <a:t> book mentioned diseases; lowland farmers </a:t>
            </a:r>
            <a:r>
              <a:rPr lang="en-US" baseline="0" dirty="0" err="1" smtClean="0"/>
              <a:t>vs</a:t>
            </a:r>
            <a:r>
              <a:rPr lang="en-US" baseline="0" dirty="0" smtClean="0"/>
              <a:t> highland, rust on cereals </a:t>
            </a:r>
            <a:r>
              <a:rPr lang="en-US" baseline="0" dirty="0" err="1" smtClean="0"/>
              <a:t>vs</a:t>
            </a:r>
            <a:r>
              <a:rPr lang="en-US" baseline="0" dirty="0" smtClean="0"/>
              <a:t> legumes</a:t>
            </a:r>
            <a:endParaRPr lang="en-US" dirty="0"/>
          </a:p>
        </p:txBody>
      </p:sp>
      <p:sp>
        <p:nvSpPr>
          <p:cNvPr id="4" name="Slide Number Placeholder 3"/>
          <p:cNvSpPr>
            <a:spLocks noGrp="1"/>
          </p:cNvSpPr>
          <p:nvPr>
            <p:ph type="sldNum" sz="quarter" idx="10"/>
          </p:nvPr>
        </p:nvSpPr>
        <p:spPr/>
        <p:txBody>
          <a:bodyPr/>
          <a:lstStyle/>
          <a:p>
            <a:fld id="{D80B2A25-4F53-48EC-9337-C9333103C41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A3D91A3-8603-46E5-BC47-8FF376E3D3FA}" type="datetimeFigureOut">
              <a:rPr lang="en-US" smtClean="0"/>
              <a:pPr/>
              <a:t>9/1/2016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930525D-232D-4AA3-8B8E-32F0B1F5BA3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3D91A3-8603-46E5-BC47-8FF376E3D3FA}"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0525D-232D-4AA3-8B8E-32F0B1F5BA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930525D-232D-4AA3-8B8E-32F0B1F5BA3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3D91A3-8603-46E5-BC47-8FF376E3D3FA}"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A3D91A3-8603-46E5-BC47-8FF376E3D3FA}"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930525D-232D-4AA3-8B8E-32F0B1F5BA3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A3D91A3-8603-46E5-BC47-8FF376E3D3FA}" type="datetimeFigureOut">
              <a:rPr lang="en-US" smtClean="0"/>
              <a:pPr/>
              <a:t>9/1/2016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930525D-232D-4AA3-8B8E-32F0B1F5BA3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A3D91A3-8603-46E5-BC47-8FF376E3D3FA}" type="datetimeFigureOut">
              <a:rPr lang="en-US" smtClean="0"/>
              <a:pPr/>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0525D-232D-4AA3-8B8E-32F0B1F5BA3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A3D91A3-8603-46E5-BC47-8FF376E3D3FA}" type="datetimeFigureOut">
              <a:rPr lang="en-US" smtClean="0"/>
              <a:pPr/>
              <a:t>9/1/2016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930525D-232D-4AA3-8B8E-32F0B1F5BA3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3D91A3-8603-46E5-BC47-8FF376E3D3FA}" type="datetimeFigureOut">
              <a:rPr lang="en-US" smtClean="0"/>
              <a:pPr/>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930525D-232D-4AA3-8B8E-32F0B1F5BA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A3D91A3-8603-46E5-BC47-8FF376E3D3FA}" type="datetimeFigureOut">
              <a:rPr lang="en-US" smtClean="0"/>
              <a:pPr/>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930525D-232D-4AA3-8B8E-32F0B1F5BA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930525D-232D-4AA3-8B8E-32F0B1F5BA3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A3D91A3-8603-46E5-BC47-8FF376E3D3FA}" type="datetimeFigureOut">
              <a:rPr lang="en-US" smtClean="0"/>
              <a:pPr/>
              <a:t>9/1/2016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930525D-232D-4AA3-8B8E-32F0B1F5BA3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A3D91A3-8603-46E5-BC47-8FF376E3D3FA}" type="datetimeFigureOut">
              <a:rPr lang="en-US" smtClean="0"/>
              <a:pPr/>
              <a:t>9/1/2016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A3D91A3-8603-46E5-BC47-8FF376E3D3FA}" type="datetimeFigureOut">
              <a:rPr lang="en-US" smtClean="0"/>
              <a:pPr/>
              <a:t>9/1/2016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930525D-232D-4AA3-8B8E-32F0B1F5BA3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895600"/>
            <a:ext cx="6400800" cy="1752600"/>
          </a:xfrm>
        </p:spPr>
        <p:txBody>
          <a:bodyPr/>
          <a:lstStyle/>
          <a:p>
            <a:r>
              <a:rPr lang="en-US" dirty="0" smtClean="0"/>
              <a:t>Dr. Javier GarceS</a:t>
            </a:r>
          </a:p>
          <a:p>
            <a:r>
              <a:rPr lang="en-US" dirty="0" smtClean="0"/>
              <a:t>Office: Wc1-136</a:t>
            </a:r>
          </a:p>
          <a:p>
            <a:r>
              <a:rPr lang="en-US" dirty="0" smtClean="0"/>
              <a:t>PHONE: (407)582-1820</a:t>
            </a:r>
          </a:p>
        </p:txBody>
      </p:sp>
      <p:sp>
        <p:nvSpPr>
          <p:cNvPr id="2" name="Title 1"/>
          <p:cNvSpPr>
            <a:spLocks noGrp="1"/>
          </p:cNvSpPr>
          <p:nvPr>
            <p:ph type="ctrTitle"/>
          </p:nvPr>
        </p:nvSpPr>
        <p:spPr/>
        <p:txBody>
          <a:bodyPr/>
          <a:lstStyle/>
          <a:p>
            <a:r>
              <a:rPr lang="en-US" dirty="0" smtClean="0"/>
              <a:t>PLP 2001C</a:t>
            </a:r>
            <a:br>
              <a:rPr lang="en-US" dirty="0" smtClean="0"/>
            </a:br>
            <a:r>
              <a:rPr lang="en-US" dirty="0" smtClean="0"/>
              <a:t>Plant Pathology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lstStyle/>
          <a:p>
            <a:r>
              <a:rPr lang="en-US" dirty="0" smtClean="0"/>
              <a:t>Certain Plant Pathogen Shapes &amp; Sizes</a:t>
            </a:r>
            <a:endParaRPr lang="en-US" dirty="0"/>
          </a:p>
        </p:txBody>
      </p:sp>
      <p:pic>
        <p:nvPicPr>
          <p:cNvPr id="3" name="Picture 2" descr="1QF2"/>
          <p:cNvPicPr>
            <a:picLocks noChangeAspect="1" noChangeArrowheads="1"/>
          </p:cNvPicPr>
          <p:nvPr/>
        </p:nvPicPr>
        <p:blipFill>
          <a:blip r:embed="rId3" cstate="print"/>
          <a:srcRect/>
          <a:stretch>
            <a:fillRect/>
          </a:stretch>
        </p:blipFill>
        <p:spPr bwMode="auto">
          <a:xfrm>
            <a:off x="2590800" y="990600"/>
            <a:ext cx="4000500" cy="570975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lstStyle/>
          <a:p>
            <a:r>
              <a:rPr lang="en-US" dirty="0" smtClean="0"/>
              <a:t>Groups of Plant Pathogens</a:t>
            </a:r>
            <a:endParaRPr lang="en-US" dirty="0"/>
          </a:p>
        </p:txBody>
      </p:sp>
      <p:pic>
        <p:nvPicPr>
          <p:cNvPr id="3" name="Picture 2" descr="1QF3"/>
          <p:cNvPicPr>
            <a:picLocks noChangeAspect="1" noChangeArrowheads="1"/>
          </p:cNvPicPr>
          <p:nvPr/>
        </p:nvPicPr>
        <p:blipFill>
          <a:blip r:embed="rId2" cstate="print"/>
          <a:srcRect/>
          <a:stretch>
            <a:fillRect/>
          </a:stretch>
        </p:blipFill>
        <p:spPr bwMode="auto">
          <a:xfrm>
            <a:off x="1066800" y="990600"/>
            <a:ext cx="6896100" cy="566729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vs. Signs</a:t>
            </a:r>
            <a:endParaRPr lang="en-US" dirty="0"/>
          </a:p>
        </p:txBody>
      </p:sp>
      <p:sp>
        <p:nvSpPr>
          <p:cNvPr id="3" name="Content Placeholder 2"/>
          <p:cNvSpPr>
            <a:spLocks noGrp="1"/>
          </p:cNvSpPr>
          <p:nvPr>
            <p:ph sz="quarter" idx="1"/>
          </p:nvPr>
        </p:nvSpPr>
        <p:spPr/>
        <p:txBody>
          <a:bodyPr/>
          <a:lstStyle/>
          <a:p>
            <a:r>
              <a:rPr lang="en-US" dirty="0" smtClean="0"/>
              <a:t>Symptoms are the expression of disease by a plant as a response to a pathogen</a:t>
            </a:r>
          </a:p>
          <a:p>
            <a:pPr lvl="1"/>
            <a:r>
              <a:rPr lang="en-US" dirty="0" smtClean="0"/>
              <a:t>Leaf spot, blight, canker, dieback, root rot, stem rot, scab, wilt, galls, leaf curls, etc.</a:t>
            </a:r>
          </a:p>
          <a:p>
            <a:r>
              <a:rPr lang="en-US" dirty="0" smtClean="0"/>
              <a:t>Signs are structures or products of a pathogen on or in a diseased plant</a:t>
            </a:r>
          </a:p>
          <a:p>
            <a:pPr lvl="1"/>
            <a:r>
              <a:rPr lang="en-US" dirty="0" smtClean="0"/>
              <a:t>Mycelium, sclerotia, fruiting bodies, spores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Disease Classification, Agrios text</a:t>
            </a:r>
            <a:endParaRPr lang="en-US" dirty="0"/>
          </a:p>
        </p:txBody>
      </p:sp>
      <p:sp>
        <p:nvSpPr>
          <p:cNvPr id="3" name="Content Placeholder 2"/>
          <p:cNvSpPr>
            <a:spLocks noGrp="1"/>
          </p:cNvSpPr>
          <p:nvPr>
            <p:ph sz="quarter" idx="1"/>
          </p:nvPr>
        </p:nvSpPr>
        <p:spPr/>
        <p:txBody>
          <a:bodyPr/>
          <a:lstStyle/>
          <a:p>
            <a:r>
              <a:rPr lang="en-US" dirty="0" smtClean="0"/>
              <a:t>Infectious/biotic</a:t>
            </a:r>
          </a:p>
          <a:p>
            <a:pPr lvl="1"/>
            <a:r>
              <a:rPr lang="en-US" dirty="0" smtClean="0"/>
              <a:t>Fungi</a:t>
            </a:r>
          </a:p>
          <a:p>
            <a:pPr lvl="1"/>
            <a:r>
              <a:rPr lang="en-US" dirty="0" smtClean="0"/>
              <a:t>Prokaryotes (bacteria &amp; mollicutes)</a:t>
            </a:r>
          </a:p>
          <a:p>
            <a:pPr lvl="1"/>
            <a:r>
              <a:rPr lang="en-US" dirty="0" smtClean="0"/>
              <a:t>Parasitic higher plants</a:t>
            </a:r>
          </a:p>
          <a:p>
            <a:pPr lvl="1"/>
            <a:r>
              <a:rPr lang="en-US" dirty="0" smtClean="0"/>
              <a:t>Viruses &amp; viroids</a:t>
            </a:r>
          </a:p>
          <a:p>
            <a:pPr lvl="1"/>
            <a:r>
              <a:rPr lang="en-US" dirty="0" smtClean="0"/>
              <a:t>Nematodes</a:t>
            </a:r>
          </a:p>
          <a:p>
            <a:pPr lvl="1"/>
            <a:r>
              <a:rPr lang="en-US" dirty="0" smtClean="0"/>
              <a:t>Protozoa</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Noninfectious/</a:t>
            </a:r>
            <a:r>
              <a:rPr lang="en-US" dirty="0" err="1" smtClean="0"/>
              <a:t>abiotic</a:t>
            </a:r>
            <a:endParaRPr lang="en-US" dirty="0" smtClean="0"/>
          </a:p>
          <a:p>
            <a:pPr lvl="1"/>
            <a:r>
              <a:rPr lang="en-US" dirty="0" smtClean="0"/>
              <a:t>Temperature</a:t>
            </a:r>
          </a:p>
          <a:p>
            <a:pPr lvl="1"/>
            <a:r>
              <a:rPr lang="en-US" dirty="0" smtClean="0"/>
              <a:t>Soil moisture</a:t>
            </a:r>
          </a:p>
          <a:p>
            <a:pPr lvl="1"/>
            <a:r>
              <a:rPr lang="en-US" dirty="0" smtClean="0"/>
              <a:t>Light</a:t>
            </a:r>
          </a:p>
          <a:p>
            <a:pPr lvl="1"/>
            <a:r>
              <a:rPr lang="en-US" dirty="0" smtClean="0"/>
              <a:t>Oxygen</a:t>
            </a:r>
          </a:p>
          <a:p>
            <a:pPr lvl="1"/>
            <a:r>
              <a:rPr lang="en-US" dirty="0" smtClean="0"/>
              <a:t>Air pollution</a:t>
            </a:r>
          </a:p>
          <a:p>
            <a:pPr lvl="1"/>
            <a:r>
              <a:rPr lang="en-US" dirty="0" smtClean="0"/>
              <a:t>Nutrient deficiencies</a:t>
            </a:r>
          </a:p>
          <a:p>
            <a:pPr lvl="1"/>
            <a:r>
              <a:rPr lang="en-US" dirty="0" smtClean="0"/>
              <a:t>Mineral toxicities</a:t>
            </a:r>
          </a:p>
          <a:p>
            <a:pPr lvl="1"/>
            <a:r>
              <a:rPr lang="en-US" dirty="0" smtClean="0"/>
              <a:t>Soil pH</a:t>
            </a:r>
          </a:p>
          <a:p>
            <a:pPr lvl="1"/>
            <a:r>
              <a:rPr lang="en-US" dirty="0" smtClean="0"/>
              <a:t>Pesticide toxicity</a:t>
            </a:r>
          </a:p>
          <a:p>
            <a:pPr lvl="1"/>
            <a:r>
              <a:rPr lang="en-US" dirty="0" smtClean="0"/>
              <a:t>Cultural practices</a:t>
            </a:r>
            <a:endParaRPr lang="en-US" dirty="0"/>
          </a:p>
        </p:txBody>
      </p:sp>
      <p:sp>
        <p:nvSpPr>
          <p:cNvPr id="4" name="Title 1"/>
          <p:cNvSpPr>
            <a:spLocks noGrp="1"/>
          </p:cNvSpPr>
          <p:nvPr>
            <p:ph type="title"/>
          </p:nvPr>
        </p:nvSpPr>
        <p:spPr/>
        <p:txBody>
          <a:bodyPr/>
          <a:lstStyle/>
          <a:p>
            <a:r>
              <a:rPr lang="en-US" dirty="0" smtClean="0"/>
              <a:t>Plant Disease Classification, Agrios text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half" idx="1"/>
          </p:nvPr>
        </p:nvSpPr>
        <p:spPr>
          <a:xfrm>
            <a:off x="301752" y="1371600"/>
            <a:ext cx="4270248" cy="4681728"/>
          </a:xfrm>
        </p:spPr>
        <p:txBody>
          <a:bodyPr/>
          <a:lstStyle/>
          <a:p>
            <a:r>
              <a:rPr lang="en-US" dirty="0" smtClean="0"/>
              <a:t>Homer</a:t>
            </a:r>
          </a:p>
          <a:p>
            <a:pPr lvl="1"/>
            <a:r>
              <a:rPr lang="en-US" dirty="0" smtClean="0"/>
              <a:t>Mentioned therapeutic properties of sulfur </a:t>
            </a:r>
          </a:p>
          <a:p>
            <a:r>
              <a:rPr lang="en-US" dirty="0" smtClean="0"/>
              <a:t>Theophrastus</a:t>
            </a:r>
          </a:p>
          <a:p>
            <a:pPr lvl="1"/>
            <a:r>
              <a:rPr lang="en-US" dirty="0" smtClean="0"/>
              <a:t>“Father of Botany”</a:t>
            </a:r>
          </a:p>
          <a:p>
            <a:pPr lvl="1"/>
            <a:r>
              <a:rPr lang="en-US" i="1" dirty="0" smtClean="0"/>
              <a:t>“Nature of Plants”</a:t>
            </a:r>
          </a:p>
          <a:p>
            <a:pPr lvl="1"/>
            <a:r>
              <a:rPr lang="en-US" i="1" dirty="0" smtClean="0"/>
              <a:t>“Reasons of Vegetable Growth”</a:t>
            </a:r>
          </a:p>
          <a:p>
            <a:pPr lvl="1"/>
            <a:r>
              <a:rPr lang="en-US" dirty="0" smtClean="0"/>
              <a:t>“Wrath of God”</a:t>
            </a:r>
            <a:endParaRPr lang="en-US" dirty="0"/>
          </a:p>
        </p:txBody>
      </p:sp>
      <p:pic>
        <p:nvPicPr>
          <p:cNvPr id="4" name="Picture 2" descr="1QF11"/>
          <p:cNvPicPr>
            <a:picLocks noChangeAspect="1" noChangeArrowheads="1"/>
          </p:cNvPicPr>
          <p:nvPr/>
        </p:nvPicPr>
        <p:blipFill>
          <a:blip r:embed="rId3" cstate="print"/>
          <a:srcRect/>
          <a:stretch>
            <a:fillRect/>
          </a:stretch>
        </p:blipFill>
        <p:spPr bwMode="auto">
          <a:xfrm>
            <a:off x="5410200" y="1828800"/>
            <a:ext cx="2870200" cy="3208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History</a:t>
            </a:r>
            <a:endParaRPr lang="en-US" dirty="0"/>
          </a:p>
        </p:txBody>
      </p:sp>
      <p:sp>
        <p:nvSpPr>
          <p:cNvPr id="8" name="Content Placeholder 7"/>
          <p:cNvSpPr>
            <a:spLocks noGrp="1"/>
          </p:cNvSpPr>
          <p:nvPr>
            <p:ph sz="quarter" idx="1"/>
          </p:nvPr>
        </p:nvSpPr>
        <p:spPr/>
        <p:txBody>
          <a:bodyPr/>
          <a:lstStyle/>
          <a:p>
            <a:r>
              <a:rPr lang="en-US" dirty="0" smtClean="0"/>
              <a:t>Bible</a:t>
            </a:r>
          </a:p>
          <a:p>
            <a:pPr lvl="1"/>
            <a:r>
              <a:rPr lang="en-US" dirty="0" smtClean="0"/>
              <a:t>Mildews, blasts, blights</a:t>
            </a:r>
          </a:p>
          <a:p>
            <a:pPr lvl="1">
              <a:buNone/>
            </a:pPr>
            <a:endParaRPr lang="en-US" dirty="0" smtClean="0"/>
          </a:p>
          <a:p>
            <a:r>
              <a:rPr lang="en-US" dirty="0" smtClean="0"/>
              <a:t>Romans</a:t>
            </a:r>
          </a:p>
          <a:p>
            <a:pPr lvl="1"/>
            <a:r>
              <a:rPr lang="en-US" dirty="0" smtClean="0"/>
              <a:t>Feast of </a:t>
            </a:r>
            <a:r>
              <a:rPr lang="en-US" dirty="0" err="1" smtClean="0"/>
              <a:t>Robigalia</a:t>
            </a:r>
            <a:endParaRPr lang="en-US" dirty="0" smtClean="0"/>
          </a:p>
          <a:p>
            <a:pPr lvl="1"/>
            <a:r>
              <a:rPr lang="en-US" dirty="0" smtClean="0"/>
              <a:t>Repeated destruction of cereal crops by rusts and other diseases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half" idx="1"/>
          </p:nvPr>
        </p:nvSpPr>
        <p:spPr/>
        <p:txBody>
          <a:bodyPr/>
          <a:lstStyle/>
          <a:p>
            <a:r>
              <a:rPr lang="en-US" dirty="0" smtClean="0"/>
              <a:t>Mistletoe recognized as first plant pathogen</a:t>
            </a:r>
          </a:p>
          <a:p>
            <a:pPr lvl="1"/>
            <a:r>
              <a:rPr lang="en-US" dirty="0" smtClean="0"/>
              <a:t>1200 AD – Albertus Magnus</a:t>
            </a:r>
          </a:p>
          <a:p>
            <a:pPr lvl="1"/>
            <a:r>
              <a:rPr lang="en-US" dirty="0" smtClean="0"/>
              <a:t>Cultural control – remove infected branches</a:t>
            </a:r>
          </a:p>
          <a:p>
            <a:pPr lvl="1"/>
            <a:endParaRPr lang="en-US" dirty="0" smtClean="0"/>
          </a:p>
          <a:p>
            <a:pPr>
              <a:buNone/>
            </a:pPr>
            <a:endParaRPr lang="en-US" dirty="0"/>
          </a:p>
        </p:txBody>
      </p:sp>
      <p:pic>
        <p:nvPicPr>
          <p:cNvPr id="4" name="Picture 2" descr="1QF12A"/>
          <p:cNvPicPr>
            <a:picLocks noChangeAspect="1" noChangeArrowheads="1"/>
          </p:cNvPicPr>
          <p:nvPr/>
        </p:nvPicPr>
        <p:blipFill>
          <a:blip r:embed="rId3" cstate="print"/>
          <a:srcRect/>
          <a:stretch>
            <a:fillRect/>
          </a:stretch>
        </p:blipFill>
        <p:spPr bwMode="auto">
          <a:xfrm>
            <a:off x="5410200" y="1447800"/>
            <a:ext cx="2667000" cy="4607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lstStyle/>
          <a:p>
            <a:r>
              <a:rPr lang="en-US" dirty="0" smtClean="0"/>
              <a:t>Outbreaks in north-central Europe of “ergotism”</a:t>
            </a:r>
          </a:p>
          <a:p>
            <a:pPr lvl="1"/>
            <a:r>
              <a:rPr lang="en-US" dirty="0" smtClean="0"/>
              <a:t>Disease of humans and animals caused from eating grains contaminated with the parts of this fungus </a:t>
            </a:r>
          </a:p>
          <a:p>
            <a:pPr lvl="1"/>
            <a:r>
              <a:rPr lang="en-US" dirty="0" smtClean="0"/>
              <a:t>Ergot epidemics (rye)</a:t>
            </a:r>
          </a:p>
          <a:p>
            <a:pPr lvl="2"/>
            <a:r>
              <a:rPr lang="en-US" dirty="0" smtClean="0"/>
              <a:t>850 AD (“Holy Fire” &amp; St. Anthony)</a:t>
            </a:r>
          </a:p>
          <a:p>
            <a:pPr lvl="2"/>
            <a:r>
              <a:rPr lang="en-US" dirty="0" smtClean="0"/>
              <a:t>1690 AD (Salem with trials) </a:t>
            </a:r>
          </a:p>
          <a:p>
            <a:pPr lvl="1"/>
            <a:r>
              <a:rPr lang="en-US" dirty="0" smtClean="0"/>
              <a:t>1670, </a:t>
            </a:r>
            <a:r>
              <a:rPr lang="en-US" dirty="0" err="1" smtClean="0"/>
              <a:t>Thoullier</a:t>
            </a:r>
            <a:r>
              <a:rPr lang="en-US" dirty="0" smtClean="0"/>
              <a:t> – observed was associated with consumption of infested grains</a:t>
            </a:r>
          </a:p>
          <a:p>
            <a:pPr lvl="1"/>
            <a:r>
              <a:rPr lang="en-US" dirty="0" smtClean="0"/>
              <a:t>Robert Hooke – invented compound microscope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lstStyle/>
          <a:p>
            <a:r>
              <a:rPr lang="en-US" dirty="0" smtClean="0"/>
              <a:t>Late blight epidemics (potato)</a:t>
            </a:r>
          </a:p>
          <a:p>
            <a:pPr lvl="1"/>
            <a:r>
              <a:rPr lang="en-US" dirty="0" smtClean="0"/>
              <a:t>1845 – Irish potato famine</a:t>
            </a:r>
          </a:p>
          <a:p>
            <a:pPr lvl="1"/>
            <a:r>
              <a:rPr lang="en-US" dirty="0" smtClean="0"/>
              <a:t>Potato production favored by the cool, wet climate</a:t>
            </a:r>
          </a:p>
          <a:p>
            <a:pPr lvl="1"/>
            <a:r>
              <a:rPr lang="en-US" dirty="0" smtClean="0"/>
              <a:t>Years of favorable production</a:t>
            </a:r>
          </a:p>
          <a:p>
            <a:pPr lvl="1"/>
            <a:r>
              <a:rPr lang="en-US" dirty="0" smtClean="0"/>
              <a:t>Tubers stored for following season in ditches</a:t>
            </a:r>
          </a:p>
          <a:p>
            <a:pPr lvl="1"/>
            <a:r>
              <a:rPr lang="en-US" dirty="0" smtClean="0"/>
              <a:t>Weather became cooler, wetter than usual</a:t>
            </a:r>
          </a:p>
          <a:p>
            <a:pPr lvl="1"/>
            <a:r>
              <a:rPr lang="en-US" dirty="0" smtClean="0"/>
              <a:t>Potatoes in field and storage were affected</a:t>
            </a:r>
          </a:p>
          <a:p>
            <a:pPr lvl="1"/>
            <a:r>
              <a:rPr lang="en-US" dirty="0" smtClean="0"/>
              <a:t>Followed by another season of favorable conditions for disease development</a:t>
            </a:r>
          </a:p>
          <a:p>
            <a:pPr lvl="1"/>
            <a:r>
              <a:rPr lang="en-US" i="1" dirty="0" smtClean="0"/>
              <a:t>Phytopthora infestans</a:t>
            </a:r>
          </a:p>
          <a:p>
            <a:pPr lvl="1"/>
            <a:r>
              <a:rPr lang="en-US" dirty="0" smtClean="0"/>
              <a:t>1861, Anton deBarry </a:t>
            </a:r>
          </a:p>
          <a:p>
            <a:pPr lvl="1"/>
            <a:endParaRPr lang="en-US" dirty="0" smtClean="0"/>
          </a:p>
        </p:txBody>
      </p:sp>
      <p:pic>
        <p:nvPicPr>
          <p:cNvPr id="4" name="Picture 2" descr="1QF17E"/>
          <p:cNvPicPr>
            <a:picLocks noChangeAspect="1" noChangeArrowheads="1"/>
          </p:cNvPicPr>
          <p:nvPr/>
        </p:nvPicPr>
        <p:blipFill>
          <a:blip r:embed="rId3" cstate="print"/>
          <a:srcRect/>
          <a:stretch>
            <a:fillRect/>
          </a:stretch>
        </p:blipFill>
        <p:spPr bwMode="auto">
          <a:xfrm>
            <a:off x="7162800" y="1371600"/>
            <a:ext cx="1711408" cy="2819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Pathology</a:t>
            </a:r>
            <a:endParaRPr lang="en-US" dirty="0"/>
          </a:p>
        </p:txBody>
      </p:sp>
      <p:sp>
        <p:nvSpPr>
          <p:cNvPr id="3" name="Content Placeholder 2"/>
          <p:cNvSpPr>
            <a:spLocks noGrp="1"/>
          </p:cNvSpPr>
          <p:nvPr>
            <p:ph sz="quarter" idx="1"/>
          </p:nvPr>
        </p:nvSpPr>
        <p:spPr>
          <a:xfrm>
            <a:off x="301752" y="1527048"/>
            <a:ext cx="8503920" cy="4797552"/>
          </a:xfrm>
        </p:spPr>
        <p:txBody>
          <a:bodyPr/>
          <a:lstStyle/>
          <a:p>
            <a:r>
              <a:rPr lang="en-US" dirty="0" smtClean="0"/>
              <a:t>“Science that studies plant diseases and attempts to improve the chances of survival of plants when they are faced with unfavorable environmental conditions and parasitic microorganisms that cause disease.”</a:t>
            </a:r>
          </a:p>
          <a:p>
            <a:r>
              <a:rPr lang="en-US" dirty="0" smtClean="0"/>
              <a:t>Estimated that diseases, insects, and weeds annually interfere with or destroy 31-42% of all crops produced worldwide</a:t>
            </a:r>
          </a:p>
          <a:p>
            <a:r>
              <a:rPr lang="en-US" dirty="0" smtClean="0"/>
              <a:t>Of the 36.5% average of total loss</a:t>
            </a:r>
          </a:p>
          <a:p>
            <a:pPr lvl="1"/>
            <a:r>
              <a:rPr lang="en-US" dirty="0" smtClean="0"/>
              <a:t>14.1% caused by diseases</a:t>
            </a:r>
          </a:p>
          <a:p>
            <a:pPr lvl="1"/>
            <a:r>
              <a:rPr lang="en-US" dirty="0" smtClean="0"/>
              <a:t>12.2% caused by weeds</a:t>
            </a:r>
          </a:p>
          <a:p>
            <a:pPr lvl="1"/>
            <a:r>
              <a:rPr lang="en-US" dirty="0" smtClean="0"/>
              <a:t>10.2% caused by insects</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Koch’s postulates (Robert Koch, 1843-1910)</a:t>
            </a:r>
          </a:p>
          <a:p>
            <a:pPr lvl="1"/>
            <a:r>
              <a:rPr lang="en-US" dirty="0" smtClean="0"/>
              <a:t>1</a:t>
            </a:r>
            <a:r>
              <a:rPr lang="en-US" baseline="30000" dirty="0" smtClean="0"/>
              <a:t>st</a:t>
            </a:r>
            <a:r>
              <a:rPr lang="en-US" dirty="0" smtClean="0"/>
              <a:t> to show that anthrax was caused by a bacterium</a:t>
            </a:r>
          </a:p>
          <a:p>
            <a:pPr lvl="1"/>
            <a:r>
              <a:rPr lang="en-US" dirty="0" smtClean="0"/>
              <a:t>Also tuberculosis, cholera</a:t>
            </a:r>
          </a:p>
          <a:p>
            <a:pPr marL="731520" lvl="1" indent="-457200">
              <a:buFont typeface="+mj-lt"/>
              <a:buAutoNum type="arabicPeriod"/>
            </a:pPr>
            <a:r>
              <a:rPr lang="en-US" dirty="0" smtClean="0"/>
              <a:t>Suspected casual agent must be present in every diseased organism examined</a:t>
            </a:r>
          </a:p>
          <a:p>
            <a:pPr marL="731520" lvl="1" indent="-457200">
              <a:buFont typeface="+mj-lt"/>
              <a:buAutoNum type="arabicPeriod"/>
            </a:pPr>
            <a:r>
              <a:rPr lang="en-US" dirty="0" smtClean="0"/>
              <a:t>Suspected casual agent must be isolated from diseased host and grown in pure culture</a:t>
            </a:r>
          </a:p>
          <a:p>
            <a:pPr marL="731520" lvl="1" indent="-457200">
              <a:buFont typeface="+mj-lt"/>
              <a:buAutoNum type="arabicPeriod"/>
            </a:pPr>
            <a:r>
              <a:rPr lang="en-US" dirty="0" smtClean="0"/>
              <a:t>When a pure culture of the suspected casual agent is inoculated onto a susceptible host, the host must reproduce the specific disease</a:t>
            </a:r>
          </a:p>
          <a:p>
            <a:pPr marL="731520" lvl="1" indent="-457200">
              <a:buFont typeface="+mj-lt"/>
              <a:buAutoNum type="arabicPeriod"/>
            </a:pPr>
            <a:r>
              <a:rPr lang="en-US" dirty="0" smtClean="0"/>
              <a:t>Same casual agent must be recovered again from the inoculated host and have the same characteristics</a:t>
            </a:r>
          </a:p>
          <a:p>
            <a:pPr marL="731520" lvl="1" indent="-457200">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sz="quarter" idx="1"/>
          </p:nvPr>
        </p:nvSpPr>
        <p:spPr/>
        <p:txBody>
          <a:bodyPr/>
          <a:lstStyle/>
          <a:p>
            <a:r>
              <a:rPr lang="en-US" dirty="0" smtClean="0"/>
              <a:t>Bordeaux mixture</a:t>
            </a:r>
          </a:p>
          <a:p>
            <a:pPr lvl="1"/>
            <a:r>
              <a:rPr lang="en-US" dirty="0" smtClean="0"/>
              <a:t>Mid 1800’s</a:t>
            </a:r>
          </a:p>
          <a:p>
            <a:pPr lvl="1"/>
            <a:r>
              <a:rPr lang="en-US" dirty="0" smtClean="0"/>
              <a:t>Powdery mildew – </a:t>
            </a:r>
            <a:r>
              <a:rPr lang="en-US" i="1" dirty="0" smtClean="0"/>
              <a:t>Uncinula necator</a:t>
            </a:r>
          </a:p>
          <a:p>
            <a:pPr lvl="1"/>
            <a:r>
              <a:rPr lang="en-US" dirty="0" smtClean="0"/>
              <a:t>1854, French wine production reduced by 80%</a:t>
            </a:r>
          </a:p>
          <a:p>
            <a:pPr lvl="1"/>
            <a:r>
              <a:rPr lang="en-US" dirty="0" smtClean="0"/>
              <a:t>Pierre Alexis </a:t>
            </a:r>
            <a:r>
              <a:rPr lang="en-US" dirty="0" err="1" smtClean="0"/>
              <a:t>Millardet</a:t>
            </a:r>
            <a:endParaRPr lang="en-US" dirty="0" smtClean="0"/>
          </a:p>
          <a:p>
            <a:pPr lvl="1"/>
            <a:r>
              <a:rPr lang="en-US" dirty="0" smtClean="0"/>
              <a:t>Noticed bluish film on healthy rows</a:t>
            </a:r>
          </a:p>
          <a:p>
            <a:pPr lvl="1"/>
            <a:r>
              <a:rPr lang="en-US" dirty="0" smtClean="0"/>
              <a:t>Copper sulfate mixed with some hydrated lime</a:t>
            </a:r>
          </a:p>
          <a:p>
            <a:pPr lvl="1"/>
            <a:r>
              <a:rPr lang="en-US" dirty="0" smtClean="0"/>
              <a:t>Refined mixture back at lab, proved to be an excellent fungicide and bactericide for more than 100 yrs</a:t>
            </a:r>
          </a:p>
          <a:p>
            <a:r>
              <a:rPr lang="en-US" dirty="0" smtClean="0"/>
              <a:t>1900’s-2000’s</a:t>
            </a:r>
          </a:p>
          <a:p>
            <a:pPr lvl="1"/>
            <a:r>
              <a:rPr lang="en-US" dirty="0" smtClean="0"/>
              <a:t>DDT, Carson, Borlaug, Methyl Bromide ban, end of cheap oil</a:t>
            </a:r>
          </a:p>
          <a:p>
            <a:pPr lvl="1"/>
            <a:endParaRPr lang="en-US" dirty="0" smtClean="0"/>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Texts </a:t>
            </a:r>
          </a:p>
          <a:p>
            <a:pPr lvl="1"/>
            <a:r>
              <a:rPr lang="en-US" dirty="0" smtClean="0"/>
              <a:t>Agrios</a:t>
            </a:r>
          </a:p>
          <a:p>
            <a:pPr lvl="1"/>
            <a:r>
              <a:rPr lang="en-US" dirty="0" smtClean="0"/>
              <a:t>Others</a:t>
            </a:r>
          </a:p>
          <a:p>
            <a:r>
              <a:rPr lang="en-US" dirty="0" smtClean="0"/>
              <a:t>Compendia</a:t>
            </a:r>
          </a:p>
          <a:p>
            <a:r>
              <a:rPr lang="en-US" dirty="0" smtClean="0"/>
              <a:t>APS net</a:t>
            </a:r>
          </a:p>
          <a:p>
            <a:r>
              <a:rPr lang="en-US" dirty="0" smtClean="0"/>
              <a:t>Compilation – Index of Plant Diseases in FL</a:t>
            </a:r>
          </a:p>
          <a:p>
            <a:r>
              <a:rPr lang="en-US" dirty="0" smtClean="0"/>
              <a:t>Literature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Crop Losses, cont’d</a:t>
            </a:r>
            <a:endParaRPr lang="en-US" dirty="0"/>
          </a:p>
        </p:txBody>
      </p:sp>
      <p:sp>
        <p:nvSpPr>
          <p:cNvPr id="3" name="Content Placeholder 2"/>
          <p:cNvSpPr>
            <a:spLocks noGrp="1"/>
          </p:cNvSpPr>
          <p:nvPr>
            <p:ph sz="quarter" idx="1"/>
          </p:nvPr>
        </p:nvSpPr>
        <p:spPr/>
        <p:txBody>
          <a:bodyPr/>
          <a:lstStyle/>
          <a:p>
            <a:r>
              <a:rPr lang="en-US" dirty="0" smtClean="0"/>
              <a:t>Total annual loss estimated at $220 billion</a:t>
            </a:r>
          </a:p>
          <a:p>
            <a:r>
              <a:rPr lang="en-US" dirty="0" smtClean="0"/>
              <a:t>Additional 6-12% loss after harvest (post-harvest diseases)</a:t>
            </a:r>
          </a:p>
          <a:p>
            <a:r>
              <a:rPr lang="en-US" dirty="0" smtClean="0"/>
              <a:t>“Duty and goal of plant pathology to balance all the factors involved so that the maximum amount of food can be produced with the fewest adverse side effects on the people and the environment”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Plants &amp; Disease</a:t>
            </a:r>
            <a:endParaRPr lang="en-US" dirty="0"/>
          </a:p>
        </p:txBody>
      </p:sp>
      <p:sp>
        <p:nvSpPr>
          <p:cNvPr id="3" name="Content Placeholder 2"/>
          <p:cNvSpPr>
            <a:spLocks noGrp="1"/>
          </p:cNvSpPr>
          <p:nvPr>
            <p:ph sz="quarter" idx="1"/>
          </p:nvPr>
        </p:nvSpPr>
        <p:spPr/>
        <p:txBody>
          <a:bodyPr/>
          <a:lstStyle/>
          <a:p>
            <a:r>
              <a:rPr lang="en-US" dirty="0" smtClean="0"/>
              <a:t>Majority of the earth’s living environment (trees, grass, etc.)</a:t>
            </a:r>
          </a:p>
          <a:p>
            <a:r>
              <a:rPr lang="en-US" dirty="0" smtClean="0"/>
              <a:t>Plants also get “sick”</a:t>
            </a:r>
          </a:p>
          <a:p>
            <a:r>
              <a:rPr lang="en-US" dirty="0" smtClean="0"/>
              <a:t>Disease agents include</a:t>
            </a:r>
          </a:p>
          <a:p>
            <a:pPr lvl="1"/>
            <a:r>
              <a:rPr lang="en-US" dirty="0" smtClean="0"/>
              <a:t>Fungi, bacteria, viruses, protozoa, unfavorable environmental conditions, toxic chemicals</a:t>
            </a:r>
          </a:p>
          <a:p>
            <a:r>
              <a:rPr lang="en-US" dirty="0" smtClean="0"/>
              <a:t>Competition with unwanted plants (weeds)</a:t>
            </a:r>
          </a:p>
          <a:p>
            <a:r>
              <a:rPr lang="en-US" dirty="0" smtClean="0"/>
              <a:t>Damaged by insects, humans, other animals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Plants &amp; Diseases</a:t>
            </a:r>
            <a:endParaRPr lang="en-US" dirty="0"/>
          </a:p>
        </p:txBody>
      </p:sp>
      <p:sp>
        <p:nvSpPr>
          <p:cNvPr id="3" name="Content Placeholder 2"/>
          <p:cNvSpPr>
            <a:spLocks noGrp="1"/>
          </p:cNvSpPr>
          <p:nvPr>
            <p:ph sz="quarter" idx="1"/>
          </p:nvPr>
        </p:nvSpPr>
        <p:spPr/>
        <p:txBody>
          <a:bodyPr>
            <a:normAutofit lnSpcReduction="10000"/>
          </a:bodyPr>
          <a:lstStyle/>
          <a:p>
            <a:r>
              <a:rPr lang="en-US" i="1" dirty="0" smtClean="0"/>
              <a:t>“Plant Pathology is the study of the organisms and of the environmental factors that cause disease in plants; of the mechanisms by which these factors induce disease in plants; and of the methods of preventing or controlling disease and reducing the damage it causes.”</a:t>
            </a:r>
          </a:p>
          <a:p>
            <a:endParaRPr lang="en-US" i="1" dirty="0" smtClean="0"/>
          </a:p>
          <a:p>
            <a:r>
              <a:rPr lang="en-US" dirty="0" smtClean="0"/>
              <a:t>Botany, mycology, bacteriology, virology, nematology, plant physiology, genetics, molecular biology, biochemistry, horticulture, meteorology, many others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Disease Control</a:t>
            </a:r>
            <a:endParaRPr lang="en-US" dirty="0"/>
          </a:p>
        </p:txBody>
      </p:sp>
      <p:sp>
        <p:nvSpPr>
          <p:cNvPr id="3" name="Content Placeholder 2"/>
          <p:cNvSpPr>
            <a:spLocks noGrp="1"/>
          </p:cNvSpPr>
          <p:nvPr>
            <p:ph sz="quarter" idx="1"/>
          </p:nvPr>
        </p:nvSpPr>
        <p:spPr/>
        <p:txBody>
          <a:bodyPr/>
          <a:lstStyle/>
          <a:p>
            <a:r>
              <a:rPr lang="en-US" dirty="0" smtClean="0"/>
              <a:t>Past 100 yrs</a:t>
            </a:r>
          </a:p>
          <a:p>
            <a:pPr lvl="1"/>
            <a:r>
              <a:rPr lang="en-US" dirty="0" smtClean="0"/>
              <a:t>Extensive pesticide use</a:t>
            </a:r>
          </a:p>
          <a:p>
            <a:pPr lvl="1"/>
            <a:r>
              <a:rPr lang="en-US" dirty="0" smtClean="0"/>
              <a:t>Many have been shown to be toxic to non-target organisms</a:t>
            </a:r>
          </a:p>
          <a:p>
            <a:pPr lvl="1"/>
            <a:r>
              <a:rPr lang="en-US" dirty="0" smtClean="0"/>
              <a:t>Short and long-term costs of environmental contamination</a:t>
            </a:r>
          </a:p>
          <a:p>
            <a:r>
              <a:rPr lang="en-US" dirty="0" smtClean="0"/>
              <a:t>Modern research</a:t>
            </a:r>
          </a:p>
          <a:p>
            <a:pPr lvl="1"/>
            <a:r>
              <a:rPr lang="en-US" dirty="0" smtClean="0"/>
              <a:t>Environmentally friendly means of control – breeding and genetic engineering, disease suppressing cultural practices, plant defense promoting products, biological agents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Plant Disease</a:t>
            </a:r>
            <a:endParaRPr lang="en-US" dirty="0"/>
          </a:p>
        </p:txBody>
      </p:sp>
      <p:sp>
        <p:nvSpPr>
          <p:cNvPr id="3" name="Content Placeholder 2"/>
          <p:cNvSpPr>
            <a:spLocks noGrp="1"/>
          </p:cNvSpPr>
          <p:nvPr>
            <p:ph sz="quarter" idx="1"/>
          </p:nvPr>
        </p:nvSpPr>
        <p:spPr/>
        <p:txBody>
          <a:bodyPr/>
          <a:lstStyle/>
          <a:p>
            <a:r>
              <a:rPr lang="en-US" dirty="0" smtClean="0"/>
              <a:t>Healthy plant carries out its basic physiological functions</a:t>
            </a:r>
          </a:p>
          <a:p>
            <a:r>
              <a:rPr lang="en-US" dirty="0" smtClean="0"/>
              <a:t>Unhealthy/diseased plant </a:t>
            </a:r>
          </a:p>
          <a:p>
            <a:pPr lvl="1"/>
            <a:r>
              <a:rPr lang="en-US" dirty="0" smtClean="0"/>
              <a:t>The inability of the cells of a plant or plant part to carry out one or more of the essential functions due to interference by either a pathogen or an adverse environmental factor; the activities of the cell are disrupted, altered, or inhibited, the cells malfunction or die and the plant becomes diseased</a:t>
            </a:r>
          </a:p>
          <a:p>
            <a:pPr lvl="1"/>
            <a:r>
              <a:rPr lang="en-US" dirty="0" smtClean="0"/>
              <a:t>Infection begins localized (invisible to the naked eye) but then develops and the reaction becomes more widespread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Disease Triangle</a:t>
            </a:r>
            <a:endParaRPr lang="en-US" dirty="0"/>
          </a:p>
        </p:txBody>
      </p:sp>
      <p:pic>
        <p:nvPicPr>
          <p:cNvPr id="1028" name="Picture 4" descr="http://erec.ifas.ufl.edu/MG/images/f57text.jpg"/>
          <p:cNvPicPr>
            <a:picLocks noChangeAspect="1" noChangeArrowheads="1"/>
          </p:cNvPicPr>
          <p:nvPr/>
        </p:nvPicPr>
        <p:blipFill>
          <a:blip r:embed="rId3" cstate="print"/>
          <a:srcRect/>
          <a:stretch>
            <a:fillRect/>
          </a:stretch>
        </p:blipFill>
        <p:spPr bwMode="auto">
          <a:xfrm>
            <a:off x="1752600" y="1981200"/>
            <a:ext cx="5582093" cy="3429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228600"/>
            <a:ext cx="8534400" cy="533400"/>
          </a:xfrm>
        </p:spPr>
        <p:txBody>
          <a:bodyPr>
            <a:normAutofit/>
          </a:bodyPr>
          <a:lstStyle/>
          <a:p>
            <a:r>
              <a:rPr lang="en-US" sz="2800" dirty="0" smtClean="0"/>
              <a:t>Basic Plant Functions vs. Plant Disease Interference</a:t>
            </a:r>
            <a:endParaRPr lang="en-US" sz="2800" dirty="0"/>
          </a:p>
        </p:txBody>
      </p:sp>
      <p:pic>
        <p:nvPicPr>
          <p:cNvPr id="5" name="Picture 4" descr="1QF1"/>
          <p:cNvPicPr>
            <a:picLocks noChangeAspect="1" noChangeArrowheads="1"/>
          </p:cNvPicPr>
          <p:nvPr/>
        </p:nvPicPr>
        <p:blipFill>
          <a:blip r:embed="rId3" cstate="print"/>
          <a:srcRect/>
          <a:stretch>
            <a:fillRect/>
          </a:stretch>
        </p:blipFill>
        <p:spPr bwMode="auto">
          <a:xfrm>
            <a:off x="2540028" y="838200"/>
            <a:ext cx="3898292"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762</TotalTime>
  <Words>1272</Words>
  <Application>Microsoft Office PowerPoint</Application>
  <PresentationFormat>On-screen Show (4:3)</PresentationFormat>
  <Paragraphs>168</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Wingdings</vt:lpstr>
      <vt:lpstr>Wingdings 2</vt:lpstr>
      <vt:lpstr>Civic</vt:lpstr>
      <vt:lpstr>PLP 2001C Plant Pathology</vt:lpstr>
      <vt:lpstr>Plant Pathology</vt:lpstr>
      <vt:lpstr>Crop Losses, cont’d</vt:lpstr>
      <vt:lpstr>Plants &amp; Disease</vt:lpstr>
      <vt:lpstr>Plants &amp; Diseases</vt:lpstr>
      <vt:lpstr>Plant Disease Control</vt:lpstr>
      <vt:lpstr>Concept of Plant Disease</vt:lpstr>
      <vt:lpstr>Plant Disease Triangle</vt:lpstr>
      <vt:lpstr>Basic Plant Functions vs. Plant Disease Interference</vt:lpstr>
      <vt:lpstr>Certain Plant Pathogen Shapes &amp; Sizes</vt:lpstr>
      <vt:lpstr>Groups of Plant Pathogens</vt:lpstr>
      <vt:lpstr>Symptoms vs. Signs</vt:lpstr>
      <vt:lpstr>Plant Disease Classification, Agrios text</vt:lpstr>
      <vt:lpstr>Plant Disease Classification, Agrios text</vt:lpstr>
      <vt:lpstr>History</vt:lpstr>
      <vt:lpstr>History</vt:lpstr>
      <vt:lpstr>History</vt:lpstr>
      <vt:lpstr>History</vt:lpstr>
      <vt:lpstr>History</vt:lpstr>
      <vt:lpstr>History</vt:lpstr>
      <vt:lpstr>History</vt:lpstr>
      <vt:lpstr>Resources</vt:lpstr>
    </vt:vector>
  </TitlesOfParts>
  <Company>Valencia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2001C Plant Pathology</dc:title>
  <dc:creator>jgarces3</dc:creator>
  <cp:lastModifiedBy>Javier Garces</cp:lastModifiedBy>
  <cp:revision>24</cp:revision>
  <dcterms:created xsi:type="dcterms:W3CDTF">2009-09-08T18:00:55Z</dcterms:created>
  <dcterms:modified xsi:type="dcterms:W3CDTF">2016-09-01T12:24:40Z</dcterms:modified>
</cp:coreProperties>
</file>