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308" r:id="rId16"/>
    <p:sldId id="282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9" r:id="rId37"/>
    <p:sldId id="301" r:id="rId38"/>
    <p:sldId id="310" r:id="rId39"/>
    <p:sldId id="311" r:id="rId40"/>
    <p:sldId id="302" r:id="rId41"/>
    <p:sldId id="303" r:id="rId42"/>
    <p:sldId id="304" r:id="rId43"/>
    <p:sldId id="312" r:id="rId44"/>
    <p:sldId id="305" r:id="rId45"/>
    <p:sldId id="313" r:id="rId46"/>
    <p:sldId id="306" r:id="rId47"/>
    <p:sldId id="307" r:id="rId48"/>
    <p:sldId id="314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00" autoAdjust="0"/>
  </p:normalViewPr>
  <p:slideViewPr>
    <p:cSldViewPr>
      <p:cViewPr varScale="1">
        <p:scale>
          <a:sx n="54" d="100"/>
          <a:sy n="54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8BBB-B291-46D0-9993-A469488AB298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52202-8E84-4B0D-A34A-A4B5D49607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B82900-2CA6-4FB0-B804-0AE5F42A7F41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4C4E7-2EF6-41ED-B63A-4AF0F35FF9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Chapters 2 &amp; 3 (Parasitism &amp; Disease Dvlpmnt</a:t>
            </a:r>
            <a:r>
              <a:rPr lang="en-US" baseline="0" dirty="0" smtClean="0"/>
              <a:t>; Effect of Pathogens on Plant Physiological Fxns)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Inn</a:t>
            </a:r>
            <a:r>
              <a:rPr lang="en-US" baseline="0" dirty="0" smtClean="0"/>
              <a:t> for fungi can be spores, mycelium; for virus/bact whole individuals, </a:t>
            </a:r>
            <a:r>
              <a:rPr lang="en-US" baseline="0" dirty="0" err="1" smtClean="0"/>
              <a:t>nemas</a:t>
            </a:r>
            <a:r>
              <a:rPr lang="en-US" baseline="0" dirty="0" smtClean="0"/>
              <a:t> may be adult, juv, or eggs.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Primary inoculum causes the original infection (primary infections) from a dormant or survival state; secondary inoculum produced from primary infections and in turn causes secondary infections.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Diff sources depending on type of host (</a:t>
            </a:r>
            <a:r>
              <a:rPr lang="en-US" baseline="0" dirty="0" err="1" smtClean="0"/>
              <a:t>perr</a:t>
            </a:r>
            <a:r>
              <a:rPr lang="en-US" baseline="0" dirty="0" smtClean="0"/>
              <a:t>, etc), outside sources, alternative hosts.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Only small fraction of the potential inoculum produced actually lands on a susceptible host plants; majority lands on things that can’t become infected.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Attachment thru</a:t>
            </a:r>
            <a:r>
              <a:rPr lang="en-US" baseline="0" dirty="0" smtClean="0"/>
              <a:t> adhesion of spores, bacteria, and seeds. These adhesive materials come in contact with the plant surface.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Not exactly clear what causes germ.</a:t>
            </a:r>
          </a:p>
          <a:p>
            <a:pPr lvl="1">
              <a:buFont typeface="Arial" pitchFamily="34" charset="0"/>
              <a:buChar char="•"/>
            </a:pPr>
            <a:r>
              <a:rPr lang="en-US" b="1" baseline="0" dirty="0" smtClean="0"/>
              <a:t>Germ tube specialized strx distinct from fungal mycelium</a:t>
            </a:r>
            <a:r>
              <a:rPr lang="en-US" baseline="0" dirty="0" smtClean="0"/>
              <a:t> that grows short distance before it differentiates into an appressorium (needs signal from host plant).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Also have mechanism for preventing germ until favorable envr’l conditions occur.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="1" baseline="0" dirty="0" smtClean="0"/>
              <a:t>App-</a:t>
            </a:r>
            <a:r>
              <a:rPr lang="en-US" b="1" dirty="0" err="1" smtClean="0"/>
              <a:t>hyphal</a:t>
            </a:r>
            <a:r>
              <a:rPr lang="en-US" b="1" dirty="0" smtClean="0"/>
              <a:t> "pressing" organ</a:t>
            </a:r>
            <a:r>
              <a:rPr lang="en-US" dirty="0" smtClean="0"/>
              <a:t>, from which a minute infection peg grows and enters the host (brings about penetration).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Secrete extracellular enzymes, generate phy force.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Generate great physical force to bring penetration of cuticle (size of turgor press has been measured to be 40x &gt; than the press of a typical care tire.</a:t>
            </a:r>
          </a:p>
          <a:p>
            <a:pPr lvl="1"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Recognition mechanisms still unclear</a:t>
            </a:r>
            <a:r>
              <a:rPr lang="en-US" dirty="0" smtClean="0"/>
              <a:t>; numerous, when initial </a:t>
            </a:r>
            <a:r>
              <a:rPr lang="en-US" dirty="0" err="1" smtClean="0"/>
              <a:t>recogn</a:t>
            </a:r>
            <a:r>
              <a:rPr lang="en-US" dirty="0" smtClean="0"/>
              <a:t> signal received by the path favors growth/development disease may be induced, if signal suppresses pathogen growth/development disease may be aborted.</a:t>
            </a:r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Germination (</a:t>
            </a:r>
            <a:r>
              <a:rPr lang="en-US" b="1" dirty="0" err="1" smtClean="0"/>
              <a:t>spores&amp;seeds</a:t>
            </a:r>
            <a:r>
              <a:rPr lang="en-US" b="1" dirty="0" smtClean="0"/>
              <a:t>-par higher plants) requires favorable env conditions</a:t>
            </a:r>
            <a:r>
              <a:rPr lang="en-US" dirty="0" smtClean="0"/>
              <a:t>; some spores germinate by producing a typical mycelium that infects &amp; grows into host plants or produce short germ tube that produces a specialized strx called a </a:t>
            </a:r>
            <a:r>
              <a:rPr lang="en-US" b="1" dirty="0" smtClean="0"/>
              <a:t>haustorium</a:t>
            </a:r>
            <a:r>
              <a:rPr lang="en-US" dirty="0" smtClean="0"/>
              <a:t>; some spores germinate by producing other spores while others are resting </a:t>
            </a:r>
            <a:r>
              <a:rPr lang="en-US" dirty="0" err="1" smtClean="0"/>
              <a:t>strx’s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Germ often favored by nutrients/sugars diffusing from plant surface</a:t>
            </a:r>
            <a:r>
              <a:rPr lang="en-US" dirty="0" smtClean="0"/>
              <a:t>; </a:t>
            </a:r>
            <a:r>
              <a:rPr lang="en-US" b="1" dirty="0" smtClean="0"/>
              <a:t>antagonistic microbes in soil may cause an environment of starvation and of toxic metabolites</a:t>
            </a:r>
            <a:r>
              <a:rPr lang="en-US" dirty="0" smtClean="0"/>
              <a:t>. </a:t>
            </a:r>
            <a:r>
              <a:rPr lang="en-US" b="1" dirty="0" err="1" smtClean="0"/>
              <a:t>Fungistasis</a:t>
            </a:r>
            <a:r>
              <a:rPr lang="en-US" dirty="0" smtClean="0"/>
              <a:t>-spores unable to germinate in these soils, </a:t>
            </a:r>
            <a:r>
              <a:rPr lang="en-US" b="1" dirty="0" smtClean="0"/>
              <a:t>suppressive soils.</a:t>
            </a:r>
          </a:p>
          <a:p>
            <a:pPr>
              <a:buFont typeface="Arial" pitchFamily="34" charset="0"/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Nema</a:t>
            </a:r>
            <a:r>
              <a:rPr lang="en-US" b="1" dirty="0" smtClean="0"/>
              <a:t> eggs also require conditions of favorable temp &amp; moisture</a:t>
            </a:r>
            <a:r>
              <a:rPr lang="en-US" dirty="0" smtClean="0"/>
              <a:t>; egg contains first juvenile stage, molts &amp; 2</a:t>
            </a:r>
            <a:r>
              <a:rPr lang="en-US" baseline="30000" dirty="0" smtClean="0"/>
              <a:t>nd</a:t>
            </a:r>
            <a:r>
              <a:rPr lang="en-US" dirty="0" smtClean="0"/>
              <a:t> juv stage emerges; attracted to roots by certain chemical factors assoc w/ root growth.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Need susceptibility for infection to occur.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Viruses…wounds made by vectors, or</a:t>
            </a:r>
            <a:r>
              <a:rPr lang="en-US" baseline="0" dirty="0" smtClean="0"/>
              <a:t> those made by tools.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Fungi vary in penetration strategies; some in only one of these ways others in several.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Haustoria</a:t>
            </a:r>
            <a:r>
              <a:rPr lang="en-US" dirty="0" smtClean="0"/>
              <a:t> – simple or branched projection</a:t>
            </a:r>
            <a:r>
              <a:rPr lang="en-US" baseline="0" dirty="0" smtClean="0"/>
              <a:t> of hyphae into host cells that acts as an absorbing organ.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Hydathodes</a:t>
            </a:r>
            <a:r>
              <a:rPr lang="en-US" baseline="0" dirty="0" smtClean="0"/>
              <a:t> – strxs w/ 1 or more openings that discharge water form the interior of a lf to its surface.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Perception of</a:t>
            </a:r>
            <a:r>
              <a:rPr lang="en-US" baseline="0" dirty="0" smtClean="0"/>
              <a:t> signals from plant surfaces by pathogenic fungi seems to be the result of signaling pathways mediated by cyclic adenosine </a:t>
            </a:r>
            <a:r>
              <a:rPr lang="en-US" baseline="0" dirty="0" err="1" smtClean="0"/>
              <a:t>monophosphate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cAMP</a:t>
            </a:r>
            <a:r>
              <a:rPr lang="en-US" baseline="0" dirty="0" smtClean="0"/>
              <a:t>) &amp; </a:t>
            </a:r>
            <a:r>
              <a:rPr lang="en-US" baseline="0" dirty="0" err="1" smtClean="0"/>
              <a:t>mitogen</a:t>
            </a:r>
            <a:r>
              <a:rPr lang="en-US" baseline="0" dirty="0" smtClean="0"/>
              <a:t>-activated proteins kinase (</a:t>
            </a:r>
            <a:r>
              <a:rPr lang="en-US" baseline="0" dirty="0" err="1" smtClean="0"/>
              <a:t>MAPK</a:t>
            </a:r>
            <a:r>
              <a:rPr lang="en-US" baseline="0" dirty="0" smtClean="0"/>
              <a:t>), which have been implicated in regulating the development of infection-related phenomena in many diff fungi.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In response to a signal from a host plant (presence of hydrophobic plant surface), which transmits a cue for appressorium formation, fungus perceives the extracellular signal &amp; its transmission via the plasma membrane and, as a first step, it accumulates intracellular signaling molecules and induces a phosphorylation cascade.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3140C-168E-4BCD-915E-0965778A5A56}" type="slidenum">
              <a:rPr lang="en-US"/>
              <a:pPr/>
              <a:t>16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Through intact plant surfaces.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Pierces the cuticle and the cell wall</a:t>
            </a:r>
            <a:r>
              <a:rPr lang="en-US" baseline="0" dirty="0" smtClean="0"/>
              <a:t> thru mechanical force &amp; enzymatic softening.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PHP also form a </a:t>
            </a:r>
            <a:r>
              <a:rPr lang="en-US" baseline="0" dirty="0" err="1" smtClean="0"/>
              <a:t>appr</a:t>
            </a:r>
            <a:r>
              <a:rPr lang="en-US" baseline="0" dirty="0" smtClean="0"/>
              <a:t> and penetration peg from radicle.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Nemas</a:t>
            </a:r>
            <a:r>
              <a:rPr lang="en-US" baseline="0" dirty="0" smtClean="0"/>
              <a:t> thru back/forth movement of </a:t>
            </a:r>
            <a:r>
              <a:rPr lang="en-US" baseline="0" dirty="0" err="1" smtClean="0"/>
              <a:t>stylets</a:t>
            </a:r>
            <a:r>
              <a:rPr lang="en-US" baseline="0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Discuss</a:t>
            </a:r>
            <a:r>
              <a:rPr lang="en-US" baseline="0" dirty="0" smtClean="0"/>
              <a:t> differences </a:t>
            </a:r>
            <a:r>
              <a:rPr lang="en-US" baseline="0" dirty="0" err="1" smtClean="0"/>
              <a:t>bw</a:t>
            </a:r>
            <a:r>
              <a:rPr lang="en-US" baseline="0" dirty="0" smtClean="0"/>
              <a:t> these 2 methods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St-open in daytime,</a:t>
            </a:r>
            <a:r>
              <a:rPr lang="en-US" baseline="0" dirty="0" smtClean="0"/>
              <a:t> closed at night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Hyd</a:t>
            </a:r>
            <a:r>
              <a:rPr lang="en-US" baseline="0" dirty="0" smtClean="0"/>
              <a:t>-more or less permanently open; connected to veins and secrete droplets of liquid (</a:t>
            </a:r>
            <a:r>
              <a:rPr lang="en-US" baseline="0" dirty="0" err="1" smtClean="0"/>
              <a:t>guttation</a:t>
            </a:r>
            <a:r>
              <a:rPr lang="en-US" baseline="0" dirty="0" smtClean="0"/>
              <a:t> drops)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Nec-bact</a:t>
            </a:r>
            <a:r>
              <a:rPr lang="en-US" baseline="0" dirty="0" smtClean="0"/>
              <a:t>, few fungi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Lent-less efficient, secondary pathway for infection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Following</a:t>
            </a:r>
            <a:r>
              <a:rPr lang="en-US" baseline="0" dirty="0" smtClean="0"/>
              <a:t> infection, pathogens grow, multiply, or both w/in the plant tissues &amp; invade &amp; colonize the plant to a certain extent.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Gwth</a:t>
            </a:r>
            <a:r>
              <a:rPr lang="en-US" dirty="0" smtClean="0"/>
              <a:t> and/or</a:t>
            </a:r>
            <a:r>
              <a:rPr lang="en-US" baseline="0" dirty="0" smtClean="0"/>
              <a:t> repro of the path (colonization) in or on infected tissues are actually 2 concurrent </a:t>
            </a:r>
            <a:r>
              <a:rPr lang="en-US" baseline="0" dirty="0" err="1" smtClean="0"/>
              <a:t>substages</a:t>
            </a:r>
            <a:r>
              <a:rPr lang="en-US" baseline="0" dirty="0" smtClean="0"/>
              <a:t> of disease dvlpmnt.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Pg77-103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 </a:t>
            </a:r>
            <a:r>
              <a:rPr lang="en-US" dirty="0" err="1" smtClean="0"/>
              <a:t>Patho’s</a:t>
            </a:r>
            <a:r>
              <a:rPr lang="en-US" dirty="0" smtClean="0"/>
              <a:t> belong</a:t>
            </a:r>
            <a:r>
              <a:rPr lang="en-US" baseline="0" dirty="0" smtClean="0"/>
              <a:t> to the same group of organisms that cause disease in plants &amp; animals; however, none of the plant pathogens are known to cause disease in humans.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Go over definitions.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Path can</a:t>
            </a:r>
            <a:r>
              <a:rPr lang="en-US" baseline="0" dirty="0" smtClean="0"/>
              <a:t> grow/multiply on diseased plants, can more plants to become infected, lead to a large or small epidemic.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Removal by the parasite of H2O/nutr leads to decr in efficiency in normal grwth, becomes </a:t>
            </a:r>
            <a:r>
              <a:rPr lang="en-US" baseline="0" dirty="0" err="1" smtClean="0"/>
              <a:t>detr</a:t>
            </a:r>
            <a:r>
              <a:rPr lang="en-US" baseline="0" dirty="0" smtClean="0"/>
              <a:t> to further dvlpmnt.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Sym-legume w/ </a:t>
            </a:r>
            <a:r>
              <a:rPr lang="en-US" baseline="0" dirty="0" err="1" smtClean="0"/>
              <a:t>mcyhorr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Symptoms may appear as soon</a:t>
            </a:r>
            <a:r>
              <a:rPr lang="en-US" baseline="0" dirty="0" smtClean="0"/>
              <a:t> as 2-4 days after inoculation or as late as 2-3 years (some viral, </a:t>
            </a:r>
            <a:r>
              <a:rPr lang="en-US" baseline="0" dirty="0" err="1" smtClean="0"/>
              <a:t>mollicute</a:t>
            </a:r>
            <a:r>
              <a:rPr lang="en-US" baseline="0" dirty="0" smtClean="0"/>
              <a:t>, other diseases of trees).</a:t>
            </a:r>
          </a:p>
          <a:p>
            <a:pPr defTabSz="931774">
              <a:buFont typeface="Arial" pitchFamily="34" charset="0"/>
              <a:buChar char="•"/>
              <a:defRPr/>
            </a:pPr>
            <a:r>
              <a:rPr lang="en-US" dirty="0" smtClean="0"/>
              <a:t>Some pathogens kill cells to obtain nutrients, others obtain nutrients from living cells.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Gone over various</a:t>
            </a:r>
            <a:r>
              <a:rPr lang="en-US" baseline="0" dirty="0" smtClean="0"/>
              <a:t> methods already.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Nema’s</a:t>
            </a:r>
            <a:r>
              <a:rPr lang="en-US" baseline="0" dirty="0" smtClean="0"/>
              <a:t> can invade intra also, many feed by just piercing cells.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Many infections</a:t>
            </a:r>
            <a:r>
              <a:rPr lang="en-US" baseline="0" dirty="0" smtClean="0"/>
              <a:t> caused by fungi, back, </a:t>
            </a:r>
            <a:r>
              <a:rPr lang="en-US" baseline="0" dirty="0" err="1" smtClean="0"/>
              <a:t>nema’s</a:t>
            </a:r>
            <a:r>
              <a:rPr lang="en-US" baseline="0" dirty="0" smtClean="0"/>
              <a:t>, viruses, &amp; parasitic higher plants are local…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May remain localized throughout growing season or may enlarge slightly or very slowly.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Other infections enlarge more or less rapidly &amp; may involve an entire plant organ (flwr, fr, lf), a large part of the plant (branch), or the entire plant.</a:t>
            </a:r>
          </a:p>
          <a:p>
            <a:pPr lvl="1">
              <a:buFont typeface="Arial" pitchFamily="34" charset="0"/>
              <a:buChar char="•"/>
            </a:pPr>
            <a:endParaRPr lang="en-US" baseline="0" dirty="0" smtClean="0"/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/>
              <a:t>Infections caused by fastidious xylem or phloem inhabiting bact, mollicutes, &amp; protozoa as well as natural infections caused by viruses &amp; viroids are systemic…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Pathogen from one initial point of infection spreads &amp; invades most or all susceptible cells &amp; tissues throughout the plant.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Individual fungi &amp; parasitic</a:t>
            </a:r>
            <a:r>
              <a:rPr lang="en-US" baseline="0" dirty="0" smtClean="0"/>
              <a:t> higher plants generally invade &amp; infect tissues by growing on into them from one initial point of inoculation.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Diseased plant may have several points where separate units of mycelium are active.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Fungi causing vascular wilts invade plants by producing &amp; releasing spores w/in the vessels, &amp; as the spores are carried in the sap stream they invade vessels far away from the mycelium, germinate there, &amp; produce a mycelium which invades more vessels.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Go over different reproduction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Ex-nematodes, </a:t>
            </a:r>
            <a:r>
              <a:rPr lang="en-US" dirty="0" err="1" smtClean="0"/>
              <a:t>oomyctes</a:t>
            </a:r>
            <a:r>
              <a:rPr lang="en-US" dirty="0" smtClean="0"/>
              <a:t>, zoo-</a:t>
            </a:r>
            <a:r>
              <a:rPr lang="en-US" dirty="0" err="1" smtClean="0"/>
              <a:t>sporic</a:t>
            </a:r>
            <a:r>
              <a:rPr lang="en-US" baseline="0" dirty="0" smtClean="0"/>
              <a:t> fungi, bact.</a:t>
            </a:r>
          </a:p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Air-certain spores</a:t>
            </a:r>
            <a:r>
              <a:rPr lang="en-US" baseline="0" dirty="0" smtClean="0"/>
              <a:t> (rusts) very hardy, high altitudes (several thousand meters) above infected fields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Water-1.Bact,nemas, spores </a:t>
            </a:r>
            <a:r>
              <a:rPr lang="en-US" baseline="0" dirty="0" err="1" smtClean="0"/>
              <a:t>diss</a:t>
            </a:r>
            <a:r>
              <a:rPr lang="en-US" baseline="0" dirty="0" smtClean="0"/>
              <a:t> by water that moves on surface, 2.All </a:t>
            </a:r>
            <a:r>
              <a:rPr lang="en-US" baseline="0" dirty="0" err="1" smtClean="0"/>
              <a:t>bact</a:t>
            </a:r>
            <a:r>
              <a:rPr lang="en-US" baseline="0" dirty="0" smtClean="0"/>
              <a:t>, some spores in sticky liquid, need water splash to wash downward or splash in all directions, 3. Rain drops, OH </a:t>
            </a:r>
            <a:r>
              <a:rPr lang="en-US" baseline="0" dirty="0" err="1" smtClean="0"/>
              <a:t>irr</a:t>
            </a:r>
            <a:r>
              <a:rPr lang="en-US" baseline="0" dirty="0" smtClean="0"/>
              <a:t>, spores &amp; </a:t>
            </a:r>
            <a:r>
              <a:rPr lang="en-US" baseline="0" dirty="0" err="1" smtClean="0"/>
              <a:t>bact</a:t>
            </a:r>
            <a:r>
              <a:rPr lang="en-US" baseline="0" dirty="0" smtClean="0"/>
              <a:t> present in air to wash downward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Insects; Viruses-aphids, whiteflies, </a:t>
            </a:r>
            <a:r>
              <a:rPr lang="en-US" baseline="0" dirty="0" err="1" smtClean="0"/>
              <a:t>thrips</a:t>
            </a:r>
            <a:r>
              <a:rPr lang="en-US" baseline="0" dirty="0" smtClean="0"/>
              <a:t>, leafhoppers; other insects (may be specific or general)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Some viruses can be carried in the pollen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Humans-TMV, many other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Mono may</a:t>
            </a:r>
            <a:r>
              <a:rPr lang="en-US" baseline="0" dirty="0" smtClean="0"/>
              <a:t> increase steadily from year to year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Poly includes explosive epidemics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Polyetic-dutch</a:t>
            </a:r>
            <a:r>
              <a:rPr lang="en-US" baseline="0" dirty="0" smtClean="0"/>
              <a:t> elm disease, cedar apple rusts, white pine blister rust, citrus </a:t>
            </a:r>
            <a:r>
              <a:rPr lang="en-US" baseline="0" dirty="0" err="1" smtClean="0"/>
              <a:t>tristeza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Pg251-262, 271-272</a:t>
            </a:r>
          </a:p>
          <a:p>
            <a:pPr>
              <a:buFont typeface="Arial" pitchFamily="34" charset="0"/>
              <a:buNone/>
            </a:pPr>
            <a:r>
              <a:rPr lang="en-US" b="1" dirty="0" smtClean="0"/>
              <a:t>**Dominant factor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Also plays important role in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Occurrence of many diseases closely correlated</a:t>
            </a:r>
            <a:r>
              <a:rPr lang="en-US" baseline="0" dirty="0" smtClean="0"/>
              <a:t> with amount &amp; distribution of RF w/in the year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Ex: apple scab - continuous wetting of the leaves, fruit for at least 9 hrs required at opt temp range (18-23C)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**Most</a:t>
            </a:r>
            <a:r>
              <a:rPr lang="en-US" baseline="0" dirty="0" smtClean="0"/>
              <a:t> pathogens become independent of outside moisture once they can obtain </a:t>
            </a:r>
            <a:r>
              <a:rPr lang="en-US" baseline="0" dirty="0" err="1" smtClean="0"/>
              <a:t>nutr</a:t>
            </a:r>
            <a:r>
              <a:rPr lang="en-US" baseline="0" dirty="0" smtClean="0"/>
              <a:t> &amp; water from plant (exceptions are late blight, dm); in pm spore germination &amp; infection are actually lower in the presence of free moisture of the plant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Those affecting roots, tubers,</a:t>
            </a:r>
            <a:r>
              <a:rPr lang="en-US" baseline="0" dirty="0" smtClean="0"/>
              <a:t> young seedlings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Water logged soils – reduced oxygen ability and lower temp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Other-fungi, </a:t>
            </a:r>
            <a:r>
              <a:rPr lang="en-US" baseline="0" dirty="0" err="1" smtClean="0"/>
              <a:t>bact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nemas</a:t>
            </a:r>
            <a:r>
              <a:rPr lang="en-US" baseline="0" dirty="0" smtClean="0"/>
              <a:t> cause most severe </a:t>
            </a:r>
            <a:r>
              <a:rPr lang="en-US" baseline="0" dirty="0" err="1" smtClean="0"/>
              <a:t>symp</a:t>
            </a:r>
            <a:r>
              <a:rPr lang="en-US" baseline="0" dirty="0" smtClean="0"/>
              <a:t> when soil is wet but not saturated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Several other fungi (</a:t>
            </a:r>
            <a:r>
              <a:rPr lang="en-US" baseline="0" dirty="0" err="1" smtClean="0"/>
              <a:t>Fusarium</a:t>
            </a:r>
            <a:r>
              <a:rPr lang="en-US" baseline="0" dirty="0" smtClean="0"/>
              <a:t>) grow fairly well in rather dry environments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Vascular wilts caused by </a:t>
            </a:r>
            <a:r>
              <a:rPr lang="en-US" baseline="0" dirty="0" err="1" smtClean="0"/>
              <a:t>Verticillium</a:t>
            </a:r>
            <a:r>
              <a:rPr lang="en-US" baseline="0" dirty="0" smtClean="0"/>
              <a:t> when plants suffer from water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Pg105-121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Ex’s- flowers/ability to reproduce;</a:t>
            </a:r>
            <a:r>
              <a:rPr lang="en-US" baseline="0" dirty="0" smtClean="0"/>
              <a:t> roots/ability to absorb nutrients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While pathogens infect plants in the course of their obtaining food for themselves, depending on the kind of path &amp; on the plant organ or tissue they infect, pathogens interfere w/ the diff physiological fxns of the plant &amp; lead to the dvlpmnt of diff symptoms.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Important distinction!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Most fungi</a:t>
            </a:r>
            <a:r>
              <a:rPr lang="en-US" baseline="0" dirty="0" smtClean="0"/>
              <a:t> &amp; bact are </a:t>
            </a:r>
            <a:r>
              <a:rPr lang="en-US" baseline="0" dirty="0" err="1" smtClean="0"/>
              <a:t>nonobl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Semi-live most of their time as parasites; </a:t>
            </a:r>
            <a:r>
              <a:rPr lang="en-US" baseline="0" dirty="0" err="1" smtClean="0"/>
              <a:t>neco</a:t>
            </a:r>
            <a:r>
              <a:rPr lang="en-US" baseline="0" dirty="0" smtClean="0"/>
              <a:t>-live most of their time on dead material.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Obli</a:t>
            </a:r>
            <a:r>
              <a:rPr lang="en-US" baseline="0" dirty="0" smtClean="0"/>
              <a:t> &amp; Non-</a:t>
            </a:r>
            <a:r>
              <a:rPr lang="en-US" baseline="0" dirty="0" err="1" smtClean="0"/>
              <a:t>obl</a:t>
            </a:r>
            <a:r>
              <a:rPr lang="en-US" baseline="0" dirty="0" smtClean="0"/>
              <a:t> usually differ in ways they affect their hosts.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Many non-</a:t>
            </a:r>
            <a:r>
              <a:rPr lang="en-US" baseline="0" dirty="0" err="1" smtClean="0"/>
              <a:t>obl</a:t>
            </a:r>
            <a:r>
              <a:rPr lang="en-US" baseline="0" dirty="0" smtClean="0"/>
              <a:t> secrete enzymes that cause the disintegration of cell components.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err="1" smtClean="0"/>
              <a:t>Obl</a:t>
            </a:r>
            <a:r>
              <a:rPr lang="en-US" baseline="0" dirty="0" smtClean="0"/>
              <a:t> parasites do not kill cells in advance but get nutrients by either penetrating living cells or establishing close contact with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List of diff phys fxns</a:t>
            </a:r>
            <a:r>
              <a:rPr lang="en-US" baseline="0" dirty="0" smtClean="0"/>
              <a:t> that may be affected by plant pathogens.</a:t>
            </a:r>
          </a:p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39652-DA21-4CA7-9CA0-12ADFE597475}" type="slidenum">
              <a:rPr lang="en-US"/>
              <a:pPr/>
              <a:t>35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What happens in chloroplasts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Leaf spots, blights, rusts,</a:t>
            </a:r>
            <a:r>
              <a:rPr lang="en-GB" baseline="0" dirty="0" smtClean="0"/>
              <a:t> viral mosaics, yellowing &amp; stunting diseases, defoliations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Toxins may inhibit certain enzymes directly/</a:t>
            </a:r>
            <a:r>
              <a:rPr lang="en-GB" baseline="0" dirty="0" err="1" smtClean="0"/>
              <a:t>indir</a:t>
            </a:r>
            <a:r>
              <a:rPr lang="en-GB" baseline="0" dirty="0" smtClean="0"/>
              <a:t> involved in Ps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1a-Daming off fungi, root-rotting </a:t>
            </a:r>
            <a:r>
              <a:rPr lang="en-US" dirty="0" err="1" smtClean="0"/>
              <a:t>nema’s</a:t>
            </a:r>
            <a:r>
              <a:rPr lang="en-US" dirty="0" smtClean="0"/>
              <a:t>, </a:t>
            </a:r>
            <a:r>
              <a:rPr lang="en-US" dirty="0" err="1" smtClean="0"/>
              <a:t>bact</a:t>
            </a:r>
            <a:r>
              <a:rPr lang="en-US" dirty="0" smtClean="0"/>
              <a:t>;</a:t>
            </a:r>
            <a:r>
              <a:rPr lang="en-US" baseline="0" dirty="0" smtClean="0"/>
              <a:t> directly affect the function of the root system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1b-Mentioned above may reach xylem vessels; cankers in stems, galls (crown gall back, </a:t>
            </a:r>
            <a:r>
              <a:rPr lang="en-US" baseline="0" dirty="0" err="1" smtClean="0"/>
              <a:t>clubroot</a:t>
            </a:r>
            <a:r>
              <a:rPr lang="en-US" baseline="0" dirty="0" smtClean="0"/>
              <a:t> protozoon, RK </a:t>
            </a:r>
            <a:r>
              <a:rPr lang="en-US" baseline="0" dirty="0" err="1" smtClean="0"/>
              <a:t>nemat</a:t>
            </a:r>
            <a:r>
              <a:rPr lang="en-US" baseline="0" dirty="0" smtClean="0"/>
              <a:t>) – most typical and complete dysfunction of the xylem </a:t>
            </a:r>
            <a:r>
              <a:rPr lang="en-US" baseline="0" dirty="0" err="1" smtClean="0"/>
              <a:t>vasc</a:t>
            </a:r>
            <a:r>
              <a:rPr lang="en-US" baseline="0" dirty="0" smtClean="0"/>
              <a:t> wilts (</a:t>
            </a:r>
            <a:r>
              <a:rPr lang="en-US" baseline="0" dirty="0" err="1" smtClean="0"/>
              <a:t>Ceratyo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Fusarium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Verticillum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Ralstonia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Erwinia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1c-sugars from </a:t>
            </a:r>
            <a:r>
              <a:rPr lang="en-US" baseline="0" dirty="0" err="1" smtClean="0"/>
              <a:t>lvs</a:t>
            </a:r>
            <a:r>
              <a:rPr lang="en-US" baseline="0" dirty="0" smtClean="0"/>
              <a:t>; path clogs-obligate fungal parasites (rusts, mildews); cankers, some </a:t>
            </a:r>
            <a:r>
              <a:rPr lang="en-US" baseline="0" dirty="0" err="1" smtClean="0"/>
              <a:t>bact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phytoplasmas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1D-path infects </a:t>
            </a:r>
            <a:r>
              <a:rPr lang="en-US" baseline="0" dirty="0" err="1" smtClean="0"/>
              <a:t>lvs</a:t>
            </a:r>
            <a:r>
              <a:rPr lang="en-US" baseline="0" dirty="0" smtClean="0"/>
              <a:t>; destruction at least of part of cuticle protection, </a:t>
            </a:r>
            <a:r>
              <a:rPr lang="en-US" baseline="0" dirty="0" err="1" smtClean="0"/>
              <a:t>incr</a:t>
            </a:r>
            <a:r>
              <a:rPr lang="en-US" baseline="0" dirty="0" smtClean="0"/>
              <a:t> in cell perm, dysfunction of the stomata (rusts, pm)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Examples</a:t>
            </a:r>
            <a:r>
              <a:rPr lang="en-US" b="1" baseline="0" dirty="0" smtClean="0"/>
              <a:t> of reduction of water absorption by plants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C-Wheat roots at diff stages of destruction by the take-all fungus </a:t>
            </a:r>
            <a:r>
              <a:rPr lang="en-US" b="1" i="1" baseline="0" dirty="0" smtClean="0"/>
              <a:t>Gaeumannomyces</a:t>
            </a:r>
            <a:r>
              <a:rPr lang="en-US" baseline="0" dirty="0" smtClean="0"/>
              <a:t> </a:t>
            </a:r>
            <a:r>
              <a:rPr lang="en-US" b="1" i="1" baseline="0" dirty="0" smtClean="0"/>
              <a:t>tritici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F-Root knot galls caused by the nematode </a:t>
            </a:r>
            <a:r>
              <a:rPr lang="en-US" b="1" i="1" baseline="0" dirty="0" smtClean="0"/>
              <a:t>Meloidogyne</a:t>
            </a:r>
            <a:r>
              <a:rPr lang="en-US" baseline="0" dirty="0" smtClean="0"/>
              <a:t> sp. on roots of a cantaloupe plant.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A-Stem of a </a:t>
            </a:r>
            <a:r>
              <a:rPr lang="en-US" baseline="0" dirty="0" err="1" smtClean="0"/>
              <a:t>cantelope</a:t>
            </a:r>
            <a:r>
              <a:rPr lang="en-US" baseline="0" dirty="0" smtClean="0"/>
              <a:t> plant infected with the fungus </a:t>
            </a:r>
            <a:r>
              <a:rPr lang="en-US" b="1" i="1" baseline="0" dirty="0" smtClean="0"/>
              <a:t>Phomopsis</a:t>
            </a:r>
            <a:r>
              <a:rPr lang="en-US" baseline="0" dirty="0" smtClean="0"/>
              <a:t> sp.</a:t>
            </a:r>
          </a:p>
          <a:p>
            <a:r>
              <a:rPr lang="en-US" baseline="0" dirty="0" smtClean="0"/>
              <a:t>A-Young squash plant showing early symptoms of vascular wilt caused by </a:t>
            </a:r>
            <a:r>
              <a:rPr lang="en-US" b="1" i="1" baseline="0" dirty="0" smtClean="0"/>
              <a:t>Erwinia tracheiphila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baseline="0" dirty="0" smtClean="0"/>
              <a:t>Erwinia tracheiphila </a:t>
            </a:r>
            <a:r>
              <a:rPr lang="en-US" dirty="0" smtClean="0"/>
              <a:t>bacteria lining</a:t>
            </a:r>
            <a:r>
              <a:rPr lang="en-US" baseline="0" dirty="0" smtClean="0"/>
              <a:t> up the inside wall of  a xylem vessel.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Translocation</a:t>
            </a:r>
            <a:r>
              <a:rPr lang="en-US" baseline="0" dirty="0" smtClean="0"/>
              <a:t> issues – tomato infected with a vascular wilt pathogen (</a:t>
            </a:r>
            <a:r>
              <a:rPr lang="en-US" b="1" i="1" baseline="0" dirty="0" smtClean="0"/>
              <a:t>Fusarium</a:t>
            </a:r>
            <a:r>
              <a:rPr lang="en-US" baseline="0" dirty="0" smtClean="0"/>
              <a:t> sp.)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Susc</a:t>
            </a:r>
            <a:r>
              <a:rPr lang="en-US" dirty="0" smtClean="0"/>
              <a:t>-incr</a:t>
            </a:r>
            <a:r>
              <a:rPr lang="en-US" baseline="0" dirty="0" smtClean="0"/>
              <a:t> more rapidly in infectious of resistant </a:t>
            </a:r>
            <a:r>
              <a:rPr lang="en-US" baseline="0" dirty="0" err="1" smtClean="0"/>
              <a:t>varities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susc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incr slowly then stays high.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Cell membr</a:t>
            </a:r>
            <a:r>
              <a:rPr lang="en-US" baseline="0" dirty="0" smtClean="0"/>
              <a:t> background/fxns-barriers that allow certain substances into the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Ways</a:t>
            </a:r>
            <a:r>
              <a:rPr lang="en-US" b="1" baseline="0" dirty="0" smtClean="0"/>
              <a:t> by which pathogens cause increased transpiration in infected plants.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A- The wheat leaf rust pathogen </a:t>
            </a:r>
            <a:r>
              <a:rPr lang="en-US" b="1" i="1" baseline="0" dirty="0" smtClean="0"/>
              <a:t>Puccinia recondita </a:t>
            </a:r>
            <a:r>
              <a:rPr lang="en-US" baseline="0" dirty="0" smtClean="0"/>
              <a:t>produces innumerable lesions (uredia) on wheat lvs &amp; causes millions of breaks in the lf epidermis through which transpiration goes on uncontrollably.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E- Tomato lvs w/ numerous lesions caused by the fungus </a:t>
            </a:r>
            <a:r>
              <a:rPr lang="en-US" b="1" i="1" baseline="0" dirty="0" smtClean="0"/>
              <a:t>Septoria</a:t>
            </a:r>
            <a:r>
              <a:rPr lang="en-US" baseline="0" dirty="0" smtClean="0"/>
              <a:t> sp. &amp; through which excessive transpiration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2 of the most basic,</a:t>
            </a:r>
            <a:r>
              <a:rPr lang="en-US" baseline="0" dirty="0" smtClean="0"/>
              <a:t> general, and precisely controlled processes in the biology of any normal cell.</a:t>
            </a:r>
          </a:p>
          <a:p>
            <a:pPr>
              <a:buFont typeface="Arial" pitchFamily="34" charset="0"/>
              <a:buChar char="•"/>
            </a:pPr>
            <a:r>
              <a:rPr lang="en-US" b="1" baseline="0" dirty="0" err="1" smtClean="0"/>
              <a:t>Transcr</a:t>
            </a:r>
            <a:r>
              <a:rPr lang="en-US" baseline="0" dirty="0" smtClean="0"/>
              <a:t>: Viral, obligate fungal parasites (rusts, pm); 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	**Especially true for viruses (through enzymes/RNA uses host cell nucleotides and machinery to make its own RNA).</a:t>
            </a:r>
          </a:p>
          <a:p>
            <a:pPr>
              <a:buFont typeface="Arial" pitchFamily="34" charset="0"/>
              <a:buChar char="•"/>
            </a:pPr>
            <a:r>
              <a:rPr lang="en-US" b="1" baseline="0" dirty="0" err="1" smtClean="0"/>
              <a:t>Transl</a:t>
            </a:r>
            <a:r>
              <a:rPr lang="en-US" baseline="0" dirty="0" smtClean="0"/>
              <a:t>: increased protein syn.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</a:t>
            </a:r>
            <a:r>
              <a:rPr lang="en-US" baseline="0" dirty="0" smtClean="0"/>
              <a:t> Am stats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Single crop, tomato, may be attacked by &gt;40 spp of fungi, 7 bact, 16 viruses, several mollicutes, &amp; several nematodes.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Talking</a:t>
            </a:r>
            <a:r>
              <a:rPr lang="en-US" baseline="0" dirty="0" smtClean="0"/>
              <a:t> about abnormal growth; very little is known about the specific compounds &amp; mechanisms involved or the genes that control these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Fungal</a:t>
            </a:r>
            <a:r>
              <a:rPr lang="en-US" baseline="0" dirty="0" smtClean="0"/>
              <a:t> and bact; BR-Monilinia, </a:t>
            </a:r>
            <a:r>
              <a:rPr lang="en-US" baseline="0" dirty="0" err="1" smtClean="0"/>
              <a:t>FB-Erw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PremFrDr-Collet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Mixture of intact healthy wheat</a:t>
            </a:r>
            <a:r>
              <a:rPr lang="en-US" baseline="0" dirty="0" smtClean="0"/>
              <a:t> kernels &amp; somewhat darker, broken wheat kernels filled w/ spores of the common bunt (covered smut) fungus </a:t>
            </a:r>
            <a:r>
              <a:rPr lang="en-US" b="1" i="1" baseline="0" dirty="0" smtClean="0"/>
              <a:t>Tilletia</a:t>
            </a:r>
            <a:r>
              <a:rPr lang="en-US" baseline="0" dirty="0" smtClean="0"/>
              <a:t> sp.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Obl</a:t>
            </a:r>
            <a:r>
              <a:rPr lang="en-US" dirty="0" smtClean="0"/>
              <a:t> par’s,</a:t>
            </a:r>
            <a:r>
              <a:rPr lang="en-US" baseline="0" dirty="0" smtClean="0"/>
              <a:t> however many viruses and </a:t>
            </a:r>
            <a:r>
              <a:rPr lang="en-US" baseline="0" dirty="0" err="1" smtClean="0"/>
              <a:t>nemas</a:t>
            </a:r>
            <a:r>
              <a:rPr lang="en-US" baseline="0" dirty="0" smtClean="0"/>
              <a:t> wider host range</a:t>
            </a:r>
            <a:r>
              <a:rPr lang="en-US" baseline="0" dirty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Plant</a:t>
            </a:r>
            <a:r>
              <a:rPr lang="en-US" baseline="0" dirty="0" smtClean="0"/>
              <a:t> and path must come in contact &amp; interact; conditions have to be right.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This 3</a:t>
            </a:r>
            <a:r>
              <a:rPr lang="en-US" baseline="30000" dirty="0" smtClean="0"/>
              <a:t>rd</a:t>
            </a:r>
            <a:r>
              <a:rPr lang="en-US" baseline="0" dirty="0" smtClean="0"/>
              <a:t> component is the favorable environmental condition.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Rate of disease development dependent on these variables.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Length of a side is proportional to the sum total of the char of each component that favor disease.</a:t>
            </a:r>
          </a:p>
          <a:p>
            <a:pPr>
              <a:buFont typeface="Arial" pitchFamily="34" charset="0"/>
              <a:buNone/>
            </a:pPr>
            <a:r>
              <a:rPr lang="en-US" b="1" baseline="0" dirty="0" smtClean="0"/>
              <a:t>**If any of the 3 components is zero, there can be no disease development.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every</a:t>
            </a:r>
            <a:r>
              <a:rPr lang="en-US" baseline="0" dirty="0" smtClean="0"/>
              <a:t> infectious disease, a series of more or less distinct events occurs in succession &amp; leads to the development &amp; perpetuation of the disease &amp; the pathogen.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This chain of event is called the </a:t>
            </a:r>
            <a:r>
              <a:rPr lang="en-US" b="1" baseline="0" dirty="0" smtClean="0"/>
              <a:t>disease cycle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Some diseases</a:t>
            </a:r>
            <a:r>
              <a:rPr lang="en-US" baseline="0" dirty="0" smtClean="0"/>
              <a:t> there may be several infection cycles within one disease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imp!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C4E7-2EF6-41ED-B63A-4AF0F35FF9A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A192442-2196-498D-B05D-88B10A768F6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B4F888A-031D-4581-B2C4-8D76258140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PLP 2001C-Plant Pathology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cycle</a:t>
            </a:r>
            <a:endParaRPr lang="en-US" dirty="0"/>
          </a:p>
        </p:txBody>
      </p:sp>
      <p:pic>
        <p:nvPicPr>
          <p:cNvPr id="4" name="Picture 2" descr="2Q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447800"/>
            <a:ext cx="591917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contact of a pathogen with site of plant where infection is possible.</a:t>
            </a:r>
          </a:p>
          <a:p>
            <a:r>
              <a:rPr lang="en-US" b="1" i="1" dirty="0" smtClean="0"/>
              <a:t>Inoculum</a:t>
            </a:r>
            <a:r>
              <a:rPr lang="en-US" i="1" dirty="0" smtClean="0"/>
              <a:t> </a:t>
            </a:r>
            <a:r>
              <a:rPr lang="en-US" dirty="0" smtClean="0"/>
              <a:t>is any part of the pathogen that can initiate infection and comes in contact with the host.</a:t>
            </a:r>
          </a:p>
          <a:p>
            <a:r>
              <a:rPr lang="en-US" dirty="0" smtClean="0"/>
              <a:t>Types of inoculum</a:t>
            </a:r>
          </a:p>
          <a:p>
            <a:pPr lvl="1"/>
            <a:r>
              <a:rPr lang="en-US" dirty="0" smtClean="0"/>
              <a:t>Primary vs. secondary.</a:t>
            </a:r>
          </a:p>
          <a:p>
            <a:pPr lvl="1"/>
            <a:r>
              <a:rPr lang="en-US" dirty="0" smtClean="0"/>
              <a:t>The more abundant the primary inoculum and the closer to the crop, the more severe the disease.</a:t>
            </a:r>
          </a:p>
          <a:p>
            <a:r>
              <a:rPr lang="en-US" dirty="0" smtClean="0"/>
              <a:t>Sources – vary greatly.</a:t>
            </a:r>
          </a:p>
          <a:p>
            <a:r>
              <a:rPr lang="en-US" dirty="0" smtClean="0"/>
              <a:t>Arrival – wind, water, insects/animals.</a:t>
            </a:r>
          </a:p>
          <a:p>
            <a:endParaRPr lang="en-US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Prepenetration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Pathogen attachment to host.</a:t>
            </a:r>
          </a:p>
          <a:p>
            <a:r>
              <a:rPr lang="en-US" dirty="0" smtClean="0"/>
              <a:t>Spore germination/perception of host surface.</a:t>
            </a:r>
          </a:p>
          <a:p>
            <a:r>
              <a:rPr lang="en-US" dirty="0" smtClean="0"/>
              <a:t>Appressorium formation/maturation.</a:t>
            </a:r>
          </a:p>
          <a:p>
            <a:r>
              <a:rPr lang="en-US" dirty="0" smtClean="0"/>
              <a:t>Recognition between host &amp; pathogen.</a:t>
            </a:r>
          </a:p>
          <a:p>
            <a:r>
              <a:rPr lang="en-US" dirty="0" smtClean="0"/>
              <a:t>Germination of spores &amp; seeds.</a:t>
            </a:r>
          </a:p>
          <a:p>
            <a:r>
              <a:rPr lang="en-US" dirty="0" smtClean="0"/>
              <a:t>Hatching of nematode eggs.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 penetration of cell walls, natural openings, or through wounds.</a:t>
            </a:r>
          </a:p>
          <a:p>
            <a:pPr lvl="1"/>
            <a:r>
              <a:rPr lang="en-US" dirty="0" smtClean="0"/>
              <a:t>Bacteria usually enter through wounds, less frequently through natural openings, never through cell walls.</a:t>
            </a:r>
          </a:p>
          <a:p>
            <a:pPr lvl="1"/>
            <a:r>
              <a:rPr lang="en-US" dirty="0" smtClean="0"/>
              <a:t>Viruses, mollicutes, fastidious bacteria, and protozoa enter through wounds.</a:t>
            </a:r>
          </a:p>
          <a:p>
            <a:pPr lvl="1"/>
            <a:r>
              <a:rPr lang="en-US" dirty="0" smtClean="0"/>
              <a:t>Parasitic higher plants by direct penetration.</a:t>
            </a:r>
          </a:p>
          <a:p>
            <a:pPr lvl="1"/>
            <a:r>
              <a:rPr lang="en-US" dirty="0" smtClean="0"/>
              <a:t>Nematodes enter by direct penetration or natural openings.</a:t>
            </a:r>
          </a:p>
          <a:p>
            <a:r>
              <a:rPr lang="en-US" dirty="0" smtClean="0"/>
              <a:t>Does not always lead to infection.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QF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250986"/>
            <a:ext cx="7543800" cy="644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QF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2QF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57200"/>
            <a:ext cx="7542213" cy="277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2QF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733800"/>
            <a:ext cx="5649913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Penetration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common by fungi, oomycetes, nematodes, and only type by parasitic higher plants.</a:t>
            </a:r>
          </a:p>
          <a:p>
            <a:r>
              <a:rPr lang="en-US" dirty="0" smtClean="0"/>
              <a:t>Nonobligate – fine hypha produced directly by the spore or mycelium.</a:t>
            </a:r>
          </a:p>
          <a:p>
            <a:r>
              <a:rPr lang="en-US" dirty="0" smtClean="0"/>
              <a:t>Obligate parasites – penetration peg produced by an appressorium.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through Wounds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bacteria, most fungi, some viruses, and all viroids through various types of wounds.</a:t>
            </a:r>
          </a:p>
          <a:p>
            <a:pPr lvl="1"/>
            <a:r>
              <a:rPr lang="en-US" dirty="0" smtClean="0"/>
              <a:t>Pathogens grow briefly on wounded tissue before entering healthy.</a:t>
            </a:r>
          </a:p>
          <a:p>
            <a:pPr lvl="1"/>
            <a:r>
              <a:rPr lang="en-US" dirty="0" smtClean="0"/>
              <a:t>Weather, animal feeding, insects, cultural practices.</a:t>
            </a:r>
          </a:p>
          <a:p>
            <a:r>
              <a:rPr lang="en-US" dirty="0" smtClean="0"/>
              <a:t>Some viruses, all mollicutes, fastidious vascular bacteria, and protozoa enter through wounds made by the vector.</a:t>
            </a:r>
          </a:p>
          <a:p>
            <a:pPr lvl="1"/>
            <a:r>
              <a:rPr lang="en-US" dirty="0" smtClean="0"/>
              <a:t>Deposition by vectors in fresh wounds created at time of inoculation.</a:t>
            </a:r>
          </a:p>
          <a:p>
            <a:pPr lvl="1"/>
            <a:r>
              <a:rPr lang="en-US" dirty="0" smtClean="0"/>
              <a:t>Insects, nematodes, mites, fungi.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through Natural Openings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fungi &amp; bacteria.</a:t>
            </a:r>
          </a:p>
          <a:p>
            <a:r>
              <a:rPr lang="en-US" dirty="0" smtClean="0"/>
              <a:t>Types of openings</a:t>
            </a:r>
          </a:p>
          <a:p>
            <a:pPr lvl="1"/>
            <a:r>
              <a:rPr lang="en-US" dirty="0" smtClean="0"/>
              <a:t>Stomata- most numerous on the lower side of the leaves.</a:t>
            </a:r>
          </a:p>
          <a:p>
            <a:pPr lvl="1"/>
            <a:r>
              <a:rPr lang="en-US" dirty="0" smtClean="0"/>
              <a:t>Hydathodes – pores at the margins &amp; tips of leaves.</a:t>
            </a:r>
          </a:p>
          <a:p>
            <a:pPr lvl="1"/>
            <a:r>
              <a:rPr lang="en-US" dirty="0" smtClean="0"/>
              <a:t>Nectarthodes – in blossoms, similar to hydathodes.</a:t>
            </a:r>
          </a:p>
          <a:p>
            <a:pPr lvl="1"/>
            <a:r>
              <a:rPr lang="en-US" dirty="0" smtClean="0"/>
              <a:t>Lenticels – openings on fruits, stems, &amp; tubers that allow for air exchange.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Parasitism &amp; Disease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Infectious diseases</a:t>
            </a:r>
            <a:r>
              <a:rPr lang="en-US" i="1" dirty="0" smtClean="0"/>
              <a:t> </a:t>
            </a:r>
            <a:r>
              <a:rPr lang="en-US" dirty="0" smtClean="0"/>
              <a:t>result from a infection of a plant from a pathogen.</a:t>
            </a:r>
          </a:p>
          <a:p>
            <a:r>
              <a:rPr lang="en-US" b="1" i="1" dirty="0" smtClean="0"/>
              <a:t>Parasite</a:t>
            </a:r>
            <a:r>
              <a:rPr lang="en-US" dirty="0" smtClean="0"/>
              <a:t> – organism that lives on or in some other organism and obtains its food from the latter.</a:t>
            </a:r>
          </a:p>
          <a:p>
            <a:r>
              <a:rPr lang="en-US" b="1" i="1" dirty="0" smtClean="0"/>
              <a:t>Plant parasite</a:t>
            </a:r>
            <a:r>
              <a:rPr lang="en-US" dirty="0" smtClean="0"/>
              <a:t> – organism that becomes intimately associated with a plant and multiples or grows at the expense of the plant.</a:t>
            </a:r>
          </a:p>
          <a:p>
            <a:r>
              <a:rPr lang="en-US" b="1" i="1" dirty="0" smtClean="0"/>
              <a:t>Pathogenicity</a:t>
            </a:r>
            <a:r>
              <a:rPr lang="en-US" dirty="0" smtClean="0"/>
              <a:t> – ability of a pathogen to cause disease.</a:t>
            </a:r>
          </a:p>
          <a:p>
            <a:r>
              <a:rPr lang="en-US" b="1" i="1" dirty="0" smtClean="0"/>
              <a:t>Symbiosis</a:t>
            </a:r>
            <a:r>
              <a:rPr lang="en-US" dirty="0" smtClean="0"/>
              <a:t> – when both the plant &amp; microorganism benefit.</a:t>
            </a:r>
          </a:p>
          <a:p>
            <a:endParaRPr lang="en-US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“Process by which pathogens establish contact with susceptible cells or tissues of the host and procure nutrients from them”.</a:t>
            </a:r>
          </a:p>
          <a:p>
            <a:r>
              <a:rPr lang="en-US" dirty="0" smtClean="0"/>
              <a:t>Successful infections result in the appearance of symptoms.</a:t>
            </a:r>
          </a:p>
          <a:p>
            <a:r>
              <a:rPr lang="en-US" dirty="0" smtClean="0"/>
              <a:t>Some infections remain latent.</a:t>
            </a:r>
          </a:p>
          <a:p>
            <a:r>
              <a:rPr lang="en-US" b="1" i="1" dirty="0" smtClean="0"/>
              <a:t>Symptoms</a:t>
            </a:r>
            <a:r>
              <a:rPr lang="en-US" dirty="0" smtClean="0"/>
              <a:t> are all the visible and otherwise detectable changes in infected plants.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Incubation period</a:t>
            </a:r>
            <a:r>
              <a:rPr lang="en-US" dirty="0" smtClean="0"/>
              <a:t> is the time interval between inoculation and appearance of disease symptoms.</a:t>
            </a:r>
          </a:p>
          <a:p>
            <a:pPr lvl="1"/>
            <a:r>
              <a:rPr lang="en-US" dirty="0" smtClean="0"/>
              <a:t>Length varies greatly depending on pathogen-host combination, stage of development of the host, temperature in the environment of infected plant.</a:t>
            </a:r>
          </a:p>
          <a:p>
            <a:r>
              <a:rPr lang="en-US" dirty="0" smtClean="0"/>
              <a:t>For infection to occur pathogen has to come in contact with host and:</a:t>
            </a:r>
          </a:p>
          <a:p>
            <a:pPr marL="731520" lvl="1" indent="-457200"/>
            <a:r>
              <a:rPr lang="en-US" dirty="0" smtClean="0"/>
              <a:t>Plant must be susceptible &amp; at susceptible stage.</a:t>
            </a:r>
          </a:p>
          <a:p>
            <a:pPr marL="731520" lvl="1" indent="-457200"/>
            <a:r>
              <a:rPr lang="en-US" dirty="0" smtClean="0"/>
              <a:t>Pathogen must be in a pathogenic stage.</a:t>
            </a:r>
          </a:p>
          <a:p>
            <a:pPr marL="731520" lvl="1" indent="-457200"/>
            <a:r>
              <a:rPr lang="en-US" dirty="0" smtClean="0"/>
              <a:t>Temp &amp; moisture in plant environment to favor growth/multiplication of pathogen.</a:t>
            </a:r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Infection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fungi spread into all the tissues of the organ they infect.</a:t>
            </a:r>
          </a:p>
          <a:p>
            <a:pPr lvl="1"/>
            <a:r>
              <a:rPr lang="en-US" b="1" dirty="0" smtClean="0"/>
              <a:t>Intracellular mycelium </a:t>
            </a:r>
            <a:r>
              <a:rPr lang="en-US" dirty="0" smtClean="0"/>
              <a:t>– through cells.</a:t>
            </a:r>
          </a:p>
          <a:p>
            <a:pPr lvl="1"/>
            <a:r>
              <a:rPr lang="en-US" b="1" dirty="0" smtClean="0"/>
              <a:t>Intercellular mycelium </a:t>
            </a:r>
            <a:r>
              <a:rPr lang="en-US" dirty="0" smtClean="0"/>
              <a:t>– between cells.</a:t>
            </a:r>
          </a:p>
          <a:p>
            <a:r>
              <a:rPr lang="en-US" dirty="0" smtClean="0"/>
              <a:t>Bacteria invade </a:t>
            </a:r>
            <a:r>
              <a:rPr lang="en-US" b="1" i="1" dirty="0" smtClean="0"/>
              <a:t>intercellulary</a:t>
            </a:r>
            <a:r>
              <a:rPr lang="en-US" dirty="0" smtClean="0"/>
              <a:t>, but when parts of the cell walls dissolve grow </a:t>
            </a:r>
            <a:r>
              <a:rPr lang="en-US" b="1" i="1" dirty="0" smtClean="0"/>
              <a:t>intracellulary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Vascular wilt</a:t>
            </a:r>
            <a:r>
              <a:rPr lang="en-US" dirty="0" smtClean="0"/>
              <a:t> pathogens invade </a:t>
            </a:r>
            <a:r>
              <a:rPr lang="en-US" b="1" dirty="0" smtClean="0"/>
              <a:t>xylem vessels.</a:t>
            </a:r>
          </a:p>
          <a:p>
            <a:r>
              <a:rPr lang="en-US" dirty="0" smtClean="0"/>
              <a:t>Viruses, mollicutes, fastidious bacteria, protozoa invade cells </a:t>
            </a:r>
            <a:r>
              <a:rPr lang="en-US" b="1" i="1" dirty="0" smtClean="0"/>
              <a:t>intracellulary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Nematodes</a:t>
            </a:r>
            <a:r>
              <a:rPr lang="en-US" dirty="0" smtClean="0"/>
              <a:t> mostly </a:t>
            </a:r>
            <a:r>
              <a:rPr lang="en-US" b="1" i="1" dirty="0" smtClean="0"/>
              <a:t>intercellulary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Systemic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Single cells, few cells, or small area.</a:t>
            </a:r>
          </a:p>
          <a:p>
            <a:pPr lvl="1"/>
            <a:r>
              <a:rPr lang="en-US" dirty="0" smtClean="0"/>
              <a:t>May remain localized throughout growing season.</a:t>
            </a:r>
          </a:p>
          <a:p>
            <a:pPr lvl="1"/>
            <a:r>
              <a:rPr lang="en-US" dirty="0" smtClean="0"/>
              <a:t>Some grow slowly, others enlarge rapidly.</a:t>
            </a:r>
          </a:p>
          <a:p>
            <a:r>
              <a:rPr lang="en-US" dirty="0" smtClean="0"/>
              <a:t>Systemic</a:t>
            </a:r>
          </a:p>
          <a:p>
            <a:pPr lvl="1"/>
            <a:r>
              <a:rPr lang="en-US" dirty="0" smtClean="0"/>
              <a:t>Xylem or phloem inhabiting.</a:t>
            </a:r>
          </a:p>
          <a:p>
            <a:pPr lvl="1"/>
            <a:r>
              <a:rPr lang="en-US" dirty="0" smtClean="0"/>
              <a:t>Spreads and invades plant from one initial point.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pathogen individual spreads into more and more plant tissues until the spread of the infection is stopped or plant dies.</a:t>
            </a:r>
          </a:p>
          <a:p>
            <a:r>
              <a:rPr lang="en-US" dirty="0" smtClean="0"/>
              <a:t>Mycelium, spores in vascular system.</a:t>
            </a:r>
          </a:p>
          <a:p>
            <a:r>
              <a:rPr lang="en-US" dirty="0" smtClean="0"/>
              <a:t>Pathogen reproduce in a variety of ways.</a:t>
            </a:r>
          </a:p>
          <a:p>
            <a:pPr lvl="1"/>
            <a:r>
              <a:rPr lang="en-US" dirty="0" smtClean="0"/>
              <a:t>Fungi – asexual or sexual.</a:t>
            </a:r>
          </a:p>
          <a:p>
            <a:pPr lvl="1"/>
            <a:r>
              <a:rPr lang="en-US" dirty="0" smtClean="0"/>
              <a:t>Parasitic higher plants – seeds.</a:t>
            </a:r>
          </a:p>
          <a:p>
            <a:pPr lvl="1"/>
            <a:r>
              <a:rPr lang="en-US" dirty="0" smtClean="0"/>
              <a:t>Bacteria &amp; mollicutes – fission (1 individual splits into 2).</a:t>
            </a:r>
          </a:p>
          <a:p>
            <a:pPr lvl="1"/>
            <a:r>
              <a:rPr lang="en-US" dirty="0" smtClean="0"/>
              <a:t>Viruses &amp; viroids – replicated by cell.</a:t>
            </a:r>
          </a:p>
          <a:p>
            <a:pPr lvl="1"/>
            <a:r>
              <a:rPr lang="en-US" dirty="0" smtClean="0"/>
              <a:t>Nematodes – eggs.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Few pathogens can move short distances on their own power.</a:t>
            </a:r>
          </a:p>
          <a:p>
            <a:r>
              <a:rPr lang="en-US" dirty="0" smtClean="0"/>
              <a:t>Some spores, seeds are expelled forcibly.</a:t>
            </a:r>
          </a:p>
          <a:p>
            <a:r>
              <a:rPr lang="en-US" dirty="0" smtClean="0"/>
              <a:t>Air, water, insects, mites, nematodes, animals, pollen, seeds, transplants, budwood, nursery stock, humans.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 Dissemination</a:t>
            </a:r>
            <a:endParaRPr lang="en-US" dirty="0"/>
          </a:p>
        </p:txBody>
      </p:sp>
      <p:pic>
        <p:nvPicPr>
          <p:cNvPr id="4" name="Picture 2" descr="2QF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864393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Overwintering and/or Oversummering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Annuals, pathogens may be left without a host for months; mechanism for pathogen to survive the cold winters or dry summers.</a:t>
            </a:r>
          </a:p>
          <a:p>
            <a:r>
              <a:rPr lang="en-US" dirty="0" smtClean="0"/>
              <a:t>Mycelium, resting spores, sclerotia, as soil inhabitants, soil transients, alternate hosts.</a:t>
            </a:r>
          </a:p>
          <a:p>
            <a:r>
              <a:rPr lang="en-US" dirty="0" smtClean="0"/>
              <a:t>Viruses, viroids, mollicutes, fastidious bacteria, and protozoa survive only in living plant tissue.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QF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0602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Disease Cycles and Epidemics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Single-cycle (monocyclic)</a:t>
            </a:r>
          </a:p>
          <a:p>
            <a:pPr lvl="1"/>
            <a:r>
              <a:rPr lang="en-US" dirty="0" smtClean="0"/>
              <a:t>Complete only one, or even part of one, disease cycle in year 1</a:t>
            </a:r>
          </a:p>
          <a:p>
            <a:pPr lvl="1"/>
            <a:r>
              <a:rPr lang="en-US" dirty="0" smtClean="0"/>
              <a:t>Smuts, certain rusts, root rots, vascular wilts</a:t>
            </a:r>
          </a:p>
          <a:p>
            <a:pPr lvl="1"/>
            <a:r>
              <a:rPr lang="en-US" dirty="0" smtClean="0"/>
              <a:t>Primary inoculum is the only one available for entire season</a:t>
            </a:r>
          </a:p>
          <a:p>
            <a:pPr lvl="1"/>
            <a:r>
              <a:rPr lang="en-US" dirty="0" smtClean="0"/>
              <a:t>No secondary inoculum and no secondary infection</a:t>
            </a:r>
          </a:p>
          <a:p>
            <a:r>
              <a:rPr lang="en-US" dirty="0" smtClean="0"/>
              <a:t>Multicyclic (polycyclic)</a:t>
            </a:r>
          </a:p>
          <a:p>
            <a:pPr lvl="1"/>
            <a:r>
              <a:rPr lang="en-US" dirty="0" smtClean="0"/>
              <a:t>Can complete many disease cycles per year</a:t>
            </a:r>
          </a:p>
          <a:p>
            <a:pPr lvl="1"/>
            <a:r>
              <a:rPr lang="en-US" dirty="0" smtClean="0"/>
              <a:t>Inoculum amount is multiplied many fold</a:t>
            </a:r>
          </a:p>
          <a:p>
            <a:pPr lvl="1"/>
            <a:r>
              <a:rPr lang="en-US" dirty="0" smtClean="0"/>
              <a:t>Downy mildew, late blight, powdery mildew, grain rusts, viruses</a:t>
            </a:r>
          </a:p>
          <a:p>
            <a:r>
              <a:rPr lang="en-US" dirty="0" smtClean="0"/>
              <a:t>Monocyclic that take more than 1 year – Polyetic</a:t>
            </a:r>
          </a:p>
          <a:p>
            <a:pPr lvl="1"/>
            <a:r>
              <a:rPr lang="en-US" dirty="0" smtClean="0"/>
              <a:t>May cause epidemics under favorable conditions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Additional damage results from substances secreted by parasite or host.</a:t>
            </a:r>
          </a:p>
          <a:p>
            <a:r>
              <a:rPr lang="en-US" b="1" i="1" dirty="0" smtClean="0"/>
              <a:t>Pathogenicity</a:t>
            </a:r>
            <a:r>
              <a:rPr lang="en-US" i="1" dirty="0" smtClean="0"/>
              <a:t> </a:t>
            </a:r>
            <a:r>
              <a:rPr lang="en-US" dirty="0" smtClean="0"/>
              <a:t>is the ability of a parasite to interfere with one or more of the essential functions of the plant.</a:t>
            </a:r>
          </a:p>
          <a:p>
            <a:r>
              <a:rPr lang="en-US" dirty="0" smtClean="0"/>
              <a:t>Success depends on the ability to invade host, feed &amp; reproduce, withstand the conditions in which the host lives.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Parasitism &amp; Disease Development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Monocyclic vs. Polycyclic</a:t>
            </a:r>
            <a:endParaRPr lang="en-US" dirty="0"/>
          </a:p>
        </p:txBody>
      </p:sp>
      <p:pic>
        <p:nvPicPr>
          <p:cNvPr id="4" name="Picture 2" descr="2QF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18607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Moisture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Influences initiation &amp; development of plant diseases.</a:t>
            </a:r>
          </a:p>
          <a:p>
            <a:r>
              <a:rPr lang="en-US" dirty="0" smtClean="0"/>
              <a:t>Exists as different forms.</a:t>
            </a:r>
          </a:p>
          <a:p>
            <a:pPr lvl="1"/>
            <a:r>
              <a:rPr lang="en-US" dirty="0" smtClean="0"/>
              <a:t>Rain</a:t>
            </a:r>
          </a:p>
          <a:p>
            <a:pPr lvl="1"/>
            <a:r>
              <a:rPr lang="en-US" dirty="0" smtClean="0"/>
              <a:t>Irrigation water</a:t>
            </a:r>
          </a:p>
          <a:p>
            <a:pPr lvl="1"/>
            <a:r>
              <a:rPr lang="en-US" dirty="0" smtClean="0"/>
              <a:t>Relative humidity</a:t>
            </a:r>
          </a:p>
          <a:p>
            <a:pPr lvl="1"/>
            <a:r>
              <a:rPr lang="en-US" dirty="0" smtClean="0"/>
              <a:t>Dew</a:t>
            </a:r>
          </a:p>
          <a:p>
            <a:r>
              <a:rPr lang="en-US" dirty="0" smtClean="0"/>
              <a:t>Fungal diseases.</a:t>
            </a:r>
          </a:p>
          <a:p>
            <a:pPr lvl="1"/>
            <a:r>
              <a:rPr lang="en-US" dirty="0" smtClean="0"/>
              <a:t>Spore germination, longevity, germination of spores.</a:t>
            </a:r>
          </a:p>
          <a:p>
            <a:pPr lvl="1"/>
            <a:r>
              <a:rPr lang="en-US" dirty="0" smtClean="0"/>
              <a:t>Number of infection cycles.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Moisture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Underground diseases</a:t>
            </a:r>
          </a:p>
          <a:p>
            <a:r>
              <a:rPr lang="en-US" dirty="0" smtClean="0"/>
              <a:t>Oomycetes, damping off &amp; root rots</a:t>
            </a:r>
          </a:p>
          <a:p>
            <a:pPr lvl="1"/>
            <a:r>
              <a:rPr lang="en-US" dirty="0" smtClean="0"/>
              <a:t>Severity of disease is proportional to the amount of soil moisture and is greatest near saturation point</a:t>
            </a:r>
          </a:p>
          <a:p>
            <a:pPr lvl="1"/>
            <a:r>
              <a:rPr lang="en-US" dirty="0" smtClean="0"/>
              <a:t>Pathogen spreads best in wet soils</a:t>
            </a:r>
          </a:p>
          <a:p>
            <a:pPr lvl="1"/>
            <a:r>
              <a:rPr lang="en-US" dirty="0" smtClean="0"/>
              <a:t>High soil moisture may also decrease ability of host to defend itself</a:t>
            </a:r>
          </a:p>
          <a:p>
            <a:r>
              <a:rPr lang="en-US" dirty="0" smtClean="0"/>
              <a:t>Other soil pathogens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Pathogens of                                                Plant Physiological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Pathogens interfere with the different physiological function(s) and lead to development of different symptoms.</a:t>
            </a:r>
          </a:p>
          <a:p>
            <a:endParaRPr lang="en-US" dirty="0"/>
          </a:p>
        </p:txBody>
      </p:sp>
      <p:pic>
        <p:nvPicPr>
          <p:cNvPr id="4" name="Picture 2" descr="3QF5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2271137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3QF2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438400"/>
            <a:ext cx="2583303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3QF5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438400"/>
            <a:ext cx="311159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Physiological Functions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Photosynthesis</a:t>
            </a:r>
          </a:p>
          <a:p>
            <a:r>
              <a:rPr lang="en-US" dirty="0" smtClean="0"/>
              <a:t>Water/Nutrient Translocation</a:t>
            </a:r>
          </a:p>
          <a:p>
            <a:r>
              <a:rPr lang="en-US" dirty="0" smtClean="0"/>
              <a:t>Host plant respiration</a:t>
            </a:r>
          </a:p>
          <a:p>
            <a:r>
              <a:rPr lang="en-US" dirty="0" smtClean="0"/>
              <a:t>Permeability of cell membranes</a:t>
            </a:r>
          </a:p>
          <a:p>
            <a:r>
              <a:rPr lang="en-US" dirty="0" smtClean="0"/>
              <a:t>Transcription &amp; translation</a:t>
            </a:r>
          </a:p>
          <a:p>
            <a:r>
              <a:rPr lang="en-US" dirty="0" smtClean="0"/>
              <a:t>Plant growth</a:t>
            </a:r>
          </a:p>
          <a:p>
            <a:r>
              <a:rPr lang="en-US" dirty="0" smtClean="0"/>
              <a:t>Plant reproduction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 Effect on Photosynthesis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798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Ps is the ultimate form of energy; basic function of green plants</a:t>
            </a:r>
          </a:p>
          <a:p>
            <a:r>
              <a:rPr lang="en-US" dirty="0" smtClean="0"/>
              <a:t>Chloroplasts – organelle where Ps occurs</a:t>
            </a:r>
          </a:p>
          <a:p>
            <a:r>
              <a:rPr lang="en-US" dirty="0" smtClean="0"/>
              <a:t>Reduced due to a decrease in the photosynthetic leaf surface</a:t>
            </a:r>
          </a:p>
          <a:p>
            <a:r>
              <a:rPr lang="en-US" dirty="0" smtClean="0"/>
              <a:t>Certain fungal &amp; bacterial diseases, overall chlorophyll content reduced </a:t>
            </a:r>
          </a:p>
          <a:p>
            <a:endParaRPr lang="en-US" dirty="0"/>
          </a:p>
        </p:txBody>
      </p:sp>
      <p:pic>
        <p:nvPicPr>
          <p:cNvPr id="6146" name="Picture 2" descr="http://www.dpi.nsw.gov.au/aboutus/services/collections/scientific-illustrations/senior/fungal-leaf-strawberries/fungal-leaf-strawberri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24000"/>
            <a:ext cx="3562350" cy="44706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QF1D"/>
          <p:cNvPicPr>
            <a:picLocks noChangeAspect="1" noChangeArrowheads="1"/>
          </p:cNvPicPr>
          <p:nvPr/>
        </p:nvPicPr>
        <p:blipFill>
          <a:blip r:embed="rId2" cstate="print"/>
          <a:srcRect r="15596" b="55537"/>
          <a:stretch>
            <a:fillRect/>
          </a:stretch>
        </p:blipFill>
        <p:spPr bwMode="auto">
          <a:xfrm>
            <a:off x="0" y="685800"/>
            <a:ext cx="442651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3QF1E"/>
          <p:cNvPicPr>
            <a:picLocks noChangeAspect="1" noChangeArrowheads="1"/>
          </p:cNvPicPr>
          <p:nvPr/>
        </p:nvPicPr>
        <p:blipFill>
          <a:blip r:embed="rId3" cstate="print"/>
          <a:srcRect b="61342"/>
          <a:stretch>
            <a:fillRect/>
          </a:stretch>
        </p:blipFill>
        <p:spPr bwMode="auto">
          <a:xfrm>
            <a:off x="4641587" y="609600"/>
            <a:ext cx="45024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3QF1D"/>
          <p:cNvPicPr>
            <a:picLocks noChangeAspect="1" noChangeArrowheads="1"/>
          </p:cNvPicPr>
          <p:nvPr/>
        </p:nvPicPr>
        <p:blipFill>
          <a:blip r:embed="rId2" cstate="print"/>
          <a:srcRect t="74070"/>
          <a:stretch>
            <a:fillRect/>
          </a:stretch>
        </p:blipFill>
        <p:spPr bwMode="auto">
          <a:xfrm>
            <a:off x="2209800" y="4572000"/>
            <a:ext cx="4240213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Water/nutrient Translocation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Roots absorb water, nutrients/minerals from soil.</a:t>
            </a:r>
          </a:p>
          <a:p>
            <a:r>
              <a:rPr lang="en-US" dirty="0" smtClean="0"/>
              <a:t>Diseased conditions result in the plant parts denied these essential materials.</a:t>
            </a:r>
          </a:p>
          <a:p>
            <a:pPr marL="514350" indent="-514350"/>
            <a:r>
              <a:rPr lang="en-US" dirty="0" smtClean="0"/>
              <a:t>Upward translocation of water/nutrients.</a:t>
            </a:r>
          </a:p>
          <a:p>
            <a:pPr marL="788670" lvl="1" indent="-514350"/>
            <a:r>
              <a:rPr lang="en-US" dirty="0" smtClean="0"/>
              <a:t>Integrity of roots, absorb less water/nutrients</a:t>
            </a:r>
          </a:p>
          <a:p>
            <a:pPr marL="788670" lvl="1" indent="-514350"/>
            <a:r>
              <a:rPr lang="en-US" dirty="0" smtClean="0"/>
              <a:t>Growing in the xylem vessels</a:t>
            </a:r>
          </a:p>
          <a:p>
            <a:pPr marL="788670" lvl="1" indent="-514350"/>
            <a:r>
              <a:rPr lang="en-US" dirty="0" smtClean="0"/>
              <a:t>Nutrients in the phloem</a:t>
            </a:r>
          </a:p>
          <a:p>
            <a:pPr marL="788670" lvl="1" indent="-514350"/>
            <a:r>
              <a:rPr lang="en-US" dirty="0" smtClean="0"/>
              <a:t>Effecting transpiration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QF2C"/>
          <p:cNvPicPr>
            <a:picLocks noChangeAspect="1" noChangeArrowheads="1"/>
          </p:cNvPicPr>
          <p:nvPr/>
        </p:nvPicPr>
        <p:blipFill>
          <a:blip r:embed="rId3" cstate="print"/>
          <a:srcRect b="55349"/>
          <a:stretch>
            <a:fillRect/>
          </a:stretch>
        </p:blipFill>
        <p:spPr bwMode="auto">
          <a:xfrm>
            <a:off x="0" y="0"/>
            <a:ext cx="496107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3QF2F"/>
          <p:cNvPicPr>
            <a:picLocks noChangeAspect="1" noChangeArrowheads="1"/>
          </p:cNvPicPr>
          <p:nvPr/>
        </p:nvPicPr>
        <p:blipFill>
          <a:blip r:embed="rId4" cstate="print"/>
          <a:srcRect b="52388"/>
          <a:stretch>
            <a:fillRect/>
          </a:stretch>
        </p:blipFill>
        <p:spPr bwMode="auto">
          <a:xfrm>
            <a:off x="5089537" y="0"/>
            <a:ext cx="40544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3QF3A"/>
          <p:cNvPicPr>
            <a:picLocks noChangeAspect="1" noChangeArrowheads="1"/>
          </p:cNvPicPr>
          <p:nvPr/>
        </p:nvPicPr>
        <p:blipFill>
          <a:blip r:embed="rId5" cstate="print"/>
          <a:srcRect b="47480"/>
          <a:stretch>
            <a:fillRect/>
          </a:stretch>
        </p:blipFill>
        <p:spPr bwMode="auto">
          <a:xfrm>
            <a:off x="0" y="3505200"/>
            <a:ext cx="500659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3QF5A"/>
          <p:cNvPicPr>
            <a:picLocks noChangeAspect="1" noChangeArrowheads="1"/>
          </p:cNvPicPr>
          <p:nvPr/>
        </p:nvPicPr>
        <p:blipFill>
          <a:blip r:embed="rId6" cstate="print"/>
          <a:srcRect b="46576"/>
          <a:stretch>
            <a:fillRect/>
          </a:stretch>
        </p:blipFill>
        <p:spPr bwMode="auto">
          <a:xfrm>
            <a:off x="5246687" y="3378200"/>
            <a:ext cx="3897313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3QF5B"/>
          <p:cNvPicPr>
            <a:picLocks noChangeAspect="1" noChangeArrowheads="1"/>
          </p:cNvPicPr>
          <p:nvPr/>
        </p:nvPicPr>
        <p:blipFill>
          <a:blip r:embed="rId3" cstate="print"/>
          <a:srcRect b="45389"/>
          <a:stretch>
            <a:fillRect/>
          </a:stretch>
        </p:blipFill>
        <p:spPr bwMode="auto">
          <a:xfrm>
            <a:off x="0" y="0"/>
            <a:ext cx="9144000" cy="68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Obligate parasites – can grow &amp; reproduce only on living hosts.</a:t>
            </a:r>
          </a:p>
          <a:p>
            <a:pPr lvl="1"/>
            <a:r>
              <a:rPr lang="en-US" dirty="0" smtClean="0"/>
              <a:t>Biotrophs – fastidious bacteria, nematodes, rusts, mildews.</a:t>
            </a:r>
          </a:p>
          <a:p>
            <a:r>
              <a:rPr lang="en-US" dirty="0" smtClean="0"/>
              <a:t>Nonobligate parasites – can live on either dead or living hosts &amp; nutrient media.</a:t>
            </a:r>
          </a:p>
          <a:p>
            <a:pPr lvl="1"/>
            <a:r>
              <a:rPr lang="en-US" dirty="0" smtClean="0"/>
              <a:t>Semi-biotrophs / facultative saprophytes.</a:t>
            </a:r>
          </a:p>
          <a:p>
            <a:pPr lvl="1"/>
            <a:r>
              <a:rPr lang="en-US" dirty="0" smtClean="0"/>
              <a:t>Necotrophs / facultative parasites.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Parasitism &amp; Disease Development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0" name="Picture 8" descr="http://entnemdept.ufl.edu/pestalert/photos/momol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10" descr="http://erec.ifas.ufl.edu/tomato-scouting-guide/images/diseases/bacterial-wilt1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24325"/>
            <a:ext cx="3657600" cy="2733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Plant Respiration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Cellular process that releases energy in held in carbohydrates and fatty acids.</a:t>
            </a:r>
          </a:p>
          <a:p>
            <a:r>
              <a:rPr lang="en-US" dirty="0" smtClean="0"/>
              <a:t>Carried out in mitochondria.</a:t>
            </a:r>
          </a:p>
          <a:p>
            <a:r>
              <a:rPr lang="en-US" dirty="0" smtClean="0"/>
              <a:t>Infection usually causes increase depending on susceptibility status.</a:t>
            </a:r>
          </a:p>
          <a:p>
            <a:r>
              <a:rPr lang="en-US" dirty="0" smtClean="0"/>
              <a:t>Plant is forced to produce energy in less efficient ways (ADP, ATP affected).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Membrane Permeability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Double layer of lipid molecules.</a:t>
            </a:r>
          </a:p>
          <a:p>
            <a:r>
              <a:rPr lang="en-US" dirty="0" smtClean="0"/>
              <a:t>Function as permeability barrier.</a:t>
            </a:r>
          </a:p>
          <a:p>
            <a:r>
              <a:rPr lang="en-US" dirty="0" smtClean="0"/>
              <a:t>Uncontrollable loss of usable substances.</a:t>
            </a:r>
          </a:p>
          <a:p>
            <a:r>
              <a:rPr lang="en-US" dirty="0" smtClean="0"/>
              <a:t>Most commonly observed effect is loss of </a:t>
            </a:r>
            <a:r>
              <a:rPr lang="en-US" i="1" dirty="0" smtClean="0"/>
              <a:t>electrolytes</a:t>
            </a:r>
            <a:r>
              <a:rPr lang="en-US" dirty="0" smtClean="0"/>
              <a:t> (small water-soluble ions and molecules).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QF6A"/>
          <p:cNvPicPr>
            <a:picLocks noChangeAspect="1" noChangeArrowheads="1"/>
          </p:cNvPicPr>
          <p:nvPr/>
        </p:nvPicPr>
        <p:blipFill>
          <a:blip r:embed="rId3" cstate="print"/>
          <a:srcRect b="62329"/>
          <a:stretch>
            <a:fillRect/>
          </a:stretch>
        </p:blipFill>
        <p:spPr bwMode="auto">
          <a:xfrm>
            <a:off x="2057400" y="0"/>
            <a:ext cx="4953000" cy="328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3QF6E"/>
          <p:cNvPicPr>
            <a:picLocks noChangeAspect="1" noChangeArrowheads="1"/>
          </p:cNvPicPr>
          <p:nvPr/>
        </p:nvPicPr>
        <p:blipFill>
          <a:blip r:embed="rId4" cstate="print"/>
          <a:srcRect b="61783"/>
          <a:stretch>
            <a:fillRect/>
          </a:stretch>
        </p:blipFill>
        <p:spPr bwMode="auto">
          <a:xfrm>
            <a:off x="1981200" y="3429000"/>
            <a:ext cx="505557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&amp;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2359152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Transcription</a:t>
            </a:r>
            <a:r>
              <a:rPr lang="en-US" dirty="0" smtClean="0"/>
              <a:t> of cellular DNA into messenger RNA, &amp; </a:t>
            </a:r>
            <a:r>
              <a:rPr lang="en-US" b="1" i="1" dirty="0" smtClean="0"/>
              <a:t>translation</a:t>
            </a:r>
            <a:r>
              <a:rPr lang="en-US" dirty="0" smtClean="0"/>
              <a:t> of messenger RNA to produce proteins.</a:t>
            </a:r>
          </a:p>
          <a:p>
            <a:r>
              <a:rPr lang="en-US" dirty="0" smtClean="0"/>
              <a:t>Disturbance may cause drastic, unfavorable changes in the structure and function of affected cells.</a:t>
            </a:r>
          </a:p>
          <a:p>
            <a:endParaRPr lang="en-US" dirty="0"/>
          </a:p>
        </p:txBody>
      </p:sp>
      <p:pic>
        <p:nvPicPr>
          <p:cNvPr id="25602" name="Picture 2" descr="http://edis.ifas.ufl.edu/LyraEDISServlet?command=getThumbnailImage&amp;oid=575319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392" y="3733800"/>
            <a:ext cx="3801236" cy="2676926"/>
          </a:xfrm>
          <a:prstGeom prst="rect">
            <a:avLst/>
          </a:prstGeom>
          <a:noFill/>
        </p:spPr>
      </p:pic>
      <p:pic>
        <p:nvPicPr>
          <p:cNvPr id="25604" name="Picture 4" descr="http://erec.ifas.ufl.edu/tomato-scouting-guide/images/diseases/tobacco-mosaic1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714750"/>
            <a:ext cx="3581400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QF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444752"/>
          </a:xfrm>
        </p:spPr>
        <p:txBody>
          <a:bodyPr/>
          <a:lstStyle/>
          <a:p>
            <a:r>
              <a:rPr lang="en-US" dirty="0" smtClean="0"/>
              <a:t>Growth regulators affecting cell division.</a:t>
            </a:r>
          </a:p>
          <a:p>
            <a:pPr lvl="1"/>
            <a:r>
              <a:rPr lang="en-US" dirty="0" smtClean="0"/>
              <a:t> Clubroot of crucifers, leaf curls, warts, galls, cankers.</a:t>
            </a:r>
          </a:p>
          <a:p>
            <a:pPr lvl="1"/>
            <a:r>
              <a:rPr lang="en-US" dirty="0" smtClean="0"/>
              <a:t>Viruses – stunting, leaf deformation, abnormal fruit shapes.</a:t>
            </a:r>
          </a:p>
          <a:p>
            <a:endParaRPr lang="en-US" dirty="0"/>
          </a:p>
        </p:txBody>
      </p:sp>
      <p:pic>
        <p:nvPicPr>
          <p:cNvPr id="31746" name="Picture 2" descr="http://ipm.ncsu.edu/vegetables/Pamphlets/crucifer/clubro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971800"/>
            <a:ext cx="2647950" cy="3676650"/>
          </a:xfrm>
          <a:prstGeom prst="rect">
            <a:avLst/>
          </a:prstGeom>
          <a:noFill/>
        </p:spPr>
      </p:pic>
      <p:pic>
        <p:nvPicPr>
          <p:cNvPr id="31748" name="Picture 4" descr="http://conference.ifas.ufl.edu/whitefly/topic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200400"/>
            <a:ext cx="2857500" cy="2962275"/>
          </a:xfrm>
          <a:prstGeom prst="rect">
            <a:avLst/>
          </a:prstGeom>
          <a:noFill/>
        </p:spPr>
      </p:pic>
      <p:pic>
        <p:nvPicPr>
          <p:cNvPr id="31750" name="Picture 6" descr="http://nematology.ifas.ufl.edu/nguyen/flnem/rootkno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2971800"/>
            <a:ext cx="238125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Reproduction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206752"/>
          </a:xfrm>
        </p:spPr>
        <p:txBody>
          <a:bodyPr/>
          <a:lstStyle/>
          <a:p>
            <a:r>
              <a:rPr lang="en-US" dirty="0" smtClean="0"/>
              <a:t>Infected plants often produce fewer flowers, set fewer fruit &amp; seed (less vigorous).</a:t>
            </a:r>
          </a:p>
          <a:p>
            <a:r>
              <a:rPr lang="en-US" dirty="0" smtClean="0"/>
              <a:t>Pathogens may directly infect flowers.</a:t>
            </a:r>
          </a:p>
          <a:p>
            <a:pPr lvl="1"/>
            <a:r>
              <a:rPr lang="en-US" dirty="0" smtClean="0"/>
              <a:t>Brown rot of stone fruits, Fireblight of pears &amp; apples, Premature fruit drop in citrus.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3794" name="Picture 2" descr="http://www.caf.wvu.edu/Kearneysville/disease_descriptions/disease_images/phot2-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24036"/>
            <a:ext cx="3124200" cy="3133964"/>
          </a:xfrm>
          <a:prstGeom prst="rect">
            <a:avLst/>
          </a:prstGeom>
          <a:noFill/>
        </p:spPr>
      </p:pic>
      <p:pic>
        <p:nvPicPr>
          <p:cNvPr id="33796" name="Picture 4" descr="http://www.clemson.edu/extension/hgic/graphics/2000/fire_blight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76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QF12E"/>
          <p:cNvPicPr>
            <a:picLocks noChangeAspect="1" noChangeArrowheads="1"/>
          </p:cNvPicPr>
          <p:nvPr/>
        </p:nvPicPr>
        <p:blipFill>
          <a:blip r:embed="rId3" cstate="print"/>
          <a:srcRect b="52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Numbers…</a:t>
            </a:r>
          </a:p>
          <a:p>
            <a:pPr lvl="1"/>
            <a:r>
              <a:rPr lang="en-US" dirty="0" smtClean="0"/>
              <a:t>8,000 spp. of fungus.</a:t>
            </a:r>
          </a:p>
          <a:p>
            <a:pPr lvl="1"/>
            <a:r>
              <a:rPr lang="en-US" dirty="0" smtClean="0"/>
              <a:t>200 spp. of bacteria.</a:t>
            </a:r>
          </a:p>
          <a:p>
            <a:pPr lvl="1"/>
            <a:r>
              <a:rPr lang="en-US" dirty="0" smtClean="0"/>
              <a:t>1,000 spp. of viruses, 40 spp. of viriods.</a:t>
            </a:r>
          </a:p>
          <a:p>
            <a:pPr lvl="1"/>
            <a:r>
              <a:rPr lang="en-US" dirty="0" smtClean="0"/>
              <a:t>500 spp. of nematodes.</a:t>
            </a:r>
          </a:p>
          <a:p>
            <a:pPr lvl="1"/>
            <a:r>
              <a:rPr lang="en-US" dirty="0" smtClean="0"/>
              <a:t>2,500 spp. of higher plants.</a:t>
            </a:r>
          </a:p>
          <a:p>
            <a:r>
              <a:rPr lang="en-US" dirty="0" smtClean="0"/>
              <a:t>Average number of diseases</a:t>
            </a:r>
          </a:p>
          <a:p>
            <a:pPr lvl="1"/>
            <a:r>
              <a:rPr lang="en-US" dirty="0" smtClean="0"/>
              <a:t>Corn – 100.</a:t>
            </a:r>
          </a:p>
          <a:p>
            <a:pPr lvl="1"/>
            <a:r>
              <a:rPr lang="en-US" dirty="0" smtClean="0"/>
              <a:t>Wheat – 80.</a:t>
            </a:r>
          </a:p>
          <a:p>
            <a:pPr lvl="1"/>
            <a:r>
              <a:rPr lang="en-US" dirty="0" smtClean="0"/>
              <a:t>Apple &amp; potato – 80 to 100.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Parasitism &amp; Disease Development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/>
          <a:lstStyle/>
          <a:p>
            <a:r>
              <a:rPr lang="en-US" dirty="0" smtClean="0"/>
              <a:t>Host range of pathogens</a:t>
            </a:r>
          </a:p>
          <a:p>
            <a:pPr lvl="1"/>
            <a:r>
              <a:rPr lang="en-US" dirty="0" smtClean="0"/>
              <a:t>Differ with respect to kinds of plants, which organs/tissues, age of organs/tissues</a:t>
            </a:r>
          </a:p>
          <a:p>
            <a:pPr lvl="1"/>
            <a:r>
              <a:rPr lang="en-US" dirty="0" smtClean="0"/>
              <a:t>Obligate parasites more specific vs. Nonobligate parasites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Parasitism &amp; Disease Development</a:t>
            </a:r>
            <a:endParaRPr lang="en-US" dirty="0"/>
          </a:p>
        </p:txBody>
      </p:sp>
      <p:pic>
        <p:nvPicPr>
          <p:cNvPr id="35842" name="Picture 2" descr="http://entomology.ifas.ufl.edu/pestalert/photos/rust-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447800"/>
            <a:ext cx="3213100" cy="2410892"/>
          </a:xfrm>
          <a:prstGeom prst="rect">
            <a:avLst/>
          </a:prstGeom>
          <a:noFill/>
        </p:spPr>
      </p:pic>
      <p:pic>
        <p:nvPicPr>
          <p:cNvPr id="35844" name="Picture 4" descr="http://www.icrisat.org/vasat/learning_resources/crops/groundnut/gnut_diseases/html/m3l2/resources/Rhizoctonia_Damping-Of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038600"/>
            <a:ext cx="2171700" cy="224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Triangle</a:t>
            </a:r>
            <a:endParaRPr lang="en-US" dirty="0"/>
          </a:p>
        </p:txBody>
      </p:sp>
      <p:pic>
        <p:nvPicPr>
          <p:cNvPr id="5" name="Picture 4" descr="2Q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752600"/>
            <a:ext cx="50491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Chain of a series of more or less distinct events that occur in succession &amp; lead to the development and perpetuation of the disease and pathogen.</a:t>
            </a:r>
          </a:p>
          <a:p>
            <a:r>
              <a:rPr lang="en-US" dirty="0" smtClean="0"/>
              <a:t>Sometimes corresponds closely to </a:t>
            </a:r>
            <a:r>
              <a:rPr lang="en-US" b="1" i="1" dirty="0" smtClean="0"/>
              <a:t>pathogen</a:t>
            </a:r>
            <a:r>
              <a:rPr lang="en-US" dirty="0" smtClean="0"/>
              <a:t> </a:t>
            </a:r>
            <a:r>
              <a:rPr lang="en-US" b="1" i="1" dirty="0" smtClean="0"/>
              <a:t>life cycle.</a:t>
            </a:r>
          </a:p>
          <a:p>
            <a:r>
              <a:rPr lang="en-US" dirty="0" smtClean="0"/>
              <a:t>Involves changes in the plant &amp; its symptoms, in the pathogen; spans periods w/in a growing season or from one growing season to the next.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events</a:t>
            </a:r>
          </a:p>
          <a:p>
            <a:pPr lvl="1"/>
            <a:r>
              <a:rPr lang="en-US" dirty="0" smtClean="0"/>
              <a:t>Inoculation</a:t>
            </a:r>
          </a:p>
          <a:p>
            <a:pPr lvl="1"/>
            <a:r>
              <a:rPr lang="en-US" dirty="0" smtClean="0"/>
              <a:t>Penetration</a:t>
            </a:r>
          </a:p>
          <a:p>
            <a:pPr lvl="1"/>
            <a:r>
              <a:rPr lang="en-US" dirty="0" smtClean="0"/>
              <a:t>Establishment of infection</a:t>
            </a:r>
          </a:p>
          <a:p>
            <a:pPr lvl="1"/>
            <a:r>
              <a:rPr lang="en-US" dirty="0" smtClean="0"/>
              <a:t>Colonization (Invasion)</a:t>
            </a:r>
          </a:p>
          <a:p>
            <a:pPr lvl="1"/>
            <a:r>
              <a:rPr lang="en-US" dirty="0" smtClean="0"/>
              <a:t>Growth / Reproduction </a:t>
            </a:r>
          </a:p>
          <a:p>
            <a:pPr lvl="1"/>
            <a:r>
              <a:rPr lang="en-US" dirty="0" smtClean="0"/>
              <a:t>Survival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895</TotalTime>
  <Words>3779</Words>
  <Application>Microsoft Office PowerPoint</Application>
  <PresentationFormat>On-screen Show (4:3)</PresentationFormat>
  <Paragraphs>388</Paragraphs>
  <Slides>48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Civic</vt:lpstr>
      <vt:lpstr>PLP 2001C-Plant Pathology </vt:lpstr>
      <vt:lpstr>Parasitism &amp; Disease Development</vt:lpstr>
      <vt:lpstr>Parasitism &amp; Disease Development</vt:lpstr>
      <vt:lpstr>Parasitism &amp; Disease Development</vt:lpstr>
      <vt:lpstr>Parasitism &amp; Disease Development</vt:lpstr>
      <vt:lpstr>Parasitism &amp; Disease Development</vt:lpstr>
      <vt:lpstr>Disease Triangle</vt:lpstr>
      <vt:lpstr>Disease cycle</vt:lpstr>
      <vt:lpstr>Disease cycle</vt:lpstr>
      <vt:lpstr>Disease cycle</vt:lpstr>
      <vt:lpstr>Inoculation</vt:lpstr>
      <vt:lpstr>Prepenetration Phenomena</vt:lpstr>
      <vt:lpstr>Penetration</vt:lpstr>
      <vt:lpstr>Slide 14</vt:lpstr>
      <vt:lpstr>Slide 15</vt:lpstr>
      <vt:lpstr>Slide 16</vt:lpstr>
      <vt:lpstr>Direct Penetration</vt:lpstr>
      <vt:lpstr>Penetration through Wounds</vt:lpstr>
      <vt:lpstr>Penetration through Natural Openings</vt:lpstr>
      <vt:lpstr>Infection </vt:lpstr>
      <vt:lpstr>Infection </vt:lpstr>
      <vt:lpstr>Invasion </vt:lpstr>
      <vt:lpstr>Local vs. Systemic</vt:lpstr>
      <vt:lpstr>Colonization</vt:lpstr>
      <vt:lpstr>Pathogen Dissemination</vt:lpstr>
      <vt:lpstr>Pathogen Dissemination</vt:lpstr>
      <vt:lpstr>Overwintering and/or Oversummering</vt:lpstr>
      <vt:lpstr>Slide 28</vt:lpstr>
      <vt:lpstr>Disease Cycles and Epidemics</vt:lpstr>
      <vt:lpstr>Monocyclic vs. Polycyclic</vt:lpstr>
      <vt:lpstr>Effect of Moisture</vt:lpstr>
      <vt:lpstr>Effect of Moisture</vt:lpstr>
      <vt:lpstr>Effects of Pathogens of                                                Plant Physiological Functions</vt:lpstr>
      <vt:lpstr>Different Physiological Functions  </vt:lpstr>
      <vt:lpstr>Pathogen Effect on Photosynthesis</vt:lpstr>
      <vt:lpstr>Slide 36</vt:lpstr>
      <vt:lpstr>Water/nutrient Translocation</vt:lpstr>
      <vt:lpstr>Slide 38</vt:lpstr>
      <vt:lpstr>Slide 39</vt:lpstr>
      <vt:lpstr>Slide 40</vt:lpstr>
      <vt:lpstr>Host Plant Respiration</vt:lpstr>
      <vt:lpstr>Cell Membrane Permeability</vt:lpstr>
      <vt:lpstr>Slide 43</vt:lpstr>
      <vt:lpstr>Transcription &amp; Translation</vt:lpstr>
      <vt:lpstr>Slide 45</vt:lpstr>
      <vt:lpstr>Plant Growth</vt:lpstr>
      <vt:lpstr>Plant Reproduction</vt:lpstr>
      <vt:lpstr>Slide 48</vt:lpstr>
    </vt:vector>
  </TitlesOfParts>
  <Company>Valencia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PLP 2001C-Plant Pathology</dc:title>
  <dc:creator>jgarces3</dc:creator>
  <cp:lastModifiedBy>jgarces3</cp:lastModifiedBy>
  <cp:revision>53</cp:revision>
  <dcterms:created xsi:type="dcterms:W3CDTF">2009-09-13T21:43:26Z</dcterms:created>
  <dcterms:modified xsi:type="dcterms:W3CDTF">2012-09-04T23:50:41Z</dcterms:modified>
</cp:coreProperties>
</file>