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8" r:id="rId11"/>
    <p:sldId id="269" r:id="rId12"/>
    <p:sldId id="270" r:id="rId13"/>
    <p:sldId id="266" r:id="rId14"/>
    <p:sldId id="267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D071B-0B1B-4718-830C-868379EF8294}" type="datetimeFigureOut">
              <a:rPr lang="fr-FR" smtClean="0"/>
              <a:pPr/>
              <a:t>14/12/2010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C8C57-4969-418C-8FA7-1742F0CCB05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A40BA-F8C7-4E9D-B3C4-DACBE9C14AA2}" type="datetimeFigureOut">
              <a:rPr lang="fr-FR" smtClean="0"/>
              <a:pPr/>
              <a:t>14/12/2010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9C5F3-8927-450E-9A71-FC178F644E4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EC24-5DE8-428E-AF9D-10B800E49097}" type="datetime1">
              <a:rPr lang="fr-FR" smtClean="0"/>
              <a:t>14/12/2010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F3FB-CDE4-42B8-8B19-268D48985D3B}" type="slidenum">
              <a:rPr lang="fr-FR" smtClean="0"/>
              <a:pPr/>
              <a:t>‹N°›</a:t>
            </a:fld>
            <a:r>
              <a:rPr lang="fr-FR" dirty="0" smtClean="0"/>
              <a:t> sur 14</a:t>
            </a:r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1788-D323-4A9D-83CE-AF8575F325D0}" type="datetime1">
              <a:rPr lang="fr-FR" smtClean="0"/>
              <a:t>14/12/2010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F3FB-CDE4-42B8-8B19-268D48985D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DE74-C3DF-4DAA-8C31-B6E75CE24E08}" type="datetime1">
              <a:rPr lang="fr-FR" smtClean="0"/>
              <a:t>14/12/2010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F3FB-CDE4-42B8-8B19-268D48985D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82D4-3D62-42C6-8863-4360EA2F59CA}" type="datetime1">
              <a:rPr lang="fr-FR" smtClean="0"/>
              <a:t>14/12/2010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F3FB-CDE4-42B8-8B19-268D48985D3B}" type="slidenum">
              <a:rPr lang="fr-FR" smtClean="0"/>
              <a:pPr/>
              <a:t>‹N°›</a:t>
            </a:fld>
            <a:r>
              <a:rPr lang="fr-FR" dirty="0" smtClean="0"/>
              <a:t> sur 14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9F54-99F0-4699-B4BA-C9BCF9FB0C21}" type="datetime1">
              <a:rPr lang="fr-FR" smtClean="0"/>
              <a:t>14/12/2010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F3FB-CDE4-42B8-8B19-268D48985D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FAF-EBBE-4E5C-BE65-91008783D351}" type="datetime1">
              <a:rPr lang="fr-FR" smtClean="0"/>
              <a:t>14/12/2010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F3FB-CDE4-42B8-8B19-268D48985D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7F0C-F24A-427C-A8B1-D5DA2708122B}" type="datetime1">
              <a:rPr lang="fr-FR" smtClean="0"/>
              <a:t>14/12/2010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F3FB-CDE4-42B8-8B19-268D48985D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36E5-0E9A-47A4-8242-18C24F79255A}" type="datetime1">
              <a:rPr lang="fr-FR" smtClean="0"/>
              <a:t>14/12/2010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F3FB-CDE4-42B8-8B19-268D48985D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8701-5951-4D84-B2FC-B1374CC04215}" type="datetime1">
              <a:rPr lang="fr-FR" smtClean="0"/>
              <a:t>14/12/2010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F3FB-CDE4-42B8-8B19-268D48985D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1D5D-A279-442E-ABB7-44F48EE9ED9F}" type="datetime1">
              <a:rPr lang="fr-FR" smtClean="0"/>
              <a:t>14/12/2010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F3FB-CDE4-42B8-8B19-268D48985D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F63C-24F7-42F9-AD43-76B2E25D49D2}" type="datetime1">
              <a:rPr lang="fr-FR" smtClean="0"/>
              <a:t>14/12/2010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F3FB-CDE4-42B8-8B19-268D48985D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9B331-1D72-4A7A-B9BF-9F49654024D9}" type="datetime1">
              <a:rPr lang="fr-FR" smtClean="0"/>
              <a:t>14/12/2010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8F3FB-CDE4-42B8-8B19-268D48985D3B}" type="slidenum">
              <a:rPr lang="fr-FR" smtClean="0"/>
              <a:pPr/>
              <a:t>‹N°›</a:t>
            </a:fld>
            <a:r>
              <a:rPr lang="fr-FR" dirty="0" smtClean="0"/>
              <a:t> sur 10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Projet XML – </a:t>
            </a:r>
            <a:r>
              <a:rPr lang="fr-FR" dirty="0" err="1" smtClean="0">
                <a:solidFill>
                  <a:schemeClr val="bg1">
                    <a:lumMod val="85000"/>
                  </a:schemeClr>
                </a:solidFill>
              </a:rPr>
              <a:t>My</a:t>
            </a:r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1">
                    <a:lumMod val="85000"/>
                  </a:schemeClr>
                </a:solidFill>
              </a:rPr>
              <a:t>RAweb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Image 4" descr="logo_INR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3140968"/>
            <a:ext cx="2183851" cy="720080"/>
          </a:xfrm>
          <a:prstGeom prst="rect">
            <a:avLst/>
          </a:prstGeom>
        </p:spPr>
      </p:pic>
      <p:pic>
        <p:nvPicPr>
          <p:cNvPr id="6" name="Image 5" descr="logo_UN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4149080"/>
            <a:ext cx="2160240" cy="1335148"/>
          </a:xfrm>
          <a:prstGeom prst="rect">
            <a:avLst/>
          </a:prstGeom>
        </p:spPr>
      </p:pic>
      <p:pic>
        <p:nvPicPr>
          <p:cNvPr id="7" name="Image 6" descr="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1920" y="2780928"/>
            <a:ext cx="4304827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Client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</a:rPr>
              <a:t>Diagrammes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9672" y="2420888"/>
            <a:ext cx="2543530" cy="161768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4008" y="2420888"/>
            <a:ext cx="2714683" cy="161768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43808" y="4149080"/>
            <a:ext cx="3107779" cy="1717206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F3FB-CDE4-42B8-8B19-268D48985D3B}" type="slidenum">
              <a:rPr lang="fr-FR" smtClean="0"/>
              <a:pPr/>
              <a:t>10</a:t>
            </a:fld>
            <a:r>
              <a:rPr lang="fr-FR" smtClean="0"/>
              <a:t> sur 14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Client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API Google </a:t>
            </a:r>
            <a:r>
              <a:rPr lang="fr-FR" sz="2800" dirty="0" err="1" smtClean="0">
                <a:solidFill>
                  <a:schemeClr val="bg1">
                    <a:lumMod val="85000"/>
                  </a:schemeClr>
                </a:solidFill>
              </a:rPr>
              <a:t>Map</a:t>
            </a:r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 V3</a:t>
            </a:r>
            <a:endParaRPr lang="fr-FR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</a:rPr>
              <a:t>Technologies</a:t>
            </a:r>
          </a:p>
          <a:p>
            <a:pPr lvl="2"/>
            <a:r>
              <a:rPr lang="fr-FR" sz="2000" dirty="0" err="1" smtClean="0">
                <a:solidFill>
                  <a:schemeClr val="bg1">
                    <a:lumMod val="85000"/>
                  </a:schemeClr>
                </a:solidFill>
              </a:rPr>
              <a:t>Javascript</a:t>
            </a:r>
            <a:endParaRPr lang="fr-FR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2"/>
            <a:r>
              <a:rPr lang="fr-FR" sz="2000" dirty="0" err="1" smtClean="0">
                <a:solidFill>
                  <a:schemeClr val="bg1">
                    <a:lumMod val="85000"/>
                  </a:schemeClr>
                </a:solidFill>
              </a:rPr>
              <a:t>Jquery</a:t>
            </a:r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</a:rPr>
              <a:t> / Ajax</a:t>
            </a:r>
          </a:p>
          <a:p>
            <a:pPr lvl="1"/>
            <a:r>
              <a:rPr lang="fr-FR" sz="2400" dirty="0" err="1" smtClean="0">
                <a:solidFill>
                  <a:schemeClr val="bg1">
                    <a:lumMod val="85000"/>
                  </a:schemeClr>
                </a:solidFill>
              </a:rPr>
              <a:t>Map</a:t>
            </a:r>
            <a:endParaRPr lang="fr-FR" sz="24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616" y="3717032"/>
            <a:ext cx="2757516" cy="21670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7984" y="6237312"/>
            <a:ext cx="342948" cy="38105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48064" y="3717032"/>
            <a:ext cx="2611122" cy="2141120"/>
          </a:xfrm>
          <a:prstGeom prst="rect">
            <a:avLst/>
          </a:prstGeom>
        </p:spPr>
      </p:pic>
      <p:cxnSp>
        <p:nvCxnSpPr>
          <p:cNvPr id="8" name="Connecteur droit avec flèche 7"/>
          <p:cNvCxnSpPr>
            <a:stCxn id="6" idx="3"/>
          </p:cNvCxnSpPr>
          <p:nvPr/>
        </p:nvCxnSpPr>
        <p:spPr>
          <a:xfrm flipV="1">
            <a:off x="4770932" y="4797153"/>
            <a:ext cx="2681388" cy="1630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6" idx="1"/>
          </p:cNvCxnSpPr>
          <p:nvPr/>
        </p:nvCxnSpPr>
        <p:spPr>
          <a:xfrm rot="10800000">
            <a:off x="3275856" y="5517233"/>
            <a:ext cx="1152128" cy="910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F3FB-CDE4-42B8-8B19-268D48985D3B}" type="slidenum">
              <a:rPr lang="fr-FR" smtClean="0"/>
              <a:pPr/>
              <a:t>11</a:t>
            </a:fld>
            <a:r>
              <a:rPr lang="fr-FR" smtClean="0"/>
              <a:t> sur 14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Client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Interfaces graphiques</a:t>
            </a:r>
          </a:p>
          <a:p>
            <a:pPr lvl="1"/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</a:rPr>
              <a:t>Technologies</a:t>
            </a:r>
          </a:p>
          <a:p>
            <a:pPr lvl="2"/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</a:rPr>
              <a:t>JSP</a:t>
            </a:r>
          </a:p>
          <a:p>
            <a:pPr lvl="2"/>
            <a:r>
              <a:rPr lang="fr-FR" sz="2000" dirty="0" err="1" smtClean="0">
                <a:solidFill>
                  <a:schemeClr val="bg1">
                    <a:lumMod val="85000"/>
                  </a:schemeClr>
                </a:solidFill>
              </a:rPr>
              <a:t>Javascript</a:t>
            </a:r>
            <a:endParaRPr lang="fr-FR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2"/>
            <a:r>
              <a:rPr lang="fr-FR" sz="2000" dirty="0" err="1" smtClean="0">
                <a:solidFill>
                  <a:schemeClr val="bg1">
                    <a:lumMod val="85000"/>
                  </a:schemeClr>
                </a:solidFill>
              </a:rPr>
              <a:t>JQuery</a:t>
            </a:r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</a:rPr>
              <a:t> / AJAX</a:t>
            </a:r>
          </a:p>
          <a:p>
            <a:pPr lvl="1"/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</a:rPr>
              <a:t>Gestion des pages</a:t>
            </a:r>
          </a:p>
          <a:p>
            <a:pPr lvl="2"/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</a:rPr>
              <a:t>Une seule page</a:t>
            </a:r>
          </a:p>
          <a:p>
            <a:pPr lvl="2"/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</a:rPr>
              <a:t>Mise en place d’un système de </a:t>
            </a:r>
            <a:r>
              <a:rPr lang="fr-FR" sz="2000" i="1" dirty="0" err="1" smtClean="0">
                <a:solidFill>
                  <a:schemeClr val="bg1">
                    <a:lumMod val="85000"/>
                  </a:schemeClr>
                </a:solidFill>
              </a:rPr>
              <a:t>hide</a:t>
            </a:r>
            <a:r>
              <a:rPr lang="fr-FR" sz="2000" i="1" dirty="0" smtClean="0">
                <a:solidFill>
                  <a:schemeClr val="bg1">
                    <a:lumMod val="85000"/>
                  </a:schemeClr>
                </a:solidFill>
              </a:rPr>
              <a:t>/show</a:t>
            </a:r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</a:rPr>
              <a:t> des balises </a:t>
            </a:r>
            <a:r>
              <a:rPr lang="fr-FR" sz="2000" i="1" dirty="0" smtClean="0">
                <a:solidFill>
                  <a:schemeClr val="bg1">
                    <a:lumMod val="85000"/>
                  </a:schemeClr>
                </a:solidFill>
              </a:rPr>
              <a:t>&lt;</a:t>
            </a:r>
            <a:r>
              <a:rPr lang="fr-FR" sz="2000" i="1" dirty="0" err="1" smtClean="0">
                <a:solidFill>
                  <a:schemeClr val="bg1">
                    <a:lumMod val="85000"/>
                  </a:schemeClr>
                </a:solidFill>
              </a:rPr>
              <a:t>div</a:t>
            </a:r>
            <a:r>
              <a:rPr lang="fr-FR" sz="2000" i="1" dirty="0" smtClean="0">
                <a:solidFill>
                  <a:schemeClr val="bg1">
                    <a:lumMod val="85000"/>
                  </a:schemeClr>
                </a:solidFill>
              </a:rPr>
              <a:t>&gt;&lt;/</a:t>
            </a:r>
            <a:r>
              <a:rPr lang="fr-FR" sz="2000" i="1" dirty="0" err="1" smtClean="0">
                <a:solidFill>
                  <a:schemeClr val="bg1">
                    <a:lumMod val="85000"/>
                  </a:schemeClr>
                </a:solidFill>
              </a:rPr>
              <a:t>div</a:t>
            </a:r>
            <a:r>
              <a:rPr lang="fr-FR" sz="2000" i="1" dirty="0" smtClean="0">
                <a:solidFill>
                  <a:schemeClr val="bg1">
                    <a:lumMod val="85000"/>
                  </a:schemeClr>
                </a:solidFill>
              </a:rPr>
              <a:t>&gt;</a:t>
            </a:r>
          </a:p>
          <a:p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Gestion des cliques</a:t>
            </a:r>
          </a:p>
          <a:p>
            <a:pPr lvl="1"/>
            <a:r>
              <a:rPr lang="fr-FR" sz="2400" dirty="0" err="1" smtClean="0">
                <a:solidFill>
                  <a:schemeClr val="bg1">
                    <a:lumMod val="85000"/>
                  </a:schemeClr>
                </a:solidFill>
              </a:rPr>
              <a:t>JQuery</a:t>
            </a:r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</a:rPr>
              <a:t> permet de redéfinir les méthodes </a:t>
            </a:r>
            <a:r>
              <a:rPr lang="fr-FR" sz="2400" dirty="0" err="1" smtClean="0">
                <a:solidFill>
                  <a:schemeClr val="bg1">
                    <a:lumMod val="85000"/>
                  </a:schemeClr>
                </a:solidFill>
              </a:rPr>
              <a:t>onclick</a:t>
            </a:r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  <a:p>
            <a:pPr lvl="1"/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</a:rPr>
              <a:t>Permet d’appeler les </a:t>
            </a:r>
            <a:r>
              <a:rPr lang="fr-FR" sz="2400" dirty="0" err="1" smtClean="0">
                <a:solidFill>
                  <a:schemeClr val="bg1">
                    <a:lumMod val="85000"/>
                  </a:schemeClr>
                </a:solidFill>
              </a:rPr>
              <a:t>servlets</a:t>
            </a:r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</a:rPr>
              <a:t> par un appel AJAX</a:t>
            </a:r>
          </a:p>
          <a:p>
            <a:pPr lvl="2"/>
            <a:endParaRPr lang="fr-FR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F3FB-CDE4-42B8-8B19-268D48985D3B}" type="slidenum">
              <a:rPr lang="fr-FR" smtClean="0"/>
              <a:pPr/>
              <a:t>12</a:t>
            </a:fld>
            <a:r>
              <a:rPr lang="fr-FR" smtClean="0"/>
              <a:t> sur 14</a:t>
            </a:r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Respect des contraintes</a:t>
            </a:r>
          </a:p>
          <a:p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Livraison d’une application répondant à la demande</a:t>
            </a:r>
          </a:p>
          <a:p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Certaines anomalies existent malgré tout</a:t>
            </a:r>
          </a:p>
          <a:p>
            <a:pPr lvl="1"/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Problèmes de latence</a:t>
            </a:r>
          </a:p>
          <a:p>
            <a:pPr lvl="2"/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Affichage des cartes</a:t>
            </a:r>
          </a:p>
          <a:p>
            <a:pPr lvl="2"/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Affichages d’un projet</a:t>
            </a:r>
          </a:p>
          <a:p>
            <a:pPr lvl="1"/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Gestion des caractères spéciaux</a:t>
            </a:r>
          </a:p>
          <a:p>
            <a:pPr lvl="1"/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Interfaces graphiques à revoir</a:t>
            </a:r>
          </a:p>
          <a:p>
            <a:pPr lvl="1"/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F3FB-CDE4-42B8-8B19-268D48985D3B}" type="slidenum">
              <a:rPr lang="fr-FR" smtClean="0"/>
              <a:pPr/>
              <a:t>13</a:t>
            </a:fld>
            <a:r>
              <a:rPr lang="fr-FR" smtClean="0"/>
              <a:t> sur 14</a:t>
            </a: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Ce qui serait envisageable</a:t>
            </a:r>
          </a:p>
          <a:p>
            <a:pPr lvl="1"/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</a:rPr>
              <a:t>Régler les problèmes de latences au niveau de la recherche de projet</a:t>
            </a:r>
          </a:p>
          <a:p>
            <a:pPr lvl="1"/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</a:rPr>
              <a:t>Une migration facile de la BD grâce au fichier de configuration de l’application</a:t>
            </a:r>
          </a:p>
          <a:p>
            <a:pPr lvl="1"/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</a:rPr>
              <a:t>Message d’attente pendant l’exécution des appels AJAX</a:t>
            </a:r>
          </a:p>
          <a:p>
            <a:pPr lvl="1"/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</a:rPr>
              <a:t>Arranger l’affichage des résultats de recherche</a:t>
            </a:r>
          </a:p>
          <a:p>
            <a:pPr lvl="1"/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4653136"/>
            <a:ext cx="2469322" cy="54479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6016" y="4653136"/>
            <a:ext cx="2524913" cy="54479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9792" y="5517232"/>
            <a:ext cx="3050339" cy="774689"/>
          </a:xfrm>
          <a:prstGeom prst="rect">
            <a:avLst/>
          </a:prstGeom>
        </p:spPr>
      </p:pic>
      <p:cxnSp>
        <p:nvCxnSpPr>
          <p:cNvPr id="9" name="Connecteur droit avec flèche 8"/>
          <p:cNvCxnSpPr>
            <a:stCxn id="6" idx="2"/>
            <a:endCxn id="8" idx="0"/>
          </p:cNvCxnSpPr>
          <p:nvPr/>
        </p:nvCxnSpPr>
        <p:spPr>
          <a:xfrm rot="16200000" flipH="1">
            <a:off x="3199976" y="4492246"/>
            <a:ext cx="319302" cy="1730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7" idx="2"/>
            <a:endCxn id="8" idx="0"/>
          </p:cNvCxnSpPr>
          <p:nvPr/>
        </p:nvCxnSpPr>
        <p:spPr>
          <a:xfrm rot="5400000">
            <a:off x="4942067" y="4480826"/>
            <a:ext cx="319302" cy="1753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F3FB-CDE4-42B8-8B19-268D48985D3B}" type="slidenum">
              <a:rPr lang="fr-FR" smtClean="0"/>
              <a:pPr/>
              <a:t>14</a:t>
            </a:fld>
            <a:r>
              <a:rPr lang="fr-FR" smtClean="0"/>
              <a:t> sur 14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Plan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Serveur BD</a:t>
            </a:r>
          </a:p>
          <a:p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Serveur Web</a:t>
            </a:r>
          </a:p>
          <a:p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Client</a:t>
            </a:r>
          </a:p>
          <a:p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F3FB-CDE4-42B8-8B19-268D48985D3B}" type="slidenum">
              <a:rPr lang="fr-FR" smtClean="0"/>
              <a:pPr/>
              <a:t>2</a:t>
            </a:fld>
            <a:r>
              <a:rPr lang="fr-FR" smtClean="0"/>
              <a:t> sur 14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Application Web 3-tiers</a:t>
            </a:r>
          </a:p>
          <a:p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Permettant d’interroger la BD</a:t>
            </a:r>
          </a:p>
          <a:p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Interprète les données sous forme</a:t>
            </a:r>
          </a:p>
          <a:p>
            <a:pPr lvl="1"/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De cartes style Google </a:t>
            </a:r>
            <a:r>
              <a:rPr lang="fr-FR" dirty="0" err="1" smtClean="0">
                <a:solidFill>
                  <a:schemeClr val="bg1">
                    <a:lumMod val="85000"/>
                  </a:schemeClr>
                </a:solidFill>
              </a:rPr>
              <a:t>Map</a:t>
            </a:r>
            <a:endParaRPr lang="fr-FR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De graphiques (camembert, histogramme, courbe)</a:t>
            </a:r>
          </a:p>
          <a:p>
            <a:endParaRPr lang="fr-FR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F3FB-CDE4-42B8-8B19-268D48985D3B}" type="slidenum">
              <a:rPr lang="fr-FR" smtClean="0"/>
              <a:pPr/>
              <a:t>3</a:t>
            </a:fld>
            <a:r>
              <a:rPr lang="fr-FR" smtClean="0"/>
              <a:t> sur 14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Serveur BD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3" descr="C:\Users\Mousztomania\Pictures\MC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633070" cy="44644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F3FB-CDE4-42B8-8B19-268D48985D3B}" type="slidenum">
              <a:rPr lang="fr-FR" smtClean="0"/>
              <a:pPr/>
              <a:t>4</a:t>
            </a:fld>
            <a:r>
              <a:rPr lang="fr-FR" smtClean="0"/>
              <a:t> sur 14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613" y="304800"/>
            <a:ext cx="6962775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F3FB-CDE4-42B8-8B19-268D48985D3B}" type="slidenum">
              <a:rPr lang="fr-FR" smtClean="0"/>
              <a:pPr/>
              <a:t>5</a:t>
            </a:fld>
            <a:r>
              <a:rPr lang="fr-FR" smtClean="0"/>
              <a:t> sur 14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2563" y="72008"/>
            <a:ext cx="6238875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F3FB-CDE4-42B8-8B19-268D48985D3B}" type="slidenum">
              <a:rPr lang="fr-FR" smtClean="0"/>
              <a:pPr/>
              <a:t>6</a:t>
            </a:fld>
            <a:r>
              <a:rPr lang="fr-FR" smtClean="0"/>
              <a:t> sur 14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Serveur Web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Technologies utilisées</a:t>
            </a:r>
          </a:p>
          <a:p>
            <a:pPr lvl="1"/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Serveur Web Apache </a:t>
            </a:r>
            <a:r>
              <a:rPr lang="fr-FR" dirty="0" err="1" smtClean="0">
                <a:solidFill>
                  <a:schemeClr val="bg1">
                    <a:lumMod val="85000"/>
                  </a:schemeClr>
                </a:solidFill>
              </a:rPr>
              <a:t>Tomcat</a:t>
            </a:r>
            <a:endParaRPr lang="fr-FR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Utilisation de </a:t>
            </a:r>
            <a:r>
              <a:rPr lang="fr-FR" dirty="0" err="1" smtClean="0">
                <a:solidFill>
                  <a:schemeClr val="bg1">
                    <a:lumMod val="85000"/>
                  </a:schemeClr>
                </a:solidFill>
              </a:rPr>
              <a:t>Servlets</a:t>
            </a:r>
            <a:endParaRPr lang="fr-FR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Réponse sous format JSON</a:t>
            </a:r>
          </a:p>
          <a:p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Généricité du code</a:t>
            </a:r>
          </a:p>
          <a:p>
            <a:pPr lvl="1"/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Exécution de requête </a:t>
            </a:r>
            <a:r>
              <a:rPr lang="fr-FR" dirty="0" err="1" smtClean="0">
                <a:solidFill>
                  <a:schemeClr val="bg1">
                    <a:lumMod val="85000"/>
                  </a:schemeClr>
                </a:solidFill>
              </a:rPr>
              <a:t>Xquery</a:t>
            </a:r>
            <a:endParaRPr lang="fr-FR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fr-FR" dirty="0" err="1" smtClean="0">
                <a:solidFill>
                  <a:schemeClr val="bg1">
                    <a:lumMod val="85000"/>
                  </a:schemeClr>
                </a:solidFill>
              </a:rPr>
              <a:t>Parsage</a:t>
            </a:r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 de document XML pour les structures simples</a:t>
            </a:r>
          </a:p>
          <a:p>
            <a:pPr lvl="1"/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Utilisation de constantes dans le code</a:t>
            </a:r>
          </a:p>
          <a:p>
            <a:pPr lvl="1"/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Utilisation du fichier de configuration </a:t>
            </a:r>
            <a:r>
              <a:rPr lang="fr-FR" i="1" dirty="0" smtClean="0">
                <a:solidFill>
                  <a:schemeClr val="bg1">
                    <a:lumMod val="85000"/>
                  </a:schemeClr>
                </a:solidFill>
              </a:rPr>
              <a:t>web.xml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F3FB-CDE4-42B8-8B19-268D48985D3B}" type="slidenum">
              <a:rPr lang="fr-FR" smtClean="0"/>
              <a:pPr/>
              <a:t>7</a:t>
            </a:fld>
            <a:r>
              <a:rPr lang="fr-FR" smtClean="0"/>
              <a:t> sur 14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Serveur Web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Conception orientée objet</a:t>
            </a:r>
          </a:p>
          <a:p>
            <a:pPr lvl="1"/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</a:rPr>
              <a:t>Utilisation d’objets container</a:t>
            </a:r>
          </a:p>
          <a:p>
            <a:pPr lvl="1"/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</a:rPr>
              <a:t>Utilisation d’objets </a:t>
            </a:r>
            <a:r>
              <a:rPr lang="fr-FR" sz="2400" dirty="0" err="1" smtClean="0">
                <a:solidFill>
                  <a:schemeClr val="bg1">
                    <a:lumMod val="85000"/>
                  </a:schemeClr>
                </a:solidFill>
              </a:rPr>
              <a:t>Critere</a:t>
            </a:r>
            <a:endParaRPr lang="fr-FR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</a:rPr>
              <a:t>Utilisation d’objets DAO (non conforme au pattern DAO)</a:t>
            </a:r>
          </a:p>
          <a:p>
            <a:pPr lvl="1"/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</a:rPr>
              <a:t>Implémentation d’une seule </a:t>
            </a:r>
            <a:r>
              <a:rPr lang="fr-FR" sz="2400" dirty="0" err="1" smtClean="0">
                <a:solidFill>
                  <a:schemeClr val="bg1">
                    <a:lumMod val="85000"/>
                  </a:schemeClr>
                </a:solidFill>
              </a:rPr>
              <a:t>servlet</a:t>
            </a:r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</a:rPr>
              <a:t> par demande</a:t>
            </a:r>
          </a:p>
          <a:p>
            <a:pPr lvl="1"/>
            <a:endParaRPr lang="fr-FR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2" descr="C:\Diagramm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737" y="3861048"/>
            <a:ext cx="8795263" cy="2016224"/>
          </a:xfrm>
          <a:prstGeom prst="rect">
            <a:avLst/>
          </a:prstGeom>
          <a:noFill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F3FB-CDE4-42B8-8B19-268D48985D3B}" type="slidenum">
              <a:rPr lang="fr-FR" smtClean="0"/>
              <a:pPr/>
              <a:t>8</a:t>
            </a:fld>
            <a:r>
              <a:rPr lang="fr-FR" smtClean="0"/>
              <a:t> sur 14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Client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API Google </a:t>
            </a:r>
            <a:r>
              <a:rPr lang="fr-FR" sz="2800" dirty="0" err="1" smtClean="0">
                <a:solidFill>
                  <a:schemeClr val="bg1">
                    <a:lumMod val="85000"/>
                  </a:schemeClr>
                </a:solidFill>
              </a:rPr>
              <a:t>Visualization</a:t>
            </a:r>
            <a:endParaRPr lang="fr-FR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</a:rPr>
              <a:t>Technologies</a:t>
            </a:r>
          </a:p>
          <a:p>
            <a:pPr lvl="2"/>
            <a:r>
              <a:rPr lang="fr-FR" sz="2000" dirty="0" err="1" smtClean="0">
                <a:solidFill>
                  <a:schemeClr val="bg1">
                    <a:lumMod val="85000"/>
                  </a:schemeClr>
                </a:solidFill>
              </a:rPr>
              <a:t>Javascript</a:t>
            </a:r>
            <a:endParaRPr lang="fr-FR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2"/>
            <a:r>
              <a:rPr lang="fr-FR" sz="2000" dirty="0" err="1" smtClean="0">
                <a:solidFill>
                  <a:schemeClr val="bg1">
                    <a:lumMod val="85000"/>
                  </a:schemeClr>
                </a:solidFill>
              </a:rPr>
              <a:t>Jquery</a:t>
            </a:r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</a:rPr>
              <a:t> / Ajax</a:t>
            </a:r>
          </a:p>
          <a:p>
            <a:pPr lvl="1"/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</a:rPr>
              <a:t>Géo </a:t>
            </a:r>
            <a:r>
              <a:rPr lang="fr-FR" sz="2400" dirty="0" err="1" smtClean="0">
                <a:solidFill>
                  <a:schemeClr val="bg1">
                    <a:lumMod val="85000"/>
                  </a:schemeClr>
                </a:solidFill>
              </a:rPr>
              <a:t>Map</a:t>
            </a:r>
            <a:endParaRPr lang="fr-FR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fr-FR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9712" y="4293096"/>
            <a:ext cx="2714683" cy="146963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73885" y="4293096"/>
            <a:ext cx="2714683" cy="1469639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F3FB-CDE4-42B8-8B19-268D48985D3B}" type="slidenum">
              <a:rPr lang="fr-FR" smtClean="0"/>
              <a:pPr/>
              <a:t>9</a:t>
            </a:fld>
            <a:r>
              <a:rPr lang="fr-FR" smtClean="0"/>
              <a:t> sur 14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298</Words>
  <Application>Microsoft Office PowerPoint</Application>
  <PresentationFormat>Affichage à l'écran (4:3)</PresentationFormat>
  <Paragraphs>84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Projet XML – My RAweb</vt:lpstr>
      <vt:lpstr>Plan</vt:lpstr>
      <vt:lpstr>Introduction</vt:lpstr>
      <vt:lpstr>Serveur BD</vt:lpstr>
      <vt:lpstr>Diapositive 5</vt:lpstr>
      <vt:lpstr>Diapositive 6</vt:lpstr>
      <vt:lpstr>Serveur Web</vt:lpstr>
      <vt:lpstr>Serveur Web</vt:lpstr>
      <vt:lpstr>Client</vt:lpstr>
      <vt:lpstr>Client</vt:lpstr>
      <vt:lpstr>Client</vt:lpstr>
      <vt:lpstr>Client</vt:lpstr>
      <vt:lpstr>Conclusion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Roulio</dc:creator>
  <cp:lastModifiedBy>Roulio</cp:lastModifiedBy>
  <cp:revision>47</cp:revision>
  <dcterms:created xsi:type="dcterms:W3CDTF">2010-12-13T10:11:13Z</dcterms:created>
  <dcterms:modified xsi:type="dcterms:W3CDTF">2010-12-14T15:13:13Z</dcterms:modified>
</cp:coreProperties>
</file>