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1"/>
  </p:sldMasterIdLst>
  <p:notesMasterIdLst>
    <p:notesMasterId r:id="rId25"/>
  </p:notesMasterIdLst>
  <p:sldIdLst>
    <p:sldId id="256" r:id="rId2"/>
    <p:sldId id="262" r:id="rId3"/>
    <p:sldId id="258" r:id="rId4"/>
    <p:sldId id="259" r:id="rId5"/>
    <p:sldId id="260" r:id="rId6"/>
    <p:sldId id="261" r:id="rId7"/>
    <p:sldId id="277" r:id="rId8"/>
    <p:sldId id="278" r:id="rId9"/>
    <p:sldId id="263" r:id="rId10"/>
    <p:sldId id="264" r:id="rId11"/>
    <p:sldId id="265" r:id="rId12"/>
    <p:sldId id="266" r:id="rId13"/>
    <p:sldId id="270" r:id="rId14"/>
    <p:sldId id="271" r:id="rId15"/>
    <p:sldId id="284" r:id="rId16"/>
    <p:sldId id="272" r:id="rId17"/>
    <p:sldId id="276" r:id="rId18"/>
    <p:sldId id="274" r:id="rId19"/>
    <p:sldId id="279" r:id="rId20"/>
    <p:sldId id="275" r:id="rId21"/>
    <p:sldId id="281" r:id="rId22"/>
    <p:sldId id="283" r:id="rId23"/>
    <p:sldId id="285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/>
    <p:restoredTop sz="84669" autoAdjust="0"/>
  </p:normalViewPr>
  <p:slideViewPr>
    <p:cSldViewPr snapToGrid="0" snapToObjects="1">
      <p:cViewPr varScale="1">
        <p:scale>
          <a:sx n="106" d="100"/>
          <a:sy n="106" d="100"/>
        </p:scale>
        <p:origin x="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92C23-0FA4-F545-B138-9579287EDD9C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F1349-25CB-2842-A553-6DA9A85A0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35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OH should be W 1-3, will check and post</a:t>
            </a:r>
            <a:r>
              <a:rPr kumimoji="1" lang="en-US" altLang="zh-CN" baseline="0" dirty="0" smtClean="0"/>
              <a:t> announcement later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97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notice these both contain multiple SELECTs/queries – more examples</a:t>
            </a:r>
            <a:r>
              <a:rPr lang="en-US" baseline="0" dirty="0" smtClean="0"/>
              <a:t> to come in lecture next week, but this should hopefully be enough for the homework.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23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SELECT </a:t>
            </a:r>
            <a:r>
              <a:rPr kumimoji="1" lang="en-US" altLang="zh-CN" baseline="0" dirty="0" err="1" smtClean="0"/>
              <a:t>dept</a:t>
            </a:r>
            <a:r>
              <a:rPr kumimoji="1" lang="en-US" altLang="zh-CN" baseline="0" dirty="0" smtClean="0"/>
              <a:t> FROM Class GROUP BY </a:t>
            </a:r>
            <a:r>
              <a:rPr kumimoji="1" lang="en-US" altLang="zh-CN" baseline="0" dirty="0" err="1" smtClean="0"/>
              <a:t>dept</a:t>
            </a:r>
            <a:r>
              <a:rPr kumimoji="1" lang="en-US" altLang="zh-CN" baseline="0" dirty="0" smtClean="0"/>
              <a:t> HAVING COUNT(*) &gt;= 2</a:t>
            </a:r>
          </a:p>
          <a:p>
            <a:r>
              <a:rPr kumimoji="1" lang="en-US" altLang="zh-CN" baseline="0" dirty="0" smtClean="0"/>
              <a:t>	sim: COUNT &gt; 1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SELECT DISTINCT </a:t>
            </a:r>
            <a:r>
              <a:rPr kumimoji="1" lang="en-US" altLang="zh-CN" baseline="0" dirty="0" err="1" smtClean="0"/>
              <a:t>a.sid</a:t>
            </a:r>
            <a:r>
              <a:rPr kumimoji="1" lang="en-US" altLang="zh-CN" baseline="0" dirty="0" smtClean="0"/>
              <a:t>, </a:t>
            </a:r>
            <a:r>
              <a:rPr kumimoji="1" lang="en-US" altLang="zh-CN" baseline="0" dirty="0" err="1" smtClean="0"/>
              <a:t>b.sid</a:t>
            </a:r>
            <a:r>
              <a:rPr kumimoji="1" lang="en-US" altLang="zh-CN" baseline="0" dirty="0" smtClean="0"/>
              <a:t> FROM Enroll a JOIN Enroll b ON </a:t>
            </a:r>
            <a:r>
              <a:rPr kumimoji="1" lang="en-US" altLang="zh-CN" baseline="0" dirty="0" err="1" smtClean="0"/>
              <a:t>a.dept</a:t>
            </a:r>
            <a:r>
              <a:rPr kumimoji="1" lang="en-US" altLang="zh-CN" baseline="0" dirty="0" smtClean="0"/>
              <a:t> = </a:t>
            </a:r>
            <a:r>
              <a:rPr kumimoji="1" lang="en-US" altLang="zh-CN" baseline="0" dirty="0" err="1" smtClean="0"/>
              <a:t>b.dept</a:t>
            </a:r>
            <a:r>
              <a:rPr kumimoji="1" lang="en-US" altLang="zh-CN" baseline="0" dirty="0" smtClean="0"/>
              <a:t> AND </a:t>
            </a:r>
            <a:r>
              <a:rPr kumimoji="1" lang="en-US" altLang="zh-CN" baseline="0" dirty="0" err="1" smtClean="0"/>
              <a:t>a.sid</a:t>
            </a:r>
            <a:r>
              <a:rPr kumimoji="1" lang="en-US" altLang="zh-CN" baseline="0" dirty="0" smtClean="0"/>
              <a:t> &lt; </a:t>
            </a:r>
            <a:r>
              <a:rPr kumimoji="1" lang="en-US" altLang="zh-CN" baseline="0" dirty="0" err="1" smtClean="0"/>
              <a:t>b.sid</a:t>
            </a:r>
            <a:r>
              <a:rPr kumimoji="1" lang="en-US" altLang="zh-CN" baseline="0" dirty="0" smtClean="0"/>
              <a:t> WHERE </a:t>
            </a:r>
            <a:r>
              <a:rPr kumimoji="1" lang="en-US" altLang="zh-CN" baseline="0" dirty="0" err="1" smtClean="0"/>
              <a:t>a.dept</a:t>
            </a:r>
            <a:r>
              <a:rPr kumimoji="1" lang="en-US" altLang="zh-CN" baseline="0" dirty="0" smtClean="0"/>
              <a:t> = “EE”</a:t>
            </a:r>
          </a:p>
          <a:p>
            <a:r>
              <a:rPr kumimoji="1" lang="en-US" altLang="zh-CN" baseline="0" dirty="0" smtClean="0"/>
              <a:t>EXCEPT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SELECT DISTINCT </a:t>
            </a:r>
            <a:r>
              <a:rPr kumimoji="1" lang="en-US" altLang="zh-CN" baseline="0" dirty="0" err="1" smtClean="0"/>
              <a:t>a.sid</a:t>
            </a:r>
            <a:r>
              <a:rPr kumimoji="1" lang="en-US" altLang="zh-CN" baseline="0" dirty="0" smtClean="0"/>
              <a:t>, </a:t>
            </a:r>
            <a:r>
              <a:rPr kumimoji="1" lang="en-US" altLang="zh-CN" baseline="0" dirty="0" err="1" smtClean="0"/>
              <a:t>b.sid</a:t>
            </a:r>
            <a:r>
              <a:rPr kumimoji="1" lang="en-US" altLang="zh-CN" baseline="0" dirty="0" smtClean="0"/>
              <a:t> FROM Enroll a JOIN Enroll b ON </a:t>
            </a:r>
            <a:r>
              <a:rPr kumimoji="1" lang="en-US" altLang="zh-CN" baseline="0" dirty="0" err="1" smtClean="0"/>
              <a:t>a.dept</a:t>
            </a:r>
            <a:r>
              <a:rPr kumimoji="1" lang="en-US" altLang="zh-CN" baseline="0" dirty="0" smtClean="0"/>
              <a:t> = </a:t>
            </a:r>
            <a:r>
              <a:rPr kumimoji="1" lang="en-US" altLang="zh-CN" baseline="0" dirty="0" err="1" smtClean="0"/>
              <a:t>b.dept</a:t>
            </a:r>
            <a:r>
              <a:rPr kumimoji="1" lang="en-US" altLang="zh-CN" baseline="0" dirty="0" smtClean="0"/>
              <a:t> AND </a:t>
            </a:r>
            <a:r>
              <a:rPr kumimoji="1" lang="en-US" altLang="zh-CN" baseline="0" dirty="0" err="1" smtClean="0"/>
              <a:t>a.sid</a:t>
            </a:r>
            <a:r>
              <a:rPr kumimoji="1" lang="en-US" altLang="zh-CN" baseline="0" dirty="0" smtClean="0"/>
              <a:t> &lt; </a:t>
            </a:r>
            <a:r>
              <a:rPr kumimoji="1" lang="en-US" altLang="zh-CN" baseline="0" dirty="0" err="1" smtClean="0"/>
              <a:t>b.sid</a:t>
            </a:r>
            <a:r>
              <a:rPr kumimoji="1" lang="en-US" altLang="zh-CN" baseline="0" dirty="0" smtClean="0"/>
              <a:t> WHERE </a:t>
            </a:r>
            <a:r>
              <a:rPr kumimoji="1" lang="en-US" altLang="zh-CN" baseline="0" dirty="0" err="1" smtClean="0"/>
              <a:t>a.dept</a:t>
            </a:r>
            <a:r>
              <a:rPr kumimoji="1" lang="en-US" altLang="zh-CN" baseline="0" dirty="0" smtClean="0"/>
              <a:t> = “CS”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08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name:</a:t>
            </a:r>
            <a:r>
              <a:rPr lang="en-US" baseline="0" dirty="0" smtClean="0"/>
              <a:t> </a:t>
            </a:r>
            <a:r>
              <a:rPr lang="en-US" dirty="0" smtClean="0"/>
              <a:t>Either’s fine, go with whatever is</a:t>
            </a:r>
            <a:r>
              <a:rPr lang="en-US" baseline="0" dirty="0" smtClean="0"/>
              <a:t> easier for you!</a:t>
            </a:r>
          </a:p>
          <a:p>
            <a:endParaRPr lang="en-US" baseline="0" dirty="0" smtClean="0"/>
          </a:p>
          <a:p>
            <a:r>
              <a:rPr lang="en-US" dirty="0" smtClean="0"/>
              <a:t>industry</a:t>
            </a:r>
            <a:r>
              <a:rPr lang="en-US" baseline="0" dirty="0" smtClean="0"/>
              <a:t> company: LinkedIn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you want to discuss careers, grad school,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feel free to reach out to me via email or after class but no guarantees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45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is a bit harsh and not entirely accurate, but the general point is that we expect you all to be mature and capable.</a:t>
            </a:r>
            <a:endParaRPr lang="en-US" dirty="0" smtClean="0"/>
          </a:p>
          <a:p>
            <a:r>
              <a:rPr lang="en-US" dirty="0" smtClean="0"/>
              <a:t>Chances</a:t>
            </a:r>
            <a:r>
              <a:rPr lang="en-US" baseline="0" dirty="0" smtClean="0"/>
              <a:t> are your peers have similar questions, don’t be afraid to ask in discussion and Piazza!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0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love to hear thoughts on discussion as well, but</a:t>
            </a:r>
            <a:r>
              <a:rPr lang="en-US" baseline="0" dirty="0" smtClean="0"/>
              <a:t> save those for after.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4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Grading –</a:t>
            </a:r>
            <a:r>
              <a:rPr lang="en-US" baseline="0" dirty="0" smtClean="0"/>
              <a:t> if you put in a good effort you’ll get full credit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Sorry for the early deadline on this one, professor gave us (TAs) the homework a bit late</a:t>
            </a:r>
          </a:p>
          <a:p>
            <a:r>
              <a:rPr lang="en-US" baseline="0" dirty="0" smtClean="0"/>
              <a:t>Normally there should be at least one OH in between.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48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Rho for renaming (not in </a:t>
            </a:r>
            <a:r>
              <a:rPr lang="en-US" dirty="0" err="1" smtClean="0"/>
              <a:t>lec</a:t>
            </a:r>
            <a:r>
              <a:rPr lang="en-US" dirty="0" smtClean="0"/>
              <a:t> slides but really should be there!)</a:t>
            </a:r>
          </a:p>
          <a:p>
            <a:endParaRPr lang="en-US" dirty="0" smtClean="0"/>
          </a:p>
          <a:p>
            <a:r>
              <a:rPr lang="en-US" dirty="0" smtClean="0"/>
              <a:t>Recap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operators:</a:t>
            </a:r>
          </a:p>
          <a:p>
            <a:r>
              <a:rPr lang="en-US" baseline="0" dirty="0" smtClean="0"/>
              <a:t>&lt;&gt; (basically !=)</a:t>
            </a:r>
          </a:p>
          <a:p>
            <a:r>
              <a:rPr lang="en-US" dirty="0" smtClean="0"/>
              <a:t>=,</a:t>
            </a:r>
            <a:r>
              <a:rPr lang="en-US" baseline="0" dirty="0" smtClean="0"/>
              <a:t> &lt;, &gt;, &lt;=, &gt;=</a:t>
            </a:r>
          </a:p>
          <a:p>
            <a:r>
              <a:rPr lang="en-US" baseline="0" dirty="0" smtClean="0"/>
              <a:t>^, V for and/or</a:t>
            </a:r>
          </a:p>
          <a:p>
            <a:endParaRPr lang="en-US" baseline="0" dirty="0" smtClean="0"/>
          </a:p>
          <a:p>
            <a:r>
              <a:rPr lang="en-US" sz="1200" dirty="0" smtClean="0"/>
              <a:t>So... What exactly is</a:t>
            </a:r>
            <a:r>
              <a:rPr lang="en-US" sz="1200" baseline="0" dirty="0" smtClean="0"/>
              <a:t> the division operator?</a:t>
            </a:r>
          </a:p>
          <a:p>
            <a:r>
              <a:rPr lang="en-US" sz="1200" baseline="0" dirty="0" smtClean="0"/>
              <a:t>	R / S: result is columns of R not in S and values such that all combinations of shared columns are present in R</a:t>
            </a:r>
          </a:p>
          <a:p>
            <a:r>
              <a:rPr lang="en-US" sz="1200" baseline="0" dirty="0" smtClean="0"/>
              <a:t>		</a:t>
            </a:r>
            <a:r>
              <a:rPr lang="en-US" sz="1200" baseline="0" dirty="0" err="1" smtClean="0"/>
              <a:t>eg</a:t>
            </a:r>
            <a:r>
              <a:rPr lang="en-US" sz="1200" baseline="0" dirty="0" smtClean="0"/>
              <a:t> SID + Course / Course will return only SIDs that have taken all courses present in the second table (could be empty!)</a:t>
            </a:r>
          </a:p>
          <a:p>
            <a:r>
              <a:rPr lang="en-US" sz="1200" baseline="0" dirty="0" smtClean="0"/>
              <a:t>	https://</a:t>
            </a:r>
            <a:r>
              <a:rPr lang="en-US" sz="1200" baseline="0" dirty="0" err="1" smtClean="0"/>
              <a:t>en.wikipedia.org</a:t>
            </a:r>
            <a:r>
              <a:rPr lang="en-US" sz="1200" baseline="0" dirty="0" smtClean="0"/>
              <a:t>/wiki/Relational_algebra#Division_.28.C3.B7.29</a:t>
            </a:r>
          </a:p>
          <a:p>
            <a:endParaRPr lang="en-US" sz="120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96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hidden from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2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Natural join: duplicate column is dropped automatically</a:t>
            </a:r>
          </a:p>
          <a:p>
            <a:r>
              <a:rPr lang="en-US" sz="2400" dirty="0" smtClean="0"/>
              <a:t>Join conditions: involve columns from both tables</a:t>
            </a:r>
          </a:p>
          <a:p>
            <a:pPr lvl="1"/>
            <a:r>
              <a:rPr lang="en-US" sz="2400" dirty="0" smtClean="0"/>
              <a:t>What about conditions using only one table?</a:t>
            </a:r>
          </a:p>
          <a:p>
            <a:r>
              <a:rPr lang="en-US" sz="2400" dirty="0" smtClean="0"/>
              <a:t>Join syntax: A</a:t>
            </a:r>
            <a:r>
              <a:rPr lang="en-US" sz="2400" baseline="0" dirty="0" smtClean="0"/>
              <a:t> JOIN B ON ____ or A,B WHERE ____ (some systems allow A JOIN B WHERE ___ but that’s just silly :P)</a:t>
            </a:r>
            <a:endParaRPr lang="en-US" sz="2400" dirty="0" smtClean="0"/>
          </a:p>
          <a:p>
            <a:r>
              <a:rPr lang="en-US" sz="2400" dirty="0" smtClean="0"/>
              <a:t>When can we omit table names?</a:t>
            </a:r>
          </a:p>
          <a:p>
            <a:pPr lvl="1"/>
            <a:r>
              <a:rPr lang="en-US" sz="2400" dirty="0" smtClean="0"/>
              <a:t>When the column name or alias is unambiguous:</a:t>
            </a:r>
          </a:p>
          <a:p>
            <a:pPr lvl="2"/>
            <a:r>
              <a:rPr lang="en-US" sz="2000" dirty="0" smtClean="0"/>
              <a:t>only one table being used</a:t>
            </a:r>
          </a:p>
          <a:p>
            <a:pPr lvl="2"/>
            <a:r>
              <a:rPr lang="en-US" sz="2000" dirty="0" smtClean="0"/>
              <a:t>name is unique to one specific table</a:t>
            </a:r>
          </a:p>
          <a:p>
            <a:r>
              <a:rPr lang="en-US" sz="2800" dirty="0" smtClean="0"/>
              <a:t>What can I use in the SELECT statement when using GROUP BY?</a:t>
            </a:r>
          </a:p>
          <a:p>
            <a:pPr lvl="1"/>
            <a:r>
              <a:rPr lang="en-US" sz="2400" dirty="0" smtClean="0"/>
              <a:t>grouped attributes and aggregates.</a:t>
            </a:r>
          </a:p>
          <a:p>
            <a:pPr lvl="1"/>
            <a:r>
              <a:rPr lang="en-US" sz="2400" dirty="0" smtClean="0"/>
              <a:t>few (if any) cases when you don’t want to include all grouped attributes in the SELECT statement.</a:t>
            </a:r>
            <a:endParaRPr lang="en-US" sz="1200" dirty="0" smtClean="0"/>
          </a:p>
          <a:p>
            <a:r>
              <a:rPr lang="en-US" sz="2800" baseline="0" dirty="0" smtClean="0"/>
              <a:t>	</a:t>
            </a:r>
            <a:endParaRPr lang="en-US" sz="2800" dirty="0" smtClean="0"/>
          </a:p>
          <a:p>
            <a:r>
              <a:rPr lang="en-US" sz="2800" dirty="0" smtClean="0"/>
              <a:t>ORDER BY with aggregates? recommend aliasing the </a:t>
            </a:r>
            <a:r>
              <a:rPr lang="en-US" sz="2800" dirty="0" err="1" smtClean="0"/>
              <a:t>agg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DISTINCT</a:t>
            </a:r>
            <a:r>
              <a:rPr lang="en-US" sz="2800" baseline="0" dirty="0" smtClean="0"/>
              <a:t> vs GROUP BY: both can serve the same functionality of DISTINCT , but only GROUP BY can support aggregates</a:t>
            </a:r>
            <a:endParaRPr lang="en-US" sz="2800" dirty="0" smtClean="0"/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1349-25CB-2842-A553-6DA9A85A01D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60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Idea: departments offering 2+ classes must have at least two rows with different </a:t>
            </a:r>
            <a:r>
              <a:rPr kumimoji="1" lang="en-US" altLang="zh-CN" baseline="0" dirty="0" err="1" smtClean="0"/>
              <a:t>cnums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Answer: join Class to itself with </a:t>
            </a:r>
            <a:r>
              <a:rPr kumimoji="1" lang="en-US" altLang="zh-CN" baseline="0" dirty="0" err="1" smtClean="0"/>
              <a:t>dept</a:t>
            </a:r>
            <a:r>
              <a:rPr kumimoji="1" lang="en-US" altLang="zh-CN" baseline="0" dirty="0" smtClean="0"/>
              <a:t> = depth, </a:t>
            </a:r>
            <a:r>
              <a:rPr kumimoji="1" lang="en-US" altLang="zh-CN" baseline="0" dirty="0" err="1" smtClean="0"/>
              <a:t>cnum</a:t>
            </a:r>
            <a:r>
              <a:rPr kumimoji="1" lang="en-US" altLang="zh-CN" baseline="0" dirty="0" smtClean="0"/>
              <a:t> != </a:t>
            </a:r>
            <a:r>
              <a:rPr kumimoji="1" lang="en-US" altLang="zh-CN" baseline="0" dirty="0" err="1" smtClean="0"/>
              <a:t>cnum</a:t>
            </a:r>
            <a:r>
              <a:rPr kumimoji="1" lang="en-US" altLang="zh-CN" baseline="0" dirty="0" smtClean="0"/>
              <a:t>, need renaming to distinguish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	</a:t>
            </a:r>
            <a:r>
              <a:rPr lang="en-US" dirty="0" err="1" smtClean="0"/>
              <a:t>Rho_A</a:t>
            </a:r>
            <a:r>
              <a:rPr lang="en-US" dirty="0" smtClean="0"/>
              <a:t>(</a:t>
            </a:r>
            <a:r>
              <a:rPr lang="en-US" dirty="0" err="1" smtClean="0"/>
              <a:t>dept,cnum</a:t>
            </a:r>
            <a:r>
              <a:rPr lang="en-US" dirty="0" smtClean="0"/>
              <a:t>)(</a:t>
            </a:r>
            <a:r>
              <a:rPr lang="en-US" dirty="0" err="1" smtClean="0"/>
              <a:t>sigma_dept,cnum</a:t>
            </a:r>
            <a:r>
              <a:rPr lang="en-US" dirty="0" smtClean="0"/>
              <a:t>(Class)) JOIN_{</a:t>
            </a:r>
            <a:r>
              <a:rPr lang="en-US" dirty="0" err="1" smtClean="0"/>
              <a:t>A.cnum</a:t>
            </a:r>
            <a:r>
              <a:rPr lang="en-US" baseline="0" dirty="0" smtClean="0"/>
              <a:t> &lt;&gt; </a:t>
            </a:r>
            <a:r>
              <a:rPr lang="en-US" baseline="0" dirty="0" err="1" smtClean="0"/>
              <a:t>B.cnum</a:t>
            </a:r>
            <a:r>
              <a:rPr lang="en-US" baseline="0" dirty="0" smtClean="0"/>
              <a:t>} </a:t>
            </a:r>
            <a:r>
              <a:rPr lang="en-US" dirty="0" err="1" smtClean="0"/>
              <a:t>Rho_B</a:t>
            </a:r>
            <a:r>
              <a:rPr lang="en-US" dirty="0" smtClean="0"/>
              <a:t>(</a:t>
            </a:r>
            <a:r>
              <a:rPr lang="en-US" dirty="0" err="1" smtClean="0"/>
              <a:t>dept,cnum</a:t>
            </a:r>
            <a:r>
              <a:rPr lang="en-US" dirty="0" smtClean="0"/>
              <a:t>)(</a:t>
            </a:r>
            <a:r>
              <a:rPr lang="en-US" dirty="0" err="1" smtClean="0"/>
              <a:t>sigma_dept,cnum</a:t>
            </a:r>
            <a:r>
              <a:rPr lang="en-US" dirty="0" smtClean="0"/>
              <a:t>(Class))</a:t>
            </a:r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Hint for problem2:</a:t>
            </a:r>
            <a:r>
              <a:rPr kumimoji="1" lang="en-US" altLang="zh-CN" baseline="0" dirty="0" smtClean="0"/>
              <a:t> use set difference : students share at least one EE class – students share at least one CS classes</a:t>
            </a:r>
          </a:p>
          <a:p>
            <a:r>
              <a:rPr kumimoji="1" lang="en-US" altLang="zh-CN" baseline="0" dirty="0" smtClean="0"/>
              <a:t>(Be careful for the pair orderings and duplicates</a:t>
            </a:r>
            <a:r>
              <a:rPr kumimoji="1" lang="en-US" altLang="zh-CN" baseline="0" dirty="0" smtClean="0"/>
              <a:t>)</a:t>
            </a:r>
          </a:p>
          <a:p>
            <a:r>
              <a:rPr kumimoji="1" lang="en-US" altLang="zh-CN" baseline="0" dirty="0" smtClean="0"/>
              <a:t>Technically don’t need enroll for this.</a:t>
            </a:r>
          </a:p>
          <a:p>
            <a:r>
              <a:rPr kumimoji="1" lang="en-US" altLang="zh-CN" baseline="0" dirty="0" smtClean="0"/>
              <a:t>Pair orderings/duplicates – how to prevent? (</a:t>
            </a:r>
            <a:r>
              <a:rPr kumimoji="1" lang="en-US" altLang="zh-CN" baseline="0" dirty="0" err="1" smtClean="0"/>
              <a:t>eg</a:t>
            </a:r>
            <a:r>
              <a:rPr kumimoji="1" lang="en-US" altLang="zh-CN" baseline="0" dirty="0" smtClean="0"/>
              <a:t> enforce sid1 &lt; sid2 rather than relying on &lt;&gt;)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1</a:t>
            </a:r>
            <a:r>
              <a:rPr kumimoji="1" lang="en-US" altLang="zh-CN" baseline="30000" dirty="0" smtClean="0"/>
              <a:t>st</a:t>
            </a:r>
            <a:r>
              <a:rPr kumimoji="1" lang="en-US" altLang="zh-CN" baseline="0" dirty="0" smtClean="0"/>
              <a:t> join: select </a:t>
            </a:r>
            <a:r>
              <a:rPr kumimoji="1" lang="en-US" altLang="zh-CN" baseline="0" dirty="0" err="1" smtClean="0"/>
              <a:t>enroll.dept</a:t>
            </a:r>
            <a:r>
              <a:rPr kumimoji="1" lang="en-US" altLang="zh-CN" baseline="0" dirty="0" smtClean="0"/>
              <a:t>=EE and join where </a:t>
            </a:r>
            <a:r>
              <a:rPr kumimoji="1" lang="en-US" altLang="zh-CN" baseline="0" dirty="0" err="1" smtClean="0"/>
              <a:t>cnum</a:t>
            </a:r>
            <a:r>
              <a:rPr kumimoji="1" lang="en-US" altLang="zh-CN" baseline="0" dirty="0" smtClean="0"/>
              <a:t> is == (and possibly orderings)</a:t>
            </a:r>
          </a:p>
          <a:p>
            <a:r>
              <a:rPr kumimoji="1" lang="en-US" altLang="zh-CN" baseline="0" dirty="0" smtClean="0"/>
              <a:t>2</a:t>
            </a:r>
            <a:r>
              <a:rPr kumimoji="1" lang="en-US" altLang="zh-CN" baseline="30000" dirty="0" smtClean="0"/>
              <a:t>nd</a:t>
            </a:r>
            <a:r>
              <a:rPr kumimoji="1" lang="en-US" altLang="zh-CN" baseline="0" dirty="0" smtClean="0"/>
              <a:t> join: same but with CS</a:t>
            </a:r>
          </a:p>
          <a:p>
            <a:r>
              <a:rPr kumimoji="1" lang="en-US" altLang="zh-CN" baseline="0" dirty="0" smtClean="0"/>
              <a:t>then set difference</a:t>
            </a:r>
          </a:p>
          <a:p>
            <a:r>
              <a:rPr kumimoji="1" lang="en-US" altLang="zh-CN" baseline="0" dirty="0" smtClean="0"/>
              <a:t>What if we wanted the EE classes in common as well? then add in class table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Enroll </a:t>
            </a:r>
            <a:r>
              <a:rPr kumimoji="1" lang="en-US" altLang="zh-CN" baseline="0" dirty="0" err="1" smtClean="0"/>
              <a:t>join_Enroll.dept</a:t>
            </a:r>
            <a:r>
              <a:rPr kumimoji="1" lang="en-US" altLang="zh-CN" baseline="0" dirty="0" smtClean="0"/>
              <a:t>==Enroll2.dept rho_Enroll2(</a:t>
            </a:r>
            <a:r>
              <a:rPr kumimoji="1" lang="en-US" altLang="zh-CN" baseline="0" dirty="0" err="1" smtClean="0"/>
              <a:t>sid,dept,cnum</a:t>
            </a:r>
            <a:r>
              <a:rPr kumimoji="1" lang="en-US" altLang="zh-CN" baseline="0" dirty="0" smtClean="0"/>
              <a:t>)(Enroll)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18D7D-4E48-444A-87A2-13DBCDE59D9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79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AF03-7270-45C2-A683-C5E353EF01A5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7EAE1-CAAC-4AEF-919E-158692B1E55E}" type="datetime4">
              <a:rPr lang="en-US" smtClean="0"/>
              <a:pPr/>
              <a:t>October 5, 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5DA3314-B4D1-8842-BA6D-A78E7FAC6B4B}" type="datetimeFigureOut">
              <a:rPr kumimoji="1" lang="zh-CN" altLang="en-US" smtClean="0"/>
              <a:t>17/10/5</a:t>
            </a:fld>
            <a:endParaRPr kumimoji="1"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3488BC-26DF-7941-AE60-C46C4C1E5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llowstone.cs.ucla.edu/cs143/project/virtualbox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a/7870216/6890456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azza.com/ucla/spring2017/cs14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CS 143 Discussion Session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3354918"/>
            <a:ext cx="7406640" cy="1752600"/>
          </a:xfrm>
        </p:spPr>
        <p:txBody>
          <a:bodyPr/>
          <a:lstStyle/>
          <a:p>
            <a:pPr algn="r"/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Week1</a:t>
            </a:r>
          </a:p>
          <a:p>
            <a:pPr algn="r"/>
            <a:r>
              <a:rPr kumimoji="1" lang="en-US" altLang="zh-CN" dirty="0" smtClean="0"/>
              <a:t>Jia (Jason) Teoh</a:t>
            </a:r>
          </a:p>
          <a:p>
            <a:pPr algn="r"/>
            <a:r>
              <a:rPr kumimoji="1" lang="en-US" altLang="zh-CN" sz="1800" dirty="0" smtClean="0"/>
              <a:t>Slides courtesy of </a:t>
            </a:r>
            <a:r>
              <a:rPr kumimoji="1" lang="en-US" altLang="zh-CN" sz="1800" dirty="0" err="1" smtClean="0"/>
              <a:t>Jiaqi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err="1" smtClean="0"/>
              <a:t>Gu</a:t>
            </a:r>
            <a:r>
              <a:rPr kumimoji="1" lang="en-US" altLang="zh-CN" sz="1800" dirty="0" smtClean="0"/>
              <a:t> (Victor)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5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VM Installation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Oracle Virtual box (</a:t>
            </a:r>
            <a:r>
              <a:rPr kumimoji="1" lang="en-US" altLang="zh-CN" dirty="0" err="1" smtClean="0"/>
              <a:t>Ver</a:t>
            </a:r>
            <a:r>
              <a:rPr kumimoji="1" lang="en-US" altLang="zh-CN" dirty="0" smtClean="0"/>
              <a:t> &gt;= 4.0.2)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CS143.ova </a:t>
            </a:r>
            <a:r>
              <a:rPr kumimoji="1" lang="en-US" altLang="zh-CN" dirty="0"/>
              <a:t>(virtual machine image)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Make sure you follow instructions on the class website to avoid common issues.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8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VM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7" y="1447800"/>
            <a:ext cx="7606581" cy="4800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Make sure to follow instructions </a:t>
            </a:r>
            <a:r>
              <a:rPr kumimoji="1" lang="en-US" altLang="zh-CN" b="1" dirty="0" smtClean="0"/>
              <a:t>exactly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>
                <a:hlinkClick r:id="rId2"/>
              </a:rPr>
              <a:t>http</a:t>
            </a:r>
            <a:r>
              <a:rPr kumimoji="1" lang="en-US" altLang="zh-CN" dirty="0" smtClean="0">
                <a:hlinkClick r:id="rId2"/>
              </a:rPr>
              <a:t>://yellowstone.cs.ucla.edu/cs143/project/virtualbox/index.html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Common pitfalls</a:t>
            </a:r>
          </a:p>
          <a:p>
            <a:pPr lvl="1"/>
            <a:r>
              <a:rPr kumimoji="1" lang="en-US" altLang="zh-CN" dirty="0"/>
              <a:t>Folder Path: select the shared folder that you </a:t>
            </a:r>
            <a:r>
              <a:rPr kumimoji="1" lang="en-US" altLang="zh-CN" dirty="0" smtClean="0"/>
              <a:t>created (on host machine).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Folder Name: </a:t>
            </a:r>
            <a:r>
              <a:rPr kumimoji="1" lang="en-US" altLang="zh-CN" b="1" dirty="0" err="1"/>
              <a:t>vm</a:t>
            </a:r>
            <a:r>
              <a:rPr kumimoji="1" lang="en-US" altLang="zh-CN" b="1" dirty="0"/>
              <a:t>-</a:t>
            </a:r>
            <a:r>
              <a:rPr kumimoji="1" lang="en-US" altLang="zh-CN" b="1" dirty="0" smtClean="0"/>
              <a:t>shared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strike="sngStrike" dirty="0" smtClean="0"/>
              <a:t>“Read</a:t>
            </a:r>
            <a:r>
              <a:rPr kumimoji="1" lang="en-US" altLang="zh-CN" strike="sngStrike" dirty="0"/>
              <a:t>-</a:t>
            </a:r>
            <a:r>
              <a:rPr kumimoji="1" lang="en-US" altLang="zh-CN" strike="sngStrike" dirty="0" smtClean="0"/>
              <a:t>only” </a:t>
            </a:r>
            <a:r>
              <a:rPr kumimoji="1" lang="en-US" altLang="zh-CN" dirty="0" smtClean="0"/>
              <a:t>“Auto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mount”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PHP &amp; Examples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Another </a:t>
            </a:r>
            <a:r>
              <a:rPr kumimoji="1" lang="en-US" altLang="zh-CN" dirty="0" err="1" smtClean="0"/>
              <a:t>pdf</a:t>
            </a:r>
            <a:r>
              <a:rPr kumimoji="1" lang="en-US" altLang="zh-CN" dirty="0" smtClean="0"/>
              <a:t> 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7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Relational Models</a:t>
            </a:r>
          </a:p>
          <a:p>
            <a:pPr lvl="1"/>
            <a:r>
              <a:rPr lang="en-US" altLang="zh-CN" dirty="0"/>
              <a:t>table-style model for data representation </a:t>
            </a:r>
            <a:endParaRPr lang="en-US" altLang="zh-CN" dirty="0" smtClean="0"/>
          </a:p>
          <a:p>
            <a:pPr lvl="1"/>
            <a:r>
              <a:rPr lang="en-US" altLang="zh-CN" dirty="0"/>
              <a:t>table design is not easy</a:t>
            </a:r>
          </a:p>
          <a:p>
            <a:pPr lvl="2"/>
            <a:r>
              <a:rPr lang="en-US" altLang="zh-CN" dirty="0"/>
              <a:t>multiple factors involved: concise, no redundancy, data consistency</a:t>
            </a:r>
          </a:p>
          <a:p>
            <a:pPr lvl="2"/>
            <a:r>
              <a:rPr lang="en-US" altLang="zh-CN" dirty="0"/>
              <a:t>theory to learn </a:t>
            </a:r>
            <a:r>
              <a:rPr lang="en-US" altLang="zh-CN" dirty="0" smtClean="0"/>
              <a:t>later (normal forms, FDs …)</a:t>
            </a:r>
          </a:p>
        </p:txBody>
      </p:sp>
    </p:spTree>
    <p:extLst>
      <p:ext uri="{BB962C8B-B14F-4D97-AF65-F5344CB8AC3E}">
        <p14:creationId xmlns:p14="http://schemas.microsoft.com/office/powerpoint/2010/main" val="13935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Relational Algebra</a:t>
            </a:r>
          </a:p>
          <a:p>
            <a:pPr lvl="1"/>
            <a:r>
              <a:rPr lang="en-US" altLang="zh-CN" dirty="0"/>
              <a:t>Used to query databases to find out answers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Formal </a:t>
            </a:r>
            <a:r>
              <a:rPr lang="en-US" altLang="zh-CN" dirty="0"/>
              <a:t>approach</a:t>
            </a:r>
          </a:p>
          <a:p>
            <a:pPr lvl="2"/>
            <a:r>
              <a:rPr lang="en-US" altLang="zh-CN" dirty="0"/>
              <a:t>Practical approach -&gt; </a:t>
            </a:r>
            <a:r>
              <a:rPr lang="en-US" altLang="zh-CN" dirty="0" smtClean="0"/>
              <a:t>SQL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 smtClean="0"/>
              <a:t>Relation (input) </a:t>
            </a:r>
            <a:r>
              <a:rPr lang="en-US" altLang="zh-CN" dirty="0"/>
              <a:t>=&gt; R</a:t>
            </a:r>
            <a:r>
              <a:rPr lang="en-US" altLang="zh-CN" dirty="0" smtClean="0"/>
              <a:t>elation (output)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semantics: duplicates </a:t>
            </a:r>
            <a:r>
              <a:rPr lang="en-US" altLang="zh-CN" dirty="0" smtClean="0"/>
              <a:t>removed</a:t>
            </a:r>
          </a:p>
          <a:p>
            <a:pPr lvl="2"/>
            <a:r>
              <a:rPr lang="en-US" altLang="zh-CN" dirty="0"/>
              <a:t>SQL: bag </a:t>
            </a:r>
            <a:r>
              <a:rPr lang="en-US" altLang="zh-CN" dirty="0" smtClean="0"/>
              <a:t>semantics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Examples in </a:t>
            </a:r>
            <a:r>
              <a:rPr lang="en-US" altLang="zh-CN" b="1" dirty="0" err="1" smtClean="0"/>
              <a:t>ra.pdf</a:t>
            </a:r>
            <a:endParaRPr lang="en-US" altLang="zh-CN" b="1" dirty="0"/>
          </a:p>
          <a:p>
            <a:pPr lvl="2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3328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Relational Algebra</a:t>
            </a:r>
          </a:p>
          <a:p>
            <a:pPr lvl="1"/>
            <a:r>
              <a:rPr lang="en-US" altLang="zh-CN" dirty="0" smtClean="0"/>
              <a:t>select - </a:t>
            </a:r>
            <a:r>
              <a:rPr lang="en-US" altLang="zh-CN" dirty="0" err="1" smtClean="0"/>
              <a:t>σ</a:t>
            </a:r>
            <a:r>
              <a:rPr lang="en-US" altLang="zh-CN" dirty="0" smtClean="0"/>
              <a:t>, project - π, rename - </a:t>
            </a:r>
            <a:r>
              <a:rPr lang="en-US" altLang="zh-CN" dirty="0" err="1" smtClean="0"/>
              <a:t>ρ</a:t>
            </a:r>
            <a:endParaRPr lang="en-US" altLang="zh-CN" dirty="0"/>
          </a:p>
          <a:p>
            <a:pPr lvl="1"/>
            <a:r>
              <a:rPr lang="en-US" altLang="zh-CN" dirty="0"/>
              <a:t>cross </a:t>
            </a:r>
            <a:r>
              <a:rPr lang="en-US" altLang="zh-CN" dirty="0" smtClean="0"/>
              <a:t>product, </a:t>
            </a:r>
            <a:r>
              <a:rPr lang="en-US" altLang="zh-CN" dirty="0"/>
              <a:t>natural </a:t>
            </a:r>
            <a:r>
              <a:rPr lang="en-US" altLang="zh-CN" dirty="0" smtClean="0"/>
              <a:t>join, 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qui</a:t>
            </a:r>
            <a:r>
              <a:rPr lang="en-US" altLang="zh-CN" dirty="0" smtClean="0"/>
              <a:t> join, theta join</a:t>
            </a:r>
          </a:p>
          <a:p>
            <a:pPr lvl="2"/>
            <a:r>
              <a:rPr lang="en-US" altLang="zh-CN" dirty="0" smtClean="0"/>
              <a:t>More on next slide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union</a:t>
            </a:r>
            <a:r>
              <a:rPr lang="en-US" altLang="zh-CN" dirty="0"/>
              <a:t>, diﬀerence, </a:t>
            </a:r>
            <a:r>
              <a:rPr lang="en-US" altLang="zh-CN" dirty="0" smtClean="0"/>
              <a:t>intersect</a:t>
            </a:r>
          </a:p>
          <a:p>
            <a:pPr lvl="1"/>
            <a:r>
              <a:rPr lang="en-US" altLang="zh-CN" dirty="0" smtClean="0"/>
              <a:t>division </a:t>
            </a:r>
          </a:p>
          <a:p>
            <a:pPr lvl="2"/>
            <a:r>
              <a:rPr lang="en-US" altLang="zh-CN" dirty="0" smtClean="0"/>
              <a:t>Definition? R (A, B)   S (B)</a:t>
            </a:r>
          </a:p>
          <a:p>
            <a:pPr lvl="3"/>
            <a:r>
              <a:rPr lang="en-US" altLang="zh-CN" dirty="0" smtClean="0"/>
              <a:t>R/S </a:t>
            </a:r>
            <a:r>
              <a:rPr lang="en-US" altLang="zh-CN" dirty="0"/>
              <a:t>= π</a:t>
            </a:r>
            <a:r>
              <a:rPr lang="en-US" altLang="zh-CN" baseline="-25000" dirty="0"/>
              <a:t>A</a:t>
            </a:r>
            <a:r>
              <a:rPr lang="en-US" altLang="zh-CN" dirty="0"/>
              <a:t>(R</a:t>
            </a:r>
            <a:r>
              <a:rPr lang="en-US" altLang="zh-CN" dirty="0" smtClean="0"/>
              <a:t>) – π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 π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(R)× S - R)</a:t>
            </a:r>
          </a:p>
          <a:p>
            <a:r>
              <a:rPr lang="en-US" altLang="zh-CN" dirty="0"/>
              <a:t>General advise: think of </a:t>
            </a:r>
            <a:r>
              <a:rPr lang="en-US" altLang="zh-CN" dirty="0" smtClean="0"/>
              <a:t>complement</a:t>
            </a:r>
          </a:p>
          <a:p>
            <a:pPr lvl="2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8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053013"/>
          </a:xfrm>
        </p:spPr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b="1" i="1" dirty="0"/>
              <a:t>theta join</a:t>
            </a:r>
            <a:r>
              <a:rPr lang="en-US" dirty="0"/>
              <a:t> allows for arbitrary comparison relationships (such as ≥).</a:t>
            </a:r>
          </a:p>
          <a:p>
            <a:r>
              <a:rPr lang="en-US" dirty="0"/>
              <a:t>An </a:t>
            </a:r>
            <a:r>
              <a:rPr lang="en-US" b="1" i="1" dirty="0"/>
              <a:t>equijoin</a:t>
            </a:r>
            <a:r>
              <a:rPr lang="en-US" dirty="0"/>
              <a:t> is a theta join using the equality operator.</a:t>
            </a:r>
          </a:p>
          <a:p>
            <a:r>
              <a:rPr lang="en-US" dirty="0"/>
              <a:t>A </a:t>
            </a:r>
            <a:r>
              <a:rPr lang="en-US" b="1" i="1" dirty="0"/>
              <a:t>natural join</a:t>
            </a:r>
            <a:r>
              <a:rPr lang="en-US" dirty="0"/>
              <a:t> is an equijoin on attributes that have the same name in each relationship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/>
              <a:t>elimination of shared columns</a:t>
            </a:r>
            <a:endParaRPr lang="en-US" dirty="0" smtClean="0"/>
          </a:p>
          <a:p>
            <a:pPr lvl="1"/>
            <a:r>
              <a:rPr lang="mr-IN" dirty="0"/>
              <a:t>⋈ = π</a:t>
            </a:r>
            <a:r>
              <a:rPr lang="mr-IN" baseline="-25000" dirty="0"/>
              <a:t>R,S-</a:t>
            </a:r>
            <a:r>
              <a:rPr lang="mr-IN" b="1" baseline="-25000" dirty="0" err="1"/>
              <a:t>a</a:t>
            </a:r>
            <a:r>
              <a:rPr lang="mr-IN" baseline="-25000" dirty="0" err="1"/>
              <a:t>s</a:t>
            </a:r>
            <a:r>
              <a:rPr lang="mr-IN" dirty="0"/>
              <a:t> ○ ⋈</a:t>
            </a:r>
            <a:r>
              <a:rPr lang="mr-IN" b="1" baseline="-25000" dirty="0" err="1" smtClean="0"/>
              <a:t>a</a:t>
            </a:r>
            <a:r>
              <a:rPr lang="mr-IN" baseline="-25000" dirty="0" err="1" smtClean="0"/>
              <a:t>R</a:t>
            </a:r>
            <a:r>
              <a:rPr lang="mr-IN" baseline="-25000" dirty="0" smtClean="0"/>
              <a:t>=</a:t>
            </a:r>
            <a:r>
              <a:rPr lang="mr-IN" b="1" baseline="-25000" dirty="0" err="1" smtClean="0"/>
              <a:t>a</a:t>
            </a:r>
            <a:r>
              <a:rPr lang="mr-IN" baseline="-25000" dirty="0" err="1" smtClean="0"/>
              <a:t>S</a:t>
            </a:r>
            <a:r>
              <a:rPr lang="en-US" dirty="0" smtClean="0"/>
              <a:t>  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S</a:t>
            </a:r>
            <a:r>
              <a:rPr lang="en-US" dirty="0"/>
              <a:t> </a:t>
            </a:r>
            <a:r>
              <a:rPr lang="en-US" dirty="0" smtClean="0"/>
              <a:t>are shared columns)</a:t>
            </a:r>
            <a:endParaRPr lang="en-US" altLang="zh-CN" dirty="0"/>
          </a:p>
          <a:p>
            <a:r>
              <a:rPr lang="da-DK" altLang="zh-CN" sz="3000" dirty="0" smtClean="0">
                <a:hlinkClick r:id="rId2"/>
              </a:rPr>
              <a:t>https</a:t>
            </a:r>
            <a:r>
              <a:rPr lang="da-DK" altLang="zh-CN" sz="3000" dirty="0">
                <a:hlinkClick r:id="rId2"/>
              </a:rPr>
              <a:t>://stackoverflow.com/a/7870216/6890456</a:t>
            </a:r>
            <a:endParaRPr lang="en-US" altLang="zh-CN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1A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MySQL uses SQL, however, not exactly.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Tasks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Create </a:t>
            </a:r>
            <a:r>
              <a:rPr lang="en-US" altLang="zh-CN" dirty="0" smtClean="0"/>
              <a:t>tables</a:t>
            </a:r>
          </a:p>
          <a:p>
            <a:pPr lvl="1"/>
            <a:r>
              <a:rPr kumimoji="1" lang="en-US" altLang="zh-CN" dirty="0" smtClean="0"/>
              <a:t>Load data</a:t>
            </a:r>
          </a:p>
          <a:p>
            <a:pPr lvl="1"/>
            <a:r>
              <a:rPr kumimoji="1" lang="en-US" altLang="zh-CN" dirty="0" smtClean="0"/>
              <a:t>Simple queries</a:t>
            </a:r>
          </a:p>
          <a:p>
            <a:pPr lvl="1"/>
            <a:r>
              <a:rPr kumimoji="1" lang="en-US" altLang="zh-CN" dirty="0" smtClean="0"/>
              <a:t>Constraints</a:t>
            </a:r>
          </a:p>
          <a:p>
            <a:pPr lvl="1"/>
            <a:r>
              <a:rPr kumimoji="1" lang="en-US" altLang="zh-CN" dirty="0" smtClean="0"/>
              <a:t>Web interface for query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Will be posted soon</a:t>
            </a:r>
            <a:r>
              <a:rPr kumimoji="1" lang="en-US" altLang="zh-CN" dirty="0" smtClean="0"/>
              <a:t>!</a:t>
            </a:r>
          </a:p>
          <a:p>
            <a:r>
              <a:rPr kumimoji="1" lang="en-US" altLang="zh-CN" dirty="0" smtClean="0"/>
              <a:t>Please post questions on Piazza (</a:t>
            </a:r>
            <a:r>
              <a:rPr kumimoji="1" lang="en-US" altLang="zh-CN" dirty="0" err="1" smtClean="0"/>
              <a:t>Zijun</a:t>
            </a:r>
            <a:r>
              <a:rPr kumimoji="1" lang="en-US" altLang="zh-CN" dirty="0" smtClean="0"/>
              <a:t> is the primary TA for this project)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4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altLang="zh-CN" dirty="0" err="1" smtClean="0"/>
              <a:t>Topics</a:t>
            </a:r>
            <a:r>
              <a:rPr kumimoji="1" lang="tr-TR" altLang="zh-CN" dirty="0" smtClean="0"/>
              <a:t> </a:t>
            </a:r>
            <a:r>
              <a:rPr kumimoji="1" lang="tr-TR" altLang="zh-CN" dirty="0" err="1" smtClean="0"/>
              <a:t>Today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Administrivia</a:t>
            </a:r>
            <a:endParaRPr kumimoji="1" lang="en-US" altLang="zh-CN" dirty="0"/>
          </a:p>
          <a:p>
            <a:r>
              <a:rPr kumimoji="1" lang="en-US" altLang="zh-CN" dirty="0" smtClean="0"/>
              <a:t>Virtual </a:t>
            </a:r>
            <a:r>
              <a:rPr kumimoji="1" lang="en-US" altLang="zh-CN" dirty="0"/>
              <a:t>Machine </a:t>
            </a:r>
            <a:r>
              <a:rPr kumimoji="1" lang="en-US" altLang="zh-CN" dirty="0" smtClean="0"/>
              <a:t>Setup</a:t>
            </a:r>
            <a:endParaRPr kumimoji="1" lang="en-US" altLang="zh-CN" dirty="0"/>
          </a:p>
          <a:p>
            <a:r>
              <a:rPr kumimoji="1" lang="en-US" altLang="zh-CN" dirty="0" smtClean="0"/>
              <a:t>Intro </a:t>
            </a:r>
            <a:r>
              <a:rPr kumimoji="1" lang="en-US" altLang="zh-CN" dirty="0"/>
              <a:t>of PHP and examples</a:t>
            </a:r>
          </a:p>
          <a:p>
            <a:r>
              <a:rPr kumimoji="1" lang="en-US" altLang="zh-CN" dirty="0" smtClean="0"/>
              <a:t>Relational </a:t>
            </a:r>
            <a:r>
              <a:rPr kumimoji="1" lang="en-US" altLang="zh-CN" dirty="0"/>
              <a:t>Models &amp; Relational Algebra</a:t>
            </a:r>
          </a:p>
          <a:p>
            <a:r>
              <a:rPr kumimoji="1" lang="en-US" altLang="zh-CN" dirty="0" smtClean="0"/>
              <a:t>Project </a:t>
            </a:r>
            <a:r>
              <a:rPr kumimoji="1" lang="en-US" altLang="zh-CN" dirty="0"/>
              <a:t>1A and related </a:t>
            </a:r>
            <a:r>
              <a:rPr kumimoji="1" lang="en-US" altLang="zh-CN" dirty="0" smtClean="0"/>
              <a:t>questions</a:t>
            </a:r>
          </a:p>
          <a:p>
            <a:r>
              <a:rPr kumimoji="1" lang="en-US" altLang="zh-CN" dirty="0" smtClean="0"/>
              <a:t>SQL (brief, next week’s discussion will be more in depth)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24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More </a:t>
            </a:r>
            <a:r>
              <a:rPr kumimoji="1" lang="en-US" altLang="zh-CN" dirty="0" smtClean="0"/>
              <a:t>practice (RA)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Problem 1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en-US" altLang="zh-CN" dirty="0"/>
              <a:t>(</a:t>
            </a:r>
            <a:r>
              <a:rPr lang="en-US" altLang="zh-CN" dirty="0" err="1"/>
              <a:t>dept</a:t>
            </a:r>
            <a:r>
              <a:rPr lang="en-US" altLang="zh-CN" dirty="0"/>
              <a:t>, </a:t>
            </a:r>
            <a:r>
              <a:rPr lang="en-US" altLang="zh-CN" dirty="0" err="1"/>
              <a:t>cnum</a:t>
            </a:r>
            <a:r>
              <a:rPr lang="en-US" altLang="zh-CN" dirty="0"/>
              <a:t>, title)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departments that oﬀer at least two classes?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Problem 2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Class(</a:t>
            </a:r>
            <a:r>
              <a:rPr lang="en-US" altLang="zh-CN" dirty="0" err="1"/>
              <a:t>dept</a:t>
            </a:r>
            <a:r>
              <a:rPr lang="en-US" altLang="zh-CN" dirty="0"/>
              <a:t>, </a:t>
            </a:r>
            <a:r>
              <a:rPr lang="en-US" altLang="zh-CN" dirty="0" err="1"/>
              <a:t>cnum</a:t>
            </a:r>
            <a:r>
              <a:rPr lang="en-US" altLang="zh-CN" dirty="0"/>
              <a:t>, title)</a:t>
            </a:r>
          </a:p>
          <a:p>
            <a:pPr lvl="1"/>
            <a:r>
              <a:rPr lang="en-US" altLang="zh-CN" dirty="0"/>
              <a:t>Enroll(</a:t>
            </a:r>
            <a:r>
              <a:rPr lang="en-US" altLang="zh-CN" dirty="0" err="1"/>
              <a:t>sid</a:t>
            </a:r>
            <a:r>
              <a:rPr lang="en-US" altLang="zh-CN" dirty="0"/>
              <a:t>, </a:t>
            </a:r>
            <a:r>
              <a:rPr lang="en-US" altLang="zh-CN" dirty="0" err="1"/>
              <a:t>dept</a:t>
            </a:r>
            <a:r>
              <a:rPr lang="en-US" altLang="zh-CN" dirty="0"/>
              <a:t>, </a:t>
            </a:r>
            <a:r>
              <a:rPr lang="en-US" altLang="zh-CN" dirty="0" err="1"/>
              <a:t>cnum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ll </a:t>
            </a:r>
            <a:r>
              <a:rPr lang="en-US" altLang="zh-CN" dirty="0"/>
              <a:t>pairs of students who are taking at least one EE class in common, but not any common CS classes (return each pair once</a:t>
            </a:r>
            <a:r>
              <a:rPr lang="en-US" altLang="zh-CN" dirty="0" smtClean="0"/>
              <a:t>)?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IN/EXCEPT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May be useful for HW1, especially for set difference</a:t>
            </a:r>
          </a:p>
          <a:p>
            <a:r>
              <a:rPr lang="en-US" dirty="0" smtClean="0"/>
              <a:t>Very similar in effect (SQL Server 2005: EXCEPT = NOT IN + DISTINCT)</a:t>
            </a:r>
          </a:p>
          <a:p>
            <a:pPr lvl="1"/>
            <a:r>
              <a:rPr lang="en-US" dirty="0"/>
              <a:t>Don’t use NOT IN for multiple columns (see </a:t>
            </a:r>
            <a:r>
              <a:rPr lang="en-US" dirty="0" smtClean="0"/>
              <a:t>EXISTS, not covered here)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Products(</a:t>
            </a:r>
            <a:r>
              <a:rPr lang="en-US" dirty="0" err="1" smtClean="0"/>
              <a:t>pid</a:t>
            </a:r>
            <a:r>
              <a:rPr lang="en-US" dirty="0" smtClean="0"/>
              <a:t>, name, location), Recall(</a:t>
            </a:r>
            <a:r>
              <a:rPr lang="en-US" dirty="0" err="1" smtClean="0"/>
              <a:t>pid</a:t>
            </a:r>
            <a:r>
              <a:rPr lang="en-US" dirty="0" smtClean="0"/>
              <a:t>, location)</a:t>
            </a:r>
          </a:p>
          <a:p>
            <a:pPr lvl="1"/>
            <a:r>
              <a:rPr lang="en-US" dirty="0" smtClean="0"/>
              <a:t>SELECT name FROM Products WHERE </a:t>
            </a:r>
            <a:r>
              <a:rPr lang="en-US" dirty="0" err="1" smtClean="0"/>
              <a:t>pid</a:t>
            </a:r>
            <a:r>
              <a:rPr lang="en-US" dirty="0" smtClean="0"/>
              <a:t> NOT IN (SELECT </a:t>
            </a:r>
            <a:r>
              <a:rPr lang="en-US" dirty="0" err="1" smtClean="0"/>
              <a:t>pid</a:t>
            </a:r>
            <a:r>
              <a:rPr lang="en-US" dirty="0" smtClean="0"/>
              <a:t> FROM Recall)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pid</a:t>
            </a:r>
            <a:r>
              <a:rPr lang="en-US" dirty="0" smtClean="0"/>
              <a:t>, location FROM Products EXCEPT SELECT </a:t>
            </a:r>
            <a:r>
              <a:rPr lang="en-US" dirty="0" err="1" smtClean="0"/>
              <a:t>pid</a:t>
            </a:r>
            <a:r>
              <a:rPr lang="en-US" dirty="0" smtClean="0"/>
              <a:t>, location FROM Recall</a:t>
            </a:r>
          </a:p>
        </p:txBody>
      </p:sp>
    </p:spTree>
    <p:extLst>
      <p:ext uri="{BB962C8B-B14F-4D97-AF65-F5344CB8AC3E}">
        <p14:creationId xmlns:p14="http://schemas.microsoft.com/office/powerpoint/2010/main" val="2006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More </a:t>
            </a:r>
            <a:r>
              <a:rPr kumimoji="1" lang="en-US" altLang="zh-CN" dirty="0" smtClean="0"/>
              <a:t>practice (SQL)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Problem 1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en-US" altLang="zh-CN" dirty="0"/>
              <a:t>(</a:t>
            </a:r>
            <a:r>
              <a:rPr lang="en-US" altLang="zh-CN" dirty="0" err="1"/>
              <a:t>dept</a:t>
            </a:r>
            <a:r>
              <a:rPr lang="en-US" altLang="zh-CN" dirty="0"/>
              <a:t>, </a:t>
            </a:r>
            <a:r>
              <a:rPr lang="en-US" altLang="zh-CN" dirty="0" err="1"/>
              <a:t>cnum</a:t>
            </a:r>
            <a:r>
              <a:rPr lang="en-US" altLang="zh-CN" dirty="0"/>
              <a:t>, title)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departments that oﬀer at least two classes?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Problem 2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Class(</a:t>
            </a:r>
            <a:r>
              <a:rPr lang="en-US" altLang="zh-CN" dirty="0" err="1"/>
              <a:t>dept</a:t>
            </a:r>
            <a:r>
              <a:rPr lang="en-US" altLang="zh-CN" dirty="0"/>
              <a:t>, </a:t>
            </a:r>
            <a:r>
              <a:rPr lang="en-US" altLang="zh-CN" dirty="0" err="1"/>
              <a:t>cnum</a:t>
            </a:r>
            <a:r>
              <a:rPr lang="en-US" altLang="zh-CN" dirty="0"/>
              <a:t>, title)</a:t>
            </a:r>
          </a:p>
          <a:p>
            <a:pPr lvl="1"/>
            <a:r>
              <a:rPr lang="en-US" altLang="zh-CN" dirty="0"/>
              <a:t>Enroll(</a:t>
            </a:r>
            <a:r>
              <a:rPr lang="en-US" altLang="zh-CN" dirty="0" err="1"/>
              <a:t>sid</a:t>
            </a:r>
            <a:r>
              <a:rPr lang="en-US" altLang="zh-CN" dirty="0"/>
              <a:t>, </a:t>
            </a:r>
            <a:r>
              <a:rPr lang="en-US" altLang="zh-CN" dirty="0" err="1"/>
              <a:t>dept</a:t>
            </a:r>
            <a:r>
              <a:rPr lang="en-US" altLang="zh-CN" dirty="0"/>
              <a:t>, </a:t>
            </a:r>
            <a:r>
              <a:rPr lang="en-US" altLang="zh-CN" dirty="0" err="1"/>
              <a:t>cnum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ll </a:t>
            </a:r>
            <a:r>
              <a:rPr lang="en-US" altLang="zh-CN" dirty="0"/>
              <a:t>pairs of students who are taking at least one EE class in common, but not any common CS classes (return each pair once</a:t>
            </a:r>
            <a:r>
              <a:rPr lang="en-US" altLang="zh-CN" dirty="0" smtClean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303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your weekend!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luck with HW1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TA </a:t>
            </a:r>
            <a:r>
              <a:rPr kumimoji="1" lang="en-US" altLang="zh-CN" dirty="0" smtClean="0"/>
              <a:t>and Section Info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17637"/>
            <a:ext cx="7708392" cy="4897437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de-DE" dirty="0" err="1" smtClean="0"/>
              <a:t>Section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Fridays</a:t>
            </a:r>
            <a:r>
              <a:rPr lang="de-DE" dirty="0" smtClean="0"/>
              <a:t>):</a:t>
            </a:r>
            <a:endParaRPr lang="de-DE" dirty="0" smtClean="0"/>
          </a:p>
          <a:p>
            <a:r>
              <a:rPr lang="de-DE" dirty="0" smtClean="0"/>
              <a:t>2A: 10-11:50AM </a:t>
            </a:r>
            <a:r>
              <a:rPr lang="de-DE" dirty="0" err="1" smtClean="0"/>
              <a:t>Boelter</a:t>
            </a:r>
            <a:r>
              <a:rPr lang="de-DE" dirty="0" smtClean="0"/>
              <a:t> 5420 [</a:t>
            </a:r>
            <a:r>
              <a:rPr kumimoji="1" lang="en-US" altLang="zh-CN" dirty="0" err="1" smtClean="0"/>
              <a:t>Zijun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Jiaqi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dirty="0" err="1" smtClean="0"/>
              <a:t>Zijun</a:t>
            </a:r>
            <a:r>
              <a:rPr kumimoji="1" lang="en-US" dirty="0" smtClean="0"/>
              <a:t> for first half, </a:t>
            </a:r>
            <a:r>
              <a:rPr kumimoji="1" lang="en-US" dirty="0" err="1" smtClean="0"/>
              <a:t>Jiaqi</a:t>
            </a:r>
            <a:r>
              <a:rPr kumimoji="1" lang="en-US" dirty="0" smtClean="0"/>
              <a:t> for second half</a:t>
            </a:r>
            <a:endParaRPr lang="de-DE" dirty="0" smtClean="0"/>
          </a:p>
          <a:p>
            <a:r>
              <a:rPr lang="de-DE" dirty="0" smtClean="0"/>
              <a:t>2B: 2-3:50PM </a:t>
            </a:r>
            <a:r>
              <a:rPr lang="de-DE" dirty="0" err="1" smtClean="0"/>
              <a:t>Botany</a:t>
            </a:r>
            <a:r>
              <a:rPr lang="de-DE" dirty="0" smtClean="0"/>
              <a:t> 325 </a:t>
            </a:r>
            <a:r>
              <a:rPr lang="de-DE" dirty="0"/>
              <a:t>[</a:t>
            </a:r>
            <a:r>
              <a:rPr kumimoji="1" lang="en-US" altLang="zh-CN" dirty="0" err="1" smtClean="0"/>
              <a:t>Zijun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Jiaqi</a:t>
            </a:r>
            <a:r>
              <a:rPr kumimoji="1" lang="en-US" altLang="zh-CN" dirty="0" smtClean="0"/>
              <a:t>]</a:t>
            </a:r>
            <a:endParaRPr lang="de-DE" dirty="0" smtClean="0"/>
          </a:p>
          <a:p>
            <a:r>
              <a:rPr lang="de-DE" dirty="0" smtClean="0"/>
              <a:t>2C: 12-1:50PM </a:t>
            </a:r>
            <a:r>
              <a:rPr lang="de-DE" dirty="0" err="1" smtClean="0"/>
              <a:t>Boelter</a:t>
            </a:r>
            <a:r>
              <a:rPr lang="de-DE" dirty="0" smtClean="0"/>
              <a:t> 3400 [Jia (Jason)]</a:t>
            </a:r>
          </a:p>
          <a:p>
            <a:pPr marL="82296" indent="0">
              <a:buNone/>
            </a:pPr>
            <a:endParaRPr kumimoji="1" lang="en-US" altLang="zh-CN" dirty="0"/>
          </a:p>
          <a:p>
            <a:pPr marL="82296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Q&amp;A:  Piazza &amp; Professor/TA Office Hours</a:t>
            </a:r>
          </a:p>
          <a:p>
            <a:r>
              <a:rPr kumimoji="1" lang="en-US" altLang="zh-CN" dirty="0" smtClean="0"/>
              <a:t>Piazza highly is </a:t>
            </a:r>
            <a:r>
              <a:rPr kumimoji="1" lang="en-US" altLang="zh-CN" b="1" dirty="0" smtClean="0"/>
              <a:t>recommended</a:t>
            </a:r>
            <a:r>
              <a:rPr kumimoji="1" lang="en-US" altLang="zh-CN" dirty="0" smtClean="0"/>
              <a:t>!</a:t>
            </a:r>
          </a:p>
          <a:p>
            <a:r>
              <a:rPr kumimoji="1" lang="en-US" altLang="zh-CN" dirty="0" smtClean="0"/>
              <a:t>URL: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 smtClean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piazza.com/ucla/fall2017/cs143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2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 Info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Name: </a:t>
            </a:r>
            <a:r>
              <a:rPr kumimoji="1" lang="en-US" altLang="zh-CN" dirty="0" smtClean="0"/>
              <a:t>Jia (Jason) Teoh</a:t>
            </a:r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en-US" altLang="zh-CN" baseline="30000" dirty="0" smtClean="0"/>
              <a:t>nd</a:t>
            </a:r>
            <a:r>
              <a:rPr kumimoji="1" lang="en-US" altLang="zh-CN" dirty="0" smtClean="0"/>
              <a:t> Year PhD </a:t>
            </a:r>
            <a:r>
              <a:rPr kumimoji="1" lang="en-US" altLang="zh-CN" dirty="0" smtClean="0"/>
              <a:t>student</a:t>
            </a:r>
          </a:p>
          <a:p>
            <a:r>
              <a:rPr kumimoji="1" lang="en-US" altLang="zh-CN" dirty="0" smtClean="0"/>
              <a:t>Research Interest:</a:t>
            </a:r>
          </a:p>
          <a:p>
            <a:pPr lvl="1"/>
            <a:r>
              <a:rPr kumimoji="1" lang="en-US" altLang="zh-CN" dirty="0" smtClean="0"/>
              <a:t>Data Streams</a:t>
            </a:r>
          </a:p>
          <a:p>
            <a:pPr lvl="1"/>
            <a:r>
              <a:rPr kumimoji="1" lang="en-US" altLang="zh-CN" dirty="0" smtClean="0"/>
              <a:t>Cloud Computing Frameworks</a:t>
            </a:r>
          </a:p>
          <a:p>
            <a:pPr lvl="1"/>
            <a:r>
              <a:rPr kumimoji="1" lang="en-US" altLang="zh-CN" dirty="0" err="1" smtClean="0"/>
              <a:t>Cloud+Edge</a:t>
            </a:r>
            <a:r>
              <a:rPr kumimoji="1" lang="en-US" altLang="zh-CN" dirty="0" smtClean="0"/>
              <a:t> Computing</a:t>
            </a:r>
          </a:p>
          <a:p>
            <a:r>
              <a:rPr kumimoji="1" lang="en-US" altLang="zh-CN" dirty="0" smtClean="0"/>
              <a:t>Previous:</a:t>
            </a:r>
          </a:p>
          <a:p>
            <a:pPr lvl="1"/>
            <a:r>
              <a:rPr kumimoji="1" lang="en-US" altLang="zh-CN" dirty="0" smtClean="0"/>
              <a:t>Undergrad at UC Berkeley</a:t>
            </a:r>
          </a:p>
          <a:p>
            <a:pPr lvl="1"/>
            <a:r>
              <a:rPr kumimoji="1" lang="en-US" altLang="zh-CN" dirty="0" smtClean="0"/>
              <a:t>Worked in industry for 3 years</a:t>
            </a:r>
          </a:p>
          <a:p>
            <a:r>
              <a:rPr kumimoji="1" lang="en-US" altLang="zh-CN" dirty="0" smtClean="0"/>
              <a:t>In charge of Discussion 2B and Project 2 (in coordination with </a:t>
            </a:r>
            <a:r>
              <a:rPr kumimoji="1" lang="en-US" altLang="zh-CN" dirty="0" err="1" smtClean="0"/>
              <a:t>Jiaqi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2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TAs’ responsibility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Discussion Sessions</a:t>
            </a:r>
          </a:p>
          <a:p>
            <a:r>
              <a:rPr kumimoji="1" lang="en-US" altLang="zh-CN" dirty="0" smtClean="0"/>
              <a:t>Grading Projects/Homework (w/ readers)</a:t>
            </a:r>
          </a:p>
          <a:p>
            <a:r>
              <a:rPr kumimoji="1" lang="en-US" altLang="zh-CN" dirty="0" smtClean="0"/>
              <a:t>Answer Questions</a:t>
            </a:r>
          </a:p>
          <a:p>
            <a:pPr lvl="1"/>
            <a:r>
              <a:rPr kumimoji="1" lang="en-US" altLang="zh-CN" dirty="0" smtClean="0"/>
              <a:t>discussion of </a:t>
            </a:r>
            <a:r>
              <a:rPr kumimoji="1" lang="en-US" altLang="zh-CN" dirty="0"/>
              <a:t>course </a:t>
            </a:r>
            <a:r>
              <a:rPr kumimoji="1" lang="en-US" altLang="zh-CN" dirty="0" smtClean="0"/>
              <a:t>materials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unclear </a:t>
            </a:r>
            <a:r>
              <a:rPr kumimoji="1" lang="en-US" altLang="zh-CN" dirty="0"/>
              <a:t>about </a:t>
            </a:r>
            <a:r>
              <a:rPr kumimoji="1" lang="en-US" altLang="zh-CN" dirty="0" err="1" smtClean="0"/>
              <a:t>hw</a:t>
            </a:r>
            <a:r>
              <a:rPr kumimoji="1" lang="en-US" altLang="zh-CN" dirty="0" smtClean="0"/>
              <a:t>/project descriptions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course logistics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suggestions </a:t>
            </a:r>
            <a:r>
              <a:rPr kumimoji="1" lang="en-US" altLang="zh-CN" dirty="0"/>
              <a:t>to </a:t>
            </a:r>
            <a:r>
              <a:rPr kumimoji="1" lang="en-US" altLang="zh-CN" dirty="0" smtClean="0"/>
              <a:t>classes/TAs </a:t>
            </a:r>
            <a:r>
              <a:rPr kumimoji="1" lang="en-US" altLang="zh-CN" dirty="0"/>
              <a:t>and so </a:t>
            </a:r>
            <a:r>
              <a:rPr kumimoji="1" lang="en-US" altLang="zh-CN" dirty="0" smtClean="0"/>
              <a:t>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5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 will not do ...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38750"/>
          </a:xfrm>
        </p:spPr>
        <p:txBody>
          <a:bodyPr>
            <a:normAutofit fontScale="92500"/>
          </a:bodyPr>
          <a:lstStyle/>
          <a:p>
            <a:r>
              <a:rPr kumimoji="1" lang="en-US" altLang="zh-CN" sz="3500" strike="sngStrike" dirty="0" smtClean="0"/>
              <a:t>Help </a:t>
            </a:r>
            <a:r>
              <a:rPr kumimoji="1" lang="en-US" altLang="zh-CN" sz="3500" strike="sngStrike" dirty="0"/>
              <a:t>you do the </a:t>
            </a:r>
            <a:r>
              <a:rPr kumimoji="1" lang="en-US" altLang="zh-CN" sz="3500" strike="sngStrike" dirty="0" smtClean="0"/>
              <a:t>homework </a:t>
            </a:r>
            <a:endParaRPr kumimoji="1" lang="en-US" altLang="zh-CN" sz="3500" strike="sngStrike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3000" dirty="0" smtClean="0"/>
              <a:t>Do </a:t>
            </a:r>
            <a:r>
              <a:rPr kumimoji="1" lang="en-US" altLang="zh-CN" sz="3000" dirty="0"/>
              <a:t>not ask </a:t>
            </a:r>
            <a:r>
              <a:rPr kumimoji="1" lang="en-US" altLang="zh-CN" sz="3000" dirty="0" smtClean="0"/>
              <a:t>for solutions before the deadline</a:t>
            </a:r>
            <a:r>
              <a:rPr kumimoji="1" lang="en-US" altLang="zh-CN" sz="3000" dirty="0" smtClean="0"/>
              <a:t>!</a:t>
            </a:r>
            <a:endParaRPr kumimoji="1" lang="en-US" altLang="zh-CN" sz="3000" dirty="0"/>
          </a:p>
          <a:p>
            <a:r>
              <a:rPr kumimoji="1" lang="en-US" altLang="zh-CN" sz="3500" strike="sngStrike" dirty="0" smtClean="0"/>
              <a:t>Help </a:t>
            </a:r>
            <a:r>
              <a:rPr kumimoji="1" lang="en-US" altLang="zh-CN" sz="3500" strike="sngStrike" dirty="0"/>
              <a:t>you </a:t>
            </a:r>
            <a:r>
              <a:rPr kumimoji="1" lang="en-US" altLang="zh-CN" sz="3500" strike="sngStrike" dirty="0" smtClean="0"/>
              <a:t>debug/do </a:t>
            </a:r>
            <a:r>
              <a:rPr kumimoji="1" lang="en-US" altLang="zh-CN" sz="3500" strike="sngStrike" dirty="0"/>
              <a:t>the </a:t>
            </a:r>
            <a:r>
              <a:rPr kumimoji="1" lang="en-US" altLang="zh-CN" sz="3500" strike="sngStrike" dirty="0" smtClean="0"/>
              <a:t>projects</a:t>
            </a:r>
          </a:p>
          <a:p>
            <a:pPr lvl="1"/>
            <a:r>
              <a:rPr kumimoji="1" lang="en-US" altLang="zh-CN" sz="3000" dirty="0" smtClean="0">
                <a:solidFill>
                  <a:srgbClr val="000000"/>
                </a:solidFill>
              </a:rPr>
              <a:t>Upper 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Level 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course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. </a:t>
            </a:r>
            <a:r>
              <a:rPr kumimoji="1" lang="en-US" altLang="zh-CN" sz="3000" dirty="0">
                <a:solidFill>
                  <a:srgbClr val="000000"/>
                </a:solidFill>
              </a:rPr>
              <a:t>M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any students.</a:t>
            </a:r>
          </a:p>
          <a:p>
            <a:pPr lvl="1"/>
            <a:r>
              <a:rPr kumimoji="1" lang="en-US" altLang="zh-CN" sz="3000" dirty="0" smtClean="0"/>
              <a:t>“Google” it, post </a:t>
            </a:r>
            <a:r>
              <a:rPr kumimoji="1" lang="en-US" altLang="zh-CN" sz="3000" dirty="0"/>
              <a:t>really tough ones on Piazza</a:t>
            </a:r>
            <a:r>
              <a:rPr kumimoji="1" lang="en-US" altLang="zh-CN" sz="3000" dirty="0" smtClean="0"/>
              <a:t>.</a:t>
            </a:r>
            <a:endParaRPr kumimoji="1" lang="en-US" altLang="zh-CN" sz="3000" dirty="0"/>
          </a:p>
          <a:p>
            <a:r>
              <a:rPr kumimoji="1" lang="en-US" altLang="zh-CN" sz="3500" strike="sngStrike" dirty="0"/>
              <a:t>A</a:t>
            </a:r>
            <a:r>
              <a:rPr kumimoji="1" lang="en-US" altLang="zh-CN" sz="3500" strike="sngStrike" dirty="0" smtClean="0"/>
              <a:t>nswer questions near deadlines</a:t>
            </a:r>
            <a:endParaRPr kumimoji="1" lang="en-US" altLang="zh-CN" sz="3500" strike="sngStrike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3000" dirty="0"/>
              <a:t>A</a:t>
            </a:r>
            <a:r>
              <a:rPr kumimoji="1" lang="en-US" altLang="zh-CN" sz="3000" dirty="0" smtClean="0"/>
              <a:t>sk as early </a:t>
            </a:r>
            <a:r>
              <a:rPr kumimoji="1" lang="en-US" altLang="zh-CN" sz="3000" dirty="0"/>
              <a:t>as possible when you have something </a:t>
            </a:r>
            <a:r>
              <a:rPr kumimoji="1" lang="en-US" altLang="zh-CN" sz="3000" dirty="0" smtClean="0"/>
              <a:t>unsure.</a:t>
            </a:r>
          </a:p>
          <a:p>
            <a:r>
              <a:rPr kumimoji="1" lang="en-US" altLang="zh-CN" sz="3600" dirty="0"/>
              <a:t>It’s an </a:t>
            </a:r>
            <a:r>
              <a:rPr kumimoji="1" lang="en-US" altLang="zh-CN" sz="3600" b="1" dirty="0"/>
              <a:t>upper level </a:t>
            </a:r>
            <a:r>
              <a:rPr kumimoji="1" lang="en-US" altLang="zh-CN" sz="3600" dirty="0"/>
              <a:t>undergraduate </a:t>
            </a:r>
            <a:r>
              <a:rPr kumimoji="1" lang="en-US" altLang="zh-CN" sz="3600" dirty="0" smtClean="0"/>
              <a:t>course (not CS31, 32, 33 or 35)!</a:t>
            </a:r>
            <a:endParaRPr kumimoji="1" lang="en-US" altLang="zh-CN" sz="3600" strike="sngStrike" dirty="0"/>
          </a:p>
        </p:txBody>
      </p:sp>
    </p:spTree>
    <p:extLst>
      <p:ext uri="{BB962C8B-B14F-4D97-AF65-F5344CB8AC3E}">
        <p14:creationId xmlns:p14="http://schemas.microsoft.com/office/powerpoint/2010/main" val="23924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is enrolled in this section? Who is not?</a:t>
            </a:r>
          </a:p>
          <a:p>
            <a:r>
              <a:rPr lang="en-US" dirty="0" smtClean="0"/>
              <a:t>Who absolutely cannot attend another section?</a:t>
            </a:r>
          </a:p>
          <a:p>
            <a:r>
              <a:rPr lang="en-US" dirty="0" smtClean="0"/>
              <a:t>Who would prefer to attend another section?</a:t>
            </a:r>
          </a:p>
          <a:p>
            <a:r>
              <a:rPr lang="en-US" dirty="0" smtClean="0"/>
              <a:t>Who has prior experience with databases? SQL?</a:t>
            </a:r>
          </a:p>
          <a:p>
            <a:r>
              <a:rPr lang="en-US" dirty="0" smtClean="0"/>
              <a:t>Thoughts on the class, lecture, professor, homework,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Posted on CCLE and Piazza</a:t>
            </a:r>
            <a:endParaRPr lang="en-US" dirty="0"/>
          </a:p>
          <a:p>
            <a:r>
              <a:rPr lang="en-US" dirty="0" smtClean="0"/>
              <a:t>Due Monday (submit via CCLE) @ 12 PM</a:t>
            </a:r>
          </a:p>
          <a:p>
            <a:r>
              <a:rPr lang="en-US" dirty="0" smtClean="0"/>
              <a:t>Written/typed (as long as it’s legible)</a:t>
            </a:r>
          </a:p>
        </p:txBody>
      </p:sp>
    </p:spTree>
    <p:extLst>
      <p:ext uri="{BB962C8B-B14F-4D97-AF65-F5344CB8AC3E}">
        <p14:creationId xmlns:p14="http://schemas.microsoft.com/office/powerpoint/2010/main" val="4591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237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Form the team to do the projects.</a:t>
            </a:r>
          </a:p>
          <a:p>
            <a:r>
              <a:rPr kumimoji="1" lang="en-US" altLang="zh-CN" dirty="0" smtClean="0"/>
              <a:t>(At most two, one person is also ok)</a:t>
            </a:r>
          </a:p>
          <a:p>
            <a:endParaRPr kumimoji="1" lang="en-US" altLang="zh-CN" dirty="0" smtClean="0"/>
          </a:p>
          <a:p>
            <a:pPr marL="82296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Attach “</a:t>
            </a:r>
            <a:r>
              <a:rPr kumimoji="1" lang="en-US" altLang="zh-CN" dirty="0" err="1" smtClean="0"/>
              <a:t>team.txt</a:t>
            </a:r>
            <a:r>
              <a:rPr kumimoji="1" lang="en-US" altLang="zh-CN" dirty="0" smtClean="0"/>
              <a:t>” in project submission</a:t>
            </a:r>
          </a:p>
          <a:p>
            <a:r>
              <a:rPr kumimoji="1" lang="en-US" altLang="zh-CN" dirty="0" smtClean="0"/>
              <a:t>“Marry once, Divorce once” (we’ll check)</a:t>
            </a:r>
          </a:p>
          <a:p>
            <a:pPr lvl="1"/>
            <a:r>
              <a:rPr kumimoji="1" lang="en-US" altLang="zh-CN" dirty="0" smtClean="0"/>
              <a:t>Form team starting from any time if you’d like.</a:t>
            </a:r>
          </a:p>
          <a:p>
            <a:pPr lvl="1"/>
            <a:r>
              <a:rPr kumimoji="1" lang="en-US" altLang="zh-CN" dirty="0" smtClean="0"/>
              <a:t>But if a team is separated, both members can not team up (with other students) again!</a:t>
            </a:r>
          </a:p>
        </p:txBody>
      </p:sp>
    </p:spTree>
    <p:extLst>
      <p:ext uri="{BB962C8B-B14F-4D97-AF65-F5344CB8AC3E}">
        <p14:creationId xmlns:p14="http://schemas.microsoft.com/office/powerpoint/2010/main" val="28438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1640</TotalTime>
  <Words>1304</Words>
  <Application>Microsoft Macintosh PowerPoint</Application>
  <PresentationFormat>On-screen Show (4:3)</PresentationFormat>
  <Paragraphs>238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Gill Sans MT</vt:lpstr>
      <vt:lpstr>Mangal</vt:lpstr>
      <vt:lpstr>Verdana</vt:lpstr>
      <vt:lpstr>Wingdings 2</vt:lpstr>
      <vt:lpstr>华文中宋</vt:lpstr>
      <vt:lpstr>宋体</vt:lpstr>
      <vt:lpstr>夏至</vt:lpstr>
      <vt:lpstr>CS 143 Discussion Session</vt:lpstr>
      <vt:lpstr>Topics Today</vt:lpstr>
      <vt:lpstr>TA and Section Info</vt:lpstr>
      <vt:lpstr>My Info</vt:lpstr>
      <vt:lpstr>TAs’ responsibility</vt:lpstr>
      <vt:lpstr>TAs will not do ...</vt:lpstr>
      <vt:lpstr>Class Survey</vt:lpstr>
      <vt:lpstr>Homework 1</vt:lpstr>
      <vt:lpstr>Team</vt:lpstr>
      <vt:lpstr>VM Installation</vt:lpstr>
      <vt:lpstr>VM Issues</vt:lpstr>
      <vt:lpstr>PHP &amp; Examples</vt:lpstr>
      <vt:lpstr>Review</vt:lpstr>
      <vt:lpstr>Review</vt:lpstr>
      <vt:lpstr>Questions?</vt:lpstr>
      <vt:lpstr>Review</vt:lpstr>
      <vt:lpstr>Joins</vt:lpstr>
      <vt:lpstr>Project 1A</vt:lpstr>
      <vt:lpstr>Questions?</vt:lpstr>
      <vt:lpstr>More practice (RA)</vt:lpstr>
      <vt:lpstr>NOT IN/EXCEPT</vt:lpstr>
      <vt:lpstr>More practice (SQL)</vt:lpstr>
      <vt:lpstr>Enjoy your weekend!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GJQ</dc:creator>
  <cp:lastModifiedBy>Jia Teoh</cp:lastModifiedBy>
  <cp:revision>214</cp:revision>
  <dcterms:created xsi:type="dcterms:W3CDTF">2014-10-10T03:49:22Z</dcterms:created>
  <dcterms:modified xsi:type="dcterms:W3CDTF">2017-10-06T21:44:01Z</dcterms:modified>
</cp:coreProperties>
</file>