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1"/>
  </p:sldMasterIdLst>
  <p:notesMasterIdLst>
    <p:notesMasterId r:id="rId64"/>
  </p:notesMasterIdLst>
  <p:sldIdLst>
    <p:sldId id="256" r:id="rId2"/>
    <p:sldId id="268" r:id="rId3"/>
    <p:sldId id="359" r:id="rId4"/>
    <p:sldId id="360" r:id="rId5"/>
    <p:sldId id="293" r:id="rId6"/>
    <p:sldId id="269" r:id="rId7"/>
    <p:sldId id="270" r:id="rId8"/>
    <p:sldId id="294" r:id="rId9"/>
    <p:sldId id="295" r:id="rId10"/>
    <p:sldId id="296" r:id="rId11"/>
    <p:sldId id="297" r:id="rId12"/>
    <p:sldId id="298" r:id="rId13"/>
    <p:sldId id="271" r:id="rId14"/>
    <p:sldId id="306" r:id="rId15"/>
    <p:sldId id="307" r:id="rId16"/>
    <p:sldId id="308" r:id="rId17"/>
    <p:sldId id="309" r:id="rId18"/>
    <p:sldId id="310" r:id="rId19"/>
    <p:sldId id="313" r:id="rId20"/>
    <p:sldId id="312" r:id="rId21"/>
    <p:sldId id="314" r:id="rId22"/>
    <p:sldId id="272" r:id="rId23"/>
    <p:sldId id="315" r:id="rId24"/>
    <p:sldId id="316" r:id="rId25"/>
    <p:sldId id="317" r:id="rId26"/>
    <p:sldId id="274" r:id="rId27"/>
    <p:sldId id="318" r:id="rId28"/>
    <p:sldId id="319" r:id="rId29"/>
    <p:sldId id="320" r:id="rId30"/>
    <p:sldId id="321" r:id="rId31"/>
    <p:sldId id="325" r:id="rId32"/>
    <p:sldId id="322" r:id="rId33"/>
    <p:sldId id="323" r:id="rId34"/>
    <p:sldId id="291" r:id="rId35"/>
    <p:sldId id="273" r:id="rId36"/>
    <p:sldId id="334" r:id="rId37"/>
    <p:sldId id="276" r:id="rId38"/>
    <p:sldId id="277" r:id="rId39"/>
    <p:sldId id="335" r:id="rId40"/>
    <p:sldId id="336" r:id="rId41"/>
    <p:sldId id="337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7" r:id="rId50"/>
    <p:sldId id="348" r:id="rId51"/>
    <p:sldId id="326" r:id="rId52"/>
    <p:sldId id="283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49" r:id="rId62"/>
    <p:sldId id="361" r:id="rId6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81158" autoAdjust="0"/>
  </p:normalViewPr>
  <p:slideViewPr>
    <p:cSldViewPr snapToGrid="0" snapToObjects="1">
      <p:cViewPr varScale="1">
        <p:scale>
          <a:sx n="74" d="100"/>
          <a:sy n="74" d="100"/>
        </p:scale>
        <p:origin x="19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1" Type="http://schemas.openxmlformats.org/officeDocument/2006/relationships/image" Target="../media/image10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FE6F-7244-B74C-A534-B21408167F1E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8D7D-4E48-444A-87A2-13DBCDE59D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5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write up slide 14 on the board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08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785AC-4697-2B49-AF9A-0776CCCA3D83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7A81D-C166-5C4C-8A02-C4E0EAFE6953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Maybe write these out on the board....?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1E5671-8543-B242-AE7C-005E842CBD9E}" type="slidenum">
              <a:rPr lang="en-US"/>
              <a:pPr/>
              <a:t>15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B7081-61C7-B54E-91D9-31D15946900D}" type="slidenum">
              <a:rPr lang="en-US"/>
              <a:pPr/>
              <a:t>16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85AA4-458A-AF45-830D-10B5959A1CD4}" type="slidenum">
              <a:rPr lang="en-US"/>
              <a:pPr/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range variable AKA alias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89D71-EF99-F741-AA96-E92CA0D47997}" type="slidenum">
              <a:rPr lang="en-US"/>
              <a:pPr/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if you remember the RA expression, we also had to alias things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2704F-0A35-D64A-973F-FBA11025BD03}" type="slidenum">
              <a:rPr lang="en-US"/>
              <a:pPr/>
              <a:t>19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Not in the specific</a:t>
            </a:r>
            <a:r>
              <a:rPr lang="en-US" baseline="0" dirty="0" smtClean="0"/>
              <a:t> example tables</a:t>
            </a:r>
            <a:r>
              <a:rPr lang="en-US" dirty="0" smtClean="0"/>
              <a:t>, but</a:t>
            </a:r>
            <a:r>
              <a:rPr lang="en-US" baseline="0" dirty="0" smtClean="0"/>
              <a:t> DISTINCT could in general (when a sailor has multiple reservations)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8389-8AE4-0B4C-9334-0E1F4D00DEA3}" type="slidenum">
              <a:rPr lang="en-US"/>
              <a:pPr/>
              <a:t>20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D53E-63DD-B44B-B171-D36663B3AA48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an eye 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8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60+ slides today so going to go</a:t>
            </a:r>
            <a:r>
              <a:rPr lang="en-US" baseline="0" dirty="0" smtClean="0"/>
              <a:t> fast...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Piazza notes:</a:t>
            </a:r>
          </a:p>
          <a:p>
            <a:r>
              <a:rPr lang="en-US" dirty="0" smtClean="0"/>
              <a:t>	Please search</a:t>
            </a:r>
            <a:r>
              <a:rPr lang="en-US" baseline="0" dirty="0" smtClean="0"/>
              <a:t> for duplicate questions before posting</a:t>
            </a:r>
          </a:p>
          <a:p>
            <a:r>
              <a:rPr lang="en-US" baseline="0" dirty="0" smtClean="0"/>
              <a:t>	Very few cases when you should email the TAs directly!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559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BA3E7-3119-1B40-89DD-DD6694039884}" type="slidenum">
              <a:rPr lang="en-US"/>
              <a:pPr/>
              <a:t>23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/>
              <a:t>Note that first query uses distinct, second does not (because set operation)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E61B4-5406-6D42-97A0-2312132734EC}" type="slidenum">
              <a:rPr lang="en-US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one’s animated!!!</a:t>
            </a:r>
          </a:p>
          <a:p>
            <a:endParaRPr lang="en-US" dirty="0" smtClean="0"/>
          </a:p>
          <a:p>
            <a:r>
              <a:rPr lang="en-US" dirty="0" smtClean="0"/>
              <a:t>Why: no row can have 2 values for the same column. That</a:t>
            </a:r>
            <a:r>
              <a:rPr lang="en-US" baseline="0" dirty="0" smtClean="0"/>
              <a:t> always evaluates to false (just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logic)</a:t>
            </a:r>
          </a:p>
          <a:p>
            <a:endParaRPr lang="en-US" dirty="0" smtClean="0"/>
          </a:p>
          <a:p>
            <a:r>
              <a:rPr lang="en-US" dirty="0" smtClean="0"/>
              <a:t>Do we need distinct here? (yes)</a:t>
            </a:r>
            <a:endParaRPr lang="en-US" dirty="0"/>
          </a:p>
        </p:txBody>
      </p:sp>
      <p:sp>
        <p:nvSpPr>
          <p:cNvPr id="573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AC2CF-633D-CF40-9BA3-187B42F8E597}" type="slidenum">
              <a:rPr lang="en-US"/>
              <a:pPr/>
              <a:t>25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Check for break time perhaps</a:t>
            </a:r>
            <a:endParaRPr lang="en-US" dirty="0"/>
          </a:p>
        </p:txBody>
      </p:sp>
      <p:sp>
        <p:nvSpPr>
          <p:cNvPr id="59396" name="Rectangle 3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C4A48-61A0-4B4F-83AD-ABB0CDB45CFD}" type="slidenum">
              <a:rPr lang="en-US"/>
              <a:pPr/>
              <a:t>27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of nested evaluation – try to avoid them if you can write it out flat and are worried about performance</a:t>
            </a:r>
          </a:p>
          <a:p>
            <a:r>
              <a:rPr lang="en-US" baseline="0" dirty="0" smtClean="0"/>
              <a:t>unless stated on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/exams, either is fine conceptually... problem is more that many optimizers can’t handle nested very well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9AC45-F078-3641-8199-EEA1CDF1DEA4}" type="slidenum">
              <a:rPr lang="en-US"/>
              <a:pPr/>
              <a:t>28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8FA5B-75BF-5C49-83E7-433132DC9A8F}" type="slidenum">
              <a:rPr lang="en-US"/>
              <a:pPr/>
              <a:t>29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en-US" dirty="0" smtClean="0"/>
              <a:t>is the op here</a:t>
            </a:r>
          </a:p>
          <a:p>
            <a:pPr marL="171450" indent="-171450">
              <a:buFont typeface="Wingdings" charset="2"/>
              <a:buChar char="Ø"/>
            </a:pPr>
            <a:endParaRPr lang="en-US" dirty="0" smtClean="0"/>
          </a:p>
          <a:p>
            <a:pPr marL="171450" indent="-171450">
              <a:buFont typeface="Wingdings" charset="2"/>
              <a:buChar char="Ø"/>
            </a:pPr>
            <a:r>
              <a:rPr lang="en-US" dirty="0" smtClean="0"/>
              <a:t>note</a:t>
            </a:r>
            <a:r>
              <a:rPr lang="en-US" baseline="0" dirty="0" smtClean="0"/>
              <a:t> that &gt; ANY is semantically equivalent to &gt; (SELECT MIN(...)) and &gt; ALL is equivalent to &gt; (SELECT MAX(...))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3E2C-438E-8C40-BD2F-60CA2C42CB4B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join the result against sailors!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Break time perhaps?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This is roughly the halfway point, but we have some tough queries</a:t>
            </a:r>
            <a:r>
              <a:rPr lang="en-US" baseline="0" dirty="0" smtClean="0"/>
              <a:t> later too.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080E9-91E0-F748-984D-9D319DF4BEE2}" type="slidenum">
              <a:rPr lang="en-US"/>
              <a:pPr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080E9-91E0-F748-984D-9D319DF4BEE2}" type="slidenum">
              <a:rPr lang="en-US"/>
              <a:pPr/>
              <a:t>33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Animations!</a:t>
            </a:r>
          </a:p>
          <a:p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 err="1" smtClean="0"/>
              <a:t>neg</a:t>
            </a:r>
            <a:r>
              <a:rPr lang="en-US" dirty="0" smtClean="0"/>
              <a:t>: no boat that doesn’t have -&gt; every boat has ___</a:t>
            </a:r>
          </a:p>
          <a:p>
            <a:r>
              <a:rPr lang="en-US" dirty="0" smtClean="0"/>
              <a:t>inner query: checking for a sailor-boat reservation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alternative idea: inner query is checking if sailor has reserved boat</a:t>
            </a:r>
          </a:p>
          <a:p>
            <a:r>
              <a:rPr lang="en-US" dirty="0" smtClean="0"/>
              <a:t>NOT EXISTS</a:t>
            </a:r>
            <a:r>
              <a:rPr lang="en-US" baseline="0" dirty="0" smtClean="0"/>
              <a:t>/next level up: boats the sailor hasn’t reserved, ever</a:t>
            </a:r>
          </a:p>
          <a:p>
            <a:r>
              <a:rPr lang="en-US" baseline="0" dirty="0" smtClean="0"/>
              <a:t>top level: NOT EXISTS “” -&gt; the sailor must have reserved every boat at least once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HW1 question on piazza – will upload</a:t>
            </a:r>
            <a:r>
              <a:rPr lang="en-US" baseline="0" dirty="0" smtClean="0"/>
              <a:t> </a:t>
            </a:r>
            <a:r>
              <a:rPr lang="en-US" dirty="0" smtClean="0"/>
              <a:t>and likely make a piazza announcement once the prof provides</a:t>
            </a:r>
          </a:p>
          <a:p>
            <a:r>
              <a:rPr lang="en-US" dirty="0" smtClean="0"/>
              <a:t>Jason responded a lot in</a:t>
            </a:r>
            <a:r>
              <a:rPr lang="en-US" baseline="0" dirty="0" smtClean="0"/>
              <a:t> week 1 but he’s getting busy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there are presenter’s notes in the discussion slides if you download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264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avg</a:t>
            </a:r>
            <a:r>
              <a:rPr lang="en-US" dirty="0" smtClean="0"/>
              <a:t>(salary) is one single value</a:t>
            </a:r>
          </a:p>
          <a:p>
            <a:r>
              <a:rPr lang="en-US" dirty="0" smtClean="0"/>
              <a:t>can’t use just salary by itself unless the query is guaranteed to return a single value!</a:t>
            </a:r>
          </a:p>
          <a:p>
            <a:endParaRPr lang="en-US" dirty="0" smtClean="0"/>
          </a:p>
          <a:p>
            <a:r>
              <a:rPr lang="en-US" dirty="0" smtClean="0"/>
              <a:t>select salary from employee where [unique </a:t>
            </a:r>
            <a:r>
              <a:rPr lang="en-US" dirty="0" err="1" smtClean="0"/>
              <a:t>boolean</a:t>
            </a:r>
            <a:r>
              <a:rPr lang="en-US" dirty="0" smtClean="0"/>
              <a:t> condition]</a:t>
            </a:r>
          </a:p>
          <a:p>
            <a:r>
              <a:rPr lang="en-US" dirty="0" smtClean="0"/>
              <a:t>	will</a:t>
            </a:r>
            <a:r>
              <a:rPr lang="en-US" baseline="0" dirty="0" smtClean="0"/>
              <a:t> not 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695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This is theta</a:t>
            </a:r>
            <a:r>
              <a:rPr lang="en-US" baseline="0" dirty="0" smtClean="0"/>
              <a:t> join we learned, equivalent to cross product + selection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other joins discussed later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832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A2C6-5706-EF47-99F2-332BF2B835A1}" type="slidenum">
              <a:rPr lang="en-US"/>
              <a:pPr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2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5D4BF-71A2-3743-875A-D03DCA99FA3C}" type="slidenum">
              <a:rPr lang="en-US"/>
              <a:pPr/>
              <a:t>40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Animated!</a:t>
            </a:r>
          </a:p>
          <a:p>
            <a:r>
              <a:rPr lang="en-US" dirty="0" smtClean="0"/>
              <a:t>Take 30s to</a:t>
            </a:r>
            <a:r>
              <a:rPr lang="en-US" baseline="0" dirty="0" smtClean="0"/>
              <a:t> figure out the difference between these</a:t>
            </a:r>
          </a:p>
          <a:p>
            <a:endParaRPr lang="en-US" baseline="0" dirty="0" smtClean="0"/>
          </a:p>
          <a:p>
            <a:r>
              <a:rPr lang="en-US" dirty="0" smtClean="0"/>
              <a:t>First query: can’t combine</a:t>
            </a:r>
            <a:r>
              <a:rPr lang="en-US" baseline="0" dirty="0" smtClean="0"/>
              <a:t> a column with an aggregate (that only ever works in group by)</a:t>
            </a:r>
          </a:p>
          <a:p>
            <a:r>
              <a:rPr lang="en-US" baseline="0" dirty="0" smtClean="0"/>
              <a:t>second and third: literally the same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condition with L/R swapped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5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CCFEA-A6B0-C04A-8398-E54F802F5FCE}" type="slidenum">
              <a:rPr lang="en-US"/>
              <a:pPr/>
              <a:t>41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05AA2-52AF-434F-8919-637129662FD3}" type="slidenum">
              <a:rPr lang="en-US"/>
              <a:pPr/>
              <a:t>42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4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8EEB0-E3DB-5949-BB5E-906F724A8480}" type="slidenum">
              <a:rPr lang="en-US"/>
              <a:pPr/>
              <a:t>43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cross production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projection-elimination</a:t>
            </a:r>
          </a:p>
          <a:p>
            <a:r>
              <a:rPr lang="en-US" dirty="0" smtClean="0"/>
              <a:t>grouping</a:t>
            </a:r>
          </a:p>
          <a:p>
            <a:r>
              <a:rPr lang="en-US" dirty="0" smtClean="0"/>
              <a:t>projection-results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39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F9FAE-980F-2340-AE88-EDA01C016309}" type="slidenum">
              <a:rPr lang="en-US"/>
              <a:pPr/>
              <a:t>44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Piazza </a:t>
            </a:r>
            <a:r>
              <a:rPr lang="en-US" dirty="0" err="1" smtClean="0"/>
              <a:t>followup</a:t>
            </a:r>
            <a:r>
              <a:rPr lang="en-US" dirty="0" smtClean="0"/>
              <a:t> or private post preferred</a:t>
            </a:r>
          </a:p>
          <a:p>
            <a:endParaRPr lang="en-US" dirty="0" smtClean="0"/>
          </a:p>
          <a:p>
            <a:r>
              <a:rPr lang="en-US" dirty="0" smtClean="0"/>
              <a:t>Any administrative questions??</a:t>
            </a:r>
          </a:p>
          <a:p>
            <a:endParaRPr lang="en-US" dirty="0" smtClean="0"/>
          </a:p>
          <a:p>
            <a:r>
              <a:rPr lang="en-US" dirty="0" smtClean="0"/>
              <a:t>lots of slides today so don’t wait too long, keep up the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996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89B2E-1622-4745-9FDE-40F0F2DD2505}" type="slidenum">
              <a:rPr lang="en-US"/>
              <a:pPr/>
              <a:t>45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animated!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49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80EEB-94D1-BB44-B9B2-BA971B3AFAEE}" type="slidenum">
              <a:rPr lang="en-US"/>
              <a:pPr/>
              <a:t>46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0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42284-9CE1-D249-85F4-AB432B2F27D4}" type="slidenum">
              <a:rPr lang="en-US"/>
              <a:pPr/>
              <a:t>47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primary</a:t>
            </a:r>
            <a:r>
              <a:rPr lang="en-US" baseline="0" dirty="0" smtClean="0"/>
              <a:t> key semantics example: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“group by id” (primary key) does not mean you can then “select name”, even though technically there is only one name value for each id. </a:t>
            </a:r>
          </a:p>
          <a:p>
            <a:r>
              <a:rPr lang="en-US" baseline="0" dirty="0" smtClean="0"/>
              <a:t>	to actually accomplish this, you would have to group by id AND name. note id is unique so </a:t>
            </a:r>
            <a:r>
              <a:rPr lang="en-US" baseline="0" dirty="0" err="1" smtClean="0"/>
              <a:t>id+name</a:t>
            </a:r>
            <a:r>
              <a:rPr lang="en-US" baseline="0" dirty="0" smtClean="0"/>
              <a:t> will also be unique, but you need to include name in group-by in order to project it at the end.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17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4979E-8C9A-FF4D-A41E-8B7235B59382}" type="slidenum">
              <a:rPr lang="en-US"/>
              <a:pPr/>
              <a:t>48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1 – base table</a:t>
            </a:r>
          </a:p>
          <a:p>
            <a:r>
              <a:rPr lang="en-US" dirty="0" smtClean="0"/>
              <a:t>2 – filter out the &lt; 18, remove unneeded columns</a:t>
            </a:r>
            <a:r>
              <a:rPr lang="en-US" baseline="0" dirty="0" smtClean="0"/>
              <a:t> and get ready to group</a:t>
            </a:r>
            <a:endParaRPr lang="en-US" dirty="0" smtClean="0"/>
          </a:p>
          <a:p>
            <a:r>
              <a:rPr lang="en-US" dirty="0" smtClean="0"/>
              <a:t>3 – calculate aggregates</a:t>
            </a:r>
          </a:p>
          <a:p>
            <a:r>
              <a:rPr lang="en-US" dirty="0" smtClean="0"/>
              <a:t>4 – apply group-qualification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88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12E5-2205-C34B-8FEE-D185CA31050C}" type="slidenum">
              <a:rPr lang="en-US"/>
              <a:pPr/>
              <a:t>49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name is requested so it appears in select, but since group by is used it</a:t>
            </a:r>
            <a:r>
              <a:rPr lang="en-US" baseline="0" dirty="0" smtClean="0"/>
              <a:t> must appear there too</a:t>
            </a:r>
            <a:endParaRPr lang="en-US" dirty="0" smtClean="0"/>
          </a:p>
          <a:p>
            <a:r>
              <a:rPr lang="en-US" dirty="0" smtClean="0"/>
              <a:t>grouping by </a:t>
            </a:r>
            <a:r>
              <a:rPr lang="en-US" dirty="0" err="1" smtClean="0"/>
              <a:t>sid</a:t>
            </a:r>
            <a:r>
              <a:rPr lang="en-US" baseline="0" dirty="0" smtClean="0"/>
              <a:t> is a bit more complicated:</a:t>
            </a:r>
          </a:p>
          <a:p>
            <a:r>
              <a:rPr lang="en-US" baseline="0" dirty="0" smtClean="0"/>
              <a:t>	what if there are multiple </a:t>
            </a:r>
            <a:r>
              <a:rPr lang="en-US" baseline="0" dirty="0" err="1" smtClean="0"/>
              <a:t>sids</a:t>
            </a:r>
            <a:r>
              <a:rPr lang="en-US" baseline="0" dirty="0" smtClean="0"/>
              <a:t> with same name, that collectively reserved all boats (but 0 individually)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Might want a distinct too, but that depends on the query specification (it doesn’t technically say unique names?)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57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4F65-7BC2-F94E-A406-601E68ED7023}" type="slidenum">
              <a:rPr lang="en-US"/>
              <a:pPr/>
              <a:t>50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r>
              <a:rPr lang="en-US" dirty="0" smtClean="0"/>
              <a:t>first count boats</a:t>
            </a:r>
          </a:p>
          <a:p>
            <a:r>
              <a:rPr lang="en-US" dirty="0" smtClean="0"/>
              <a:t>then join sailors and reserves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sid</a:t>
            </a:r>
            <a:endParaRPr lang="en-US" baseline="0" dirty="0" smtClean="0"/>
          </a:p>
          <a:p>
            <a:r>
              <a:rPr lang="en-US" baseline="0" dirty="0" smtClean="0"/>
              <a:t>group them</a:t>
            </a:r>
          </a:p>
          <a:p>
            <a:r>
              <a:rPr lang="en-US" baseline="0" dirty="0" smtClean="0"/>
              <a:t>count the numbers on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49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note you can separately order columns</a:t>
            </a:r>
            <a:r>
              <a:rPr lang="en-US" baseline="0" dirty="0" smtClean="0"/>
              <a:t> and have any number of columns.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technically can be applied on a column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in the projection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eg</a:t>
            </a:r>
            <a:r>
              <a:rPr lang="en-US" i="0" baseline="0" dirty="0" smtClean="0"/>
              <a:t> SEL </a:t>
            </a:r>
            <a:r>
              <a:rPr lang="en-US" i="0" baseline="0" dirty="0" err="1" smtClean="0"/>
              <a:t>sid,gpa</a:t>
            </a:r>
            <a:r>
              <a:rPr lang="en-US" i="0" baseline="0" dirty="0" smtClean="0"/>
              <a:t> FROM Student.... ORDER BY age DESC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but often times you’ll want to include the ordered column anyways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836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89F0F-D776-9B4B-A4EE-1266CE346962}" type="slidenum">
              <a:rPr lang="en-US"/>
              <a:pPr/>
              <a:t>53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tIns="44446" rIns="90480" bIns="44446"/>
          <a:lstStyle/>
          <a:p>
            <a:r>
              <a:rPr lang="en-US" dirty="0" smtClean="0"/>
              <a:t>eye on time, almost done but skim</a:t>
            </a:r>
            <a:r>
              <a:rPr lang="en-US" baseline="0" dirty="0" smtClean="0"/>
              <a:t> this if needed</a:t>
            </a: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4FED7-CCA9-7E44-8CBC-D5800D22237B}" type="slidenum">
              <a:rPr lang="en-US"/>
              <a:pPr/>
              <a:t>54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transitive closure – things like reachability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964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note:COUNT</a:t>
            </a:r>
            <a:r>
              <a:rPr lang="en-US" dirty="0" smtClean="0"/>
              <a:t>(1)</a:t>
            </a:r>
            <a:r>
              <a:rPr lang="en-US" baseline="0" dirty="0" smtClean="0"/>
              <a:t> will also return same value as COUNT(*)</a:t>
            </a:r>
          </a:p>
          <a:p>
            <a:r>
              <a:rPr lang="en-US" baseline="0" dirty="0" smtClean="0"/>
              <a:t>but count(col) will only count non-null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836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 when to use which? up to personal preference really, as you can</a:t>
            </a:r>
            <a:r>
              <a:rPr lang="en-US" baseline="0" dirty="0" smtClean="0"/>
              <a:t> always use the other left/right by flipping order.</a:t>
            </a: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Not diving into it, but this is also an</a:t>
            </a:r>
            <a:r>
              <a:rPr lang="en-US" baseline="0" dirty="0" smtClean="0"/>
              <a:t> option for set difference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err="1" smtClean="0"/>
              <a:t>eg</a:t>
            </a:r>
            <a:r>
              <a:rPr lang="en-US" baseline="0" dirty="0" smtClean="0"/>
              <a:t> students not enrolled in classes: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select * from students left join enrolled where </a:t>
            </a:r>
            <a:r>
              <a:rPr lang="en-US" baseline="0" dirty="0" err="1" smtClean="0"/>
              <a:t>enrolled.course</a:t>
            </a:r>
            <a:r>
              <a:rPr lang="en-US" baseline="0" dirty="0" smtClean="0"/>
              <a:t> = null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by default, “JOIN” same as “INNER JOIN”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92879-3C21-6F47-AE94-61E2C599A1BE}" type="slidenum">
              <a:rPr lang="en-US"/>
              <a:pPr/>
              <a:t>61</a:t>
            </a:fld>
            <a:endParaRPr lang="en-US"/>
          </a:p>
        </p:txBody>
      </p:sp>
      <p:sp>
        <p:nvSpPr>
          <p:cNvPr id="71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</a:t>
            </a:r>
            <a:r>
              <a:rPr lang="en-US" baseline="0" dirty="0" smtClean="0"/>
              <a:t> @ noon... seriously. NOON. turn it in before this discussion. we had quite a few issues with this last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...</a:t>
            </a:r>
          </a:p>
          <a:p>
            <a:r>
              <a:rPr lang="en-US" baseline="0" dirty="0" smtClean="0"/>
              <a:t>	and seriously, we don’t plan on grading it harshly. just get it done and enjoy your Friday</a:t>
            </a:r>
          </a:p>
          <a:p>
            <a:endParaRPr lang="en-US" baseline="0" dirty="0" smtClean="0"/>
          </a:p>
          <a:p>
            <a:r>
              <a:rPr lang="en-US" dirty="0" smtClean="0"/>
              <a:t>Vote</a:t>
            </a:r>
            <a:r>
              <a:rPr lang="en-US" baseline="0" dirty="0" smtClean="0"/>
              <a:t> if you plan to attend... if not then don’t worry about it (and I’m flattered you showed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pPr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10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642E6-B2FD-044B-8D85-5A6573E7170A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AE3CB-4EA5-7B42-9CBB-A4E63765DCD7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3480D-B082-1D49-BFDE-A6C1C5A87E06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6423-B1CB-2D45-A3EC-28A8B68051DD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AF03-7270-45C2-A683-C5E353EF01A5}" type="datetime4">
              <a:rPr lang="en-US" smtClean="0"/>
              <a:pPr/>
              <a:t>October 11, 2017</a:t>
            </a:fld>
            <a:endParaRPr 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7EAE1-CAAC-4AEF-919E-158692B1E55E}" type="datetime4">
              <a:rPr lang="en-US" smtClean="0"/>
              <a:pPr/>
              <a:t>October 11, 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5DA3314-B4D1-8842-BA6D-A78E7FAC6B4B}" type="datetimeFigureOut">
              <a:rPr kumimoji="1" lang="zh-CN" altLang="en-US" smtClean="0"/>
              <a:pPr/>
              <a:t>17/10/11</a:t>
            </a:fld>
            <a:endParaRPr kumimoji="1"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3488BC-26DF-7941-AE60-C46C4C1E50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ellowstone.cs.ucla.edu/cs143/" TargetMode="External"/><Relationship Id="rId4" Type="http://schemas.openxmlformats.org/officeDocument/2006/relationships/hyperlink" Target="http://piazza.com/ucla/fall2017/cs14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2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 143 Discussion Session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3354918"/>
            <a:ext cx="7406640" cy="1752600"/>
          </a:xfrm>
        </p:spPr>
        <p:txBody>
          <a:bodyPr>
            <a:normAutofit/>
          </a:bodyPr>
          <a:lstStyle/>
          <a:p>
            <a:pPr algn="r"/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Week 2</a:t>
            </a:r>
          </a:p>
          <a:p>
            <a:pPr algn="r"/>
            <a:r>
              <a:rPr kumimoji="1" lang="en-US" altLang="zh-CN" dirty="0" smtClean="0"/>
              <a:t>Jia </a:t>
            </a:r>
            <a:r>
              <a:rPr kumimoji="1" lang="en-US" altLang="zh-CN" dirty="0" smtClean="0"/>
              <a:t>(Jason) Teoh</a:t>
            </a:r>
            <a:endParaRPr kumimoji="1" lang="en-US" altLang="zh-CN" dirty="0" smtClean="0"/>
          </a:p>
          <a:p>
            <a:pPr algn="r"/>
            <a:r>
              <a:rPr kumimoji="1" lang="en-US" altLang="zh-CN" sz="1800" dirty="0" smtClean="0"/>
              <a:t>Slides courtesy of </a:t>
            </a:r>
            <a:r>
              <a:rPr kumimoji="1" lang="en-US" altLang="zh-CN" sz="1800" dirty="0" err="1" smtClean="0"/>
              <a:t>Ariyam</a:t>
            </a:r>
            <a:r>
              <a:rPr kumimoji="1" lang="en-US" altLang="zh-CN" sz="1800" dirty="0" smtClean="0"/>
              <a:t> Das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5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Step 1 – Cross Product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Rectangle 5"/>
          <p:cNvSpPr>
            <a:spLocks noChangeArrowheads="1"/>
          </p:cNvSpPr>
          <p:nvPr/>
        </p:nvSpPr>
        <p:spPr bwMode="auto">
          <a:xfrm>
            <a:off x="1371600" y="1295400"/>
            <a:ext cx="6280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SELECT S.name, E.cid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 FROM Students S, Enrolled E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 WHERE S.sid=E.sid AND E.grade=‘B'</a:t>
            </a:r>
          </a:p>
        </p:txBody>
      </p:sp>
      <p:graphicFrame>
        <p:nvGraphicFramePr>
          <p:cNvPr id="31746" name="Object 2"/>
          <p:cNvGraphicFramePr>
            <a:graphicFrameLocks/>
          </p:cNvGraphicFramePr>
          <p:nvPr/>
        </p:nvGraphicFramePr>
        <p:xfrm>
          <a:off x="4495800" y="4495800"/>
          <a:ext cx="434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4" imgW="5861050" imgH="2167467" progId="">
                  <p:embed/>
                </p:oleObj>
              </mc:Choice>
              <mc:Fallback>
                <p:oleObj name="Document" r:id="rId4" imgW="5861050" imgH="2167467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434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343400"/>
            <a:ext cx="3962400" cy="1905000"/>
            <a:chOff x="2880" y="2112"/>
            <a:chExt cx="2510" cy="1296"/>
          </a:xfrm>
        </p:grpSpPr>
        <p:graphicFrame>
          <p:nvGraphicFramePr>
            <p:cNvPr id="31750" name="Object 6"/>
            <p:cNvGraphicFramePr>
              <a:graphicFrameLocks/>
            </p:cNvGraphicFramePr>
            <p:nvPr/>
          </p:nvGraphicFramePr>
          <p:xfrm>
            <a:off x="2880" y="2112"/>
            <a:ext cx="2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Document" r:id="rId6" imgW="4720167" imgH="2476500" progId="Word.Document.8">
                    <p:embed/>
                  </p:oleObj>
                </mc:Choice>
                <mc:Fallback>
                  <p:oleObj name="Document" r:id="rId6" imgW="4720167" imgH="2476500" progId="Word.Document.8">
                    <p:embed/>
                    <p:pic>
                      <p:nvPicPr>
                        <p:cNvPr id="0" name="Picture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12"/>
                          <a:ext cx="251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9"/>
            <p:cNvSpPr>
              <a:spLocks noChangeShapeType="1"/>
            </p:cNvSpPr>
            <p:nvPr/>
          </p:nvSpPr>
          <p:spPr bwMode="auto">
            <a:xfrm>
              <a:off x="2880" y="2352"/>
              <a:ext cx="2496" cy="0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3" name="Line 10"/>
            <p:cNvSpPr>
              <a:spLocks noChangeShapeType="1"/>
            </p:cNvSpPr>
            <p:nvPr/>
          </p:nvSpPr>
          <p:spPr bwMode="auto">
            <a:xfrm>
              <a:off x="3504" y="2112"/>
              <a:ext cx="0" cy="1296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4" name="Line 11"/>
            <p:cNvSpPr>
              <a:spLocks noChangeShapeType="1"/>
            </p:cNvSpPr>
            <p:nvPr/>
          </p:nvSpPr>
          <p:spPr bwMode="auto">
            <a:xfrm>
              <a:off x="4704" y="2112"/>
              <a:ext cx="0" cy="1296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200" y="1219200"/>
            <a:ext cx="8839200" cy="6477000"/>
            <a:chOff x="48" y="768"/>
            <a:chExt cx="5568" cy="4080"/>
          </a:xfrm>
        </p:grpSpPr>
        <p:graphicFrame>
          <p:nvGraphicFramePr>
            <p:cNvPr id="31747" name="Object 3"/>
            <p:cNvGraphicFramePr>
              <a:graphicFrameLocks/>
            </p:cNvGraphicFramePr>
            <p:nvPr/>
          </p:nvGraphicFramePr>
          <p:xfrm>
            <a:off x="48" y="768"/>
            <a:ext cx="5568" cy="4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Document" r:id="rId8" imgW="8669867" imgH="6582833" progId="">
                    <p:embed/>
                  </p:oleObj>
                </mc:Choice>
                <mc:Fallback>
                  <p:oleObj name="Document" r:id="rId8" imgW="8669867" imgH="6582833" progId="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768"/>
                          <a:ext cx="5568" cy="40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4"/>
            <p:cNvGraphicFramePr>
              <a:graphicFrameLocks/>
            </p:cNvGraphicFramePr>
            <p:nvPr/>
          </p:nvGraphicFramePr>
          <p:xfrm>
            <a:off x="2832" y="2832"/>
            <a:ext cx="273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Document" r:id="rId10" imgW="5861050" imgH="2167467" progId="">
                    <p:embed/>
                  </p:oleObj>
                </mc:Choice>
                <mc:Fallback>
                  <p:oleObj name="Document" r:id="rId10" imgW="5861050" imgH="2167467" progId="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32"/>
                          <a:ext cx="2736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8" y="2736"/>
              <a:ext cx="2496" cy="1200"/>
              <a:chOff x="2880" y="2112"/>
              <a:chExt cx="2510" cy="1296"/>
            </a:xfrm>
          </p:grpSpPr>
          <p:graphicFrame>
            <p:nvGraphicFramePr>
              <p:cNvPr id="31749" name="Object 5"/>
              <p:cNvGraphicFramePr>
                <a:graphicFrameLocks/>
              </p:cNvGraphicFramePr>
              <p:nvPr/>
            </p:nvGraphicFramePr>
            <p:xfrm>
              <a:off x="2880" y="2112"/>
              <a:ext cx="2510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" name="Document" r:id="rId11" imgW="4720167" imgH="2476500" progId="Word.Document.8">
                      <p:embed/>
                    </p:oleObj>
                  </mc:Choice>
                  <mc:Fallback>
                    <p:oleObj name="Document" r:id="rId11" imgW="4720167" imgH="2476500" progId="Word.Document.8">
                      <p:embed/>
                      <p:pic>
                        <p:nvPicPr>
                          <p:cNvPr id="0" name="Picture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112"/>
                            <a:ext cx="2510" cy="1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9" name="Line 17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2496" cy="0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60" name="Line 18"/>
              <p:cNvSpPr>
                <a:spLocks noChangeShapeType="1"/>
              </p:cNvSpPr>
              <p:nvPr/>
            </p:nvSpPr>
            <p:spPr bwMode="auto">
              <a:xfrm>
                <a:off x="3504" y="2112"/>
                <a:ext cx="0" cy="12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61" name="Line 19"/>
              <p:cNvSpPr>
                <a:spLocks noChangeShapeType="1"/>
              </p:cNvSpPr>
              <p:nvPr/>
            </p:nvSpPr>
            <p:spPr bwMode="auto">
              <a:xfrm>
                <a:off x="4704" y="2112"/>
                <a:ext cx="0" cy="12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Step 2) Discard tuples that fail predicate</a:t>
            </a:r>
          </a:p>
        </p:txBody>
      </p:sp>
      <p:graphicFrame>
        <p:nvGraphicFramePr>
          <p:cNvPr id="33794" name="Object 2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1534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4" imgW="8669867" imgH="6582833" progId="">
                  <p:embed/>
                </p:oleObj>
              </mc:Choice>
              <mc:Fallback>
                <p:oleObj name="Document" r:id="rId4" imgW="8669867" imgH="6582833" progId="">
                  <p:embed/>
                  <p:pic>
                    <p:nvPicPr>
                      <p:cNvPr id="0" name="Picture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153400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6" name="Oval 2"/>
          <p:cNvSpPr>
            <a:spLocks noChangeArrowheads="1"/>
          </p:cNvSpPr>
          <p:nvPr/>
        </p:nvSpPr>
        <p:spPr bwMode="auto">
          <a:xfrm>
            <a:off x="5105400" y="2667000"/>
            <a:ext cx="990600" cy="381000"/>
          </a:xfrm>
          <a:prstGeom prst="ellipse">
            <a:avLst/>
          </a:prstGeom>
          <a:solidFill>
            <a:srgbClr val="99CCFF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381000" y="2667000"/>
            <a:ext cx="990600" cy="381000"/>
          </a:xfrm>
          <a:prstGeom prst="ellipse">
            <a:avLst/>
          </a:prstGeom>
          <a:solidFill>
            <a:srgbClr val="99CCFF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7772400" y="2667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7772400" y="37338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7772400" y="32004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7772400" y="2133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762000" y="5181600"/>
            <a:ext cx="6280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SELECT S.name, E.cid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 FROM Students S, Enrolled E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 WHERE S.sid=E.sid AND E.grade=‘B'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803" grpId="0" animBg="1"/>
      <p:bldP spid="33804" grpId="0" animBg="1"/>
      <p:bldP spid="33805" grpId="0" animBg="1"/>
      <p:bldP spid="338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Step 3) Discard Unwanted Columns</a:t>
            </a:r>
          </a:p>
        </p:txBody>
      </p:sp>
      <p:graphicFrame>
        <p:nvGraphicFramePr>
          <p:cNvPr id="35842" name="Object 2"/>
          <p:cNvGraphicFramePr>
            <a:graphicFrameLocks noGrp="1"/>
          </p:cNvGraphicFramePr>
          <p:nvPr>
            <p:ph idx="1"/>
          </p:nvPr>
        </p:nvGraphicFramePr>
        <p:xfrm>
          <a:off x="381000" y="2286000"/>
          <a:ext cx="8382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4" imgW="8669867" imgH="6582833" progId="">
                  <p:embed/>
                </p:oleObj>
              </mc:Choice>
              <mc:Fallback>
                <p:oleObj name="Document" r:id="rId4" imgW="8669867" imgH="6582833" progId="">
                  <p:embed/>
                  <p:pic>
                    <p:nvPicPr>
                      <p:cNvPr id="0" name="Picture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382000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81000" y="3657600"/>
            <a:ext cx="8229600" cy="1295400"/>
          </a:xfrm>
          <a:prstGeom prst="rect">
            <a:avLst/>
          </a:prstGeom>
          <a:solidFill>
            <a:srgbClr val="969696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457200" y="2438400"/>
            <a:ext cx="8229600" cy="838200"/>
          </a:xfrm>
          <a:prstGeom prst="rect">
            <a:avLst/>
          </a:prstGeom>
          <a:solidFill>
            <a:srgbClr val="969696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381000" y="2133600"/>
            <a:ext cx="990600" cy="2819400"/>
          </a:xfrm>
          <a:prstGeom prst="rect">
            <a:avLst/>
          </a:prstGeom>
          <a:solidFill>
            <a:srgbClr val="969696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2362200" y="2133600"/>
            <a:ext cx="3581400" cy="2819400"/>
          </a:xfrm>
          <a:prstGeom prst="rect">
            <a:avLst/>
          </a:prstGeom>
          <a:solidFill>
            <a:srgbClr val="969696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7696200" y="2209800"/>
            <a:ext cx="1066800" cy="2819400"/>
          </a:xfrm>
          <a:prstGeom prst="rect">
            <a:avLst/>
          </a:prstGeom>
          <a:solidFill>
            <a:srgbClr val="969696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762000" y="5181600"/>
            <a:ext cx="6280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S.name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E.cid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FROM Students S, Enrolled E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WHERE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S.sid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E.sid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E.grade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=‘B'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  <p:bldP spid="35856" grpId="0" animBg="1"/>
      <p:bldP spid="358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Important points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Tables in FROM clause</a:t>
            </a:r>
          </a:p>
          <a:p>
            <a:pPr lvl="1"/>
            <a:r>
              <a:rPr kumimoji="1" lang="en-US" altLang="zh-CN" dirty="0" smtClean="0"/>
              <a:t>cross product, not natural join</a:t>
            </a:r>
          </a:p>
          <a:p>
            <a:r>
              <a:rPr kumimoji="1" lang="en-US" altLang="zh-CN" dirty="0" smtClean="0"/>
              <a:t>SELECT clause</a:t>
            </a:r>
          </a:p>
          <a:p>
            <a:pPr lvl="1"/>
            <a:r>
              <a:rPr kumimoji="1" lang="en-US" altLang="zh-CN" dirty="0" smtClean="0"/>
              <a:t>Projection, not selection in RA</a:t>
            </a:r>
          </a:p>
          <a:p>
            <a:r>
              <a:rPr kumimoji="1" lang="en-US" altLang="zh-CN" dirty="0" smtClean="0"/>
              <a:t>SQL uses bag semantics, duplicates not removed</a:t>
            </a:r>
          </a:p>
          <a:p>
            <a:pPr lvl="1"/>
            <a:r>
              <a:rPr kumimoji="1" lang="en-US" altLang="zh-CN" dirty="0" smtClean="0"/>
              <a:t>SELECT distinct …</a:t>
            </a:r>
          </a:p>
          <a:p>
            <a:r>
              <a:rPr kumimoji="1" lang="en-US" altLang="zh-CN" dirty="0" smtClean="0"/>
              <a:t>Tables/Attributes </a:t>
            </a:r>
            <a:r>
              <a:rPr kumimoji="1" lang="en-US" altLang="zh-CN" dirty="0"/>
              <a:t>can also be </a:t>
            </a:r>
            <a:r>
              <a:rPr kumimoji="1" lang="en-US" altLang="zh-CN" dirty="0" smtClean="0"/>
              <a:t>renamed</a:t>
            </a:r>
          </a:p>
          <a:p>
            <a:pPr lvl="1"/>
            <a:r>
              <a:rPr kumimoji="1" lang="en-US" altLang="zh-CN" dirty="0" smtClean="0"/>
              <a:t>GPA </a:t>
            </a:r>
            <a:r>
              <a:rPr kumimoji="1" lang="en-US" altLang="zh-CN" dirty="0"/>
              <a:t>(AS) grade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3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160" y="38100"/>
            <a:ext cx="7498080" cy="1143000"/>
          </a:xfrm>
          <a:noFill/>
        </p:spPr>
        <p:txBody>
          <a:bodyPr/>
          <a:lstStyle/>
          <a:p>
            <a:r>
              <a:rPr lang="en-US" dirty="0" smtClean="0"/>
              <a:t>Relation Instances</a:t>
            </a:r>
            <a:endParaRPr lang="en-US" dirty="0"/>
          </a:p>
        </p:txBody>
      </p:sp>
      <p:sp>
        <p:nvSpPr>
          <p:cNvPr id="37898" name="Rectangle 9"/>
          <p:cNvSpPr>
            <a:spLocks noGrp="1" noChangeArrowheads="1"/>
          </p:cNvSpPr>
          <p:nvPr>
            <p:ph idx="1"/>
          </p:nvPr>
        </p:nvSpPr>
        <p:spPr>
          <a:xfrm>
            <a:off x="899160" y="2514600"/>
            <a:ext cx="30480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0" dirty="0"/>
              <a:t>We will use these instances of relations in our examples.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0" dirty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651250" y="9525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Reserves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743325" y="1995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Sailors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911600" y="411480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Boats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5257800" y="609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019800" y="60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7467600" y="60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V="1">
            <a:off x="4495800" y="2286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47244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648200" y="4191000"/>
          <a:ext cx="5643563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4" imgW="5643033" imgH="2256367" progId="">
                  <p:embed/>
                </p:oleObj>
              </mc:Choice>
              <mc:Fallback>
                <p:oleObj name="Document" r:id="rId4" imgW="5643033" imgH="22563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5643563" cy="225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419600" y="2057400"/>
          <a:ext cx="56435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Document" r:id="rId6" imgW="5643033" imgH="2125133" progId="">
                  <p:embed/>
                </p:oleObj>
              </mc:Choice>
              <mc:Fallback>
                <p:oleObj name="Document" r:id="rId6" imgW="5643033" imgH="212513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564356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181600" y="3810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Document" r:id="rId8" imgW="5643033" imgH="1617133" progId="">
                  <p:embed/>
                </p:oleObj>
              </mc:Choice>
              <mc:Fallback>
                <p:oleObj name="Document" r:id="rId8" imgW="5643033" imgH="161713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"/>
                        <a:ext cx="5643563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Example Schemas (in SQL DDL)</a:t>
            </a:r>
          </a:p>
        </p:txBody>
      </p:sp>
      <p:sp>
        <p:nvSpPr>
          <p:cNvPr id="39940" name="Rectangle 103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382000" cy="4705350"/>
          </a:xfrm>
          <a:noFill/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CREATE TABLE Sailors (</a:t>
            </a:r>
            <a:r>
              <a:rPr lang="en-US" sz="4200" b="0" dirty="0" err="1">
                <a:latin typeface="Arial" charset="0"/>
              </a:rPr>
              <a:t>sid</a:t>
            </a:r>
            <a:r>
              <a:rPr lang="en-US" sz="4200" b="0" dirty="0">
                <a:latin typeface="Arial" charset="0"/>
              </a:rPr>
              <a:t> INTEGER,</a:t>
            </a:r>
            <a:r>
              <a:rPr lang="en-US" sz="4200" b="0" dirty="0" smtClean="0">
                <a:latin typeface="Arial" charset="0"/>
              </a:rPr>
              <a:t> </a:t>
            </a:r>
            <a:r>
              <a:rPr lang="en-US" sz="4200" b="0" dirty="0" err="1" smtClean="0">
                <a:latin typeface="Arial" charset="0"/>
              </a:rPr>
              <a:t>sname</a:t>
            </a:r>
            <a:r>
              <a:rPr lang="en-US" sz="4200" b="0" dirty="0" smtClean="0">
                <a:latin typeface="Arial" charset="0"/>
              </a:rPr>
              <a:t> </a:t>
            </a:r>
            <a:r>
              <a:rPr lang="en-US" sz="4200" b="0" dirty="0">
                <a:latin typeface="Arial" charset="0"/>
              </a:rPr>
              <a:t>CHAR(20),rating INTEGER,</a:t>
            </a:r>
            <a:r>
              <a:rPr lang="en-US" sz="4200" b="0" dirty="0" smtClean="0">
                <a:latin typeface="Arial" charset="0"/>
              </a:rPr>
              <a:t> age </a:t>
            </a:r>
            <a:r>
              <a:rPr lang="en-US" sz="4200" b="0" dirty="0">
                <a:latin typeface="Arial" charset="0"/>
              </a:rPr>
              <a:t>REAL,</a:t>
            </a: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  PRIMARY KEY </a:t>
            </a:r>
            <a:r>
              <a:rPr lang="en-US" sz="4200" b="0" dirty="0" err="1">
                <a:latin typeface="Arial" charset="0"/>
              </a:rPr>
              <a:t>sid</a:t>
            </a:r>
            <a:r>
              <a:rPr lang="en-US" sz="4200" b="0" dirty="0">
                <a:latin typeface="Arial" charset="0"/>
              </a:rPr>
              <a:t>)</a:t>
            </a:r>
          </a:p>
          <a:p>
            <a:pPr>
              <a:lnSpc>
                <a:spcPct val="170000"/>
              </a:lnSpc>
              <a:buFontTx/>
              <a:buNone/>
            </a:pPr>
            <a:endParaRPr lang="en-US" sz="4200" b="0" dirty="0">
              <a:latin typeface="Arial" charset="0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CREATE TABLE Boats (bid INTEGER,</a:t>
            </a:r>
            <a:r>
              <a:rPr lang="en-US" sz="4200" b="0" dirty="0" smtClean="0">
                <a:latin typeface="Arial" charset="0"/>
              </a:rPr>
              <a:t> </a:t>
            </a:r>
            <a:r>
              <a:rPr lang="en-US" sz="4200" b="0" dirty="0" err="1" smtClean="0">
                <a:latin typeface="Arial" charset="0"/>
              </a:rPr>
              <a:t>bname</a:t>
            </a:r>
            <a:r>
              <a:rPr lang="en-US" sz="4200" b="0" dirty="0" smtClean="0">
                <a:latin typeface="Arial" charset="0"/>
              </a:rPr>
              <a:t> </a:t>
            </a:r>
            <a:r>
              <a:rPr lang="en-US" sz="4200" b="0" dirty="0">
                <a:latin typeface="Arial" charset="0"/>
              </a:rPr>
              <a:t>CHAR (20), color CHAR(10) </a:t>
            </a: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  PRIMARY KEY bid)</a:t>
            </a:r>
          </a:p>
          <a:p>
            <a:pPr>
              <a:lnSpc>
                <a:spcPct val="170000"/>
              </a:lnSpc>
              <a:buFontTx/>
              <a:buNone/>
            </a:pPr>
            <a:endParaRPr lang="en-US" sz="4200" b="0" dirty="0">
              <a:latin typeface="Arial" charset="0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 CREATE TABLE Reserves (</a:t>
            </a:r>
            <a:r>
              <a:rPr lang="en-US" sz="4200" b="0" dirty="0" err="1">
                <a:latin typeface="Arial" charset="0"/>
              </a:rPr>
              <a:t>sid</a:t>
            </a:r>
            <a:r>
              <a:rPr lang="en-US" sz="4200" b="0" dirty="0">
                <a:latin typeface="Arial" charset="0"/>
              </a:rPr>
              <a:t> INTEGER</a:t>
            </a:r>
            <a:r>
              <a:rPr lang="en-US" sz="4200" b="0" dirty="0" smtClean="0">
                <a:latin typeface="Arial" charset="0"/>
              </a:rPr>
              <a:t>, bid </a:t>
            </a:r>
            <a:r>
              <a:rPr lang="en-US" sz="4200" b="0" dirty="0">
                <a:latin typeface="Arial" charset="0"/>
              </a:rPr>
              <a:t>INTEGER, day </a:t>
            </a:r>
            <a:r>
              <a:rPr lang="en-US" sz="4200" b="0" dirty="0">
                <a:solidFill>
                  <a:srgbClr val="FF0000"/>
                </a:solidFill>
                <a:latin typeface="Arial" charset="0"/>
              </a:rPr>
              <a:t>DATE</a:t>
            </a:r>
            <a:r>
              <a:rPr lang="en-US" sz="4200" b="0" dirty="0">
                <a:latin typeface="Arial" charset="0"/>
              </a:rPr>
              <a:t>, </a:t>
            </a: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  PRIMARY KEY (</a:t>
            </a:r>
            <a:r>
              <a:rPr lang="en-US" sz="4200" b="0" dirty="0" err="1">
                <a:latin typeface="Arial" charset="0"/>
              </a:rPr>
              <a:t>sid</a:t>
            </a:r>
            <a:r>
              <a:rPr lang="en-US" sz="4200" b="0" dirty="0">
                <a:latin typeface="Arial" charset="0"/>
              </a:rPr>
              <a:t>, bid, day), </a:t>
            </a: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  FOREIGN KEY </a:t>
            </a:r>
            <a:r>
              <a:rPr lang="en-US" sz="4200" b="0" dirty="0" err="1">
                <a:latin typeface="Arial" charset="0"/>
              </a:rPr>
              <a:t>sid</a:t>
            </a:r>
            <a:r>
              <a:rPr lang="en-US" sz="4200" b="0" dirty="0">
                <a:latin typeface="Arial" charset="0"/>
              </a:rPr>
              <a:t> REFERENCES Sailors, </a:t>
            </a: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sz="4200" b="0" dirty="0">
                <a:latin typeface="Arial" charset="0"/>
              </a:rPr>
              <a:t>  FOREIGN KEY bid REFERENCES Boats)</a:t>
            </a:r>
            <a:endParaRPr lang="en-US" sz="4200" b="0" dirty="0">
              <a:latin typeface="Lucida Console" charset="0"/>
            </a:endParaRPr>
          </a:p>
          <a:p>
            <a:pPr>
              <a:lnSpc>
                <a:spcPct val="90000"/>
              </a:lnSpc>
            </a:pPr>
            <a:endParaRPr lang="en-US" sz="2000" b="0" dirty="0">
              <a:latin typeface="Lucida Console" charset="0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53169"/>
            <a:ext cx="7498080" cy="1143000"/>
          </a:xfrm>
          <a:noFill/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Join </a:t>
            </a:r>
            <a:r>
              <a:rPr lang="en-US" dirty="0" smtClean="0"/>
              <a:t>and Selection</a:t>
            </a:r>
            <a:endParaRPr lang="en-US" dirty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133600" y="990600"/>
            <a:ext cx="4632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sname</a:t>
            </a:r>
          </a:p>
          <a:p>
            <a:r>
              <a:rPr lang="en-US" sz="2000">
                <a:solidFill>
                  <a:schemeClr val="tx1"/>
                </a:solidFill>
              </a:rPr>
              <a:t>FROM     </a:t>
            </a:r>
            <a:r>
              <a:rPr lang="en-US">
                <a:solidFill>
                  <a:schemeClr val="tx1"/>
                </a:solidFill>
              </a:rPr>
              <a:t>Sailors, Reserves </a:t>
            </a:r>
          </a:p>
          <a:p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Sailors.sid=Reserves.sid</a:t>
            </a:r>
          </a:p>
          <a:p>
            <a:r>
              <a:rPr lang="en-US">
                <a:solidFill>
                  <a:schemeClr val="tx1"/>
                </a:solidFill>
              </a:rPr>
              <a:t>               </a:t>
            </a:r>
            <a:r>
              <a:rPr lang="en-US" sz="2000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 bid=103</a:t>
            </a:r>
          </a:p>
        </p:txBody>
      </p:sp>
      <p:graphicFrame>
        <p:nvGraphicFramePr>
          <p:cNvPr id="74758" name="Object 2"/>
          <p:cNvGraphicFramePr>
            <a:graphicFrameLocks noChangeAspect="1"/>
          </p:cNvGraphicFramePr>
          <p:nvPr/>
        </p:nvGraphicFramePr>
        <p:xfrm>
          <a:off x="304800" y="2667000"/>
          <a:ext cx="7926388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4" imgW="7924800" imgH="4008967" progId="">
                  <p:embed/>
                </p:oleObj>
              </mc:Choice>
              <mc:Fallback>
                <p:oleObj name="Document" r:id="rId4" imgW="7924800" imgH="40089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7926388" cy="401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1295400" y="5791200"/>
            <a:ext cx="13716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319" y="-104928"/>
            <a:ext cx="7498080" cy="1143000"/>
          </a:xfrm>
          <a:noFill/>
        </p:spPr>
        <p:txBody>
          <a:bodyPr/>
          <a:lstStyle/>
          <a:p>
            <a:r>
              <a:rPr lang="en-US" dirty="0"/>
              <a:t>Some Notes on Range Variables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772400" cy="4114800"/>
          </a:xfrm>
          <a:noFill/>
        </p:spPr>
        <p:txBody>
          <a:bodyPr/>
          <a:lstStyle/>
          <a:p>
            <a:r>
              <a:rPr lang="en-US" sz="2800" b="0" dirty="0"/>
              <a:t>Can associate “range variables” with the tables in the FROM clause. </a:t>
            </a:r>
          </a:p>
          <a:p>
            <a:pPr lvl="1"/>
            <a:r>
              <a:rPr lang="en-US" dirty="0"/>
              <a:t>saves writing, makes queries easier to understand</a:t>
            </a:r>
          </a:p>
          <a:p>
            <a:r>
              <a:rPr lang="en-US" sz="2800" b="0" dirty="0"/>
              <a:t>Needed when ambiguity could arise.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example, if same table used multiple times in same FROM (called a “self-join”)</a:t>
            </a:r>
            <a:endParaRPr lang="en-US" sz="2800" b="1" dirty="0"/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00400" y="5486400"/>
            <a:ext cx="57150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S.sname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Sailors S, Reserves R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S.sid=R.sid AND bid=103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81000" y="4304583"/>
            <a:ext cx="8229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sname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Sailors,Reserves 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Sailors.sid=Reserves.sid AND bid=103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705600" y="54102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81000" y="5467350"/>
            <a:ext cx="27336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ahoma" charset="0"/>
              </a:rPr>
              <a:t>Can be </a:t>
            </a:r>
          </a:p>
          <a:p>
            <a:r>
              <a:rPr lang="en-US">
                <a:solidFill>
                  <a:schemeClr val="tx1"/>
                </a:solidFill>
                <a:latin typeface="Tahoma" charset="0"/>
              </a:rPr>
              <a:t>rewritten using</a:t>
            </a:r>
          </a:p>
          <a:p>
            <a:r>
              <a:rPr lang="en-US">
                <a:solidFill>
                  <a:schemeClr val="tx1"/>
                </a:solidFill>
                <a:latin typeface="Tahoma" charset="0"/>
              </a:rPr>
              <a:t>range variables as: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83849" y="-1410"/>
            <a:ext cx="7498080" cy="1143000"/>
          </a:xfrm>
          <a:noFill/>
        </p:spPr>
        <p:txBody>
          <a:bodyPr/>
          <a:lstStyle/>
          <a:p>
            <a:r>
              <a:rPr lang="en-US" dirty="0"/>
              <a:t>More Notes</a:t>
            </a: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772400" cy="4114800"/>
          </a:xfrm>
          <a:noFill/>
        </p:spPr>
        <p:txBody>
          <a:bodyPr/>
          <a:lstStyle/>
          <a:p>
            <a:r>
              <a:rPr lang="en-US" sz="2800" b="0" dirty="0"/>
              <a:t>Here’s an example where range variables are required (self-join example):</a:t>
            </a:r>
          </a:p>
          <a:p>
            <a:endParaRPr lang="en-US" sz="2800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0" dirty="0"/>
              <a:t>Note that </a:t>
            </a:r>
            <a:r>
              <a:rPr lang="en-US" sz="2800" b="0" dirty="0" smtClean="0"/>
              <a:t>projection </a:t>
            </a:r>
            <a:r>
              <a:rPr lang="en-US" sz="2800" b="0" dirty="0"/>
              <a:t>list can be replaced by “*” if you don’t want to do a projection: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6085" name="Rectangle 1028"/>
          <p:cNvSpPr>
            <a:spLocks noChangeArrowheads="1"/>
          </p:cNvSpPr>
          <p:nvPr/>
        </p:nvSpPr>
        <p:spPr bwMode="auto">
          <a:xfrm>
            <a:off x="304800" y="2209800"/>
            <a:ext cx="84582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SELECT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x.sname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x.age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y.sname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y.age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FROM Sailors x, Sailors y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x.age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&gt;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y.age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46086" name="Rectangle 1031"/>
          <p:cNvSpPr>
            <a:spLocks noChangeArrowheads="1"/>
          </p:cNvSpPr>
          <p:nvPr/>
        </p:nvSpPr>
        <p:spPr bwMode="auto">
          <a:xfrm>
            <a:off x="6629400" y="3657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7" name="Rectangle 1033"/>
          <p:cNvSpPr>
            <a:spLocks noChangeArrowheads="1"/>
          </p:cNvSpPr>
          <p:nvPr/>
        </p:nvSpPr>
        <p:spPr bwMode="auto">
          <a:xfrm>
            <a:off x="1219200" y="5105400"/>
            <a:ext cx="4572000" cy="1385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SELECT  *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FROM Sailors x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WHERE  x.age &gt;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  <p:bldP spid="46085" grpId="0" animBg="1"/>
      <p:bldP spid="460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1143000"/>
          </a:xfrm>
          <a:noFill/>
        </p:spPr>
        <p:txBody>
          <a:bodyPr/>
          <a:lstStyle/>
          <a:p>
            <a:r>
              <a:rPr lang="en-US" sz="3200" dirty="0"/>
              <a:t>Find sailors who’ve reserved at least one boat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124200"/>
            <a:ext cx="7772400" cy="4114800"/>
          </a:xfrm>
          <a:noFill/>
        </p:spPr>
        <p:txBody>
          <a:bodyPr/>
          <a:lstStyle/>
          <a:p>
            <a:endParaRPr lang="en-US" sz="2800" b="0" dirty="0" smtClean="0"/>
          </a:p>
          <a:p>
            <a:r>
              <a:rPr lang="en-US" sz="2800" b="0" dirty="0" smtClean="0"/>
              <a:t>Would </a:t>
            </a:r>
            <a:r>
              <a:rPr lang="en-US" sz="2800" b="0" dirty="0"/>
              <a:t>adding DISTINCT to this query make a difference</a:t>
            </a:r>
            <a:r>
              <a:rPr lang="en-US" sz="2800" b="0" dirty="0" smtClean="0"/>
              <a:t>?</a:t>
            </a:r>
            <a:endParaRPr lang="en-US" sz="2800" b="0" dirty="0"/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600200" y="1676400"/>
            <a:ext cx="64770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SELECT  S.sid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FROM  Sailors S, Reserves R</a:t>
            </a:r>
          </a:p>
          <a:p>
            <a:r>
              <a:rPr lang="en-US" sz="2800">
                <a:solidFill>
                  <a:schemeClr val="tx1"/>
                </a:solidFill>
                <a:latin typeface="Lucida Console" charset="0"/>
              </a:rPr>
              <a:t>WHERE  S.sid=R.sid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Office Hours</a:t>
            </a:r>
          </a:p>
          <a:p>
            <a:pPr lvl="1"/>
            <a:r>
              <a:rPr kumimoji="1" lang="en-US" altLang="zh-CN" dirty="0" smtClean="0"/>
              <a:t>Wednesday at BH2432 from 1-3PM</a:t>
            </a:r>
          </a:p>
          <a:p>
            <a:pPr lvl="1"/>
            <a:r>
              <a:rPr kumimoji="1" lang="en-US" altLang="zh-CN" dirty="0" smtClean="0"/>
              <a:t>or by appointment (private post on Piazza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Website: </a:t>
            </a:r>
            <a:r>
              <a:rPr kumimoji="1" lang="en-US" altLang="zh-CN" dirty="0">
                <a:hlinkClick r:id="rId3"/>
              </a:rPr>
              <a:t>yellowstone.cs.ucla.edu/cs143/</a:t>
            </a:r>
            <a:endParaRPr kumimoji="1" lang="en-US" altLang="zh-CN" dirty="0" smtClean="0"/>
          </a:p>
          <a:p>
            <a:r>
              <a:rPr kumimoji="1" lang="en-US" altLang="zh-CN" dirty="0"/>
              <a:t>Piazza: </a:t>
            </a:r>
            <a:r>
              <a:rPr kumimoji="1" lang="en-US" altLang="zh-CN" dirty="0" smtClean="0">
                <a:hlinkClick r:id="rId4"/>
              </a:rPr>
              <a:t>piazza.com/ucla/fall2017/cs143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9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53169"/>
            <a:ext cx="7498080" cy="1143000"/>
          </a:xfrm>
          <a:noFill/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3412"/>
            <a:ext cx="7772400" cy="4114800"/>
          </a:xfrm>
          <a:noFill/>
        </p:spPr>
        <p:txBody>
          <a:bodyPr/>
          <a:lstStyle/>
          <a:p>
            <a:r>
              <a:rPr lang="en-US" sz="2800" b="0" dirty="0"/>
              <a:t>Can use arithmetic expressions in SELECT clause (plus other operations we’ll discuss later)</a:t>
            </a:r>
          </a:p>
          <a:p>
            <a:r>
              <a:rPr lang="en-US" sz="2800" b="0" dirty="0"/>
              <a:t>Use</a:t>
            </a:r>
            <a:r>
              <a:rPr lang="en-US" sz="2800" b="0" dirty="0">
                <a:solidFill>
                  <a:schemeClr val="accent2"/>
                </a:solidFill>
              </a:rPr>
              <a:t> AS</a:t>
            </a:r>
            <a:r>
              <a:rPr lang="en-US" sz="2800" b="0" dirty="0"/>
              <a:t> to provide column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0" dirty="0"/>
              <a:t>Can also have expressions in WHERE clause: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b="0" dirty="0"/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" y="2895600"/>
            <a:ext cx="86868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S.age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, S.age-5 </a:t>
            </a:r>
            <a:r>
              <a:rPr lang="en-US" dirty="0">
                <a:solidFill>
                  <a:srgbClr val="FF0000"/>
                </a:solidFill>
                <a:latin typeface="Lucida Console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age1, 2*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S.age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Lucida Console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age2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FROM  Sailors S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S.sname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= ‘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dustin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’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04800" y="4800600"/>
            <a:ext cx="87630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 S1.sname AS name1, S2.sname AS name2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 Sailors S1, Sailors S2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 2*S1.rating = S2.rating - 1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uiExpand="1" build="p"/>
      <p:bldP spid="18437" grpId="0" animBg="1"/>
      <p:bldP spid="184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5608" y="-1410"/>
            <a:ext cx="7498080" cy="1143000"/>
          </a:xfrm>
          <a:noFill/>
        </p:spPr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52228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 sz="2800"/>
              <a:t>`</a:t>
            </a:r>
            <a:r>
              <a:rPr lang="en-US" sz="2800">
                <a:solidFill>
                  <a:schemeClr val="accent2"/>
                </a:solidFill>
              </a:rPr>
              <a:t>_</a:t>
            </a:r>
            <a:r>
              <a:rPr lang="en-US" sz="2800"/>
              <a:t>’ stands for any one character and `</a:t>
            </a:r>
            <a:r>
              <a:rPr lang="en-US" sz="2800">
                <a:solidFill>
                  <a:schemeClr val="accent2"/>
                </a:solidFill>
              </a:rPr>
              <a:t>%</a:t>
            </a:r>
            <a:r>
              <a:rPr lang="en-US" sz="2800"/>
              <a:t>’ stands for 0 or more arbitrary characters.</a:t>
            </a:r>
            <a:r>
              <a:rPr lang="en-US"/>
              <a:t>  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2229" name="Rectangle 1028"/>
          <p:cNvSpPr>
            <a:spLocks noChangeArrowheads="1"/>
          </p:cNvSpPr>
          <p:nvPr/>
        </p:nvSpPr>
        <p:spPr bwMode="auto">
          <a:xfrm>
            <a:off x="381000" y="2514600"/>
            <a:ext cx="82962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 S.age, age1=S.age-5, 2*S.age AS age2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 Sailors S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 S.sname </a:t>
            </a:r>
            <a:r>
              <a:rPr lang="en-US">
                <a:solidFill>
                  <a:srgbClr val="FF0000"/>
                </a:solidFill>
                <a:latin typeface="Lucida Console" charset="0"/>
              </a:rPr>
              <a:t>LIKE</a:t>
            </a:r>
            <a:r>
              <a:rPr lang="en-US">
                <a:solidFill>
                  <a:schemeClr val="tx1"/>
                </a:solidFill>
                <a:latin typeface="Lucida Console" charset="0"/>
              </a:rPr>
              <a:t> ‘B_%B’</a:t>
            </a:r>
          </a:p>
        </p:txBody>
      </p:sp>
      <p:sp>
        <p:nvSpPr>
          <p:cNvPr id="52230" name="Text Box 1029"/>
          <p:cNvSpPr txBox="1">
            <a:spLocks noChangeArrowheads="1"/>
          </p:cNvSpPr>
          <p:nvPr/>
        </p:nvSpPr>
        <p:spPr bwMode="auto">
          <a:xfrm>
            <a:off x="762000" y="1066800"/>
            <a:ext cx="6858000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SQL also supports some string operations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“</a:t>
            </a:r>
            <a:r>
              <a:rPr lang="en-US" sz="3200">
                <a:solidFill>
                  <a:schemeClr val="tx1"/>
                </a:solidFill>
                <a:latin typeface="Lucida Console" charset="0"/>
              </a:rPr>
              <a:t>LIKE”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 is used for string matching.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 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∩: INTERSECT, ∪: UNION, −: EXCEPT</a:t>
            </a:r>
          </a:p>
          <a:p>
            <a:r>
              <a:rPr kumimoji="1" lang="en-US" altLang="zh-CN" dirty="0"/>
              <a:t>Set operators should have the same schema for </a:t>
            </a:r>
            <a:r>
              <a:rPr kumimoji="1" lang="en-US" altLang="zh-CN" dirty="0" smtClean="0"/>
              <a:t>operands</a:t>
            </a:r>
          </a:p>
          <a:p>
            <a:pPr lvl="1"/>
            <a:r>
              <a:rPr kumimoji="1" lang="en-US" altLang="zh-CN" dirty="0" smtClean="0"/>
              <a:t>In </a:t>
            </a:r>
            <a:r>
              <a:rPr kumimoji="1" lang="en-US" altLang="zh-CN" dirty="0"/>
              <a:t>practice, it is okay to have just compatible </a:t>
            </a:r>
            <a:r>
              <a:rPr kumimoji="1" lang="en-US" altLang="zh-CN" dirty="0" smtClean="0"/>
              <a:t>types</a:t>
            </a:r>
          </a:p>
          <a:p>
            <a:r>
              <a:rPr kumimoji="1" lang="en-US" altLang="zh-CN" dirty="0"/>
              <a:t>Set operators follow set semantics and remove duplicates</a:t>
            </a:r>
          </a:p>
          <a:p>
            <a:pPr lvl="1"/>
            <a:r>
              <a:rPr kumimoji="1" lang="en-US" altLang="zh-CN" dirty="0"/>
              <a:t>keep duplicates, use UNION ALL, INSERSECT ALL, EXCEPT </a:t>
            </a:r>
            <a:r>
              <a:rPr kumimoji="1" lang="en-US" altLang="zh-CN" dirty="0" smtClean="0"/>
              <a:t>ALL (bag semantics)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9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720" y="0"/>
            <a:ext cx="7498080" cy="1143000"/>
          </a:xfrm>
          <a:noFill/>
        </p:spPr>
        <p:txBody>
          <a:bodyPr/>
          <a:lstStyle/>
          <a:p>
            <a:r>
              <a:rPr lang="en-US" sz="2400" dirty="0"/>
              <a:t>Find </a:t>
            </a:r>
            <a:r>
              <a:rPr lang="en-US" sz="2400" dirty="0" err="1"/>
              <a:t>sid’s</a:t>
            </a:r>
            <a:r>
              <a:rPr lang="en-US" sz="2400" dirty="0"/>
              <a:t> of sailors who’ve reserved a red </a:t>
            </a:r>
            <a:r>
              <a:rPr lang="en-US" sz="2400" b="1" u="sng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a green boat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911532" y="990600"/>
            <a:ext cx="7772400" cy="1079740"/>
          </a:xfrm>
          <a:noFill/>
        </p:spPr>
        <p:txBody>
          <a:bodyPr/>
          <a:lstStyle/>
          <a:p>
            <a:r>
              <a:rPr lang="en-US" sz="2800" b="0" dirty="0" smtClean="0">
                <a:solidFill>
                  <a:schemeClr val="accent2"/>
                </a:solidFill>
              </a:rPr>
              <a:t>We need </a:t>
            </a:r>
            <a:r>
              <a:rPr lang="en-US" sz="2800" b="0" dirty="0" smtClean="0"/>
              <a:t>two </a:t>
            </a:r>
            <a:r>
              <a:rPr lang="en-US" sz="2800" b="0" i="1" dirty="0">
                <a:solidFill>
                  <a:schemeClr val="accent2"/>
                </a:solidFill>
              </a:rPr>
              <a:t>union-compatible</a:t>
            </a:r>
            <a:r>
              <a:rPr lang="en-US" sz="2800" b="0" dirty="0"/>
              <a:t> sets of </a:t>
            </a:r>
            <a:r>
              <a:rPr lang="en-US" sz="2800" b="0" dirty="0" err="1"/>
              <a:t>tuples</a:t>
            </a:r>
            <a:r>
              <a:rPr lang="en-US" sz="2800" b="0" dirty="0"/>
              <a:t> (which are themselves the result of SQL queries).</a:t>
            </a:r>
          </a:p>
          <a:p>
            <a:endParaRPr lang="en-US" sz="2800" b="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2222500" y="2324100"/>
            <a:ext cx="6464300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DISTINCT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R.sid</a:t>
            </a:r>
            <a:endParaRPr lang="en-US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FROM Boats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B,Reserves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R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R.bid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B.bid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AND 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dirty="0" err="1">
                <a:solidFill>
                  <a:srgbClr val="FF0000"/>
                </a:solidFill>
                <a:latin typeface="Lucida Console" charset="0"/>
              </a:rPr>
              <a:t>red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’</a:t>
            </a:r>
            <a:r>
              <a:rPr lang="en-US" b="1" dirty="0" err="1">
                <a:solidFill>
                  <a:schemeClr val="accent2"/>
                </a:solidFill>
                <a:latin typeface="Lucida Console" charset="0"/>
              </a:rPr>
              <a:t>OR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dirty="0">
                <a:solidFill>
                  <a:schemeClr val="accent4"/>
                </a:solidFill>
                <a:latin typeface="Lucida Console" charset="0"/>
              </a:rPr>
              <a:t>green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’)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057400" y="4038600"/>
            <a:ext cx="7010400" cy="2031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R.sid</a:t>
            </a:r>
            <a:endParaRPr lang="en-US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	FROM 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Boats B, Reserves R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	WHERE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R.bid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B.bid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dirty="0">
                <a:solidFill>
                  <a:srgbClr val="FF0000"/>
                </a:solidFill>
                <a:latin typeface="Lucida Console" charset="0"/>
              </a:rPr>
              <a:t>red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’  </a:t>
            </a:r>
            <a:endParaRPr lang="en-US" dirty="0" smtClean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Lucida Console" charset="0"/>
              </a:rPr>
              <a:t>UNION 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R.sid</a:t>
            </a:r>
            <a:endParaRPr lang="en-US" b="1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	 FROM Boats B,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WHERE 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</a:rPr>
              <a:t>R.bid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</a:rPr>
              <a:t>B.bid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AND 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dirty="0">
                <a:solidFill>
                  <a:schemeClr val="accent4"/>
                </a:solidFill>
                <a:latin typeface="Lucida Console" charset="0"/>
              </a:rPr>
              <a:t>green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’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1188720" y="3459162"/>
            <a:ext cx="7508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Vs.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584" y="84855"/>
            <a:ext cx="7498080" cy="1143000"/>
          </a:xfrm>
          <a:noFill/>
        </p:spPr>
        <p:txBody>
          <a:bodyPr/>
          <a:lstStyle/>
          <a:p>
            <a:r>
              <a:rPr lang="en-US" sz="2400" dirty="0"/>
              <a:t>Find </a:t>
            </a:r>
            <a:r>
              <a:rPr lang="en-US" sz="2400" dirty="0" err="1"/>
              <a:t>sid’s</a:t>
            </a:r>
            <a:r>
              <a:rPr lang="en-US" sz="2400" dirty="0"/>
              <a:t> of sailors who’ve reserved a red </a:t>
            </a:r>
            <a:r>
              <a:rPr lang="en-US" sz="2400" b="1" u="sng" dirty="0">
                <a:solidFill>
                  <a:schemeClr val="accent2"/>
                </a:solidFill>
              </a:rPr>
              <a:t>and</a:t>
            </a:r>
            <a:r>
              <a:rPr lang="en-US" sz="2400" dirty="0"/>
              <a:t> a green boat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608166" y="1155942"/>
            <a:ext cx="7772400" cy="4114800"/>
          </a:xfrm>
          <a:noFill/>
        </p:spPr>
        <p:txBody>
          <a:bodyPr/>
          <a:lstStyle/>
          <a:p>
            <a:r>
              <a:rPr lang="en-US" sz="2800" b="0" dirty="0"/>
              <a:t>If we simply replace </a:t>
            </a:r>
            <a:r>
              <a:rPr lang="en-US" sz="2800" b="0" dirty="0">
                <a:solidFill>
                  <a:schemeClr val="accent2"/>
                </a:solidFill>
              </a:rPr>
              <a:t>OR</a:t>
            </a:r>
            <a:r>
              <a:rPr lang="en-US" sz="2800" b="0" dirty="0"/>
              <a:t> by </a:t>
            </a:r>
            <a:r>
              <a:rPr lang="en-US" sz="2800" b="0" dirty="0">
                <a:solidFill>
                  <a:schemeClr val="accent2"/>
                </a:solidFill>
              </a:rPr>
              <a:t>AND</a:t>
            </a:r>
            <a:r>
              <a:rPr lang="en-US" sz="2800" b="0" dirty="0"/>
              <a:t> in the previous query, we get the wrong answer.  </a:t>
            </a:r>
            <a:r>
              <a:rPr lang="en-US" sz="2800" b="0" dirty="0" smtClean="0"/>
              <a:t>Why?</a:t>
            </a:r>
            <a:endParaRPr lang="en-US" sz="2800" b="0" dirty="0"/>
          </a:p>
          <a:p>
            <a:r>
              <a:rPr lang="en-US" sz="2800" b="0" dirty="0"/>
              <a:t>Instead, could use a self-join: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1143000" y="3200400"/>
            <a:ext cx="7010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R.sid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Boats B,Reserves R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R.bid=B.bid AND 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(B.color=‘</a:t>
            </a:r>
            <a:r>
              <a:rPr lang="en-US">
                <a:solidFill>
                  <a:srgbClr val="FF0000"/>
                </a:solidFill>
                <a:latin typeface="Lucida Console" charset="0"/>
              </a:rPr>
              <a:t>red</a:t>
            </a:r>
            <a:r>
              <a:rPr lang="en-US">
                <a:solidFill>
                  <a:schemeClr val="tx1"/>
                </a:solidFill>
                <a:latin typeface="Lucida Console" charset="0"/>
              </a:rPr>
              <a:t>’ </a:t>
            </a:r>
            <a:r>
              <a:rPr lang="en-US" b="1">
                <a:solidFill>
                  <a:schemeClr val="accent2"/>
                </a:solidFill>
                <a:latin typeface="Lucida Console" charset="0"/>
              </a:rPr>
              <a:t>AND</a:t>
            </a:r>
            <a:r>
              <a:rPr lang="en-US">
                <a:solidFill>
                  <a:schemeClr val="tx1"/>
                </a:solidFill>
                <a:latin typeface="Lucida Console" charset="0"/>
              </a:rPr>
              <a:t> B.color=‘</a:t>
            </a:r>
            <a:r>
              <a:rPr lang="en-US">
                <a:solidFill>
                  <a:schemeClr val="accent2"/>
                </a:solidFill>
                <a:latin typeface="Lucida Console" charset="0"/>
              </a:rPr>
              <a:t>green</a:t>
            </a:r>
            <a:r>
              <a:rPr lang="en-US">
                <a:solidFill>
                  <a:schemeClr val="tx1"/>
                </a:solidFill>
                <a:latin typeface="Lucida Console" charset="0"/>
              </a:rPr>
              <a:t>’)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22338" y="3200400"/>
            <a:ext cx="7459662" cy="1600200"/>
            <a:chOff x="581" y="2016"/>
            <a:chExt cx="4699" cy="1008"/>
          </a:xfrm>
        </p:grpSpPr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624" y="2016"/>
              <a:ext cx="4656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-1324625">
              <a:off x="581" y="2120"/>
              <a:ext cx="4653" cy="7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2971800"/>
            <a:ext cx="7848600" cy="302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R1.sid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FROM Boats B1, Reserves R1,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        Boats B2, Reserves R2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WHERE R1.sid=R2.sid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AND R1.bid=B1.bid 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AND R2.bid=B2.bid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AND (B1.color=‘red’ </a:t>
            </a:r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AND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B2.color=‘green’)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AND Continued…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5588"/>
            <a:ext cx="3276600" cy="4114800"/>
          </a:xfrm>
          <a:noFill/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INTERSECT</a:t>
            </a:r>
            <a:r>
              <a:rPr lang="en-US" sz="2800" dirty="0" smtClean="0">
                <a:solidFill>
                  <a:schemeClr val="accent2"/>
                </a:solidFill>
              </a:rPr>
              <a:t>: </a:t>
            </a:r>
            <a:r>
              <a:rPr lang="en-US" sz="2800" dirty="0" smtClean="0"/>
              <a:t> We need two  </a:t>
            </a:r>
            <a:r>
              <a:rPr lang="en-US" sz="2800" i="1" dirty="0" smtClean="0">
                <a:solidFill>
                  <a:schemeClr val="accent2"/>
                </a:solidFill>
              </a:rPr>
              <a:t>compatible</a:t>
            </a:r>
            <a:r>
              <a:rPr lang="en-US" sz="2800" dirty="0" smtClean="0"/>
              <a:t> </a:t>
            </a:r>
            <a:r>
              <a:rPr lang="en-US" sz="2800" dirty="0"/>
              <a:t>sets of </a:t>
            </a:r>
            <a:r>
              <a:rPr lang="en-US" sz="2800" dirty="0" err="1"/>
              <a:t>tuples</a:t>
            </a:r>
            <a:r>
              <a:rPr lang="en-US" sz="2800" dirty="0"/>
              <a:t>. </a:t>
            </a:r>
          </a:p>
          <a:p>
            <a:endParaRPr lang="en-US" sz="2000" dirty="0"/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038600" y="1333500"/>
            <a:ext cx="4876800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S.sid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Sailors S, Boats B, 	Reserves R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S.sid=R.sid 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	 AND R.bid=B.bid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	 AND B.color=‘red’</a:t>
            </a:r>
          </a:p>
          <a:p>
            <a:r>
              <a:rPr lang="en-US">
                <a:solidFill>
                  <a:schemeClr val="accent2"/>
                </a:solidFill>
                <a:latin typeface="Lucida Console" charset="0"/>
              </a:rPr>
              <a:t>INTERSECT</a:t>
            </a:r>
            <a:endParaRPr lang="en-US">
              <a:solidFill>
                <a:schemeClr val="tx1"/>
              </a:solidFill>
              <a:latin typeface="Lucida Console" charset="0"/>
            </a:endParaRP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S.sid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Sailors S, Boats B, 	Reserves R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S.sid=R.sid 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	AND R.bid=B.bid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     AND B.color=‘green’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705600" y="762000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Key field!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8375" name="Arc 7"/>
          <p:cNvSpPr>
            <a:spLocks/>
          </p:cNvSpPr>
          <p:nvPr/>
        </p:nvSpPr>
        <p:spPr bwMode="auto">
          <a:xfrm>
            <a:off x="6178550" y="990600"/>
            <a:ext cx="630238" cy="534988"/>
          </a:xfrm>
          <a:custGeom>
            <a:avLst/>
            <a:gdLst>
              <a:gd name="T0" fmla="*/ 0 w 21117"/>
              <a:gd name="T1" fmla="*/ 10465480 h 21600"/>
              <a:gd name="T2" fmla="*/ 18752483 w 21117"/>
              <a:gd name="T3" fmla="*/ 0 h 21600"/>
              <a:gd name="T4" fmla="*/ 18809487 w 21117"/>
              <a:gd name="T5" fmla="*/ 13250563 h 21600"/>
              <a:gd name="T6" fmla="*/ 0 60000 65536"/>
              <a:gd name="T7" fmla="*/ 0 60000 65536"/>
              <a:gd name="T8" fmla="*/ 0 60000 65536"/>
              <a:gd name="T9" fmla="*/ 0 w 21117"/>
              <a:gd name="T10" fmla="*/ 0 h 21600"/>
              <a:gd name="T11" fmla="*/ 21117 w 211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17" h="21600" fill="none" extrusionOk="0">
                <a:moveTo>
                  <a:pt x="-1" y="17059"/>
                </a:moveTo>
                <a:cubicBezTo>
                  <a:pt x="2134" y="7131"/>
                  <a:pt x="10897" y="30"/>
                  <a:pt x="21053" y="0"/>
                </a:cubicBezTo>
              </a:path>
              <a:path w="21117" h="21600" stroke="0" extrusionOk="0">
                <a:moveTo>
                  <a:pt x="-1" y="17059"/>
                </a:moveTo>
                <a:cubicBezTo>
                  <a:pt x="2134" y="7131"/>
                  <a:pt x="10897" y="30"/>
                  <a:pt x="21053" y="0"/>
                </a:cubicBezTo>
                <a:lnTo>
                  <a:pt x="2111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set 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 </a:t>
            </a:r>
            <a:r>
              <a:rPr kumimoji="1" lang="en-US" altLang="zh-CN" dirty="0" smtClean="0"/>
              <a:t>membership</a:t>
            </a:r>
          </a:p>
          <a:p>
            <a:pPr lvl="1"/>
            <a:r>
              <a:rPr kumimoji="1" lang="en-US" altLang="zh-CN" dirty="0"/>
              <a:t>IN, NOT IN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Set comparison </a:t>
            </a:r>
            <a:r>
              <a:rPr kumimoji="1" lang="en-US" altLang="zh-CN" dirty="0" smtClean="0"/>
              <a:t>operator</a:t>
            </a:r>
          </a:p>
          <a:p>
            <a:pPr lvl="1"/>
            <a:r>
              <a:rPr kumimoji="1" lang="en-US" altLang="zh-CN" dirty="0" smtClean="0"/>
              <a:t>&gt; </a:t>
            </a:r>
            <a:r>
              <a:rPr kumimoji="1" lang="en-US" altLang="zh-CN" dirty="0"/>
              <a:t>ALL, </a:t>
            </a:r>
            <a:r>
              <a:rPr kumimoji="1" lang="en-US" altLang="zh-CN" dirty="0" smtClean="0"/>
              <a:t>&lt; </a:t>
            </a:r>
            <a:r>
              <a:rPr kumimoji="1" lang="en-US" altLang="zh-CN" dirty="0"/>
              <a:t>SOME, = SOME, ..., etc</a:t>
            </a:r>
            <a:r>
              <a:rPr kumimoji="1" lang="en-US" altLang="zh-CN" dirty="0" smtClean="0"/>
              <a:t>.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49984" y="4619475"/>
            <a:ext cx="7498080" cy="7461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Normally used with nested queries.</a:t>
            </a:r>
          </a:p>
        </p:txBody>
      </p:sp>
    </p:spTree>
    <p:extLst>
      <p:ext uri="{BB962C8B-B14F-4D97-AF65-F5344CB8AC3E}">
        <p14:creationId xmlns:p14="http://schemas.microsoft.com/office/powerpoint/2010/main" val="3771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70422"/>
            <a:ext cx="7498080" cy="1143000"/>
          </a:xfrm>
          <a:noFill/>
        </p:spPr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4114800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Powerful feature of SQL:  </a:t>
            </a:r>
            <a:r>
              <a:rPr lang="en-US" sz="2000" dirty="0"/>
              <a:t>WHERE</a:t>
            </a:r>
            <a:r>
              <a:rPr lang="en-US" dirty="0"/>
              <a:t> clause can itself contain an SQL query!  </a:t>
            </a:r>
          </a:p>
          <a:p>
            <a:pPr lvl="1"/>
            <a:r>
              <a:rPr lang="en-US" dirty="0"/>
              <a:t>Actually, so can </a:t>
            </a:r>
            <a:r>
              <a:rPr lang="en-US" sz="2000" dirty="0"/>
              <a:t>FROM</a:t>
            </a:r>
            <a:r>
              <a:rPr lang="en-US" dirty="0"/>
              <a:t> and </a:t>
            </a:r>
            <a:r>
              <a:rPr lang="en-US" sz="2000" dirty="0"/>
              <a:t>HAVING</a:t>
            </a:r>
            <a:r>
              <a:rPr lang="en-US" dirty="0"/>
              <a:t> clauses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find sailors who’ve </a:t>
            </a:r>
            <a:r>
              <a:rPr lang="en-US" i="1" dirty="0">
                <a:solidFill>
                  <a:schemeClr val="accent1"/>
                </a:solidFill>
              </a:rPr>
              <a:t>not</a:t>
            </a:r>
            <a:r>
              <a:rPr lang="en-US" dirty="0"/>
              <a:t> reserved #103, use </a:t>
            </a:r>
            <a:r>
              <a:rPr lang="en-US" sz="2000" dirty="0"/>
              <a:t>NOT IN</a:t>
            </a:r>
            <a:r>
              <a:rPr lang="en-US" dirty="0"/>
              <a:t>.</a:t>
            </a:r>
          </a:p>
          <a:p>
            <a:r>
              <a:rPr lang="en-US" dirty="0"/>
              <a:t>To understand semantics of nested queries: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think</a:t>
            </a:r>
            <a:r>
              <a:rPr lang="en-US" dirty="0"/>
              <a:t> of a </a:t>
            </a:r>
            <a:r>
              <a:rPr lang="en-US" i="1" u="sng" dirty="0">
                <a:solidFill>
                  <a:schemeClr val="accent1"/>
                </a:solidFill>
              </a:rPr>
              <a:t>nested loops</a:t>
            </a:r>
            <a:r>
              <a:rPr lang="en-US" dirty="0"/>
              <a:t> evaluation:  </a:t>
            </a:r>
            <a:r>
              <a:rPr lang="en-US" i="1" dirty="0"/>
              <a:t>For each Sailors </a:t>
            </a:r>
            <a:r>
              <a:rPr lang="en-US" i="1" dirty="0" err="1"/>
              <a:t>tuple</a:t>
            </a:r>
            <a:r>
              <a:rPr lang="en-US" i="1" dirty="0"/>
              <a:t>, check the qualification by computing the </a:t>
            </a:r>
            <a:r>
              <a:rPr lang="en-US" i="1" dirty="0" err="1"/>
              <a:t>subquery</a:t>
            </a:r>
            <a:r>
              <a:rPr lang="en-US" i="1" dirty="0"/>
              <a:t>.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533400" y="5105400"/>
            <a:ext cx="8153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SELECT  S.sname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FROM  Sailors S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WHERE  S.sid</a:t>
            </a:r>
            <a:r>
              <a:rPr lang="en-US" b="1">
                <a:solidFill>
                  <a:srgbClr val="0033CC"/>
                </a:solidFill>
                <a:latin typeface="Lucida Console" charset="0"/>
              </a:rPr>
              <a:t> IN</a:t>
            </a:r>
            <a:r>
              <a:rPr lang="en-US">
                <a:solidFill>
                  <a:schemeClr val="tx1"/>
                </a:solidFill>
                <a:latin typeface="Lucida Console" charset="0"/>
              </a:rPr>
              <a:t> (SELECT R.sid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                 FROM  Reserves R</a:t>
            </a:r>
          </a:p>
          <a:p>
            <a:r>
              <a:rPr lang="en-US">
                <a:solidFill>
                  <a:schemeClr val="tx1"/>
                </a:solidFill>
                <a:latin typeface="Lucida Console" charset="0"/>
              </a:rPr>
              <a:t>			  WHERE  R.bid=103)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838200" y="2600954"/>
            <a:ext cx="651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Names of sailors who’ve reserved boat #103</a:t>
            </a:r>
            <a:r>
              <a:rPr lang="en-US" sz="28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113471" y="5410200"/>
            <a:ext cx="4038600" cy="1447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122181"/>
            <a:ext cx="749808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Nested Queries with Correlation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581400"/>
            <a:ext cx="9144000" cy="3200400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EXISTS </a:t>
            </a:r>
            <a:r>
              <a:rPr lang="en-US" sz="2400" dirty="0"/>
              <a:t>is another set comparison operator, like </a:t>
            </a:r>
            <a:r>
              <a:rPr lang="en-US" sz="2400" dirty="0">
                <a:solidFill>
                  <a:schemeClr val="accent2"/>
                </a:solidFill>
              </a:rPr>
              <a:t>IN</a:t>
            </a:r>
            <a:r>
              <a:rPr lang="en-US" sz="2400" dirty="0"/>
              <a:t>.  </a:t>
            </a:r>
          </a:p>
          <a:p>
            <a:r>
              <a:rPr lang="en-US" sz="2400" dirty="0"/>
              <a:t>Can also specify </a:t>
            </a:r>
            <a:r>
              <a:rPr lang="en-US" sz="2400" dirty="0">
                <a:solidFill>
                  <a:schemeClr val="accent2"/>
                </a:solidFill>
              </a:rPr>
              <a:t>NOT EXISTS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chemeClr val="accent2"/>
                </a:solidFill>
              </a:rPr>
              <a:t>UNIQUE</a:t>
            </a:r>
            <a:r>
              <a:rPr lang="en-US" sz="2400" dirty="0"/>
              <a:t> is used, and * is replaced by </a:t>
            </a:r>
            <a:r>
              <a:rPr lang="en-US" sz="2400" i="1" dirty="0" err="1"/>
              <a:t>R.bid</a:t>
            </a:r>
            <a:r>
              <a:rPr lang="en-US" sz="2400" dirty="0"/>
              <a:t>, finds sailors with at most one reservation for boat #103.  </a:t>
            </a:r>
          </a:p>
          <a:p>
            <a:pPr lvl="1"/>
            <a:r>
              <a:rPr lang="en-US" sz="2400" dirty="0"/>
              <a:t>UNIQUE checks for duplicate </a:t>
            </a:r>
            <a:r>
              <a:rPr lang="en-US" sz="2400" dirty="0" err="1"/>
              <a:t>tuples</a:t>
            </a:r>
            <a:r>
              <a:rPr lang="en-US" sz="2400" dirty="0"/>
              <a:t> in a </a:t>
            </a:r>
            <a:r>
              <a:rPr lang="en-US" sz="2400" dirty="0" err="1"/>
              <a:t>subquery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Subquery</a:t>
            </a:r>
            <a:r>
              <a:rPr lang="en-US" sz="2400" dirty="0"/>
              <a:t> must be recomputed for each Sailors </a:t>
            </a:r>
            <a:r>
              <a:rPr lang="en-US" sz="2400" dirty="0" smtClean="0"/>
              <a:t>tuple.  Think </a:t>
            </a:r>
            <a:r>
              <a:rPr lang="en-US" sz="2400" dirty="0"/>
              <a:t>of </a:t>
            </a:r>
            <a:r>
              <a:rPr lang="en-US" sz="2400" dirty="0" err="1"/>
              <a:t>subquery</a:t>
            </a:r>
            <a:r>
              <a:rPr lang="en-US" sz="2400" dirty="0"/>
              <a:t> as a function call that runs a query!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304800" y="1501775"/>
            <a:ext cx="8534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S.sname</a:t>
            </a:r>
            <a:endParaRPr lang="en-US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FROM  Sailors S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WHERE EXISTS (SELECT  *</a:t>
            </a:r>
            <a:endParaRPr lang="en-US" dirty="0">
              <a:solidFill>
                <a:srgbClr val="0033CC"/>
              </a:solidFill>
              <a:latin typeface="Lucida Console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        FROM 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        WHERE R.bid=103 AND </a:t>
            </a:r>
            <a:r>
              <a:rPr lang="en-US" dirty="0">
                <a:solidFill>
                  <a:srgbClr val="0033CC"/>
                </a:solidFill>
                <a:latin typeface="Lucida Console" charset="0"/>
              </a:rPr>
              <a:t>S.sid=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R.sid)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354138" y="852488"/>
            <a:ext cx="7202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Find names of sailors who’ve reserved boat #103: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67602"/>
            <a:ext cx="749808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More on Set-Comparison Operators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05465"/>
            <a:ext cx="7772400" cy="4114800"/>
          </a:xfrm>
          <a:noFill/>
        </p:spPr>
        <p:txBody>
          <a:bodyPr/>
          <a:lstStyle/>
          <a:p>
            <a:r>
              <a:rPr lang="en-US" dirty="0"/>
              <a:t>We’ve already seen </a:t>
            </a:r>
            <a:r>
              <a:rPr lang="en-US" sz="2000" dirty="0"/>
              <a:t>IN, EXISTS </a:t>
            </a:r>
            <a:r>
              <a:rPr lang="en-US" dirty="0"/>
              <a:t>and </a:t>
            </a:r>
            <a:r>
              <a:rPr lang="en-US" sz="2000" dirty="0"/>
              <a:t>UNIQUE</a:t>
            </a:r>
            <a:r>
              <a:rPr lang="en-US" dirty="0"/>
              <a:t>.  Can also use </a:t>
            </a:r>
            <a:r>
              <a:rPr lang="en-US" sz="2000" dirty="0">
                <a:solidFill>
                  <a:schemeClr val="accent2"/>
                </a:solidFill>
              </a:rPr>
              <a:t>NOT IN, NOT EXISTS </a:t>
            </a:r>
            <a:r>
              <a:rPr lang="en-US" dirty="0"/>
              <a:t>and </a:t>
            </a:r>
            <a:r>
              <a:rPr lang="en-US" sz="2000" dirty="0">
                <a:solidFill>
                  <a:schemeClr val="accent2"/>
                </a:solidFill>
              </a:rPr>
              <a:t>NOT UNIQUE</a:t>
            </a:r>
            <a:r>
              <a:rPr lang="en-US" dirty="0"/>
              <a:t>.</a:t>
            </a:r>
          </a:p>
          <a:p>
            <a:r>
              <a:rPr lang="en-US" dirty="0"/>
              <a:t>Also available:  </a:t>
            </a:r>
            <a:r>
              <a:rPr lang="en-US" i="1" dirty="0">
                <a:solidFill>
                  <a:schemeClr val="accent2"/>
                </a:solidFill>
              </a:rPr>
              <a:t>op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ANY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i="1" dirty="0">
                <a:solidFill>
                  <a:schemeClr val="accent2"/>
                </a:solidFill>
              </a:rPr>
              <a:t>op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ALL</a:t>
            </a:r>
            <a:endParaRPr lang="en-US" dirty="0"/>
          </a:p>
          <a:p>
            <a:r>
              <a:rPr lang="en-US" dirty="0"/>
              <a:t>Find sailors whose rating is greater than that of some sailor called </a:t>
            </a:r>
            <a:r>
              <a:rPr lang="en-US" dirty="0" smtClean="0"/>
              <a:t>Neo:</a:t>
            </a:r>
            <a:endParaRPr lang="en-US" dirty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4166559"/>
            <a:ext cx="8382000" cy="1754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 *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FROM  Sailors S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&gt; ANY </a:t>
            </a:r>
          </a:p>
          <a:p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			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(SELECT  S2.rating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           FROM  Sailors S2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           WHERE S2.sname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</a:rPr>
              <a:t>=‘Neo’)</a:t>
            </a:r>
            <a:endParaRPr lang="en-US" dirty="0">
              <a:solidFill>
                <a:schemeClr val="tx1"/>
              </a:solidFill>
              <a:latin typeface="Lucida Consol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HW1 Solutions – CCLE when ready</a:t>
            </a:r>
          </a:p>
          <a:p>
            <a:r>
              <a:rPr lang="en-US" dirty="0" smtClean="0"/>
              <a:t>HW2: Friday Oct 20</a:t>
            </a:r>
            <a:r>
              <a:rPr lang="en-US" baseline="30000" dirty="0" smtClean="0"/>
              <a:t>th</a:t>
            </a:r>
            <a:r>
              <a:rPr lang="en-US" dirty="0" smtClean="0"/>
              <a:t> @ 12PM (NOON)</a:t>
            </a:r>
          </a:p>
          <a:p>
            <a:pPr lvl="1"/>
            <a:r>
              <a:rPr lang="en-US" dirty="0" smtClean="0"/>
              <a:t>question 7 was updated, check CCLE</a:t>
            </a:r>
          </a:p>
          <a:p>
            <a:r>
              <a:rPr lang="en-US" dirty="0" smtClean="0"/>
              <a:t>Project 1A: Monday </a:t>
            </a:r>
            <a:r>
              <a:rPr lang="en-US" smtClean="0"/>
              <a:t>Oct 16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@ 11PM</a:t>
            </a:r>
          </a:p>
          <a:p>
            <a:pPr lvl="1"/>
            <a:r>
              <a:rPr lang="en-US" dirty="0" smtClean="0"/>
              <a:t>pairs or individual</a:t>
            </a:r>
          </a:p>
          <a:p>
            <a:pPr lvl="1"/>
            <a:endParaRPr lang="en-US" dirty="0"/>
          </a:p>
          <a:p>
            <a:r>
              <a:rPr lang="en-US" dirty="0" smtClean="0"/>
              <a:t>Post questions on Piazza</a:t>
            </a:r>
          </a:p>
          <a:p>
            <a:pPr lvl="1"/>
            <a:r>
              <a:rPr lang="en-US" dirty="0" smtClean="0"/>
              <a:t>... also feel free to answer!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Rewriting </a:t>
            </a:r>
            <a:r>
              <a:rPr lang="en-US" sz="2800"/>
              <a:t>INTERSECT</a:t>
            </a:r>
            <a:r>
              <a:rPr lang="en-US" sz="3200"/>
              <a:t> Queries Using </a:t>
            </a:r>
            <a:r>
              <a:rPr lang="en-US" sz="2800"/>
              <a:t>IN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648200"/>
            <a:ext cx="7772400" cy="2133600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Similarly, </a:t>
            </a:r>
            <a:r>
              <a:rPr lang="en-US" sz="2000" dirty="0"/>
              <a:t>EXCEPT</a:t>
            </a:r>
            <a:r>
              <a:rPr lang="en-US" dirty="0"/>
              <a:t> queries re-written using </a:t>
            </a:r>
            <a:r>
              <a:rPr lang="en-US" sz="2000" dirty="0"/>
              <a:t>NOT IN</a:t>
            </a:r>
            <a:r>
              <a:rPr lang="en-US" dirty="0"/>
              <a:t>.  </a:t>
            </a:r>
          </a:p>
          <a:p>
            <a:r>
              <a:rPr lang="en-US" dirty="0"/>
              <a:t>How would you change this to find </a:t>
            </a:r>
            <a:r>
              <a:rPr lang="en-US" i="1" dirty="0"/>
              <a:t>names</a:t>
            </a:r>
            <a:r>
              <a:rPr lang="en-US" dirty="0"/>
              <a:t> (not </a:t>
            </a:r>
            <a:r>
              <a:rPr lang="en-US" i="1" dirty="0" err="1"/>
              <a:t>sid</a:t>
            </a:r>
            <a:r>
              <a:rPr lang="en-US" dirty="0" err="1"/>
              <a:t>’s</a:t>
            </a:r>
            <a:r>
              <a:rPr lang="en-US" dirty="0"/>
              <a:t>) of Sailors who’ve reserved both red and green boats?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898525" y="1127125"/>
            <a:ext cx="8169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Find </a:t>
            </a:r>
            <a:r>
              <a:rPr lang="en-US" sz="2400" i="1" dirty="0" err="1">
                <a:solidFill>
                  <a:schemeClr val="tx1"/>
                </a:solidFill>
              </a:rPr>
              <a:t>sid’s</a:t>
            </a:r>
            <a:r>
              <a:rPr lang="en-US" sz="2400" i="1" dirty="0">
                <a:solidFill>
                  <a:schemeClr val="tx1"/>
                </a:solidFill>
              </a:rPr>
              <a:t> of sailors who’ve reserved both a red and a green boat: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52400" y="1600200"/>
            <a:ext cx="89154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SELECT 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R.sid</a:t>
            </a:r>
            <a:endParaRPr lang="en-US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FROM Boats B,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R.bid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B.bid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 AND </a:t>
            </a:r>
            <a:r>
              <a:rPr lang="en-US" dirty="0" err="1">
                <a:solidFill>
                  <a:schemeClr val="tx1"/>
                </a:solidFill>
                <a:latin typeface="Lucida Console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charset="0"/>
              </a:rPr>
              <a:t>=‘red’</a:t>
            </a:r>
          </a:p>
          <a:p>
            <a:r>
              <a:rPr lang="en-US" dirty="0">
                <a:solidFill>
                  <a:schemeClr val="tx1"/>
                </a:solidFill>
                <a:latin typeface="Lucida Console" charset="0"/>
              </a:rPr>
              <a:t>     </a:t>
            </a:r>
            <a:r>
              <a:rPr lang="en-US" dirty="0">
                <a:solidFill>
                  <a:srgbClr val="0033CC"/>
                </a:solidFill>
                <a:latin typeface="Lucida Console" charset="0"/>
              </a:rPr>
              <a:t> AND </a:t>
            </a:r>
            <a:r>
              <a:rPr lang="en-US" dirty="0" err="1">
                <a:solidFill>
                  <a:srgbClr val="0033CC"/>
                </a:solidFill>
                <a:latin typeface="Lucida Console" charset="0"/>
              </a:rPr>
              <a:t>R.sid</a:t>
            </a:r>
            <a:r>
              <a:rPr lang="en-US" dirty="0">
                <a:solidFill>
                  <a:srgbClr val="0033CC"/>
                </a:solidFill>
                <a:latin typeface="Lucida Console" charset="0"/>
              </a:rPr>
              <a:t> IN </a:t>
            </a:r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(SELECT R2.sid</a:t>
            </a:r>
          </a:p>
          <a:p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                    FROM  Boats B2, Reserves R2</a:t>
            </a:r>
          </a:p>
          <a:p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                    WHERE  R2.bid=B2.bid</a:t>
            </a:r>
          </a:p>
          <a:p>
            <a:r>
              <a:rPr lang="en-US" dirty="0">
                <a:solidFill>
                  <a:schemeClr val="accent2"/>
                </a:solidFill>
                <a:latin typeface="Lucida Console" charset="0"/>
              </a:rPr>
              <a:t>                    AND  B2.color=‘green’)</a:t>
            </a:r>
            <a:endParaRPr lang="en-US" dirty="0">
              <a:solidFill>
                <a:schemeClr val="accent1"/>
              </a:solidFill>
              <a:latin typeface="Lucida Consol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216325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Summary of Operations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2047875"/>
            <a:ext cx="86106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 does this query return?</a:t>
            </a:r>
            <a:endParaRPr lang="en-US" dirty="0"/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0688" y="4945063"/>
            <a:ext cx="2895600" cy="4032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4800" y="1524000"/>
            <a:ext cx="8552021" cy="25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S.sname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33CC"/>
                </a:solidFill>
              </a:rPr>
              <a:t>Sailors S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WHERE  NOT EXISTS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B.bid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2"/>
                </a:solidFill>
              </a:rPr>
              <a:t>Boats B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	</a:t>
            </a:r>
            <a:r>
              <a:rPr lang="en-US" sz="2000" dirty="0" smtClean="0">
                <a:solidFill>
                  <a:schemeClr val="tx1"/>
                </a:solidFill>
              </a:rPr>
              <a:t>       WHERE  </a:t>
            </a:r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EXISTS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R.bid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Reserves 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R.bid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B.bid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                    AND </a:t>
            </a:r>
            <a:r>
              <a:rPr lang="en-US" dirty="0" err="1">
                <a:solidFill>
                  <a:srgbClr val="FF0000"/>
                </a:solidFill>
              </a:rPr>
              <a:t>R.sid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rgbClr val="0033CC"/>
                </a:solidFill>
              </a:rPr>
              <a:t>S.sid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9240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Division in SQL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844619"/>
            <a:ext cx="7498080" cy="4800600"/>
          </a:xfrm>
          <a:noFill/>
        </p:spPr>
        <p:txBody>
          <a:bodyPr/>
          <a:lstStyle/>
          <a:p>
            <a:r>
              <a:rPr lang="en-US" dirty="0"/>
              <a:t>Example in book, not using </a:t>
            </a:r>
            <a:r>
              <a:rPr lang="en-US" sz="2000" dirty="0"/>
              <a:t>EXCEPT</a:t>
            </a:r>
            <a:r>
              <a:rPr lang="en-US" dirty="0"/>
              <a:t>: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17525" y="3032125"/>
            <a:ext cx="85725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S.sname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33CC"/>
                </a:solidFill>
              </a:rPr>
              <a:t>Sailors S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WHERE  NOT EXISTS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B.bid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2"/>
                </a:solidFill>
              </a:rPr>
              <a:t>Boats B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WHERE  NOT EXISTS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R.bid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Reserves 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sz="2000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R.bid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B.bid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                    AND </a:t>
            </a:r>
            <a:r>
              <a:rPr lang="en-US" dirty="0" err="1">
                <a:solidFill>
                  <a:srgbClr val="FF0000"/>
                </a:solidFill>
              </a:rPr>
              <a:t>R.sid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rgbClr val="0033CC"/>
                </a:solidFill>
              </a:rPr>
              <a:t>S.sid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048000" y="3048000"/>
            <a:ext cx="278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Sailors S such that ...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41148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there is no boat B</a:t>
            </a:r>
          </a:p>
          <a:p>
            <a:endParaRPr lang="en-US" i="1">
              <a:solidFill>
                <a:srgbClr val="FF0000"/>
              </a:solidFill>
            </a:endParaRPr>
          </a:p>
          <a:p>
            <a:r>
              <a:rPr lang="en-US" i="1">
                <a:solidFill>
                  <a:srgbClr val="FF0000"/>
                </a:solidFill>
              </a:rPr>
              <a:t>that doesn’t have ...</a:t>
            </a:r>
            <a:endParaRPr lang="en-US" i="1">
              <a:solidFill>
                <a:srgbClr val="0033CC"/>
              </a:solidFill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90600" y="55626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a Reserves tuple showing S reserved B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933096" y="1249395"/>
            <a:ext cx="7720012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/>
              <a:t>Find names of sailors who’ve reserved all boats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75" grpId="0" autoUpdateAnimBg="0"/>
      <p:bldP spid="327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Subquery</a:t>
            </a:r>
            <a:r>
              <a:rPr kumimoji="1" lang="en-US" altLang="zh-CN" dirty="0" smtClean="0"/>
              <a:t> like a ‘value’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Find the name of employee whose salary is higher than the average salary.</a:t>
            </a:r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sz="2400" dirty="0" smtClean="0"/>
              <a:t>SELECT</a:t>
            </a:r>
          </a:p>
          <a:p>
            <a:pPr marL="658368" lvl="2" indent="0">
              <a:buNone/>
            </a:pPr>
            <a:r>
              <a:rPr kumimoji="1" lang="en-US" altLang="zh-CN" dirty="0" smtClean="0"/>
              <a:t>Name</a:t>
            </a:r>
          </a:p>
          <a:p>
            <a:pPr marL="658368" lvl="2" indent="0">
              <a:buNone/>
            </a:pPr>
            <a:r>
              <a:rPr kumimoji="1" lang="en-US" altLang="zh-CN" dirty="0" smtClean="0"/>
              <a:t>FROM employee</a:t>
            </a:r>
          </a:p>
          <a:p>
            <a:pPr marL="658368" lvl="2" indent="0">
              <a:buNone/>
            </a:pPr>
            <a:r>
              <a:rPr kumimoji="1" lang="en-US" altLang="zh-CN" dirty="0" smtClean="0"/>
              <a:t>WHERE salary &gt;</a:t>
            </a:r>
          </a:p>
          <a:p>
            <a:pPr marL="658368" lvl="2" indent="0">
              <a:buNone/>
            </a:pPr>
            <a:r>
              <a:rPr kumimoji="1" lang="en-US" altLang="zh-CN" dirty="0" smtClean="0"/>
              <a:t>	(SELECT </a:t>
            </a:r>
            <a:r>
              <a:rPr kumimoji="1" lang="en-US" altLang="zh-CN" dirty="0" err="1" smtClean="0"/>
              <a:t>avg</a:t>
            </a:r>
            <a:r>
              <a:rPr kumimoji="1" lang="en-US" altLang="zh-CN" dirty="0" smtClean="0"/>
              <a:t>(salary) FROM employee)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8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Subqueries</a:t>
            </a:r>
            <a:r>
              <a:rPr kumimoji="1" lang="en-US" altLang="zh-CN" dirty="0" smtClean="0"/>
              <a:t>: 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SELECT statement may </a:t>
            </a:r>
            <a:r>
              <a:rPr kumimoji="1" lang="en-US" altLang="zh-CN" dirty="0" smtClean="0"/>
              <a:t>appear</a:t>
            </a:r>
          </a:p>
          <a:p>
            <a:pPr lvl="1"/>
            <a:r>
              <a:rPr kumimoji="1" lang="en-US" altLang="zh-CN" dirty="0" smtClean="0"/>
              <a:t>in </a:t>
            </a:r>
            <a:r>
              <a:rPr kumimoji="1" lang="en-US" altLang="zh-CN" dirty="0"/>
              <a:t>WHERE </a:t>
            </a:r>
            <a:r>
              <a:rPr kumimoji="1" lang="en-US" altLang="zh-CN" dirty="0" smtClean="0"/>
              <a:t>clause</a:t>
            </a:r>
          </a:p>
          <a:p>
            <a:pPr lvl="2"/>
            <a:r>
              <a:rPr kumimoji="1" lang="en-US" altLang="zh-CN" dirty="0"/>
              <a:t>Considered as a regular relation</a:t>
            </a:r>
          </a:p>
          <a:p>
            <a:pPr lvl="2"/>
            <a:r>
              <a:rPr kumimoji="1" lang="en-US" altLang="zh-CN" dirty="0" smtClean="0"/>
              <a:t>One</a:t>
            </a:r>
            <a:r>
              <a:rPr kumimoji="1" lang="en-US" altLang="zh-CN" dirty="0"/>
              <a:t>-attribute one-tuple </a:t>
            </a:r>
            <a:r>
              <a:rPr kumimoji="1" lang="en-US" altLang="zh-CN" dirty="0" smtClean="0"/>
              <a:t>relation -&gt; use like </a:t>
            </a:r>
            <a:r>
              <a:rPr kumimoji="1" lang="en-US" altLang="zh-CN" dirty="0"/>
              <a:t>a ’value’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 FROM clause</a:t>
            </a:r>
          </a:p>
          <a:p>
            <a:pPr lvl="2"/>
            <a:r>
              <a:rPr kumimoji="1" lang="en-US" altLang="zh-CN" dirty="0"/>
              <a:t>Considered as a regular </a:t>
            </a:r>
            <a:r>
              <a:rPr kumimoji="1" lang="en-US" altLang="zh-CN" dirty="0" smtClean="0"/>
              <a:t>relation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Must be renamed to a new table name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With </a:t>
            </a:r>
            <a:r>
              <a:rPr kumimoji="1" lang="en-US" altLang="zh-CN" dirty="0"/>
              <a:t>negation, we need </a:t>
            </a:r>
            <a:r>
              <a:rPr kumimoji="1" lang="en-US" altLang="zh-CN" dirty="0" smtClean="0"/>
              <a:t>EXCEPT, NOT </a:t>
            </a:r>
            <a:r>
              <a:rPr kumimoji="1" lang="en-US" altLang="zh-CN" i="1" dirty="0" smtClean="0"/>
              <a:t>op</a:t>
            </a:r>
            <a:endParaRPr kumimoji="1" lang="en-US" altLang="zh-CN" i="1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5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Inner Join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1880558"/>
            <a:ext cx="8229600" cy="40199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SELECT </a:t>
            </a:r>
            <a:r>
              <a:rPr lang="en" sz="2800" dirty="0"/>
              <a:t>* FROM Students </a:t>
            </a:r>
            <a:r>
              <a:rPr lang="en" sz="2800" dirty="0">
                <a:solidFill>
                  <a:srgbClr val="F3F3F3"/>
                </a:solidFill>
              </a:rPr>
              <a:t>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A86E8"/>
                </a:solidFill>
              </a:rPr>
              <a:t>INNER JOIN </a:t>
            </a:r>
            <a:r>
              <a:rPr lang="en" sz="2800" dirty="0"/>
              <a:t>Enrollments </a:t>
            </a:r>
            <a:r>
              <a:rPr lang="en" sz="2800" dirty="0">
                <a:solidFill>
                  <a:srgbClr val="F3F3F3"/>
                </a:solidFill>
              </a:rPr>
              <a:t>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A86E8"/>
                </a:solidFill>
              </a:rPr>
              <a:t>ON</a:t>
            </a:r>
            <a:r>
              <a:rPr lang="en" sz="2800" dirty="0"/>
              <a:t> S.sid = E.sid</a:t>
            </a:r>
            <a:r>
              <a:rPr lang="en" sz="2800" dirty="0" smtClean="0"/>
              <a:t>;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lang="en" sz="2800" dirty="0"/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Not </a:t>
            </a:r>
            <a:r>
              <a:rPr lang="en" sz="2800" dirty="0"/>
              <a:t>really different than </a:t>
            </a:r>
            <a:r>
              <a:rPr lang="en" sz="2800" dirty="0" smtClean="0"/>
              <a:t>following:</a:t>
            </a:r>
            <a:endParaRPr lang="en" sz="2800" dirty="0"/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SELECT </a:t>
            </a:r>
            <a:r>
              <a:rPr lang="en" sz="2800" dirty="0"/>
              <a:t>* FROM Students S, Enrollments E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800" dirty="0"/>
              <a:t>WHERE S.sid = E.sid;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Aggregates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Sum, Count, </a:t>
            </a:r>
            <a:r>
              <a:rPr kumimoji="1" lang="en-US" altLang="zh-CN" dirty="0" err="1" smtClean="0"/>
              <a:t>Avg</a:t>
            </a:r>
            <a:r>
              <a:rPr kumimoji="1" lang="en-US" altLang="zh-CN" dirty="0" smtClean="0"/>
              <a:t>, Min, Max, …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Combine multiple tuples into one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Often used with GROUP BY</a:t>
            </a:r>
          </a:p>
          <a:p>
            <a:pPr lvl="1"/>
            <a:r>
              <a:rPr kumimoji="1" lang="en-US" altLang="zh-CN" dirty="0" smtClean="0"/>
              <a:t>If not providing GROUP BY clause, treat all tuples as one single group.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7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 BY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kumimoji="1" lang="en-US" altLang="zh-CN" dirty="0"/>
              <a:t>SELECT can have only attributes that have a single value in each group or </a:t>
            </a:r>
            <a:r>
              <a:rPr kumimoji="1" lang="en-US" altLang="zh-CN" dirty="0" smtClean="0"/>
              <a:t>aggregates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 can contain </a:t>
            </a:r>
            <a:r>
              <a:rPr kumimoji="1" lang="en-US" altLang="zh-CN" b="1" dirty="0" smtClean="0"/>
              <a:t>no more attributes than group by attributes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(group by keys)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/>
              <a:t>SELECT can contain </a:t>
            </a:r>
            <a:r>
              <a:rPr kumimoji="1" lang="en-US" altLang="zh-CN" dirty="0" smtClean="0"/>
              <a:t>any number of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8493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5334000" cy="4114800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Significant extension of </a:t>
            </a:r>
            <a:r>
              <a:rPr lang="en-US" dirty="0" smtClean="0">
                <a:solidFill>
                  <a:schemeClr val="accent2"/>
                </a:solidFill>
              </a:rPr>
              <a:t>basic relational </a:t>
            </a:r>
            <a:r>
              <a:rPr lang="en-US" dirty="0">
                <a:solidFill>
                  <a:schemeClr val="accent2"/>
                </a:solidFill>
              </a:rPr>
              <a:t>algebra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5927725" y="2298960"/>
            <a:ext cx="3216275" cy="229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COUNT</a:t>
            </a:r>
            <a:r>
              <a:rPr lang="en-US">
                <a:solidFill>
                  <a:schemeClr val="accent2"/>
                </a:solidFill>
              </a:rPr>
              <a:t> (*)</a:t>
            </a:r>
          </a:p>
          <a:p>
            <a:r>
              <a:rPr lang="en-US" sz="2000">
                <a:solidFill>
                  <a:schemeClr val="accent2"/>
                </a:solidFill>
              </a:rPr>
              <a:t>COUNT</a:t>
            </a:r>
            <a:r>
              <a:rPr lang="en-US">
                <a:solidFill>
                  <a:schemeClr val="accent2"/>
                </a:solidFill>
              </a:rPr>
              <a:t> ( [</a:t>
            </a:r>
            <a:r>
              <a:rPr lang="en-US" sz="2000">
                <a:solidFill>
                  <a:schemeClr val="accent2"/>
                </a:solidFill>
              </a:rPr>
              <a:t>DISTINCT</a:t>
            </a:r>
            <a:r>
              <a:rPr lang="en-US">
                <a:solidFill>
                  <a:schemeClr val="accent2"/>
                </a:solidFill>
              </a:rPr>
              <a:t>] A)</a:t>
            </a:r>
          </a:p>
          <a:p>
            <a:r>
              <a:rPr lang="en-US" sz="2000">
                <a:solidFill>
                  <a:schemeClr val="accent2"/>
                </a:solidFill>
              </a:rPr>
              <a:t>SUM</a:t>
            </a:r>
            <a:r>
              <a:rPr lang="en-US">
                <a:solidFill>
                  <a:schemeClr val="accent2"/>
                </a:solidFill>
              </a:rPr>
              <a:t> ( [</a:t>
            </a:r>
            <a:r>
              <a:rPr lang="en-US" sz="2000">
                <a:solidFill>
                  <a:schemeClr val="accent2"/>
                </a:solidFill>
              </a:rPr>
              <a:t>DISTINCT</a:t>
            </a:r>
            <a:r>
              <a:rPr lang="en-US">
                <a:solidFill>
                  <a:schemeClr val="accent2"/>
                </a:solidFill>
              </a:rPr>
              <a:t>] A)</a:t>
            </a:r>
          </a:p>
          <a:p>
            <a:r>
              <a:rPr lang="en-US" sz="2000">
                <a:solidFill>
                  <a:schemeClr val="accent2"/>
                </a:solidFill>
              </a:rPr>
              <a:t>AVG</a:t>
            </a:r>
            <a:r>
              <a:rPr lang="en-US">
                <a:solidFill>
                  <a:schemeClr val="accent2"/>
                </a:solidFill>
              </a:rPr>
              <a:t> ( [</a:t>
            </a:r>
            <a:r>
              <a:rPr lang="en-US" sz="2000">
                <a:solidFill>
                  <a:schemeClr val="accent2"/>
                </a:solidFill>
              </a:rPr>
              <a:t>DISTINCT</a:t>
            </a:r>
            <a:r>
              <a:rPr lang="en-US">
                <a:solidFill>
                  <a:schemeClr val="accent2"/>
                </a:solidFill>
              </a:rPr>
              <a:t>] A)</a:t>
            </a:r>
          </a:p>
          <a:p>
            <a:r>
              <a:rPr lang="en-US" sz="2000">
                <a:solidFill>
                  <a:schemeClr val="accent2"/>
                </a:solidFill>
              </a:rPr>
              <a:t>MAX</a:t>
            </a:r>
            <a:r>
              <a:rPr lang="en-US">
                <a:solidFill>
                  <a:schemeClr val="accent2"/>
                </a:solidFill>
              </a:rPr>
              <a:t> (A)</a:t>
            </a:r>
          </a:p>
          <a:p>
            <a:r>
              <a:rPr lang="en-US" sz="2000">
                <a:solidFill>
                  <a:schemeClr val="accent2"/>
                </a:solidFill>
              </a:rPr>
              <a:t>MIN</a:t>
            </a:r>
            <a:r>
              <a:rPr lang="en-US">
                <a:solidFill>
                  <a:schemeClr val="accent2"/>
                </a:solidFill>
              </a:rPr>
              <a:t> (A)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219200" y="3581400"/>
            <a:ext cx="28146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  </a:t>
            </a:r>
            <a:r>
              <a:rPr lang="en-US" sz="2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(S.age)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S.rating=10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295400" y="2590800"/>
            <a:ext cx="2574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 </a:t>
            </a:r>
            <a:r>
              <a:rPr lang="en-US" sz="2000">
                <a:solidFill>
                  <a:srgbClr val="FF0000"/>
                </a:solidFill>
              </a:rPr>
              <a:t> COUNT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(*)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7005637" y="4645285"/>
            <a:ext cx="190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single column</a:t>
            </a:r>
          </a:p>
        </p:txBody>
      </p:sp>
      <p:sp>
        <p:nvSpPr>
          <p:cNvPr id="77833" name="Arc 8"/>
          <p:cNvSpPr>
            <a:spLocks/>
          </p:cNvSpPr>
          <p:nvPr/>
        </p:nvSpPr>
        <p:spPr bwMode="auto">
          <a:xfrm>
            <a:off x="6872287" y="4508760"/>
            <a:ext cx="152400" cy="381000"/>
          </a:xfrm>
          <a:custGeom>
            <a:avLst/>
            <a:gdLst>
              <a:gd name="T0" fmla="*/ 1075267 w 21600"/>
              <a:gd name="T1" fmla="*/ 6720417 h 21600"/>
              <a:gd name="T2" fmla="*/ 0 w 21600"/>
              <a:gd name="T3" fmla="*/ 0 h 21600"/>
              <a:gd name="T4" fmla="*/ 107526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1143000" y="5029200"/>
            <a:ext cx="4779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  </a:t>
            </a:r>
            <a:r>
              <a:rPr lang="en-US" sz="2000">
                <a:solidFill>
                  <a:srgbClr val="FF0000"/>
                </a:solidFill>
              </a:rPr>
              <a:t>COUNT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DISTINCT</a:t>
            </a:r>
            <a:r>
              <a:rPr lang="en-US">
                <a:solidFill>
                  <a:schemeClr val="tx1"/>
                </a:solidFill>
              </a:rPr>
              <a:t> S.rating)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 </a:t>
            </a:r>
            <a:r>
              <a:rPr lang="en-US">
                <a:solidFill>
                  <a:schemeClr val="tx1"/>
                </a:solidFill>
              </a:rPr>
              <a:t>S.sname=‘Bob’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  <p:bldP spid="150534" grpId="0"/>
      <p:bldP spid="1505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Piazza for a poll and vote for </a:t>
            </a:r>
            <a:r>
              <a:rPr lang="en-US" i="1" dirty="0" smtClean="0"/>
              <a:t>up to two preferred </a:t>
            </a:r>
            <a:r>
              <a:rPr lang="en-US" dirty="0" smtClean="0"/>
              <a:t>discussion slots</a:t>
            </a:r>
          </a:p>
          <a:p>
            <a:r>
              <a:rPr lang="en-US" dirty="0" smtClean="0"/>
              <a:t>Let us know if there are any conflicts</a:t>
            </a:r>
          </a:p>
          <a:p>
            <a:r>
              <a:rPr lang="en-US" dirty="0" smtClean="0"/>
              <a:t>Currently looks like 12-1:50 section is least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Find name and age of the oldest sailor(s)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267200" cy="41148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first query is incorrect!</a:t>
            </a:r>
          </a:p>
          <a:p>
            <a:endParaRPr lang="en-US" dirty="0"/>
          </a:p>
          <a:p>
            <a:r>
              <a:rPr lang="en-US" dirty="0"/>
              <a:t>Third query equivalent to  second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4859338" y="1431925"/>
            <a:ext cx="4124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S.sname, </a:t>
            </a:r>
            <a:r>
              <a:rPr lang="en-US" sz="2000">
                <a:solidFill>
                  <a:schemeClr val="tx1"/>
                </a:solidFill>
              </a:rPr>
              <a:t>MAX</a:t>
            </a:r>
            <a:r>
              <a:rPr lang="en-US">
                <a:solidFill>
                  <a:schemeClr val="tx1"/>
                </a:solidFill>
              </a:rPr>
              <a:t> (S.age)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4859338" y="2422525"/>
            <a:ext cx="414496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S.sname, S.age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S.age =</a:t>
            </a:r>
          </a:p>
          <a:p>
            <a:r>
              <a:rPr lang="en-US">
                <a:solidFill>
                  <a:schemeClr val="tx1"/>
                </a:solidFill>
              </a:rPr>
              <a:t>              (</a:t>
            </a:r>
            <a:r>
              <a:rPr lang="en-US" sz="2000">
                <a:solidFill>
                  <a:schemeClr val="tx1"/>
                </a:solidFill>
              </a:rPr>
              <a:t>SELECT  MAX </a:t>
            </a:r>
            <a:r>
              <a:rPr lang="en-US">
                <a:solidFill>
                  <a:schemeClr val="tx1"/>
                </a:solidFill>
              </a:rPr>
              <a:t>(S2.age)</a:t>
            </a:r>
          </a:p>
          <a:p>
            <a:r>
              <a:rPr lang="en-US">
                <a:solidFill>
                  <a:schemeClr val="tx1"/>
                </a:solidFill>
              </a:rPr>
              <a:t>               </a:t>
            </a:r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S2)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4970463" y="4572000"/>
            <a:ext cx="41751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S.sname, S.age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 sz="2000">
                <a:solidFill>
                  <a:schemeClr val="tx1"/>
                </a:solidFill>
              </a:rPr>
              <a:t>SELECT  MAX </a:t>
            </a:r>
            <a:r>
              <a:rPr lang="en-US">
                <a:solidFill>
                  <a:schemeClr val="tx1"/>
                </a:solidFill>
              </a:rPr>
              <a:t>(S2.age)</a:t>
            </a:r>
          </a:p>
          <a:p>
            <a:r>
              <a:rPr lang="en-US">
                <a:solidFill>
                  <a:schemeClr val="tx1"/>
                </a:solidFill>
              </a:rPr>
              <a:t>               </a:t>
            </a:r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S2)</a:t>
            </a:r>
          </a:p>
          <a:p>
            <a:r>
              <a:rPr lang="en-US">
                <a:solidFill>
                  <a:schemeClr val="tx1"/>
                </a:solidFill>
              </a:rPr>
              <a:t>               = S.age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1219200"/>
            <a:ext cx="4267200" cy="1066800"/>
            <a:chOff x="2784" y="768"/>
            <a:chExt cx="2688" cy="672"/>
          </a:xfrm>
        </p:grpSpPr>
        <p:sp>
          <p:nvSpPr>
            <p:cNvPr id="79881" name="Line 7"/>
            <p:cNvSpPr>
              <a:spLocks noChangeShapeType="1"/>
            </p:cNvSpPr>
            <p:nvPr/>
          </p:nvSpPr>
          <p:spPr bwMode="auto">
            <a:xfrm>
              <a:off x="2784" y="768"/>
              <a:ext cx="2688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2" name="Line 8"/>
            <p:cNvSpPr>
              <a:spLocks noChangeShapeType="1"/>
            </p:cNvSpPr>
            <p:nvPr/>
          </p:nvSpPr>
          <p:spPr bwMode="auto">
            <a:xfrm flipV="1">
              <a:off x="2784" y="768"/>
              <a:ext cx="2688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 dirty="0" smtClean="0"/>
              <a:t>Why GROUP BY ?</a:t>
            </a:r>
            <a:endParaRPr lang="en-US" sz="32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66648"/>
            <a:ext cx="7772400" cy="41148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When aggregate </a:t>
            </a:r>
            <a:r>
              <a:rPr lang="en-US" dirty="0"/>
              <a:t>operators </a:t>
            </a:r>
            <a:r>
              <a:rPr lang="en-US" dirty="0" smtClean="0"/>
              <a:t>are not be applied to </a:t>
            </a:r>
            <a:r>
              <a:rPr lang="en-US" dirty="0"/>
              <a:t>all (qualifying) </a:t>
            </a:r>
            <a:r>
              <a:rPr lang="en-US" dirty="0" err="1"/>
              <a:t>tuples</a:t>
            </a:r>
            <a:r>
              <a:rPr lang="en-US" dirty="0"/>
              <a:t>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Sometimes, we want to apply them to each of several </a:t>
            </a:r>
            <a:r>
              <a:rPr lang="en-US" i="1" dirty="0"/>
              <a:t>groups</a:t>
            </a:r>
            <a:r>
              <a:rPr lang="en-US" dirty="0"/>
              <a:t> of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Consider:  </a:t>
            </a:r>
            <a:r>
              <a:rPr lang="en-US" i="1" dirty="0"/>
              <a:t>Find the age of the youngest sailor for each rating level.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general, we don’t know how many rating levels exist, and what the rating values for these levels are!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Suppose we know that rating values go from 1 to 10; we can write 10 queries that look like this (!):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4784725" y="5546725"/>
            <a:ext cx="3086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 MIN (</a:t>
            </a:r>
            <a:r>
              <a:rPr lang="en-US" dirty="0" err="1">
                <a:solidFill>
                  <a:schemeClr val="tx1"/>
                </a:solidFill>
              </a:rPr>
              <a:t>S.age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FROM  Sailors S</a:t>
            </a:r>
          </a:p>
          <a:p>
            <a:r>
              <a:rPr lang="en-US" dirty="0">
                <a:solidFill>
                  <a:schemeClr val="tx1"/>
                </a:solidFill>
              </a:rPr>
              <a:t>WHERE  </a:t>
            </a:r>
            <a:r>
              <a:rPr lang="en-US" dirty="0" err="1">
                <a:solidFill>
                  <a:schemeClr val="tx1"/>
                </a:solidFill>
              </a:rPr>
              <a:t>S.rating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508125" y="5776913"/>
            <a:ext cx="258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</a:t>
            </a:r>
            <a:r>
              <a:rPr lang="en-US" i="1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= 1, 2, ... , 10: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  <p:bldP spid="156676" grpId="0"/>
      <p:bldP spid="1566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/>
              <a:t>Group By Examples</a:t>
            </a:r>
          </a:p>
        </p:txBody>
      </p:sp>
      <p:sp>
        <p:nvSpPr>
          <p:cNvPr id="860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05000"/>
            <a:ext cx="41021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6600CC"/>
                </a:solidFill>
              </a:rPr>
              <a:t>S.rating,  </a:t>
            </a:r>
            <a:r>
              <a:rPr lang="en-US" sz="2000">
                <a:solidFill>
                  <a:srgbClr val="6600CC"/>
                </a:solidFill>
              </a:rPr>
              <a:t>AVG</a:t>
            </a:r>
            <a:r>
              <a:rPr lang="en-US">
                <a:solidFill>
                  <a:srgbClr val="6600CC"/>
                </a:solidFill>
              </a:rPr>
              <a:t> (S.age)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GROUP BY  </a:t>
            </a:r>
            <a:r>
              <a:rPr lang="en-US">
                <a:solidFill>
                  <a:srgbClr val="6600CC"/>
                </a:solidFill>
              </a:rPr>
              <a:t>S.rating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1565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Tahoma" charset="0"/>
              </a:rPr>
              <a:t>For each rating, find the average age of the sailors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3516313"/>
            <a:ext cx="7129463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Tahoma" charset="0"/>
              </a:rPr>
              <a:t>For each rating find the age of the youngest</a:t>
            </a:r>
          </a:p>
          <a:p>
            <a:r>
              <a:rPr lang="en-US" sz="2800">
                <a:solidFill>
                  <a:srgbClr val="0000CC"/>
                </a:solidFill>
                <a:latin typeface="Tahoma" charset="0"/>
              </a:rPr>
              <a:t>sailor with age </a:t>
            </a:r>
            <a:r>
              <a:rPr lang="en-US" sz="2800">
                <a:solidFill>
                  <a:srgbClr val="0000CC"/>
                </a:solidFill>
                <a:latin typeface="Tahoma" charset="0"/>
                <a:sym typeface="Symbol" charset="2"/>
              </a:rPr>
              <a:t></a:t>
            </a:r>
            <a:r>
              <a:rPr lang="en-US" sz="2800">
                <a:solidFill>
                  <a:srgbClr val="0000CC"/>
                </a:solidFill>
                <a:latin typeface="Tahoma" charset="0"/>
              </a:rPr>
              <a:t>   18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590800" y="4572000"/>
            <a:ext cx="40640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6600CC"/>
                </a:solidFill>
              </a:rPr>
              <a:t>S.rating,  </a:t>
            </a:r>
            <a:r>
              <a:rPr lang="en-US" sz="2000">
                <a:solidFill>
                  <a:srgbClr val="6600CC"/>
                </a:solidFill>
              </a:rPr>
              <a:t>MIN</a:t>
            </a:r>
            <a:r>
              <a:rPr lang="en-US">
                <a:solidFill>
                  <a:srgbClr val="6600CC"/>
                </a:solidFill>
              </a:rPr>
              <a:t> (S.age)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 </a:t>
            </a:r>
            <a:r>
              <a:rPr lang="en-US">
                <a:solidFill>
                  <a:schemeClr val="tx1"/>
                </a:solidFill>
              </a:rPr>
              <a:t> S.age &gt;= 18</a:t>
            </a:r>
          </a:p>
          <a:p>
            <a:r>
              <a:rPr lang="en-US" sz="2000">
                <a:solidFill>
                  <a:schemeClr val="tx1"/>
                </a:solidFill>
              </a:rPr>
              <a:t>GROUP BY  </a:t>
            </a:r>
            <a:r>
              <a:rPr lang="en-US">
                <a:solidFill>
                  <a:srgbClr val="6600CC"/>
                </a:solidFill>
              </a:rPr>
              <a:t>S.rating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4" grpId="0" autoUpdateAnimBg="0"/>
      <p:bldP spid="16077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Conceptual Evaluation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/>
              <a:t>The cross-product of </a:t>
            </a:r>
            <a:r>
              <a:rPr lang="en-US" i="1">
                <a:solidFill>
                  <a:schemeClr val="accent2"/>
                </a:solidFill>
              </a:rPr>
              <a:t>relation-list</a:t>
            </a:r>
            <a:r>
              <a:rPr lang="en-US"/>
              <a:t> is computed, tuples that fail </a:t>
            </a:r>
            <a:r>
              <a:rPr lang="en-US" i="1">
                <a:solidFill>
                  <a:schemeClr val="accent2"/>
                </a:solidFill>
              </a:rPr>
              <a:t>qualification</a:t>
            </a:r>
            <a:r>
              <a:rPr lang="en-US"/>
              <a:t> are discarded, `</a:t>
            </a:r>
            <a:r>
              <a:rPr lang="en-US" i="1"/>
              <a:t>unnecessary’</a:t>
            </a:r>
            <a:r>
              <a:rPr lang="en-US"/>
              <a:t> fields are deleted, and the remaining tuples are partitioned into groups by the value of attributes in </a:t>
            </a:r>
            <a:r>
              <a:rPr lang="en-US" i="1">
                <a:solidFill>
                  <a:schemeClr val="accent2"/>
                </a:solidFill>
              </a:rPr>
              <a:t>grouping-list</a:t>
            </a:r>
            <a:r>
              <a:rPr lang="en-US"/>
              <a:t>.  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One answer tuple is generated per qualifying group.</a:t>
            </a:r>
          </a:p>
        </p:txBody>
      </p:sp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/>
              <a:t> </a:t>
            </a:r>
          </a:p>
        </p:txBody>
      </p:sp>
      <p:sp>
        <p:nvSpPr>
          <p:cNvPr id="9012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sp>
        <p:nvSpPr>
          <p:cNvPr id="9011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0121" name="Rectangle 3"/>
          <p:cNvSpPr>
            <a:spLocks noChangeArrowheads="1"/>
          </p:cNvSpPr>
          <p:nvPr/>
        </p:nvSpPr>
        <p:spPr bwMode="auto">
          <a:xfrm>
            <a:off x="1066800" y="228600"/>
            <a:ext cx="45720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S.rating,  </a:t>
            </a:r>
            <a:r>
              <a:rPr lang="en-US" sz="2000">
                <a:solidFill>
                  <a:schemeClr val="tx1"/>
                </a:solidFill>
              </a:rPr>
              <a:t>MIN</a:t>
            </a:r>
            <a:r>
              <a:rPr lang="en-US">
                <a:solidFill>
                  <a:schemeClr val="tx1"/>
                </a:solidFill>
              </a:rPr>
              <a:t> (S.age)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 </a:t>
            </a:r>
            <a:r>
              <a:rPr lang="en-US">
                <a:solidFill>
                  <a:schemeClr val="tx1"/>
                </a:solidFill>
              </a:rPr>
              <a:t> S.age &gt;= 18</a:t>
            </a:r>
          </a:p>
          <a:p>
            <a:r>
              <a:rPr lang="en-US" sz="2000">
                <a:solidFill>
                  <a:schemeClr val="tx1"/>
                </a:solidFill>
              </a:rPr>
              <a:t>GROUP BY  </a:t>
            </a:r>
            <a:r>
              <a:rPr lang="en-US">
                <a:solidFill>
                  <a:schemeClr val="tx1"/>
                </a:solidFill>
              </a:rPr>
              <a:t>S.rating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752600"/>
            <a:ext cx="4484688" cy="3352800"/>
            <a:chOff x="0" y="1104"/>
            <a:chExt cx="2825" cy="211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4" y="2015"/>
              <a:ext cx="2504" cy="1201"/>
              <a:chOff x="44" y="2015"/>
              <a:chExt cx="2504" cy="1201"/>
            </a:xfrm>
          </p:grpSpPr>
          <p:graphicFrame>
            <p:nvGraphicFramePr>
              <p:cNvPr id="90118" name="Object 6"/>
              <p:cNvGraphicFramePr>
                <a:graphicFrameLocks/>
              </p:cNvGraphicFramePr>
              <p:nvPr/>
            </p:nvGraphicFramePr>
            <p:xfrm>
              <a:off x="44" y="2015"/>
              <a:ext cx="2504" cy="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7" name="Document" r:id="rId4" imgW="4308231" imgH="140677" progId="">
                      <p:embed/>
                    </p:oleObj>
                  </mc:Choice>
                  <mc:Fallback>
                    <p:oleObj name="Document" r:id="rId4" imgW="4308231" imgH="140677" progId="">
                      <p:embed/>
                      <p:pic>
                        <p:nvPicPr>
                          <p:cNvPr id="0" name="Picture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" y="2015"/>
                            <a:ext cx="2504" cy="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31" name="Text Box 8"/>
              <p:cNvSpPr txBox="1">
                <a:spLocks noChangeArrowheads="1"/>
              </p:cNvSpPr>
              <p:nvPr/>
            </p:nvSpPr>
            <p:spPr bwMode="auto">
              <a:xfrm>
                <a:off x="192" y="2928"/>
                <a:ext cx="201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1. Form cross product </a:t>
                </a:r>
              </a:p>
            </p:txBody>
          </p:sp>
        </p:grpSp>
        <p:graphicFrame>
          <p:nvGraphicFramePr>
            <p:cNvPr id="90117" name="Object 5"/>
            <p:cNvGraphicFramePr>
              <a:graphicFrameLocks noChangeAspect="1"/>
            </p:cNvGraphicFramePr>
            <p:nvPr/>
          </p:nvGraphicFramePr>
          <p:xfrm>
            <a:off x="0" y="1104"/>
            <a:ext cx="2825" cy="1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" name="Document" r:id="rId6" imgW="4483100" imgH="3128433" progId="">
                    <p:embed/>
                  </p:oleObj>
                </mc:Choice>
                <mc:Fallback>
                  <p:oleObj name="Document" r:id="rId6" imgW="4483100" imgH="3128433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04"/>
                          <a:ext cx="2825" cy="19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81400" y="1965325"/>
            <a:ext cx="4419600" cy="4114800"/>
            <a:chOff x="2256" y="1238"/>
            <a:chExt cx="2784" cy="2592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256" y="2146"/>
              <a:ext cx="2784" cy="1684"/>
              <a:chOff x="2256" y="2146"/>
              <a:chExt cx="2784" cy="1684"/>
            </a:xfrm>
          </p:grpSpPr>
          <p:graphicFrame>
            <p:nvGraphicFramePr>
              <p:cNvPr id="90116" name="Object 4"/>
              <p:cNvGraphicFramePr>
                <a:graphicFrameLocks/>
              </p:cNvGraphicFramePr>
              <p:nvPr/>
            </p:nvGraphicFramePr>
            <p:xfrm>
              <a:off x="2962" y="2146"/>
              <a:ext cx="1027" cy="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9" name="Document" r:id="rId8" imgW="2286000" imgH="140677" progId="">
                      <p:embed/>
                    </p:oleObj>
                  </mc:Choice>
                  <mc:Fallback>
                    <p:oleObj name="Document" r:id="rId8" imgW="2286000" imgH="140677" progId="">
                      <p:embed/>
                      <p:pic>
                        <p:nvPicPr>
                          <p:cNvPr id="0" name="Picture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2" y="2146"/>
                            <a:ext cx="1027" cy="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28" name="Text Box 13"/>
              <p:cNvSpPr txBox="1">
                <a:spLocks noChangeArrowheads="1"/>
              </p:cNvSpPr>
              <p:nvPr/>
            </p:nvSpPr>
            <p:spPr bwMode="auto">
              <a:xfrm>
                <a:off x="2256" y="3312"/>
                <a:ext cx="2784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2. Delete unneeded columns, rows; form groups</a:t>
                </a:r>
                <a:endParaRPr lang="en-US"/>
              </a:p>
            </p:txBody>
          </p:sp>
          <p:sp>
            <p:nvSpPr>
              <p:cNvPr id="90129" name="AutoShape 14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144" cy="336"/>
              </a:xfrm>
              <a:prstGeom prst="upArrow">
                <a:avLst>
                  <a:gd name="adj1" fmla="val 50000"/>
                  <a:gd name="adj2" fmla="val 58333"/>
                </a:avLst>
              </a:prstGeom>
              <a:solidFill>
                <a:srgbClr val="6600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90115" name="Object 3"/>
            <p:cNvGraphicFramePr>
              <a:graphicFrameLocks noChangeAspect="1"/>
            </p:cNvGraphicFramePr>
            <p:nvPr/>
          </p:nvGraphicFramePr>
          <p:xfrm>
            <a:off x="2590" y="1238"/>
            <a:ext cx="1538" cy="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Document" r:id="rId10" imgW="2442633" imgH="2683933" progId="">
                    <p:embed/>
                  </p:oleObj>
                </mc:Choice>
                <mc:Fallback>
                  <p:oleObj name="Document" r:id="rId10" imgW="2442633" imgH="2683933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" y="1238"/>
                          <a:ext cx="1538" cy="16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553200" y="1447800"/>
            <a:ext cx="3406775" cy="3505200"/>
            <a:chOff x="4128" y="912"/>
            <a:chExt cx="2146" cy="2208"/>
          </a:xfrm>
        </p:grpSpPr>
        <p:sp>
          <p:nvSpPr>
            <p:cNvPr id="90126" name="Text Box 17"/>
            <p:cNvSpPr txBox="1">
              <a:spLocks noChangeArrowheads="1"/>
            </p:cNvSpPr>
            <p:nvPr/>
          </p:nvSpPr>
          <p:spPr bwMode="auto">
            <a:xfrm>
              <a:off x="4176" y="912"/>
              <a:ext cx="2098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3. Perform Aggregation</a:t>
              </a:r>
            </a:p>
          </p:txBody>
        </p:sp>
        <p:graphicFrame>
          <p:nvGraphicFramePr>
            <p:cNvPr id="90114" name="Object 2"/>
            <p:cNvGraphicFramePr>
              <a:graphicFrameLocks noChangeAspect="1"/>
            </p:cNvGraphicFramePr>
            <p:nvPr/>
          </p:nvGraphicFramePr>
          <p:xfrm>
            <a:off x="4128" y="1488"/>
            <a:ext cx="1444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" name="Document" r:id="rId12" imgW="2137833" imgH="2247900" progId="">
                    <p:embed/>
                  </p:oleObj>
                </mc:Choice>
                <mc:Fallback>
                  <p:oleObj name="Document" r:id="rId12" imgW="2137833" imgH="22479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8"/>
                          <a:ext cx="1444" cy="1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/>
              <a:t>Find the number of reservations for each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/>
              <a:t> boat.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3200" b="0"/>
              <a:t>Grouping over a join of two relations.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838200" y="2971800"/>
            <a:ext cx="67564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3200" dirty="0" err="1">
                <a:solidFill>
                  <a:schemeClr val="tx1"/>
                </a:solidFill>
                <a:latin typeface="Lucida Console" charset="0"/>
              </a:rPr>
              <a:t>B.bid</a:t>
            </a:r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, COUNT(*)AS </a:t>
            </a:r>
            <a:r>
              <a:rPr lang="en-US" sz="3200" dirty="0" err="1">
                <a:solidFill>
                  <a:schemeClr val="tx1"/>
                </a:solidFill>
                <a:latin typeface="Lucida Console" charset="0"/>
              </a:rPr>
              <a:t>scount</a:t>
            </a:r>
            <a:endParaRPr lang="en-US" sz="32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FROM Boats B, Reserves R</a:t>
            </a:r>
          </a:p>
          <a:p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3200" dirty="0" err="1">
                <a:solidFill>
                  <a:schemeClr val="tx1"/>
                </a:solidFill>
                <a:latin typeface="Lucida Console" charset="0"/>
              </a:rPr>
              <a:t>R.bid</a:t>
            </a:r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3200" dirty="0" err="1">
                <a:solidFill>
                  <a:schemeClr val="tx1"/>
                </a:solidFill>
                <a:latin typeface="Lucida Console" charset="0"/>
              </a:rPr>
              <a:t>B.bid</a:t>
            </a:r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 </a:t>
            </a:r>
          </a:p>
          <a:p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       AND </a:t>
            </a:r>
            <a:r>
              <a:rPr lang="en-US" sz="3200" dirty="0" err="1">
                <a:solidFill>
                  <a:schemeClr val="tx1"/>
                </a:solidFill>
                <a:latin typeface="Lucida Console" charset="0"/>
              </a:rPr>
              <a:t>B.color</a:t>
            </a:r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=‘red’</a:t>
            </a:r>
          </a:p>
          <a:p>
            <a:r>
              <a:rPr lang="en-US" sz="3200" dirty="0">
                <a:solidFill>
                  <a:schemeClr val="tx1"/>
                </a:solidFill>
                <a:latin typeface="Lucida Console" charset="0"/>
              </a:rPr>
              <a:t>GROUP BY  </a:t>
            </a:r>
            <a:r>
              <a:rPr lang="en-US" sz="3200" dirty="0" err="1">
                <a:solidFill>
                  <a:schemeClr val="tx1"/>
                </a:solidFill>
                <a:latin typeface="Lucida Console" charset="0"/>
              </a:rPr>
              <a:t>B.bid</a:t>
            </a:r>
            <a:endParaRPr lang="en-US" sz="3200" dirty="0">
              <a:solidFill>
                <a:schemeClr val="tx1"/>
              </a:solidFill>
              <a:latin typeface="Lucida Consol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  <p:bldP spid="16691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Queries With </a:t>
            </a:r>
            <a:r>
              <a:rPr lang="en-US" sz="2800"/>
              <a:t>GROUP BY </a:t>
            </a:r>
            <a:r>
              <a:rPr lang="en-US" sz="3200"/>
              <a:t>and </a:t>
            </a:r>
            <a:r>
              <a:rPr lang="en-US" sz="2800"/>
              <a:t>HAVING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886200"/>
            <a:ext cx="7772400" cy="4114800"/>
          </a:xfrm>
          <a:noFill/>
        </p:spPr>
        <p:txBody>
          <a:bodyPr/>
          <a:lstStyle/>
          <a:p>
            <a:r>
              <a:rPr lang="en-US" dirty="0"/>
              <a:t>Use the  HAVING clause with the GROUP BY clause to restrict which group-rows are returned in the result set</a:t>
            </a:r>
          </a:p>
        </p:txBody>
      </p:sp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1295400" y="1143000"/>
            <a:ext cx="6194425" cy="2239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SELECT        [DISTINCT]  </a:t>
            </a:r>
            <a:r>
              <a:rPr lang="en-US" sz="2800" i="1" dirty="0">
                <a:solidFill>
                  <a:schemeClr val="accent2"/>
                </a:solidFill>
              </a:rPr>
              <a:t>target-list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FROM         </a:t>
            </a:r>
            <a:r>
              <a:rPr lang="en-US" sz="2800" i="1" dirty="0">
                <a:solidFill>
                  <a:schemeClr val="accent2"/>
                </a:solidFill>
              </a:rPr>
              <a:t>relation-list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WHERE        </a:t>
            </a:r>
            <a:r>
              <a:rPr lang="en-US" sz="2800" i="1" dirty="0">
                <a:solidFill>
                  <a:schemeClr val="accent2"/>
                </a:solidFill>
              </a:rPr>
              <a:t>qualification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GROUP BY  </a:t>
            </a:r>
            <a:r>
              <a:rPr lang="en-US" sz="2800" i="1" dirty="0">
                <a:solidFill>
                  <a:schemeClr val="accent2"/>
                </a:solidFill>
              </a:rPr>
              <a:t>grouping-list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HAVING      </a:t>
            </a:r>
            <a:r>
              <a:rPr lang="en-US" sz="2800" i="1" dirty="0">
                <a:solidFill>
                  <a:srgbClr val="FF0000"/>
                </a:solidFill>
              </a:rPr>
              <a:t>group-qualification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Conceptual Evaluation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4114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800" b="0" dirty="0"/>
              <a:t>Form groups as before.</a:t>
            </a:r>
          </a:p>
          <a:p>
            <a:r>
              <a:rPr lang="en-US" sz="2800" b="0" dirty="0"/>
              <a:t>The </a:t>
            </a:r>
            <a:r>
              <a:rPr lang="en-US" sz="2800" b="0" i="1" dirty="0">
                <a:solidFill>
                  <a:schemeClr val="accent2"/>
                </a:solidFill>
              </a:rPr>
              <a:t>group-qualification</a:t>
            </a:r>
            <a:r>
              <a:rPr lang="en-US" sz="2800" b="0" dirty="0"/>
              <a:t> is then applied to eliminate some groups.  </a:t>
            </a:r>
          </a:p>
          <a:p>
            <a:pPr lvl="1"/>
            <a:r>
              <a:rPr lang="en-US" sz="2800" dirty="0"/>
              <a:t>Expressions in </a:t>
            </a:r>
            <a:r>
              <a:rPr lang="en-US" sz="2800" i="1" dirty="0"/>
              <a:t>group-qualification</a:t>
            </a:r>
            <a:r>
              <a:rPr lang="en-US" sz="2800" dirty="0"/>
              <a:t> must have a </a:t>
            </a:r>
            <a:r>
              <a:rPr lang="en-US" sz="2800" i="1" u="sng" dirty="0">
                <a:solidFill>
                  <a:schemeClr val="accent2"/>
                </a:solidFill>
              </a:rPr>
              <a:t>single value per group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endParaRPr lang="en-US" sz="2800" dirty="0"/>
          </a:p>
          <a:p>
            <a:pPr lvl="1"/>
            <a:r>
              <a:rPr lang="en-US" sz="2800" dirty="0"/>
              <a:t>That is, attributes in </a:t>
            </a:r>
            <a:r>
              <a:rPr lang="en-US" sz="2800" i="1" dirty="0">
                <a:solidFill>
                  <a:schemeClr val="accent2"/>
                </a:solidFill>
              </a:rPr>
              <a:t>group-qualification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must be arguments of an aggregate op or must also appear in the </a:t>
            </a:r>
            <a:r>
              <a:rPr lang="en-US" sz="2800" i="1" dirty="0">
                <a:solidFill>
                  <a:schemeClr val="accent2"/>
                </a:solidFill>
              </a:rPr>
              <a:t>grouping-list</a:t>
            </a:r>
            <a:r>
              <a:rPr lang="en-US" sz="2800" dirty="0"/>
              <a:t>.  (SQL does not exploit primary key semantics here!)</a:t>
            </a:r>
          </a:p>
          <a:p>
            <a:r>
              <a:rPr lang="en-US" sz="2800" b="0" dirty="0"/>
              <a:t>One answer </a:t>
            </a:r>
            <a:r>
              <a:rPr lang="en-US" sz="2800" b="0" dirty="0" err="1"/>
              <a:t>tuple</a:t>
            </a:r>
            <a:r>
              <a:rPr lang="en-US" sz="2800" b="0" dirty="0"/>
              <a:t> is generated per qualifying group.</a:t>
            </a:r>
          </a:p>
        </p:txBody>
      </p:sp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/>
              <a:t>Find the age of the youngest sailor with age </a:t>
            </a:r>
            <a:r>
              <a:rPr lang="en-US" sz="2800">
                <a:sym typeface="Symbol" charset="2"/>
              </a:rPr>
              <a:t></a:t>
            </a:r>
            <a:r>
              <a:rPr lang="en-US" sz="2800"/>
              <a:t>   18, for each rating with at least 2 </a:t>
            </a:r>
            <a:r>
              <a:rPr lang="en-US" sz="2800" u="sng"/>
              <a:t>such</a:t>
            </a:r>
            <a:r>
              <a:rPr lang="en-US" sz="2800"/>
              <a:t> sailors</a:t>
            </a:r>
          </a:p>
        </p:txBody>
      </p:sp>
      <p:sp>
        <p:nvSpPr>
          <p:cNvPr id="10035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0361" name="Rectangle 3"/>
          <p:cNvSpPr>
            <a:spLocks noChangeArrowheads="1"/>
          </p:cNvSpPr>
          <p:nvPr/>
        </p:nvSpPr>
        <p:spPr bwMode="auto">
          <a:xfrm>
            <a:off x="0" y="1371600"/>
            <a:ext cx="4965700" cy="222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SELECT  </a:t>
            </a:r>
            <a:r>
              <a:rPr lang="en-US" sz="2800" dirty="0" err="1">
                <a:solidFill>
                  <a:schemeClr val="tx1"/>
                </a:solidFill>
              </a:rPr>
              <a:t>S.rating</a:t>
            </a:r>
            <a:r>
              <a:rPr lang="en-US" sz="2800" dirty="0">
                <a:solidFill>
                  <a:schemeClr val="tx1"/>
                </a:solidFill>
              </a:rPr>
              <a:t>, MIN (</a:t>
            </a:r>
            <a:r>
              <a:rPr lang="en-US" sz="2800" dirty="0" err="1">
                <a:solidFill>
                  <a:schemeClr val="tx1"/>
                </a:solidFill>
              </a:rPr>
              <a:t>S.age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FROM  Sailors 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WHERE  </a:t>
            </a:r>
            <a:r>
              <a:rPr lang="en-US" sz="2800" dirty="0" err="1">
                <a:solidFill>
                  <a:schemeClr val="tx1"/>
                </a:solidFill>
              </a:rPr>
              <a:t>S.age</a:t>
            </a:r>
            <a:r>
              <a:rPr lang="en-US" sz="2800" dirty="0">
                <a:solidFill>
                  <a:schemeClr val="tx1"/>
                </a:solidFill>
              </a:rPr>
              <a:t> &gt;= 18</a:t>
            </a:r>
          </a:p>
          <a:p>
            <a:r>
              <a:rPr lang="en-US" sz="2800" dirty="0">
                <a:solidFill>
                  <a:schemeClr val="tx1"/>
                </a:solidFill>
              </a:rPr>
              <a:t>GROUP BY  </a:t>
            </a:r>
            <a:r>
              <a:rPr lang="en-US" sz="2800" dirty="0" err="1">
                <a:solidFill>
                  <a:schemeClr val="tx1"/>
                </a:solidFill>
              </a:rPr>
              <a:t>S.rating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HAVING  COUNT (*) &gt; 1</a:t>
            </a:r>
          </a:p>
        </p:txBody>
      </p:sp>
      <p:graphicFrame>
        <p:nvGraphicFramePr>
          <p:cNvPr id="175111" name="Object 2"/>
          <p:cNvGraphicFramePr>
            <a:graphicFrameLocks/>
          </p:cNvGraphicFramePr>
          <p:nvPr/>
        </p:nvGraphicFramePr>
        <p:xfrm>
          <a:off x="5099050" y="2741613"/>
          <a:ext cx="3975100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Document" r:id="rId4" imgW="4308231" imgH="140677" progId="">
                  <p:embed/>
                </p:oleObj>
              </mc:Choice>
              <mc:Fallback>
                <p:oleObj name="Document" r:id="rId4" imgW="4308231" imgH="140677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741613"/>
                        <a:ext cx="3975100" cy="12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3"/>
          <p:cNvGraphicFramePr>
            <a:graphicFrameLocks noChangeAspect="1"/>
          </p:cNvGraphicFramePr>
          <p:nvPr/>
        </p:nvGraphicFramePr>
        <p:xfrm>
          <a:off x="4811713" y="1295400"/>
          <a:ext cx="4484687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Document" r:id="rId6" imgW="4483100" imgH="3094567" progId="">
                  <p:embed/>
                </p:oleObj>
              </mc:Choice>
              <mc:Fallback>
                <p:oleObj name="Document" r:id="rId6" imgW="4483100" imgH="309456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295400"/>
                        <a:ext cx="4484687" cy="309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4"/>
          <p:cNvGraphicFramePr>
            <a:graphicFrameLocks noChangeAspect="1"/>
          </p:cNvGraphicFramePr>
          <p:nvPr/>
        </p:nvGraphicFramePr>
        <p:xfrm>
          <a:off x="381000" y="3810000"/>
          <a:ext cx="2441575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Document" r:id="rId8" imgW="2442633" imgH="2683933" progId="">
                  <p:embed/>
                </p:oleObj>
              </mc:Choice>
              <mc:Fallback>
                <p:oleObj name="Document" r:id="rId8" imgW="2442633" imgH="268393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2441575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5"/>
          <p:cNvGraphicFramePr>
            <a:graphicFrameLocks noChangeAspect="1"/>
          </p:cNvGraphicFramePr>
          <p:nvPr/>
        </p:nvGraphicFramePr>
        <p:xfrm>
          <a:off x="2971800" y="4343400"/>
          <a:ext cx="3679825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Document" r:id="rId10" imgW="3678767" imgH="2260600" progId="">
                  <p:embed/>
                </p:oleObj>
              </mc:Choice>
              <mc:Fallback>
                <p:oleObj name="Document" r:id="rId10" imgW="3678767" imgH="2260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3679825" cy="226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81800" y="5029200"/>
            <a:ext cx="2133600" cy="1390650"/>
            <a:chOff x="4224" y="3300"/>
            <a:chExt cx="1344" cy="876"/>
          </a:xfrm>
        </p:grpSpPr>
        <p:graphicFrame>
          <p:nvGraphicFramePr>
            <p:cNvPr id="100358" name="Object 6"/>
            <p:cNvGraphicFramePr>
              <a:graphicFrameLocks/>
            </p:cNvGraphicFramePr>
            <p:nvPr/>
          </p:nvGraphicFramePr>
          <p:xfrm>
            <a:off x="4416" y="3300"/>
            <a:ext cx="115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Document" r:id="rId12" imgW="2286000" imgH="1002323" progId="">
                    <p:embed/>
                  </p:oleObj>
                </mc:Choice>
                <mc:Fallback>
                  <p:oleObj name="Document" r:id="rId12" imgW="2286000" imgH="1002323" progId="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00"/>
                          <a:ext cx="1152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3" name="Rectangle 15"/>
            <p:cNvSpPr>
              <a:spLocks noChangeArrowheads="1"/>
            </p:cNvSpPr>
            <p:nvPr/>
          </p:nvSpPr>
          <p:spPr bwMode="auto">
            <a:xfrm>
              <a:off x="4224" y="388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solidFill>
                    <a:srgbClr val="0033CC"/>
                  </a:solidFill>
                </a:rPr>
                <a:t>Answer</a:t>
              </a:r>
              <a:endParaRPr lang="en-US" i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44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01625" y="2438400"/>
            <a:ext cx="8307388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SELECT  S.name</a:t>
            </a:r>
          </a:p>
          <a:p>
            <a:r>
              <a:rPr lang="en-US" sz="2800">
                <a:solidFill>
                  <a:schemeClr val="tx1"/>
                </a:solidFill>
              </a:rPr>
              <a:t>	FROM  Sailors S, reserves R</a:t>
            </a:r>
          </a:p>
          <a:p>
            <a:r>
              <a:rPr lang="en-US" sz="2800">
                <a:solidFill>
                  <a:schemeClr val="tx1"/>
                </a:solidFill>
              </a:rPr>
              <a:t>	WHERE  S.sid = R.sid 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GROUP BY S.name, S.sid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HAVING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           COUNT(</a:t>
            </a:r>
            <a:r>
              <a:rPr lang="en-US" sz="2800">
                <a:solidFill>
                  <a:srgbClr val="FF0000"/>
                </a:solidFill>
              </a:rPr>
              <a:t>DISTINCT </a:t>
            </a:r>
            <a:r>
              <a:rPr lang="en-US" sz="2800">
                <a:solidFill>
                  <a:schemeClr val="tx1"/>
                </a:solidFill>
              </a:rPr>
              <a:t>R.bid) = 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                     ( Select COUNT (*) FROM Boats)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                        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914400" y="915834"/>
            <a:ext cx="772001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Find names of sailors who’ve reserved all boats</a:t>
            </a:r>
            <a:r>
              <a:rPr lang="en-US" dirty="0"/>
              <a:t>.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57175" y="5715000"/>
            <a:ext cx="86836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Note: must have both sid and name in the GROUP BY</a:t>
            </a:r>
          </a:p>
          <a:p>
            <a:r>
              <a:rPr lang="en-US" sz="2800"/>
              <a:t>clause.  Why?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0" y="-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CC"/>
                </a:solidFill>
                <a:latin typeface="Tahoma" charset="0"/>
              </a:defRPr>
            </a:lvl9pPr>
          </a:lstStyle>
          <a:p>
            <a:r>
              <a:rPr lang="en-US" dirty="0" smtClean="0"/>
              <a:t>Alternative: Division using Group By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  <p:bldP spid="1792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Structured Query </a:t>
            </a:r>
            <a:r>
              <a:rPr kumimoji="1" lang="en-US" altLang="zh-CN" dirty="0" smtClean="0"/>
              <a:t>Language</a:t>
            </a:r>
          </a:p>
          <a:p>
            <a:pPr lvl="1"/>
            <a:r>
              <a:rPr kumimoji="1" lang="en-US" altLang="zh-CN" dirty="0" smtClean="0"/>
              <a:t>Designed for RDBMS</a:t>
            </a:r>
          </a:p>
          <a:p>
            <a:pPr lvl="1"/>
            <a:r>
              <a:rPr kumimoji="1" lang="en-US" altLang="zh-CN" dirty="0" smtClean="0"/>
              <a:t>Two sublanguages</a:t>
            </a:r>
          </a:p>
          <a:p>
            <a:pPr lvl="2"/>
            <a:r>
              <a:rPr kumimoji="1" lang="en-US" altLang="zh-CN" dirty="0" smtClean="0"/>
              <a:t>DDL (Data Definition Language): Define and modify </a:t>
            </a:r>
            <a:r>
              <a:rPr kumimoji="1" lang="en-US" altLang="zh-CN" dirty="0" smtClean="0"/>
              <a:t>schema</a:t>
            </a:r>
          </a:p>
          <a:p>
            <a:pPr lvl="3"/>
            <a:r>
              <a:rPr kumimoji="1" lang="en-US" altLang="zh-CN" dirty="0" smtClean="0"/>
              <a:t>Create/Update/Delete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DML (Data </a:t>
            </a:r>
            <a:r>
              <a:rPr kumimoji="1" lang="en-US" altLang="zh-CN" dirty="0" smtClean="0"/>
              <a:t>Manipulation </a:t>
            </a:r>
            <a:r>
              <a:rPr kumimoji="1" lang="en-US" altLang="zh-CN" dirty="0" smtClean="0"/>
              <a:t>Language): </a:t>
            </a:r>
            <a:r>
              <a:rPr kumimoji="1" lang="en-US" altLang="zh-CN" dirty="0" smtClean="0"/>
              <a:t>Query </a:t>
            </a:r>
            <a:r>
              <a:rPr kumimoji="1" lang="en-US" altLang="zh-CN" dirty="0" smtClean="0"/>
              <a:t>writing</a:t>
            </a:r>
          </a:p>
          <a:p>
            <a:pPr lvl="3"/>
            <a:r>
              <a:rPr kumimoji="1" lang="en-US" altLang="zh-CN" dirty="0" smtClean="0"/>
              <a:t>SELECT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Declarative</a:t>
            </a:r>
          </a:p>
          <a:p>
            <a:pPr lvl="1"/>
            <a:r>
              <a:rPr kumimoji="1" lang="en-US" altLang="zh-CN" dirty="0" smtClean="0"/>
              <a:t>Expressive Power Limited</a:t>
            </a:r>
          </a:p>
          <a:p>
            <a:pPr lvl="2"/>
            <a:r>
              <a:rPr kumimoji="1" lang="en-US" altLang="zh-CN" dirty="0" smtClean="0"/>
              <a:t>SQL92 not support recursion</a:t>
            </a:r>
          </a:p>
          <a:p>
            <a:pPr lvl="2"/>
            <a:r>
              <a:rPr kumimoji="1" lang="en-US" altLang="zh-CN" dirty="0" smtClean="0"/>
              <a:t>Example - Can not compute transitive closure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Relational Algebra</a:t>
            </a:r>
          </a:p>
          <a:p>
            <a:pPr lvl="1"/>
            <a:r>
              <a:rPr kumimoji="1" lang="en-US" altLang="zh-CN" dirty="0" smtClean="0"/>
              <a:t>SQL’s mathematical </a:t>
            </a:r>
            <a:r>
              <a:rPr kumimoji="1" lang="en-US" altLang="zh-CN" dirty="0" smtClean="0"/>
              <a:t>interpretation</a:t>
            </a:r>
          </a:p>
          <a:p>
            <a:pPr lvl="1"/>
            <a:r>
              <a:rPr kumimoji="1" lang="en-US" altLang="zh-CN" dirty="0" smtClean="0"/>
              <a:t>set-based rather than bags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9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4343400" cy="1143000"/>
          </a:xfrm>
        </p:spPr>
        <p:txBody>
          <a:bodyPr/>
          <a:lstStyle/>
          <a:p>
            <a:r>
              <a:rPr lang="en-US" sz="2800" dirty="0"/>
              <a:t>Sailors who have reserved all boats</a:t>
            </a:r>
          </a:p>
        </p:txBody>
      </p:sp>
      <p:sp>
        <p:nvSpPr>
          <p:cNvPr id="1064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/>
        </p:nvGraphicFramePr>
        <p:xfrm>
          <a:off x="5791200" y="609600"/>
          <a:ext cx="3124200" cy="1478280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Bilbo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6527" name="Rectangle 30"/>
          <p:cNvSpPr>
            <a:spLocks noChangeArrowheads="1"/>
          </p:cNvSpPr>
          <p:nvPr/>
        </p:nvSpPr>
        <p:spPr bwMode="auto">
          <a:xfrm>
            <a:off x="5715000" y="69850"/>
            <a:ext cx="908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241695" name="Group 31"/>
          <p:cNvGraphicFramePr>
            <a:graphicFrameLocks noGrp="1"/>
          </p:cNvGraphicFramePr>
          <p:nvPr/>
        </p:nvGraphicFramePr>
        <p:xfrm>
          <a:off x="6629400" y="4651375"/>
          <a:ext cx="2266950" cy="220980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558" name="Rectangle 61"/>
          <p:cNvSpPr>
            <a:spLocks noChangeArrowheads="1"/>
          </p:cNvSpPr>
          <p:nvPr/>
        </p:nvSpPr>
        <p:spPr bwMode="auto">
          <a:xfrm>
            <a:off x="6629400" y="4191000"/>
            <a:ext cx="1111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Reserves</a:t>
            </a:r>
          </a:p>
        </p:txBody>
      </p:sp>
      <p:graphicFrame>
        <p:nvGraphicFramePr>
          <p:cNvPr id="241726" name="Group 62"/>
          <p:cNvGraphicFramePr>
            <a:graphicFrameLocks noGrp="1"/>
          </p:cNvGraphicFramePr>
          <p:nvPr/>
        </p:nvGraphicFramePr>
        <p:xfrm>
          <a:off x="5715000" y="2590800"/>
          <a:ext cx="3200400" cy="146304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Pinta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Santa 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6581" name="Rectangle 84"/>
          <p:cNvSpPr>
            <a:spLocks noChangeArrowheads="1"/>
          </p:cNvSpPr>
          <p:nvPr/>
        </p:nvSpPr>
        <p:spPr bwMode="auto">
          <a:xfrm>
            <a:off x="5715000" y="2209800"/>
            <a:ext cx="755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106582" name="Rectangle 85"/>
          <p:cNvSpPr>
            <a:spLocks noChangeArrowheads="1"/>
          </p:cNvSpPr>
          <p:nvPr/>
        </p:nvSpPr>
        <p:spPr bwMode="auto">
          <a:xfrm>
            <a:off x="304800" y="1295400"/>
            <a:ext cx="54483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SELECT  </a:t>
            </a:r>
            <a:r>
              <a:rPr lang="en-US" sz="2200" dirty="0" err="1">
                <a:solidFill>
                  <a:schemeClr val="tx1"/>
                </a:solidFill>
              </a:rPr>
              <a:t>S.name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FROM  Sailors S, reserves R</a:t>
            </a:r>
          </a:p>
          <a:p>
            <a:r>
              <a:rPr lang="en-US" sz="2200" dirty="0">
                <a:solidFill>
                  <a:schemeClr val="tx1"/>
                </a:solidFill>
              </a:rPr>
              <a:t>WHERE  </a:t>
            </a:r>
            <a:r>
              <a:rPr lang="en-US" sz="2200" dirty="0" err="1">
                <a:solidFill>
                  <a:schemeClr val="tx1"/>
                </a:solidFill>
              </a:rPr>
              <a:t>S.sid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R.sid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r>
              <a:rPr lang="en-US" sz="2200" dirty="0">
                <a:solidFill>
                  <a:schemeClr val="tx1"/>
                </a:solidFill>
              </a:rPr>
              <a:t>GROUP BY </a:t>
            </a:r>
            <a:r>
              <a:rPr lang="en-US" sz="2200" dirty="0" err="1">
                <a:solidFill>
                  <a:schemeClr val="tx1"/>
                </a:solidFill>
              </a:rPr>
              <a:t>S.name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S.sid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HAVING COUNT(</a:t>
            </a:r>
            <a:r>
              <a:rPr lang="en-US" sz="2200" dirty="0">
                <a:solidFill>
                  <a:srgbClr val="FF0000"/>
                </a:solidFill>
              </a:rPr>
              <a:t>DISTINCT </a:t>
            </a:r>
            <a:r>
              <a:rPr lang="en-US" sz="2200" dirty="0" err="1">
                <a:solidFill>
                  <a:schemeClr val="tx1"/>
                </a:solidFill>
              </a:rPr>
              <a:t>R.bid</a:t>
            </a:r>
            <a:r>
              <a:rPr lang="en-US" sz="2200" dirty="0">
                <a:solidFill>
                  <a:schemeClr val="tx1"/>
                </a:solidFill>
              </a:rPr>
              <a:t>) = 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    ( Select COUNT (*) FROM Boats)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                   </a:t>
            </a:r>
          </a:p>
        </p:txBody>
      </p:sp>
      <p:graphicFrame>
        <p:nvGraphicFramePr>
          <p:cNvPr id="241750" name="Group 86"/>
          <p:cNvGraphicFramePr>
            <a:graphicFrameLocks noGrp="1"/>
          </p:cNvGraphicFramePr>
          <p:nvPr/>
        </p:nvGraphicFramePr>
        <p:xfrm>
          <a:off x="5410200" y="4648200"/>
          <a:ext cx="9906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1758" name="Line 94"/>
          <p:cNvSpPr>
            <a:spLocks noChangeShapeType="1"/>
          </p:cNvSpPr>
          <p:nvPr/>
        </p:nvSpPr>
        <p:spPr bwMode="auto">
          <a:xfrm>
            <a:off x="4953000" y="3810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41759" name="Group 95"/>
          <p:cNvGraphicFramePr>
            <a:graphicFrameLocks noGrp="1"/>
          </p:cNvGraphicFramePr>
          <p:nvPr/>
        </p:nvGraphicFramePr>
        <p:xfrm>
          <a:off x="304800" y="3429000"/>
          <a:ext cx="2266950" cy="206407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Frodo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Bilbo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Bilbo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Frodo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Bilbo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41789" name="AutoShape 125"/>
          <p:cNvCxnSpPr>
            <a:cxnSpLocks noChangeShapeType="1"/>
            <a:stCxn id="106623" idx="1"/>
          </p:cNvCxnSpPr>
          <p:nvPr/>
        </p:nvCxnSpPr>
        <p:spPr bwMode="auto">
          <a:xfrm rot="10800000" flipV="1">
            <a:off x="304800" y="2165350"/>
            <a:ext cx="76200" cy="2144713"/>
          </a:xfrm>
          <a:prstGeom prst="bent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06623" name="Text Box 126"/>
          <p:cNvSpPr txBox="1">
            <a:spLocks noChangeArrowheads="1"/>
          </p:cNvSpPr>
          <p:nvPr/>
        </p:nvSpPr>
        <p:spPr bwMode="auto">
          <a:xfrm>
            <a:off x="381000" y="1981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241791" name="Group 127"/>
          <p:cNvGraphicFramePr>
            <a:graphicFrameLocks noGrp="1"/>
          </p:cNvGraphicFramePr>
          <p:nvPr/>
        </p:nvGraphicFramePr>
        <p:xfrm>
          <a:off x="304800" y="5715000"/>
          <a:ext cx="3352800" cy="1005840"/>
        </p:xfrm>
        <a:graphic>
          <a:graphicData uri="http://schemas.openxmlformats.org/drawingml/2006/table">
            <a:tbl>
              <a:tblPr/>
              <a:tblGrid>
                <a:gridCol w="1211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Frodo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102,102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Bilbo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101, 102, 103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1809" name="Group 145"/>
          <p:cNvGraphicFramePr>
            <a:graphicFrameLocks noGrp="1"/>
          </p:cNvGraphicFramePr>
          <p:nvPr/>
        </p:nvGraphicFramePr>
        <p:xfrm>
          <a:off x="2819400" y="4343400"/>
          <a:ext cx="2286000" cy="100584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Frodo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Bilbo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1827" name="Rectangle 163"/>
          <p:cNvSpPr>
            <a:spLocks noChangeArrowheads="1"/>
          </p:cNvSpPr>
          <p:nvPr/>
        </p:nvSpPr>
        <p:spPr bwMode="auto">
          <a:xfrm>
            <a:off x="2819400" y="5029200"/>
            <a:ext cx="3429000" cy="2667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41828" name="AutoShape 164"/>
          <p:cNvCxnSpPr>
            <a:cxnSpLocks noChangeShapeType="1"/>
            <a:stCxn id="241829" idx="1"/>
          </p:cNvCxnSpPr>
          <p:nvPr/>
        </p:nvCxnSpPr>
        <p:spPr bwMode="auto">
          <a:xfrm rot="10800000" flipV="1">
            <a:off x="304800" y="2546350"/>
            <a:ext cx="76200" cy="3671888"/>
          </a:xfrm>
          <a:prstGeom prst="bent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41829" name="Text Box 165"/>
          <p:cNvSpPr txBox="1">
            <a:spLocks noChangeArrowheads="1"/>
          </p:cNvSpPr>
          <p:nvPr/>
        </p:nvSpPr>
        <p:spPr bwMode="auto">
          <a:xfrm>
            <a:off x="381000" y="2362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1830" name="Line 166"/>
          <p:cNvSpPr>
            <a:spLocks noChangeShapeType="1"/>
          </p:cNvSpPr>
          <p:nvPr/>
        </p:nvSpPr>
        <p:spPr bwMode="auto">
          <a:xfrm>
            <a:off x="2590800" y="2819400"/>
            <a:ext cx="762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58" grpId="0" animBg="1"/>
      <p:bldP spid="241827" grpId="0" animBg="1"/>
      <p:bldP spid="241829" grpId="0"/>
      <p:bldP spid="2418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99071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HAVING vs. WHERE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51825" y="1600200"/>
            <a:ext cx="84351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HAVING</a:t>
            </a:r>
            <a:r>
              <a:rPr lang="en" dirty="0"/>
              <a:t>: condition on aggregations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 smtClean="0"/>
              <a:t>after </a:t>
            </a:r>
            <a:r>
              <a:rPr lang="en" dirty="0"/>
              <a:t>group by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WHERE</a:t>
            </a:r>
            <a:r>
              <a:rPr lang="en" dirty="0"/>
              <a:t>: condition on individual rows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 smtClean="0"/>
              <a:t>before </a:t>
            </a:r>
            <a:r>
              <a:rPr lang="en" dirty="0"/>
              <a:t>group by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SELECT </a:t>
            </a:r>
            <a:r>
              <a:rPr lang="en" dirty="0"/>
              <a:t>standing, gpa, COUNT(*)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/>
              <a:t>FROM Students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E06666"/>
                </a:solidFill>
              </a:rPr>
              <a:t>WHERE sname STARTS_WITH ‘A’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/>
              <a:t>GROUP BY standing, gpa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/>
              <a:t>HAVING COUNT(*) &gt; 30;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Order By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82296" indent="0">
              <a:buNone/>
            </a:pPr>
            <a:r>
              <a:rPr kumimoji="1" lang="en-US" altLang="zh-CN" dirty="0" smtClean="0"/>
              <a:t>SELECT </a:t>
            </a:r>
            <a:r>
              <a:rPr kumimoji="1" lang="en-US" altLang="zh-CN" dirty="0" err="1"/>
              <a:t>sid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GPA</a:t>
            </a: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FROM </a:t>
            </a:r>
            <a:r>
              <a:rPr kumimoji="1" lang="en-US" altLang="zh-CN" dirty="0" smtClean="0"/>
              <a:t>Student</a:t>
            </a: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ORDER BY GPA DESC, </a:t>
            </a:r>
            <a:r>
              <a:rPr kumimoji="1" lang="en-US" altLang="zh-CN" dirty="0" err="1"/>
              <a:t>sid</a:t>
            </a:r>
            <a:r>
              <a:rPr kumimoji="1" lang="en-US" altLang="zh-CN" dirty="0"/>
              <a:t> ASC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7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84855"/>
            <a:ext cx="7498080" cy="1143000"/>
          </a:xfrm>
          <a:noFill/>
        </p:spPr>
        <p:txBody>
          <a:bodyPr lIns="90488" tIns="44450" rIns="90488" bIns="44450"/>
          <a:lstStyle/>
          <a:p>
            <a:r>
              <a:rPr lang="en-US" dirty="0"/>
              <a:t>Null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5626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Field values in a </a:t>
            </a:r>
            <a:r>
              <a:rPr lang="en-US" dirty="0" err="1"/>
              <a:t>tuple</a:t>
            </a:r>
            <a:r>
              <a:rPr lang="en-US" dirty="0"/>
              <a:t> are sometimes </a:t>
            </a:r>
            <a:r>
              <a:rPr lang="en-US" i="1" dirty="0">
                <a:solidFill>
                  <a:srgbClr val="FF0000"/>
                </a:solidFill>
              </a:rPr>
              <a:t>unknown</a:t>
            </a:r>
            <a:r>
              <a:rPr lang="en-US" i="1" dirty="0"/>
              <a:t> </a:t>
            </a:r>
            <a:r>
              <a:rPr lang="en-US" dirty="0"/>
              <a:t>(e.g., a rating has not been assigned) or </a:t>
            </a:r>
            <a:r>
              <a:rPr lang="en-US" i="1" dirty="0">
                <a:solidFill>
                  <a:srgbClr val="FF0000"/>
                </a:solidFill>
              </a:rPr>
              <a:t>inapplicable</a:t>
            </a:r>
            <a:r>
              <a:rPr lang="en-US" i="1" dirty="0"/>
              <a:t> </a:t>
            </a:r>
            <a:r>
              <a:rPr lang="en-US" dirty="0"/>
              <a:t>(e.g., no spouse’s name).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SQL provides a special value </a:t>
            </a:r>
            <a:r>
              <a:rPr lang="en-US" i="1" u="sng" dirty="0">
                <a:solidFill>
                  <a:srgbClr val="FF0000"/>
                </a:solidFill>
              </a:rPr>
              <a:t>null</a:t>
            </a:r>
            <a:r>
              <a:rPr lang="en-US" dirty="0"/>
              <a:t> for such situations.</a:t>
            </a:r>
          </a:p>
          <a:p>
            <a:pPr>
              <a:lnSpc>
                <a:spcPct val="90000"/>
              </a:lnSpc>
            </a:pPr>
            <a:r>
              <a:rPr lang="en-US" dirty="0"/>
              <a:t>The presence of </a:t>
            </a:r>
            <a:r>
              <a:rPr lang="en-US" i="1" dirty="0">
                <a:solidFill>
                  <a:srgbClr val="FF0000"/>
                </a:solidFill>
              </a:rPr>
              <a:t>null</a:t>
            </a:r>
            <a:r>
              <a:rPr lang="en-US" dirty="0"/>
              <a:t> complicates many issues. E.g.: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Special operators needed to check if value is/is not </a:t>
            </a:r>
            <a:r>
              <a:rPr lang="en-US" i="1" dirty="0"/>
              <a:t>null</a:t>
            </a:r>
            <a:r>
              <a:rPr 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</a:t>
            </a:r>
            <a:r>
              <a:rPr lang="en-US" i="1" dirty="0"/>
              <a:t>rating&gt;8</a:t>
            </a:r>
            <a:r>
              <a:rPr lang="en-US" dirty="0"/>
              <a:t> true or false when </a:t>
            </a:r>
            <a:r>
              <a:rPr lang="en-US" i="1" dirty="0"/>
              <a:t>rating</a:t>
            </a:r>
            <a:r>
              <a:rPr lang="en-US" dirty="0"/>
              <a:t> is equal to </a:t>
            </a:r>
            <a:r>
              <a:rPr lang="en-US" i="1" dirty="0"/>
              <a:t>null</a:t>
            </a:r>
            <a:r>
              <a:rPr lang="en-US" dirty="0"/>
              <a:t>?  What about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dirty="0"/>
              <a:t> connectives?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need a </a:t>
            </a:r>
            <a:r>
              <a:rPr lang="en-US" u="sng" dirty="0">
                <a:solidFill>
                  <a:srgbClr val="FF0000"/>
                </a:solidFill>
              </a:rPr>
              <a:t>3-valued logic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(true, false and </a:t>
            </a:r>
            <a:r>
              <a:rPr lang="en-US" i="1" dirty="0">
                <a:solidFill>
                  <a:srgbClr val="FF0000"/>
                </a:solidFill>
              </a:rPr>
              <a:t>unknown</a:t>
            </a:r>
            <a:r>
              <a:rPr lang="en-US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Meaning of constructs must be defined carefully.  (e.g., </a:t>
            </a:r>
            <a:r>
              <a:rPr lang="en-US" sz="2000" dirty="0"/>
              <a:t>WHERE </a:t>
            </a:r>
            <a:r>
              <a:rPr lang="en-US" dirty="0"/>
              <a:t>clause eliminates rows that don’t evaluate to true.)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operators (in particular, </a:t>
            </a:r>
            <a:r>
              <a:rPr lang="en-US" i="1" dirty="0">
                <a:solidFill>
                  <a:srgbClr val="FF0000"/>
                </a:solidFill>
              </a:rPr>
              <a:t>outer joins</a:t>
            </a:r>
            <a:r>
              <a:rPr lang="en-US" dirty="0"/>
              <a:t>) possible/needed.</a:t>
            </a:r>
          </a:p>
        </p:txBody>
      </p:sp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524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22879"/>
            <a:ext cx="7498080" cy="1143000"/>
          </a:xfrm>
        </p:spPr>
        <p:txBody>
          <a:bodyPr/>
          <a:lstStyle/>
          <a:p>
            <a:r>
              <a:rPr lang="en-US" dirty="0"/>
              <a:t>Null Values – 3 Valued Logic</a:t>
            </a:r>
          </a:p>
        </p:txBody>
      </p:sp>
      <p:graphicFrame>
        <p:nvGraphicFramePr>
          <p:cNvPr id="2437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89034"/>
              </p:ext>
            </p:extLst>
          </p:nvPr>
        </p:nvGraphicFramePr>
        <p:xfrm>
          <a:off x="304800" y="4267200"/>
          <a:ext cx="4038600" cy="204977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7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AND</a:t>
                      </a:r>
                    </a:p>
                  </a:txBody>
                  <a:tcPr marL="202758" marR="2027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9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202758" marR="2027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9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202758" marR="2027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2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marL="202758" marR="2027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202758" marR="202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46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43747" name="Group 35"/>
          <p:cNvGraphicFramePr>
            <a:graphicFrameLocks noGrp="1"/>
          </p:cNvGraphicFramePr>
          <p:nvPr>
            <p:ph sz="half" idx="4294967295"/>
          </p:nvPr>
        </p:nvGraphicFramePr>
        <p:xfrm>
          <a:off x="4876800" y="4190999"/>
          <a:ext cx="3505200" cy="2133601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4719" name="Text Box 30"/>
          <p:cNvSpPr txBox="1">
            <a:spLocks noChangeArrowheads="1"/>
          </p:cNvSpPr>
          <p:nvPr/>
        </p:nvSpPr>
        <p:spPr bwMode="auto">
          <a:xfrm>
            <a:off x="1085496" y="2057400"/>
            <a:ext cx="1752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(null &gt; 0)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(null + 1)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(null = 0)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null AND true</a:t>
            </a:r>
          </a:p>
        </p:txBody>
      </p:sp>
      <p:sp>
        <p:nvSpPr>
          <p:cNvPr id="243743" name="Text Box 31"/>
          <p:cNvSpPr txBox="1">
            <a:spLocks noChangeArrowheads="1"/>
          </p:cNvSpPr>
          <p:nvPr/>
        </p:nvSpPr>
        <p:spPr bwMode="auto">
          <a:xfrm>
            <a:off x="3142896" y="205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is null</a:t>
            </a:r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3142896" y="24526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is null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3142896" y="2895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is null</a:t>
            </a:r>
          </a:p>
        </p:txBody>
      </p:sp>
      <p:sp>
        <p:nvSpPr>
          <p:cNvPr id="243746" name="Text Box 34"/>
          <p:cNvSpPr txBox="1">
            <a:spLocks noChangeArrowheads="1"/>
          </p:cNvSpPr>
          <p:nvPr/>
        </p:nvSpPr>
        <p:spPr bwMode="auto">
          <a:xfrm>
            <a:off x="3142896" y="32908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is null</a:t>
            </a:r>
          </a:p>
        </p:txBody>
      </p:sp>
      <p:sp>
        <p:nvSpPr>
          <p:cNvPr id="243774" name="Text Box 62"/>
          <p:cNvSpPr txBox="1">
            <a:spLocks noChangeArrowheads="1"/>
          </p:cNvSpPr>
          <p:nvPr/>
        </p:nvSpPr>
        <p:spPr bwMode="auto">
          <a:xfrm>
            <a:off x="58674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43775" name="Text Box 63"/>
          <p:cNvSpPr txBox="1">
            <a:spLocks noChangeArrowheads="1"/>
          </p:cNvSpPr>
          <p:nvPr/>
        </p:nvSpPr>
        <p:spPr bwMode="auto">
          <a:xfrm>
            <a:off x="3429000" y="533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43776" name="Text Box 64"/>
          <p:cNvSpPr txBox="1">
            <a:spLocks noChangeArrowheads="1"/>
          </p:cNvSpPr>
          <p:nvPr/>
        </p:nvSpPr>
        <p:spPr bwMode="auto">
          <a:xfrm>
            <a:off x="7543800" y="5334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Null</a:t>
            </a:r>
          </a:p>
        </p:txBody>
      </p:sp>
      <p:sp>
        <p:nvSpPr>
          <p:cNvPr id="243777" name="Text Box 65"/>
          <p:cNvSpPr txBox="1">
            <a:spLocks noChangeArrowheads="1"/>
          </p:cNvSpPr>
          <p:nvPr/>
        </p:nvSpPr>
        <p:spPr bwMode="auto">
          <a:xfrm>
            <a:off x="16764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43778" name="Text Box 66"/>
          <p:cNvSpPr txBox="1">
            <a:spLocks noChangeArrowheads="1"/>
          </p:cNvSpPr>
          <p:nvPr/>
        </p:nvSpPr>
        <p:spPr bwMode="auto">
          <a:xfrm>
            <a:off x="25908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43779" name="Text Box 67"/>
          <p:cNvSpPr txBox="1">
            <a:spLocks noChangeArrowheads="1"/>
          </p:cNvSpPr>
          <p:nvPr/>
        </p:nvSpPr>
        <p:spPr bwMode="auto">
          <a:xfrm>
            <a:off x="1676400" y="533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43780" name="Text Box 68"/>
          <p:cNvSpPr txBox="1">
            <a:spLocks noChangeArrowheads="1"/>
          </p:cNvSpPr>
          <p:nvPr/>
        </p:nvSpPr>
        <p:spPr bwMode="auto">
          <a:xfrm>
            <a:off x="2590800" y="533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43781" name="Text Box 69"/>
          <p:cNvSpPr txBox="1">
            <a:spLocks noChangeArrowheads="1"/>
          </p:cNvSpPr>
          <p:nvPr/>
        </p:nvSpPr>
        <p:spPr bwMode="auto">
          <a:xfrm>
            <a:off x="3429000" y="4724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Null</a:t>
            </a:r>
          </a:p>
        </p:txBody>
      </p:sp>
      <p:sp>
        <p:nvSpPr>
          <p:cNvPr id="243782" name="Text Box 70"/>
          <p:cNvSpPr txBox="1">
            <a:spLocks noChangeArrowheads="1"/>
          </p:cNvSpPr>
          <p:nvPr/>
        </p:nvSpPr>
        <p:spPr bwMode="auto">
          <a:xfrm>
            <a:off x="6705600" y="586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Null</a:t>
            </a:r>
          </a:p>
        </p:txBody>
      </p:sp>
      <p:sp>
        <p:nvSpPr>
          <p:cNvPr id="243783" name="Text Box 71"/>
          <p:cNvSpPr txBox="1">
            <a:spLocks noChangeArrowheads="1"/>
          </p:cNvSpPr>
          <p:nvPr/>
        </p:nvSpPr>
        <p:spPr bwMode="auto">
          <a:xfrm>
            <a:off x="2590800" y="5867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43784" name="Text Box 72"/>
          <p:cNvSpPr txBox="1">
            <a:spLocks noChangeArrowheads="1"/>
          </p:cNvSpPr>
          <p:nvPr/>
        </p:nvSpPr>
        <p:spPr bwMode="auto">
          <a:xfrm>
            <a:off x="6705600" y="533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43785" name="Text Box 73"/>
          <p:cNvSpPr txBox="1">
            <a:spLocks noChangeArrowheads="1"/>
          </p:cNvSpPr>
          <p:nvPr/>
        </p:nvSpPr>
        <p:spPr bwMode="auto">
          <a:xfrm>
            <a:off x="67056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43786" name="Text Box 74"/>
          <p:cNvSpPr txBox="1">
            <a:spLocks noChangeArrowheads="1"/>
          </p:cNvSpPr>
          <p:nvPr/>
        </p:nvSpPr>
        <p:spPr bwMode="auto">
          <a:xfrm>
            <a:off x="75438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43787" name="Text Box 75"/>
          <p:cNvSpPr txBox="1">
            <a:spLocks noChangeArrowheads="1"/>
          </p:cNvSpPr>
          <p:nvPr/>
        </p:nvSpPr>
        <p:spPr bwMode="auto">
          <a:xfrm>
            <a:off x="5867400" y="5334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43788" name="Text Box 76"/>
          <p:cNvSpPr txBox="1">
            <a:spLocks noChangeArrowheads="1"/>
          </p:cNvSpPr>
          <p:nvPr/>
        </p:nvSpPr>
        <p:spPr bwMode="auto">
          <a:xfrm>
            <a:off x="5867400" y="5867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43789" name="Text Box 77"/>
          <p:cNvSpPr txBox="1">
            <a:spLocks noChangeArrowheads="1"/>
          </p:cNvSpPr>
          <p:nvPr/>
        </p:nvSpPr>
        <p:spPr bwMode="auto">
          <a:xfrm>
            <a:off x="7543800" y="586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Null</a:t>
            </a:r>
          </a:p>
        </p:txBody>
      </p:sp>
      <p:sp>
        <p:nvSpPr>
          <p:cNvPr id="243790" name="Text Box 78"/>
          <p:cNvSpPr txBox="1">
            <a:spLocks noChangeArrowheads="1"/>
          </p:cNvSpPr>
          <p:nvPr/>
        </p:nvSpPr>
        <p:spPr bwMode="auto">
          <a:xfrm>
            <a:off x="3429000" y="586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Null</a:t>
            </a:r>
          </a:p>
        </p:txBody>
      </p:sp>
      <p:sp>
        <p:nvSpPr>
          <p:cNvPr id="243791" name="Text Box 79"/>
          <p:cNvSpPr txBox="1">
            <a:spLocks noChangeArrowheads="1"/>
          </p:cNvSpPr>
          <p:nvPr/>
        </p:nvSpPr>
        <p:spPr bwMode="auto">
          <a:xfrm>
            <a:off x="1676400" y="586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Null</a:t>
            </a: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624655" y="1035162"/>
            <a:ext cx="8693366" cy="10351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1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returns only 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tuples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1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3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3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3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3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3" grpId="0"/>
      <p:bldP spid="243744" grpId="0"/>
      <p:bldP spid="243745" grpId="0"/>
      <p:bldP spid="243746" grpId="0"/>
      <p:bldP spid="243774" grpId="0"/>
      <p:bldP spid="243775" grpId="0"/>
      <p:bldP spid="243776" grpId="0"/>
      <p:bldP spid="243777" grpId="0"/>
      <p:bldP spid="243778" grpId="0"/>
      <p:bldP spid="243779" grpId="0"/>
      <p:bldP spid="243780" grpId="0"/>
      <p:bldP spid="243781" grpId="0"/>
      <p:bldP spid="243782" grpId="0"/>
      <p:bldP spid="243783" grpId="0"/>
      <p:bldP spid="243784" grpId="0"/>
      <p:bldP spid="243785" grpId="0"/>
      <p:bldP spid="243786" grpId="0"/>
      <p:bldP spid="243787" grpId="0"/>
      <p:bldP spid="243788" grpId="0"/>
      <p:bldP spid="243789" grpId="0"/>
      <p:bldP spid="243790" grpId="0"/>
      <p:bldP spid="24379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NULL and Three-valued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7" y="1447800"/>
            <a:ext cx="8012353" cy="48006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NULL is treated like other values in set operators</a:t>
            </a:r>
          </a:p>
          <a:p>
            <a:pPr lvl="1"/>
            <a:r>
              <a:rPr kumimoji="1" lang="en-US" altLang="zh-CN" dirty="0" smtClean="0"/>
              <a:t>Union, Intersect, Difference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Aggregates </a:t>
            </a:r>
            <a:r>
              <a:rPr kumimoji="1" lang="en-US" altLang="zh-CN" dirty="0"/>
              <a:t>are computed ignoring NULL value, except COUNT(*)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COUNT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considers </a:t>
            </a:r>
            <a:r>
              <a:rPr kumimoji="1" lang="en-US" altLang="zh-CN" dirty="0"/>
              <a:t>a NULL tuple as a valid </a:t>
            </a:r>
            <a:r>
              <a:rPr kumimoji="1" lang="en-US" altLang="zh-CN" dirty="0" smtClean="0"/>
              <a:t>tuple</a:t>
            </a:r>
          </a:p>
          <a:p>
            <a:pPr lvl="1"/>
            <a:r>
              <a:rPr kumimoji="1" lang="en-US" altLang="zh-CN" dirty="0" smtClean="0"/>
              <a:t>When </a:t>
            </a:r>
            <a:r>
              <a:rPr kumimoji="1" lang="en-US" altLang="zh-CN" dirty="0"/>
              <a:t>the input to an aggregate is empty, COUNT returns 0; all others return NULL.</a:t>
            </a:r>
          </a:p>
        </p:txBody>
      </p:sp>
    </p:spTree>
    <p:extLst>
      <p:ext uri="{BB962C8B-B14F-4D97-AF65-F5344CB8AC3E}">
        <p14:creationId xmlns:p14="http://schemas.microsoft.com/office/powerpoint/2010/main" val="13710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164566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Outer Joins (LEFT)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Outer </a:t>
            </a:r>
            <a:r>
              <a:rPr lang="en" dirty="0"/>
              <a:t>joins add in unmatched rows.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SELECT </a:t>
            </a:r>
            <a:r>
              <a:rPr lang="en" dirty="0"/>
              <a:t>sname, cid FROM Students 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4A86E8"/>
                </a:solidFill>
              </a:rPr>
              <a:t>LEFT OUTER JOIN </a:t>
            </a:r>
            <a:r>
              <a:rPr lang="en" dirty="0"/>
              <a:t>Enrollments 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4A86E8"/>
                </a:solidFill>
              </a:rPr>
              <a:t>ON</a:t>
            </a:r>
            <a:r>
              <a:rPr lang="en" dirty="0"/>
              <a:t> S.sid = E.sid;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Example </a:t>
            </a:r>
            <a:r>
              <a:rPr lang="en" dirty="0"/>
              <a:t>output 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Rows </a:t>
            </a:r>
            <a:r>
              <a:rPr lang="en" dirty="0"/>
              <a:t>of </a:t>
            </a:r>
            <a:r>
              <a:rPr lang="en" dirty="0">
                <a:solidFill>
                  <a:srgbClr val="E06666"/>
                </a:solidFill>
              </a:rPr>
              <a:t>left</a:t>
            </a:r>
            <a:r>
              <a:rPr lang="en" dirty="0"/>
              <a:t> relation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couldn’t be matched are still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with a </a:t>
            </a:r>
            <a:r>
              <a:rPr lang="en" dirty="0">
                <a:solidFill>
                  <a:srgbClr val="FF9900"/>
                </a:solidFill>
              </a:rPr>
              <a:t>NULL</a:t>
            </a:r>
            <a:r>
              <a:rPr lang="en" dirty="0"/>
              <a:t> </a:t>
            </a:r>
            <a:r>
              <a:rPr lang="en" dirty="0">
                <a:solidFill>
                  <a:srgbClr val="93C47D"/>
                </a:solidFill>
              </a:rPr>
              <a:t>right</a:t>
            </a:r>
            <a:r>
              <a:rPr lang="en" dirty="0"/>
              <a:t> hand side.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2" name="Shape 152"/>
          <p:cNvGraphicFramePr/>
          <p:nvPr/>
        </p:nvGraphicFramePr>
        <p:xfrm>
          <a:off x="6677875" y="3334350"/>
          <a:ext cx="1843475" cy="3266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7850"/>
                <a:gridCol w="835625"/>
              </a:tblGrid>
              <a:tr h="52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sname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93C47D"/>
                          </a:solidFill>
                        </a:rPr>
                        <a:t>cid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Dan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Evan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Lu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Victor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Liwen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Mike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Outer </a:t>
            </a:r>
            <a:r>
              <a:rPr lang="en" dirty="0"/>
              <a:t>joins add in unmatched rows.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SELECT </a:t>
            </a:r>
            <a:r>
              <a:rPr lang="en" dirty="0"/>
              <a:t>sname, cid FROM Students 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4A86E8"/>
                </a:solidFill>
              </a:rPr>
              <a:t>RIGHT OUTER JOIN </a:t>
            </a:r>
            <a:r>
              <a:rPr lang="en" dirty="0"/>
              <a:t>Enrollments 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4A86E8"/>
                </a:solidFill>
              </a:rPr>
              <a:t>ON</a:t>
            </a:r>
            <a:r>
              <a:rPr lang="en" dirty="0"/>
              <a:t> S.sid = E.sid;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Example </a:t>
            </a:r>
            <a:r>
              <a:rPr lang="en" dirty="0"/>
              <a:t>output 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- Rows </a:t>
            </a:r>
            <a:r>
              <a:rPr lang="en" dirty="0"/>
              <a:t>of </a:t>
            </a:r>
            <a:r>
              <a:rPr lang="en" dirty="0">
                <a:solidFill>
                  <a:srgbClr val="93C47D"/>
                </a:solidFill>
              </a:rPr>
              <a:t>right</a:t>
            </a:r>
            <a:r>
              <a:rPr lang="en" dirty="0"/>
              <a:t> relation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couldn’t be matched are still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with a </a:t>
            </a:r>
            <a:r>
              <a:rPr lang="en" dirty="0">
                <a:solidFill>
                  <a:srgbClr val="FF9900"/>
                </a:solidFill>
              </a:rPr>
              <a:t>NULL</a:t>
            </a:r>
            <a:r>
              <a:rPr lang="en" dirty="0"/>
              <a:t> </a:t>
            </a:r>
            <a:r>
              <a:rPr lang="en" dirty="0">
                <a:solidFill>
                  <a:srgbClr val="E06666"/>
                </a:solidFill>
              </a:rPr>
              <a:t>left</a:t>
            </a:r>
            <a:r>
              <a:rPr lang="en" dirty="0"/>
              <a:t> hand side.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9" name="Shape 159"/>
          <p:cNvGraphicFramePr/>
          <p:nvPr/>
        </p:nvGraphicFramePr>
        <p:xfrm>
          <a:off x="6677875" y="3334350"/>
          <a:ext cx="1843475" cy="3266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7850"/>
                <a:gridCol w="835625"/>
              </a:tblGrid>
              <a:tr h="523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E06666"/>
                          </a:solidFill>
                        </a:rPr>
                        <a:t>sname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93C47D"/>
                          </a:solidFill>
                        </a:rPr>
                        <a:t>cid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Dan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Evan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Lu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Victor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</a:rPr>
                        <a:t>NULL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150"/>
          <p:cNvSpPr txBox="1">
            <a:spLocks noGrp="1"/>
          </p:cNvSpPr>
          <p:nvPr>
            <p:ph type="title"/>
          </p:nvPr>
        </p:nvSpPr>
        <p:spPr>
          <a:xfrm>
            <a:off x="1164566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Outer Joins </a:t>
            </a:r>
            <a:r>
              <a:rPr lang="en" dirty="0" smtClean="0">
                <a:solidFill>
                  <a:schemeClr val="tx1"/>
                </a:solidFill>
              </a:rPr>
              <a:t>(RIGHT)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Outer </a:t>
            </a:r>
            <a:r>
              <a:rPr lang="en" sz="2800" dirty="0"/>
              <a:t>joins add in unmatched rows.</a:t>
            </a:r>
          </a:p>
          <a:p>
            <a:pPr marL="457200" lvl="0" indent="-4064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SELECT </a:t>
            </a:r>
            <a:r>
              <a:rPr lang="en" sz="2800" dirty="0"/>
              <a:t>sname, cid FROM Students 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A86E8"/>
                </a:solidFill>
              </a:rPr>
              <a:t>FULL OUTER JOIN </a:t>
            </a:r>
            <a:r>
              <a:rPr lang="en" sz="2800" dirty="0"/>
              <a:t>Enrollments 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A86E8"/>
                </a:solidFill>
              </a:rPr>
              <a:t>ON</a:t>
            </a:r>
            <a:r>
              <a:rPr lang="en" sz="2800" dirty="0"/>
              <a:t> S.sid = </a:t>
            </a:r>
            <a:r>
              <a:rPr lang="en" sz="2800" dirty="0" smtClean="0"/>
              <a:t>E.sid;</a:t>
            </a:r>
          </a:p>
          <a:p>
            <a:pPr marL="457200" lvl="0" indent="-4064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Example output </a:t>
            </a:r>
          </a:p>
          <a:p>
            <a:pPr marL="457200" lvl="0" indent="-406400" rtl="0">
              <a:spcBef>
                <a:spcPts val="0"/>
              </a:spcBef>
              <a:buSzPct val="100000"/>
              <a:buNone/>
            </a:pPr>
            <a:r>
              <a:rPr lang="en" sz="2800" dirty="0" smtClean="0"/>
              <a:t>- Any </a:t>
            </a:r>
            <a:r>
              <a:rPr lang="en" sz="2800" dirty="0"/>
              <a:t>unmatched rows are still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	there, with the other side </a:t>
            </a:r>
            <a:r>
              <a:rPr lang="en" sz="2800" dirty="0">
                <a:solidFill>
                  <a:srgbClr val="FF9900"/>
                </a:solidFill>
              </a:rPr>
              <a:t>NULL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66" name="Shape 166"/>
          <p:cNvGraphicFramePr/>
          <p:nvPr/>
        </p:nvGraphicFramePr>
        <p:xfrm>
          <a:off x="7098475" y="2818225"/>
          <a:ext cx="1650550" cy="384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275"/>
                <a:gridCol w="825275"/>
              </a:tblGrid>
              <a:tr h="401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rgbClr val="E06666"/>
                          </a:solidFill>
                        </a:rPr>
                        <a:t>sname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93C47D"/>
                          </a:solidFill>
                        </a:rPr>
                        <a:t>cid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Dan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Evan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Lu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Victor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188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NULL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Liwen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Mike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150"/>
          <p:cNvSpPr txBox="1">
            <a:spLocks noGrp="1"/>
          </p:cNvSpPr>
          <p:nvPr>
            <p:ph type="title"/>
          </p:nvPr>
        </p:nvSpPr>
        <p:spPr>
          <a:xfrm>
            <a:off x="1164566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Outer Joins </a:t>
            </a:r>
            <a:r>
              <a:rPr lang="en" dirty="0" smtClean="0">
                <a:solidFill>
                  <a:schemeClr val="tx1"/>
                </a:solidFill>
              </a:rPr>
              <a:t>(FULL)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Summary: Outer Join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1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OUTER JOIN operator in WHERE </a:t>
            </a:r>
            <a:r>
              <a:rPr kumimoji="1" lang="en-US" altLang="zh-CN" dirty="0" smtClean="0"/>
              <a:t>clause</a:t>
            </a:r>
          </a:p>
          <a:p>
            <a:pPr lvl="1"/>
            <a:r>
              <a:rPr kumimoji="1" lang="en-US" altLang="zh-CN" dirty="0"/>
              <a:t>– R LEFT OUTER JOIN S ON R.A = </a:t>
            </a:r>
            <a:r>
              <a:rPr kumimoji="1" lang="en-US" altLang="zh-CN" dirty="0" smtClean="0"/>
              <a:t>S.A</a:t>
            </a:r>
          </a:p>
          <a:p>
            <a:pPr lvl="2"/>
            <a:r>
              <a:rPr kumimoji="1" lang="en-US" altLang="zh-CN" dirty="0"/>
              <a:t>Keep all dangling tuples from R by padding S attributes with NULL</a:t>
            </a:r>
            <a:r>
              <a:rPr kumimoji="1" lang="en-US" altLang="zh-CN" dirty="0" smtClean="0"/>
              <a:t>.</a:t>
            </a:r>
          </a:p>
          <a:p>
            <a:pPr lvl="2"/>
            <a:endParaRPr kumimoji="1" lang="en-US" altLang="zh-CN" dirty="0"/>
          </a:p>
          <a:p>
            <a:pPr lvl="1"/>
            <a:r>
              <a:rPr kumimoji="1" lang="en-US" altLang="zh-CN" dirty="0"/>
              <a:t>R RIGHT OUTER JOIN S ON R.A = S.A</a:t>
            </a:r>
          </a:p>
          <a:p>
            <a:pPr lvl="2"/>
            <a:r>
              <a:rPr kumimoji="1" lang="en-US" altLang="zh-CN" dirty="0"/>
              <a:t>keep all dangling tuples from S by padding R attributes with NULL</a:t>
            </a:r>
          </a:p>
          <a:p>
            <a:pPr lvl="2"/>
            <a:endParaRPr kumimoji="1" lang="en-US" altLang="zh-CN" dirty="0" smtClean="0"/>
          </a:p>
          <a:p>
            <a:pPr lvl="1"/>
            <a:r>
              <a:rPr kumimoji="1" lang="en-US" altLang="zh-CN" dirty="0"/>
              <a:t>R FULL OUTER JOIN S ON R.A = S.A</a:t>
            </a:r>
          </a:p>
          <a:p>
            <a:pPr lvl="2"/>
            <a:r>
              <a:rPr kumimoji="1" lang="en-US" altLang="zh-CN" dirty="0"/>
              <a:t>keep all dangling tuples both from R and S with appropriate padding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kumimoji="1" lang="en-US" altLang="zh-CN" dirty="0"/>
              <a:t>SELECT attributes, aggregates</a:t>
            </a:r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FROM </a:t>
            </a:r>
            <a:r>
              <a:rPr kumimoji="1" lang="en-US" altLang="zh-CN" dirty="0" smtClean="0"/>
              <a:t>relations(tables)</a:t>
            </a:r>
            <a:endParaRPr kumimoji="1" lang="en-US" altLang="zh-CN" dirty="0"/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WHERE conditions</a:t>
            </a:r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GROUP BY attributes</a:t>
            </a:r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HAVING conditions on aggregates</a:t>
            </a:r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r>
              <a:rPr kumimoji="1" lang="en-US" altLang="zh-CN" dirty="0"/>
              <a:t>ORDER BY attributes, aggregates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8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81818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Inner Join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2142916"/>
            <a:ext cx="8229600" cy="351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-	SELECT </a:t>
            </a:r>
            <a:r>
              <a:rPr lang="en" sz="2400" dirty="0"/>
              <a:t>* FROM Students </a:t>
            </a:r>
            <a:r>
              <a:rPr lang="en" sz="2400" dirty="0">
                <a:solidFill>
                  <a:srgbClr val="F3F3F3"/>
                </a:solidFill>
              </a:rPr>
              <a:t>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A86E8"/>
                </a:solidFill>
              </a:rPr>
              <a:t>INNER JOIN </a:t>
            </a:r>
            <a:r>
              <a:rPr lang="en" sz="2400" dirty="0"/>
              <a:t>Enrollments </a:t>
            </a:r>
            <a:r>
              <a:rPr lang="en" sz="2400" dirty="0">
                <a:solidFill>
                  <a:srgbClr val="F3F3F3"/>
                </a:solidFill>
              </a:rPr>
              <a:t>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A86E8"/>
                </a:solidFill>
              </a:rPr>
              <a:t>ON</a:t>
            </a:r>
            <a:r>
              <a:rPr lang="en" sz="2400" dirty="0"/>
              <a:t> S.sid = E.sid;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-	Not </a:t>
            </a:r>
            <a:r>
              <a:rPr lang="en" sz="2400" dirty="0"/>
              <a:t>really different than before: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-	SELECT </a:t>
            </a:r>
            <a:r>
              <a:rPr lang="en" sz="2400" dirty="0"/>
              <a:t>* FROM Students S, Enrollments E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WHERE S.sid = E.sid;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SQL Queries - Summary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0" dirty="0"/>
              <a:t>An advantage of the relational model is its well-defined query semantics.</a:t>
            </a:r>
          </a:p>
          <a:p>
            <a:pPr>
              <a:lnSpc>
                <a:spcPct val="90000"/>
              </a:lnSpc>
            </a:pPr>
            <a:r>
              <a:rPr lang="en-US" b="0" dirty="0"/>
              <a:t>SQL provides functionality close to that of the basic relational model.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differences in duplicate handling, null values, set </a:t>
            </a:r>
            <a:r>
              <a:rPr lang="en-US" dirty="0" smtClean="0"/>
              <a:t>op</a:t>
            </a:r>
          </a:p>
          <a:p>
            <a:pPr>
              <a:lnSpc>
                <a:spcPct val="90000"/>
              </a:lnSpc>
            </a:pPr>
            <a:r>
              <a:rPr lang="en-US" b="0" dirty="0" smtClean="0"/>
              <a:t>Typically</a:t>
            </a:r>
            <a:r>
              <a:rPr lang="en-US" b="0" dirty="0"/>
              <a:t>, many ways to write a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system is responsible for figuring a fast way to actually execute a query regardless of how it is written.</a:t>
            </a:r>
          </a:p>
          <a:p>
            <a:pPr>
              <a:lnSpc>
                <a:spcPct val="90000"/>
              </a:lnSpc>
            </a:pPr>
            <a:r>
              <a:rPr lang="en-US" b="0" dirty="0"/>
              <a:t>Lots more functionality beyond these basic features.  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due Monday October 16</a:t>
            </a:r>
          </a:p>
          <a:p>
            <a:pPr lvl="1"/>
            <a:r>
              <a:rPr lang="en-US" dirty="0" smtClean="0"/>
              <a:t>10% penalty per late day</a:t>
            </a:r>
          </a:p>
          <a:p>
            <a:r>
              <a:rPr lang="en-US" dirty="0" smtClean="0"/>
              <a:t>Homework 2: Friday October 20</a:t>
            </a:r>
            <a:r>
              <a:rPr lang="en-US" baseline="30000" dirty="0" smtClean="0"/>
              <a:t>th</a:t>
            </a:r>
            <a:r>
              <a:rPr lang="en-US" dirty="0" smtClean="0"/>
              <a:t> 12PM</a:t>
            </a:r>
          </a:p>
          <a:p>
            <a:r>
              <a:rPr lang="en-US" dirty="0" smtClean="0"/>
              <a:t>Vote on Piazza poll for discussions</a:t>
            </a:r>
          </a:p>
        </p:txBody>
      </p:sp>
    </p:spTree>
    <p:extLst>
      <p:ext uri="{BB962C8B-B14F-4D97-AF65-F5344CB8AC3E}">
        <p14:creationId xmlns:p14="http://schemas.microsoft.com/office/powerpoint/2010/main" val="1250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Evaluation order:</a:t>
            </a:r>
          </a:p>
          <a:p>
            <a:pPr lvl="1"/>
            <a:r>
              <a:rPr kumimoji="1" lang="en-US" altLang="zh-CN" dirty="0" smtClean="0"/>
              <a:t>FROM </a:t>
            </a:r>
            <a:r>
              <a:rPr kumimoji="1" lang="en-US" altLang="zh-CN" dirty="0"/>
              <a:t>→ WHERE → GROUP BY → HAVING → ORDER </a:t>
            </a:r>
            <a:r>
              <a:rPr kumimoji="1" lang="en-US" altLang="zh-CN" dirty="0" smtClean="0"/>
              <a:t>BY →SELECT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Relational </a:t>
            </a:r>
            <a:r>
              <a:rPr kumimoji="1" lang="en-US" altLang="zh-CN" dirty="0" smtClean="0"/>
              <a:t>Algebra Counterparts</a:t>
            </a:r>
          </a:p>
          <a:p>
            <a:pPr lvl="1"/>
            <a:r>
              <a:rPr kumimoji="1" lang="en-US" altLang="zh-CN" dirty="0"/>
              <a:t>FROM R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...,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m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   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× · · · ×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m</a:t>
            </a:r>
            <a:endParaRPr kumimoji="1" lang="en-US" altLang="zh-CN" baseline="-25000" dirty="0" smtClean="0"/>
          </a:p>
          <a:p>
            <a:pPr lvl="1"/>
            <a:r>
              <a:rPr kumimoji="1" lang="en-US" altLang="zh-CN" dirty="0" smtClean="0"/>
              <a:t>WHERE C:    </a:t>
            </a:r>
            <a:r>
              <a:rPr kumimoji="1" lang="el-GR" altLang="zh-CN" dirty="0" smtClean="0"/>
              <a:t>σ</a:t>
            </a:r>
            <a:r>
              <a:rPr kumimoji="1" lang="el-GR" altLang="zh-CN" baseline="-25000" dirty="0" smtClean="0"/>
              <a:t>C</a:t>
            </a:r>
            <a:endParaRPr kumimoji="1" lang="en-US" altLang="zh-CN" baseline="-25000" dirty="0" smtClean="0"/>
          </a:p>
          <a:p>
            <a:pPr lvl="1"/>
            <a:r>
              <a:rPr kumimoji="1" lang="en-US" altLang="zh-CN" dirty="0"/>
              <a:t>SELECT 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..., </a:t>
            </a: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:   </a:t>
            </a:r>
            <a:r>
              <a:rPr kumimoji="1" lang="el-GR" altLang="zh-CN" dirty="0"/>
              <a:t>π</a:t>
            </a:r>
            <a:r>
              <a:rPr kumimoji="1" lang="el-GR" altLang="zh-CN" baseline="-25000" dirty="0"/>
              <a:t>A1</a:t>
            </a:r>
            <a:r>
              <a:rPr kumimoji="1" lang="el-GR" altLang="zh-CN" dirty="0"/>
              <a:t>,...,</a:t>
            </a:r>
            <a:r>
              <a:rPr kumimoji="1" lang="el-GR" altLang="zh-CN" baseline="-25000" dirty="0"/>
              <a:t>An</a:t>
            </a:r>
            <a:endParaRPr kumimoji="1" lang="en-US" altLang="zh-CN" baseline="-25000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5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762000" y="1371600"/>
            <a:ext cx="62801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S.name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E.cid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FROM </a:t>
            </a:r>
            <a:r>
              <a:rPr lang="en-US" sz="2800" dirty="0">
                <a:solidFill>
                  <a:srgbClr val="FF0000"/>
                </a:solidFill>
                <a:latin typeface="Lucida Console" charset="0"/>
              </a:rPr>
              <a:t>Students S, Enrolled E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WHERE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S.sid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E.sid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E.grade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=‘B'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5715000"/>
            <a:ext cx="5105400" cy="838200"/>
            <a:chOff x="288" y="3600"/>
            <a:chExt cx="3216" cy="528"/>
          </a:xfrm>
        </p:grpSpPr>
        <p:sp>
          <p:nvSpPr>
            <p:cNvPr id="25615" name="Rectangle 6"/>
            <p:cNvSpPr>
              <a:spLocks noChangeArrowheads="1"/>
            </p:cNvSpPr>
            <p:nvPr/>
          </p:nvSpPr>
          <p:spPr bwMode="auto">
            <a:xfrm>
              <a:off x="288" y="3696"/>
              <a:ext cx="78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Tahoma" charset="0"/>
                </a:rPr>
                <a:t>result =</a:t>
              </a:r>
            </a:p>
          </p:txBody>
        </p:sp>
        <p:sp>
          <p:nvSpPr>
            <p:cNvPr id="25616" name="Text Box 7"/>
            <p:cNvSpPr txBox="1">
              <a:spLocks noChangeArrowheads="1"/>
            </p:cNvSpPr>
            <p:nvPr/>
          </p:nvSpPr>
          <p:spPr bwMode="auto">
            <a:xfrm>
              <a:off x="1296" y="3600"/>
              <a:ext cx="2160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S.name     </a:t>
              </a:r>
              <a:r>
                <a:rPr lang="en-US" dirty="0" smtClean="0"/>
                <a:t>	E.cid</a:t>
              </a:r>
              <a:endParaRPr lang="en-US" dirty="0"/>
            </a:p>
            <a:p>
              <a:r>
                <a:rPr lang="en-US" dirty="0"/>
                <a:t>  Jones	        History105</a:t>
              </a:r>
            </a:p>
          </p:txBody>
        </p:sp>
        <p:sp>
          <p:nvSpPr>
            <p:cNvPr id="25617" name="Line 8"/>
            <p:cNvSpPr>
              <a:spLocks noChangeShapeType="1"/>
            </p:cNvSpPr>
            <p:nvPr/>
          </p:nvSpPr>
          <p:spPr bwMode="auto">
            <a:xfrm>
              <a:off x="2112" y="360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8" name="Line 9"/>
            <p:cNvSpPr>
              <a:spLocks noChangeShapeType="1"/>
            </p:cNvSpPr>
            <p:nvPr/>
          </p:nvSpPr>
          <p:spPr bwMode="auto">
            <a:xfrm>
              <a:off x="1296" y="384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3124200"/>
            <a:ext cx="8458200" cy="1930400"/>
            <a:chOff x="144" y="1952"/>
            <a:chExt cx="5328" cy="1216"/>
          </a:xfrm>
        </p:grpSpPr>
        <p:graphicFrame>
          <p:nvGraphicFramePr>
            <p:cNvPr id="25602" name="Object 2"/>
            <p:cNvGraphicFramePr>
              <a:graphicFrameLocks/>
            </p:cNvGraphicFramePr>
            <p:nvPr/>
          </p:nvGraphicFramePr>
          <p:xfrm>
            <a:off x="2736" y="1952"/>
            <a:ext cx="273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Document" r:id="rId4" imgW="5861050" imgH="2167467" progId="">
                    <p:embed/>
                  </p:oleObj>
                </mc:Choice>
                <mc:Fallback>
                  <p:oleObj name="Document" r:id="rId4" imgW="5861050" imgH="2167467" progId="">
                    <p:embed/>
                    <p:pic>
                      <p:nvPicPr>
                        <p:cNvPr id="0" name="Picture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52"/>
                          <a:ext cx="2736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44" y="1968"/>
              <a:ext cx="2496" cy="1200"/>
              <a:chOff x="2880" y="2112"/>
              <a:chExt cx="2510" cy="1296"/>
            </a:xfrm>
          </p:grpSpPr>
          <p:graphicFrame>
            <p:nvGraphicFramePr>
              <p:cNvPr id="25603" name="Object 3"/>
              <p:cNvGraphicFramePr>
                <a:graphicFrameLocks/>
              </p:cNvGraphicFramePr>
              <p:nvPr/>
            </p:nvGraphicFramePr>
            <p:xfrm>
              <a:off x="2880" y="2112"/>
              <a:ext cx="2510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Document" r:id="rId6" imgW="4720167" imgH="2476500" progId="Word.Document.8">
                      <p:embed/>
                    </p:oleObj>
                  </mc:Choice>
                  <mc:Fallback>
                    <p:oleObj name="Document" r:id="rId6" imgW="4720167" imgH="2476500" progId="Word.Document.8">
                      <p:embed/>
                      <p:pic>
                        <p:nvPicPr>
                          <p:cNvPr id="0" name="Picture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112"/>
                            <a:ext cx="2510" cy="1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2" name="Line 14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2496" cy="0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3" name="Line 15"/>
              <p:cNvSpPr>
                <a:spLocks noChangeShapeType="1"/>
              </p:cNvSpPr>
              <p:nvPr/>
            </p:nvSpPr>
            <p:spPr bwMode="auto">
              <a:xfrm>
                <a:off x="3504" y="2112"/>
                <a:ext cx="0" cy="12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4" name="Line 16"/>
              <p:cNvSpPr>
                <a:spLocks noChangeShapeType="1"/>
              </p:cNvSpPr>
              <p:nvPr/>
            </p:nvSpPr>
            <p:spPr bwMode="auto">
              <a:xfrm>
                <a:off x="4704" y="2112"/>
                <a:ext cx="0" cy="12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Semantics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idx="1"/>
          </p:nvPr>
        </p:nvSpPr>
        <p:spPr>
          <a:xfrm>
            <a:off x="655610" y="948908"/>
            <a:ext cx="8536873" cy="5946475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b="0" dirty="0" smtClean="0"/>
          </a:p>
          <a:p>
            <a:pPr>
              <a:lnSpc>
                <a:spcPct val="90000"/>
              </a:lnSpc>
            </a:pPr>
            <a:r>
              <a:rPr lang="en-US" b="0" dirty="0" smtClean="0"/>
              <a:t>Semantics </a:t>
            </a:r>
            <a:r>
              <a:rPr lang="en-US" b="0" dirty="0"/>
              <a:t>of an SQL query are defined in terms of the following conceptual evaluation strategy</a:t>
            </a:r>
            <a:r>
              <a:rPr lang="en-US" b="0" dirty="0" smtClean="0"/>
              <a:t>:</a:t>
            </a:r>
          </a:p>
          <a:p>
            <a:pPr>
              <a:lnSpc>
                <a:spcPct val="90000"/>
              </a:lnSpc>
            </a:pPr>
            <a:endParaRPr lang="en-US" b="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300" dirty="0">
                <a:solidFill>
                  <a:srgbClr val="FF0000"/>
                </a:solidFill>
              </a:rPr>
              <a:t>1.</a:t>
            </a:r>
            <a:r>
              <a:rPr lang="en-US" sz="3300" dirty="0"/>
              <a:t> do FROM clause: compute </a:t>
            </a:r>
            <a:r>
              <a:rPr lang="en-US" sz="3300" i="1" u="sng" dirty="0"/>
              <a:t>cross-product</a:t>
            </a:r>
            <a:r>
              <a:rPr lang="en-US" sz="3300" dirty="0"/>
              <a:t> of tables (e.g., Students and Enrolled).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300" dirty="0">
                <a:solidFill>
                  <a:srgbClr val="FF0000"/>
                </a:solidFill>
              </a:rPr>
              <a:t>2.</a:t>
            </a:r>
            <a:r>
              <a:rPr lang="en-US" sz="3300" dirty="0"/>
              <a:t> do WHERE clause: Check conditions, discard </a:t>
            </a:r>
            <a:r>
              <a:rPr lang="en-US" sz="3300" dirty="0" err="1"/>
              <a:t>tuples</a:t>
            </a:r>
            <a:r>
              <a:rPr lang="en-US" sz="3300" dirty="0"/>
              <a:t> that fail. (i.e., “</a:t>
            </a:r>
            <a:r>
              <a:rPr lang="en-US" sz="3300" u="sng" dirty="0"/>
              <a:t>selection</a:t>
            </a:r>
            <a:r>
              <a:rPr lang="en-US" sz="3300" dirty="0"/>
              <a:t>”).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300" dirty="0">
                <a:solidFill>
                  <a:srgbClr val="FF0000"/>
                </a:solidFill>
              </a:rPr>
              <a:t>3.</a:t>
            </a:r>
            <a:r>
              <a:rPr lang="en-US" sz="3300" dirty="0"/>
              <a:t> do SELECT clause: Delete unwanted fields.    (i.e., “</a:t>
            </a:r>
            <a:r>
              <a:rPr lang="en-US" sz="3300" u="sng" dirty="0"/>
              <a:t>projection</a:t>
            </a:r>
            <a:r>
              <a:rPr lang="en-US" sz="3300" dirty="0"/>
              <a:t>”).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300" dirty="0">
                <a:solidFill>
                  <a:srgbClr val="FF0000"/>
                </a:solidFill>
              </a:rPr>
              <a:t>4.</a:t>
            </a:r>
            <a:r>
              <a:rPr lang="en-US" sz="3300" dirty="0"/>
              <a:t> If DISTINCT specified, eliminate duplicate rows.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0" dirty="0">
                <a:solidFill>
                  <a:srgbClr val="FF0000"/>
                </a:solidFill>
              </a:rPr>
              <a:t>Probably the least efficient way to compute a query! </a:t>
            </a:r>
            <a:endParaRPr lang="en-US" b="0" dirty="0"/>
          </a:p>
          <a:p>
            <a:pPr lvl="1">
              <a:lnSpc>
                <a:spcPct val="90000"/>
              </a:lnSpc>
            </a:pPr>
            <a:r>
              <a:rPr lang="en-US" dirty="0"/>
              <a:t>An optimizer will find more efficient strategies to get the </a:t>
            </a:r>
            <a:r>
              <a:rPr lang="en-US" i="1" dirty="0">
                <a:solidFill>
                  <a:srgbClr val="0033CC"/>
                </a:solidFill>
              </a:rPr>
              <a:t>same answer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699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4437</TotalTime>
  <Words>3991</Words>
  <Application>Microsoft Macintosh PowerPoint</Application>
  <PresentationFormat>On-screen Show (4:3)</PresentationFormat>
  <Paragraphs>880</Paragraphs>
  <Slides>62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Calibri</vt:lpstr>
      <vt:lpstr>Corbel</vt:lpstr>
      <vt:lpstr>Gill Sans MT</vt:lpstr>
      <vt:lpstr>Lucida Console</vt:lpstr>
      <vt:lpstr>ＭＳ Ｐゴシック</vt:lpstr>
      <vt:lpstr>Symbol</vt:lpstr>
      <vt:lpstr>Tahoma</vt:lpstr>
      <vt:lpstr>Verdana</vt:lpstr>
      <vt:lpstr>Wingdings</vt:lpstr>
      <vt:lpstr>Wingdings 2</vt:lpstr>
      <vt:lpstr>华文中宋</vt:lpstr>
      <vt:lpstr>宋体</vt:lpstr>
      <vt:lpstr>Arial</vt:lpstr>
      <vt:lpstr>夏至</vt:lpstr>
      <vt:lpstr>Document</vt:lpstr>
      <vt:lpstr>CS 143 Discussion Session</vt:lpstr>
      <vt:lpstr>LOGISTICS</vt:lpstr>
      <vt:lpstr>Assignments</vt:lpstr>
      <vt:lpstr>Discussion Adjustments</vt:lpstr>
      <vt:lpstr>SQL</vt:lpstr>
      <vt:lpstr>General SQL</vt:lpstr>
      <vt:lpstr>General SQL</vt:lpstr>
      <vt:lpstr> Example</vt:lpstr>
      <vt:lpstr>Query Semantics</vt:lpstr>
      <vt:lpstr>Step 1 – Cross Product</vt:lpstr>
      <vt:lpstr>Step 2) Discard tuples that fail predicate</vt:lpstr>
      <vt:lpstr>Step 3) Discard Unwanted Columns</vt:lpstr>
      <vt:lpstr>Important points</vt:lpstr>
      <vt:lpstr>Relation Instances</vt:lpstr>
      <vt:lpstr>Example Schemas (in SQL DDL)</vt:lpstr>
      <vt:lpstr>Simple Join and Selection</vt:lpstr>
      <vt:lpstr>Some Notes on Range Variables</vt:lpstr>
      <vt:lpstr>More Notes</vt:lpstr>
      <vt:lpstr>Find sailors who’ve reserved at least one boat</vt:lpstr>
      <vt:lpstr>Expressions</vt:lpstr>
      <vt:lpstr>String operations</vt:lpstr>
      <vt:lpstr>Set Operators</vt:lpstr>
      <vt:lpstr>Find sid’s of sailors who’ve reserved a red or a green boat</vt:lpstr>
      <vt:lpstr>Find sid’s of sailors who’ve reserved a red and a green boat</vt:lpstr>
      <vt:lpstr>AND Continued…</vt:lpstr>
      <vt:lpstr>Other set operators</vt:lpstr>
      <vt:lpstr>Nested Queries</vt:lpstr>
      <vt:lpstr>Nested Queries with Correlation</vt:lpstr>
      <vt:lpstr>More on Set-Comparison Operators</vt:lpstr>
      <vt:lpstr>Rewriting INTERSECT Queries Using IN</vt:lpstr>
      <vt:lpstr>Summary of Operations</vt:lpstr>
      <vt:lpstr>What does this query return?</vt:lpstr>
      <vt:lpstr>Division in SQL</vt:lpstr>
      <vt:lpstr>Subquery like a ‘value’</vt:lpstr>
      <vt:lpstr>Subqueries: Summary</vt:lpstr>
      <vt:lpstr>Inner Join</vt:lpstr>
      <vt:lpstr>Aggregates</vt:lpstr>
      <vt:lpstr>GROUP BY</vt:lpstr>
      <vt:lpstr>Aggregate Operators</vt:lpstr>
      <vt:lpstr>Find name and age of the oldest sailor(s)</vt:lpstr>
      <vt:lpstr>Why GROUP BY ?</vt:lpstr>
      <vt:lpstr>Group By Examples</vt:lpstr>
      <vt:lpstr>Conceptual Evaluation</vt:lpstr>
      <vt:lpstr> </vt:lpstr>
      <vt:lpstr>Find the number of reservations for each red boat.</vt:lpstr>
      <vt:lpstr>Queries With GROUP BY and HAVING</vt:lpstr>
      <vt:lpstr>Conceptual Evaluation</vt:lpstr>
      <vt:lpstr>Find the age of the youngest sailor with age    18, for each rating with at least 2 such sailors</vt:lpstr>
      <vt:lpstr> </vt:lpstr>
      <vt:lpstr>Sailors who have reserved all boats</vt:lpstr>
      <vt:lpstr>HAVING vs. WHERE</vt:lpstr>
      <vt:lpstr>Order By</vt:lpstr>
      <vt:lpstr>Null Values</vt:lpstr>
      <vt:lpstr>Null Values – 3 Valued Logic</vt:lpstr>
      <vt:lpstr>NULL and Three-valued logic</vt:lpstr>
      <vt:lpstr>Outer Joins (LEFT)</vt:lpstr>
      <vt:lpstr>Outer Joins (RIGHT)</vt:lpstr>
      <vt:lpstr>Outer Joins (FULL)</vt:lpstr>
      <vt:lpstr>Summary: Outer Join</vt:lpstr>
      <vt:lpstr>Inner Join</vt:lpstr>
      <vt:lpstr>Basic SQL Queries - Summary</vt:lpstr>
      <vt:lpstr>Reminders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GJQ</dc:creator>
  <cp:lastModifiedBy>Jia Teoh</cp:lastModifiedBy>
  <cp:revision>355</cp:revision>
  <dcterms:created xsi:type="dcterms:W3CDTF">2014-10-10T03:49:22Z</dcterms:created>
  <dcterms:modified xsi:type="dcterms:W3CDTF">2017-10-14T04:05:33Z</dcterms:modified>
</cp:coreProperties>
</file>