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1" r:id="rId1"/>
  </p:sldMasterIdLst>
  <p:notesMasterIdLst>
    <p:notesMasterId r:id="rId17"/>
  </p:notesMasterIdLst>
  <p:sldIdLst>
    <p:sldId id="256" r:id="rId2"/>
    <p:sldId id="290" r:id="rId3"/>
    <p:sldId id="283" r:id="rId4"/>
    <p:sldId id="291" r:id="rId5"/>
    <p:sldId id="258" r:id="rId6"/>
    <p:sldId id="289" r:id="rId7"/>
    <p:sldId id="259" r:id="rId8"/>
    <p:sldId id="257" r:id="rId9"/>
    <p:sldId id="260" r:id="rId10"/>
    <p:sldId id="261" r:id="rId11"/>
    <p:sldId id="262" r:id="rId12"/>
    <p:sldId id="263" r:id="rId13"/>
    <p:sldId id="264" r:id="rId14"/>
    <p:sldId id="266" r:id="rId15"/>
    <p:sldId id="269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176"/>
    <p:restoredTop sz="93632"/>
  </p:normalViewPr>
  <p:slideViewPr>
    <p:cSldViewPr snapToGrid="0" snapToObjects="1">
      <p:cViewPr varScale="1">
        <p:scale>
          <a:sx n="66" d="100"/>
          <a:sy n="66" d="100"/>
        </p:scale>
        <p:origin x="400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76305B-E2D3-174D-BDBA-738B6D667958}" type="datetimeFigureOut">
              <a:rPr lang="en-US" smtClean="0"/>
              <a:t>10/19/17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8FB1E4-9B09-A945-A996-E609ACE2C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7622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did cover indexes</a:t>
            </a:r>
            <a:r>
              <a:rPr lang="en-US" baseline="0" dirty="0" smtClean="0"/>
              <a:t> in class on Wednesday, but those are a bit more in-depth so we’ll cover them in detail next week. If interested we can go through an overview </a:t>
            </a:r>
            <a:r>
              <a:rPr lang="en-US" baseline="0" smtClean="0"/>
              <a:t>of sparse vs dense today (ISAM/B+ next week though)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8FB1E4-9B09-A945-A996-E609ACE2CCA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4520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Um...</a:t>
            </a:r>
            <a:r>
              <a:rPr lang="en-US" baseline="0" dirty="0" smtClean="0"/>
              <a:t> I guess </a:t>
            </a:r>
            <a:r>
              <a:rPr lang="en-US" baseline="0" dirty="0" err="1" smtClean="0"/>
              <a:t>hw</a:t>
            </a:r>
            <a:r>
              <a:rPr lang="en-US" baseline="0" dirty="0" smtClean="0"/>
              <a:t> 2 was also due right at the moment Jason teaches his discussion. so not exactly worthwhile to mention that...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all slides uploaded to CCLE later.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also, everybody has signed up on Piazza right? RIGHT?! yay.</a:t>
            </a:r>
          </a:p>
          <a:p>
            <a:r>
              <a:rPr lang="en-US" baseline="0" dirty="0" smtClean="0"/>
              <a:t>(does anybody else actually read these notes?)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8FB1E4-9B09-A945-A996-E609ACE2CCA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7438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easy – just multiply them all together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8FB1E4-9B09-A945-A996-E609ACE2CCA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7648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</a:t>
            </a:r>
            <a:r>
              <a:rPr lang="en-US" baseline="0" dirty="0" smtClean="0"/>
              <a:t> any </a:t>
            </a:r>
            <a:r>
              <a:rPr lang="en-US" baseline="0" dirty="0" err="1" smtClean="0"/>
              <a:t>hw</a:t>
            </a:r>
            <a:r>
              <a:rPr lang="en-US" baseline="0" dirty="0" smtClean="0"/>
              <a:t>/test questions we’ll give you the information needed to calculate though.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8FB1E4-9B09-A945-A996-E609ACE2CCA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8601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Why 0.5? we’re assuming random access on the</a:t>
            </a:r>
            <a:r>
              <a:rPr lang="en-US" baseline="0" dirty="0" smtClean="0"/>
              <a:t> disk, so on average it’ll end up halfway around the disk (thus you need half a rotation)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8FB1E4-9B09-A945-A996-E609ACE2CCA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0041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reading the whole track = RPM</a:t>
            </a:r>
          </a:p>
          <a:p>
            <a:r>
              <a:rPr lang="en-US" dirty="0" smtClean="0"/>
              <a:t>sector (aka</a:t>
            </a:r>
            <a:r>
              <a:rPr lang="en-US" baseline="0" dirty="0" smtClean="0"/>
              <a:t> block) </a:t>
            </a:r>
            <a:r>
              <a:rPr lang="en-US" dirty="0" smtClean="0"/>
              <a:t>is a fraction of the track</a:t>
            </a:r>
          </a:p>
          <a:p>
            <a:r>
              <a:rPr lang="en-US" dirty="0" smtClean="0"/>
              <a:t>transfer</a:t>
            </a:r>
            <a:r>
              <a:rPr lang="en-US" baseline="0" dirty="0" smtClean="0"/>
              <a:t> rate: read time for a block combined with the data in a block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8FB1E4-9B09-A945-A996-E609ACE2CCA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291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That’s all I have for slides right now. Is there other stuff you guys want to cover?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Optional </a:t>
            </a:r>
            <a:r>
              <a:rPr lang="en-US" dirty="0" err="1" smtClean="0"/>
              <a:t>adhoc</a:t>
            </a:r>
            <a:r>
              <a:rPr lang="en-US" dirty="0" smtClean="0"/>
              <a:t> review: sparse vs dense index</a:t>
            </a:r>
          </a:p>
          <a:p>
            <a:endParaRPr lang="en-US" dirty="0" smtClean="0"/>
          </a:p>
          <a:p>
            <a:r>
              <a:rPr lang="en-US" dirty="0" smtClean="0"/>
              <a:t>dense: entry for every single record</a:t>
            </a:r>
          </a:p>
          <a:p>
            <a:r>
              <a:rPr lang="en-US" dirty="0" smtClean="0"/>
              <a:t>sparse: entry for head</a:t>
            </a:r>
            <a:r>
              <a:rPr lang="en-US" baseline="0" dirty="0" smtClean="0"/>
              <a:t> of every block (really only makes sense if blocks are sequential)</a:t>
            </a:r>
          </a:p>
          <a:p>
            <a:endParaRPr lang="en-US" baseline="0" dirty="0" smtClean="0"/>
          </a:p>
          <a:p>
            <a:r>
              <a:rPr lang="en-US" baseline="0" dirty="0" smtClean="0"/>
              <a:t>multi-level index: used so highest level index can still be stored in memory, reduce page loads for lookup</a:t>
            </a:r>
          </a:p>
          <a:p>
            <a:r>
              <a:rPr lang="en-US" baseline="0" dirty="0" smtClean="0"/>
              <a:t>	first-level (lowest/closest to data blocks) </a:t>
            </a:r>
            <a:r>
              <a:rPr lang="en-US" b="1" baseline="0" dirty="0" smtClean="0"/>
              <a:t>must</a:t>
            </a:r>
            <a:r>
              <a:rPr lang="en-US" b="0" baseline="0" dirty="0" smtClean="0"/>
              <a:t> be dense if used in a secondary index, since the data isn’t clustered (</a:t>
            </a:r>
            <a:r>
              <a:rPr lang="en-US" b="0" baseline="0" dirty="0" err="1" smtClean="0"/>
              <a:t>ie</a:t>
            </a:r>
            <a:r>
              <a:rPr lang="en-US" b="0" baseline="0" dirty="0" smtClean="0"/>
              <a:t> sequential keys might point to opposite ends of the table)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8FB1E4-9B09-A945-A996-E609ACE2CCA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539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8778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3"/>
            <a:ext cx="8001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E99B0-EEF0-3E4E-87E3-2E9899CCFCC0}" type="datetimeFigureOut">
              <a:rPr lang="en-US" smtClean="0"/>
              <a:pPr/>
              <a:t>10/19/17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D8673-1DDB-BE42-9AEA-A6FA9B8E11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0E0E99B0-EEF0-3E4E-87E3-2E9899CCFCC0}" type="datetimeFigureOut">
              <a:rPr lang="en-US" smtClean="0"/>
              <a:pPr/>
              <a:t>10/19/17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D8673-1DDB-BE42-9AEA-A6FA9B8E11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E99B0-EEF0-3E4E-87E3-2E9899CCFCC0}" type="datetimeFigureOut">
              <a:rPr lang="en-US" smtClean="0"/>
              <a:pPr/>
              <a:t>10/19/17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0E0E99B0-EEF0-3E4E-87E3-2E9899CCFCC0}" type="datetimeFigureOut">
              <a:rPr lang="en-US" smtClean="0"/>
              <a:pPr/>
              <a:t>10/19/17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0E0E99B0-EEF0-3E4E-87E3-2E9899CCFCC0}" type="datetimeFigureOut">
              <a:rPr lang="en-US" smtClean="0"/>
              <a:pPr/>
              <a:t>10/19/17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E99B0-EEF0-3E4E-87E3-2E9899CCFCC0}" type="datetimeFigureOut">
              <a:rPr lang="en-US" smtClean="0"/>
              <a:pPr/>
              <a:t>10/19/17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D8673-1DDB-BE42-9AEA-A6FA9B8E11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E99B0-EEF0-3E4E-87E3-2E9899CCFCC0}" type="datetimeFigureOut">
              <a:rPr lang="en-US" smtClean="0"/>
              <a:pPr/>
              <a:t>10/19/17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D8673-1DDB-BE42-9AEA-A6FA9B8E11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E99B0-EEF0-3E4E-87E3-2E9899CCFCC0}" type="datetimeFigureOut">
              <a:rPr lang="en-US" smtClean="0"/>
              <a:pPr/>
              <a:t>10/19/17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D8673-1DDB-BE42-9AEA-A6FA9B8E11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E99B0-EEF0-3E4E-87E3-2E9899CCFCC0}" type="datetimeFigureOut">
              <a:rPr lang="en-US" smtClean="0"/>
              <a:pPr/>
              <a:t>10/19/17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E99B0-EEF0-3E4E-87E3-2E9899CCFCC0}" type="datetimeFigureOut">
              <a:rPr lang="en-US" smtClean="0"/>
              <a:pPr/>
              <a:t>10/19/17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D8673-1DDB-BE42-9AEA-A6FA9B8E11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0E0E99B0-EEF0-3E4E-87E3-2E9899CCFCC0}" type="datetimeFigureOut">
              <a:rPr lang="en-US" smtClean="0"/>
              <a:pPr/>
              <a:t>10/19/17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D8673-1DDB-BE42-9AEA-A6FA9B8E11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0E0E99B0-EEF0-3E4E-87E3-2E9899CCFCC0}" type="datetimeFigureOut">
              <a:rPr lang="en-US" smtClean="0"/>
              <a:pPr/>
              <a:t>10/19/17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D8673-1DDB-BE42-9AEA-A6FA9B8E11B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E99B0-EEF0-3E4E-87E3-2E9899CCFCC0}" type="datetimeFigureOut">
              <a:rPr lang="en-US" smtClean="0"/>
              <a:pPr/>
              <a:t>10/19/17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D8673-1DDB-BE42-9AEA-A6FA9B8E11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E99B0-EEF0-3E4E-87E3-2E9899CCFCC0}" type="datetimeFigureOut">
              <a:rPr lang="en-US" smtClean="0"/>
              <a:pPr/>
              <a:t>10/19/17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D8673-1DDB-BE42-9AEA-A6FA9B8E11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2000"/>
            </a:lvl6pPr>
            <a:lvl7pPr marL="2055813" indent="-344488">
              <a:defRPr sz="2000"/>
            </a:lvl7pPr>
            <a:lvl8pPr marL="2055813" indent="-344488">
              <a:defRPr sz="2000"/>
            </a:lvl8pPr>
            <a:lvl9pPr marL="2055813" indent="-344488"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0E0E99B0-EEF0-3E4E-87E3-2E9899CCFCC0}" type="datetimeFigureOut">
              <a:rPr lang="en-US" smtClean="0"/>
              <a:pPr/>
              <a:t>10/19/17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D8673-1DDB-BE42-9AEA-A6FA9B8E11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2"/>
            <a:ext cx="7610476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E0E99B0-EEF0-3E4E-87E3-2E9899CCFCC0}" type="datetimeFigureOut">
              <a:rPr lang="en-US" smtClean="0"/>
              <a:pPr/>
              <a:t>10/19/17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7ED8673-1DDB-BE42-9AEA-A6FA9B8E11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  <p:sldLayoutId id="2147483793" r:id="rId12"/>
    <p:sldLayoutId id="2147483794" r:id="rId13"/>
    <p:sldLayoutId id="2147483795" r:id="rId14"/>
    <p:sldLayoutId id="2147483796" r:id="rId15"/>
  </p:sldLayoutIdLst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technet.microsoft.com/en-us/library/ms189305(v=sql.90).aspx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 smtClean="0"/>
              <a:t>CS143 Week#3 (Disk)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Jia (Jason) Teoh</a:t>
            </a:r>
          </a:p>
          <a:p>
            <a:r>
              <a:rPr lang="en-US" sz="2200" dirty="0" smtClean="0"/>
              <a:t>slides courtesy of </a:t>
            </a:r>
            <a:r>
              <a:rPr lang="en-US" sz="2200" dirty="0" err="1" smtClean="0"/>
              <a:t>Ariyam</a:t>
            </a:r>
            <a:r>
              <a:rPr lang="en-US" sz="2200" dirty="0" smtClean="0"/>
              <a:t> Das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524425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Seek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Seek time: time to find the target track</a:t>
            </a:r>
          </a:p>
          <a:p>
            <a:pPr lvl="1"/>
            <a:r>
              <a:rPr lang="en-US" dirty="0"/>
              <a:t>Typical average seek time: 10 </a:t>
            </a:r>
            <a:r>
              <a:rPr lang="en-US" dirty="0" err="1"/>
              <a:t>ms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123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Rotational </a:t>
            </a:r>
            <a:r>
              <a:rPr lang="en-US" dirty="0" smtClean="0"/>
              <a:t>Delay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4424" y="4890750"/>
            <a:ext cx="7610476" cy="1375579"/>
          </a:xfrm>
        </p:spPr>
        <p:txBody>
          <a:bodyPr>
            <a:normAutofit/>
          </a:bodyPr>
          <a:lstStyle/>
          <a:p>
            <a:r>
              <a:rPr lang="en-US" dirty="0"/>
              <a:t>Rotational delay: time to rotate to the target sector</a:t>
            </a:r>
          </a:p>
          <a:p>
            <a:pPr lvl="1"/>
            <a:r>
              <a:rPr lang="en-US" dirty="0"/>
              <a:t>For 6000 RPM, average rotational delay=0.5*(1min/6000)=0.5*60sec/6000=5 </a:t>
            </a:r>
            <a:r>
              <a:rPr lang="en-US" dirty="0" err="1"/>
              <a:t>ms</a:t>
            </a:r>
            <a:endParaRPr lang="en-US" dirty="0"/>
          </a:p>
          <a:p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1017581" y="2212449"/>
            <a:ext cx="7313613" cy="2571750"/>
            <a:chOff x="355600" y="3276600"/>
            <a:chExt cx="7313613" cy="2571750"/>
          </a:xfrm>
        </p:grpSpPr>
        <p:sp>
          <p:nvSpPr>
            <p:cNvPr id="4" name="Oval 4"/>
            <p:cNvSpPr>
              <a:spLocks noChangeArrowheads="1"/>
            </p:cNvSpPr>
            <p:nvPr/>
          </p:nvSpPr>
          <p:spPr bwMode="auto">
            <a:xfrm>
              <a:off x="2997200" y="3276600"/>
              <a:ext cx="3556000" cy="200025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3403600" y="3505200"/>
              <a:ext cx="2743200" cy="154305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Line 6"/>
            <p:cNvSpPr>
              <a:spLocks noChangeShapeType="1"/>
            </p:cNvSpPr>
            <p:nvPr/>
          </p:nvSpPr>
          <p:spPr bwMode="auto">
            <a:xfrm>
              <a:off x="4826000" y="3276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Line 7"/>
            <p:cNvSpPr>
              <a:spLocks noChangeShapeType="1"/>
            </p:cNvSpPr>
            <p:nvPr/>
          </p:nvSpPr>
          <p:spPr bwMode="auto">
            <a:xfrm>
              <a:off x="4826000" y="504825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Line 8"/>
            <p:cNvSpPr>
              <a:spLocks noChangeShapeType="1"/>
            </p:cNvSpPr>
            <p:nvPr/>
          </p:nvSpPr>
          <p:spPr bwMode="auto">
            <a:xfrm>
              <a:off x="6146800" y="4305300"/>
              <a:ext cx="406400" cy="15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Line 9"/>
            <p:cNvSpPr>
              <a:spLocks noChangeShapeType="1"/>
            </p:cNvSpPr>
            <p:nvPr/>
          </p:nvSpPr>
          <p:spPr bwMode="auto">
            <a:xfrm>
              <a:off x="2997200" y="4305300"/>
              <a:ext cx="4064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V="1">
              <a:off x="5740400" y="3562350"/>
              <a:ext cx="304800" cy="17145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Line 11"/>
            <p:cNvSpPr>
              <a:spLocks noChangeShapeType="1"/>
            </p:cNvSpPr>
            <p:nvPr/>
          </p:nvSpPr>
          <p:spPr bwMode="auto">
            <a:xfrm flipV="1">
              <a:off x="3606800" y="4876800"/>
              <a:ext cx="304800" cy="17145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>
              <a:off x="5842000" y="4762500"/>
              <a:ext cx="304800" cy="17145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Line 13"/>
            <p:cNvSpPr>
              <a:spLocks noChangeShapeType="1"/>
            </p:cNvSpPr>
            <p:nvPr/>
          </p:nvSpPr>
          <p:spPr bwMode="auto">
            <a:xfrm>
              <a:off x="3606800" y="3505200"/>
              <a:ext cx="304800" cy="17145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AutoShape 14"/>
            <p:cNvSpPr>
              <a:spLocks noChangeArrowheads="1"/>
            </p:cNvSpPr>
            <p:nvPr/>
          </p:nvSpPr>
          <p:spPr bwMode="auto">
            <a:xfrm flipH="1">
              <a:off x="3810000" y="3962400"/>
              <a:ext cx="1828800" cy="514350"/>
            </a:xfrm>
            <a:prstGeom prst="curvedDownArrow">
              <a:avLst>
                <a:gd name="adj1" fmla="val 71111"/>
                <a:gd name="adj2" fmla="val 142222"/>
                <a:gd name="adj3" fmla="val 33333"/>
              </a:avLst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Line 15"/>
            <p:cNvSpPr>
              <a:spLocks noChangeShapeType="1"/>
            </p:cNvSpPr>
            <p:nvPr/>
          </p:nvSpPr>
          <p:spPr bwMode="auto">
            <a:xfrm flipV="1">
              <a:off x="2489200" y="4648200"/>
              <a:ext cx="609600" cy="17145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Line 16"/>
            <p:cNvSpPr>
              <a:spLocks noChangeShapeType="1"/>
            </p:cNvSpPr>
            <p:nvPr/>
          </p:nvSpPr>
          <p:spPr bwMode="auto">
            <a:xfrm flipH="1" flipV="1">
              <a:off x="5638800" y="5162550"/>
              <a:ext cx="508000" cy="3429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Text Box 17"/>
            <p:cNvSpPr txBox="1">
              <a:spLocks noChangeArrowheads="1"/>
            </p:cNvSpPr>
            <p:nvPr/>
          </p:nvSpPr>
          <p:spPr bwMode="auto">
            <a:xfrm>
              <a:off x="355600" y="4648200"/>
              <a:ext cx="2147888" cy="342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400" dirty="0">
                  <a:latin typeface="Tahoma" charset="0"/>
                </a:rPr>
                <a:t>Head Here</a:t>
              </a:r>
            </a:p>
          </p:txBody>
        </p:sp>
        <p:sp>
          <p:nvSpPr>
            <p:cNvPr id="18" name="Text Box 18"/>
            <p:cNvSpPr txBox="1">
              <a:spLocks noChangeArrowheads="1"/>
            </p:cNvSpPr>
            <p:nvPr/>
          </p:nvSpPr>
          <p:spPr bwMode="auto">
            <a:xfrm>
              <a:off x="5130800" y="5505450"/>
              <a:ext cx="2538413" cy="342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400">
                  <a:latin typeface="Tahoma" charset="0"/>
                </a:rPr>
                <a:t>Block I Want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82441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Transfer Time/ Rate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4424" y="4784724"/>
            <a:ext cx="7610476" cy="187253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Time </a:t>
            </a:r>
            <a:r>
              <a:rPr lang="en-US" dirty="0"/>
              <a:t>to read one </a:t>
            </a:r>
            <a:r>
              <a:rPr lang="en-US" dirty="0" smtClean="0"/>
              <a:t>block</a:t>
            </a:r>
          </a:p>
          <a:p>
            <a:pPr lvl="1"/>
            <a:r>
              <a:rPr lang="en-US" dirty="0" smtClean="0"/>
              <a:t>Read a track, rotate a circle: 1min/6000 = 10 </a:t>
            </a:r>
            <a:r>
              <a:rPr lang="en-US" dirty="0" err="1" smtClean="0"/>
              <a:t>ms</a:t>
            </a:r>
            <a:r>
              <a:rPr lang="en-US" dirty="0" smtClean="0"/>
              <a:t>/track</a:t>
            </a:r>
          </a:p>
          <a:p>
            <a:pPr lvl="1"/>
            <a:r>
              <a:rPr lang="en-US" dirty="0" smtClean="0"/>
              <a:t>Read one sector(block): (10ms/track) / (1000sector/track) = </a:t>
            </a:r>
            <a:r>
              <a:rPr lang="en-US" b="1" dirty="0" smtClean="0"/>
              <a:t>0.01ms/sector</a:t>
            </a:r>
          </a:p>
          <a:p>
            <a:r>
              <a:rPr lang="en-US" dirty="0" smtClean="0"/>
              <a:t>Transfer rate: 1KB/(0.01ms/sector)=</a:t>
            </a:r>
            <a:r>
              <a:rPr lang="en-US" b="1" dirty="0" smtClean="0"/>
              <a:t>100MB/s</a:t>
            </a:r>
            <a:endParaRPr lang="en-US" b="1" dirty="0"/>
          </a:p>
          <a:p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1754044" y="2060575"/>
            <a:ext cx="6696075" cy="2667000"/>
            <a:chOff x="2133600" y="1295400"/>
            <a:chExt cx="6696075" cy="2667000"/>
          </a:xfrm>
        </p:grpSpPr>
        <p:sp>
          <p:nvSpPr>
            <p:cNvPr id="4" name="Oval 5"/>
            <p:cNvSpPr>
              <a:spLocks noChangeArrowheads="1"/>
            </p:cNvSpPr>
            <p:nvPr/>
          </p:nvSpPr>
          <p:spPr bwMode="auto">
            <a:xfrm>
              <a:off x="2717800" y="1371600"/>
              <a:ext cx="3556000" cy="200025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" name="Oval 6"/>
            <p:cNvSpPr>
              <a:spLocks noChangeArrowheads="1"/>
            </p:cNvSpPr>
            <p:nvPr/>
          </p:nvSpPr>
          <p:spPr bwMode="auto">
            <a:xfrm>
              <a:off x="3124200" y="1600200"/>
              <a:ext cx="2743200" cy="154305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800"/>
            </a:p>
          </p:txBody>
        </p:sp>
        <p:sp>
          <p:nvSpPr>
            <p:cNvPr id="6" name="Line 7"/>
            <p:cNvSpPr>
              <a:spLocks noChangeShapeType="1"/>
            </p:cNvSpPr>
            <p:nvPr/>
          </p:nvSpPr>
          <p:spPr bwMode="auto">
            <a:xfrm>
              <a:off x="4546600" y="1371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Line 8"/>
            <p:cNvSpPr>
              <a:spLocks noChangeShapeType="1"/>
            </p:cNvSpPr>
            <p:nvPr/>
          </p:nvSpPr>
          <p:spPr bwMode="auto">
            <a:xfrm>
              <a:off x="4546600" y="314325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Line 9"/>
            <p:cNvSpPr>
              <a:spLocks noChangeShapeType="1"/>
            </p:cNvSpPr>
            <p:nvPr/>
          </p:nvSpPr>
          <p:spPr bwMode="auto">
            <a:xfrm>
              <a:off x="5867400" y="2400300"/>
              <a:ext cx="406400" cy="15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Line 10"/>
            <p:cNvSpPr>
              <a:spLocks noChangeShapeType="1"/>
            </p:cNvSpPr>
            <p:nvPr/>
          </p:nvSpPr>
          <p:spPr bwMode="auto">
            <a:xfrm>
              <a:off x="2717800" y="2400300"/>
              <a:ext cx="4064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Line 11"/>
            <p:cNvSpPr>
              <a:spLocks noChangeShapeType="1"/>
            </p:cNvSpPr>
            <p:nvPr/>
          </p:nvSpPr>
          <p:spPr bwMode="auto">
            <a:xfrm flipV="1">
              <a:off x="5461000" y="1657350"/>
              <a:ext cx="304800" cy="17145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Line 12"/>
            <p:cNvSpPr>
              <a:spLocks noChangeShapeType="1"/>
            </p:cNvSpPr>
            <p:nvPr/>
          </p:nvSpPr>
          <p:spPr bwMode="auto">
            <a:xfrm flipV="1">
              <a:off x="3327400" y="2971800"/>
              <a:ext cx="304800" cy="17145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Line 13"/>
            <p:cNvSpPr>
              <a:spLocks noChangeShapeType="1"/>
            </p:cNvSpPr>
            <p:nvPr/>
          </p:nvSpPr>
          <p:spPr bwMode="auto">
            <a:xfrm>
              <a:off x="5562600" y="2857500"/>
              <a:ext cx="304800" cy="17145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Line 14"/>
            <p:cNvSpPr>
              <a:spLocks noChangeShapeType="1"/>
            </p:cNvSpPr>
            <p:nvPr/>
          </p:nvSpPr>
          <p:spPr bwMode="auto">
            <a:xfrm>
              <a:off x="3327400" y="1600200"/>
              <a:ext cx="304800" cy="17145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AutoShape 15"/>
            <p:cNvSpPr>
              <a:spLocks noChangeArrowheads="1"/>
            </p:cNvSpPr>
            <p:nvPr/>
          </p:nvSpPr>
          <p:spPr bwMode="auto">
            <a:xfrm flipH="1">
              <a:off x="3530600" y="2057400"/>
              <a:ext cx="1828800" cy="514350"/>
            </a:xfrm>
            <a:prstGeom prst="curvedDownArrow">
              <a:avLst>
                <a:gd name="adj1" fmla="val 71111"/>
                <a:gd name="adj2" fmla="val 142222"/>
                <a:gd name="adj3" fmla="val 33333"/>
              </a:avLst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Line 17"/>
            <p:cNvSpPr>
              <a:spLocks noChangeShapeType="1"/>
            </p:cNvSpPr>
            <p:nvPr/>
          </p:nvSpPr>
          <p:spPr bwMode="auto">
            <a:xfrm flipV="1">
              <a:off x="3327400" y="3200400"/>
              <a:ext cx="406400" cy="28575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Rectangle 20"/>
            <p:cNvSpPr>
              <a:spLocks noChangeArrowheads="1"/>
            </p:cNvSpPr>
            <p:nvPr/>
          </p:nvSpPr>
          <p:spPr bwMode="auto">
            <a:xfrm>
              <a:off x="3632200" y="3086100"/>
              <a:ext cx="203200" cy="114300"/>
            </a:xfrm>
            <a:prstGeom prst="rect">
              <a:avLst/>
            </a:prstGeom>
            <a:solidFill>
              <a:schemeClr val="tx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Text Box 21"/>
            <p:cNvSpPr txBox="1">
              <a:spLocks noChangeArrowheads="1"/>
            </p:cNvSpPr>
            <p:nvPr/>
          </p:nvSpPr>
          <p:spPr bwMode="auto">
            <a:xfrm>
              <a:off x="2133600" y="3505200"/>
              <a:ext cx="159226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400"/>
                <a:t>Disk Head</a:t>
              </a:r>
            </a:p>
          </p:txBody>
        </p:sp>
        <p:sp>
          <p:nvSpPr>
            <p:cNvPr id="18" name="Text Box 23"/>
            <p:cNvSpPr txBox="1">
              <a:spLocks noChangeArrowheads="1"/>
            </p:cNvSpPr>
            <p:nvPr/>
          </p:nvSpPr>
          <p:spPr bwMode="auto">
            <a:xfrm>
              <a:off x="6273800" y="1295400"/>
              <a:ext cx="2555875" cy="8223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400" dirty="0"/>
                <a:t>Read blocks as </a:t>
              </a:r>
            </a:p>
            <a:p>
              <a:pPr eaLnBrk="1" hangingPunct="1"/>
              <a:r>
                <a:rPr lang="en-US" sz="2400" dirty="0"/>
                <a:t>the platter rotates</a:t>
              </a:r>
            </a:p>
          </p:txBody>
        </p:sp>
      </p:grpSp>
      <p:sp>
        <p:nvSpPr>
          <p:cNvPr id="20" name="Rectangle 19"/>
          <p:cNvSpPr/>
          <p:nvPr/>
        </p:nvSpPr>
        <p:spPr>
          <a:xfrm>
            <a:off x="3878119" y="4315158"/>
            <a:ext cx="52658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[6000 </a:t>
            </a:r>
            <a:r>
              <a:rPr lang="en-US" dirty="0"/>
              <a:t>RPM, 1000 sector/track, 1KB/</a:t>
            </a:r>
            <a:r>
              <a:rPr lang="en-US" dirty="0" smtClean="0"/>
              <a:t>sector]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7384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Sequential Access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97468" y="2595562"/>
            <a:ext cx="4516345" cy="3670767"/>
          </a:xfrm>
        </p:spPr>
        <p:txBody>
          <a:bodyPr/>
          <a:lstStyle/>
          <a:p>
            <a:r>
              <a:rPr lang="en-US" dirty="0" smtClean="0"/>
              <a:t>Time to read 3 sequential blocks</a:t>
            </a:r>
          </a:p>
          <a:p>
            <a:pPr lvl="1"/>
            <a:r>
              <a:rPr lang="en-US" dirty="0"/>
              <a:t>seek </a:t>
            </a:r>
            <a:r>
              <a:rPr lang="en-US" dirty="0" smtClean="0"/>
              <a:t>time: 10 </a:t>
            </a:r>
            <a:r>
              <a:rPr lang="en-US" dirty="0" err="1" smtClean="0"/>
              <a:t>ms</a:t>
            </a:r>
            <a:endParaRPr lang="en-US" dirty="0" smtClean="0"/>
          </a:p>
          <a:p>
            <a:pPr lvl="1"/>
            <a:r>
              <a:rPr lang="en-US" dirty="0" smtClean="0"/>
              <a:t>rotational delay: 5 </a:t>
            </a:r>
            <a:r>
              <a:rPr lang="en-US" dirty="0" err="1" smtClean="0"/>
              <a:t>ms</a:t>
            </a:r>
            <a:endParaRPr lang="en-US" dirty="0" smtClean="0"/>
          </a:p>
          <a:p>
            <a:pPr lvl="1"/>
            <a:r>
              <a:rPr lang="en-US" dirty="0"/>
              <a:t>t</a:t>
            </a:r>
            <a:r>
              <a:rPr lang="en-US" dirty="0" smtClean="0"/>
              <a:t>ransfer time: </a:t>
            </a:r>
            <a:r>
              <a:rPr lang="en-US" dirty="0" smtClean="0"/>
              <a:t>0.01ms</a:t>
            </a:r>
          </a:p>
          <a:p>
            <a:pPr lvl="1"/>
            <a:r>
              <a:rPr lang="en-US" dirty="0" smtClean="0"/>
              <a:t>Access </a:t>
            </a:r>
            <a:r>
              <a:rPr lang="en-US" dirty="0" smtClean="0"/>
              <a:t>time: </a:t>
            </a:r>
          </a:p>
          <a:p>
            <a:pPr lvl="2"/>
            <a:r>
              <a:rPr lang="en-US" dirty="0" smtClean="0"/>
              <a:t>10ms+5ms+3*(0.01ms)=</a:t>
            </a:r>
            <a:br>
              <a:rPr lang="en-US" dirty="0" smtClean="0"/>
            </a:br>
            <a:r>
              <a:rPr lang="en-US" dirty="0" smtClean="0"/>
              <a:t>15.03ms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685800" y="2362200"/>
            <a:ext cx="3810000" cy="3810000"/>
            <a:chOff x="685800" y="2362200"/>
            <a:chExt cx="3810000" cy="3810000"/>
          </a:xfrm>
        </p:grpSpPr>
        <p:sp>
          <p:nvSpPr>
            <p:cNvPr id="4" name="Oval 4"/>
            <p:cNvSpPr>
              <a:spLocks noChangeArrowheads="1"/>
            </p:cNvSpPr>
            <p:nvPr/>
          </p:nvSpPr>
          <p:spPr bwMode="auto">
            <a:xfrm>
              <a:off x="685800" y="2362200"/>
              <a:ext cx="3810000" cy="381000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838200" y="2514600"/>
              <a:ext cx="3505200" cy="350520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Oval 7"/>
            <p:cNvSpPr>
              <a:spLocks noChangeArrowheads="1"/>
            </p:cNvSpPr>
            <p:nvPr/>
          </p:nvSpPr>
          <p:spPr bwMode="auto">
            <a:xfrm>
              <a:off x="990600" y="2667000"/>
              <a:ext cx="3200400" cy="320040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Oval 8"/>
            <p:cNvSpPr>
              <a:spLocks noChangeArrowheads="1"/>
            </p:cNvSpPr>
            <p:nvPr/>
          </p:nvSpPr>
          <p:spPr bwMode="auto">
            <a:xfrm>
              <a:off x="1143000" y="2819400"/>
              <a:ext cx="2895600" cy="281940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Oval 9"/>
            <p:cNvSpPr>
              <a:spLocks noChangeArrowheads="1"/>
            </p:cNvSpPr>
            <p:nvPr/>
          </p:nvSpPr>
          <p:spPr bwMode="auto">
            <a:xfrm>
              <a:off x="1295400" y="2971800"/>
              <a:ext cx="2590800" cy="251460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Oval 10"/>
            <p:cNvSpPr>
              <a:spLocks noChangeArrowheads="1"/>
            </p:cNvSpPr>
            <p:nvPr/>
          </p:nvSpPr>
          <p:spPr bwMode="auto">
            <a:xfrm>
              <a:off x="1447800" y="3124200"/>
              <a:ext cx="2286000" cy="220980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Oval 11"/>
            <p:cNvSpPr>
              <a:spLocks noChangeArrowheads="1"/>
            </p:cNvSpPr>
            <p:nvPr/>
          </p:nvSpPr>
          <p:spPr bwMode="auto">
            <a:xfrm>
              <a:off x="1600200" y="3276600"/>
              <a:ext cx="1981200" cy="190500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Oval 12"/>
            <p:cNvSpPr>
              <a:spLocks noChangeArrowheads="1"/>
            </p:cNvSpPr>
            <p:nvPr/>
          </p:nvSpPr>
          <p:spPr bwMode="auto">
            <a:xfrm>
              <a:off x="1752600" y="3429000"/>
              <a:ext cx="1676400" cy="160020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Line 13"/>
            <p:cNvSpPr>
              <a:spLocks noChangeShapeType="1"/>
            </p:cNvSpPr>
            <p:nvPr/>
          </p:nvSpPr>
          <p:spPr bwMode="auto">
            <a:xfrm>
              <a:off x="2590800" y="2362200"/>
              <a:ext cx="0" cy="1066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15"/>
            <p:cNvSpPr>
              <a:spLocks noChangeShapeType="1"/>
            </p:cNvSpPr>
            <p:nvPr/>
          </p:nvSpPr>
          <p:spPr bwMode="auto">
            <a:xfrm>
              <a:off x="2590800" y="5029200"/>
              <a:ext cx="0" cy="1143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16"/>
            <p:cNvSpPr>
              <a:spLocks noChangeShapeType="1"/>
            </p:cNvSpPr>
            <p:nvPr/>
          </p:nvSpPr>
          <p:spPr bwMode="auto">
            <a:xfrm>
              <a:off x="3429000" y="4191000"/>
              <a:ext cx="1066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17"/>
            <p:cNvSpPr>
              <a:spLocks noChangeShapeType="1"/>
            </p:cNvSpPr>
            <p:nvPr/>
          </p:nvSpPr>
          <p:spPr bwMode="auto">
            <a:xfrm>
              <a:off x="685800" y="4267200"/>
              <a:ext cx="1066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18"/>
            <p:cNvSpPr>
              <a:spLocks noChangeShapeType="1"/>
            </p:cNvSpPr>
            <p:nvPr/>
          </p:nvSpPr>
          <p:spPr bwMode="auto">
            <a:xfrm>
              <a:off x="1219200" y="2895600"/>
              <a:ext cx="76200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19"/>
            <p:cNvSpPr>
              <a:spLocks noChangeShapeType="1"/>
            </p:cNvSpPr>
            <p:nvPr/>
          </p:nvSpPr>
          <p:spPr bwMode="auto">
            <a:xfrm>
              <a:off x="3200400" y="4800600"/>
              <a:ext cx="76200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20"/>
            <p:cNvSpPr>
              <a:spLocks noChangeShapeType="1"/>
            </p:cNvSpPr>
            <p:nvPr/>
          </p:nvSpPr>
          <p:spPr bwMode="auto">
            <a:xfrm flipV="1">
              <a:off x="3200400" y="2895600"/>
              <a:ext cx="76200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21"/>
            <p:cNvSpPr>
              <a:spLocks noChangeShapeType="1"/>
            </p:cNvSpPr>
            <p:nvPr/>
          </p:nvSpPr>
          <p:spPr bwMode="auto">
            <a:xfrm flipH="1">
              <a:off x="1295400" y="4876800"/>
              <a:ext cx="76200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23"/>
            <p:cNvSpPr>
              <a:spLocks/>
            </p:cNvSpPr>
            <p:nvPr/>
          </p:nvSpPr>
          <p:spPr bwMode="auto">
            <a:xfrm>
              <a:off x="685800" y="2895600"/>
              <a:ext cx="1905000" cy="3276600"/>
            </a:xfrm>
            <a:custGeom>
              <a:avLst/>
              <a:gdLst>
                <a:gd name="T0" fmla="*/ 2147483647 w 1200"/>
                <a:gd name="T1" fmla="*/ 0 h 2064"/>
                <a:gd name="T2" fmla="*/ 2147483647 w 1200"/>
                <a:gd name="T3" fmla="*/ 2147483647 h 2064"/>
                <a:gd name="T4" fmla="*/ 2147483647 w 1200"/>
                <a:gd name="T5" fmla="*/ 2147483647 h 2064"/>
                <a:gd name="T6" fmla="*/ 0 w 1200"/>
                <a:gd name="T7" fmla="*/ 2147483647 h 2064"/>
                <a:gd name="T8" fmla="*/ 2147483647 w 1200"/>
                <a:gd name="T9" fmla="*/ 2147483647 h 2064"/>
                <a:gd name="T10" fmla="*/ 2147483647 w 1200"/>
                <a:gd name="T11" fmla="*/ 2147483647 h 2064"/>
                <a:gd name="T12" fmla="*/ 2147483647 w 1200"/>
                <a:gd name="T13" fmla="*/ 2147483647 h 2064"/>
                <a:gd name="T14" fmla="*/ 2147483647 w 1200"/>
                <a:gd name="T15" fmla="*/ 2147483647 h 206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200"/>
                <a:gd name="T25" fmla="*/ 0 h 2064"/>
                <a:gd name="T26" fmla="*/ 1200 w 1200"/>
                <a:gd name="T27" fmla="*/ 2064 h 206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200" h="2064">
                  <a:moveTo>
                    <a:pt x="336" y="0"/>
                  </a:moveTo>
                  <a:cubicBezTo>
                    <a:pt x="264" y="108"/>
                    <a:pt x="192" y="216"/>
                    <a:pt x="144" y="288"/>
                  </a:cubicBezTo>
                  <a:cubicBezTo>
                    <a:pt x="96" y="360"/>
                    <a:pt x="72" y="344"/>
                    <a:pt x="48" y="432"/>
                  </a:cubicBezTo>
                  <a:cubicBezTo>
                    <a:pt x="24" y="520"/>
                    <a:pt x="0" y="680"/>
                    <a:pt x="0" y="816"/>
                  </a:cubicBezTo>
                  <a:cubicBezTo>
                    <a:pt x="0" y="952"/>
                    <a:pt x="16" y="1128"/>
                    <a:pt x="48" y="1248"/>
                  </a:cubicBezTo>
                  <a:cubicBezTo>
                    <a:pt x="80" y="1368"/>
                    <a:pt x="104" y="1424"/>
                    <a:pt x="192" y="1536"/>
                  </a:cubicBezTo>
                  <a:cubicBezTo>
                    <a:pt x="280" y="1648"/>
                    <a:pt x="408" y="1832"/>
                    <a:pt x="576" y="1920"/>
                  </a:cubicBezTo>
                  <a:cubicBezTo>
                    <a:pt x="744" y="2008"/>
                    <a:pt x="1096" y="2040"/>
                    <a:pt x="1200" y="2064"/>
                  </a:cubicBezTo>
                </a:path>
              </a:pathLst>
            </a:custGeom>
            <a:noFill/>
            <a:ln w="1270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11568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Access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0774" y="2595562"/>
            <a:ext cx="5018425" cy="3670767"/>
          </a:xfrm>
        </p:spPr>
        <p:txBody>
          <a:bodyPr/>
          <a:lstStyle/>
          <a:p>
            <a:r>
              <a:rPr lang="en-US" dirty="0" smtClean="0"/>
              <a:t>Time to read 3 random blocks</a:t>
            </a:r>
          </a:p>
          <a:p>
            <a:pPr lvl="1"/>
            <a:r>
              <a:rPr lang="en-US" dirty="0"/>
              <a:t>seek </a:t>
            </a:r>
            <a:r>
              <a:rPr lang="en-US" dirty="0" smtClean="0"/>
              <a:t>time: 10 </a:t>
            </a:r>
            <a:r>
              <a:rPr lang="en-US" dirty="0" err="1" smtClean="0"/>
              <a:t>ms</a:t>
            </a:r>
            <a:endParaRPr lang="en-US" dirty="0" smtClean="0"/>
          </a:p>
          <a:p>
            <a:pPr lvl="1"/>
            <a:r>
              <a:rPr lang="en-US" dirty="0" smtClean="0"/>
              <a:t>rotational delay: 5 </a:t>
            </a:r>
            <a:r>
              <a:rPr lang="en-US" dirty="0" err="1" smtClean="0"/>
              <a:t>ms</a:t>
            </a:r>
            <a:endParaRPr lang="en-US" dirty="0" smtClean="0"/>
          </a:p>
          <a:p>
            <a:pPr lvl="1"/>
            <a:r>
              <a:rPr lang="en-US" dirty="0"/>
              <a:t>t</a:t>
            </a:r>
            <a:r>
              <a:rPr lang="en-US" dirty="0" smtClean="0"/>
              <a:t>ransfer time: 0.01ms</a:t>
            </a:r>
          </a:p>
          <a:p>
            <a:pPr lvl="1"/>
            <a:r>
              <a:rPr lang="en-US" dirty="0" smtClean="0"/>
              <a:t>Access time: </a:t>
            </a:r>
          </a:p>
          <a:p>
            <a:pPr lvl="2"/>
            <a:r>
              <a:rPr lang="en-US" dirty="0" smtClean="0"/>
              <a:t>(10ms+5ms+0.01ms)*</a:t>
            </a:r>
            <a:r>
              <a:rPr lang="en-US" dirty="0" smtClean="0"/>
              <a:t>3=45.03ms</a:t>
            </a:r>
            <a:endParaRPr lang="en-US" dirty="0" smtClean="0"/>
          </a:p>
          <a:p>
            <a:r>
              <a:rPr lang="en-US" dirty="0" smtClean="0"/>
              <a:t>Very expensive, avoid random I/O as much as we can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grpSp>
        <p:nvGrpSpPr>
          <p:cNvPr id="41" name="Group 40"/>
          <p:cNvGrpSpPr/>
          <p:nvPr/>
        </p:nvGrpSpPr>
        <p:grpSpPr>
          <a:xfrm>
            <a:off x="673100" y="2362200"/>
            <a:ext cx="3822700" cy="3810000"/>
            <a:chOff x="673100" y="2362200"/>
            <a:chExt cx="3822700" cy="3810000"/>
          </a:xfrm>
        </p:grpSpPr>
        <p:sp>
          <p:nvSpPr>
            <p:cNvPr id="22" name="Oval 4"/>
            <p:cNvSpPr>
              <a:spLocks noChangeArrowheads="1"/>
            </p:cNvSpPr>
            <p:nvPr/>
          </p:nvSpPr>
          <p:spPr bwMode="auto">
            <a:xfrm>
              <a:off x="685800" y="2362200"/>
              <a:ext cx="3810000" cy="381000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Oval 5"/>
            <p:cNvSpPr>
              <a:spLocks noChangeArrowheads="1"/>
            </p:cNvSpPr>
            <p:nvPr/>
          </p:nvSpPr>
          <p:spPr bwMode="auto">
            <a:xfrm>
              <a:off x="838200" y="2514600"/>
              <a:ext cx="3505200" cy="350520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Oval 6"/>
            <p:cNvSpPr>
              <a:spLocks noChangeArrowheads="1"/>
            </p:cNvSpPr>
            <p:nvPr/>
          </p:nvSpPr>
          <p:spPr bwMode="auto">
            <a:xfrm>
              <a:off x="990600" y="2667000"/>
              <a:ext cx="3200400" cy="320040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Oval 7"/>
            <p:cNvSpPr>
              <a:spLocks noChangeArrowheads="1"/>
            </p:cNvSpPr>
            <p:nvPr/>
          </p:nvSpPr>
          <p:spPr bwMode="auto">
            <a:xfrm>
              <a:off x="1143000" y="2819400"/>
              <a:ext cx="2895600" cy="281940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Oval 8"/>
            <p:cNvSpPr>
              <a:spLocks noChangeArrowheads="1"/>
            </p:cNvSpPr>
            <p:nvPr/>
          </p:nvSpPr>
          <p:spPr bwMode="auto">
            <a:xfrm>
              <a:off x="1295400" y="2971800"/>
              <a:ext cx="2590800" cy="251460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Oval 9"/>
            <p:cNvSpPr>
              <a:spLocks noChangeArrowheads="1"/>
            </p:cNvSpPr>
            <p:nvPr/>
          </p:nvSpPr>
          <p:spPr bwMode="auto">
            <a:xfrm>
              <a:off x="1447800" y="3124200"/>
              <a:ext cx="2286000" cy="220980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Oval 10"/>
            <p:cNvSpPr>
              <a:spLocks noChangeArrowheads="1"/>
            </p:cNvSpPr>
            <p:nvPr/>
          </p:nvSpPr>
          <p:spPr bwMode="auto">
            <a:xfrm>
              <a:off x="1600200" y="3276600"/>
              <a:ext cx="1981200" cy="190500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Oval 11"/>
            <p:cNvSpPr>
              <a:spLocks noChangeArrowheads="1"/>
            </p:cNvSpPr>
            <p:nvPr/>
          </p:nvSpPr>
          <p:spPr bwMode="auto">
            <a:xfrm>
              <a:off x="1752600" y="3429000"/>
              <a:ext cx="1676400" cy="160020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Line 12"/>
            <p:cNvSpPr>
              <a:spLocks noChangeShapeType="1"/>
            </p:cNvSpPr>
            <p:nvPr/>
          </p:nvSpPr>
          <p:spPr bwMode="auto">
            <a:xfrm>
              <a:off x="2590800" y="2362200"/>
              <a:ext cx="0" cy="1066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13"/>
            <p:cNvSpPr>
              <a:spLocks noChangeShapeType="1"/>
            </p:cNvSpPr>
            <p:nvPr/>
          </p:nvSpPr>
          <p:spPr bwMode="auto">
            <a:xfrm>
              <a:off x="2590800" y="5029200"/>
              <a:ext cx="0" cy="1143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Line 14"/>
            <p:cNvSpPr>
              <a:spLocks noChangeShapeType="1"/>
            </p:cNvSpPr>
            <p:nvPr/>
          </p:nvSpPr>
          <p:spPr bwMode="auto">
            <a:xfrm>
              <a:off x="3429000" y="4191000"/>
              <a:ext cx="1066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Line 15"/>
            <p:cNvSpPr>
              <a:spLocks noChangeShapeType="1"/>
            </p:cNvSpPr>
            <p:nvPr/>
          </p:nvSpPr>
          <p:spPr bwMode="auto">
            <a:xfrm>
              <a:off x="685800" y="4267200"/>
              <a:ext cx="1066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Line 16"/>
            <p:cNvSpPr>
              <a:spLocks noChangeShapeType="1"/>
            </p:cNvSpPr>
            <p:nvPr/>
          </p:nvSpPr>
          <p:spPr bwMode="auto">
            <a:xfrm>
              <a:off x="1219200" y="2895600"/>
              <a:ext cx="76200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Line 17"/>
            <p:cNvSpPr>
              <a:spLocks noChangeShapeType="1"/>
            </p:cNvSpPr>
            <p:nvPr/>
          </p:nvSpPr>
          <p:spPr bwMode="auto">
            <a:xfrm>
              <a:off x="3200400" y="4800600"/>
              <a:ext cx="76200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Line 18"/>
            <p:cNvSpPr>
              <a:spLocks noChangeShapeType="1"/>
            </p:cNvSpPr>
            <p:nvPr/>
          </p:nvSpPr>
          <p:spPr bwMode="auto">
            <a:xfrm flipV="1">
              <a:off x="3200400" y="2895600"/>
              <a:ext cx="76200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19"/>
            <p:cNvSpPr>
              <a:spLocks noChangeShapeType="1"/>
            </p:cNvSpPr>
            <p:nvPr/>
          </p:nvSpPr>
          <p:spPr bwMode="auto">
            <a:xfrm flipH="1">
              <a:off x="1295400" y="4876800"/>
              <a:ext cx="76200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24"/>
            <p:cNvSpPr>
              <a:spLocks/>
            </p:cNvSpPr>
            <p:nvPr/>
          </p:nvSpPr>
          <p:spPr bwMode="auto">
            <a:xfrm>
              <a:off x="673100" y="2895600"/>
              <a:ext cx="546100" cy="1371600"/>
            </a:xfrm>
            <a:custGeom>
              <a:avLst/>
              <a:gdLst>
                <a:gd name="T0" fmla="*/ 2147483647 w 344"/>
                <a:gd name="T1" fmla="*/ 0 h 864"/>
                <a:gd name="T2" fmla="*/ 2147483647 w 344"/>
                <a:gd name="T3" fmla="*/ 2147483647 h 864"/>
                <a:gd name="T4" fmla="*/ 2147483647 w 344"/>
                <a:gd name="T5" fmla="*/ 2147483647 h 864"/>
                <a:gd name="T6" fmla="*/ 2147483647 w 344"/>
                <a:gd name="T7" fmla="*/ 2147483647 h 864"/>
                <a:gd name="T8" fmla="*/ 2147483647 w 344"/>
                <a:gd name="T9" fmla="*/ 2147483647 h 864"/>
                <a:gd name="T10" fmla="*/ 2147483647 w 344"/>
                <a:gd name="T11" fmla="*/ 2147483647 h 864"/>
                <a:gd name="T12" fmla="*/ 2147483647 w 344"/>
                <a:gd name="T13" fmla="*/ 2147483647 h 8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44"/>
                <a:gd name="T22" fmla="*/ 0 h 864"/>
                <a:gd name="T23" fmla="*/ 344 w 344"/>
                <a:gd name="T24" fmla="*/ 864 h 8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44" h="864">
                  <a:moveTo>
                    <a:pt x="344" y="0"/>
                  </a:moveTo>
                  <a:cubicBezTo>
                    <a:pt x="316" y="44"/>
                    <a:pt x="288" y="88"/>
                    <a:pt x="248" y="144"/>
                  </a:cubicBezTo>
                  <a:cubicBezTo>
                    <a:pt x="208" y="200"/>
                    <a:pt x="136" y="280"/>
                    <a:pt x="104" y="336"/>
                  </a:cubicBezTo>
                  <a:cubicBezTo>
                    <a:pt x="72" y="392"/>
                    <a:pt x="72" y="432"/>
                    <a:pt x="56" y="480"/>
                  </a:cubicBezTo>
                  <a:cubicBezTo>
                    <a:pt x="40" y="528"/>
                    <a:pt x="16" y="576"/>
                    <a:pt x="8" y="624"/>
                  </a:cubicBezTo>
                  <a:cubicBezTo>
                    <a:pt x="0" y="672"/>
                    <a:pt x="8" y="728"/>
                    <a:pt x="8" y="768"/>
                  </a:cubicBezTo>
                  <a:cubicBezTo>
                    <a:pt x="8" y="808"/>
                    <a:pt x="8" y="836"/>
                    <a:pt x="8" y="864"/>
                  </a:cubicBezTo>
                </a:path>
              </a:pathLst>
            </a:custGeom>
            <a:noFill/>
            <a:ln w="1270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26"/>
            <p:cNvSpPr>
              <a:spLocks/>
            </p:cNvSpPr>
            <p:nvPr/>
          </p:nvSpPr>
          <p:spPr bwMode="auto">
            <a:xfrm>
              <a:off x="1600200" y="5257800"/>
              <a:ext cx="990600" cy="393700"/>
            </a:xfrm>
            <a:custGeom>
              <a:avLst/>
              <a:gdLst>
                <a:gd name="T0" fmla="*/ 0 w 624"/>
                <a:gd name="T1" fmla="*/ 0 h 248"/>
                <a:gd name="T2" fmla="*/ 2147483647 w 624"/>
                <a:gd name="T3" fmla="*/ 2147483647 h 248"/>
                <a:gd name="T4" fmla="*/ 2147483647 w 624"/>
                <a:gd name="T5" fmla="*/ 2147483647 h 248"/>
                <a:gd name="T6" fmla="*/ 2147483647 w 624"/>
                <a:gd name="T7" fmla="*/ 2147483647 h 248"/>
                <a:gd name="T8" fmla="*/ 2147483647 w 624"/>
                <a:gd name="T9" fmla="*/ 2147483647 h 2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24"/>
                <a:gd name="T16" fmla="*/ 0 h 248"/>
                <a:gd name="T17" fmla="*/ 624 w 624"/>
                <a:gd name="T18" fmla="*/ 248 h 2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24" h="248">
                  <a:moveTo>
                    <a:pt x="0" y="0"/>
                  </a:moveTo>
                  <a:cubicBezTo>
                    <a:pt x="64" y="56"/>
                    <a:pt x="128" y="112"/>
                    <a:pt x="192" y="144"/>
                  </a:cubicBezTo>
                  <a:cubicBezTo>
                    <a:pt x="256" y="176"/>
                    <a:pt x="336" y="176"/>
                    <a:pt x="384" y="192"/>
                  </a:cubicBezTo>
                  <a:cubicBezTo>
                    <a:pt x="432" y="208"/>
                    <a:pt x="440" y="232"/>
                    <a:pt x="480" y="240"/>
                  </a:cubicBezTo>
                  <a:cubicBezTo>
                    <a:pt x="520" y="248"/>
                    <a:pt x="600" y="240"/>
                    <a:pt x="624" y="240"/>
                  </a:cubicBezTo>
                </a:path>
              </a:pathLst>
            </a:custGeom>
            <a:noFill/>
            <a:ln w="1270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27"/>
            <p:cNvSpPr>
              <a:spLocks/>
            </p:cNvSpPr>
            <p:nvPr/>
          </p:nvSpPr>
          <p:spPr bwMode="auto">
            <a:xfrm>
              <a:off x="3200400" y="4191000"/>
              <a:ext cx="304800" cy="533400"/>
            </a:xfrm>
            <a:custGeom>
              <a:avLst/>
              <a:gdLst>
                <a:gd name="T0" fmla="*/ 0 w 192"/>
                <a:gd name="T1" fmla="*/ 2147483647 h 336"/>
                <a:gd name="T2" fmla="*/ 2147483647 w 192"/>
                <a:gd name="T3" fmla="*/ 2147483647 h 336"/>
                <a:gd name="T4" fmla="*/ 2147483647 w 192"/>
                <a:gd name="T5" fmla="*/ 2147483647 h 336"/>
                <a:gd name="T6" fmla="*/ 2147483647 w 192"/>
                <a:gd name="T7" fmla="*/ 0 h 33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2"/>
                <a:gd name="T13" fmla="*/ 0 h 336"/>
                <a:gd name="T14" fmla="*/ 192 w 192"/>
                <a:gd name="T15" fmla="*/ 336 h 3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2" h="336">
                  <a:moveTo>
                    <a:pt x="0" y="336"/>
                  </a:moveTo>
                  <a:cubicBezTo>
                    <a:pt x="36" y="304"/>
                    <a:pt x="72" y="272"/>
                    <a:pt x="96" y="240"/>
                  </a:cubicBezTo>
                  <a:cubicBezTo>
                    <a:pt x="120" y="208"/>
                    <a:pt x="128" y="184"/>
                    <a:pt x="144" y="144"/>
                  </a:cubicBezTo>
                  <a:cubicBezTo>
                    <a:pt x="160" y="104"/>
                    <a:pt x="184" y="32"/>
                    <a:pt x="192" y="0"/>
                  </a:cubicBezTo>
                </a:path>
              </a:pathLst>
            </a:custGeom>
            <a:noFill/>
            <a:ln w="1270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95209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>
                <a:ea typeface="굴림" charset="0"/>
                <a:cs typeface="굴림" charset="0"/>
              </a:rPr>
              <a:t>Answer query: Full Search v/s Index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31710" y="2595563"/>
            <a:ext cx="6793190" cy="1244042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smtClean="0">
                <a:latin typeface="Tahoma" charset="0"/>
                <a:ea typeface="굴림" charset="0"/>
                <a:cs typeface="굴림" charset="0"/>
              </a:rPr>
              <a:t>SELECT </a:t>
            </a:r>
            <a:r>
              <a:rPr lang="en-US" altLang="ko-KR" dirty="0">
                <a:latin typeface="Tahoma" charset="0"/>
                <a:ea typeface="굴림" charset="0"/>
                <a:cs typeface="굴림" charset="0"/>
              </a:rPr>
              <a:t>*</a:t>
            </a:r>
            <a:br>
              <a:rPr lang="en-US" altLang="ko-KR" dirty="0">
                <a:latin typeface="Tahoma" charset="0"/>
                <a:ea typeface="굴림" charset="0"/>
                <a:cs typeface="굴림" charset="0"/>
              </a:rPr>
            </a:br>
            <a:r>
              <a:rPr lang="en-US" altLang="ko-KR" dirty="0">
                <a:latin typeface="Tahoma" charset="0"/>
                <a:ea typeface="굴림" charset="0"/>
                <a:cs typeface="굴림" charset="0"/>
              </a:rPr>
              <a:t>FROM Student</a:t>
            </a:r>
            <a:br>
              <a:rPr lang="en-US" altLang="ko-KR" dirty="0">
                <a:latin typeface="Tahoma" charset="0"/>
                <a:ea typeface="굴림" charset="0"/>
                <a:cs typeface="굴림" charset="0"/>
              </a:rPr>
            </a:br>
            <a:r>
              <a:rPr lang="en-US" altLang="ko-KR" dirty="0">
                <a:latin typeface="Tahoma" charset="0"/>
                <a:ea typeface="굴림" charset="0"/>
                <a:cs typeface="굴림" charset="0"/>
              </a:rPr>
              <a:t>WHERE </a:t>
            </a:r>
            <a:r>
              <a:rPr lang="en-US" altLang="ko-KR" dirty="0" err="1">
                <a:latin typeface="Tahoma" charset="0"/>
                <a:ea typeface="굴림" charset="0"/>
                <a:cs typeface="굴림" charset="0"/>
              </a:rPr>
              <a:t>sid</a:t>
            </a:r>
            <a:r>
              <a:rPr lang="en-US" altLang="ko-KR" dirty="0">
                <a:latin typeface="Tahoma" charset="0"/>
                <a:ea typeface="굴림" charset="0"/>
                <a:cs typeface="굴림" charset="0"/>
              </a:rPr>
              <a:t> = 40</a:t>
            </a:r>
          </a:p>
          <a:p>
            <a:endParaRPr lang="en-US" dirty="0"/>
          </a:p>
        </p:txBody>
      </p:sp>
      <p:graphicFrame>
        <p:nvGraphicFramePr>
          <p:cNvPr id="4" name="Group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3063181"/>
              </p:ext>
            </p:extLst>
          </p:nvPr>
        </p:nvGraphicFramePr>
        <p:xfrm>
          <a:off x="1931710" y="4193053"/>
          <a:ext cx="4638675" cy="2073276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179513"/>
                <a:gridCol w="2008187"/>
                <a:gridCol w="1450975"/>
              </a:tblGrid>
              <a:tr h="518319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sid</a:t>
                      </a:r>
                      <a:endParaRPr kumimoji="0" lang="en-US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20" charset="0"/>
                        <a:ea typeface="Gulim" pitchFamily="34" charset="-127"/>
                      </a:endParaRPr>
                    </a:p>
                  </a:txBody>
                  <a:tcPr marT="45734" marB="45734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name</a:t>
                      </a:r>
                      <a:endParaRPr kumimoji="0" lang="en-US" altLang="ko-KR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20" charset="0"/>
                        <a:ea typeface="Gulim" pitchFamily="34" charset="-127"/>
                      </a:endParaRPr>
                    </a:p>
                  </a:txBody>
                  <a:tcPr marT="45734" marB="45734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GPA</a:t>
                      </a:r>
                      <a:endParaRPr kumimoji="0" lang="en-US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20" charset="0"/>
                        <a:ea typeface="Gulim" pitchFamily="34" charset="-127"/>
                      </a:endParaRPr>
                    </a:p>
                  </a:txBody>
                  <a:tcPr marT="45734" marB="45734" horzOverflow="overflow"/>
                </a:tc>
              </a:tr>
              <a:tr h="518319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20</a:t>
                      </a:r>
                      <a:endParaRPr kumimoji="0" lang="en-US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20" charset="0"/>
                        <a:ea typeface="Gulim" pitchFamily="34" charset="-127"/>
                      </a:endParaRPr>
                    </a:p>
                  </a:txBody>
                  <a:tcPr marT="45734" marB="45734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Elaine</a:t>
                      </a:r>
                      <a:endParaRPr kumimoji="0" lang="en-US" altLang="ko-KR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20" charset="0"/>
                        <a:ea typeface="Gulim" pitchFamily="34" charset="-127"/>
                      </a:endParaRPr>
                    </a:p>
                  </a:txBody>
                  <a:tcPr marT="45734" marB="45734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3.2</a:t>
                      </a:r>
                      <a:endParaRPr kumimoji="0" lang="en-US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20" charset="0"/>
                        <a:ea typeface="Gulim" pitchFamily="34" charset="-127"/>
                      </a:endParaRPr>
                    </a:p>
                  </a:txBody>
                  <a:tcPr marT="45734" marB="45734" horzOverflow="overflow"/>
                </a:tc>
              </a:tr>
              <a:tr h="518319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70</a:t>
                      </a:r>
                      <a:endParaRPr kumimoji="0" lang="en-US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20" charset="0"/>
                        <a:ea typeface="Gulim" pitchFamily="34" charset="-127"/>
                      </a:endParaRPr>
                    </a:p>
                  </a:txBody>
                  <a:tcPr marT="45734" marB="45734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Peter</a:t>
                      </a:r>
                      <a:endParaRPr kumimoji="0" lang="en-US" altLang="ko-KR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20" charset="0"/>
                        <a:ea typeface="Gulim" pitchFamily="34" charset="-127"/>
                      </a:endParaRPr>
                    </a:p>
                  </a:txBody>
                  <a:tcPr marT="45734" marB="45734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2.6</a:t>
                      </a:r>
                      <a:endParaRPr kumimoji="0" lang="en-US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20" charset="0"/>
                        <a:ea typeface="Gulim" pitchFamily="34" charset="-127"/>
                      </a:endParaRPr>
                    </a:p>
                  </a:txBody>
                  <a:tcPr marT="45734" marB="45734" horzOverflow="overflow"/>
                </a:tc>
              </a:tr>
              <a:tr h="518319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40</a:t>
                      </a:r>
                      <a:endParaRPr kumimoji="0" lang="en-US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20" charset="0"/>
                        <a:ea typeface="Gulim" pitchFamily="34" charset="-127"/>
                      </a:endParaRPr>
                    </a:p>
                  </a:txBody>
                  <a:tcPr marT="45734" marB="45734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Susan</a:t>
                      </a:r>
                      <a:endParaRPr kumimoji="0" lang="en-US" altLang="ko-KR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20" charset="0"/>
                        <a:ea typeface="Gulim" pitchFamily="34" charset="-127"/>
                      </a:endParaRPr>
                    </a:p>
                  </a:txBody>
                  <a:tcPr marT="45734" marB="45734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3.7</a:t>
                      </a:r>
                      <a:endParaRPr kumimoji="0" lang="en-US" altLang="ko-KR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20" charset="0"/>
                        <a:ea typeface="Gulim" pitchFamily="34" charset="-127"/>
                      </a:endParaRPr>
                    </a:p>
                  </a:txBody>
                  <a:tcPr marT="45734" marB="45734" horzOverflow="overflow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9360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Announcements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Discussion 2B (2-3:50) cancelled.</a:t>
            </a:r>
          </a:p>
          <a:p>
            <a:pPr lvl="1"/>
            <a:r>
              <a:rPr lang="en-US" dirty="0" smtClean="0"/>
              <a:t>Feel free to attend any of the other two discussions.</a:t>
            </a:r>
          </a:p>
          <a:p>
            <a:r>
              <a:rPr lang="en-US" dirty="0" smtClean="0"/>
              <a:t>Project 2B released</a:t>
            </a:r>
          </a:p>
          <a:p>
            <a:pPr lvl="1"/>
            <a:r>
              <a:rPr lang="en-US" dirty="0" smtClean="0"/>
              <a:t>Due Monday October 30</a:t>
            </a:r>
            <a:r>
              <a:rPr lang="en-US" baseline="30000" dirty="0" smtClean="0"/>
              <a:t>th</a:t>
            </a:r>
            <a:r>
              <a:rPr lang="en-US" dirty="0" smtClean="0"/>
              <a:t> @ 11PM on CCLE</a:t>
            </a:r>
          </a:p>
          <a:p>
            <a:pPr lvl="1"/>
            <a:r>
              <a:rPr lang="en-US" dirty="0" smtClean="0"/>
              <a:t>Post questions on Piazza</a:t>
            </a:r>
          </a:p>
        </p:txBody>
      </p:sp>
    </p:spTree>
    <p:extLst>
      <p:ext uri="{BB962C8B-B14F-4D97-AF65-F5344CB8AC3E}">
        <p14:creationId xmlns:p14="http://schemas.microsoft.com/office/powerpoint/2010/main" val="180912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SQL - Cubes and Rollups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FYI</a:t>
            </a:r>
          </a:p>
          <a:p>
            <a:r>
              <a:rPr kumimoji="1" lang="en-US" altLang="zh-CN" dirty="0" smtClean="0">
                <a:hlinkClick r:id="rId2"/>
              </a:rPr>
              <a:t>https</a:t>
            </a:r>
            <a:r>
              <a:rPr kumimoji="1" lang="en-US" altLang="zh-CN" dirty="0">
                <a:hlinkClick r:id="rId2"/>
              </a:rPr>
              <a:t>://technet.microsoft.com/en-us/library/ms189305(v=sql.90).</a:t>
            </a:r>
            <a:r>
              <a:rPr kumimoji="1" lang="en-US" altLang="zh-CN" dirty="0" err="1">
                <a:hlinkClick r:id="rId2"/>
              </a:rPr>
              <a:t>aspx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6600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Authorization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See handout (w3_1.pdf)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559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758" y="336966"/>
            <a:ext cx="6934200" cy="619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233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harddisk"/>
          <p:cNvPicPr>
            <a:picLocks noGrp="1" noChangeAspect="1" noChangeArrowheads="1"/>
          </p:cNvPicPr>
          <p:nvPr>
            <p:ph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14400" y="381000"/>
            <a:ext cx="7086600" cy="6034088"/>
          </a:xfrm>
        </p:spPr>
      </p:pic>
    </p:spTree>
    <p:extLst>
      <p:ext uri="{BB962C8B-B14F-4D97-AF65-F5344CB8AC3E}">
        <p14:creationId xmlns:p14="http://schemas.microsoft.com/office/powerpoint/2010/main" val="3626233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typical disk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 </a:t>
            </a:r>
            <a:r>
              <a:rPr lang="en-US" dirty="0" smtClean="0"/>
              <a:t>platters</a:t>
            </a:r>
            <a:endParaRPr lang="en-US" dirty="0"/>
          </a:p>
          <a:p>
            <a:r>
              <a:rPr lang="en-US" dirty="0" smtClean="0"/>
              <a:t>2 </a:t>
            </a:r>
            <a:r>
              <a:rPr lang="en-US" dirty="0"/>
              <a:t>surfaces/</a:t>
            </a:r>
            <a:r>
              <a:rPr lang="en-US" dirty="0" smtClean="0"/>
              <a:t>platter</a:t>
            </a:r>
            <a:endParaRPr lang="en-US" dirty="0"/>
          </a:p>
          <a:p>
            <a:r>
              <a:rPr lang="en-US" dirty="0" smtClean="0"/>
              <a:t>5000 </a:t>
            </a:r>
            <a:r>
              <a:rPr lang="en-US" dirty="0"/>
              <a:t>tracks/</a:t>
            </a:r>
            <a:r>
              <a:rPr lang="en-US" dirty="0" smtClean="0"/>
              <a:t>surface</a:t>
            </a:r>
            <a:endParaRPr lang="en-US" dirty="0"/>
          </a:p>
          <a:p>
            <a:r>
              <a:rPr lang="en-US" dirty="0" smtClean="0"/>
              <a:t>1000 </a:t>
            </a:r>
            <a:r>
              <a:rPr lang="en-US" dirty="0"/>
              <a:t>sectors/</a:t>
            </a:r>
            <a:r>
              <a:rPr lang="en-US" dirty="0" smtClean="0"/>
              <a:t>track</a:t>
            </a:r>
            <a:endParaRPr lang="en-US" dirty="0"/>
          </a:p>
          <a:p>
            <a:r>
              <a:rPr lang="en-US" dirty="0" smtClean="0"/>
              <a:t>1KB</a:t>
            </a:r>
            <a:r>
              <a:rPr lang="en-US" dirty="0"/>
              <a:t>/</a:t>
            </a:r>
            <a:r>
              <a:rPr lang="en-US" dirty="0" smtClean="0"/>
              <a:t>sector</a:t>
            </a:r>
          </a:p>
          <a:p>
            <a:r>
              <a:rPr lang="en-US" dirty="0" smtClean="0"/>
              <a:t>6,000 RPM (rotational speed)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008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Overall Capacity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Q: 2 platters, 2 surfaces/platter, </a:t>
            </a:r>
            <a:r>
              <a:rPr lang="en-US" dirty="0" smtClean="0"/>
              <a:t>5000 </a:t>
            </a:r>
            <a:r>
              <a:rPr lang="en-US" dirty="0"/>
              <a:t>tracks/surface, 1000 sectors/track, 1KB/sector. What is the overall capacity</a:t>
            </a:r>
            <a:r>
              <a:rPr lang="en-US" dirty="0" smtClean="0"/>
              <a:t>?</a:t>
            </a:r>
          </a:p>
          <a:p>
            <a:r>
              <a:rPr lang="en-US" dirty="0"/>
              <a:t>2 </a:t>
            </a:r>
            <a:r>
              <a:rPr lang="en-US" dirty="0" smtClean="0"/>
              <a:t>platters</a:t>
            </a:r>
            <a:r>
              <a:rPr lang="en-US" dirty="0"/>
              <a:t> </a:t>
            </a:r>
            <a:r>
              <a:rPr lang="en-US" dirty="0" smtClean="0"/>
              <a:t>* 2 </a:t>
            </a:r>
            <a:r>
              <a:rPr lang="en-US" dirty="0"/>
              <a:t>surfaces/</a:t>
            </a:r>
            <a:r>
              <a:rPr lang="en-US" dirty="0" smtClean="0"/>
              <a:t>platter</a:t>
            </a:r>
            <a:r>
              <a:rPr lang="en-US" dirty="0"/>
              <a:t> </a:t>
            </a:r>
            <a:r>
              <a:rPr lang="en-US" dirty="0" smtClean="0"/>
              <a:t>* 5000 </a:t>
            </a:r>
            <a:r>
              <a:rPr lang="en-US" dirty="0"/>
              <a:t>tracks/</a:t>
            </a:r>
            <a:r>
              <a:rPr lang="en-US" dirty="0" smtClean="0"/>
              <a:t>surface</a:t>
            </a:r>
            <a:r>
              <a:rPr lang="en-US" dirty="0"/>
              <a:t> </a:t>
            </a:r>
            <a:r>
              <a:rPr lang="en-US" dirty="0" smtClean="0"/>
              <a:t>* 1000 </a:t>
            </a:r>
            <a:r>
              <a:rPr lang="en-US" dirty="0"/>
              <a:t>sectors/</a:t>
            </a:r>
            <a:r>
              <a:rPr lang="en-US" dirty="0" smtClean="0"/>
              <a:t>track</a:t>
            </a:r>
            <a:r>
              <a:rPr lang="en-US" dirty="0"/>
              <a:t> </a:t>
            </a:r>
            <a:r>
              <a:rPr lang="en-US" dirty="0" smtClean="0"/>
              <a:t>* 1KB</a:t>
            </a:r>
            <a:r>
              <a:rPr lang="en-US" dirty="0"/>
              <a:t>/</a:t>
            </a:r>
            <a:r>
              <a:rPr lang="en-US" dirty="0" smtClean="0"/>
              <a:t>sector = 20 * 1000 * 1000 KB = 20 GB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980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Access time =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 </a:t>
            </a:r>
            <a:r>
              <a:rPr lang="en-US" dirty="0"/>
              <a:t>(seek time) + (rotational delay) + (transfer </a:t>
            </a:r>
            <a:r>
              <a:rPr lang="en-US" dirty="0" smtClean="0"/>
              <a:t>time)</a:t>
            </a:r>
          </a:p>
        </p:txBody>
      </p:sp>
    </p:spTree>
    <p:extLst>
      <p:ext uri="{BB962C8B-B14F-4D97-AF65-F5344CB8AC3E}">
        <p14:creationId xmlns:p14="http://schemas.microsoft.com/office/powerpoint/2010/main" val="3553017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erception">
  <a:themeElements>
    <a:clrScheme name="Perception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ception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Perception.thmx</Template>
  <TotalTime>1547</TotalTime>
  <Words>595</Words>
  <Application>Microsoft Macintosh PowerPoint</Application>
  <PresentationFormat>On-screen Show (4:3)</PresentationFormat>
  <Paragraphs>105</Paragraphs>
  <Slides>15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Calibri</vt:lpstr>
      <vt:lpstr>Century Gothic</vt:lpstr>
      <vt:lpstr>Gulim</vt:lpstr>
      <vt:lpstr>ＭＳ Ｐゴシック</vt:lpstr>
      <vt:lpstr>Tahoma</vt:lpstr>
      <vt:lpstr>Wingdings 2</vt:lpstr>
      <vt:lpstr>굴림</vt:lpstr>
      <vt:lpstr>宋体</vt:lpstr>
      <vt:lpstr>Arial</vt:lpstr>
      <vt:lpstr>Perception</vt:lpstr>
      <vt:lpstr>CS143 Week#3 (Disk)</vt:lpstr>
      <vt:lpstr>Announcements</vt:lpstr>
      <vt:lpstr>SQL - Cubes and Rollups</vt:lpstr>
      <vt:lpstr>SQL Authorization</vt:lpstr>
      <vt:lpstr>PowerPoint Presentation</vt:lpstr>
      <vt:lpstr>PowerPoint Presentation</vt:lpstr>
      <vt:lpstr>A typical disk</vt:lpstr>
      <vt:lpstr>Overall Capacity</vt:lpstr>
      <vt:lpstr>Access Time</vt:lpstr>
      <vt:lpstr>Seek Time</vt:lpstr>
      <vt:lpstr>Rotational Delay</vt:lpstr>
      <vt:lpstr>Transfer Time/ Rate</vt:lpstr>
      <vt:lpstr>Sequential Access</vt:lpstr>
      <vt:lpstr>Random Access</vt:lpstr>
      <vt:lpstr>Answer query: Full Search v/s Index</vt:lpstr>
    </vt:vector>
  </TitlesOfParts>
  <Company>Purdue</Company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CS143 Discussion 2</dc:title>
  <dc:creator>Yuxi Chen</dc:creator>
  <cp:lastModifiedBy>Jia Teoh</cp:lastModifiedBy>
  <cp:revision>66</cp:revision>
  <dcterms:created xsi:type="dcterms:W3CDTF">2015-04-10T14:17:39Z</dcterms:created>
  <dcterms:modified xsi:type="dcterms:W3CDTF">2017-10-20T19:45:37Z</dcterms:modified>
</cp:coreProperties>
</file>