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301" r:id="rId7"/>
    <p:sldId id="264" r:id="rId8"/>
    <p:sldId id="302" r:id="rId9"/>
    <p:sldId id="303" r:id="rId10"/>
    <p:sldId id="304" r:id="rId11"/>
    <p:sldId id="305" r:id="rId12"/>
    <p:sldId id="306" r:id="rId13"/>
    <p:sldId id="265" r:id="rId14"/>
    <p:sldId id="307" r:id="rId15"/>
    <p:sldId id="308" r:id="rId16"/>
    <p:sldId id="309" r:id="rId17"/>
    <p:sldId id="310" r:id="rId18"/>
    <p:sldId id="311" r:id="rId19"/>
    <p:sldId id="312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0CE8F-0308-452E-8666-8347FC289FC2}">
  <a:tblStyle styleId="{99B0CE8F-0308-452E-8666-8347FC289FC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910817E-DA15-4D47-B1B5-C1F958FE44B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785"/>
  </p:normalViewPr>
  <p:slideViewPr>
    <p:cSldViewPr>
      <p:cViewPr varScale="1">
        <p:scale>
          <a:sx n="118" d="100"/>
          <a:sy n="118" d="100"/>
        </p:scale>
        <p:origin x="20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Jason’s discussion: google form on piazza too if</a:t>
            </a:r>
            <a:r>
              <a:rPr lang="en-US" baseline="0" dirty="0" smtClean="0"/>
              <a:t> you have feedback :D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increase local depth to 2</a:t>
            </a:r>
            <a:r>
              <a:rPr lang="en-US" baseline="0" dirty="0" smtClean="0"/>
              <a:t> and create another depth-2 block. redistribute based on 2nd bit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Now: local depth 2 is greater than global depth 1, so increase directory size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Now we can merge b + c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32: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0b100000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45: 0b101101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6: 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0b110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74: 0b1001010</a:t>
            </a:r>
          </a:p>
          <a:p>
            <a:pPr lvl="0" rtl="0">
              <a:spcBef>
                <a:spcPts val="0"/>
              </a:spcBef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01 and 11 point to same block (45) - local depth is also 1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in the 00 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1 in the 10 block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in the 01 block,</a:t>
            </a:r>
            <a:r>
              <a:rPr lang="en-US" baseline="0" dirty="0" smtClean="0"/>
              <a:t> but note that 11 also points to it because local depth is 1 (and can thus be increased)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so add 3 more in that case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total: 2 + 1 + 2 + 3 = 8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err="1" smtClean="0"/>
              <a:t>Mathy</a:t>
            </a:r>
            <a:r>
              <a:rPr lang="en-US" baseline="0" dirty="0" smtClean="0"/>
              <a:t> way to view it: 3 keys per bucket, 4 buckets max = 12 maximum keys, but only 4 used right now. so room for 8!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False!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You’re right in that</a:t>
            </a:r>
            <a:r>
              <a:rPr lang="en-US" baseline="0" dirty="0" smtClean="0"/>
              <a:t> static contains overflow pages...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but so can extendible, if too many records have the same hash value!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sorry, a bit of a trick question :D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Static!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Why?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Extendible introduces more indirection (more levels)</a:t>
            </a:r>
            <a:r>
              <a:rPr lang="en-US" baseline="0" dirty="0" smtClean="0"/>
              <a:t> as well as local/global depths. This is all more overhead (and is especially bad if the directory doesn’t fit in memory)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Static’s main drawback is that it performs terribly as updates are made, but there are no updates here!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Previous three questions</a:t>
            </a:r>
            <a:r>
              <a:rPr lang="en-US" baseline="0" dirty="0" smtClean="0"/>
              <a:t> come</a:t>
            </a:r>
            <a:r>
              <a:rPr lang="en-US" dirty="0" smtClean="0"/>
              <a:t> from a Berkeley midterm (Spring 2011 Franklin</a:t>
            </a:r>
            <a:r>
              <a:rPr lang="en-US" baseline="0" dirty="0" smtClean="0"/>
              <a:t> 3b)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tbp.berkeley.edu</a:t>
            </a:r>
            <a:r>
              <a:rPr lang="en-US" dirty="0" smtClean="0"/>
              <a:t>/exams/3214/download/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Covers linear hashing which</a:t>
            </a:r>
            <a:r>
              <a:rPr lang="en-US" baseline="0" dirty="0" smtClean="0"/>
              <a:t> we haven’t discussed, so don’t mind that for now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Recall: trees’ data blocks will have pointers to next sequential file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CS143 </a:t>
            </a:r>
            <a:r>
              <a:rPr lang="en" dirty="0"/>
              <a:t>Discussion Section Week 4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Jia Teoh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/>
              <a:t>slides borrowed from </a:t>
            </a:r>
            <a:r>
              <a:rPr lang="en-US" sz="2200" dirty="0" err="1" smtClean="0"/>
              <a:t>Ariyam</a:t>
            </a:r>
            <a:r>
              <a:rPr lang="en-US" sz="2200" dirty="0" smtClean="0"/>
              <a:t> Das</a:t>
            </a:r>
            <a:endParaRPr lang="en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Extendible Hashing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" y="1800225"/>
            <a:ext cx="80200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Extendible Hashing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1676400"/>
            <a:ext cx="7858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010400" y="5181600"/>
            <a:ext cx="1676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Split Image</a:t>
            </a:r>
            <a:endParaRPr lang="en-US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Extendible Hashing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9067" y="1524000"/>
            <a:ext cx="71405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Extendible Hashing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Normal insert - simple!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Look up the right page and write to it.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Insert to a full page - </a:t>
            </a:r>
            <a:r>
              <a:rPr lang="en" dirty="0" smtClean="0"/>
              <a:t>sophisticated!</a:t>
            </a:r>
            <a:endParaRPr lang="en" dirty="0"/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Redistribute the contents of the full page onto two new pages, increment local depth pointer.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If local depth &lt;= global depth, update directory to point to two new pages.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Otherwise, double the size of the directory.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 dirty="0"/>
              <a:t>Update pointers to go to new page.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Note we’re doubling the size of the </a:t>
            </a:r>
            <a:r>
              <a:rPr lang="en" i="1" dirty="0"/>
              <a:t>directory</a:t>
            </a:r>
            <a:r>
              <a:rPr lang="en" dirty="0"/>
              <a:t>, which is probably small relative to our data pages.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Extendible </a:t>
            </a:r>
            <a:r>
              <a:rPr lang="en" dirty="0" smtClean="0"/>
              <a:t>Hashing - Delete</a:t>
            </a:r>
            <a:endParaRPr lang="e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24024"/>
            <a:ext cx="3910678" cy="401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Extendible </a:t>
            </a:r>
            <a:r>
              <a:rPr lang="en" dirty="0" smtClean="0"/>
              <a:t>Hashing – Merge buckets</a:t>
            </a:r>
            <a:endParaRPr lang="e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057400"/>
            <a:ext cx="4171349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Extendible </a:t>
            </a:r>
            <a:r>
              <a:rPr lang="en" dirty="0" smtClean="0"/>
              <a:t>Hashing – Shrink Directory</a:t>
            </a:r>
            <a:endParaRPr lang="e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071687"/>
            <a:ext cx="6842143" cy="387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Practice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466" y="1752600"/>
            <a:ext cx="8692134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2743200"/>
            <a:ext cx="3248024" cy="371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True or False?</a:t>
            </a:r>
            <a:endParaRPr lang="e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766" y="1862137"/>
            <a:ext cx="780063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Which one is better here?</a:t>
            </a:r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19" y="2209800"/>
            <a:ext cx="89503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Trees </a:t>
            </a:r>
            <a:r>
              <a:rPr lang="en" dirty="0"/>
              <a:t>vs. Hashing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Hashes good at: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i="1" dirty="0"/>
              <a:t>Equality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i="1" dirty="0"/>
              <a:t>k == 1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600" i="1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Because</a:t>
            </a:r>
            <a:r>
              <a:rPr lang="en" dirty="0" smtClean="0"/>
              <a:t>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Ideally one lookup!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Trees good at: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i="1" dirty="0"/>
              <a:t>Range Queries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i="1" dirty="0"/>
              <a:t>3 &lt;= k &lt;= 6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600" i="1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Because</a:t>
            </a:r>
            <a:r>
              <a:rPr lang="en" dirty="0" smtClean="0"/>
              <a:t>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  <a:buChar char="●"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Data laid out to scan!</a:t>
            </a:r>
          </a:p>
        </p:txBody>
      </p:sp>
      <p:graphicFrame>
        <p:nvGraphicFramePr>
          <p:cNvPr id="55" name="Shape 55"/>
          <p:cNvGraphicFramePr/>
          <p:nvPr/>
        </p:nvGraphicFramePr>
        <p:xfrm>
          <a:off x="3343850" y="3764700"/>
          <a:ext cx="816775" cy="1981050"/>
        </p:xfrm>
        <a:graphic>
          <a:graphicData uri="http://schemas.openxmlformats.org/drawingml/2006/table">
            <a:tbl>
              <a:tblPr>
                <a:noFill/>
                <a:tableStyleId>{99B0CE8F-0308-452E-8666-8347FC289FC2}</a:tableStyleId>
              </a:tblPr>
              <a:tblGrid>
                <a:gridCol w="816775"/>
              </a:tblGrid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N-1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1819875" y="4483725"/>
            <a:ext cx="500100" cy="542999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>
                <a:solidFill>
                  <a:srgbClr val="FFFFFF"/>
                </a:solidFill>
              </a:rPr>
              <a:t>h</a:t>
            </a:r>
          </a:p>
        </p:txBody>
      </p:sp>
      <p:cxnSp>
        <p:nvCxnSpPr>
          <p:cNvPr id="57" name="Shape 57"/>
          <p:cNvCxnSpPr>
            <a:stCxn id="56" idx="6"/>
          </p:cNvCxnSpPr>
          <p:nvPr/>
        </p:nvCxnSpPr>
        <p:spPr>
          <a:xfrm rot="10800000" flipH="1">
            <a:off x="2319975" y="3926624"/>
            <a:ext cx="1028700" cy="828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" name="Shape 58"/>
          <p:cNvCxnSpPr>
            <a:stCxn id="56" idx="6"/>
          </p:cNvCxnSpPr>
          <p:nvPr/>
        </p:nvCxnSpPr>
        <p:spPr>
          <a:xfrm rot="10800000" flipH="1">
            <a:off x="2319975" y="4340924"/>
            <a:ext cx="1028700" cy="414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59"/>
          <p:cNvCxnSpPr>
            <a:stCxn id="56" idx="6"/>
          </p:cNvCxnSpPr>
          <p:nvPr/>
        </p:nvCxnSpPr>
        <p:spPr>
          <a:xfrm rot="10800000" flipH="1">
            <a:off x="2319975" y="4697924"/>
            <a:ext cx="1028700" cy="57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60"/>
          <p:cNvCxnSpPr/>
          <p:nvPr/>
        </p:nvCxnSpPr>
        <p:spPr>
          <a:xfrm>
            <a:off x="2377075" y="4798100"/>
            <a:ext cx="971700" cy="35729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61"/>
          <p:cNvCxnSpPr/>
          <p:nvPr/>
        </p:nvCxnSpPr>
        <p:spPr>
          <a:xfrm>
            <a:off x="2391350" y="4769525"/>
            <a:ext cx="971700" cy="757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62"/>
          <p:cNvCxnSpPr>
            <a:endCxn id="56" idx="2"/>
          </p:cNvCxnSpPr>
          <p:nvPr/>
        </p:nvCxnSpPr>
        <p:spPr>
          <a:xfrm rot="10800000" flipH="1">
            <a:off x="748275" y="4755224"/>
            <a:ext cx="1071600" cy="14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63"/>
          <p:cNvSpPr txBox="1"/>
          <p:nvPr/>
        </p:nvSpPr>
        <p:spPr>
          <a:xfrm>
            <a:off x="962600" y="4440900"/>
            <a:ext cx="7143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key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19875" y="3764700"/>
            <a:ext cx="1378500" cy="2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h(key) mod N</a:t>
            </a:r>
          </a:p>
        </p:txBody>
      </p:sp>
      <p:sp>
        <p:nvSpPr>
          <p:cNvPr id="65" name="Shape 65"/>
          <p:cNvSpPr/>
          <p:nvPr/>
        </p:nvSpPr>
        <p:spPr>
          <a:xfrm>
            <a:off x="6423850" y="3688325"/>
            <a:ext cx="816900" cy="414299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6" name="Shape 66"/>
          <p:cNvSpPr/>
          <p:nvPr/>
        </p:nvSpPr>
        <p:spPr>
          <a:xfrm>
            <a:off x="5363775" y="4436025"/>
            <a:ext cx="816900" cy="414299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7" name="Shape 67"/>
          <p:cNvSpPr/>
          <p:nvPr/>
        </p:nvSpPr>
        <p:spPr>
          <a:xfrm>
            <a:off x="7393650" y="4436025"/>
            <a:ext cx="816900" cy="414299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8" name="Shape 68"/>
          <p:cNvSpPr/>
          <p:nvPr/>
        </p:nvSpPr>
        <p:spPr>
          <a:xfrm>
            <a:off x="4546725" y="5169575"/>
            <a:ext cx="816900" cy="414299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9" name="Shape 69"/>
          <p:cNvSpPr/>
          <p:nvPr/>
        </p:nvSpPr>
        <p:spPr>
          <a:xfrm>
            <a:off x="5792175" y="5169575"/>
            <a:ext cx="816900" cy="414299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0" name="Shape 70"/>
          <p:cNvSpPr/>
          <p:nvPr/>
        </p:nvSpPr>
        <p:spPr>
          <a:xfrm>
            <a:off x="6961425" y="5169575"/>
            <a:ext cx="816900" cy="414299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1" name="Shape 71"/>
          <p:cNvSpPr/>
          <p:nvPr/>
        </p:nvSpPr>
        <p:spPr>
          <a:xfrm>
            <a:off x="8206875" y="5169575"/>
            <a:ext cx="816900" cy="414299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72" name="Shape 72"/>
          <p:cNvCxnSpPr>
            <a:stCxn id="65" idx="2"/>
            <a:endCxn id="66" idx="0"/>
          </p:cNvCxnSpPr>
          <p:nvPr/>
        </p:nvCxnSpPr>
        <p:spPr>
          <a:xfrm flipH="1">
            <a:off x="5772100" y="4102624"/>
            <a:ext cx="1060200" cy="333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73"/>
          <p:cNvCxnSpPr>
            <a:stCxn id="65" idx="2"/>
            <a:endCxn id="67" idx="0"/>
          </p:cNvCxnSpPr>
          <p:nvPr/>
        </p:nvCxnSpPr>
        <p:spPr>
          <a:xfrm>
            <a:off x="6832300" y="4102624"/>
            <a:ext cx="969900" cy="333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>
            <a:stCxn id="66" idx="2"/>
            <a:endCxn id="68" idx="0"/>
          </p:cNvCxnSpPr>
          <p:nvPr/>
        </p:nvCxnSpPr>
        <p:spPr>
          <a:xfrm flipH="1">
            <a:off x="4955025" y="4850324"/>
            <a:ext cx="817200" cy="31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5"/>
          <p:cNvCxnSpPr>
            <a:stCxn id="66" idx="2"/>
            <a:endCxn id="69" idx="0"/>
          </p:cNvCxnSpPr>
          <p:nvPr/>
        </p:nvCxnSpPr>
        <p:spPr>
          <a:xfrm>
            <a:off x="5772225" y="4850324"/>
            <a:ext cx="428400" cy="31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6"/>
          <p:cNvCxnSpPr>
            <a:stCxn id="67" idx="2"/>
            <a:endCxn id="70" idx="0"/>
          </p:cNvCxnSpPr>
          <p:nvPr/>
        </p:nvCxnSpPr>
        <p:spPr>
          <a:xfrm flipH="1">
            <a:off x="7369800" y="4850324"/>
            <a:ext cx="432300" cy="31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77"/>
          <p:cNvCxnSpPr>
            <a:stCxn id="67" idx="2"/>
            <a:endCxn id="71" idx="0"/>
          </p:cNvCxnSpPr>
          <p:nvPr/>
        </p:nvCxnSpPr>
        <p:spPr>
          <a:xfrm>
            <a:off x="7802100" y="4850324"/>
            <a:ext cx="813300" cy="31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" name="Shape 78"/>
          <p:cNvCxnSpPr>
            <a:stCxn id="69" idx="3"/>
            <a:endCxn id="70" idx="1"/>
          </p:cNvCxnSpPr>
          <p:nvPr/>
        </p:nvCxnSpPr>
        <p:spPr>
          <a:xfrm>
            <a:off x="6609075" y="5376724"/>
            <a:ext cx="352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79"/>
          <p:cNvCxnSpPr>
            <a:stCxn id="71" idx="1"/>
            <a:endCxn id="71" idx="1"/>
          </p:cNvCxnSpPr>
          <p:nvPr/>
        </p:nvCxnSpPr>
        <p:spPr>
          <a:xfrm>
            <a:off x="8206875" y="5376724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68" idx="3"/>
            <a:endCxn id="69" idx="1"/>
          </p:cNvCxnSpPr>
          <p:nvPr/>
        </p:nvCxnSpPr>
        <p:spPr>
          <a:xfrm>
            <a:off x="5363625" y="5376724"/>
            <a:ext cx="428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" name="Shape 81"/>
          <p:cNvCxnSpPr>
            <a:stCxn id="70" idx="3"/>
            <a:endCxn id="71" idx="1"/>
          </p:cNvCxnSpPr>
          <p:nvPr/>
        </p:nvCxnSpPr>
        <p:spPr>
          <a:xfrm>
            <a:off x="7778325" y="5376724"/>
            <a:ext cx="428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Hash-based </a:t>
            </a:r>
            <a:r>
              <a:rPr lang="en" dirty="0"/>
              <a:t>Indexes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We are concerned with </a:t>
            </a:r>
            <a:r>
              <a:rPr lang="en" dirty="0" smtClean="0"/>
              <a:t>2 </a:t>
            </a:r>
            <a:r>
              <a:rPr lang="en" dirty="0"/>
              <a:t>kinds of hash-based indexes</a:t>
            </a:r>
            <a:r>
              <a:rPr lang="en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Static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Like the ISAM of the hash world. 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Static structure - overflow pages</a:t>
            </a:r>
            <a:r>
              <a:rPr lang="en" dirty="0" smtClean="0"/>
              <a:t>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endParaRPr lang="e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Extendible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Directory grows as data is added to it.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Possibly too much</a:t>
            </a:r>
            <a:r>
              <a:rPr lang="en" dirty="0" smtClean="0"/>
              <a:t>!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Hashing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00763" y="2525713"/>
            <a:ext cx="2071687" cy="3783012"/>
            <a:chOff x="2520" y="2112"/>
            <a:chExt cx="576" cy="224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20" y="2112"/>
              <a:ext cx="576" cy="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20" y="2560"/>
              <a:ext cx="576" cy="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>
                <a:ea typeface="Gulim" pitchFamily="34" charset="-127"/>
              </a:endParaRPr>
            </a:p>
            <a:p>
              <a:pPr algn="ctr"/>
              <a:r>
                <a:rPr lang="en-US" altLang="ko-KR" sz="2000">
                  <a:ea typeface="Gulim" pitchFamily="34" charset="-127"/>
                </a:rPr>
                <a:t>(key, record)</a:t>
              </a:r>
            </a:p>
            <a:p>
              <a:pPr algn="ctr"/>
              <a:endParaRPr lang="en-US" altLang="ko-KR" sz="2000">
                <a:ea typeface="Gulim" pitchFamily="34" charset="-127"/>
              </a:endParaRPr>
            </a:p>
            <a:p>
              <a:pPr algn="ctr"/>
              <a:endParaRPr lang="ko-KR" altLang="en-US" sz="2000">
                <a:ea typeface="Gulim" pitchFamily="34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20" y="3008"/>
              <a:ext cx="576" cy="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20" y="3456"/>
              <a:ext cx="576" cy="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520" y="3904"/>
              <a:ext cx="0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96" y="3904"/>
              <a:ext cx="0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61" y="4079"/>
              <a:ext cx="72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2000">
                  <a:ea typeface="Gulim" pitchFamily="34" charset="-127"/>
                </a:rPr>
                <a:t>.</a:t>
              </a:r>
            </a:p>
            <a:p>
              <a:pPr algn="ctr"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2000">
                  <a:ea typeface="Gulim" pitchFamily="34" charset="-127"/>
                </a:rPr>
                <a:t>.</a:t>
              </a:r>
            </a:p>
            <a:p>
              <a:pPr algn="ctr"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2000">
                  <a:ea typeface="Gulim" pitchFamily="34" charset="-127"/>
                </a:rPr>
                <a:t>.</a:t>
              </a: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567238" y="3748088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329238" y="3443288"/>
            <a:ext cx="76200" cy="30480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405438" y="34290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145375" y="1900535"/>
            <a:ext cx="2084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a typeface="Gulim" pitchFamily="34" charset="-127"/>
              </a:rPr>
              <a:t>Hash Buckets</a:t>
            </a:r>
            <a:endParaRPr lang="en-US" altLang="ko-KR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66738" y="3570288"/>
            <a:ext cx="298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Gulim" pitchFamily="34" charset="-127"/>
              </a:rPr>
              <a:t>search key </a:t>
            </a:r>
            <a:r>
              <a:rPr lang="en-US" altLang="ko-KR" sz="2400" dirty="0">
                <a:solidFill>
                  <a:schemeClr val="bg1"/>
                </a:solidFill>
                <a:ea typeface="Gulim" pitchFamily="34" charset="-127"/>
                <a:sym typeface="Symbol" pitchFamily="18" charset="2"/>
              </a:rPr>
              <a:t></a:t>
            </a:r>
            <a:r>
              <a:rPr lang="en-US" altLang="ko-KR" sz="2400" dirty="0">
                <a:solidFill>
                  <a:schemeClr val="bg1"/>
                </a:solidFill>
                <a:ea typeface="Gulim" pitchFamily="34" charset="-127"/>
              </a:rPr>
              <a:t> h(key)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589588" y="255905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a typeface="Gulim" pitchFamily="34" charset="-127"/>
              </a:rPr>
              <a:t>0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89588" y="326548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a typeface="Gulim" pitchFamily="34" charset="-127"/>
              </a:rPr>
              <a:t>1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589588" y="4022725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a typeface="Gulim" pitchFamily="34" charset="-127"/>
              </a:rPr>
              <a:t>2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608638" y="482123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a typeface="Gulim" pitchFamily="34" charset="-127"/>
              </a:rPr>
              <a:t>3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645150" y="555783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a typeface="Gulim" pitchFamily="34" charset="-127"/>
              </a:rPr>
              <a:t>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Static </a:t>
            </a:r>
            <a:r>
              <a:rPr lang="en" dirty="0" smtClean="0"/>
              <a:t>Hashing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1109375" y="1426350"/>
            <a:ext cx="7441499" cy="7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Assume 2 records per bucket. 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068" y="2171580"/>
            <a:ext cx="6672732" cy="438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Static </a:t>
            </a:r>
            <a:r>
              <a:rPr lang="en" dirty="0" smtClean="0"/>
              <a:t>Hashing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1109375" y="1426350"/>
            <a:ext cx="7441499" cy="7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Large overflow blocks cause problem!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09800"/>
            <a:ext cx="591888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Extendible Hashing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416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 don’t want overflow chains.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What if we just rehash everything when our buckets get full?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Instead of mod N use mod N+1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Problem!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Have to rehash everything!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Have to rewrite pages.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Solution! Indirection!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Use a Directory.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1710933"/>
            <a:ext cx="3145553" cy="240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Extendible Hashing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713" y="1952625"/>
            <a:ext cx="76485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Extendible Hashing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25" y="1828800"/>
            <a:ext cx="77533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627</Words>
  <Application>Microsoft Macintosh PowerPoint</Application>
  <PresentationFormat>On-screen Show (4:3)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Gulim</vt:lpstr>
      <vt:lpstr>Symbol</vt:lpstr>
      <vt:lpstr>Arial</vt:lpstr>
      <vt:lpstr>dark-gradient</vt:lpstr>
      <vt:lpstr>CS143 Discussion Section Week 4</vt:lpstr>
      <vt:lpstr>Trees vs. Hashing</vt:lpstr>
      <vt:lpstr>Hash-based Indexes</vt:lpstr>
      <vt:lpstr>Static Hashing</vt:lpstr>
      <vt:lpstr>Static Hashing</vt:lpstr>
      <vt:lpstr>Static Hashing</vt:lpstr>
      <vt:lpstr>Extendible Hashing</vt:lpstr>
      <vt:lpstr>Extendible Hashing</vt:lpstr>
      <vt:lpstr>Extendible Hashing</vt:lpstr>
      <vt:lpstr>Extendible Hashing</vt:lpstr>
      <vt:lpstr>Extendible Hashing</vt:lpstr>
      <vt:lpstr>Extendible Hashing</vt:lpstr>
      <vt:lpstr>Extendible Hashing</vt:lpstr>
      <vt:lpstr>Extendible Hashing - Delete</vt:lpstr>
      <vt:lpstr>Extendible Hashing – Merge buckets</vt:lpstr>
      <vt:lpstr>Extendible Hashing – Shrink Directory</vt:lpstr>
      <vt:lpstr>Practice</vt:lpstr>
      <vt:lpstr>True or False?</vt:lpstr>
      <vt:lpstr>Which one is better here?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 Discussion Section Week 4</dc:title>
  <dc:creator>Ariyam Das</dc:creator>
  <cp:lastModifiedBy>Jia Teoh</cp:lastModifiedBy>
  <cp:revision>43</cp:revision>
  <dcterms:modified xsi:type="dcterms:W3CDTF">2017-10-28T01:21:36Z</dcterms:modified>
</cp:coreProperties>
</file>