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86"/>
  </p:notesMasterIdLst>
  <p:handoutMasterIdLst>
    <p:handoutMasterId r:id="rId87"/>
  </p:handoutMasterIdLst>
  <p:sldIdLst>
    <p:sldId id="256" r:id="rId2"/>
    <p:sldId id="375" r:id="rId3"/>
    <p:sldId id="383" r:id="rId4"/>
    <p:sldId id="283" r:id="rId5"/>
    <p:sldId id="290" r:id="rId6"/>
    <p:sldId id="291" r:id="rId7"/>
    <p:sldId id="293" r:id="rId8"/>
    <p:sldId id="292" r:id="rId9"/>
    <p:sldId id="295" r:id="rId10"/>
    <p:sldId id="294" r:id="rId11"/>
    <p:sldId id="296" r:id="rId12"/>
    <p:sldId id="377" r:id="rId13"/>
    <p:sldId id="298" r:id="rId14"/>
    <p:sldId id="369" r:id="rId15"/>
    <p:sldId id="303" r:id="rId16"/>
    <p:sldId id="304" r:id="rId17"/>
    <p:sldId id="306" r:id="rId18"/>
    <p:sldId id="385" r:id="rId19"/>
    <p:sldId id="373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84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382" r:id="rId81"/>
    <p:sldId id="378" r:id="rId82"/>
    <p:sldId id="379" r:id="rId83"/>
    <p:sldId id="380" r:id="rId84"/>
    <p:sldId id="381" r:id="rId8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79972"/>
  </p:normalViewPr>
  <p:slideViewPr>
    <p:cSldViewPr snapToGrid="0" snapToObjects="1">
      <p:cViewPr>
        <p:scale>
          <a:sx n="114" d="100"/>
          <a:sy n="114" d="100"/>
        </p:scale>
        <p:origin x="212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notesMaster" Target="notesMasters/notesMaster1.xml"/><Relationship Id="rId87" Type="http://schemas.openxmlformats.org/officeDocument/2006/relationships/handoutMaster" Target="handoutMasters/handoutMaster1.xml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60F85-12DF-F041-95DC-5989C95F5E2F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C625E-3ADE-0240-972E-25135875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7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F040446-4423-8441-8637-628AF675B0FB}" type="datetimeFigureOut">
              <a:rPr lang="en-US"/>
              <a:pPr>
                <a:defRPr/>
              </a:pPr>
              <a:t>10/27/17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9021000-3F30-B44D-9B21-19871A68706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slide 16 on board if possible</a:t>
            </a:r>
            <a:r>
              <a:rPr lang="en-US" dirty="0" smtClean="0"/>
              <a:t>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21000-3F30-B44D-9B21-19871A68706E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9124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486A7A-7F50-AC4D-A690-354092710B29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15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0433434-FD63-E245-966A-C3B2B07D25A1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16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Tahoma" charset="0"/>
              <a:ea typeface="Gulim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83C2DC-9F4C-494B-83F6-A1D39FB27218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17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>
                <a:latin typeface="Tahoma" charset="0"/>
                <a:ea typeface="Gulim" charset="-127"/>
              </a:rPr>
              <a:t>Crucial to know for the algorithms!</a:t>
            </a:r>
          </a:p>
          <a:p>
            <a:pPr eaLnBrk="1" hangingPunct="1">
              <a:spcBef>
                <a:spcPct val="0"/>
              </a:spcBef>
            </a:pPr>
            <a:endParaRPr lang="ko-KR" altLang="en-US" dirty="0">
              <a:latin typeface="Tahoma" charset="0"/>
              <a:ea typeface="Gulim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D373B6-FE53-054B-84F3-F21AF6C2DFE4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18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>
                <a:latin typeface="Tahoma" charset="0"/>
                <a:ea typeface="Gulim" charset="-127"/>
              </a:rPr>
              <a:t>Start</a:t>
            </a:r>
            <a:r>
              <a:rPr lang="en-US" altLang="ko-KR" baseline="0" dirty="0" smtClean="0">
                <a:latin typeface="Tahoma" charset="0"/>
                <a:ea typeface="Gulim" charset="-127"/>
              </a:rPr>
              <a:t> with Node 1 (root) always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Node 2 after comparing to key 42, because that’s where 37 starts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You compare to Key 40 and take the left pointer to...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Node 7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Then you read sequentially (recall leaf nodes’ last pointer is to next sequential node)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until...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Node 10? Node 11?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Node 11 – you don’t know if Node 11 has 65 at the front!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	Technically if you had read Node 3, you would know Node 10 &lt; 78 and Node 11 &gt;= 78 (and after reading Node 10, you would have satisfied the 65 upper bound)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	But we didn’t read Node 3 because it’s much faster to do a sequential scan than a search for each possible key!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Final: 1, 2, 7, 8, 9, 10, 11 [no data from 11]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Tahoma" charset="0"/>
              <a:ea typeface="Gulim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if you </a:t>
            </a:r>
            <a:r>
              <a:rPr lang="en-US" altLang="ko-KR" baseline="0" dirty="0" err="1" smtClean="0">
                <a:latin typeface="Tahoma" charset="0"/>
                <a:ea typeface="Gulim" charset="-127"/>
              </a:rPr>
              <a:t>statean</a:t>
            </a:r>
            <a:r>
              <a:rPr lang="en-US" altLang="ko-KR" baseline="0" dirty="0" smtClean="0">
                <a:latin typeface="Tahoma" charset="0"/>
                <a:ea typeface="Gulim" charset="-127"/>
              </a:rPr>
              <a:t> assumption that nodes</a:t>
            </a:r>
            <a:endParaRPr lang="en-US" altLang="ko-KR" dirty="0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933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9DA833-E95E-2F4B-A12C-9D2CC694450D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19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 smtClean="0">
                <a:latin typeface="Tahoma" charset="0"/>
                <a:ea typeface="Gulim" charset="-127"/>
              </a:rPr>
              <a:t>You’ll probably get away with a basic</a:t>
            </a:r>
            <a:r>
              <a:rPr lang="en-US" altLang="ko-KR" baseline="0" dirty="0" smtClean="0">
                <a:latin typeface="Tahoma" charset="0"/>
                <a:ea typeface="Gulim" charset="-127"/>
              </a:rPr>
              <a:t> “node/(</a:t>
            </a:r>
            <a:r>
              <a:rPr lang="en-US" altLang="ko-KR" baseline="0" dirty="0" err="1" smtClean="0">
                <a:latin typeface="Tahoma" charset="0"/>
                <a:ea typeface="Gulim" charset="-127"/>
              </a:rPr>
              <a:t>key+ptr</a:t>
            </a:r>
            <a:r>
              <a:rPr lang="en-US" altLang="ko-KR" baseline="0" dirty="0" smtClean="0">
                <a:latin typeface="Tahoma" charset="0"/>
                <a:ea typeface="Gulim" charset="-127"/>
              </a:rPr>
              <a:t>)”, but to be 100% accurate you should include space for that extra key (and also keep in mind you’re looking for n and not n-1</a:t>
            </a:r>
            <a:r>
              <a:rPr lang="en-US" altLang="ko-KR" baseline="0" dirty="0" smtClean="0">
                <a:latin typeface="Tahoma" charset="0"/>
                <a:ea typeface="Gulim" charset="-127"/>
              </a:rPr>
              <a:t>)</a:t>
            </a:r>
          </a:p>
          <a:p>
            <a:pPr eaLnBrk="1" hangingPunct="1"/>
            <a:endParaRPr lang="en-US" altLang="ko-KR" baseline="0" dirty="0" smtClean="0">
              <a:latin typeface="Tahoma" charset="0"/>
              <a:ea typeface="Gulim" charset="-127"/>
            </a:endParaRPr>
          </a:p>
          <a:p>
            <a:pPr eaLnBrk="1" hangingPunct="1"/>
            <a:r>
              <a:rPr lang="en-US" altLang="ko-KR" baseline="0" dirty="0" smtClean="0">
                <a:latin typeface="Tahoma" charset="0"/>
                <a:ea typeface="Gulim" charset="-127"/>
              </a:rPr>
              <a:t>Had a small error in slides, it should have been 1024 + 10 rather than 8 (add key size, not pointer size). This is </a:t>
            </a:r>
            <a:r>
              <a:rPr lang="en-US" altLang="ko-KR" baseline="0" smtClean="0">
                <a:latin typeface="Tahoma" charset="0"/>
                <a:ea typeface="Gulim" charset="-127"/>
              </a:rPr>
              <a:t>fixed now and had no effect on the final answer.</a:t>
            </a:r>
            <a:endParaRPr lang="en-US" altLang="ko-KR" dirty="0">
              <a:latin typeface="Tahoma" charset="0"/>
              <a:ea typeface="Gulim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D06812-B0C9-E641-91A3-5EE6EDDD4864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20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38E14F-03DB-CA4D-93C6-21D82061BEC8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21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 dirty="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8BDA75-1A80-2245-AE0E-5148F89EC014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22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>
                <a:latin typeface="Tahoma" charset="0"/>
                <a:ea typeface="Gulim" charset="-127"/>
              </a:rPr>
              <a:t>n=3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>
                <a:latin typeface="Tahoma" charset="0"/>
                <a:ea typeface="Gulim" charset="-127"/>
              </a:rPr>
              <a:t>so</a:t>
            </a:r>
            <a:r>
              <a:rPr lang="en-US" altLang="ko-KR" baseline="0" dirty="0" smtClean="0">
                <a:latin typeface="Tahoma" charset="0"/>
                <a:ea typeface="Gulim" charset="-127"/>
              </a:rPr>
              <a:t> root is 2-&gt;3 pointers (1 or 2 keys)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non-leaf is ceil(n/2) = 2 pointers minimum, n max (so 2-3 again, but coincidence that ceil(n/2) = 2)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leaf is ceil(n+1/2) = 2 pointers minimum, n max -&gt; 2-3 (again, coincidences)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Tahoma" charset="0"/>
              <a:ea typeface="Gulim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Analysis: how do these change if n=4?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	root is 2-4 pointers (1-3 keys)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	non-leaf becomes 2-4 pointers (1-3 keys)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	leaf becomes 3-4 pointers (2-3 keys)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n = 5?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	root: 2-5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	non-leaf: 3-5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	leaf: 3-5</a:t>
            </a:r>
            <a:endParaRPr lang="ko-KR" altLang="en-US" dirty="0">
              <a:latin typeface="Tahoma" charset="0"/>
              <a:ea typeface="Gulim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AC64F5-9002-2B43-ADF7-42E0F1A3156C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23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2B95A6-603F-E948-91BE-15507E5A8A8A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24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r>
              <a:rPr lang="en-US" baseline="0" dirty="0" smtClean="0"/>
              <a:t> form is unofficial and is meant to help me help you.</a:t>
            </a:r>
          </a:p>
          <a:p>
            <a:endParaRPr lang="en-US" dirty="0" smtClean="0"/>
          </a:p>
          <a:p>
            <a:r>
              <a:rPr lang="en-US" dirty="0" smtClean="0"/>
              <a:t>HW3 deadline extended 2</a:t>
            </a:r>
            <a:r>
              <a:rPr lang="en-US" baseline="0" dirty="0" smtClean="0"/>
              <a:t> days... but don’t wait until the last second! 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Remember Project1B is worth far more than HW3!!!</a:t>
            </a:r>
          </a:p>
          <a:p>
            <a:r>
              <a:rPr lang="en-US" baseline="0" dirty="0" smtClean="0"/>
              <a:t>	(We’re not planning to be picky with grading it either)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21000-3F30-B44D-9B21-19871A68706E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3033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379E68-265B-4A45-8947-6A621046600E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25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latin typeface="Tahoma" charset="0"/>
                <a:ea typeface="Gulim" charset="-127"/>
              </a:rPr>
              <a:t>Text book puts more records on the left node after split.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>
                <a:latin typeface="Tahoma" charset="0"/>
                <a:ea typeface="Gulim" charset="-127"/>
              </a:rPr>
              <a:t>New nodes should be (50,55) and (60)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501F4F-1EDD-8A4B-A53C-B65352421238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26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latin typeface="Tahoma" charset="0"/>
                <a:ea typeface="Gulim" charset="-127"/>
              </a:rPr>
              <a:t>Text book puts more records on the left node after split.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>
                <a:latin typeface="Tahoma" charset="0"/>
                <a:ea typeface="Gulim" charset="-127"/>
              </a:rPr>
              <a:t>New nodes should be (50,55) and (60)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B914D3-D8EC-A24F-8A93-A599F0FAD0B4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27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latin typeface="Tahoma" charset="0"/>
                <a:ea typeface="Gulim" charset="-127"/>
              </a:rPr>
              <a:t>Text book puts more records on the left node after split.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>
                <a:latin typeface="Tahoma" charset="0"/>
                <a:ea typeface="Gulim" charset="-127"/>
              </a:rPr>
              <a:t>New nodes should be (50,55) and (60)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919A6C-72AB-2541-9B56-6607237770A6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28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latin typeface="Tahoma" charset="0"/>
                <a:ea typeface="Gulim" charset="-127"/>
              </a:rPr>
              <a:t>Text book puts more records on the left node after split.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>
                <a:latin typeface="Tahoma" charset="0"/>
                <a:ea typeface="Gulim" charset="-127"/>
              </a:rPr>
              <a:t>New nodes should be (50,55) and (60</a:t>
            </a:r>
            <a:r>
              <a:rPr lang="en-US" altLang="ko-KR" dirty="0" smtClean="0">
                <a:latin typeface="Tahoma" charset="0"/>
                <a:ea typeface="Gulim" charset="-127"/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>
                <a:latin typeface="Tahoma" charset="0"/>
                <a:ea typeface="Gulim" charset="-127"/>
              </a:rPr>
              <a:t>You</a:t>
            </a:r>
            <a:r>
              <a:rPr lang="en-US" altLang="ko-KR" baseline="0" dirty="0" smtClean="0">
                <a:latin typeface="Tahoma" charset="0"/>
                <a:ea typeface="Gulim" charset="-127"/>
              </a:rPr>
              <a:t> can technically put more records on right if you wanted to</a:t>
            </a:r>
            <a:endParaRPr lang="en-US" altLang="ko-KR" dirty="0" smtClean="0">
              <a:latin typeface="Tahoma" charset="0"/>
              <a:ea typeface="Gulim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dirty="0">
              <a:latin typeface="Tahoma" charset="0"/>
              <a:ea typeface="Gulim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D99A01-ECCF-9C47-B84F-AECDD1782D6B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29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latin typeface="Tahoma" charset="0"/>
                <a:ea typeface="Gulim" charset="-127"/>
              </a:rPr>
              <a:t>Text book puts more records on the left node after split.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>
                <a:latin typeface="Tahoma" charset="0"/>
                <a:ea typeface="Gulim" charset="-127"/>
              </a:rPr>
              <a:t>New nodes should be (50,55) and (60)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4FE18F-58B7-1441-ACEA-615914A2AA4B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30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34405C1-5808-184D-99F6-7AB9E1D86310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31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CC4A7E-A7FF-2746-9087-42EEE9D4FCDE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32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C08C55-8557-9B48-8F44-A5AB131F95F9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33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A7EB13-D8B5-C64B-B09A-1B621AF7579A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34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Approaching</a:t>
            </a:r>
            <a:r>
              <a:rPr lang="en-US" baseline="0" dirty="0" smtClean="0"/>
              <a:t> week 5, so Jason will be hosting office hours for the next 3 weeks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office hours: </a:t>
            </a:r>
            <a:r>
              <a:rPr lang="en-US" baseline="0" dirty="0" err="1" smtClean="0"/>
              <a:t>Zijun</a:t>
            </a:r>
            <a:r>
              <a:rPr lang="en-US" baseline="0" dirty="0" smtClean="0"/>
              <a:t> in charge -&gt; I don’t have final say on policy/specifications. project-specific issues should go on Piazza or personally arranged meetings with </a:t>
            </a:r>
            <a:r>
              <a:rPr lang="en-US" baseline="0" dirty="0" err="1" smtClean="0"/>
              <a:t>Zijun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21000-3F30-B44D-9B21-19871A68706E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28934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2C0B1E-9877-D345-9E2F-8551AD7960D4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35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FDE821-15E8-4F42-BEEE-B0B9714BB4BD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36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FE172-E793-5F4B-B00F-F2584AC56271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37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1FE821-5E30-FF48-B58D-B90568AFA0DA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38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3CAD2-449E-0D4C-A643-2E17C23FD236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39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D1DF1D-6E72-0748-8E41-E2DAD0499F93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40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65C6B0-7DA4-DC4A-8E50-F28B01A082CC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41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70D926-1BCD-E44A-B1BB-505AEBB3073F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42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466D33-DAD8-5040-BDD1-CFFDCE23F218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43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latin typeface="Tahoma" charset="0"/>
              <a:ea typeface="Gulim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E26BD2-7A98-3844-81F9-2208BC8EC81A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44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>
                <a:latin typeface="Tahoma" charset="0"/>
                <a:ea typeface="Gulim" charset="-127"/>
              </a:rPr>
              <a:t>These</a:t>
            </a:r>
            <a:r>
              <a:rPr lang="en-US" altLang="ko-KR" baseline="0" dirty="0" smtClean="0">
                <a:latin typeface="Tahoma" charset="0"/>
                <a:ea typeface="Gulim" charset="-127"/>
              </a:rPr>
              <a:t> look a lot like an old </a:t>
            </a:r>
            <a:r>
              <a:rPr lang="en-US" altLang="ko-KR" baseline="0" dirty="0" err="1" smtClean="0">
                <a:latin typeface="Tahoma" charset="0"/>
                <a:ea typeface="Gulim" charset="-127"/>
              </a:rPr>
              <a:t>berkeley</a:t>
            </a:r>
            <a:r>
              <a:rPr lang="en-US" altLang="ko-KR" baseline="0" dirty="0" smtClean="0">
                <a:latin typeface="Tahoma" charset="0"/>
                <a:ea typeface="Gulim" charset="-127"/>
              </a:rPr>
              <a:t> midterm...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Add one with 43, one with 72, another with either (splits into a 2-1 block and propagates up)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Add to new 1-block (leaf), then add another to any of the 6 leaf-blocks (either branch)...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	this will fill out the root key and create a new 2</a:t>
            </a:r>
            <a:r>
              <a:rPr lang="en-US" altLang="ko-KR" baseline="30000" dirty="0" smtClean="0">
                <a:latin typeface="Tahoma" charset="0"/>
                <a:ea typeface="Gulim" charset="-127"/>
              </a:rPr>
              <a:t>nd</a:t>
            </a:r>
            <a:r>
              <a:rPr lang="en-US" altLang="ko-KR" baseline="0" dirty="0" smtClean="0">
                <a:latin typeface="Tahoma" charset="0"/>
                <a:ea typeface="Gulim" charset="-127"/>
              </a:rPr>
              <a:t> level block....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and so on. it’s hairy!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so... what’s a smarter way to do this?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Tahoma" charset="0"/>
              <a:ea typeface="Gulim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Another way to view it: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3-level n=3 tree can have (n-1)*n^(2 non-leaf levels) data nodes = 2 * 3 * 3 = 18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	recall: leaf has n-1 pointers because last pointer is reserved for next leaf node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Currently have 5 records... so there’s space for 13 more keys without adjusting height!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ex: 3, </a:t>
            </a:r>
            <a:r>
              <a:rPr lang="en-US" dirty="0" smtClean="0"/>
              <a:t>12, 25, 42, 73, 41, 40, 74, 71, 39, 38, 70, 69</a:t>
            </a:r>
            <a:endParaRPr lang="en-US" altLang="ko-KR" baseline="0" dirty="0" smtClean="0">
              <a:latin typeface="Tahoma" charset="0"/>
              <a:ea typeface="Gulim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Tahoma" charset="0"/>
              <a:ea typeface="Gulim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Tahoma" charset="0"/>
              <a:ea typeface="Gulim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Tahoma" charset="0"/>
              <a:ea typeface="Gulim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Tahoma" charset="0"/>
              <a:ea typeface="Gulim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What about min keys to change height? go with the fullest block and keep adding. In this case it’s any of the 2/11/24 blocks...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Add to one of those, you’ve got a full leaf node and a full 1</a:t>
            </a:r>
            <a:r>
              <a:rPr lang="en-US" altLang="ko-KR" baseline="30000" dirty="0" smtClean="0">
                <a:latin typeface="Tahoma" charset="0"/>
                <a:ea typeface="Gulim" charset="-127"/>
              </a:rPr>
              <a:t>st</a:t>
            </a:r>
            <a:r>
              <a:rPr lang="en-US" altLang="ko-KR" baseline="0" dirty="0" smtClean="0">
                <a:latin typeface="Tahoma" charset="0"/>
                <a:ea typeface="Gulim" charset="-127"/>
              </a:rPr>
              <a:t> level node, so adding another results in splitting both and filling up the root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Then add again to your full leaf node (not the newly created half-empty one!). This should be under your full 1</a:t>
            </a:r>
            <a:r>
              <a:rPr lang="en-US" altLang="ko-KR" baseline="30000" dirty="0" smtClean="0">
                <a:latin typeface="Tahoma" charset="0"/>
                <a:ea typeface="Gulim" charset="-127"/>
              </a:rPr>
              <a:t>st</a:t>
            </a:r>
            <a:r>
              <a:rPr lang="en-US" altLang="ko-KR" baseline="0" dirty="0" smtClean="0">
                <a:latin typeface="Tahoma" charset="0"/>
                <a:ea typeface="Gulim" charset="-127"/>
              </a:rPr>
              <a:t> level block too, so this changes the height!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How do you do this mathematically?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	I’ll be honest, I haven’t figured this one out yet. Don’t expect anything too complicated on the exams though (should be like these problems if it shows up)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Total: 4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3, 1, 4, 5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Tahoma" charset="0"/>
              <a:ea typeface="Gulim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Tahoma" charset="0"/>
              <a:ea typeface="Gulim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Tahoma" charset="0"/>
              <a:ea typeface="Gulim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Fun note: These are actually from a </a:t>
            </a:r>
            <a:r>
              <a:rPr lang="en-US" altLang="ko-KR" baseline="0" dirty="0" err="1" smtClean="0">
                <a:latin typeface="Tahoma" charset="0"/>
                <a:ea typeface="Gulim" charset="-127"/>
              </a:rPr>
              <a:t>berkeley</a:t>
            </a:r>
            <a:r>
              <a:rPr lang="en-US" altLang="ko-KR" baseline="0" dirty="0" smtClean="0">
                <a:latin typeface="Tahoma" charset="0"/>
                <a:ea typeface="Gulim" charset="-127"/>
              </a:rPr>
              <a:t> midterm (I swear it’s after my undergrad though)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Tahoma" charset="0"/>
                <a:ea typeface="Gulim" charset="-127"/>
              </a:rPr>
              <a:t>Check out question Problem IV (but note the slight difference in the leftmost block)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>
                <a:latin typeface="Tahoma" charset="0"/>
                <a:ea typeface="Gulim" charset="-127"/>
              </a:rPr>
              <a:t>https://</a:t>
            </a:r>
            <a:r>
              <a:rPr lang="en-US" altLang="ko-KR" dirty="0" err="1" smtClean="0">
                <a:latin typeface="Tahoma" charset="0"/>
                <a:ea typeface="Gulim" charset="-127"/>
              </a:rPr>
              <a:t>hkn.eecs.berkeley.edu</a:t>
            </a:r>
            <a:r>
              <a:rPr lang="en-US" altLang="ko-KR" dirty="0" smtClean="0">
                <a:latin typeface="Tahoma" charset="0"/>
                <a:ea typeface="Gulim" charset="-127"/>
              </a:rPr>
              <a:t>/</a:t>
            </a:r>
            <a:r>
              <a:rPr lang="en-US" altLang="ko-KR" dirty="0" err="1" smtClean="0">
                <a:latin typeface="Tahoma" charset="0"/>
                <a:ea typeface="Gulim" charset="-127"/>
              </a:rPr>
              <a:t>examfiles</a:t>
            </a:r>
            <a:r>
              <a:rPr lang="en-US" altLang="ko-KR" dirty="0" smtClean="0">
                <a:latin typeface="Tahoma" charset="0"/>
                <a:ea typeface="Gulim" charset="-127"/>
              </a:rPr>
              <a:t>/cs186_sp15_mt1.pdf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>
                <a:latin typeface="Tahoma" charset="0"/>
                <a:ea typeface="Gulim" charset="-127"/>
              </a:rPr>
              <a:t>https://</a:t>
            </a:r>
            <a:r>
              <a:rPr lang="en-US" altLang="ko-KR" dirty="0" err="1" smtClean="0">
                <a:latin typeface="Tahoma" charset="0"/>
                <a:ea typeface="Gulim" charset="-127"/>
              </a:rPr>
              <a:t>hkn.eecs.berkeley.edu</a:t>
            </a:r>
            <a:r>
              <a:rPr lang="en-US" altLang="ko-KR" dirty="0" smtClean="0">
                <a:latin typeface="Tahoma" charset="0"/>
                <a:ea typeface="Gulim" charset="-127"/>
              </a:rPr>
              <a:t>/</a:t>
            </a:r>
            <a:r>
              <a:rPr lang="en-US" altLang="ko-KR" dirty="0" err="1" smtClean="0">
                <a:latin typeface="Tahoma" charset="0"/>
                <a:ea typeface="Gulim" charset="-127"/>
              </a:rPr>
              <a:t>examfiles</a:t>
            </a:r>
            <a:r>
              <a:rPr lang="en-US" altLang="ko-KR" dirty="0" smtClean="0">
                <a:latin typeface="Tahoma" charset="0"/>
                <a:ea typeface="Gulim" charset="-127"/>
              </a:rPr>
              <a:t>/cs186_sp15_mt1_sol.pdf</a:t>
            </a:r>
            <a:endParaRPr lang="en-US" altLang="ko-KR" dirty="0">
              <a:latin typeface="Tahoma" charset="0"/>
              <a:ea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19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come to my attention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21000-3F30-B44D-9B21-19871A68706E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352803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F61507-6DC1-9742-83CD-37119B38FE74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45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 dirty="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0FEF63-7AA9-1146-938C-D0442306EA91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46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A45374-C740-4147-A950-E0A811638558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47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60B7F3-FEF2-D843-A755-17C866D68A25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48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5194A0-D012-B546-82BD-23697E82D27D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49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E315EF-9B05-584F-9ADD-5736DA6811C7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50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B9192E-6814-D74E-804C-7C549245F243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51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22E549-F348-F24C-8D0E-F7BA639C0C53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52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207E56-F8D0-4745-93C7-F38B5160DEE4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53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CBF754-1C2A-9F4D-BEE5-EF55E6E9B379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54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range: start</a:t>
            </a:r>
            <a:r>
              <a:rPr lang="en-US" baseline="0" dirty="0" smtClean="0"/>
              <a:t> &lt; value &lt; end</a:t>
            </a:r>
          </a:p>
          <a:p>
            <a:r>
              <a:rPr lang="en-US" baseline="0" dirty="0" smtClean="0"/>
              <a:t>    (can be open at one end too, or &lt;=/&gt;= as well)</a:t>
            </a:r>
          </a:p>
          <a:p>
            <a:r>
              <a:rPr lang="en-US" baseline="0" dirty="0" smtClean="0"/>
              <a:t>equality: strictly =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ISAM so inflexible, why use it ever?</a:t>
            </a:r>
          </a:p>
          <a:p>
            <a:r>
              <a:rPr lang="en-US" baseline="0" dirty="0" smtClean="0"/>
              <a:t>    system support - I believe in proj1a there was a functionality that only ISAM supports. different systems will support different functionalities for indexes.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21000-3F30-B44D-9B21-19871A68706E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80634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4D323C-DACD-2F4A-A29A-7CB464264BB1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55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5BA2D6-3196-AA48-AC56-5669CD231D30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56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12A25E-848E-434A-8DCD-A58CB8CA7F55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57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DBBCE6-BE1D-7B4B-9083-02176C4DCC2E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58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624FCE-18AB-BE45-A304-4D88CFE7B8B2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59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ADBE22-DB34-5A4B-A316-40C795B66071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60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80AE37-582E-C64C-B373-A638934F8428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61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F0A243-7D83-E942-95FB-5576F92FB427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62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FED14E-714B-314E-99BC-366529138089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63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9742355-6BC2-1B48-8700-8F3E799A092F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64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21000-3F30-B44D-9B21-19871A68706E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45764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DFDF9B-8DCD-5846-A288-C0450E0B8B00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65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623696-4335-4442-BAD8-83161BDF2CAE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66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2FF234-8B61-E740-91E0-D4B800DD181C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67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 dirty="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21D7C-2808-F94E-A3D0-A1C47FB8A7E1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68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x-none" dirty="0" smtClean="0">
                <a:latin typeface="Tahoma" charset="0"/>
              </a:rPr>
              <a:t>Why do we pull down mid-key in parent?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dirty="0" smtClean="0">
                <a:latin typeface="Tahoma" charset="0"/>
              </a:rPr>
              <a:t>short</a:t>
            </a:r>
            <a:r>
              <a:rPr lang="en-US" altLang="x-none" baseline="0" dirty="0" smtClean="0">
                <a:latin typeface="Tahoma" charset="0"/>
              </a:rPr>
              <a:t> answer: because the mid-key in parent and the merged node are now enough to cover the child nodes (including the one that had a deletion  + merge, </a:t>
            </a:r>
            <a:r>
              <a:rPr lang="en-US" altLang="x-none" baseline="0" dirty="0" err="1" smtClean="0">
                <a:latin typeface="Tahoma" charset="0"/>
              </a:rPr>
              <a:t>eg</a:t>
            </a:r>
            <a:r>
              <a:rPr lang="en-US" altLang="x-none" baseline="0" dirty="0" smtClean="0">
                <a:latin typeface="Tahoma" charset="0"/>
              </a:rPr>
              <a:t> d in this example)</a:t>
            </a:r>
          </a:p>
          <a:p>
            <a:pPr eaLnBrk="1" hangingPunct="1">
              <a:spcBef>
                <a:spcPct val="0"/>
              </a:spcBef>
            </a:pPr>
            <a:endParaRPr lang="en-US" altLang="x-none" dirty="0" smtClean="0">
              <a:latin typeface="Tahoma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x-none" dirty="0" smtClean="0">
                <a:latin typeface="Tahoma" charset="0"/>
              </a:rPr>
              <a:t>let’s use the example: 50 and 70. Between these and the merged</a:t>
            </a:r>
            <a:r>
              <a:rPr lang="en-US" altLang="x-none" baseline="0" dirty="0" smtClean="0">
                <a:latin typeface="Tahoma" charset="0"/>
              </a:rPr>
              <a:t> block (d), we need to be able to identify 3 blocks (d/f/g)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baseline="0" dirty="0" smtClean="0">
                <a:latin typeface="Tahoma" charset="0"/>
              </a:rPr>
              <a:t>70 can distinguish between g and the other 2, but you still need another block to distinguish between d/f!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baseline="0" dirty="0" smtClean="0">
                <a:latin typeface="Tahoma" charset="0"/>
              </a:rPr>
              <a:t>Why can’t you just copy 10 into the parent (b)? Why do we need to pull down 50?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baseline="0" dirty="0" smtClean="0">
                <a:latin typeface="Tahoma" charset="0"/>
              </a:rPr>
              <a:t>	Consider copying 10: on one hand, we maintain the size of the original tree (when we’re deleting an element), so that’s already a bit of a warning...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baseline="0" dirty="0" smtClean="0">
                <a:latin typeface="Tahoma" charset="0"/>
              </a:rPr>
              <a:t>	More importantly: block b still only has 1 pointer; the right side of 10 would either be redundantly pointing to f (which c covers), or be useless!</a:t>
            </a:r>
            <a:endParaRPr lang="x-none" altLang="x-none" dirty="0" smtClean="0">
              <a:latin typeface="Tahoma" charset="0"/>
            </a:endParaRPr>
          </a:p>
          <a:p>
            <a:pPr eaLnBrk="1" hangingPunct="1">
              <a:spcBef>
                <a:spcPct val="0"/>
              </a:spcBef>
            </a:pPr>
            <a:endParaRPr lang="x-none" altLang="x-none" dirty="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AA4E60-216A-DD4C-9943-3EB2F1C6D46F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69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9E72AD-08BF-B74D-90BF-2300162BB975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70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799419-FB14-2B4A-A799-2B9E0CC21CCF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71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BB01EA-C29F-5043-A93D-866A0ACE6A85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72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B0C600-57E6-4B48-B98E-F2EDE6644B0C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73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7A0789F-5DDC-7949-AD56-5135583D622F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74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animated!!!</a:t>
            </a:r>
          </a:p>
          <a:p>
            <a:r>
              <a:rPr lang="en-US" dirty="0" smtClean="0"/>
              <a:t>Note</a:t>
            </a:r>
            <a:r>
              <a:rPr lang="en-US" baseline="0" dirty="0" smtClean="0"/>
              <a:t> the overflow pages don’t have any particular order... it’s a bit unfortunate. You know they’re still somewhat sorted based on the parent pointers though (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the 48 insertion is still to the left of the 51 pointer)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21000-3F30-B44D-9B21-19871A68706E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579388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30875A-2657-B148-AFD8-9C108EEA4D37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75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3183CD-2632-D248-A0C3-49AFDE79A6FF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76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919F87-2F97-B341-BEAD-A30199607FD5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77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x-none" dirty="0" smtClean="0">
                <a:latin typeface="Tahoma" charset="0"/>
              </a:rPr>
              <a:t>Could also be 70, just a</a:t>
            </a:r>
            <a:r>
              <a:rPr lang="en-US" altLang="x-none" baseline="0" dirty="0" smtClean="0">
                <a:latin typeface="Tahoma" charset="0"/>
              </a:rPr>
              <a:t> middle key (because we want to keep nodes relatively equal fill)</a:t>
            </a:r>
            <a:endParaRPr lang="x-none" altLang="x-none" dirty="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8A40787-7F03-F542-84E0-664D84334B31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78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3A138D-E443-D047-BA87-EBFE3079803B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79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x-none" dirty="0" smtClean="0">
                <a:latin typeface="Tahoma" charset="0"/>
              </a:rPr>
              <a:t>But for the midterm, you'll</a:t>
            </a:r>
            <a:r>
              <a:rPr lang="en-US" altLang="x-none" baseline="0" dirty="0" smtClean="0">
                <a:latin typeface="Tahoma" charset="0"/>
              </a:rPr>
              <a:t> likely need to understand the approach so be sure you can follow along with the examples!</a:t>
            </a:r>
            <a:endParaRPr lang="x-none" altLang="x-none" dirty="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an eye on time, still have hash indexes</a:t>
            </a:r>
            <a:r>
              <a:rPr lang="en-US" baseline="0" dirty="0" smtClean="0"/>
              <a:t> to go through!</a:t>
            </a:r>
          </a:p>
          <a:p>
            <a:endParaRPr lang="en-US" dirty="0" smtClean="0"/>
          </a:p>
          <a:p>
            <a:r>
              <a:rPr lang="en-US" dirty="0" smtClean="0"/>
              <a:t>affecting</a:t>
            </a:r>
            <a:r>
              <a:rPr lang="en-US" baseline="0" dirty="0" smtClean="0"/>
              <a:t> depth at root level means that all leaves are equally impacted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21000-3F30-B44D-9B21-19871A68706E}" type="slidenum">
              <a:rPr lang="en-US" altLang="x-none" smtClean="0"/>
              <a:pPr/>
              <a:t>81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766267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21000-3F30-B44D-9B21-19871A68706E}" type="slidenum">
              <a:rPr lang="en-US" altLang="x-none" smtClean="0"/>
              <a:pPr/>
              <a:t>82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07802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root</a:t>
            </a:r>
            <a:r>
              <a:rPr lang="en-US" baseline="0" dirty="0" smtClean="0"/>
              <a:t> node child is merging with the other child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Only root underflow results in a depth decrease! (the other operations really just propagate)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21000-3F30-B44D-9B21-19871A68706E}" type="slidenum">
              <a:rPr lang="en-US" altLang="x-none" smtClean="0"/>
              <a:pPr/>
              <a:t>83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31815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for</a:t>
            </a:r>
            <a:r>
              <a:rPr lang="en-US" baseline="0" dirty="0" smtClean="0"/>
              <a:t> hash indexes!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21000-3F30-B44D-9B21-19871A68706E}" type="slidenum">
              <a:rPr lang="en-US" altLang="x-none" smtClean="0"/>
              <a:pPr/>
              <a:t>84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4221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</a:t>
            </a:r>
            <a:r>
              <a:rPr lang="en-US" baseline="0" dirty="0" smtClean="0"/>
              <a:t> animated!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21000-3F30-B44D-9B21-19871A68706E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41317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39839A0-48F8-6A4C-88C2-8762AE0BA6B8}" type="slidenum">
              <a:rPr lang="ko-KR" altLang="en-US">
                <a:latin typeface="Calibri" charset="0"/>
                <a:ea typeface="Malgun Gothic" charset="-127"/>
              </a:rPr>
              <a:pPr eaLnBrk="1" hangingPunct="1"/>
              <a:t>14</a:t>
            </a:fld>
            <a:endParaRPr lang="en-US" altLang="ko-KR">
              <a:latin typeface="Calibri" charset="0"/>
              <a:ea typeface="Malgun Gothic" charset="-127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latin typeface="Tahoma" charset="0"/>
                <a:ea typeface="Gulim" charset="-127"/>
              </a:rPr>
              <a:t>Bottom: Table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>
                <a:latin typeface="Tahoma" charset="0"/>
                <a:ea typeface="Gulim" charset="-127"/>
              </a:rPr>
              <a:t>Above: </a:t>
            </a:r>
            <a:r>
              <a:rPr lang="en-US" altLang="ko-KR" dirty="0" err="1">
                <a:latin typeface="Tahoma" charset="0"/>
                <a:ea typeface="Gulim" charset="-127"/>
              </a:rPr>
              <a:t>B+tree</a:t>
            </a:r>
            <a:endParaRPr lang="en-US" altLang="ko-KR" dirty="0">
              <a:latin typeface="Tahoma" charset="0"/>
              <a:ea typeface="Gulim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dirty="0">
              <a:latin typeface="Tahoma" charset="0"/>
              <a:ea typeface="Gulim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dirty="0">
                <a:latin typeface="Tahoma" charset="0"/>
                <a:ea typeface="Gulim" charset="-127"/>
              </a:rPr>
              <a:t>- </a:t>
            </a:r>
            <a:r>
              <a:rPr lang="en-US" altLang="ko-KR" dirty="0" err="1">
                <a:latin typeface="Tahoma" charset="0"/>
                <a:ea typeface="Gulim" charset="-127"/>
              </a:rPr>
              <a:t>B+tree</a:t>
            </a:r>
            <a:r>
              <a:rPr lang="en-US" altLang="ko-KR" dirty="0">
                <a:latin typeface="Tahoma" charset="0"/>
                <a:ea typeface="Gulim" charset="-127"/>
              </a:rPr>
              <a:t> consists of Leaf nodes and Non-leaf nodes (more details later)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ko-KR" dirty="0">
                <a:latin typeface="Tahoma" charset="0"/>
                <a:ea typeface="Gulim" charset="-127"/>
              </a:rPr>
              <a:t>N pointers and (n-1) keys per node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ko-KR" dirty="0">
                <a:latin typeface="Tahoma" charset="0"/>
                <a:ea typeface="Gulim" charset="-127"/>
              </a:rPr>
              <a:t>Keys are sorted within a node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ko-KR" dirty="0">
                <a:latin typeface="Tahoma" charset="0"/>
                <a:ea typeface="Gulim" charset="-127"/>
              </a:rPr>
              <a:t>Balanced: All leaf nodes are at the same level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>
              <a:latin typeface="Tahoma" charset="0"/>
              <a:ea typeface="Gulim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dirty="0">
                <a:latin typeface="Tahoma" charset="0"/>
                <a:ea typeface="Gulim" charset="-127"/>
              </a:rPr>
              <a:t>Let us look at the leaf/non-leaf nodes in more detail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>
                <a:latin typeface="Tahoma" charset="0"/>
                <a:ea typeface="Gulim" charset="-127"/>
              </a:rPr>
              <a:t>Leaf node: All pointers point to underlying tuples except the last one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>
                <a:latin typeface="Tahoma" charset="0"/>
                <a:ea typeface="Gulim" charset="-127"/>
              </a:rPr>
              <a:t>	- the last one points to the next leaf node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>
              <a:latin typeface="Tahoma" charset="0"/>
              <a:ea typeface="Gulim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>
                <a:latin typeface="Tahoma" charset="0"/>
                <a:ea typeface="Gulim" charset="-127"/>
              </a:rPr>
              <a:t>Non-leaf is on next page</a:t>
            </a:r>
            <a:endParaRPr lang="en-US" altLang="ko-KR" dirty="0">
              <a:latin typeface="Tahoma" charset="0"/>
              <a:ea typeface="Gulim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F005-4923-8F47-9DB2-07127BCD40BC}" type="datetimeFigureOut">
              <a:rPr lang="en-US"/>
              <a:pPr>
                <a:defRPr/>
              </a:pPr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49DFFC-CFF7-C74A-84AE-924038A6BDB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8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274320" rIns="274320" bIns="274320" rtlCol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B8B11-5BAF-7F43-BFDA-24D6B8575542}" type="datetimeFigureOut">
              <a:rPr lang="en-US"/>
              <a:pPr>
                <a:defRPr/>
              </a:pPr>
              <a:t>10/27/17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D53D2-DB27-A843-B38F-1D86010B0DC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751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572FF-7DAA-824A-BA3E-25FF7F6B7D6E}" type="datetimeFigureOut">
              <a:rPr lang="en-US"/>
              <a:pPr>
                <a:defRPr/>
              </a:pPr>
              <a:t>10/27/17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2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AF4D-B09C-AF4F-9DD6-C8BCF0F51683}" type="datetimeFigureOut">
              <a:rPr lang="en-US"/>
              <a:pPr>
                <a:defRPr/>
              </a:pPr>
              <a:t>10/27/17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D3710-54D8-CC45-BC1E-F3BE47D9092A}" type="datetimeFigureOut">
              <a:rPr lang="en-US"/>
              <a:pPr>
                <a:defRPr/>
              </a:pPr>
              <a:t>10/27/17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43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CFA5E-ED63-CC49-B17E-12895EFC81F3}" type="datetimeFigureOut">
              <a:rPr lang="en-US"/>
              <a:pPr>
                <a:defRPr/>
              </a:pPr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948817-2F94-5F4F-9BC1-9B4D502F1DF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9811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570EE-6ECD-DB41-93AA-0176B1B2AFAF}" type="datetimeFigureOut">
              <a:rPr lang="en-US"/>
              <a:pPr>
                <a:defRPr/>
              </a:pPr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6BF79-5FC2-BD47-8303-A7739E0E68C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2178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13" y="330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1E3E82-97D7-1C4A-B8E0-30B52DC41E8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78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AE424-873E-9143-B04F-5E23930A4A5E}" type="datetimeFigureOut">
              <a:rPr lang="en-US"/>
              <a:pPr>
                <a:defRPr/>
              </a:pPr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5C16F-113F-DA4C-9D2C-11B50878AB9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560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5A59B-CF43-F34F-AFD5-FA8EA06E8E98}" type="datetimeFigureOut">
              <a:rPr lang="en-US"/>
              <a:pPr>
                <a:defRPr/>
              </a:pPr>
              <a:t>10/27/17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rtlCol="0" anchor="b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5E47F-9019-1F48-BECC-A068CB365113}" type="datetimeFigureOut">
              <a:rPr lang="en-US"/>
              <a:pPr>
                <a:defRPr/>
              </a:pPr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BC1C7-18A4-364D-A23A-72D64092DBC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008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AA31C-69FE-D04F-89D7-CA9810967DC5}" type="datetimeFigureOut">
              <a:rPr lang="en-US"/>
              <a:pPr>
                <a:defRPr/>
              </a:pPr>
              <a:t>10/27/17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63F08-C52F-4541-8294-EAC57A229DB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331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11263" y="2905125"/>
            <a:ext cx="338455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38750" y="2905125"/>
            <a:ext cx="3382963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1263" y="2905125"/>
            <a:ext cx="338455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38750" y="2905125"/>
            <a:ext cx="3382963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11263" y="2905125"/>
            <a:ext cx="338455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750" y="2905125"/>
            <a:ext cx="3382963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BDAC2-8A1B-D245-80E6-B4C3F5C2368F}" type="datetimeFigureOut">
              <a:rPr lang="en-US"/>
              <a:pPr>
                <a:defRPr/>
              </a:pPr>
              <a:t>10/27/17</a:t>
            </a:fld>
            <a:endParaRPr lang="en-US"/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6A546-A67B-8140-80AD-515A42606C2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155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620C5-D3F0-4945-97B5-50502699008C}" type="datetimeFigureOut">
              <a:rPr lang="en-US"/>
              <a:pPr>
                <a:defRPr/>
              </a:pPr>
              <a:t>10/27/17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C6B38-9B77-CD4E-8A43-2E619B8DC15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823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1B02A-7065-8943-8160-3FDF00808C02}" type="datetimeFigureOut">
              <a:rPr lang="en-US"/>
              <a:pPr>
                <a:defRPr/>
              </a:pPr>
              <a:t>10/27/17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6C276-51DC-D74C-BA36-23B16CAE258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008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274320" rIns="274320" bIns="2743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CBAFC-0BB0-D746-BC21-171AFB34653A}" type="datetimeFigureOut">
              <a:rPr lang="en-US"/>
              <a:pPr>
                <a:defRPr/>
              </a:pPr>
              <a:t>10/27/17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F7E4F-0731-5949-90FC-9DDEB1EBC3A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686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123950"/>
            <a:ext cx="8913813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4425" y="2595563"/>
            <a:ext cx="7610475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188" y="1889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7F03063-BA8A-8B4D-A654-C34E22A4E1CE}" type="datetimeFigureOut">
              <a:rPr lang="en-US"/>
              <a:pPr>
                <a:defRPr/>
              </a:pPr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775" y="18891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988" y="65690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595959"/>
                </a:solidFill>
                <a:latin typeface="Century Gothic" charset="0"/>
              </a:defRPr>
            </a:lvl1pPr>
          </a:lstStyle>
          <a:p>
            <a:fld id="{E16CA0F4-72F7-8741-840B-BE0193208E1E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5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438"/>
            <a:ext cx="7999413" cy="1825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8" r:id="rId3"/>
    <p:sldLayoutId id="2147483850" r:id="rId4"/>
    <p:sldLayoutId id="2147483851" r:id="rId5"/>
    <p:sldLayoutId id="2147483859" r:id="rId6"/>
    <p:sldLayoutId id="2147483852" r:id="rId7"/>
    <p:sldLayoutId id="2147483853" r:id="rId8"/>
    <p:sldLayoutId id="2147483854" r:id="rId9"/>
    <p:sldLayoutId id="2147483855" r:id="rId10"/>
    <p:sldLayoutId id="2147483860" r:id="rId11"/>
    <p:sldLayoutId id="2147483861" r:id="rId12"/>
    <p:sldLayoutId id="2147483862" r:id="rId13"/>
    <p:sldLayoutId id="2147483856" r:id="rId14"/>
    <p:sldLayoutId id="2147483857" r:id="rId15"/>
    <p:sldLayoutId id="2147483863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Font typeface="Wingdings 2" charset="2"/>
        <a:buChar char=""/>
        <a:defRPr sz="20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51640B"/>
        </a:buClr>
        <a:buFont typeface="Wingdings 2" charset="2"/>
        <a:buChar char="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Wingdings 2" charset="2"/>
        <a:buChar char="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51640B"/>
        </a:buClr>
        <a:buFont typeface="Wingdings 2" charset="2"/>
        <a:buChar char="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Wingdings 2" charset="2"/>
        <a:buChar char="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0" y="2157413"/>
            <a:ext cx="8915400" cy="877887"/>
          </a:xfrm>
        </p:spPr>
        <p:txBody>
          <a:bodyPr/>
          <a:lstStyle/>
          <a:p>
            <a:pPr eaLnBrk="1" hangingPunct="1"/>
            <a:r>
              <a:rPr lang="en-US" altLang="x-none" sz="4400"/>
              <a:t>CS143 Discussion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5300"/>
            <a:ext cx="8001000" cy="38227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Jia Teoh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slides borrowed </a:t>
            </a:r>
            <a:r>
              <a:rPr lang="en-US" sz="2200" smtClean="0"/>
              <a:t>and modified </a:t>
            </a:r>
            <a:r>
              <a:rPr lang="en-US" sz="2200" dirty="0" smtClean="0"/>
              <a:t>from </a:t>
            </a:r>
            <a:r>
              <a:rPr lang="en-US" sz="2200" dirty="0" err="1" smtClean="0"/>
              <a:t>Ariyam</a:t>
            </a:r>
            <a:r>
              <a:rPr lang="en-US" sz="2200" dirty="0" smtClean="0"/>
              <a:t> Das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>
                <a:ea typeface="SimSun" charset="-122"/>
              </a:rPr>
              <a:t>Example: ISAM</a:t>
            </a:r>
            <a:endParaRPr kumimoji="1" lang="zh-CN" altLang="en-US">
              <a:ea typeface="SimSun" charset="-122"/>
            </a:endParaRPr>
          </a:p>
        </p:txBody>
      </p:sp>
      <p:sp>
        <p:nvSpPr>
          <p:cNvPr id="111" name="Rectangle 5"/>
          <p:cNvSpPr txBox="1">
            <a:spLocks noChangeArrowheads="1"/>
          </p:cNvSpPr>
          <p:nvPr/>
        </p:nvSpPr>
        <p:spPr>
          <a:xfrm>
            <a:off x="685800" y="1593850"/>
            <a:ext cx="7772400" cy="1828800"/>
          </a:xfrm>
          <a:prstGeom prst="rect">
            <a:avLst/>
          </a:prstGeom>
          <a:noFill/>
        </p:spPr>
        <p:txBody>
          <a:bodyPr>
            <a:normAutofit fontScale="85000" lnSpcReduction="20000"/>
          </a:bodyPr>
          <a:lstStyle/>
          <a:p>
            <a:pPr marL="34290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"/>
              <a:defRPr/>
            </a:pPr>
            <a:endParaRPr lang="en-US" sz="2800" i="1" dirty="0">
              <a:solidFill>
                <a:srgbClr val="800000"/>
              </a:solidFill>
              <a:latin typeface="+mn-lt"/>
              <a:ea typeface="+mn-ea"/>
              <a:cs typeface="+mn-cs"/>
            </a:endParaRPr>
          </a:p>
          <a:p>
            <a:pPr marL="34290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"/>
              <a:defRPr/>
            </a:pPr>
            <a:r>
              <a:rPr lang="en-US" sz="2800" i="1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Index entries</a:t>
            </a:r>
            <a:r>
              <a:rPr lang="en-US" sz="280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:&lt;search key value,</a:t>
            </a:r>
            <a:r>
              <a:rPr lang="en-US" sz="28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page id&gt;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they</a:t>
            </a:r>
            <a:r>
              <a:rPr lang="en-US" sz="28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direct search to data entries </a:t>
            </a:r>
            <a:r>
              <a:rPr lang="en-US" sz="2800" i="1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in leaves</a:t>
            </a:r>
            <a:r>
              <a:rPr lang="en-US" sz="2800" i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"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Example where each node can hold 2 entries;</a:t>
            </a:r>
          </a:p>
        </p:txBody>
      </p: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557213" y="3452813"/>
            <a:ext cx="7893050" cy="3100387"/>
            <a:chOff x="351" y="1868"/>
            <a:chExt cx="4972" cy="1953"/>
          </a:xfrm>
        </p:grpSpPr>
        <p:sp>
          <p:nvSpPr>
            <p:cNvPr id="15365" name="Freeform 7"/>
            <p:cNvSpPr>
              <a:spLocks/>
            </p:cNvSpPr>
            <p:nvPr/>
          </p:nvSpPr>
          <p:spPr bwMode="auto">
            <a:xfrm>
              <a:off x="351" y="3509"/>
              <a:ext cx="699" cy="312"/>
            </a:xfrm>
            <a:custGeom>
              <a:avLst/>
              <a:gdLst>
                <a:gd name="T0" fmla="*/ 0 w 699"/>
                <a:gd name="T1" fmla="*/ 311 h 312"/>
                <a:gd name="T2" fmla="*/ 0 w 699"/>
                <a:gd name="T3" fmla="*/ 0 h 312"/>
                <a:gd name="T4" fmla="*/ 698 w 699"/>
                <a:gd name="T5" fmla="*/ 0 h 312"/>
                <a:gd name="T6" fmla="*/ 698 w 699"/>
                <a:gd name="T7" fmla="*/ 311 h 312"/>
                <a:gd name="T8" fmla="*/ 0 w 699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9"/>
                <a:gd name="T16" fmla="*/ 0 h 312"/>
                <a:gd name="T17" fmla="*/ 699 w 699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9" h="312">
                  <a:moveTo>
                    <a:pt x="0" y="311"/>
                  </a:moveTo>
                  <a:lnTo>
                    <a:pt x="0" y="0"/>
                  </a:lnTo>
                  <a:lnTo>
                    <a:pt x="698" y="0"/>
                  </a:lnTo>
                  <a:lnTo>
                    <a:pt x="698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66" name="Freeform 8"/>
            <p:cNvSpPr>
              <a:spLocks/>
            </p:cNvSpPr>
            <p:nvPr/>
          </p:nvSpPr>
          <p:spPr bwMode="auto">
            <a:xfrm>
              <a:off x="1204" y="3509"/>
              <a:ext cx="700" cy="312"/>
            </a:xfrm>
            <a:custGeom>
              <a:avLst/>
              <a:gdLst>
                <a:gd name="T0" fmla="*/ 0 w 700"/>
                <a:gd name="T1" fmla="*/ 311 h 312"/>
                <a:gd name="T2" fmla="*/ 0 w 700"/>
                <a:gd name="T3" fmla="*/ 0 h 312"/>
                <a:gd name="T4" fmla="*/ 699 w 700"/>
                <a:gd name="T5" fmla="*/ 0 h 312"/>
                <a:gd name="T6" fmla="*/ 699 w 700"/>
                <a:gd name="T7" fmla="*/ 311 h 312"/>
                <a:gd name="T8" fmla="*/ 0 w 700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"/>
                <a:gd name="T16" fmla="*/ 0 h 312"/>
                <a:gd name="T17" fmla="*/ 700 w 700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" h="312">
                  <a:moveTo>
                    <a:pt x="0" y="311"/>
                  </a:moveTo>
                  <a:lnTo>
                    <a:pt x="0" y="0"/>
                  </a:lnTo>
                  <a:lnTo>
                    <a:pt x="699" y="0"/>
                  </a:lnTo>
                  <a:lnTo>
                    <a:pt x="699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67" name="Freeform 9"/>
            <p:cNvSpPr>
              <a:spLocks/>
            </p:cNvSpPr>
            <p:nvPr/>
          </p:nvSpPr>
          <p:spPr bwMode="auto">
            <a:xfrm>
              <a:off x="2059" y="3509"/>
              <a:ext cx="700" cy="312"/>
            </a:xfrm>
            <a:custGeom>
              <a:avLst/>
              <a:gdLst>
                <a:gd name="T0" fmla="*/ 0 w 700"/>
                <a:gd name="T1" fmla="*/ 311 h 312"/>
                <a:gd name="T2" fmla="*/ 0 w 700"/>
                <a:gd name="T3" fmla="*/ 0 h 312"/>
                <a:gd name="T4" fmla="*/ 699 w 700"/>
                <a:gd name="T5" fmla="*/ 0 h 312"/>
                <a:gd name="T6" fmla="*/ 699 w 700"/>
                <a:gd name="T7" fmla="*/ 311 h 312"/>
                <a:gd name="T8" fmla="*/ 0 w 700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"/>
                <a:gd name="T16" fmla="*/ 0 h 312"/>
                <a:gd name="T17" fmla="*/ 700 w 700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" h="312">
                  <a:moveTo>
                    <a:pt x="0" y="311"/>
                  </a:moveTo>
                  <a:lnTo>
                    <a:pt x="0" y="0"/>
                  </a:lnTo>
                  <a:lnTo>
                    <a:pt x="699" y="0"/>
                  </a:lnTo>
                  <a:lnTo>
                    <a:pt x="699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68" name="Freeform 10"/>
            <p:cNvSpPr>
              <a:spLocks/>
            </p:cNvSpPr>
            <p:nvPr/>
          </p:nvSpPr>
          <p:spPr bwMode="auto">
            <a:xfrm>
              <a:off x="2914" y="3509"/>
              <a:ext cx="699" cy="312"/>
            </a:xfrm>
            <a:custGeom>
              <a:avLst/>
              <a:gdLst>
                <a:gd name="T0" fmla="*/ 0 w 699"/>
                <a:gd name="T1" fmla="*/ 311 h 312"/>
                <a:gd name="T2" fmla="*/ 0 w 699"/>
                <a:gd name="T3" fmla="*/ 0 h 312"/>
                <a:gd name="T4" fmla="*/ 698 w 699"/>
                <a:gd name="T5" fmla="*/ 0 h 312"/>
                <a:gd name="T6" fmla="*/ 698 w 699"/>
                <a:gd name="T7" fmla="*/ 311 h 312"/>
                <a:gd name="T8" fmla="*/ 0 w 699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9"/>
                <a:gd name="T16" fmla="*/ 0 h 312"/>
                <a:gd name="T17" fmla="*/ 699 w 699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9" h="312">
                  <a:moveTo>
                    <a:pt x="0" y="311"/>
                  </a:moveTo>
                  <a:lnTo>
                    <a:pt x="0" y="0"/>
                  </a:lnTo>
                  <a:lnTo>
                    <a:pt x="698" y="0"/>
                  </a:lnTo>
                  <a:lnTo>
                    <a:pt x="698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69" name="Freeform 11"/>
            <p:cNvSpPr>
              <a:spLocks/>
            </p:cNvSpPr>
            <p:nvPr/>
          </p:nvSpPr>
          <p:spPr bwMode="auto">
            <a:xfrm>
              <a:off x="3767" y="3509"/>
              <a:ext cx="701" cy="312"/>
            </a:xfrm>
            <a:custGeom>
              <a:avLst/>
              <a:gdLst>
                <a:gd name="T0" fmla="*/ 0 w 701"/>
                <a:gd name="T1" fmla="*/ 311 h 312"/>
                <a:gd name="T2" fmla="*/ 0 w 701"/>
                <a:gd name="T3" fmla="*/ 0 h 312"/>
                <a:gd name="T4" fmla="*/ 700 w 701"/>
                <a:gd name="T5" fmla="*/ 0 h 312"/>
                <a:gd name="T6" fmla="*/ 700 w 701"/>
                <a:gd name="T7" fmla="*/ 311 h 312"/>
                <a:gd name="T8" fmla="*/ 0 w 701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1"/>
                <a:gd name="T16" fmla="*/ 0 h 312"/>
                <a:gd name="T17" fmla="*/ 701 w 70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1" h="312">
                  <a:moveTo>
                    <a:pt x="0" y="311"/>
                  </a:moveTo>
                  <a:lnTo>
                    <a:pt x="0" y="0"/>
                  </a:lnTo>
                  <a:lnTo>
                    <a:pt x="700" y="0"/>
                  </a:lnTo>
                  <a:lnTo>
                    <a:pt x="700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70" name="Freeform 12"/>
            <p:cNvSpPr>
              <a:spLocks/>
            </p:cNvSpPr>
            <p:nvPr/>
          </p:nvSpPr>
          <p:spPr bwMode="auto">
            <a:xfrm>
              <a:off x="4621" y="3509"/>
              <a:ext cx="702" cy="312"/>
            </a:xfrm>
            <a:custGeom>
              <a:avLst/>
              <a:gdLst>
                <a:gd name="T0" fmla="*/ 0 w 702"/>
                <a:gd name="T1" fmla="*/ 311 h 312"/>
                <a:gd name="T2" fmla="*/ 0 w 702"/>
                <a:gd name="T3" fmla="*/ 0 h 312"/>
                <a:gd name="T4" fmla="*/ 701 w 702"/>
                <a:gd name="T5" fmla="*/ 0 h 312"/>
                <a:gd name="T6" fmla="*/ 701 w 702"/>
                <a:gd name="T7" fmla="*/ 311 h 312"/>
                <a:gd name="T8" fmla="*/ 0 w 702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312"/>
                <a:gd name="T17" fmla="*/ 702 w 702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312">
                  <a:moveTo>
                    <a:pt x="0" y="311"/>
                  </a:moveTo>
                  <a:lnTo>
                    <a:pt x="0" y="0"/>
                  </a:lnTo>
                  <a:lnTo>
                    <a:pt x="701" y="0"/>
                  </a:lnTo>
                  <a:lnTo>
                    <a:pt x="701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71" name="Freeform 13"/>
            <p:cNvSpPr>
              <a:spLocks/>
            </p:cNvSpPr>
            <p:nvPr/>
          </p:nvSpPr>
          <p:spPr bwMode="auto">
            <a:xfrm>
              <a:off x="1204" y="2735"/>
              <a:ext cx="700" cy="311"/>
            </a:xfrm>
            <a:custGeom>
              <a:avLst/>
              <a:gdLst>
                <a:gd name="T0" fmla="*/ 0 w 700"/>
                <a:gd name="T1" fmla="*/ 310 h 311"/>
                <a:gd name="T2" fmla="*/ 0 w 700"/>
                <a:gd name="T3" fmla="*/ 0 h 311"/>
                <a:gd name="T4" fmla="*/ 699 w 700"/>
                <a:gd name="T5" fmla="*/ 0 h 311"/>
                <a:gd name="T6" fmla="*/ 699 w 700"/>
                <a:gd name="T7" fmla="*/ 310 h 311"/>
                <a:gd name="T8" fmla="*/ 0 w 700"/>
                <a:gd name="T9" fmla="*/ 31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"/>
                <a:gd name="T16" fmla="*/ 0 h 311"/>
                <a:gd name="T17" fmla="*/ 700 w 700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" h="311">
                  <a:moveTo>
                    <a:pt x="0" y="310"/>
                  </a:moveTo>
                  <a:lnTo>
                    <a:pt x="0" y="0"/>
                  </a:lnTo>
                  <a:lnTo>
                    <a:pt x="699" y="0"/>
                  </a:lnTo>
                  <a:lnTo>
                    <a:pt x="699" y="310"/>
                  </a:lnTo>
                  <a:lnTo>
                    <a:pt x="0" y="31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72" name="Freeform 14"/>
            <p:cNvSpPr>
              <a:spLocks/>
            </p:cNvSpPr>
            <p:nvPr/>
          </p:nvSpPr>
          <p:spPr bwMode="auto">
            <a:xfrm>
              <a:off x="1284" y="2735"/>
              <a:ext cx="1" cy="311"/>
            </a:xfrm>
            <a:custGeom>
              <a:avLst/>
              <a:gdLst>
                <a:gd name="T0" fmla="*/ 0 w 1"/>
                <a:gd name="T1" fmla="*/ 0 h 311"/>
                <a:gd name="T2" fmla="*/ 0 w 1"/>
                <a:gd name="T3" fmla="*/ 310 h 311"/>
                <a:gd name="T4" fmla="*/ 0 w 1"/>
                <a:gd name="T5" fmla="*/ 0 h 311"/>
                <a:gd name="T6" fmla="*/ 0 60000 65536"/>
                <a:gd name="T7" fmla="*/ 0 60000 65536"/>
                <a:gd name="T8" fmla="*/ 0 60000 65536"/>
                <a:gd name="T9" fmla="*/ 0 w 1"/>
                <a:gd name="T10" fmla="*/ 0 h 311"/>
                <a:gd name="T11" fmla="*/ 1 w 1"/>
                <a:gd name="T12" fmla="*/ 311 h 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1">
                  <a:moveTo>
                    <a:pt x="0" y="0"/>
                  </a:moveTo>
                  <a:lnTo>
                    <a:pt x="0" y="3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73" name="Freeform 15"/>
            <p:cNvSpPr>
              <a:spLocks/>
            </p:cNvSpPr>
            <p:nvPr/>
          </p:nvSpPr>
          <p:spPr bwMode="auto">
            <a:xfrm>
              <a:off x="1515" y="2735"/>
              <a:ext cx="1" cy="311"/>
            </a:xfrm>
            <a:custGeom>
              <a:avLst/>
              <a:gdLst>
                <a:gd name="T0" fmla="*/ 0 w 1"/>
                <a:gd name="T1" fmla="*/ 0 h 311"/>
                <a:gd name="T2" fmla="*/ 0 w 1"/>
                <a:gd name="T3" fmla="*/ 310 h 311"/>
                <a:gd name="T4" fmla="*/ 0 w 1"/>
                <a:gd name="T5" fmla="*/ 0 h 311"/>
                <a:gd name="T6" fmla="*/ 0 60000 65536"/>
                <a:gd name="T7" fmla="*/ 0 60000 65536"/>
                <a:gd name="T8" fmla="*/ 0 60000 65536"/>
                <a:gd name="T9" fmla="*/ 0 w 1"/>
                <a:gd name="T10" fmla="*/ 0 h 311"/>
                <a:gd name="T11" fmla="*/ 1 w 1"/>
                <a:gd name="T12" fmla="*/ 311 h 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1">
                  <a:moveTo>
                    <a:pt x="0" y="0"/>
                  </a:moveTo>
                  <a:lnTo>
                    <a:pt x="0" y="3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74" name="Freeform 16"/>
            <p:cNvSpPr>
              <a:spLocks/>
            </p:cNvSpPr>
            <p:nvPr/>
          </p:nvSpPr>
          <p:spPr bwMode="auto">
            <a:xfrm>
              <a:off x="1593" y="2735"/>
              <a:ext cx="1" cy="311"/>
            </a:xfrm>
            <a:custGeom>
              <a:avLst/>
              <a:gdLst>
                <a:gd name="T0" fmla="*/ 0 w 1"/>
                <a:gd name="T1" fmla="*/ 0 h 311"/>
                <a:gd name="T2" fmla="*/ 0 w 1"/>
                <a:gd name="T3" fmla="*/ 310 h 311"/>
                <a:gd name="T4" fmla="*/ 0 w 1"/>
                <a:gd name="T5" fmla="*/ 0 h 311"/>
                <a:gd name="T6" fmla="*/ 0 60000 65536"/>
                <a:gd name="T7" fmla="*/ 0 60000 65536"/>
                <a:gd name="T8" fmla="*/ 0 60000 65536"/>
                <a:gd name="T9" fmla="*/ 0 w 1"/>
                <a:gd name="T10" fmla="*/ 0 h 311"/>
                <a:gd name="T11" fmla="*/ 1 w 1"/>
                <a:gd name="T12" fmla="*/ 311 h 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1">
                  <a:moveTo>
                    <a:pt x="0" y="0"/>
                  </a:moveTo>
                  <a:lnTo>
                    <a:pt x="0" y="3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75" name="Freeform 17"/>
            <p:cNvSpPr>
              <a:spLocks/>
            </p:cNvSpPr>
            <p:nvPr/>
          </p:nvSpPr>
          <p:spPr bwMode="auto">
            <a:xfrm>
              <a:off x="1827" y="2735"/>
              <a:ext cx="1" cy="311"/>
            </a:xfrm>
            <a:custGeom>
              <a:avLst/>
              <a:gdLst>
                <a:gd name="T0" fmla="*/ 0 w 1"/>
                <a:gd name="T1" fmla="*/ 0 h 311"/>
                <a:gd name="T2" fmla="*/ 0 w 1"/>
                <a:gd name="T3" fmla="*/ 310 h 311"/>
                <a:gd name="T4" fmla="*/ 0 w 1"/>
                <a:gd name="T5" fmla="*/ 0 h 311"/>
                <a:gd name="T6" fmla="*/ 0 60000 65536"/>
                <a:gd name="T7" fmla="*/ 0 60000 65536"/>
                <a:gd name="T8" fmla="*/ 0 60000 65536"/>
                <a:gd name="T9" fmla="*/ 0 w 1"/>
                <a:gd name="T10" fmla="*/ 0 h 311"/>
                <a:gd name="T11" fmla="*/ 1 w 1"/>
                <a:gd name="T12" fmla="*/ 311 h 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1">
                  <a:moveTo>
                    <a:pt x="0" y="0"/>
                  </a:moveTo>
                  <a:lnTo>
                    <a:pt x="0" y="3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76" name="Freeform 18"/>
            <p:cNvSpPr>
              <a:spLocks/>
            </p:cNvSpPr>
            <p:nvPr/>
          </p:nvSpPr>
          <p:spPr bwMode="auto">
            <a:xfrm>
              <a:off x="3767" y="2735"/>
              <a:ext cx="701" cy="311"/>
            </a:xfrm>
            <a:custGeom>
              <a:avLst/>
              <a:gdLst>
                <a:gd name="T0" fmla="*/ 0 w 701"/>
                <a:gd name="T1" fmla="*/ 310 h 311"/>
                <a:gd name="T2" fmla="*/ 0 w 701"/>
                <a:gd name="T3" fmla="*/ 0 h 311"/>
                <a:gd name="T4" fmla="*/ 700 w 701"/>
                <a:gd name="T5" fmla="*/ 0 h 311"/>
                <a:gd name="T6" fmla="*/ 700 w 701"/>
                <a:gd name="T7" fmla="*/ 310 h 311"/>
                <a:gd name="T8" fmla="*/ 0 w 701"/>
                <a:gd name="T9" fmla="*/ 31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1"/>
                <a:gd name="T16" fmla="*/ 0 h 311"/>
                <a:gd name="T17" fmla="*/ 701 w 701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1" h="311">
                  <a:moveTo>
                    <a:pt x="0" y="310"/>
                  </a:moveTo>
                  <a:lnTo>
                    <a:pt x="0" y="0"/>
                  </a:lnTo>
                  <a:lnTo>
                    <a:pt x="700" y="0"/>
                  </a:lnTo>
                  <a:lnTo>
                    <a:pt x="700" y="310"/>
                  </a:lnTo>
                  <a:lnTo>
                    <a:pt x="0" y="31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77" name="Freeform 19"/>
            <p:cNvSpPr>
              <a:spLocks/>
            </p:cNvSpPr>
            <p:nvPr/>
          </p:nvSpPr>
          <p:spPr bwMode="auto">
            <a:xfrm>
              <a:off x="3846" y="2735"/>
              <a:ext cx="1" cy="311"/>
            </a:xfrm>
            <a:custGeom>
              <a:avLst/>
              <a:gdLst>
                <a:gd name="T0" fmla="*/ 0 w 1"/>
                <a:gd name="T1" fmla="*/ 0 h 311"/>
                <a:gd name="T2" fmla="*/ 0 w 1"/>
                <a:gd name="T3" fmla="*/ 310 h 311"/>
                <a:gd name="T4" fmla="*/ 0 w 1"/>
                <a:gd name="T5" fmla="*/ 0 h 311"/>
                <a:gd name="T6" fmla="*/ 0 60000 65536"/>
                <a:gd name="T7" fmla="*/ 0 60000 65536"/>
                <a:gd name="T8" fmla="*/ 0 60000 65536"/>
                <a:gd name="T9" fmla="*/ 0 w 1"/>
                <a:gd name="T10" fmla="*/ 0 h 311"/>
                <a:gd name="T11" fmla="*/ 1 w 1"/>
                <a:gd name="T12" fmla="*/ 311 h 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1">
                  <a:moveTo>
                    <a:pt x="0" y="0"/>
                  </a:moveTo>
                  <a:lnTo>
                    <a:pt x="0" y="3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78" name="Freeform 20"/>
            <p:cNvSpPr>
              <a:spLocks/>
            </p:cNvSpPr>
            <p:nvPr/>
          </p:nvSpPr>
          <p:spPr bwMode="auto">
            <a:xfrm>
              <a:off x="4078" y="2735"/>
              <a:ext cx="1" cy="311"/>
            </a:xfrm>
            <a:custGeom>
              <a:avLst/>
              <a:gdLst>
                <a:gd name="T0" fmla="*/ 0 w 1"/>
                <a:gd name="T1" fmla="*/ 0 h 311"/>
                <a:gd name="T2" fmla="*/ 0 w 1"/>
                <a:gd name="T3" fmla="*/ 310 h 311"/>
                <a:gd name="T4" fmla="*/ 0 w 1"/>
                <a:gd name="T5" fmla="*/ 0 h 311"/>
                <a:gd name="T6" fmla="*/ 0 60000 65536"/>
                <a:gd name="T7" fmla="*/ 0 60000 65536"/>
                <a:gd name="T8" fmla="*/ 0 60000 65536"/>
                <a:gd name="T9" fmla="*/ 0 w 1"/>
                <a:gd name="T10" fmla="*/ 0 h 311"/>
                <a:gd name="T11" fmla="*/ 1 w 1"/>
                <a:gd name="T12" fmla="*/ 311 h 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1">
                  <a:moveTo>
                    <a:pt x="0" y="0"/>
                  </a:moveTo>
                  <a:lnTo>
                    <a:pt x="0" y="3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79" name="Freeform 21"/>
            <p:cNvSpPr>
              <a:spLocks/>
            </p:cNvSpPr>
            <p:nvPr/>
          </p:nvSpPr>
          <p:spPr bwMode="auto">
            <a:xfrm>
              <a:off x="4156" y="2735"/>
              <a:ext cx="1" cy="311"/>
            </a:xfrm>
            <a:custGeom>
              <a:avLst/>
              <a:gdLst>
                <a:gd name="T0" fmla="*/ 0 w 1"/>
                <a:gd name="T1" fmla="*/ 0 h 311"/>
                <a:gd name="T2" fmla="*/ 0 w 1"/>
                <a:gd name="T3" fmla="*/ 310 h 311"/>
                <a:gd name="T4" fmla="*/ 0 w 1"/>
                <a:gd name="T5" fmla="*/ 0 h 311"/>
                <a:gd name="T6" fmla="*/ 0 60000 65536"/>
                <a:gd name="T7" fmla="*/ 0 60000 65536"/>
                <a:gd name="T8" fmla="*/ 0 60000 65536"/>
                <a:gd name="T9" fmla="*/ 0 w 1"/>
                <a:gd name="T10" fmla="*/ 0 h 311"/>
                <a:gd name="T11" fmla="*/ 1 w 1"/>
                <a:gd name="T12" fmla="*/ 311 h 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1">
                  <a:moveTo>
                    <a:pt x="0" y="0"/>
                  </a:moveTo>
                  <a:lnTo>
                    <a:pt x="0" y="3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80" name="Freeform 22"/>
            <p:cNvSpPr>
              <a:spLocks/>
            </p:cNvSpPr>
            <p:nvPr/>
          </p:nvSpPr>
          <p:spPr bwMode="auto">
            <a:xfrm>
              <a:off x="4389" y="2735"/>
              <a:ext cx="1" cy="311"/>
            </a:xfrm>
            <a:custGeom>
              <a:avLst/>
              <a:gdLst>
                <a:gd name="T0" fmla="*/ 0 w 1"/>
                <a:gd name="T1" fmla="*/ 0 h 311"/>
                <a:gd name="T2" fmla="*/ 0 w 1"/>
                <a:gd name="T3" fmla="*/ 310 h 311"/>
                <a:gd name="T4" fmla="*/ 0 w 1"/>
                <a:gd name="T5" fmla="*/ 0 h 311"/>
                <a:gd name="T6" fmla="*/ 0 60000 65536"/>
                <a:gd name="T7" fmla="*/ 0 60000 65536"/>
                <a:gd name="T8" fmla="*/ 0 60000 65536"/>
                <a:gd name="T9" fmla="*/ 0 w 1"/>
                <a:gd name="T10" fmla="*/ 0 h 311"/>
                <a:gd name="T11" fmla="*/ 1 w 1"/>
                <a:gd name="T12" fmla="*/ 311 h 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1">
                  <a:moveTo>
                    <a:pt x="0" y="0"/>
                  </a:moveTo>
                  <a:lnTo>
                    <a:pt x="0" y="3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81" name="Freeform 23"/>
            <p:cNvSpPr>
              <a:spLocks/>
            </p:cNvSpPr>
            <p:nvPr/>
          </p:nvSpPr>
          <p:spPr bwMode="auto">
            <a:xfrm>
              <a:off x="2447" y="2037"/>
              <a:ext cx="700" cy="312"/>
            </a:xfrm>
            <a:custGeom>
              <a:avLst/>
              <a:gdLst>
                <a:gd name="T0" fmla="*/ 0 w 700"/>
                <a:gd name="T1" fmla="*/ 311 h 312"/>
                <a:gd name="T2" fmla="*/ 0 w 700"/>
                <a:gd name="T3" fmla="*/ 0 h 312"/>
                <a:gd name="T4" fmla="*/ 699 w 700"/>
                <a:gd name="T5" fmla="*/ 0 h 312"/>
                <a:gd name="T6" fmla="*/ 699 w 700"/>
                <a:gd name="T7" fmla="*/ 311 h 312"/>
                <a:gd name="T8" fmla="*/ 0 w 700"/>
                <a:gd name="T9" fmla="*/ 311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"/>
                <a:gd name="T16" fmla="*/ 0 h 312"/>
                <a:gd name="T17" fmla="*/ 700 w 700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" h="312">
                  <a:moveTo>
                    <a:pt x="0" y="311"/>
                  </a:moveTo>
                  <a:lnTo>
                    <a:pt x="0" y="0"/>
                  </a:lnTo>
                  <a:lnTo>
                    <a:pt x="699" y="0"/>
                  </a:lnTo>
                  <a:lnTo>
                    <a:pt x="699" y="311"/>
                  </a:lnTo>
                  <a:lnTo>
                    <a:pt x="0" y="31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82" name="Freeform 24"/>
            <p:cNvSpPr>
              <a:spLocks/>
            </p:cNvSpPr>
            <p:nvPr/>
          </p:nvSpPr>
          <p:spPr bwMode="auto">
            <a:xfrm>
              <a:off x="2525" y="2037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83" name="Freeform 25"/>
            <p:cNvSpPr>
              <a:spLocks/>
            </p:cNvSpPr>
            <p:nvPr/>
          </p:nvSpPr>
          <p:spPr bwMode="auto">
            <a:xfrm>
              <a:off x="2758" y="2037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84" name="Freeform 26"/>
            <p:cNvSpPr>
              <a:spLocks/>
            </p:cNvSpPr>
            <p:nvPr/>
          </p:nvSpPr>
          <p:spPr bwMode="auto">
            <a:xfrm>
              <a:off x="2836" y="2037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85" name="Freeform 27"/>
            <p:cNvSpPr>
              <a:spLocks/>
            </p:cNvSpPr>
            <p:nvPr/>
          </p:nvSpPr>
          <p:spPr bwMode="auto">
            <a:xfrm>
              <a:off x="3069" y="2037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86" name="Freeform 28"/>
            <p:cNvSpPr>
              <a:spLocks/>
            </p:cNvSpPr>
            <p:nvPr/>
          </p:nvSpPr>
          <p:spPr bwMode="auto">
            <a:xfrm>
              <a:off x="1903" y="2280"/>
              <a:ext cx="575" cy="418"/>
            </a:xfrm>
            <a:custGeom>
              <a:avLst/>
              <a:gdLst>
                <a:gd name="T0" fmla="*/ 574 w 575"/>
                <a:gd name="T1" fmla="*/ 0 h 418"/>
                <a:gd name="T2" fmla="*/ 0 w 575"/>
                <a:gd name="T3" fmla="*/ 417 h 418"/>
                <a:gd name="T4" fmla="*/ 574 w 575"/>
                <a:gd name="T5" fmla="*/ 0 h 418"/>
                <a:gd name="T6" fmla="*/ 0 60000 65536"/>
                <a:gd name="T7" fmla="*/ 0 60000 65536"/>
                <a:gd name="T8" fmla="*/ 0 60000 65536"/>
                <a:gd name="T9" fmla="*/ 0 w 575"/>
                <a:gd name="T10" fmla="*/ 0 h 418"/>
                <a:gd name="T11" fmla="*/ 575 w 575"/>
                <a:gd name="T12" fmla="*/ 418 h 4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5" h="418">
                  <a:moveTo>
                    <a:pt x="574" y="0"/>
                  </a:moveTo>
                  <a:lnTo>
                    <a:pt x="0" y="417"/>
                  </a:lnTo>
                  <a:lnTo>
                    <a:pt x="57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87" name="Freeform 29"/>
            <p:cNvSpPr>
              <a:spLocks/>
            </p:cNvSpPr>
            <p:nvPr/>
          </p:nvSpPr>
          <p:spPr bwMode="auto">
            <a:xfrm>
              <a:off x="1903" y="2620"/>
              <a:ext cx="94" cy="78"/>
            </a:xfrm>
            <a:custGeom>
              <a:avLst/>
              <a:gdLst>
                <a:gd name="T0" fmla="*/ 93 w 94"/>
                <a:gd name="T1" fmla="*/ 39 h 78"/>
                <a:gd name="T2" fmla="*/ 0 w 94"/>
                <a:gd name="T3" fmla="*/ 77 h 78"/>
                <a:gd name="T4" fmla="*/ 65 w 94"/>
                <a:gd name="T5" fmla="*/ 0 h 78"/>
                <a:gd name="T6" fmla="*/ 93 w 94"/>
                <a:gd name="T7" fmla="*/ 39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78"/>
                <a:gd name="T14" fmla="*/ 94 w 94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78">
                  <a:moveTo>
                    <a:pt x="93" y="39"/>
                  </a:moveTo>
                  <a:lnTo>
                    <a:pt x="0" y="77"/>
                  </a:lnTo>
                  <a:lnTo>
                    <a:pt x="65" y="0"/>
                  </a:lnTo>
                  <a:lnTo>
                    <a:pt x="93" y="3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88" name="Freeform 30"/>
            <p:cNvSpPr>
              <a:spLocks/>
            </p:cNvSpPr>
            <p:nvPr/>
          </p:nvSpPr>
          <p:spPr bwMode="auto">
            <a:xfrm>
              <a:off x="2788" y="2260"/>
              <a:ext cx="971" cy="447"/>
            </a:xfrm>
            <a:custGeom>
              <a:avLst/>
              <a:gdLst>
                <a:gd name="T0" fmla="*/ 0 w 971"/>
                <a:gd name="T1" fmla="*/ 0 h 447"/>
                <a:gd name="T2" fmla="*/ 970 w 971"/>
                <a:gd name="T3" fmla="*/ 446 h 447"/>
                <a:gd name="T4" fmla="*/ 0 w 971"/>
                <a:gd name="T5" fmla="*/ 0 h 447"/>
                <a:gd name="T6" fmla="*/ 0 60000 65536"/>
                <a:gd name="T7" fmla="*/ 0 60000 65536"/>
                <a:gd name="T8" fmla="*/ 0 60000 65536"/>
                <a:gd name="T9" fmla="*/ 0 w 971"/>
                <a:gd name="T10" fmla="*/ 0 h 447"/>
                <a:gd name="T11" fmla="*/ 971 w 971"/>
                <a:gd name="T12" fmla="*/ 447 h 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1" h="447">
                  <a:moveTo>
                    <a:pt x="0" y="0"/>
                  </a:moveTo>
                  <a:lnTo>
                    <a:pt x="970" y="44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89" name="Freeform 31"/>
            <p:cNvSpPr>
              <a:spLocks/>
            </p:cNvSpPr>
            <p:nvPr/>
          </p:nvSpPr>
          <p:spPr bwMode="auto">
            <a:xfrm>
              <a:off x="3659" y="2644"/>
              <a:ext cx="100" cy="63"/>
            </a:xfrm>
            <a:custGeom>
              <a:avLst/>
              <a:gdLst>
                <a:gd name="T0" fmla="*/ 21 w 100"/>
                <a:gd name="T1" fmla="*/ 0 h 63"/>
                <a:gd name="T2" fmla="*/ 99 w 100"/>
                <a:gd name="T3" fmla="*/ 62 h 63"/>
                <a:gd name="T4" fmla="*/ 0 w 100"/>
                <a:gd name="T5" fmla="*/ 44 h 63"/>
                <a:gd name="T6" fmla="*/ 21 w 10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63"/>
                <a:gd name="T14" fmla="*/ 100 w 10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63">
                  <a:moveTo>
                    <a:pt x="21" y="0"/>
                  </a:moveTo>
                  <a:lnTo>
                    <a:pt x="99" y="62"/>
                  </a:lnTo>
                  <a:lnTo>
                    <a:pt x="0" y="44"/>
                  </a:lnTo>
                  <a:lnTo>
                    <a:pt x="2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90" name="Freeform 32"/>
            <p:cNvSpPr>
              <a:spLocks/>
            </p:cNvSpPr>
            <p:nvPr/>
          </p:nvSpPr>
          <p:spPr bwMode="auto">
            <a:xfrm>
              <a:off x="972" y="2996"/>
              <a:ext cx="272" cy="486"/>
            </a:xfrm>
            <a:custGeom>
              <a:avLst/>
              <a:gdLst>
                <a:gd name="T0" fmla="*/ 271 w 272"/>
                <a:gd name="T1" fmla="*/ 0 h 486"/>
                <a:gd name="T2" fmla="*/ 0 w 272"/>
                <a:gd name="T3" fmla="*/ 485 h 486"/>
                <a:gd name="T4" fmla="*/ 271 w 272"/>
                <a:gd name="T5" fmla="*/ 0 h 486"/>
                <a:gd name="T6" fmla="*/ 0 60000 65536"/>
                <a:gd name="T7" fmla="*/ 0 60000 65536"/>
                <a:gd name="T8" fmla="*/ 0 60000 65536"/>
                <a:gd name="T9" fmla="*/ 0 w 272"/>
                <a:gd name="T10" fmla="*/ 0 h 486"/>
                <a:gd name="T11" fmla="*/ 272 w 272"/>
                <a:gd name="T12" fmla="*/ 486 h 4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486">
                  <a:moveTo>
                    <a:pt x="271" y="0"/>
                  </a:moveTo>
                  <a:lnTo>
                    <a:pt x="0" y="485"/>
                  </a:lnTo>
                  <a:lnTo>
                    <a:pt x="27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91" name="Freeform 33"/>
            <p:cNvSpPr>
              <a:spLocks/>
            </p:cNvSpPr>
            <p:nvPr/>
          </p:nvSpPr>
          <p:spPr bwMode="auto">
            <a:xfrm>
              <a:off x="972" y="3384"/>
              <a:ext cx="69" cy="98"/>
            </a:xfrm>
            <a:custGeom>
              <a:avLst/>
              <a:gdLst>
                <a:gd name="T0" fmla="*/ 68 w 69"/>
                <a:gd name="T1" fmla="*/ 25 h 98"/>
                <a:gd name="T2" fmla="*/ 0 w 69"/>
                <a:gd name="T3" fmla="*/ 97 h 98"/>
                <a:gd name="T4" fmla="*/ 26 w 69"/>
                <a:gd name="T5" fmla="*/ 0 h 98"/>
                <a:gd name="T6" fmla="*/ 68 w 69"/>
                <a:gd name="T7" fmla="*/ 25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98"/>
                <a:gd name="T14" fmla="*/ 69 w 6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98">
                  <a:moveTo>
                    <a:pt x="68" y="25"/>
                  </a:moveTo>
                  <a:lnTo>
                    <a:pt x="0" y="97"/>
                  </a:lnTo>
                  <a:lnTo>
                    <a:pt x="26" y="0"/>
                  </a:lnTo>
                  <a:lnTo>
                    <a:pt x="68" y="2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92" name="Freeform 34"/>
            <p:cNvSpPr>
              <a:spLocks/>
            </p:cNvSpPr>
            <p:nvPr/>
          </p:nvSpPr>
          <p:spPr bwMode="auto">
            <a:xfrm>
              <a:off x="1554" y="2977"/>
              <a:ext cx="1" cy="505"/>
            </a:xfrm>
            <a:custGeom>
              <a:avLst/>
              <a:gdLst>
                <a:gd name="T0" fmla="*/ 0 w 1"/>
                <a:gd name="T1" fmla="*/ 0 h 505"/>
                <a:gd name="T2" fmla="*/ 0 w 1"/>
                <a:gd name="T3" fmla="*/ 504 h 505"/>
                <a:gd name="T4" fmla="*/ 0 w 1"/>
                <a:gd name="T5" fmla="*/ 0 h 505"/>
                <a:gd name="T6" fmla="*/ 0 60000 65536"/>
                <a:gd name="T7" fmla="*/ 0 60000 65536"/>
                <a:gd name="T8" fmla="*/ 0 60000 65536"/>
                <a:gd name="T9" fmla="*/ 0 w 1"/>
                <a:gd name="T10" fmla="*/ 0 h 505"/>
                <a:gd name="T11" fmla="*/ 1 w 1"/>
                <a:gd name="T12" fmla="*/ 505 h 5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05">
                  <a:moveTo>
                    <a:pt x="0" y="0"/>
                  </a:moveTo>
                  <a:lnTo>
                    <a:pt x="0" y="50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93" name="Freeform 35"/>
            <p:cNvSpPr>
              <a:spLocks/>
            </p:cNvSpPr>
            <p:nvPr/>
          </p:nvSpPr>
          <p:spPr bwMode="auto">
            <a:xfrm>
              <a:off x="1530" y="3384"/>
              <a:ext cx="50" cy="98"/>
            </a:xfrm>
            <a:custGeom>
              <a:avLst/>
              <a:gdLst>
                <a:gd name="T0" fmla="*/ 49 w 50"/>
                <a:gd name="T1" fmla="*/ 0 h 98"/>
                <a:gd name="T2" fmla="*/ 24 w 50"/>
                <a:gd name="T3" fmla="*/ 97 h 98"/>
                <a:gd name="T4" fmla="*/ 0 w 50"/>
                <a:gd name="T5" fmla="*/ 0 h 98"/>
                <a:gd name="T6" fmla="*/ 49 w 50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98"/>
                <a:gd name="T14" fmla="*/ 50 w 50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98">
                  <a:moveTo>
                    <a:pt x="49" y="0"/>
                  </a:moveTo>
                  <a:lnTo>
                    <a:pt x="24" y="97"/>
                  </a:lnTo>
                  <a:lnTo>
                    <a:pt x="0" y="0"/>
                  </a:lnTo>
                  <a:lnTo>
                    <a:pt x="4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94" name="Freeform 36"/>
            <p:cNvSpPr>
              <a:spLocks/>
            </p:cNvSpPr>
            <p:nvPr/>
          </p:nvSpPr>
          <p:spPr bwMode="auto">
            <a:xfrm>
              <a:off x="1865" y="2958"/>
              <a:ext cx="214" cy="514"/>
            </a:xfrm>
            <a:custGeom>
              <a:avLst/>
              <a:gdLst>
                <a:gd name="T0" fmla="*/ 0 w 214"/>
                <a:gd name="T1" fmla="*/ 0 h 514"/>
                <a:gd name="T2" fmla="*/ 213 w 214"/>
                <a:gd name="T3" fmla="*/ 513 h 514"/>
                <a:gd name="T4" fmla="*/ 0 w 214"/>
                <a:gd name="T5" fmla="*/ 0 h 514"/>
                <a:gd name="T6" fmla="*/ 0 60000 65536"/>
                <a:gd name="T7" fmla="*/ 0 60000 65536"/>
                <a:gd name="T8" fmla="*/ 0 60000 65536"/>
                <a:gd name="T9" fmla="*/ 0 w 214"/>
                <a:gd name="T10" fmla="*/ 0 h 514"/>
                <a:gd name="T11" fmla="*/ 214 w 214"/>
                <a:gd name="T12" fmla="*/ 514 h 5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514">
                  <a:moveTo>
                    <a:pt x="0" y="0"/>
                  </a:moveTo>
                  <a:lnTo>
                    <a:pt x="213" y="51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95" name="Freeform 37"/>
            <p:cNvSpPr>
              <a:spLocks/>
            </p:cNvSpPr>
            <p:nvPr/>
          </p:nvSpPr>
          <p:spPr bwMode="auto">
            <a:xfrm>
              <a:off x="2019" y="3372"/>
              <a:ext cx="60" cy="100"/>
            </a:xfrm>
            <a:custGeom>
              <a:avLst/>
              <a:gdLst>
                <a:gd name="T0" fmla="*/ 45 w 60"/>
                <a:gd name="T1" fmla="*/ 0 h 100"/>
                <a:gd name="T2" fmla="*/ 59 w 60"/>
                <a:gd name="T3" fmla="*/ 99 h 100"/>
                <a:gd name="T4" fmla="*/ 0 w 60"/>
                <a:gd name="T5" fmla="*/ 18 h 100"/>
                <a:gd name="T6" fmla="*/ 45 w 60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100"/>
                <a:gd name="T14" fmla="*/ 60 w 6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100">
                  <a:moveTo>
                    <a:pt x="45" y="0"/>
                  </a:moveTo>
                  <a:lnTo>
                    <a:pt x="59" y="99"/>
                  </a:lnTo>
                  <a:lnTo>
                    <a:pt x="0" y="18"/>
                  </a:lnTo>
                  <a:lnTo>
                    <a:pt x="4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96" name="Freeform 38"/>
            <p:cNvSpPr>
              <a:spLocks/>
            </p:cNvSpPr>
            <p:nvPr/>
          </p:nvSpPr>
          <p:spPr bwMode="auto">
            <a:xfrm>
              <a:off x="3554" y="2967"/>
              <a:ext cx="254" cy="496"/>
            </a:xfrm>
            <a:custGeom>
              <a:avLst/>
              <a:gdLst>
                <a:gd name="T0" fmla="*/ 253 w 254"/>
                <a:gd name="T1" fmla="*/ 0 h 496"/>
                <a:gd name="T2" fmla="*/ 0 w 254"/>
                <a:gd name="T3" fmla="*/ 495 h 496"/>
                <a:gd name="T4" fmla="*/ 253 w 254"/>
                <a:gd name="T5" fmla="*/ 0 h 496"/>
                <a:gd name="T6" fmla="*/ 0 60000 65536"/>
                <a:gd name="T7" fmla="*/ 0 60000 65536"/>
                <a:gd name="T8" fmla="*/ 0 60000 65536"/>
                <a:gd name="T9" fmla="*/ 0 w 254"/>
                <a:gd name="T10" fmla="*/ 0 h 496"/>
                <a:gd name="T11" fmla="*/ 254 w 254"/>
                <a:gd name="T12" fmla="*/ 496 h 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496">
                  <a:moveTo>
                    <a:pt x="253" y="0"/>
                  </a:moveTo>
                  <a:lnTo>
                    <a:pt x="0" y="495"/>
                  </a:lnTo>
                  <a:lnTo>
                    <a:pt x="25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97" name="Freeform 39"/>
            <p:cNvSpPr>
              <a:spLocks/>
            </p:cNvSpPr>
            <p:nvPr/>
          </p:nvSpPr>
          <p:spPr bwMode="auto">
            <a:xfrm>
              <a:off x="3554" y="3365"/>
              <a:ext cx="67" cy="98"/>
            </a:xfrm>
            <a:custGeom>
              <a:avLst/>
              <a:gdLst>
                <a:gd name="T0" fmla="*/ 66 w 67"/>
                <a:gd name="T1" fmla="*/ 21 h 98"/>
                <a:gd name="T2" fmla="*/ 0 w 67"/>
                <a:gd name="T3" fmla="*/ 97 h 98"/>
                <a:gd name="T4" fmla="*/ 23 w 67"/>
                <a:gd name="T5" fmla="*/ 0 h 98"/>
                <a:gd name="T6" fmla="*/ 66 w 67"/>
                <a:gd name="T7" fmla="*/ 21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98"/>
                <a:gd name="T14" fmla="*/ 67 w 67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98">
                  <a:moveTo>
                    <a:pt x="66" y="21"/>
                  </a:moveTo>
                  <a:lnTo>
                    <a:pt x="0" y="97"/>
                  </a:lnTo>
                  <a:lnTo>
                    <a:pt x="23" y="0"/>
                  </a:lnTo>
                  <a:lnTo>
                    <a:pt x="66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98" name="Freeform 40"/>
            <p:cNvSpPr>
              <a:spLocks/>
            </p:cNvSpPr>
            <p:nvPr/>
          </p:nvSpPr>
          <p:spPr bwMode="auto">
            <a:xfrm>
              <a:off x="4117" y="2977"/>
              <a:ext cx="1" cy="476"/>
            </a:xfrm>
            <a:custGeom>
              <a:avLst/>
              <a:gdLst>
                <a:gd name="T0" fmla="*/ 0 w 1"/>
                <a:gd name="T1" fmla="*/ 0 h 476"/>
                <a:gd name="T2" fmla="*/ 0 w 1"/>
                <a:gd name="T3" fmla="*/ 475 h 476"/>
                <a:gd name="T4" fmla="*/ 0 w 1"/>
                <a:gd name="T5" fmla="*/ 0 h 476"/>
                <a:gd name="T6" fmla="*/ 0 60000 65536"/>
                <a:gd name="T7" fmla="*/ 0 60000 65536"/>
                <a:gd name="T8" fmla="*/ 0 60000 65536"/>
                <a:gd name="T9" fmla="*/ 0 w 1"/>
                <a:gd name="T10" fmla="*/ 0 h 476"/>
                <a:gd name="T11" fmla="*/ 1 w 1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76">
                  <a:moveTo>
                    <a:pt x="0" y="0"/>
                  </a:moveTo>
                  <a:lnTo>
                    <a:pt x="0" y="47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399" name="Freeform 41"/>
            <p:cNvSpPr>
              <a:spLocks/>
            </p:cNvSpPr>
            <p:nvPr/>
          </p:nvSpPr>
          <p:spPr bwMode="auto">
            <a:xfrm>
              <a:off x="4093" y="3355"/>
              <a:ext cx="49" cy="98"/>
            </a:xfrm>
            <a:custGeom>
              <a:avLst/>
              <a:gdLst>
                <a:gd name="T0" fmla="*/ 48 w 49"/>
                <a:gd name="T1" fmla="*/ 0 h 98"/>
                <a:gd name="T2" fmla="*/ 24 w 49"/>
                <a:gd name="T3" fmla="*/ 97 h 98"/>
                <a:gd name="T4" fmla="*/ 0 w 49"/>
                <a:gd name="T5" fmla="*/ 0 h 98"/>
                <a:gd name="T6" fmla="*/ 48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48" y="0"/>
                  </a:moveTo>
                  <a:lnTo>
                    <a:pt x="24" y="97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400" name="Freeform 42"/>
            <p:cNvSpPr>
              <a:spLocks/>
            </p:cNvSpPr>
            <p:nvPr/>
          </p:nvSpPr>
          <p:spPr bwMode="auto">
            <a:xfrm>
              <a:off x="4428" y="2986"/>
              <a:ext cx="253" cy="477"/>
            </a:xfrm>
            <a:custGeom>
              <a:avLst/>
              <a:gdLst>
                <a:gd name="T0" fmla="*/ 0 w 253"/>
                <a:gd name="T1" fmla="*/ 0 h 477"/>
                <a:gd name="T2" fmla="*/ 252 w 253"/>
                <a:gd name="T3" fmla="*/ 476 h 477"/>
                <a:gd name="T4" fmla="*/ 0 w 253"/>
                <a:gd name="T5" fmla="*/ 0 h 477"/>
                <a:gd name="T6" fmla="*/ 0 60000 65536"/>
                <a:gd name="T7" fmla="*/ 0 60000 65536"/>
                <a:gd name="T8" fmla="*/ 0 60000 65536"/>
                <a:gd name="T9" fmla="*/ 0 w 253"/>
                <a:gd name="T10" fmla="*/ 0 h 477"/>
                <a:gd name="T11" fmla="*/ 253 w 253"/>
                <a:gd name="T12" fmla="*/ 477 h 4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477">
                  <a:moveTo>
                    <a:pt x="0" y="0"/>
                  </a:moveTo>
                  <a:lnTo>
                    <a:pt x="252" y="47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401" name="Freeform 43"/>
            <p:cNvSpPr>
              <a:spLocks/>
            </p:cNvSpPr>
            <p:nvPr/>
          </p:nvSpPr>
          <p:spPr bwMode="auto">
            <a:xfrm>
              <a:off x="4614" y="3365"/>
              <a:ext cx="67" cy="98"/>
            </a:xfrm>
            <a:custGeom>
              <a:avLst/>
              <a:gdLst>
                <a:gd name="T0" fmla="*/ 42 w 67"/>
                <a:gd name="T1" fmla="*/ 0 h 98"/>
                <a:gd name="T2" fmla="*/ 66 w 67"/>
                <a:gd name="T3" fmla="*/ 97 h 98"/>
                <a:gd name="T4" fmla="*/ 0 w 67"/>
                <a:gd name="T5" fmla="*/ 22 h 98"/>
                <a:gd name="T6" fmla="*/ 42 w 67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98"/>
                <a:gd name="T14" fmla="*/ 67 w 67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98">
                  <a:moveTo>
                    <a:pt x="42" y="0"/>
                  </a:moveTo>
                  <a:lnTo>
                    <a:pt x="66" y="97"/>
                  </a:lnTo>
                  <a:lnTo>
                    <a:pt x="0" y="22"/>
                  </a:lnTo>
                  <a:lnTo>
                    <a:pt x="4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402" name="Freeform 44"/>
            <p:cNvSpPr>
              <a:spLocks/>
            </p:cNvSpPr>
            <p:nvPr/>
          </p:nvSpPr>
          <p:spPr bwMode="auto">
            <a:xfrm>
              <a:off x="700" y="3519"/>
              <a:ext cx="1" cy="283"/>
            </a:xfrm>
            <a:custGeom>
              <a:avLst/>
              <a:gdLst>
                <a:gd name="T0" fmla="*/ 0 w 1"/>
                <a:gd name="T1" fmla="*/ 0 h 283"/>
                <a:gd name="T2" fmla="*/ 0 w 1"/>
                <a:gd name="T3" fmla="*/ 282 h 283"/>
                <a:gd name="T4" fmla="*/ 0 w 1"/>
                <a:gd name="T5" fmla="*/ 0 h 283"/>
                <a:gd name="T6" fmla="*/ 0 60000 65536"/>
                <a:gd name="T7" fmla="*/ 0 60000 65536"/>
                <a:gd name="T8" fmla="*/ 0 60000 65536"/>
                <a:gd name="T9" fmla="*/ 0 w 1"/>
                <a:gd name="T10" fmla="*/ 0 h 283"/>
                <a:gd name="T11" fmla="*/ 1 w 1"/>
                <a:gd name="T12" fmla="*/ 283 h 2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83">
                  <a:moveTo>
                    <a:pt x="0" y="0"/>
                  </a:moveTo>
                  <a:lnTo>
                    <a:pt x="0" y="28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403" name="Freeform 45"/>
            <p:cNvSpPr>
              <a:spLocks/>
            </p:cNvSpPr>
            <p:nvPr/>
          </p:nvSpPr>
          <p:spPr bwMode="auto">
            <a:xfrm>
              <a:off x="1565" y="3509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404" name="Freeform 46"/>
            <p:cNvSpPr>
              <a:spLocks/>
            </p:cNvSpPr>
            <p:nvPr/>
          </p:nvSpPr>
          <p:spPr bwMode="auto">
            <a:xfrm>
              <a:off x="2409" y="3509"/>
              <a:ext cx="1" cy="302"/>
            </a:xfrm>
            <a:custGeom>
              <a:avLst/>
              <a:gdLst>
                <a:gd name="T0" fmla="*/ 0 w 1"/>
                <a:gd name="T1" fmla="*/ 0 h 302"/>
                <a:gd name="T2" fmla="*/ 0 w 1"/>
                <a:gd name="T3" fmla="*/ 301 h 302"/>
                <a:gd name="T4" fmla="*/ 0 w 1"/>
                <a:gd name="T5" fmla="*/ 0 h 302"/>
                <a:gd name="T6" fmla="*/ 0 60000 65536"/>
                <a:gd name="T7" fmla="*/ 0 60000 65536"/>
                <a:gd name="T8" fmla="*/ 0 60000 65536"/>
                <a:gd name="T9" fmla="*/ 0 w 1"/>
                <a:gd name="T10" fmla="*/ 0 h 302"/>
                <a:gd name="T11" fmla="*/ 1 w 1"/>
                <a:gd name="T12" fmla="*/ 302 h 3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02">
                  <a:moveTo>
                    <a:pt x="0" y="0"/>
                  </a:moveTo>
                  <a:lnTo>
                    <a:pt x="0" y="30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405" name="Freeform 47"/>
            <p:cNvSpPr>
              <a:spLocks/>
            </p:cNvSpPr>
            <p:nvPr/>
          </p:nvSpPr>
          <p:spPr bwMode="auto">
            <a:xfrm>
              <a:off x="3252" y="3519"/>
              <a:ext cx="1" cy="273"/>
            </a:xfrm>
            <a:custGeom>
              <a:avLst/>
              <a:gdLst>
                <a:gd name="T0" fmla="*/ 0 w 1"/>
                <a:gd name="T1" fmla="*/ 0 h 273"/>
                <a:gd name="T2" fmla="*/ 0 w 1"/>
                <a:gd name="T3" fmla="*/ 272 h 273"/>
                <a:gd name="T4" fmla="*/ 0 w 1"/>
                <a:gd name="T5" fmla="*/ 0 h 273"/>
                <a:gd name="T6" fmla="*/ 0 60000 65536"/>
                <a:gd name="T7" fmla="*/ 0 60000 65536"/>
                <a:gd name="T8" fmla="*/ 0 60000 65536"/>
                <a:gd name="T9" fmla="*/ 0 w 1"/>
                <a:gd name="T10" fmla="*/ 0 h 273"/>
                <a:gd name="T11" fmla="*/ 1 w 1"/>
                <a:gd name="T12" fmla="*/ 273 h 2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73">
                  <a:moveTo>
                    <a:pt x="0" y="0"/>
                  </a:moveTo>
                  <a:lnTo>
                    <a:pt x="0" y="27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406" name="Freeform 48"/>
            <p:cNvSpPr>
              <a:spLocks/>
            </p:cNvSpPr>
            <p:nvPr/>
          </p:nvSpPr>
          <p:spPr bwMode="auto">
            <a:xfrm>
              <a:off x="4108" y="3519"/>
              <a:ext cx="1" cy="292"/>
            </a:xfrm>
            <a:custGeom>
              <a:avLst/>
              <a:gdLst>
                <a:gd name="T0" fmla="*/ 0 w 1"/>
                <a:gd name="T1" fmla="*/ 0 h 292"/>
                <a:gd name="T2" fmla="*/ 0 w 1"/>
                <a:gd name="T3" fmla="*/ 291 h 292"/>
                <a:gd name="T4" fmla="*/ 0 w 1"/>
                <a:gd name="T5" fmla="*/ 0 h 292"/>
                <a:gd name="T6" fmla="*/ 0 60000 65536"/>
                <a:gd name="T7" fmla="*/ 0 60000 65536"/>
                <a:gd name="T8" fmla="*/ 0 60000 65536"/>
                <a:gd name="T9" fmla="*/ 0 w 1"/>
                <a:gd name="T10" fmla="*/ 0 h 292"/>
                <a:gd name="T11" fmla="*/ 1 w 1"/>
                <a:gd name="T12" fmla="*/ 292 h 2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2">
                  <a:moveTo>
                    <a:pt x="0" y="0"/>
                  </a:moveTo>
                  <a:lnTo>
                    <a:pt x="0" y="29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407" name="Freeform 49"/>
            <p:cNvSpPr>
              <a:spLocks/>
            </p:cNvSpPr>
            <p:nvPr/>
          </p:nvSpPr>
          <p:spPr bwMode="auto">
            <a:xfrm>
              <a:off x="4952" y="3519"/>
              <a:ext cx="1" cy="292"/>
            </a:xfrm>
            <a:custGeom>
              <a:avLst/>
              <a:gdLst>
                <a:gd name="T0" fmla="*/ 0 w 1"/>
                <a:gd name="T1" fmla="*/ 0 h 292"/>
                <a:gd name="T2" fmla="*/ 0 w 1"/>
                <a:gd name="T3" fmla="*/ 291 h 292"/>
                <a:gd name="T4" fmla="*/ 0 w 1"/>
                <a:gd name="T5" fmla="*/ 0 h 292"/>
                <a:gd name="T6" fmla="*/ 0 60000 65536"/>
                <a:gd name="T7" fmla="*/ 0 60000 65536"/>
                <a:gd name="T8" fmla="*/ 0 60000 65536"/>
                <a:gd name="T9" fmla="*/ 0 w 1"/>
                <a:gd name="T10" fmla="*/ 0 h 292"/>
                <a:gd name="T11" fmla="*/ 1 w 1"/>
                <a:gd name="T12" fmla="*/ 292 h 2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2">
                  <a:moveTo>
                    <a:pt x="0" y="0"/>
                  </a:moveTo>
                  <a:lnTo>
                    <a:pt x="0" y="29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408" name="Freeform 50"/>
            <p:cNvSpPr>
              <a:spLocks/>
            </p:cNvSpPr>
            <p:nvPr/>
          </p:nvSpPr>
          <p:spPr bwMode="auto">
            <a:xfrm>
              <a:off x="2146" y="1940"/>
              <a:ext cx="254" cy="78"/>
            </a:xfrm>
            <a:custGeom>
              <a:avLst/>
              <a:gdLst>
                <a:gd name="T0" fmla="*/ 0 w 254"/>
                <a:gd name="T1" fmla="*/ 0 h 78"/>
                <a:gd name="T2" fmla="*/ 253 w 254"/>
                <a:gd name="T3" fmla="*/ 77 h 78"/>
                <a:gd name="T4" fmla="*/ 0 w 254"/>
                <a:gd name="T5" fmla="*/ 0 h 78"/>
                <a:gd name="T6" fmla="*/ 0 60000 65536"/>
                <a:gd name="T7" fmla="*/ 0 60000 65536"/>
                <a:gd name="T8" fmla="*/ 0 60000 65536"/>
                <a:gd name="T9" fmla="*/ 0 w 254"/>
                <a:gd name="T10" fmla="*/ 0 h 78"/>
                <a:gd name="T11" fmla="*/ 254 w 254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78">
                  <a:moveTo>
                    <a:pt x="0" y="0"/>
                  </a:moveTo>
                  <a:lnTo>
                    <a:pt x="253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409" name="Freeform 51"/>
            <p:cNvSpPr>
              <a:spLocks/>
            </p:cNvSpPr>
            <p:nvPr/>
          </p:nvSpPr>
          <p:spPr bwMode="auto">
            <a:xfrm>
              <a:off x="2299" y="1967"/>
              <a:ext cx="101" cy="51"/>
            </a:xfrm>
            <a:custGeom>
              <a:avLst/>
              <a:gdLst>
                <a:gd name="T0" fmla="*/ 15 w 101"/>
                <a:gd name="T1" fmla="*/ 0 h 51"/>
                <a:gd name="T2" fmla="*/ 100 w 101"/>
                <a:gd name="T3" fmla="*/ 50 h 51"/>
                <a:gd name="T4" fmla="*/ 0 w 101"/>
                <a:gd name="T5" fmla="*/ 45 h 51"/>
                <a:gd name="T6" fmla="*/ 15 w 101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51"/>
                <a:gd name="T14" fmla="*/ 101 w 101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51">
                  <a:moveTo>
                    <a:pt x="15" y="0"/>
                  </a:moveTo>
                  <a:lnTo>
                    <a:pt x="100" y="50"/>
                  </a:lnTo>
                  <a:lnTo>
                    <a:pt x="0" y="45"/>
                  </a:lnTo>
                  <a:lnTo>
                    <a:pt x="1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5410" name="Rectangle 52"/>
            <p:cNvSpPr>
              <a:spLocks noChangeArrowheads="1"/>
            </p:cNvSpPr>
            <p:nvPr/>
          </p:nvSpPr>
          <p:spPr bwMode="auto">
            <a:xfrm>
              <a:off x="380" y="3563"/>
              <a:ext cx="27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>
                  <a:solidFill>
                    <a:srgbClr val="000000"/>
                  </a:solidFill>
                </a:rPr>
                <a:t>10*</a:t>
              </a:r>
            </a:p>
          </p:txBody>
        </p:sp>
        <p:sp>
          <p:nvSpPr>
            <p:cNvPr id="15411" name="Rectangle 53"/>
            <p:cNvSpPr>
              <a:spLocks noChangeArrowheads="1"/>
            </p:cNvSpPr>
            <p:nvPr/>
          </p:nvSpPr>
          <p:spPr bwMode="auto">
            <a:xfrm>
              <a:off x="720" y="3563"/>
              <a:ext cx="27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>
                  <a:solidFill>
                    <a:srgbClr val="000000"/>
                  </a:solidFill>
                </a:rPr>
                <a:t>15*</a:t>
              </a:r>
            </a:p>
          </p:txBody>
        </p:sp>
        <p:sp>
          <p:nvSpPr>
            <p:cNvPr id="15412" name="Rectangle 54"/>
            <p:cNvSpPr>
              <a:spLocks noChangeArrowheads="1"/>
            </p:cNvSpPr>
            <p:nvPr/>
          </p:nvSpPr>
          <p:spPr bwMode="auto">
            <a:xfrm>
              <a:off x="1235" y="3563"/>
              <a:ext cx="27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>
                  <a:solidFill>
                    <a:srgbClr val="000000"/>
                  </a:solidFill>
                </a:rPr>
                <a:t>20*</a:t>
              </a:r>
            </a:p>
          </p:txBody>
        </p:sp>
        <p:sp>
          <p:nvSpPr>
            <p:cNvPr id="15413" name="Rectangle 55"/>
            <p:cNvSpPr>
              <a:spLocks noChangeArrowheads="1"/>
            </p:cNvSpPr>
            <p:nvPr/>
          </p:nvSpPr>
          <p:spPr bwMode="auto">
            <a:xfrm>
              <a:off x="1593" y="3563"/>
              <a:ext cx="27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>
                  <a:solidFill>
                    <a:srgbClr val="000000"/>
                  </a:solidFill>
                </a:rPr>
                <a:t>27*</a:t>
              </a:r>
            </a:p>
          </p:txBody>
        </p:sp>
        <p:sp>
          <p:nvSpPr>
            <p:cNvPr id="15414" name="Rectangle 56"/>
            <p:cNvSpPr>
              <a:spLocks noChangeArrowheads="1"/>
            </p:cNvSpPr>
            <p:nvPr/>
          </p:nvSpPr>
          <p:spPr bwMode="auto">
            <a:xfrm>
              <a:off x="2098" y="3563"/>
              <a:ext cx="27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>
                  <a:solidFill>
                    <a:srgbClr val="000000"/>
                  </a:solidFill>
                </a:rPr>
                <a:t>33*</a:t>
              </a:r>
            </a:p>
          </p:txBody>
        </p:sp>
        <p:sp>
          <p:nvSpPr>
            <p:cNvPr id="15415" name="Rectangle 57"/>
            <p:cNvSpPr>
              <a:spLocks noChangeArrowheads="1"/>
            </p:cNvSpPr>
            <p:nvPr/>
          </p:nvSpPr>
          <p:spPr bwMode="auto">
            <a:xfrm>
              <a:off x="2428" y="3563"/>
              <a:ext cx="27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>
                  <a:solidFill>
                    <a:srgbClr val="000000"/>
                  </a:solidFill>
                </a:rPr>
                <a:t>37*</a:t>
              </a:r>
            </a:p>
          </p:txBody>
        </p:sp>
        <p:sp>
          <p:nvSpPr>
            <p:cNvPr id="15416" name="Rectangle 58"/>
            <p:cNvSpPr>
              <a:spLocks noChangeArrowheads="1"/>
            </p:cNvSpPr>
            <p:nvPr/>
          </p:nvSpPr>
          <p:spPr bwMode="auto">
            <a:xfrm>
              <a:off x="2952" y="3562"/>
              <a:ext cx="27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>
                  <a:solidFill>
                    <a:srgbClr val="000000"/>
                  </a:solidFill>
                </a:rPr>
                <a:t>40*</a:t>
              </a:r>
            </a:p>
          </p:txBody>
        </p:sp>
        <p:sp>
          <p:nvSpPr>
            <p:cNvPr id="15417" name="Rectangle 59"/>
            <p:cNvSpPr>
              <a:spLocks noChangeArrowheads="1"/>
            </p:cNvSpPr>
            <p:nvPr/>
          </p:nvSpPr>
          <p:spPr bwMode="auto">
            <a:xfrm>
              <a:off x="3283" y="3552"/>
              <a:ext cx="27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>
                  <a:solidFill>
                    <a:srgbClr val="000000"/>
                  </a:solidFill>
                </a:rPr>
                <a:t>46*</a:t>
              </a:r>
            </a:p>
          </p:txBody>
        </p:sp>
        <p:sp>
          <p:nvSpPr>
            <p:cNvPr id="15418" name="Rectangle 60"/>
            <p:cNvSpPr>
              <a:spLocks noChangeArrowheads="1"/>
            </p:cNvSpPr>
            <p:nvPr/>
          </p:nvSpPr>
          <p:spPr bwMode="auto">
            <a:xfrm>
              <a:off x="3788" y="3562"/>
              <a:ext cx="27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>
                  <a:solidFill>
                    <a:srgbClr val="000000"/>
                  </a:solidFill>
                </a:rPr>
                <a:t>51*</a:t>
              </a:r>
            </a:p>
          </p:txBody>
        </p:sp>
        <p:sp>
          <p:nvSpPr>
            <p:cNvPr id="15419" name="Rectangle 61"/>
            <p:cNvSpPr>
              <a:spLocks noChangeArrowheads="1"/>
            </p:cNvSpPr>
            <p:nvPr/>
          </p:nvSpPr>
          <p:spPr bwMode="auto">
            <a:xfrm>
              <a:off x="4157" y="3552"/>
              <a:ext cx="27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>
                  <a:solidFill>
                    <a:srgbClr val="000000"/>
                  </a:solidFill>
                </a:rPr>
                <a:t>55*</a:t>
              </a:r>
            </a:p>
          </p:txBody>
        </p:sp>
        <p:sp>
          <p:nvSpPr>
            <p:cNvPr id="15420" name="Rectangle 62"/>
            <p:cNvSpPr>
              <a:spLocks noChangeArrowheads="1"/>
            </p:cNvSpPr>
            <p:nvPr/>
          </p:nvSpPr>
          <p:spPr bwMode="auto">
            <a:xfrm>
              <a:off x="4642" y="3572"/>
              <a:ext cx="27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>
                  <a:solidFill>
                    <a:srgbClr val="000000"/>
                  </a:solidFill>
                </a:rPr>
                <a:t>63*</a:t>
              </a:r>
            </a:p>
          </p:txBody>
        </p:sp>
        <p:sp>
          <p:nvSpPr>
            <p:cNvPr id="15421" name="Rectangle 63"/>
            <p:cNvSpPr>
              <a:spLocks noChangeArrowheads="1"/>
            </p:cNvSpPr>
            <p:nvPr/>
          </p:nvSpPr>
          <p:spPr bwMode="auto">
            <a:xfrm>
              <a:off x="4992" y="3562"/>
              <a:ext cx="27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>
                  <a:solidFill>
                    <a:srgbClr val="000000"/>
                  </a:solidFill>
                </a:rPr>
                <a:t>97*</a:t>
              </a:r>
            </a:p>
          </p:txBody>
        </p:sp>
        <p:sp>
          <p:nvSpPr>
            <p:cNvPr id="15422" name="Rectangle 64"/>
            <p:cNvSpPr>
              <a:spLocks noChangeArrowheads="1"/>
            </p:cNvSpPr>
            <p:nvPr/>
          </p:nvSpPr>
          <p:spPr bwMode="auto">
            <a:xfrm>
              <a:off x="1282" y="2778"/>
              <a:ext cx="23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15423" name="Rectangle 65"/>
            <p:cNvSpPr>
              <a:spLocks noChangeArrowheads="1"/>
            </p:cNvSpPr>
            <p:nvPr/>
          </p:nvSpPr>
          <p:spPr bwMode="auto">
            <a:xfrm>
              <a:off x="1593" y="2778"/>
              <a:ext cx="23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>
                  <a:solidFill>
                    <a:srgbClr val="000000"/>
                  </a:solidFill>
                </a:rPr>
                <a:t>33</a:t>
              </a:r>
            </a:p>
          </p:txBody>
        </p:sp>
        <p:sp>
          <p:nvSpPr>
            <p:cNvPr id="15424" name="Rectangle 66"/>
            <p:cNvSpPr>
              <a:spLocks noChangeArrowheads="1"/>
            </p:cNvSpPr>
            <p:nvPr/>
          </p:nvSpPr>
          <p:spPr bwMode="auto">
            <a:xfrm>
              <a:off x="3846" y="2777"/>
              <a:ext cx="23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>
                  <a:solidFill>
                    <a:srgbClr val="000000"/>
                  </a:solidFill>
                </a:rPr>
                <a:t>51</a:t>
              </a:r>
            </a:p>
          </p:txBody>
        </p:sp>
        <p:sp>
          <p:nvSpPr>
            <p:cNvPr id="15425" name="Rectangle 67"/>
            <p:cNvSpPr>
              <a:spLocks noChangeArrowheads="1"/>
            </p:cNvSpPr>
            <p:nvPr/>
          </p:nvSpPr>
          <p:spPr bwMode="auto">
            <a:xfrm>
              <a:off x="4146" y="2777"/>
              <a:ext cx="23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>
                  <a:solidFill>
                    <a:srgbClr val="000000"/>
                  </a:solidFill>
                </a:rPr>
                <a:t>63</a:t>
              </a:r>
            </a:p>
          </p:txBody>
        </p:sp>
        <p:sp>
          <p:nvSpPr>
            <p:cNvPr id="15426" name="Rectangle 68"/>
            <p:cNvSpPr>
              <a:spLocks noChangeArrowheads="1"/>
            </p:cNvSpPr>
            <p:nvPr/>
          </p:nvSpPr>
          <p:spPr bwMode="auto">
            <a:xfrm>
              <a:off x="2516" y="2080"/>
              <a:ext cx="23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>
                  <a:solidFill>
                    <a:srgbClr val="000000"/>
                  </a:solidFill>
                </a:rPr>
                <a:t>40</a:t>
              </a:r>
            </a:p>
          </p:txBody>
        </p:sp>
        <p:sp>
          <p:nvSpPr>
            <p:cNvPr id="15427" name="Rectangle 69"/>
            <p:cNvSpPr>
              <a:spLocks noChangeArrowheads="1"/>
            </p:cNvSpPr>
            <p:nvPr/>
          </p:nvSpPr>
          <p:spPr bwMode="auto">
            <a:xfrm>
              <a:off x="1669" y="1868"/>
              <a:ext cx="3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400" b="1">
                  <a:solidFill>
                    <a:srgbClr val="000000"/>
                  </a:solidFill>
                </a:rPr>
                <a:t>Root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>
                <a:ea typeface="SimSun" charset="-122"/>
              </a:rPr>
              <a:t>Insert 23*,48*,41*,42*</a:t>
            </a:r>
            <a:endParaRPr kumimoji="1" lang="zh-CN" altLang="en-US">
              <a:ea typeface="SimSun" charset="-122"/>
            </a:endParaRPr>
          </a:p>
        </p:txBody>
      </p:sp>
      <p:sp>
        <p:nvSpPr>
          <p:cNvPr id="19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8029575"/>
            <a:ext cx="2895600" cy="403225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>
              <a:solidFill>
                <a:schemeClr val="tx2"/>
              </a:solidFill>
            </a:endParaRPr>
          </a:p>
        </p:txBody>
      </p:sp>
      <p:grpSp>
        <p:nvGrpSpPr>
          <p:cNvPr id="2" name="Group 222"/>
          <p:cNvGrpSpPr>
            <a:grpSpLocks/>
          </p:cNvGrpSpPr>
          <p:nvPr/>
        </p:nvGrpSpPr>
        <p:grpSpPr bwMode="auto">
          <a:xfrm>
            <a:off x="4727575" y="4832350"/>
            <a:ext cx="1023938" cy="890588"/>
            <a:chOff x="3261" y="2563"/>
            <a:chExt cx="645" cy="561"/>
          </a:xfrm>
        </p:grpSpPr>
        <p:sp>
          <p:nvSpPr>
            <p:cNvPr id="16472" name="Freeform 52"/>
            <p:cNvSpPr>
              <a:spLocks/>
            </p:cNvSpPr>
            <p:nvPr/>
          </p:nvSpPr>
          <p:spPr bwMode="auto">
            <a:xfrm>
              <a:off x="3281" y="2845"/>
              <a:ext cx="625" cy="279"/>
            </a:xfrm>
            <a:custGeom>
              <a:avLst/>
              <a:gdLst>
                <a:gd name="T0" fmla="*/ 0 w 625"/>
                <a:gd name="T1" fmla="*/ 278 h 279"/>
                <a:gd name="T2" fmla="*/ 0 w 625"/>
                <a:gd name="T3" fmla="*/ 0 h 279"/>
                <a:gd name="T4" fmla="*/ 624 w 625"/>
                <a:gd name="T5" fmla="*/ 0 h 279"/>
                <a:gd name="T6" fmla="*/ 624 w 625"/>
                <a:gd name="T7" fmla="*/ 278 h 279"/>
                <a:gd name="T8" fmla="*/ 0 w 625"/>
                <a:gd name="T9" fmla="*/ 278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5"/>
                <a:gd name="T16" fmla="*/ 0 h 279"/>
                <a:gd name="T17" fmla="*/ 625 w 625"/>
                <a:gd name="T18" fmla="*/ 279 h 2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5" h="279">
                  <a:moveTo>
                    <a:pt x="0" y="278"/>
                  </a:moveTo>
                  <a:lnTo>
                    <a:pt x="0" y="0"/>
                  </a:lnTo>
                  <a:lnTo>
                    <a:pt x="624" y="0"/>
                  </a:lnTo>
                  <a:lnTo>
                    <a:pt x="624" y="278"/>
                  </a:lnTo>
                  <a:lnTo>
                    <a:pt x="0" y="278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6473" name="Freeform 53"/>
            <p:cNvSpPr>
              <a:spLocks/>
            </p:cNvSpPr>
            <p:nvPr/>
          </p:nvSpPr>
          <p:spPr bwMode="auto">
            <a:xfrm>
              <a:off x="3574" y="2853"/>
              <a:ext cx="1" cy="262"/>
            </a:xfrm>
            <a:custGeom>
              <a:avLst/>
              <a:gdLst>
                <a:gd name="T0" fmla="*/ 0 w 1"/>
                <a:gd name="T1" fmla="*/ 0 h 262"/>
                <a:gd name="T2" fmla="*/ 0 w 1"/>
                <a:gd name="T3" fmla="*/ 261 h 262"/>
                <a:gd name="T4" fmla="*/ 0 w 1"/>
                <a:gd name="T5" fmla="*/ 0 h 262"/>
                <a:gd name="T6" fmla="*/ 0 60000 65536"/>
                <a:gd name="T7" fmla="*/ 0 60000 65536"/>
                <a:gd name="T8" fmla="*/ 0 60000 65536"/>
                <a:gd name="T9" fmla="*/ 0 w 1"/>
                <a:gd name="T10" fmla="*/ 0 h 262"/>
                <a:gd name="T11" fmla="*/ 1 w 1"/>
                <a:gd name="T12" fmla="*/ 262 h 2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62">
                  <a:moveTo>
                    <a:pt x="0" y="0"/>
                  </a:moveTo>
                  <a:lnTo>
                    <a:pt x="0" y="261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6474" name="Rectangle 77"/>
            <p:cNvSpPr>
              <a:spLocks noChangeArrowheads="1"/>
            </p:cNvSpPr>
            <p:nvPr/>
          </p:nvSpPr>
          <p:spPr bwMode="auto">
            <a:xfrm>
              <a:off x="3317" y="2870"/>
              <a:ext cx="272" cy="18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>
                  <a:solidFill>
                    <a:srgbClr val="000000"/>
                  </a:solidFill>
                </a:rPr>
                <a:t>48*</a:t>
              </a:r>
            </a:p>
          </p:txBody>
        </p:sp>
        <p:sp>
          <p:nvSpPr>
            <p:cNvPr id="16475" name="Arc 88"/>
            <p:cNvSpPr>
              <a:spLocks/>
            </p:cNvSpPr>
            <p:nvPr/>
          </p:nvSpPr>
          <p:spPr bwMode="auto">
            <a:xfrm>
              <a:off x="3261" y="2563"/>
              <a:ext cx="9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</p:grpSp>
      <p:sp>
        <p:nvSpPr>
          <p:cNvPr id="16389" name="Freeform 5"/>
          <p:cNvSpPr>
            <a:spLocks/>
          </p:cNvSpPr>
          <p:nvPr/>
        </p:nvSpPr>
        <p:spPr bwMode="auto">
          <a:xfrm>
            <a:off x="1093788" y="4413250"/>
            <a:ext cx="992187" cy="441325"/>
          </a:xfrm>
          <a:custGeom>
            <a:avLst/>
            <a:gdLst>
              <a:gd name="T0" fmla="*/ 0 w 625"/>
              <a:gd name="T1" fmla="*/ 2147483647 h 278"/>
              <a:gd name="T2" fmla="*/ 0 w 625"/>
              <a:gd name="T3" fmla="*/ 0 h 278"/>
              <a:gd name="T4" fmla="*/ 2147483647 w 625"/>
              <a:gd name="T5" fmla="*/ 0 h 278"/>
              <a:gd name="T6" fmla="*/ 2147483647 w 625"/>
              <a:gd name="T7" fmla="*/ 2147483647 h 278"/>
              <a:gd name="T8" fmla="*/ 0 w 625"/>
              <a:gd name="T9" fmla="*/ 2147483647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5"/>
              <a:gd name="T16" fmla="*/ 0 h 278"/>
              <a:gd name="T17" fmla="*/ 625 w 625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5" h="278">
                <a:moveTo>
                  <a:pt x="0" y="277"/>
                </a:moveTo>
                <a:lnTo>
                  <a:pt x="0" y="0"/>
                </a:lnTo>
                <a:lnTo>
                  <a:pt x="624" y="0"/>
                </a:lnTo>
                <a:lnTo>
                  <a:pt x="624" y="277"/>
                </a:lnTo>
                <a:lnTo>
                  <a:pt x="0" y="277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390" name="Freeform 6"/>
          <p:cNvSpPr>
            <a:spLocks/>
          </p:cNvSpPr>
          <p:nvPr/>
        </p:nvSpPr>
        <p:spPr bwMode="auto">
          <a:xfrm>
            <a:off x="2305050" y="4413250"/>
            <a:ext cx="993775" cy="441325"/>
          </a:xfrm>
          <a:custGeom>
            <a:avLst/>
            <a:gdLst>
              <a:gd name="T0" fmla="*/ 0 w 626"/>
              <a:gd name="T1" fmla="*/ 2147483647 h 278"/>
              <a:gd name="T2" fmla="*/ 0 w 626"/>
              <a:gd name="T3" fmla="*/ 0 h 278"/>
              <a:gd name="T4" fmla="*/ 2147483647 w 626"/>
              <a:gd name="T5" fmla="*/ 0 h 278"/>
              <a:gd name="T6" fmla="*/ 2147483647 w 626"/>
              <a:gd name="T7" fmla="*/ 2147483647 h 278"/>
              <a:gd name="T8" fmla="*/ 0 w 626"/>
              <a:gd name="T9" fmla="*/ 2147483647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6"/>
              <a:gd name="T16" fmla="*/ 0 h 278"/>
              <a:gd name="T17" fmla="*/ 626 w 626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6" h="278">
                <a:moveTo>
                  <a:pt x="0" y="277"/>
                </a:moveTo>
                <a:lnTo>
                  <a:pt x="0" y="0"/>
                </a:lnTo>
                <a:lnTo>
                  <a:pt x="625" y="0"/>
                </a:lnTo>
                <a:lnTo>
                  <a:pt x="625" y="277"/>
                </a:lnTo>
                <a:lnTo>
                  <a:pt x="0" y="277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391" name="Freeform 7"/>
          <p:cNvSpPr>
            <a:spLocks/>
          </p:cNvSpPr>
          <p:nvPr/>
        </p:nvSpPr>
        <p:spPr bwMode="auto">
          <a:xfrm>
            <a:off x="3517900" y="4413250"/>
            <a:ext cx="992188" cy="441325"/>
          </a:xfrm>
          <a:custGeom>
            <a:avLst/>
            <a:gdLst>
              <a:gd name="T0" fmla="*/ 0 w 625"/>
              <a:gd name="T1" fmla="*/ 2147483647 h 278"/>
              <a:gd name="T2" fmla="*/ 0 w 625"/>
              <a:gd name="T3" fmla="*/ 0 h 278"/>
              <a:gd name="T4" fmla="*/ 2147483647 w 625"/>
              <a:gd name="T5" fmla="*/ 0 h 278"/>
              <a:gd name="T6" fmla="*/ 2147483647 w 625"/>
              <a:gd name="T7" fmla="*/ 2147483647 h 278"/>
              <a:gd name="T8" fmla="*/ 0 w 625"/>
              <a:gd name="T9" fmla="*/ 2147483647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5"/>
              <a:gd name="T16" fmla="*/ 0 h 278"/>
              <a:gd name="T17" fmla="*/ 625 w 625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5" h="278">
                <a:moveTo>
                  <a:pt x="0" y="277"/>
                </a:moveTo>
                <a:lnTo>
                  <a:pt x="0" y="0"/>
                </a:lnTo>
                <a:lnTo>
                  <a:pt x="624" y="0"/>
                </a:lnTo>
                <a:lnTo>
                  <a:pt x="624" y="277"/>
                </a:lnTo>
                <a:lnTo>
                  <a:pt x="0" y="277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392" name="Freeform 8"/>
          <p:cNvSpPr>
            <a:spLocks/>
          </p:cNvSpPr>
          <p:nvPr/>
        </p:nvSpPr>
        <p:spPr bwMode="auto">
          <a:xfrm>
            <a:off x="4730750" y="4413250"/>
            <a:ext cx="992188" cy="441325"/>
          </a:xfrm>
          <a:custGeom>
            <a:avLst/>
            <a:gdLst>
              <a:gd name="T0" fmla="*/ 0 w 625"/>
              <a:gd name="T1" fmla="*/ 2147483647 h 278"/>
              <a:gd name="T2" fmla="*/ 0 w 625"/>
              <a:gd name="T3" fmla="*/ 0 h 278"/>
              <a:gd name="T4" fmla="*/ 2147483647 w 625"/>
              <a:gd name="T5" fmla="*/ 0 h 278"/>
              <a:gd name="T6" fmla="*/ 2147483647 w 625"/>
              <a:gd name="T7" fmla="*/ 2147483647 h 278"/>
              <a:gd name="T8" fmla="*/ 0 w 625"/>
              <a:gd name="T9" fmla="*/ 2147483647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5"/>
              <a:gd name="T16" fmla="*/ 0 h 278"/>
              <a:gd name="T17" fmla="*/ 625 w 625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5" h="278">
                <a:moveTo>
                  <a:pt x="0" y="277"/>
                </a:moveTo>
                <a:lnTo>
                  <a:pt x="0" y="0"/>
                </a:lnTo>
                <a:lnTo>
                  <a:pt x="624" y="0"/>
                </a:lnTo>
                <a:lnTo>
                  <a:pt x="624" y="277"/>
                </a:lnTo>
                <a:lnTo>
                  <a:pt x="0" y="277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393" name="Freeform 9"/>
          <p:cNvSpPr>
            <a:spLocks/>
          </p:cNvSpPr>
          <p:nvPr/>
        </p:nvSpPr>
        <p:spPr bwMode="auto">
          <a:xfrm>
            <a:off x="5942013" y="4413250"/>
            <a:ext cx="995362" cy="441325"/>
          </a:xfrm>
          <a:custGeom>
            <a:avLst/>
            <a:gdLst>
              <a:gd name="T0" fmla="*/ 0 w 627"/>
              <a:gd name="T1" fmla="*/ 2147483647 h 278"/>
              <a:gd name="T2" fmla="*/ 0 w 627"/>
              <a:gd name="T3" fmla="*/ 0 h 278"/>
              <a:gd name="T4" fmla="*/ 2147483647 w 627"/>
              <a:gd name="T5" fmla="*/ 0 h 278"/>
              <a:gd name="T6" fmla="*/ 2147483647 w 627"/>
              <a:gd name="T7" fmla="*/ 2147483647 h 278"/>
              <a:gd name="T8" fmla="*/ 0 w 627"/>
              <a:gd name="T9" fmla="*/ 2147483647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7"/>
              <a:gd name="T16" fmla="*/ 0 h 278"/>
              <a:gd name="T17" fmla="*/ 627 w 627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7" h="278">
                <a:moveTo>
                  <a:pt x="0" y="277"/>
                </a:moveTo>
                <a:lnTo>
                  <a:pt x="0" y="0"/>
                </a:lnTo>
                <a:lnTo>
                  <a:pt x="626" y="0"/>
                </a:lnTo>
                <a:lnTo>
                  <a:pt x="626" y="277"/>
                </a:lnTo>
                <a:lnTo>
                  <a:pt x="0" y="277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394" name="Freeform 10"/>
          <p:cNvSpPr>
            <a:spLocks/>
          </p:cNvSpPr>
          <p:nvPr/>
        </p:nvSpPr>
        <p:spPr bwMode="auto">
          <a:xfrm>
            <a:off x="7154863" y="4413250"/>
            <a:ext cx="995362" cy="441325"/>
          </a:xfrm>
          <a:custGeom>
            <a:avLst/>
            <a:gdLst>
              <a:gd name="T0" fmla="*/ 0 w 627"/>
              <a:gd name="T1" fmla="*/ 2147483647 h 278"/>
              <a:gd name="T2" fmla="*/ 0 w 627"/>
              <a:gd name="T3" fmla="*/ 0 h 278"/>
              <a:gd name="T4" fmla="*/ 2147483647 w 627"/>
              <a:gd name="T5" fmla="*/ 0 h 278"/>
              <a:gd name="T6" fmla="*/ 2147483647 w 627"/>
              <a:gd name="T7" fmla="*/ 2147483647 h 278"/>
              <a:gd name="T8" fmla="*/ 0 w 627"/>
              <a:gd name="T9" fmla="*/ 2147483647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7"/>
              <a:gd name="T16" fmla="*/ 0 h 278"/>
              <a:gd name="T17" fmla="*/ 627 w 627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7" h="278">
                <a:moveTo>
                  <a:pt x="0" y="277"/>
                </a:moveTo>
                <a:lnTo>
                  <a:pt x="0" y="0"/>
                </a:lnTo>
                <a:lnTo>
                  <a:pt x="626" y="0"/>
                </a:lnTo>
                <a:lnTo>
                  <a:pt x="626" y="277"/>
                </a:lnTo>
                <a:lnTo>
                  <a:pt x="0" y="277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395" name="Freeform 11"/>
          <p:cNvSpPr>
            <a:spLocks/>
          </p:cNvSpPr>
          <p:nvPr/>
        </p:nvSpPr>
        <p:spPr bwMode="auto">
          <a:xfrm>
            <a:off x="2305050" y="3313113"/>
            <a:ext cx="993775" cy="441325"/>
          </a:xfrm>
          <a:custGeom>
            <a:avLst/>
            <a:gdLst>
              <a:gd name="T0" fmla="*/ 0 w 626"/>
              <a:gd name="T1" fmla="*/ 2147483647 h 278"/>
              <a:gd name="T2" fmla="*/ 0 w 626"/>
              <a:gd name="T3" fmla="*/ 0 h 278"/>
              <a:gd name="T4" fmla="*/ 2147483647 w 626"/>
              <a:gd name="T5" fmla="*/ 0 h 278"/>
              <a:gd name="T6" fmla="*/ 2147483647 w 626"/>
              <a:gd name="T7" fmla="*/ 2147483647 h 278"/>
              <a:gd name="T8" fmla="*/ 0 w 626"/>
              <a:gd name="T9" fmla="*/ 2147483647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6"/>
              <a:gd name="T16" fmla="*/ 0 h 278"/>
              <a:gd name="T17" fmla="*/ 626 w 626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6" h="278">
                <a:moveTo>
                  <a:pt x="0" y="277"/>
                </a:moveTo>
                <a:lnTo>
                  <a:pt x="0" y="0"/>
                </a:lnTo>
                <a:lnTo>
                  <a:pt x="625" y="0"/>
                </a:lnTo>
                <a:lnTo>
                  <a:pt x="625" y="277"/>
                </a:lnTo>
                <a:lnTo>
                  <a:pt x="0" y="277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396" name="Freeform 12"/>
          <p:cNvSpPr>
            <a:spLocks/>
          </p:cNvSpPr>
          <p:nvPr/>
        </p:nvSpPr>
        <p:spPr bwMode="auto">
          <a:xfrm>
            <a:off x="2417763" y="3313113"/>
            <a:ext cx="1587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397" name="Freeform 13"/>
          <p:cNvSpPr>
            <a:spLocks/>
          </p:cNvSpPr>
          <p:nvPr/>
        </p:nvSpPr>
        <p:spPr bwMode="auto">
          <a:xfrm>
            <a:off x="2746375" y="3313113"/>
            <a:ext cx="1588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398" name="Freeform 14"/>
          <p:cNvSpPr>
            <a:spLocks/>
          </p:cNvSpPr>
          <p:nvPr/>
        </p:nvSpPr>
        <p:spPr bwMode="auto">
          <a:xfrm>
            <a:off x="2855913" y="3313113"/>
            <a:ext cx="1587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399" name="Freeform 15"/>
          <p:cNvSpPr>
            <a:spLocks/>
          </p:cNvSpPr>
          <p:nvPr/>
        </p:nvSpPr>
        <p:spPr bwMode="auto">
          <a:xfrm>
            <a:off x="3187700" y="3313113"/>
            <a:ext cx="1588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00" name="Freeform 16"/>
          <p:cNvSpPr>
            <a:spLocks/>
          </p:cNvSpPr>
          <p:nvPr/>
        </p:nvSpPr>
        <p:spPr bwMode="auto">
          <a:xfrm>
            <a:off x="5942013" y="3313113"/>
            <a:ext cx="995362" cy="441325"/>
          </a:xfrm>
          <a:custGeom>
            <a:avLst/>
            <a:gdLst>
              <a:gd name="T0" fmla="*/ 0 w 627"/>
              <a:gd name="T1" fmla="*/ 2147483647 h 278"/>
              <a:gd name="T2" fmla="*/ 0 w 627"/>
              <a:gd name="T3" fmla="*/ 0 h 278"/>
              <a:gd name="T4" fmla="*/ 2147483647 w 627"/>
              <a:gd name="T5" fmla="*/ 0 h 278"/>
              <a:gd name="T6" fmla="*/ 2147483647 w 627"/>
              <a:gd name="T7" fmla="*/ 2147483647 h 278"/>
              <a:gd name="T8" fmla="*/ 0 w 627"/>
              <a:gd name="T9" fmla="*/ 2147483647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7"/>
              <a:gd name="T16" fmla="*/ 0 h 278"/>
              <a:gd name="T17" fmla="*/ 627 w 627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7" h="278">
                <a:moveTo>
                  <a:pt x="0" y="277"/>
                </a:moveTo>
                <a:lnTo>
                  <a:pt x="0" y="0"/>
                </a:lnTo>
                <a:lnTo>
                  <a:pt x="626" y="0"/>
                </a:lnTo>
                <a:lnTo>
                  <a:pt x="626" y="277"/>
                </a:lnTo>
                <a:lnTo>
                  <a:pt x="0" y="277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01" name="Freeform 17"/>
          <p:cNvSpPr>
            <a:spLocks/>
          </p:cNvSpPr>
          <p:nvPr/>
        </p:nvSpPr>
        <p:spPr bwMode="auto">
          <a:xfrm>
            <a:off x="6053138" y="3313113"/>
            <a:ext cx="1587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02" name="Freeform 18"/>
          <p:cNvSpPr>
            <a:spLocks/>
          </p:cNvSpPr>
          <p:nvPr/>
        </p:nvSpPr>
        <p:spPr bwMode="auto">
          <a:xfrm>
            <a:off x="6383338" y="3313113"/>
            <a:ext cx="1587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03" name="Freeform 19"/>
          <p:cNvSpPr>
            <a:spLocks/>
          </p:cNvSpPr>
          <p:nvPr/>
        </p:nvSpPr>
        <p:spPr bwMode="auto">
          <a:xfrm>
            <a:off x="6494463" y="3313113"/>
            <a:ext cx="1587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04" name="Freeform 20"/>
          <p:cNvSpPr>
            <a:spLocks/>
          </p:cNvSpPr>
          <p:nvPr/>
        </p:nvSpPr>
        <p:spPr bwMode="auto">
          <a:xfrm>
            <a:off x="6824663" y="3313113"/>
            <a:ext cx="1587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05" name="Freeform 21"/>
          <p:cNvSpPr>
            <a:spLocks/>
          </p:cNvSpPr>
          <p:nvPr/>
        </p:nvSpPr>
        <p:spPr bwMode="auto">
          <a:xfrm>
            <a:off x="4068763" y="2322513"/>
            <a:ext cx="993775" cy="441325"/>
          </a:xfrm>
          <a:custGeom>
            <a:avLst/>
            <a:gdLst>
              <a:gd name="T0" fmla="*/ 0 w 626"/>
              <a:gd name="T1" fmla="*/ 2147483647 h 278"/>
              <a:gd name="T2" fmla="*/ 0 w 626"/>
              <a:gd name="T3" fmla="*/ 0 h 278"/>
              <a:gd name="T4" fmla="*/ 2147483647 w 626"/>
              <a:gd name="T5" fmla="*/ 0 h 278"/>
              <a:gd name="T6" fmla="*/ 2147483647 w 626"/>
              <a:gd name="T7" fmla="*/ 2147483647 h 278"/>
              <a:gd name="T8" fmla="*/ 0 w 626"/>
              <a:gd name="T9" fmla="*/ 2147483647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6"/>
              <a:gd name="T16" fmla="*/ 0 h 278"/>
              <a:gd name="T17" fmla="*/ 626 w 626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6" h="278">
                <a:moveTo>
                  <a:pt x="0" y="277"/>
                </a:moveTo>
                <a:lnTo>
                  <a:pt x="0" y="0"/>
                </a:lnTo>
                <a:lnTo>
                  <a:pt x="625" y="0"/>
                </a:lnTo>
                <a:lnTo>
                  <a:pt x="625" y="277"/>
                </a:lnTo>
                <a:lnTo>
                  <a:pt x="0" y="277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06" name="Freeform 22"/>
          <p:cNvSpPr>
            <a:spLocks/>
          </p:cNvSpPr>
          <p:nvPr/>
        </p:nvSpPr>
        <p:spPr bwMode="auto">
          <a:xfrm>
            <a:off x="4178300" y="2322513"/>
            <a:ext cx="1588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07" name="Freeform 23"/>
          <p:cNvSpPr>
            <a:spLocks/>
          </p:cNvSpPr>
          <p:nvPr/>
        </p:nvSpPr>
        <p:spPr bwMode="auto">
          <a:xfrm>
            <a:off x="4508500" y="2322513"/>
            <a:ext cx="1588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08" name="Freeform 24"/>
          <p:cNvSpPr>
            <a:spLocks/>
          </p:cNvSpPr>
          <p:nvPr/>
        </p:nvSpPr>
        <p:spPr bwMode="auto">
          <a:xfrm>
            <a:off x="4621213" y="2322513"/>
            <a:ext cx="1587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09" name="Freeform 25"/>
          <p:cNvSpPr>
            <a:spLocks/>
          </p:cNvSpPr>
          <p:nvPr/>
        </p:nvSpPr>
        <p:spPr bwMode="auto">
          <a:xfrm>
            <a:off x="4951413" y="2322513"/>
            <a:ext cx="1587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10" name="Freeform 26"/>
          <p:cNvSpPr>
            <a:spLocks/>
          </p:cNvSpPr>
          <p:nvPr/>
        </p:nvSpPr>
        <p:spPr bwMode="auto">
          <a:xfrm>
            <a:off x="3297238" y="2667000"/>
            <a:ext cx="814387" cy="593725"/>
          </a:xfrm>
          <a:custGeom>
            <a:avLst/>
            <a:gdLst>
              <a:gd name="T0" fmla="*/ 2147483647 w 513"/>
              <a:gd name="T1" fmla="*/ 0 h 374"/>
              <a:gd name="T2" fmla="*/ 0 w 513"/>
              <a:gd name="T3" fmla="*/ 2147483647 h 374"/>
              <a:gd name="T4" fmla="*/ 2147483647 w 513"/>
              <a:gd name="T5" fmla="*/ 0 h 374"/>
              <a:gd name="T6" fmla="*/ 0 60000 65536"/>
              <a:gd name="T7" fmla="*/ 0 60000 65536"/>
              <a:gd name="T8" fmla="*/ 0 60000 65536"/>
              <a:gd name="T9" fmla="*/ 0 w 513"/>
              <a:gd name="T10" fmla="*/ 0 h 374"/>
              <a:gd name="T11" fmla="*/ 513 w 513"/>
              <a:gd name="T12" fmla="*/ 374 h 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3" h="374">
                <a:moveTo>
                  <a:pt x="512" y="0"/>
                </a:moveTo>
                <a:lnTo>
                  <a:pt x="0" y="373"/>
                </a:lnTo>
                <a:lnTo>
                  <a:pt x="512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11" name="Freeform 27"/>
          <p:cNvSpPr>
            <a:spLocks/>
          </p:cNvSpPr>
          <p:nvPr/>
        </p:nvSpPr>
        <p:spPr bwMode="auto">
          <a:xfrm>
            <a:off x="3297238" y="3149600"/>
            <a:ext cx="133350" cy="111125"/>
          </a:xfrm>
          <a:custGeom>
            <a:avLst/>
            <a:gdLst>
              <a:gd name="T0" fmla="*/ 2147483647 w 84"/>
              <a:gd name="T1" fmla="*/ 2147483647 h 70"/>
              <a:gd name="T2" fmla="*/ 0 w 84"/>
              <a:gd name="T3" fmla="*/ 2147483647 h 70"/>
              <a:gd name="T4" fmla="*/ 2147483647 w 84"/>
              <a:gd name="T5" fmla="*/ 0 h 70"/>
              <a:gd name="T6" fmla="*/ 2147483647 w 84"/>
              <a:gd name="T7" fmla="*/ 2147483647 h 70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70"/>
              <a:gd name="T14" fmla="*/ 84 w 84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70">
                <a:moveTo>
                  <a:pt x="83" y="35"/>
                </a:moveTo>
                <a:lnTo>
                  <a:pt x="0" y="69"/>
                </a:lnTo>
                <a:lnTo>
                  <a:pt x="57" y="0"/>
                </a:lnTo>
                <a:lnTo>
                  <a:pt x="83" y="35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12" name="Freeform 28"/>
          <p:cNvSpPr>
            <a:spLocks/>
          </p:cNvSpPr>
          <p:nvPr/>
        </p:nvSpPr>
        <p:spPr bwMode="auto">
          <a:xfrm>
            <a:off x="4551363" y="2638425"/>
            <a:ext cx="1377950" cy="633413"/>
          </a:xfrm>
          <a:custGeom>
            <a:avLst/>
            <a:gdLst>
              <a:gd name="T0" fmla="*/ 0 w 868"/>
              <a:gd name="T1" fmla="*/ 0 h 399"/>
              <a:gd name="T2" fmla="*/ 2147483647 w 868"/>
              <a:gd name="T3" fmla="*/ 2147483647 h 399"/>
              <a:gd name="T4" fmla="*/ 0 w 868"/>
              <a:gd name="T5" fmla="*/ 0 h 399"/>
              <a:gd name="T6" fmla="*/ 0 60000 65536"/>
              <a:gd name="T7" fmla="*/ 0 60000 65536"/>
              <a:gd name="T8" fmla="*/ 0 60000 65536"/>
              <a:gd name="T9" fmla="*/ 0 w 868"/>
              <a:gd name="T10" fmla="*/ 0 h 399"/>
              <a:gd name="T11" fmla="*/ 868 w 868"/>
              <a:gd name="T12" fmla="*/ 399 h 3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8" h="399">
                <a:moveTo>
                  <a:pt x="0" y="0"/>
                </a:moveTo>
                <a:lnTo>
                  <a:pt x="867" y="398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13" name="Freeform 29"/>
          <p:cNvSpPr>
            <a:spLocks/>
          </p:cNvSpPr>
          <p:nvPr/>
        </p:nvSpPr>
        <p:spPr bwMode="auto">
          <a:xfrm>
            <a:off x="5789613" y="3184525"/>
            <a:ext cx="139700" cy="87313"/>
          </a:xfrm>
          <a:custGeom>
            <a:avLst/>
            <a:gdLst>
              <a:gd name="T0" fmla="*/ 2147483647 w 88"/>
              <a:gd name="T1" fmla="*/ 0 h 55"/>
              <a:gd name="T2" fmla="*/ 2147483647 w 88"/>
              <a:gd name="T3" fmla="*/ 2147483647 h 55"/>
              <a:gd name="T4" fmla="*/ 0 w 88"/>
              <a:gd name="T5" fmla="*/ 2147483647 h 55"/>
              <a:gd name="T6" fmla="*/ 2147483647 w 88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88"/>
              <a:gd name="T13" fmla="*/ 0 h 55"/>
              <a:gd name="T14" fmla="*/ 88 w 88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" h="55">
                <a:moveTo>
                  <a:pt x="18" y="0"/>
                </a:moveTo>
                <a:lnTo>
                  <a:pt x="87" y="54"/>
                </a:lnTo>
                <a:lnTo>
                  <a:pt x="0" y="38"/>
                </a:lnTo>
                <a:lnTo>
                  <a:pt x="18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14" name="Freeform 30"/>
          <p:cNvSpPr>
            <a:spLocks/>
          </p:cNvSpPr>
          <p:nvPr/>
        </p:nvSpPr>
        <p:spPr bwMode="auto">
          <a:xfrm>
            <a:off x="1974850" y="3684588"/>
            <a:ext cx="387350" cy="688975"/>
          </a:xfrm>
          <a:custGeom>
            <a:avLst/>
            <a:gdLst>
              <a:gd name="T0" fmla="*/ 2147483647 w 244"/>
              <a:gd name="T1" fmla="*/ 0 h 434"/>
              <a:gd name="T2" fmla="*/ 0 w 244"/>
              <a:gd name="T3" fmla="*/ 2147483647 h 434"/>
              <a:gd name="T4" fmla="*/ 2147483647 w 244"/>
              <a:gd name="T5" fmla="*/ 0 h 434"/>
              <a:gd name="T6" fmla="*/ 0 60000 65536"/>
              <a:gd name="T7" fmla="*/ 0 60000 65536"/>
              <a:gd name="T8" fmla="*/ 0 60000 65536"/>
              <a:gd name="T9" fmla="*/ 0 w 244"/>
              <a:gd name="T10" fmla="*/ 0 h 434"/>
              <a:gd name="T11" fmla="*/ 244 w 244"/>
              <a:gd name="T12" fmla="*/ 434 h 4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4" h="434">
                <a:moveTo>
                  <a:pt x="243" y="0"/>
                </a:moveTo>
                <a:lnTo>
                  <a:pt x="0" y="433"/>
                </a:lnTo>
                <a:lnTo>
                  <a:pt x="243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15" name="Freeform 31"/>
          <p:cNvSpPr>
            <a:spLocks/>
          </p:cNvSpPr>
          <p:nvPr/>
        </p:nvSpPr>
        <p:spPr bwMode="auto">
          <a:xfrm>
            <a:off x="1974850" y="4233863"/>
            <a:ext cx="98425" cy="139700"/>
          </a:xfrm>
          <a:custGeom>
            <a:avLst/>
            <a:gdLst>
              <a:gd name="T0" fmla="*/ 2147483647 w 62"/>
              <a:gd name="T1" fmla="*/ 2147483647 h 88"/>
              <a:gd name="T2" fmla="*/ 0 w 62"/>
              <a:gd name="T3" fmla="*/ 2147483647 h 88"/>
              <a:gd name="T4" fmla="*/ 2147483647 w 62"/>
              <a:gd name="T5" fmla="*/ 0 h 88"/>
              <a:gd name="T6" fmla="*/ 2147483647 w 62"/>
              <a:gd name="T7" fmla="*/ 2147483647 h 88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88"/>
              <a:gd name="T14" fmla="*/ 62 w 62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88">
                <a:moveTo>
                  <a:pt x="61" y="22"/>
                </a:moveTo>
                <a:lnTo>
                  <a:pt x="0" y="87"/>
                </a:lnTo>
                <a:lnTo>
                  <a:pt x="23" y="0"/>
                </a:lnTo>
                <a:lnTo>
                  <a:pt x="61" y="22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16" name="Freeform 32"/>
          <p:cNvSpPr>
            <a:spLocks/>
          </p:cNvSpPr>
          <p:nvPr/>
        </p:nvSpPr>
        <p:spPr bwMode="auto">
          <a:xfrm>
            <a:off x="2801938" y="3656013"/>
            <a:ext cx="1587" cy="717550"/>
          </a:xfrm>
          <a:custGeom>
            <a:avLst/>
            <a:gdLst>
              <a:gd name="T0" fmla="*/ 0 w 1"/>
              <a:gd name="T1" fmla="*/ 0 h 452"/>
              <a:gd name="T2" fmla="*/ 0 w 1"/>
              <a:gd name="T3" fmla="*/ 2147483647 h 452"/>
              <a:gd name="T4" fmla="*/ 0 w 1"/>
              <a:gd name="T5" fmla="*/ 0 h 452"/>
              <a:gd name="T6" fmla="*/ 0 60000 65536"/>
              <a:gd name="T7" fmla="*/ 0 60000 65536"/>
              <a:gd name="T8" fmla="*/ 0 60000 65536"/>
              <a:gd name="T9" fmla="*/ 0 w 1"/>
              <a:gd name="T10" fmla="*/ 0 h 452"/>
              <a:gd name="T11" fmla="*/ 1 w 1"/>
              <a:gd name="T12" fmla="*/ 452 h 4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452">
                <a:moveTo>
                  <a:pt x="0" y="0"/>
                </a:moveTo>
                <a:lnTo>
                  <a:pt x="0" y="451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17" name="Freeform 33"/>
          <p:cNvSpPr>
            <a:spLocks/>
          </p:cNvSpPr>
          <p:nvPr/>
        </p:nvSpPr>
        <p:spPr bwMode="auto">
          <a:xfrm>
            <a:off x="2767013" y="4233863"/>
            <a:ext cx="71437" cy="139700"/>
          </a:xfrm>
          <a:custGeom>
            <a:avLst/>
            <a:gdLst>
              <a:gd name="T0" fmla="*/ 2147483647 w 45"/>
              <a:gd name="T1" fmla="*/ 0 h 88"/>
              <a:gd name="T2" fmla="*/ 2147483647 w 45"/>
              <a:gd name="T3" fmla="*/ 2147483647 h 88"/>
              <a:gd name="T4" fmla="*/ 0 w 45"/>
              <a:gd name="T5" fmla="*/ 0 h 88"/>
              <a:gd name="T6" fmla="*/ 2147483647 w 45"/>
              <a:gd name="T7" fmla="*/ 0 h 88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88"/>
              <a:gd name="T14" fmla="*/ 45 w 45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88">
                <a:moveTo>
                  <a:pt x="44" y="0"/>
                </a:moveTo>
                <a:lnTo>
                  <a:pt x="22" y="87"/>
                </a:lnTo>
                <a:lnTo>
                  <a:pt x="0" y="0"/>
                </a:lnTo>
                <a:lnTo>
                  <a:pt x="44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18" name="Freeform 34"/>
          <p:cNvSpPr>
            <a:spLocks/>
          </p:cNvSpPr>
          <p:nvPr/>
        </p:nvSpPr>
        <p:spPr bwMode="auto">
          <a:xfrm>
            <a:off x="3243263" y="3629025"/>
            <a:ext cx="303212" cy="731838"/>
          </a:xfrm>
          <a:custGeom>
            <a:avLst/>
            <a:gdLst>
              <a:gd name="T0" fmla="*/ 0 w 191"/>
              <a:gd name="T1" fmla="*/ 0 h 461"/>
              <a:gd name="T2" fmla="*/ 2147483647 w 191"/>
              <a:gd name="T3" fmla="*/ 2147483647 h 461"/>
              <a:gd name="T4" fmla="*/ 0 w 191"/>
              <a:gd name="T5" fmla="*/ 0 h 461"/>
              <a:gd name="T6" fmla="*/ 0 60000 65536"/>
              <a:gd name="T7" fmla="*/ 0 60000 65536"/>
              <a:gd name="T8" fmla="*/ 0 60000 65536"/>
              <a:gd name="T9" fmla="*/ 0 w 191"/>
              <a:gd name="T10" fmla="*/ 0 h 461"/>
              <a:gd name="T11" fmla="*/ 191 w 191"/>
              <a:gd name="T12" fmla="*/ 461 h 4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" h="461">
                <a:moveTo>
                  <a:pt x="0" y="0"/>
                </a:moveTo>
                <a:lnTo>
                  <a:pt x="190" y="46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19" name="Freeform 35"/>
          <p:cNvSpPr>
            <a:spLocks/>
          </p:cNvSpPr>
          <p:nvPr/>
        </p:nvSpPr>
        <p:spPr bwMode="auto">
          <a:xfrm>
            <a:off x="3460750" y="4217988"/>
            <a:ext cx="85725" cy="142875"/>
          </a:xfrm>
          <a:custGeom>
            <a:avLst/>
            <a:gdLst>
              <a:gd name="T0" fmla="*/ 2147483647 w 54"/>
              <a:gd name="T1" fmla="*/ 0 h 90"/>
              <a:gd name="T2" fmla="*/ 2147483647 w 54"/>
              <a:gd name="T3" fmla="*/ 2147483647 h 90"/>
              <a:gd name="T4" fmla="*/ 0 w 54"/>
              <a:gd name="T5" fmla="*/ 2147483647 h 90"/>
              <a:gd name="T6" fmla="*/ 2147483647 w 54"/>
              <a:gd name="T7" fmla="*/ 0 h 90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90"/>
              <a:gd name="T14" fmla="*/ 54 w 54"/>
              <a:gd name="T15" fmla="*/ 90 h 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90">
                <a:moveTo>
                  <a:pt x="40" y="0"/>
                </a:moveTo>
                <a:lnTo>
                  <a:pt x="53" y="89"/>
                </a:lnTo>
                <a:lnTo>
                  <a:pt x="0" y="16"/>
                </a:lnTo>
                <a:lnTo>
                  <a:pt x="4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20" name="Freeform 36"/>
          <p:cNvSpPr>
            <a:spLocks/>
          </p:cNvSpPr>
          <p:nvPr/>
        </p:nvSpPr>
        <p:spPr bwMode="auto">
          <a:xfrm>
            <a:off x="5640388" y="3641725"/>
            <a:ext cx="358775" cy="704850"/>
          </a:xfrm>
          <a:custGeom>
            <a:avLst/>
            <a:gdLst>
              <a:gd name="T0" fmla="*/ 2147483647 w 226"/>
              <a:gd name="T1" fmla="*/ 0 h 444"/>
              <a:gd name="T2" fmla="*/ 0 w 226"/>
              <a:gd name="T3" fmla="*/ 2147483647 h 444"/>
              <a:gd name="T4" fmla="*/ 2147483647 w 226"/>
              <a:gd name="T5" fmla="*/ 0 h 444"/>
              <a:gd name="T6" fmla="*/ 0 60000 65536"/>
              <a:gd name="T7" fmla="*/ 0 60000 65536"/>
              <a:gd name="T8" fmla="*/ 0 60000 65536"/>
              <a:gd name="T9" fmla="*/ 0 w 226"/>
              <a:gd name="T10" fmla="*/ 0 h 444"/>
              <a:gd name="T11" fmla="*/ 226 w 226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444">
                <a:moveTo>
                  <a:pt x="225" y="0"/>
                </a:moveTo>
                <a:lnTo>
                  <a:pt x="0" y="443"/>
                </a:lnTo>
                <a:lnTo>
                  <a:pt x="225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21" name="Freeform 37"/>
          <p:cNvSpPr>
            <a:spLocks/>
          </p:cNvSpPr>
          <p:nvPr/>
        </p:nvSpPr>
        <p:spPr bwMode="auto">
          <a:xfrm>
            <a:off x="5640388" y="4206875"/>
            <a:ext cx="93662" cy="139700"/>
          </a:xfrm>
          <a:custGeom>
            <a:avLst/>
            <a:gdLst>
              <a:gd name="T0" fmla="*/ 2147483647 w 59"/>
              <a:gd name="T1" fmla="*/ 2147483647 h 88"/>
              <a:gd name="T2" fmla="*/ 0 w 59"/>
              <a:gd name="T3" fmla="*/ 2147483647 h 88"/>
              <a:gd name="T4" fmla="*/ 2147483647 w 59"/>
              <a:gd name="T5" fmla="*/ 0 h 88"/>
              <a:gd name="T6" fmla="*/ 2147483647 w 59"/>
              <a:gd name="T7" fmla="*/ 2147483647 h 88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8"/>
              <a:gd name="T14" fmla="*/ 59 w 59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8">
                <a:moveTo>
                  <a:pt x="58" y="19"/>
                </a:moveTo>
                <a:lnTo>
                  <a:pt x="0" y="87"/>
                </a:lnTo>
                <a:lnTo>
                  <a:pt x="20" y="0"/>
                </a:lnTo>
                <a:lnTo>
                  <a:pt x="58" y="19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22" name="Freeform 38"/>
          <p:cNvSpPr>
            <a:spLocks/>
          </p:cNvSpPr>
          <p:nvPr/>
        </p:nvSpPr>
        <p:spPr bwMode="auto">
          <a:xfrm>
            <a:off x="6438900" y="3656013"/>
            <a:ext cx="1588" cy="677862"/>
          </a:xfrm>
          <a:custGeom>
            <a:avLst/>
            <a:gdLst>
              <a:gd name="T0" fmla="*/ 0 w 1"/>
              <a:gd name="T1" fmla="*/ 0 h 427"/>
              <a:gd name="T2" fmla="*/ 0 w 1"/>
              <a:gd name="T3" fmla="*/ 2147483647 h 427"/>
              <a:gd name="T4" fmla="*/ 0 w 1"/>
              <a:gd name="T5" fmla="*/ 0 h 427"/>
              <a:gd name="T6" fmla="*/ 0 60000 65536"/>
              <a:gd name="T7" fmla="*/ 0 60000 65536"/>
              <a:gd name="T8" fmla="*/ 0 60000 65536"/>
              <a:gd name="T9" fmla="*/ 0 w 1"/>
              <a:gd name="T10" fmla="*/ 0 h 427"/>
              <a:gd name="T11" fmla="*/ 1 w 1"/>
              <a:gd name="T12" fmla="*/ 427 h 4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427">
                <a:moveTo>
                  <a:pt x="0" y="0"/>
                </a:moveTo>
                <a:lnTo>
                  <a:pt x="0" y="42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23" name="Freeform 39"/>
          <p:cNvSpPr>
            <a:spLocks/>
          </p:cNvSpPr>
          <p:nvPr/>
        </p:nvSpPr>
        <p:spPr bwMode="auto">
          <a:xfrm>
            <a:off x="6403975" y="4192588"/>
            <a:ext cx="69850" cy="141287"/>
          </a:xfrm>
          <a:custGeom>
            <a:avLst/>
            <a:gdLst>
              <a:gd name="T0" fmla="*/ 2147483647 w 44"/>
              <a:gd name="T1" fmla="*/ 0 h 89"/>
              <a:gd name="T2" fmla="*/ 2147483647 w 44"/>
              <a:gd name="T3" fmla="*/ 2147483647 h 89"/>
              <a:gd name="T4" fmla="*/ 0 w 44"/>
              <a:gd name="T5" fmla="*/ 0 h 89"/>
              <a:gd name="T6" fmla="*/ 2147483647 w 44"/>
              <a:gd name="T7" fmla="*/ 0 h 89"/>
              <a:gd name="T8" fmla="*/ 0 60000 65536"/>
              <a:gd name="T9" fmla="*/ 0 60000 65536"/>
              <a:gd name="T10" fmla="*/ 0 60000 65536"/>
              <a:gd name="T11" fmla="*/ 0 60000 65536"/>
              <a:gd name="T12" fmla="*/ 0 w 44"/>
              <a:gd name="T13" fmla="*/ 0 h 89"/>
              <a:gd name="T14" fmla="*/ 44 w 44"/>
              <a:gd name="T15" fmla="*/ 89 h 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" h="89">
                <a:moveTo>
                  <a:pt x="43" y="0"/>
                </a:moveTo>
                <a:lnTo>
                  <a:pt x="22" y="88"/>
                </a:lnTo>
                <a:lnTo>
                  <a:pt x="0" y="0"/>
                </a:lnTo>
                <a:lnTo>
                  <a:pt x="43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24" name="Freeform 40"/>
          <p:cNvSpPr>
            <a:spLocks/>
          </p:cNvSpPr>
          <p:nvPr/>
        </p:nvSpPr>
        <p:spPr bwMode="auto">
          <a:xfrm>
            <a:off x="6880225" y="3668713"/>
            <a:ext cx="358775" cy="677862"/>
          </a:xfrm>
          <a:custGeom>
            <a:avLst/>
            <a:gdLst>
              <a:gd name="T0" fmla="*/ 0 w 226"/>
              <a:gd name="T1" fmla="*/ 0 h 427"/>
              <a:gd name="T2" fmla="*/ 2147483647 w 226"/>
              <a:gd name="T3" fmla="*/ 2147483647 h 427"/>
              <a:gd name="T4" fmla="*/ 0 w 226"/>
              <a:gd name="T5" fmla="*/ 0 h 427"/>
              <a:gd name="T6" fmla="*/ 0 60000 65536"/>
              <a:gd name="T7" fmla="*/ 0 60000 65536"/>
              <a:gd name="T8" fmla="*/ 0 60000 65536"/>
              <a:gd name="T9" fmla="*/ 0 w 226"/>
              <a:gd name="T10" fmla="*/ 0 h 427"/>
              <a:gd name="T11" fmla="*/ 226 w 226"/>
              <a:gd name="T12" fmla="*/ 427 h 4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427">
                <a:moveTo>
                  <a:pt x="0" y="0"/>
                </a:moveTo>
                <a:lnTo>
                  <a:pt x="225" y="42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25" name="Freeform 41"/>
          <p:cNvSpPr>
            <a:spLocks/>
          </p:cNvSpPr>
          <p:nvPr/>
        </p:nvSpPr>
        <p:spPr bwMode="auto">
          <a:xfrm>
            <a:off x="7143750" y="4206875"/>
            <a:ext cx="95250" cy="139700"/>
          </a:xfrm>
          <a:custGeom>
            <a:avLst/>
            <a:gdLst>
              <a:gd name="T0" fmla="*/ 2147483647 w 60"/>
              <a:gd name="T1" fmla="*/ 0 h 88"/>
              <a:gd name="T2" fmla="*/ 2147483647 w 60"/>
              <a:gd name="T3" fmla="*/ 2147483647 h 88"/>
              <a:gd name="T4" fmla="*/ 0 w 60"/>
              <a:gd name="T5" fmla="*/ 2147483647 h 88"/>
              <a:gd name="T6" fmla="*/ 2147483647 w 60"/>
              <a:gd name="T7" fmla="*/ 0 h 88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8"/>
              <a:gd name="T14" fmla="*/ 60 w 60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8">
                <a:moveTo>
                  <a:pt x="38" y="0"/>
                </a:moveTo>
                <a:lnTo>
                  <a:pt x="59" y="87"/>
                </a:lnTo>
                <a:lnTo>
                  <a:pt x="0" y="20"/>
                </a:lnTo>
                <a:lnTo>
                  <a:pt x="38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26" name="Freeform 42"/>
          <p:cNvSpPr>
            <a:spLocks/>
          </p:cNvSpPr>
          <p:nvPr/>
        </p:nvSpPr>
        <p:spPr bwMode="auto">
          <a:xfrm>
            <a:off x="1590675" y="4427538"/>
            <a:ext cx="1588" cy="400050"/>
          </a:xfrm>
          <a:custGeom>
            <a:avLst/>
            <a:gdLst>
              <a:gd name="T0" fmla="*/ 0 w 1"/>
              <a:gd name="T1" fmla="*/ 0 h 252"/>
              <a:gd name="T2" fmla="*/ 0 w 1"/>
              <a:gd name="T3" fmla="*/ 2147483647 h 252"/>
              <a:gd name="T4" fmla="*/ 0 w 1"/>
              <a:gd name="T5" fmla="*/ 0 h 252"/>
              <a:gd name="T6" fmla="*/ 0 60000 65536"/>
              <a:gd name="T7" fmla="*/ 0 60000 65536"/>
              <a:gd name="T8" fmla="*/ 0 60000 65536"/>
              <a:gd name="T9" fmla="*/ 0 w 1"/>
              <a:gd name="T10" fmla="*/ 0 h 252"/>
              <a:gd name="T11" fmla="*/ 1 w 1"/>
              <a:gd name="T12" fmla="*/ 252 h 2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2">
                <a:moveTo>
                  <a:pt x="0" y="0"/>
                </a:moveTo>
                <a:lnTo>
                  <a:pt x="0" y="251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27" name="Freeform 43"/>
          <p:cNvSpPr>
            <a:spLocks/>
          </p:cNvSpPr>
          <p:nvPr/>
        </p:nvSpPr>
        <p:spPr bwMode="auto">
          <a:xfrm>
            <a:off x="2816225" y="4413250"/>
            <a:ext cx="1588" cy="414338"/>
          </a:xfrm>
          <a:custGeom>
            <a:avLst/>
            <a:gdLst>
              <a:gd name="T0" fmla="*/ 0 w 1"/>
              <a:gd name="T1" fmla="*/ 0 h 261"/>
              <a:gd name="T2" fmla="*/ 0 w 1"/>
              <a:gd name="T3" fmla="*/ 2147483647 h 261"/>
              <a:gd name="T4" fmla="*/ 0 w 1"/>
              <a:gd name="T5" fmla="*/ 0 h 261"/>
              <a:gd name="T6" fmla="*/ 0 60000 65536"/>
              <a:gd name="T7" fmla="*/ 0 60000 65536"/>
              <a:gd name="T8" fmla="*/ 0 60000 65536"/>
              <a:gd name="T9" fmla="*/ 0 w 1"/>
              <a:gd name="T10" fmla="*/ 0 h 261"/>
              <a:gd name="T11" fmla="*/ 1 w 1"/>
              <a:gd name="T12" fmla="*/ 261 h 2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61">
                <a:moveTo>
                  <a:pt x="0" y="0"/>
                </a:moveTo>
                <a:lnTo>
                  <a:pt x="0" y="26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28" name="Freeform 44"/>
          <p:cNvSpPr>
            <a:spLocks/>
          </p:cNvSpPr>
          <p:nvPr/>
        </p:nvSpPr>
        <p:spPr bwMode="auto">
          <a:xfrm>
            <a:off x="4013200" y="4413250"/>
            <a:ext cx="1588" cy="427038"/>
          </a:xfrm>
          <a:custGeom>
            <a:avLst/>
            <a:gdLst>
              <a:gd name="T0" fmla="*/ 0 w 1"/>
              <a:gd name="T1" fmla="*/ 0 h 269"/>
              <a:gd name="T2" fmla="*/ 0 w 1"/>
              <a:gd name="T3" fmla="*/ 2147483647 h 269"/>
              <a:gd name="T4" fmla="*/ 0 w 1"/>
              <a:gd name="T5" fmla="*/ 0 h 269"/>
              <a:gd name="T6" fmla="*/ 0 60000 65536"/>
              <a:gd name="T7" fmla="*/ 0 60000 65536"/>
              <a:gd name="T8" fmla="*/ 0 60000 65536"/>
              <a:gd name="T9" fmla="*/ 0 w 1"/>
              <a:gd name="T10" fmla="*/ 0 h 269"/>
              <a:gd name="T11" fmla="*/ 1 w 1"/>
              <a:gd name="T12" fmla="*/ 269 h 2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69">
                <a:moveTo>
                  <a:pt x="0" y="0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29" name="Freeform 45"/>
          <p:cNvSpPr>
            <a:spLocks/>
          </p:cNvSpPr>
          <p:nvPr/>
        </p:nvSpPr>
        <p:spPr bwMode="auto">
          <a:xfrm>
            <a:off x="5211763" y="4427538"/>
            <a:ext cx="1587" cy="385762"/>
          </a:xfrm>
          <a:custGeom>
            <a:avLst/>
            <a:gdLst>
              <a:gd name="T0" fmla="*/ 0 w 1"/>
              <a:gd name="T1" fmla="*/ 0 h 243"/>
              <a:gd name="T2" fmla="*/ 0 w 1"/>
              <a:gd name="T3" fmla="*/ 2147483647 h 243"/>
              <a:gd name="T4" fmla="*/ 0 w 1"/>
              <a:gd name="T5" fmla="*/ 0 h 243"/>
              <a:gd name="T6" fmla="*/ 0 60000 65536"/>
              <a:gd name="T7" fmla="*/ 0 60000 65536"/>
              <a:gd name="T8" fmla="*/ 0 60000 65536"/>
              <a:gd name="T9" fmla="*/ 0 w 1"/>
              <a:gd name="T10" fmla="*/ 0 h 243"/>
              <a:gd name="T11" fmla="*/ 1 w 1"/>
              <a:gd name="T12" fmla="*/ 243 h 2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43">
                <a:moveTo>
                  <a:pt x="0" y="0"/>
                </a:moveTo>
                <a:lnTo>
                  <a:pt x="0" y="242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30" name="Freeform 46"/>
          <p:cNvSpPr>
            <a:spLocks/>
          </p:cNvSpPr>
          <p:nvPr/>
        </p:nvSpPr>
        <p:spPr bwMode="auto">
          <a:xfrm>
            <a:off x="6424613" y="4427538"/>
            <a:ext cx="1587" cy="412750"/>
          </a:xfrm>
          <a:custGeom>
            <a:avLst/>
            <a:gdLst>
              <a:gd name="T0" fmla="*/ 0 w 1"/>
              <a:gd name="T1" fmla="*/ 0 h 260"/>
              <a:gd name="T2" fmla="*/ 0 w 1"/>
              <a:gd name="T3" fmla="*/ 2147483647 h 260"/>
              <a:gd name="T4" fmla="*/ 0 w 1"/>
              <a:gd name="T5" fmla="*/ 0 h 260"/>
              <a:gd name="T6" fmla="*/ 0 60000 65536"/>
              <a:gd name="T7" fmla="*/ 0 60000 65536"/>
              <a:gd name="T8" fmla="*/ 0 60000 65536"/>
              <a:gd name="T9" fmla="*/ 0 w 1"/>
              <a:gd name="T10" fmla="*/ 0 h 260"/>
              <a:gd name="T11" fmla="*/ 1 w 1"/>
              <a:gd name="T12" fmla="*/ 260 h 2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60">
                <a:moveTo>
                  <a:pt x="0" y="0"/>
                </a:moveTo>
                <a:lnTo>
                  <a:pt x="0" y="259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31" name="Freeform 47"/>
          <p:cNvSpPr>
            <a:spLocks/>
          </p:cNvSpPr>
          <p:nvPr/>
        </p:nvSpPr>
        <p:spPr bwMode="auto">
          <a:xfrm>
            <a:off x="7624763" y="4427538"/>
            <a:ext cx="1587" cy="412750"/>
          </a:xfrm>
          <a:custGeom>
            <a:avLst/>
            <a:gdLst>
              <a:gd name="T0" fmla="*/ 0 w 1"/>
              <a:gd name="T1" fmla="*/ 0 h 260"/>
              <a:gd name="T2" fmla="*/ 0 w 1"/>
              <a:gd name="T3" fmla="*/ 2147483647 h 260"/>
              <a:gd name="T4" fmla="*/ 0 w 1"/>
              <a:gd name="T5" fmla="*/ 0 h 260"/>
              <a:gd name="T6" fmla="*/ 0 60000 65536"/>
              <a:gd name="T7" fmla="*/ 0 60000 65536"/>
              <a:gd name="T8" fmla="*/ 0 60000 65536"/>
              <a:gd name="T9" fmla="*/ 0 w 1"/>
              <a:gd name="T10" fmla="*/ 0 h 260"/>
              <a:gd name="T11" fmla="*/ 1 w 1"/>
              <a:gd name="T12" fmla="*/ 260 h 2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60">
                <a:moveTo>
                  <a:pt x="0" y="0"/>
                </a:moveTo>
                <a:lnTo>
                  <a:pt x="0" y="259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32" name="Freeform 48"/>
          <p:cNvSpPr>
            <a:spLocks/>
          </p:cNvSpPr>
          <p:nvPr/>
        </p:nvSpPr>
        <p:spPr bwMode="auto">
          <a:xfrm>
            <a:off x="3640138" y="2184400"/>
            <a:ext cx="361950" cy="111125"/>
          </a:xfrm>
          <a:custGeom>
            <a:avLst/>
            <a:gdLst>
              <a:gd name="T0" fmla="*/ 0 w 228"/>
              <a:gd name="T1" fmla="*/ 0 h 70"/>
              <a:gd name="T2" fmla="*/ 2147483647 w 228"/>
              <a:gd name="T3" fmla="*/ 2147483647 h 70"/>
              <a:gd name="T4" fmla="*/ 0 w 228"/>
              <a:gd name="T5" fmla="*/ 0 h 70"/>
              <a:gd name="T6" fmla="*/ 0 60000 65536"/>
              <a:gd name="T7" fmla="*/ 0 60000 65536"/>
              <a:gd name="T8" fmla="*/ 0 60000 65536"/>
              <a:gd name="T9" fmla="*/ 0 w 228"/>
              <a:gd name="T10" fmla="*/ 0 h 70"/>
              <a:gd name="T11" fmla="*/ 228 w 228"/>
              <a:gd name="T12" fmla="*/ 70 h 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8" h="70">
                <a:moveTo>
                  <a:pt x="0" y="0"/>
                </a:moveTo>
                <a:lnTo>
                  <a:pt x="227" y="69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33" name="Freeform 49"/>
          <p:cNvSpPr>
            <a:spLocks/>
          </p:cNvSpPr>
          <p:nvPr/>
        </p:nvSpPr>
        <p:spPr bwMode="auto">
          <a:xfrm>
            <a:off x="3857625" y="2222500"/>
            <a:ext cx="144463" cy="73025"/>
          </a:xfrm>
          <a:custGeom>
            <a:avLst/>
            <a:gdLst>
              <a:gd name="T0" fmla="*/ 2147483647 w 91"/>
              <a:gd name="T1" fmla="*/ 0 h 46"/>
              <a:gd name="T2" fmla="*/ 2147483647 w 91"/>
              <a:gd name="T3" fmla="*/ 2147483647 h 46"/>
              <a:gd name="T4" fmla="*/ 0 w 91"/>
              <a:gd name="T5" fmla="*/ 2147483647 h 46"/>
              <a:gd name="T6" fmla="*/ 2147483647 w 91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46"/>
              <a:gd name="T14" fmla="*/ 91 w 91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46">
                <a:moveTo>
                  <a:pt x="14" y="0"/>
                </a:moveTo>
                <a:lnTo>
                  <a:pt x="90" y="45"/>
                </a:lnTo>
                <a:lnTo>
                  <a:pt x="0" y="40"/>
                </a:lnTo>
                <a:lnTo>
                  <a:pt x="14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34" name="Freeform 56"/>
          <p:cNvSpPr>
            <a:spLocks/>
          </p:cNvSpPr>
          <p:nvPr/>
        </p:nvSpPr>
        <p:spPr bwMode="auto">
          <a:xfrm>
            <a:off x="196850" y="3973513"/>
            <a:ext cx="8145463" cy="1587"/>
          </a:xfrm>
          <a:custGeom>
            <a:avLst/>
            <a:gdLst>
              <a:gd name="T0" fmla="*/ 0 w 5131"/>
              <a:gd name="T1" fmla="*/ 0 h 1"/>
              <a:gd name="T2" fmla="*/ 2147483647 w 5131"/>
              <a:gd name="T3" fmla="*/ 0 h 1"/>
              <a:gd name="T4" fmla="*/ 0 w 5131"/>
              <a:gd name="T5" fmla="*/ 0 h 1"/>
              <a:gd name="T6" fmla="*/ 0 60000 65536"/>
              <a:gd name="T7" fmla="*/ 0 60000 65536"/>
              <a:gd name="T8" fmla="*/ 0 60000 65536"/>
              <a:gd name="T9" fmla="*/ 0 w 5131"/>
              <a:gd name="T10" fmla="*/ 0 h 1"/>
              <a:gd name="T11" fmla="*/ 5131 w 513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31" h="1">
                <a:moveTo>
                  <a:pt x="0" y="0"/>
                </a:moveTo>
                <a:lnTo>
                  <a:pt x="5130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35" name="Freeform 57"/>
          <p:cNvSpPr>
            <a:spLocks/>
          </p:cNvSpPr>
          <p:nvPr/>
        </p:nvSpPr>
        <p:spPr bwMode="auto">
          <a:xfrm>
            <a:off x="211138" y="5087938"/>
            <a:ext cx="8116887" cy="1587"/>
          </a:xfrm>
          <a:custGeom>
            <a:avLst/>
            <a:gdLst>
              <a:gd name="T0" fmla="*/ 0 w 5113"/>
              <a:gd name="T1" fmla="*/ 0 h 1"/>
              <a:gd name="T2" fmla="*/ 2147483647 w 5113"/>
              <a:gd name="T3" fmla="*/ 0 h 1"/>
              <a:gd name="T4" fmla="*/ 0 w 5113"/>
              <a:gd name="T5" fmla="*/ 0 h 1"/>
              <a:gd name="T6" fmla="*/ 0 60000 65536"/>
              <a:gd name="T7" fmla="*/ 0 60000 65536"/>
              <a:gd name="T8" fmla="*/ 0 60000 65536"/>
              <a:gd name="T9" fmla="*/ 0 w 5113"/>
              <a:gd name="T10" fmla="*/ 0 h 1"/>
              <a:gd name="T11" fmla="*/ 5113 w 5113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13" h="1">
                <a:moveTo>
                  <a:pt x="0" y="0"/>
                </a:moveTo>
                <a:lnTo>
                  <a:pt x="511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36" name="Rectangle 58"/>
          <p:cNvSpPr>
            <a:spLocks noChangeArrowheads="1"/>
          </p:cNvSpPr>
          <p:nvPr/>
        </p:nvSpPr>
        <p:spPr bwMode="auto">
          <a:xfrm>
            <a:off x="1123950" y="4467225"/>
            <a:ext cx="431800" cy="290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16437" name="Rectangle 59"/>
          <p:cNvSpPr>
            <a:spLocks noChangeArrowheads="1"/>
          </p:cNvSpPr>
          <p:nvPr/>
        </p:nvSpPr>
        <p:spPr bwMode="auto">
          <a:xfrm>
            <a:off x="1608138" y="4467225"/>
            <a:ext cx="431800" cy="290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15*</a:t>
            </a:r>
          </a:p>
        </p:txBody>
      </p:sp>
      <p:sp>
        <p:nvSpPr>
          <p:cNvPr id="16438" name="Rectangle 60"/>
          <p:cNvSpPr>
            <a:spLocks noChangeArrowheads="1"/>
          </p:cNvSpPr>
          <p:nvPr/>
        </p:nvSpPr>
        <p:spPr bwMode="auto">
          <a:xfrm>
            <a:off x="2338388" y="4467225"/>
            <a:ext cx="431800" cy="290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20*</a:t>
            </a:r>
          </a:p>
        </p:txBody>
      </p:sp>
      <p:sp>
        <p:nvSpPr>
          <p:cNvPr id="16439" name="Rectangle 61"/>
          <p:cNvSpPr>
            <a:spLocks noChangeArrowheads="1"/>
          </p:cNvSpPr>
          <p:nvPr/>
        </p:nvSpPr>
        <p:spPr bwMode="auto">
          <a:xfrm>
            <a:off x="2846388" y="4467225"/>
            <a:ext cx="431800" cy="290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27*</a:t>
            </a:r>
          </a:p>
        </p:txBody>
      </p:sp>
      <p:sp>
        <p:nvSpPr>
          <p:cNvPr id="16440" name="Rectangle 62"/>
          <p:cNvSpPr>
            <a:spLocks noChangeArrowheads="1"/>
          </p:cNvSpPr>
          <p:nvPr/>
        </p:nvSpPr>
        <p:spPr bwMode="auto">
          <a:xfrm>
            <a:off x="3562350" y="4467225"/>
            <a:ext cx="431800" cy="290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33*</a:t>
            </a:r>
          </a:p>
        </p:txBody>
      </p:sp>
      <p:sp>
        <p:nvSpPr>
          <p:cNvPr id="16441" name="Rectangle 63"/>
          <p:cNvSpPr>
            <a:spLocks noChangeArrowheads="1"/>
          </p:cNvSpPr>
          <p:nvPr/>
        </p:nvSpPr>
        <p:spPr bwMode="auto">
          <a:xfrm>
            <a:off x="4032250" y="4467225"/>
            <a:ext cx="431800" cy="290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37*</a:t>
            </a:r>
          </a:p>
        </p:txBody>
      </p:sp>
      <p:sp>
        <p:nvSpPr>
          <p:cNvPr id="16442" name="Rectangle 64"/>
          <p:cNvSpPr>
            <a:spLocks noChangeArrowheads="1"/>
          </p:cNvSpPr>
          <p:nvPr/>
        </p:nvSpPr>
        <p:spPr bwMode="auto">
          <a:xfrm>
            <a:off x="4775200" y="4465638"/>
            <a:ext cx="431800" cy="290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40*</a:t>
            </a:r>
          </a:p>
        </p:txBody>
      </p:sp>
      <p:sp>
        <p:nvSpPr>
          <p:cNvPr id="16443" name="Rectangle 65"/>
          <p:cNvSpPr>
            <a:spLocks noChangeArrowheads="1"/>
          </p:cNvSpPr>
          <p:nvPr/>
        </p:nvSpPr>
        <p:spPr bwMode="auto">
          <a:xfrm>
            <a:off x="5245100" y="4451350"/>
            <a:ext cx="431800" cy="290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46*</a:t>
            </a:r>
          </a:p>
        </p:txBody>
      </p:sp>
      <p:sp>
        <p:nvSpPr>
          <p:cNvPr id="16444" name="Rectangle 66"/>
          <p:cNvSpPr>
            <a:spLocks noChangeArrowheads="1"/>
          </p:cNvSpPr>
          <p:nvPr/>
        </p:nvSpPr>
        <p:spPr bwMode="auto">
          <a:xfrm>
            <a:off x="5961063" y="4465638"/>
            <a:ext cx="431800" cy="290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51*</a:t>
            </a:r>
          </a:p>
        </p:txBody>
      </p:sp>
      <p:sp>
        <p:nvSpPr>
          <p:cNvPr id="16445" name="Rectangle 67"/>
          <p:cNvSpPr>
            <a:spLocks noChangeArrowheads="1"/>
          </p:cNvSpPr>
          <p:nvPr/>
        </p:nvSpPr>
        <p:spPr bwMode="auto">
          <a:xfrm>
            <a:off x="6484938" y="4451350"/>
            <a:ext cx="431800" cy="290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55*</a:t>
            </a:r>
          </a:p>
        </p:txBody>
      </p:sp>
      <p:sp>
        <p:nvSpPr>
          <p:cNvPr id="16446" name="Rectangle 68"/>
          <p:cNvSpPr>
            <a:spLocks noChangeArrowheads="1"/>
          </p:cNvSpPr>
          <p:nvPr/>
        </p:nvSpPr>
        <p:spPr bwMode="auto">
          <a:xfrm>
            <a:off x="7173913" y="4479925"/>
            <a:ext cx="431800" cy="290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63*</a:t>
            </a:r>
          </a:p>
        </p:txBody>
      </p:sp>
      <p:sp>
        <p:nvSpPr>
          <p:cNvPr id="16447" name="Rectangle 69"/>
          <p:cNvSpPr>
            <a:spLocks noChangeArrowheads="1"/>
          </p:cNvSpPr>
          <p:nvPr/>
        </p:nvSpPr>
        <p:spPr bwMode="auto">
          <a:xfrm>
            <a:off x="7670800" y="4465638"/>
            <a:ext cx="431800" cy="290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97*</a:t>
            </a:r>
          </a:p>
        </p:txBody>
      </p:sp>
      <p:sp>
        <p:nvSpPr>
          <p:cNvPr id="16448" name="Rectangle 70"/>
          <p:cNvSpPr>
            <a:spLocks noChangeArrowheads="1"/>
          </p:cNvSpPr>
          <p:nvPr/>
        </p:nvSpPr>
        <p:spPr bwMode="auto">
          <a:xfrm>
            <a:off x="2403475" y="3352800"/>
            <a:ext cx="368300" cy="29051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16449" name="Rectangle 71"/>
          <p:cNvSpPr>
            <a:spLocks noChangeArrowheads="1"/>
          </p:cNvSpPr>
          <p:nvPr/>
        </p:nvSpPr>
        <p:spPr bwMode="auto">
          <a:xfrm>
            <a:off x="2844800" y="3352800"/>
            <a:ext cx="368300" cy="29051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 dirty="0">
                <a:solidFill>
                  <a:srgbClr val="000000"/>
                </a:solidFill>
              </a:rPr>
              <a:t>33</a:t>
            </a:r>
          </a:p>
        </p:txBody>
      </p:sp>
      <p:sp>
        <p:nvSpPr>
          <p:cNvPr id="16450" name="Rectangle 72"/>
          <p:cNvSpPr>
            <a:spLocks noChangeArrowheads="1"/>
          </p:cNvSpPr>
          <p:nvPr/>
        </p:nvSpPr>
        <p:spPr bwMode="auto">
          <a:xfrm>
            <a:off x="6042025" y="3351213"/>
            <a:ext cx="368300" cy="2905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 dirty="0">
                <a:solidFill>
                  <a:srgbClr val="000000"/>
                </a:solidFill>
              </a:rPr>
              <a:t>51</a:t>
            </a:r>
          </a:p>
        </p:txBody>
      </p:sp>
      <p:sp>
        <p:nvSpPr>
          <p:cNvPr id="16451" name="Rectangle 73"/>
          <p:cNvSpPr>
            <a:spLocks noChangeArrowheads="1"/>
          </p:cNvSpPr>
          <p:nvPr/>
        </p:nvSpPr>
        <p:spPr bwMode="auto">
          <a:xfrm>
            <a:off x="6469063" y="3351213"/>
            <a:ext cx="368300" cy="2905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 dirty="0">
                <a:solidFill>
                  <a:srgbClr val="000000"/>
                </a:solidFill>
              </a:rPr>
              <a:t>63</a:t>
            </a:r>
          </a:p>
        </p:txBody>
      </p:sp>
      <p:sp>
        <p:nvSpPr>
          <p:cNvPr id="16452" name="Rectangle 74"/>
          <p:cNvSpPr>
            <a:spLocks noChangeArrowheads="1"/>
          </p:cNvSpPr>
          <p:nvPr/>
        </p:nvSpPr>
        <p:spPr bwMode="auto">
          <a:xfrm>
            <a:off x="4154488" y="2362200"/>
            <a:ext cx="368300" cy="29051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 dirty="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16453" name="Rectangle 75"/>
          <p:cNvSpPr>
            <a:spLocks noChangeArrowheads="1"/>
          </p:cNvSpPr>
          <p:nvPr/>
        </p:nvSpPr>
        <p:spPr bwMode="auto">
          <a:xfrm>
            <a:off x="2955925" y="2058988"/>
            <a:ext cx="588963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0000"/>
                </a:solidFill>
              </a:rPr>
              <a:t>Root</a:t>
            </a:r>
          </a:p>
        </p:txBody>
      </p:sp>
      <p:sp>
        <p:nvSpPr>
          <p:cNvPr id="16454" name="Rectangle 80"/>
          <p:cNvSpPr>
            <a:spLocks noChangeArrowheads="1"/>
          </p:cNvSpPr>
          <p:nvPr/>
        </p:nvSpPr>
        <p:spPr bwMode="auto">
          <a:xfrm>
            <a:off x="153988" y="5359400"/>
            <a:ext cx="9445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0000"/>
                </a:solidFill>
              </a:rPr>
              <a:t>Overflow</a:t>
            </a:r>
          </a:p>
        </p:txBody>
      </p:sp>
      <p:sp>
        <p:nvSpPr>
          <p:cNvPr id="16455" name="Rectangle 81"/>
          <p:cNvSpPr>
            <a:spLocks noChangeArrowheads="1"/>
          </p:cNvSpPr>
          <p:nvPr/>
        </p:nvSpPr>
        <p:spPr bwMode="auto">
          <a:xfrm>
            <a:off x="153988" y="5670550"/>
            <a:ext cx="70802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0000"/>
                </a:solidFill>
              </a:rPr>
              <a:t>Pages</a:t>
            </a:r>
          </a:p>
        </p:txBody>
      </p:sp>
      <p:sp>
        <p:nvSpPr>
          <p:cNvPr id="16456" name="Rectangle 82"/>
          <p:cNvSpPr>
            <a:spLocks noChangeArrowheads="1"/>
          </p:cNvSpPr>
          <p:nvPr/>
        </p:nvSpPr>
        <p:spPr bwMode="auto">
          <a:xfrm>
            <a:off x="153988" y="4349750"/>
            <a:ext cx="54927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0000"/>
                </a:solidFill>
              </a:rPr>
              <a:t>Leaf</a:t>
            </a:r>
          </a:p>
        </p:txBody>
      </p:sp>
      <p:sp>
        <p:nvSpPr>
          <p:cNvPr id="16457" name="Rectangle 83"/>
          <p:cNvSpPr>
            <a:spLocks noChangeArrowheads="1"/>
          </p:cNvSpPr>
          <p:nvPr/>
        </p:nvSpPr>
        <p:spPr bwMode="auto">
          <a:xfrm>
            <a:off x="152400" y="2408238"/>
            <a:ext cx="64928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0000"/>
                </a:solidFill>
              </a:rPr>
              <a:t>Index</a:t>
            </a:r>
          </a:p>
        </p:txBody>
      </p:sp>
      <p:sp>
        <p:nvSpPr>
          <p:cNvPr id="16458" name="Rectangle 84"/>
          <p:cNvSpPr>
            <a:spLocks noChangeArrowheads="1"/>
          </p:cNvSpPr>
          <p:nvPr/>
        </p:nvSpPr>
        <p:spPr bwMode="auto">
          <a:xfrm>
            <a:off x="152400" y="2717800"/>
            <a:ext cx="70802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0000"/>
                </a:solidFill>
              </a:rPr>
              <a:t>Pages</a:t>
            </a:r>
          </a:p>
        </p:txBody>
      </p:sp>
      <p:sp>
        <p:nvSpPr>
          <p:cNvPr id="16459" name="Rectangle 85"/>
          <p:cNvSpPr>
            <a:spLocks noChangeArrowheads="1"/>
          </p:cNvSpPr>
          <p:nvPr/>
        </p:nvSpPr>
        <p:spPr bwMode="auto">
          <a:xfrm>
            <a:off x="153988" y="4659313"/>
            <a:ext cx="70802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0000"/>
                </a:solidFill>
              </a:rPr>
              <a:t>Pages</a:t>
            </a:r>
          </a:p>
        </p:txBody>
      </p:sp>
      <p:sp>
        <p:nvSpPr>
          <p:cNvPr id="16460" name="Rectangle 86"/>
          <p:cNvSpPr>
            <a:spLocks noChangeArrowheads="1"/>
          </p:cNvSpPr>
          <p:nvPr/>
        </p:nvSpPr>
        <p:spPr bwMode="auto">
          <a:xfrm>
            <a:off x="153988" y="4038600"/>
            <a:ext cx="84613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0000"/>
                </a:solidFill>
              </a:rPr>
              <a:t>Primary</a:t>
            </a:r>
          </a:p>
        </p:txBody>
      </p:sp>
      <p:grpSp>
        <p:nvGrpSpPr>
          <p:cNvPr id="3" name="Group 219"/>
          <p:cNvGrpSpPr>
            <a:grpSpLocks/>
          </p:cNvGrpSpPr>
          <p:nvPr/>
        </p:nvGrpSpPr>
        <p:grpSpPr bwMode="auto">
          <a:xfrm>
            <a:off x="2289175" y="4832350"/>
            <a:ext cx="1036638" cy="903288"/>
            <a:chOff x="1725" y="2563"/>
            <a:chExt cx="653" cy="569"/>
          </a:xfrm>
        </p:grpSpPr>
        <p:sp>
          <p:nvSpPr>
            <p:cNvPr id="16468" name="Freeform 50"/>
            <p:cNvSpPr>
              <a:spLocks/>
            </p:cNvSpPr>
            <p:nvPr/>
          </p:nvSpPr>
          <p:spPr bwMode="auto">
            <a:xfrm>
              <a:off x="1753" y="2853"/>
              <a:ext cx="625" cy="279"/>
            </a:xfrm>
            <a:custGeom>
              <a:avLst/>
              <a:gdLst>
                <a:gd name="T0" fmla="*/ 0 w 625"/>
                <a:gd name="T1" fmla="*/ 278 h 279"/>
                <a:gd name="T2" fmla="*/ 0 w 625"/>
                <a:gd name="T3" fmla="*/ 0 h 279"/>
                <a:gd name="T4" fmla="*/ 624 w 625"/>
                <a:gd name="T5" fmla="*/ 0 h 279"/>
                <a:gd name="T6" fmla="*/ 624 w 625"/>
                <a:gd name="T7" fmla="*/ 278 h 279"/>
                <a:gd name="T8" fmla="*/ 0 w 625"/>
                <a:gd name="T9" fmla="*/ 278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5"/>
                <a:gd name="T16" fmla="*/ 0 h 279"/>
                <a:gd name="T17" fmla="*/ 625 w 625"/>
                <a:gd name="T18" fmla="*/ 279 h 2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5" h="279">
                  <a:moveTo>
                    <a:pt x="0" y="278"/>
                  </a:moveTo>
                  <a:lnTo>
                    <a:pt x="0" y="0"/>
                  </a:lnTo>
                  <a:lnTo>
                    <a:pt x="624" y="0"/>
                  </a:lnTo>
                  <a:lnTo>
                    <a:pt x="624" y="278"/>
                  </a:lnTo>
                  <a:lnTo>
                    <a:pt x="0" y="278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6469" name="Freeform 51"/>
            <p:cNvSpPr>
              <a:spLocks/>
            </p:cNvSpPr>
            <p:nvPr/>
          </p:nvSpPr>
          <p:spPr bwMode="auto">
            <a:xfrm>
              <a:off x="2065" y="2862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6470" name="Rectangle 76"/>
            <p:cNvSpPr>
              <a:spLocks noChangeArrowheads="1"/>
            </p:cNvSpPr>
            <p:nvPr/>
          </p:nvSpPr>
          <p:spPr bwMode="auto">
            <a:xfrm>
              <a:off x="1781" y="2887"/>
              <a:ext cx="272" cy="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>
                  <a:solidFill>
                    <a:srgbClr val="000000"/>
                  </a:solidFill>
                </a:rPr>
                <a:t>23*</a:t>
              </a:r>
            </a:p>
          </p:txBody>
        </p:sp>
        <p:sp>
          <p:nvSpPr>
            <p:cNvPr id="16471" name="Arc 87"/>
            <p:cNvSpPr>
              <a:spLocks/>
            </p:cNvSpPr>
            <p:nvPr/>
          </p:nvSpPr>
          <p:spPr bwMode="auto">
            <a:xfrm>
              <a:off x="1725" y="2563"/>
              <a:ext cx="9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</p:grpSp>
      <p:sp>
        <p:nvSpPr>
          <p:cNvPr id="308" name="Rectangle 78"/>
          <p:cNvSpPr>
            <a:spLocks noChangeArrowheads="1"/>
          </p:cNvSpPr>
          <p:nvPr/>
        </p:nvSpPr>
        <p:spPr bwMode="auto">
          <a:xfrm>
            <a:off x="5245100" y="5303838"/>
            <a:ext cx="431800" cy="290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41*</a:t>
            </a:r>
          </a:p>
        </p:txBody>
      </p:sp>
      <p:grpSp>
        <p:nvGrpSpPr>
          <p:cNvPr id="4" name="Group 221"/>
          <p:cNvGrpSpPr>
            <a:grpSpLocks/>
          </p:cNvGrpSpPr>
          <p:nvPr/>
        </p:nvGrpSpPr>
        <p:grpSpPr bwMode="auto">
          <a:xfrm>
            <a:off x="4745038" y="5670550"/>
            <a:ext cx="992187" cy="739775"/>
            <a:chOff x="3272" y="3091"/>
            <a:chExt cx="625" cy="466"/>
          </a:xfrm>
        </p:grpSpPr>
        <p:sp>
          <p:nvSpPr>
            <p:cNvPr id="16464" name="Freeform 54"/>
            <p:cNvSpPr>
              <a:spLocks/>
            </p:cNvSpPr>
            <p:nvPr/>
          </p:nvSpPr>
          <p:spPr bwMode="auto">
            <a:xfrm>
              <a:off x="3272" y="3278"/>
              <a:ext cx="625" cy="279"/>
            </a:xfrm>
            <a:custGeom>
              <a:avLst/>
              <a:gdLst>
                <a:gd name="T0" fmla="*/ 0 w 625"/>
                <a:gd name="T1" fmla="*/ 278 h 279"/>
                <a:gd name="T2" fmla="*/ 0 w 625"/>
                <a:gd name="T3" fmla="*/ 0 h 279"/>
                <a:gd name="T4" fmla="*/ 624 w 625"/>
                <a:gd name="T5" fmla="*/ 0 h 279"/>
                <a:gd name="T6" fmla="*/ 624 w 625"/>
                <a:gd name="T7" fmla="*/ 278 h 279"/>
                <a:gd name="T8" fmla="*/ 0 w 625"/>
                <a:gd name="T9" fmla="*/ 278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5"/>
                <a:gd name="T16" fmla="*/ 0 h 279"/>
                <a:gd name="T17" fmla="*/ 625 w 625"/>
                <a:gd name="T18" fmla="*/ 279 h 2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5" h="279">
                  <a:moveTo>
                    <a:pt x="0" y="278"/>
                  </a:moveTo>
                  <a:lnTo>
                    <a:pt x="0" y="0"/>
                  </a:lnTo>
                  <a:lnTo>
                    <a:pt x="624" y="0"/>
                  </a:lnTo>
                  <a:lnTo>
                    <a:pt x="624" y="278"/>
                  </a:lnTo>
                  <a:lnTo>
                    <a:pt x="0" y="278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6465" name="Freeform 55"/>
            <p:cNvSpPr>
              <a:spLocks/>
            </p:cNvSpPr>
            <p:nvPr/>
          </p:nvSpPr>
          <p:spPr bwMode="auto">
            <a:xfrm>
              <a:off x="3574" y="3287"/>
              <a:ext cx="1" cy="261"/>
            </a:xfrm>
            <a:custGeom>
              <a:avLst/>
              <a:gdLst>
                <a:gd name="T0" fmla="*/ 0 w 1"/>
                <a:gd name="T1" fmla="*/ 0 h 261"/>
                <a:gd name="T2" fmla="*/ 0 w 1"/>
                <a:gd name="T3" fmla="*/ 260 h 261"/>
                <a:gd name="T4" fmla="*/ 0 w 1"/>
                <a:gd name="T5" fmla="*/ 0 h 261"/>
                <a:gd name="T6" fmla="*/ 0 60000 65536"/>
                <a:gd name="T7" fmla="*/ 0 60000 65536"/>
                <a:gd name="T8" fmla="*/ 0 60000 65536"/>
                <a:gd name="T9" fmla="*/ 0 w 1"/>
                <a:gd name="T10" fmla="*/ 0 h 261"/>
                <a:gd name="T11" fmla="*/ 1 w 1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61">
                  <a:moveTo>
                    <a:pt x="0" y="0"/>
                  </a:moveTo>
                  <a:lnTo>
                    <a:pt x="0" y="26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6466" name="Rectangle 79"/>
            <p:cNvSpPr>
              <a:spLocks noChangeArrowheads="1"/>
            </p:cNvSpPr>
            <p:nvPr/>
          </p:nvSpPr>
          <p:spPr bwMode="auto">
            <a:xfrm>
              <a:off x="3300" y="3311"/>
              <a:ext cx="272" cy="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>
                  <a:solidFill>
                    <a:srgbClr val="000000"/>
                  </a:solidFill>
                </a:rPr>
                <a:t>42*</a:t>
              </a:r>
            </a:p>
          </p:txBody>
        </p:sp>
        <p:sp>
          <p:nvSpPr>
            <p:cNvPr id="16467" name="Arc 89"/>
            <p:cNvSpPr>
              <a:spLocks/>
            </p:cNvSpPr>
            <p:nvPr/>
          </p:nvSpPr>
          <p:spPr bwMode="auto">
            <a:xfrm>
              <a:off x="3309" y="3091"/>
              <a:ext cx="4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>
                <a:ea typeface="SimSun" charset="-122"/>
              </a:rPr>
              <a:t>Delete </a:t>
            </a:r>
            <a:r>
              <a:rPr lang="en-US" altLang="x-none" dirty="0">
                <a:latin typeface="Helvetica Neue Light" charset="0"/>
                <a:ea typeface="Osaka" charset="-128"/>
                <a:cs typeface="Osaka" charset="-128"/>
              </a:rPr>
              <a:t>42*,51*,97*</a:t>
            </a:r>
            <a:endParaRPr kumimoji="1" lang="zh-CN" altLang="en-US" dirty="0">
              <a:ea typeface="SimSun" charset="-122"/>
            </a:endParaRPr>
          </a:p>
        </p:txBody>
      </p:sp>
      <p:sp>
        <p:nvSpPr>
          <p:cNvPr id="19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8029575"/>
            <a:ext cx="2895600" cy="403225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>
              <a:solidFill>
                <a:schemeClr val="tx2"/>
              </a:solidFill>
            </a:endParaRPr>
          </a:p>
        </p:txBody>
      </p:sp>
      <p:grpSp>
        <p:nvGrpSpPr>
          <p:cNvPr id="2" name="Group 222"/>
          <p:cNvGrpSpPr>
            <a:grpSpLocks/>
          </p:cNvGrpSpPr>
          <p:nvPr/>
        </p:nvGrpSpPr>
        <p:grpSpPr bwMode="auto">
          <a:xfrm>
            <a:off x="4727575" y="4832350"/>
            <a:ext cx="1023938" cy="890588"/>
            <a:chOff x="3261" y="2563"/>
            <a:chExt cx="645" cy="561"/>
          </a:xfrm>
        </p:grpSpPr>
        <p:sp>
          <p:nvSpPr>
            <p:cNvPr id="16472" name="Freeform 52"/>
            <p:cNvSpPr>
              <a:spLocks/>
            </p:cNvSpPr>
            <p:nvPr/>
          </p:nvSpPr>
          <p:spPr bwMode="auto">
            <a:xfrm>
              <a:off x="3281" y="2845"/>
              <a:ext cx="625" cy="279"/>
            </a:xfrm>
            <a:custGeom>
              <a:avLst/>
              <a:gdLst>
                <a:gd name="T0" fmla="*/ 0 w 625"/>
                <a:gd name="T1" fmla="*/ 278 h 279"/>
                <a:gd name="T2" fmla="*/ 0 w 625"/>
                <a:gd name="T3" fmla="*/ 0 h 279"/>
                <a:gd name="T4" fmla="*/ 624 w 625"/>
                <a:gd name="T5" fmla="*/ 0 h 279"/>
                <a:gd name="T6" fmla="*/ 624 w 625"/>
                <a:gd name="T7" fmla="*/ 278 h 279"/>
                <a:gd name="T8" fmla="*/ 0 w 625"/>
                <a:gd name="T9" fmla="*/ 278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5"/>
                <a:gd name="T16" fmla="*/ 0 h 279"/>
                <a:gd name="T17" fmla="*/ 625 w 625"/>
                <a:gd name="T18" fmla="*/ 279 h 2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5" h="279">
                  <a:moveTo>
                    <a:pt x="0" y="278"/>
                  </a:moveTo>
                  <a:lnTo>
                    <a:pt x="0" y="0"/>
                  </a:lnTo>
                  <a:lnTo>
                    <a:pt x="624" y="0"/>
                  </a:lnTo>
                  <a:lnTo>
                    <a:pt x="624" y="278"/>
                  </a:lnTo>
                  <a:lnTo>
                    <a:pt x="0" y="278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6473" name="Freeform 53"/>
            <p:cNvSpPr>
              <a:spLocks/>
            </p:cNvSpPr>
            <p:nvPr/>
          </p:nvSpPr>
          <p:spPr bwMode="auto">
            <a:xfrm>
              <a:off x="3574" y="2853"/>
              <a:ext cx="1" cy="262"/>
            </a:xfrm>
            <a:custGeom>
              <a:avLst/>
              <a:gdLst>
                <a:gd name="T0" fmla="*/ 0 w 1"/>
                <a:gd name="T1" fmla="*/ 0 h 262"/>
                <a:gd name="T2" fmla="*/ 0 w 1"/>
                <a:gd name="T3" fmla="*/ 261 h 262"/>
                <a:gd name="T4" fmla="*/ 0 w 1"/>
                <a:gd name="T5" fmla="*/ 0 h 262"/>
                <a:gd name="T6" fmla="*/ 0 60000 65536"/>
                <a:gd name="T7" fmla="*/ 0 60000 65536"/>
                <a:gd name="T8" fmla="*/ 0 60000 65536"/>
                <a:gd name="T9" fmla="*/ 0 w 1"/>
                <a:gd name="T10" fmla="*/ 0 h 262"/>
                <a:gd name="T11" fmla="*/ 1 w 1"/>
                <a:gd name="T12" fmla="*/ 262 h 2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62">
                  <a:moveTo>
                    <a:pt x="0" y="0"/>
                  </a:moveTo>
                  <a:lnTo>
                    <a:pt x="0" y="261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6474" name="Rectangle 77"/>
            <p:cNvSpPr>
              <a:spLocks noChangeArrowheads="1"/>
            </p:cNvSpPr>
            <p:nvPr/>
          </p:nvSpPr>
          <p:spPr bwMode="auto">
            <a:xfrm>
              <a:off x="3317" y="2870"/>
              <a:ext cx="272" cy="18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>
                  <a:solidFill>
                    <a:srgbClr val="000000"/>
                  </a:solidFill>
                </a:rPr>
                <a:t>48*</a:t>
              </a:r>
            </a:p>
          </p:txBody>
        </p:sp>
        <p:sp>
          <p:nvSpPr>
            <p:cNvPr id="16475" name="Arc 88"/>
            <p:cNvSpPr>
              <a:spLocks/>
            </p:cNvSpPr>
            <p:nvPr/>
          </p:nvSpPr>
          <p:spPr bwMode="auto">
            <a:xfrm>
              <a:off x="3261" y="2563"/>
              <a:ext cx="9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</p:grpSp>
      <p:sp>
        <p:nvSpPr>
          <p:cNvPr id="16389" name="Freeform 5"/>
          <p:cNvSpPr>
            <a:spLocks/>
          </p:cNvSpPr>
          <p:nvPr/>
        </p:nvSpPr>
        <p:spPr bwMode="auto">
          <a:xfrm>
            <a:off x="1093788" y="4413250"/>
            <a:ext cx="992187" cy="441325"/>
          </a:xfrm>
          <a:custGeom>
            <a:avLst/>
            <a:gdLst>
              <a:gd name="T0" fmla="*/ 0 w 625"/>
              <a:gd name="T1" fmla="*/ 2147483647 h 278"/>
              <a:gd name="T2" fmla="*/ 0 w 625"/>
              <a:gd name="T3" fmla="*/ 0 h 278"/>
              <a:gd name="T4" fmla="*/ 2147483647 w 625"/>
              <a:gd name="T5" fmla="*/ 0 h 278"/>
              <a:gd name="T6" fmla="*/ 2147483647 w 625"/>
              <a:gd name="T7" fmla="*/ 2147483647 h 278"/>
              <a:gd name="T8" fmla="*/ 0 w 625"/>
              <a:gd name="T9" fmla="*/ 2147483647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5"/>
              <a:gd name="T16" fmla="*/ 0 h 278"/>
              <a:gd name="T17" fmla="*/ 625 w 625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5" h="278">
                <a:moveTo>
                  <a:pt x="0" y="277"/>
                </a:moveTo>
                <a:lnTo>
                  <a:pt x="0" y="0"/>
                </a:lnTo>
                <a:lnTo>
                  <a:pt x="624" y="0"/>
                </a:lnTo>
                <a:lnTo>
                  <a:pt x="624" y="277"/>
                </a:lnTo>
                <a:lnTo>
                  <a:pt x="0" y="277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390" name="Freeform 6"/>
          <p:cNvSpPr>
            <a:spLocks/>
          </p:cNvSpPr>
          <p:nvPr/>
        </p:nvSpPr>
        <p:spPr bwMode="auto">
          <a:xfrm>
            <a:off x="2305050" y="4413250"/>
            <a:ext cx="993775" cy="441325"/>
          </a:xfrm>
          <a:custGeom>
            <a:avLst/>
            <a:gdLst>
              <a:gd name="T0" fmla="*/ 0 w 626"/>
              <a:gd name="T1" fmla="*/ 2147483647 h 278"/>
              <a:gd name="T2" fmla="*/ 0 w 626"/>
              <a:gd name="T3" fmla="*/ 0 h 278"/>
              <a:gd name="T4" fmla="*/ 2147483647 w 626"/>
              <a:gd name="T5" fmla="*/ 0 h 278"/>
              <a:gd name="T6" fmla="*/ 2147483647 w 626"/>
              <a:gd name="T7" fmla="*/ 2147483647 h 278"/>
              <a:gd name="T8" fmla="*/ 0 w 626"/>
              <a:gd name="T9" fmla="*/ 2147483647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6"/>
              <a:gd name="T16" fmla="*/ 0 h 278"/>
              <a:gd name="T17" fmla="*/ 626 w 626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6" h="278">
                <a:moveTo>
                  <a:pt x="0" y="277"/>
                </a:moveTo>
                <a:lnTo>
                  <a:pt x="0" y="0"/>
                </a:lnTo>
                <a:lnTo>
                  <a:pt x="625" y="0"/>
                </a:lnTo>
                <a:lnTo>
                  <a:pt x="625" y="277"/>
                </a:lnTo>
                <a:lnTo>
                  <a:pt x="0" y="277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391" name="Freeform 7"/>
          <p:cNvSpPr>
            <a:spLocks/>
          </p:cNvSpPr>
          <p:nvPr/>
        </p:nvSpPr>
        <p:spPr bwMode="auto">
          <a:xfrm>
            <a:off x="3517900" y="4413250"/>
            <a:ext cx="992188" cy="441325"/>
          </a:xfrm>
          <a:custGeom>
            <a:avLst/>
            <a:gdLst>
              <a:gd name="T0" fmla="*/ 0 w 625"/>
              <a:gd name="T1" fmla="*/ 2147483647 h 278"/>
              <a:gd name="T2" fmla="*/ 0 w 625"/>
              <a:gd name="T3" fmla="*/ 0 h 278"/>
              <a:gd name="T4" fmla="*/ 2147483647 w 625"/>
              <a:gd name="T5" fmla="*/ 0 h 278"/>
              <a:gd name="T6" fmla="*/ 2147483647 w 625"/>
              <a:gd name="T7" fmla="*/ 2147483647 h 278"/>
              <a:gd name="T8" fmla="*/ 0 w 625"/>
              <a:gd name="T9" fmla="*/ 2147483647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5"/>
              <a:gd name="T16" fmla="*/ 0 h 278"/>
              <a:gd name="T17" fmla="*/ 625 w 625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5" h="278">
                <a:moveTo>
                  <a:pt x="0" y="277"/>
                </a:moveTo>
                <a:lnTo>
                  <a:pt x="0" y="0"/>
                </a:lnTo>
                <a:lnTo>
                  <a:pt x="624" y="0"/>
                </a:lnTo>
                <a:lnTo>
                  <a:pt x="624" y="277"/>
                </a:lnTo>
                <a:lnTo>
                  <a:pt x="0" y="277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392" name="Freeform 8"/>
          <p:cNvSpPr>
            <a:spLocks/>
          </p:cNvSpPr>
          <p:nvPr/>
        </p:nvSpPr>
        <p:spPr bwMode="auto">
          <a:xfrm>
            <a:off x="4730750" y="4413250"/>
            <a:ext cx="992188" cy="441325"/>
          </a:xfrm>
          <a:custGeom>
            <a:avLst/>
            <a:gdLst>
              <a:gd name="T0" fmla="*/ 0 w 625"/>
              <a:gd name="T1" fmla="*/ 2147483647 h 278"/>
              <a:gd name="T2" fmla="*/ 0 w 625"/>
              <a:gd name="T3" fmla="*/ 0 h 278"/>
              <a:gd name="T4" fmla="*/ 2147483647 w 625"/>
              <a:gd name="T5" fmla="*/ 0 h 278"/>
              <a:gd name="T6" fmla="*/ 2147483647 w 625"/>
              <a:gd name="T7" fmla="*/ 2147483647 h 278"/>
              <a:gd name="T8" fmla="*/ 0 w 625"/>
              <a:gd name="T9" fmla="*/ 2147483647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5"/>
              <a:gd name="T16" fmla="*/ 0 h 278"/>
              <a:gd name="T17" fmla="*/ 625 w 625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5" h="278">
                <a:moveTo>
                  <a:pt x="0" y="277"/>
                </a:moveTo>
                <a:lnTo>
                  <a:pt x="0" y="0"/>
                </a:lnTo>
                <a:lnTo>
                  <a:pt x="624" y="0"/>
                </a:lnTo>
                <a:lnTo>
                  <a:pt x="624" y="277"/>
                </a:lnTo>
                <a:lnTo>
                  <a:pt x="0" y="277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393" name="Freeform 9"/>
          <p:cNvSpPr>
            <a:spLocks/>
          </p:cNvSpPr>
          <p:nvPr/>
        </p:nvSpPr>
        <p:spPr bwMode="auto">
          <a:xfrm>
            <a:off x="5942013" y="4413250"/>
            <a:ext cx="995362" cy="441325"/>
          </a:xfrm>
          <a:custGeom>
            <a:avLst/>
            <a:gdLst>
              <a:gd name="T0" fmla="*/ 0 w 627"/>
              <a:gd name="T1" fmla="*/ 2147483647 h 278"/>
              <a:gd name="T2" fmla="*/ 0 w 627"/>
              <a:gd name="T3" fmla="*/ 0 h 278"/>
              <a:gd name="T4" fmla="*/ 2147483647 w 627"/>
              <a:gd name="T5" fmla="*/ 0 h 278"/>
              <a:gd name="T6" fmla="*/ 2147483647 w 627"/>
              <a:gd name="T7" fmla="*/ 2147483647 h 278"/>
              <a:gd name="T8" fmla="*/ 0 w 627"/>
              <a:gd name="T9" fmla="*/ 2147483647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7"/>
              <a:gd name="T16" fmla="*/ 0 h 278"/>
              <a:gd name="T17" fmla="*/ 627 w 627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7" h="278">
                <a:moveTo>
                  <a:pt x="0" y="277"/>
                </a:moveTo>
                <a:lnTo>
                  <a:pt x="0" y="0"/>
                </a:lnTo>
                <a:lnTo>
                  <a:pt x="626" y="0"/>
                </a:lnTo>
                <a:lnTo>
                  <a:pt x="626" y="277"/>
                </a:lnTo>
                <a:lnTo>
                  <a:pt x="0" y="277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394" name="Freeform 10"/>
          <p:cNvSpPr>
            <a:spLocks/>
          </p:cNvSpPr>
          <p:nvPr/>
        </p:nvSpPr>
        <p:spPr bwMode="auto">
          <a:xfrm>
            <a:off x="7154863" y="4413250"/>
            <a:ext cx="995362" cy="441325"/>
          </a:xfrm>
          <a:custGeom>
            <a:avLst/>
            <a:gdLst>
              <a:gd name="T0" fmla="*/ 0 w 627"/>
              <a:gd name="T1" fmla="*/ 2147483647 h 278"/>
              <a:gd name="T2" fmla="*/ 0 w 627"/>
              <a:gd name="T3" fmla="*/ 0 h 278"/>
              <a:gd name="T4" fmla="*/ 2147483647 w 627"/>
              <a:gd name="T5" fmla="*/ 0 h 278"/>
              <a:gd name="T6" fmla="*/ 2147483647 w 627"/>
              <a:gd name="T7" fmla="*/ 2147483647 h 278"/>
              <a:gd name="T8" fmla="*/ 0 w 627"/>
              <a:gd name="T9" fmla="*/ 2147483647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7"/>
              <a:gd name="T16" fmla="*/ 0 h 278"/>
              <a:gd name="T17" fmla="*/ 627 w 627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7" h="278">
                <a:moveTo>
                  <a:pt x="0" y="277"/>
                </a:moveTo>
                <a:lnTo>
                  <a:pt x="0" y="0"/>
                </a:lnTo>
                <a:lnTo>
                  <a:pt x="626" y="0"/>
                </a:lnTo>
                <a:lnTo>
                  <a:pt x="626" y="277"/>
                </a:lnTo>
                <a:lnTo>
                  <a:pt x="0" y="277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395" name="Freeform 11"/>
          <p:cNvSpPr>
            <a:spLocks/>
          </p:cNvSpPr>
          <p:nvPr/>
        </p:nvSpPr>
        <p:spPr bwMode="auto">
          <a:xfrm>
            <a:off x="2305050" y="3313113"/>
            <a:ext cx="993775" cy="441325"/>
          </a:xfrm>
          <a:custGeom>
            <a:avLst/>
            <a:gdLst>
              <a:gd name="T0" fmla="*/ 0 w 626"/>
              <a:gd name="T1" fmla="*/ 2147483647 h 278"/>
              <a:gd name="T2" fmla="*/ 0 w 626"/>
              <a:gd name="T3" fmla="*/ 0 h 278"/>
              <a:gd name="T4" fmla="*/ 2147483647 w 626"/>
              <a:gd name="T5" fmla="*/ 0 h 278"/>
              <a:gd name="T6" fmla="*/ 2147483647 w 626"/>
              <a:gd name="T7" fmla="*/ 2147483647 h 278"/>
              <a:gd name="T8" fmla="*/ 0 w 626"/>
              <a:gd name="T9" fmla="*/ 2147483647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6"/>
              <a:gd name="T16" fmla="*/ 0 h 278"/>
              <a:gd name="T17" fmla="*/ 626 w 626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6" h="278">
                <a:moveTo>
                  <a:pt x="0" y="277"/>
                </a:moveTo>
                <a:lnTo>
                  <a:pt x="0" y="0"/>
                </a:lnTo>
                <a:lnTo>
                  <a:pt x="625" y="0"/>
                </a:lnTo>
                <a:lnTo>
                  <a:pt x="625" y="277"/>
                </a:lnTo>
                <a:lnTo>
                  <a:pt x="0" y="277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396" name="Freeform 12"/>
          <p:cNvSpPr>
            <a:spLocks/>
          </p:cNvSpPr>
          <p:nvPr/>
        </p:nvSpPr>
        <p:spPr bwMode="auto">
          <a:xfrm>
            <a:off x="2417763" y="3313113"/>
            <a:ext cx="1587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397" name="Freeform 13"/>
          <p:cNvSpPr>
            <a:spLocks/>
          </p:cNvSpPr>
          <p:nvPr/>
        </p:nvSpPr>
        <p:spPr bwMode="auto">
          <a:xfrm>
            <a:off x="2746375" y="3313113"/>
            <a:ext cx="1588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398" name="Freeform 14"/>
          <p:cNvSpPr>
            <a:spLocks/>
          </p:cNvSpPr>
          <p:nvPr/>
        </p:nvSpPr>
        <p:spPr bwMode="auto">
          <a:xfrm>
            <a:off x="2855913" y="3313113"/>
            <a:ext cx="1587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399" name="Freeform 15"/>
          <p:cNvSpPr>
            <a:spLocks/>
          </p:cNvSpPr>
          <p:nvPr/>
        </p:nvSpPr>
        <p:spPr bwMode="auto">
          <a:xfrm>
            <a:off x="3187700" y="3313113"/>
            <a:ext cx="1588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00" name="Freeform 16"/>
          <p:cNvSpPr>
            <a:spLocks/>
          </p:cNvSpPr>
          <p:nvPr/>
        </p:nvSpPr>
        <p:spPr bwMode="auto">
          <a:xfrm>
            <a:off x="5942013" y="3313113"/>
            <a:ext cx="995362" cy="441325"/>
          </a:xfrm>
          <a:custGeom>
            <a:avLst/>
            <a:gdLst>
              <a:gd name="T0" fmla="*/ 0 w 627"/>
              <a:gd name="T1" fmla="*/ 2147483647 h 278"/>
              <a:gd name="T2" fmla="*/ 0 w 627"/>
              <a:gd name="T3" fmla="*/ 0 h 278"/>
              <a:gd name="T4" fmla="*/ 2147483647 w 627"/>
              <a:gd name="T5" fmla="*/ 0 h 278"/>
              <a:gd name="T6" fmla="*/ 2147483647 w 627"/>
              <a:gd name="T7" fmla="*/ 2147483647 h 278"/>
              <a:gd name="T8" fmla="*/ 0 w 627"/>
              <a:gd name="T9" fmla="*/ 2147483647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7"/>
              <a:gd name="T16" fmla="*/ 0 h 278"/>
              <a:gd name="T17" fmla="*/ 627 w 627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7" h="278">
                <a:moveTo>
                  <a:pt x="0" y="277"/>
                </a:moveTo>
                <a:lnTo>
                  <a:pt x="0" y="0"/>
                </a:lnTo>
                <a:lnTo>
                  <a:pt x="626" y="0"/>
                </a:lnTo>
                <a:lnTo>
                  <a:pt x="626" y="277"/>
                </a:lnTo>
                <a:lnTo>
                  <a:pt x="0" y="277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01" name="Freeform 17"/>
          <p:cNvSpPr>
            <a:spLocks/>
          </p:cNvSpPr>
          <p:nvPr/>
        </p:nvSpPr>
        <p:spPr bwMode="auto">
          <a:xfrm>
            <a:off x="6053138" y="3313113"/>
            <a:ext cx="1587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02" name="Freeform 18"/>
          <p:cNvSpPr>
            <a:spLocks/>
          </p:cNvSpPr>
          <p:nvPr/>
        </p:nvSpPr>
        <p:spPr bwMode="auto">
          <a:xfrm>
            <a:off x="6383338" y="3313113"/>
            <a:ext cx="1587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03" name="Freeform 19"/>
          <p:cNvSpPr>
            <a:spLocks/>
          </p:cNvSpPr>
          <p:nvPr/>
        </p:nvSpPr>
        <p:spPr bwMode="auto">
          <a:xfrm>
            <a:off x="6494463" y="3313113"/>
            <a:ext cx="1587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04" name="Freeform 20"/>
          <p:cNvSpPr>
            <a:spLocks/>
          </p:cNvSpPr>
          <p:nvPr/>
        </p:nvSpPr>
        <p:spPr bwMode="auto">
          <a:xfrm>
            <a:off x="6824663" y="3313113"/>
            <a:ext cx="1587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05" name="Freeform 21"/>
          <p:cNvSpPr>
            <a:spLocks/>
          </p:cNvSpPr>
          <p:nvPr/>
        </p:nvSpPr>
        <p:spPr bwMode="auto">
          <a:xfrm>
            <a:off x="4068763" y="2322513"/>
            <a:ext cx="993775" cy="441325"/>
          </a:xfrm>
          <a:custGeom>
            <a:avLst/>
            <a:gdLst>
              <a:gd name="T0" fmla="*/ 0 w 626"/>
              <a:gd name="T1" fmla="*/ 2147483647 h 278"/>
              <a:gd name="T2" fmla="*/ 0 w 626"/>
              <a:gd name="T3" fmla="*/ 0 h 278"/>
              <a:gd name="T4" fmla="*/ 2147483647 w 626"/>
              <a:gd name="T5" fmla="*/ 0 h 278"/>
              <a:gd name="T6" fmla="*/ 2147483647 w 626"/>
              <a:gd name="T7" fmla="*/ 2147483647 h 278"/>
              <a:gd name="T8" fmla="*/ 0 w 626"/>
              <a:gd name="T9" fmla="*/ 2147483647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6"/>
              <a:gd name="T16" fmla="*/ 0 h 278"/>
              <a:gd name="T17" fmla="*/ 626 w 626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6" h="278">
                <a:moveTo>
                  <a:pt x="0" y="277"/>
                </a:moveTo>
                <a:lnTo>
                  <a:pt x="0" y="0"/>
                </a:lnTo>
                <a:lnTo>
                  <a:pt x="625" y="0"/>
                </a:lnTo>
                <a:lnTo>
                  <a:pt x="625" y="277"/>
                </a:lnTo>
                <a:lnTo>
                  <a:pt x="0" y="277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06" name="Freeform 22"/>
          <p:cNvSpPr>
            <a:spLocks/>
          </p:cNvSpPr>
          <p:nvPr/>
        </p:nvSpPr>
        <p:spPr bwMode="auto">
          <a:xfrm>
            <a:off x="4178300" y="2322513"/>
            <a:ext cx="1588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07" name="Freeform 23"/>
          <p:cNvSpPr>
            <a:spLocks/>
          </p:cNvSpPr>
          <p:nvPr/>
        </p:nvSpPr>
        <p:spPr bwMode="auto">
          <a:xfrm>
            <a:off x="4508500" y="2322513"/>
            <a:ext cx="1588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08" name="Freeform 24"/>
          <p:cNvSpPr>
            <a:spLocks/>
          </p:cNvSpPr>
          <p:nvPr/>
        </p:nvSpPr>
        <p:spPr bwMode="auto">
          <a:xfrm>
            <a:off x="4621213" y="2322513"/>
            <a:ext cx="1587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09" name="Freeform 25"/>
          <p:cNvSpPr>
            <a:spLocks/>
          </p:cNvSpPr>
          <p:nvPr/>
        </p:nvSpPr>
        <p:spPr bwMode="auto">
          <a:xfrm>
            <a:off x="4951413" y="2322513"/>
            <a:ext cx="1587" cy="441325"/>
          </a:xfrm>
          <a:custGeom>
            <a:avLst/>
            <a:gdLst>
              <a:gd name="T0" fmla="*/ 0 w 1"/>
              <a:gd name="T1" fmla="*/ 0 h 278"/>
              <a:gd name="T2" fmla="*/ 0 w 1"/>
              <a:gd name="T3" fmla="*/ 2147483647 h 278"/>
              <a:gd name="T4" fmla="*/ 0 w 1"/>
              <a:gd name="T5" fmla="*/ 0 h 278"/>
              <a:gd name="T6" fmla="*/ 0 60000 65536"/>
              <a:gd name="T7" fmla="*/ 0 60000 65536"/>
              <a:gd name="T8" fmla="*/ 0 60000 65536"/>
              <a:gd name="T9" fmla="*/ 0 w 1"/>
              <a:gd name="T10" fmla="*/ 0 h 278"/>
              <a:gd name="T11" fmla="*/ 1 w 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8">
                <a:moveTo>
                  <a:pt x="0" y="0"/>
                </a:moveTo>
                <a:lnTo>
                  <a:pt x="0" y="277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10" name="Freeform 26"/>
          <p:cNvSpPr>
            <a:spLocks/>
          </p:cNvSpPr>
          <p:nvPr/>
        </p:nvSpPr>
        <p:spPr bwMode="auto">
          <a:xfrm>
            <a:off x="3297238" y="2667000"/>
            <a:ext cx="814387" cy="593725"/>
          </a:xfrm>
          <a:custGeom>
            <a:avLst/>
            <a:gdLst>
              <a:gd name="T0" fmla="*/ 2147483647 w 513"/>
              <a:gd name="T1" fmla="*/ 0 h 374"/>
              <a:gd name="T2" fmla="*/ 0 w 513"/>
              <a:gd name="T3" fmla="*/ 2147483647 h 374"/>
              <a:gd name="T4" fmla="*/ 2147483647 w 513"/>
              <a:gd name="T5" fmla="*/ 0 h 374"/>
              <a:gd name="T6" fmla="*/ 0 60000 65536"/>
              <a:gd name="T7" fmla="*/ 0 60000 65536"/>
              <a:gd name="T8" fmla="*/ 0 60000 65536"/>
              <a:gd name="T9" fmla="*/ 0 w 513"/>
              <a:gd name="T10" fmla="*/ 0 h 374"/>
              <a:gd name="T11" fmla="*/ 513 w 513"/>
              <a:gd name="T12" fmla="*/ 374 h 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3" h="374">
                <a:moveTo>
                  <a:pt x="512" y="0"/>
                </a:moveTo>
                <a:lnTo>
                  <a:pt x="0" y="373"/>
                </a:lnTo>
                <a:lnTo>
                  <a:pt x="512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11" name="Freeform 27"/>
          <p:cNvSpPr>
            <a:spLocks/>
          </p:cNvSpPr>
          <p:nvPr/>
        </p:nvSpPr>
        <p:spPr bwMode="auto">
          <a:xfrm>
            <a:off x="3297238" y="3149600"/>
            <a:ext cx="133350" cy="111125"/>
          </a:xfrm>
          <a:custGeom>
            <a:avLst/>
            <a:gdLst>
              <a:gd name="T0" fmla="*/ 2147483647 w 84"/>
              <a:gd name="T1" fmla="*/ 2147483647 h 70"/>
              <a:gd name="T2" fmla="*/ 0 w 84"/>
              <a:gd name="T3" fmla="*/ 2147483647 h 70"/>
              <a:gd name="T4" fmla="*/ 2147483647 w 84"/>
              <a:gd name="T5" fmla="*/ 0 h 70"/>
              <a:gd name="T6" fmla="*/ 2147483647 w 84"/>
              <a:gd name="T7" fmla="*/ 2147483647 h 70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70"/>
              <a:gd name="T14" fmla="*/ 84 w 84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70">
                <a:moveTo>
                  <a:pt x="83" y="35"/>
                </a:moveTo>
                <a:lnTo>
                  <a:pt x="0" y="69"/>
                </a:lnTo>
                <a:lnTo>
                  <a:pt x="57" y="0"/>
                </a:lnTo>
                <a:lnTo>
                  <a:pt x="83" y="35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12" name="Freeform 28"/>
          <p:cNvSpPr>
            <a:spLocks/>
          </p:cNvSpPr>
          <p:nvPr/>
        </p:nvSpPr>
        <p:spPr bwMode="auto">
          <a:xfrm>
            <a:off x="4551363" y="2638425"/>
            <a:ext cx="1377950" cy="633413"/>
          </a:xfrm>
          <a:custGeom>
            <a:avLst/>
            <a:gdLst>
              <a:gd name="T0" fmla="*/ 0 w 868"/>
              <a:gd name="T1" fmla="*/ 0 h 399"/>
              <a:gd name="T2" fmla="*/ 2147483647 w 868"/>
              <a:gd name="T3" fmla="*/ 2147483647 h 399"/>
              <a:gd name="T4" fmla="*/ 0 w 868"/>
              <a:gd name="T5" fmla="*/ 0 h 399"/>
              <a:gd name="T6" fmla="*/ 0 60000 65536"/>
              <a:gd name="T7" fmla="*/ 0 60000 65536"/>
              <a:gd name="T8" fmla="*/ 0 60000 65536"/>
              <a:gd name="T9" fmla="*/ 0 w 868"/>
              <a:gd name="T10" fmla="*/ 0 h 399"/>
              <a:gd name="T11" fmla="*/ 868 w 868"/>
              <a:gd name="T12" fmla="*/ 399 h 3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8" h="399">
                <a:moveTo>
                  <a:pt x="0" y="0"/>
                </a:moveTo>
                <a:lnTo>
                  <a:pt x="867" y="398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13" name="Freeform 29"/>
          <p:cNvSpPr>
            <a:spLocks/>
          </p:cNvSpPr>
          <p:nvPr/>
        </p:nvSpPr>
        <p:spPr bwMode="auto">
          <a:xfrm>
            <a:off x="5789613" y="3184525"/>
            <a:ext cx="139700" cy="87313"/>
          </a:xfrm>
          <a:custGeom>
            <a:avLst/>
            <a:gdLst>
              <a:gd name="T0" fmla="*/ 2147483647 w 88"/>
              <a:gd name="T1" fmla="*/ 0 h 55"/>
              <a:gd name="T2" fmla="*/ 2147483647 w 88"/>
              <a:gd name="T3" fmla="*/ 2147483647 h 55"/>
              <a:gd name="T4" fmla="*/ 0 w 88"/>
              <a:gd name="T5" fmla="*/ 2147483647 h 55"/>
              <a:gd name="T6" fmla="*/ 2147483647 w 88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88"/>
              <a:gd name="T13" fmla="*/ 0 h 55"/>
              <a:gd name="T14" fmla="*/ 88 w 88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" h="55">
                <a:moveTo>
                  <a:pt x="18" y="0"/>
                </a:moveTo>
                <a:lnTo>
                  <a:pt x="87" y="54"/>
                </a:lnTo>
                <a:lnTo>
                  <a:pt x="0" y="38"/>
                </a:lnTo>
                <a:lnTo>
                  <a:pt x="18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14" name="Freeform 30"/>
          <p:cNvSpPr>
            <a:spLocks/>
          </p:cNvSpPr>
          <p:nvPr/>
        </p:nvSpPr>
        <p:spPr bwMode="auto">
          <a:xfrm>
            <a:off x="1974850" y="3684588"/>
            <a:ext cx="387350" cy="688975"/>
          </a:xfrm>
          <a:custGeom>
            <a:avLst/>
            <a:gdLst>
              <a:gd name="T0" fmla="*/ 2147483647 w 244"/>
              <a:gd name="T1" fmla="*/ 0 h 434"/>
              <a:gd name="T2" fmla="*/ 0 w 244"/>
              <a:gd name="T3" fmla="*/ 2147483647 h 434"/>
              <a:gd name="T4" fmla="*/ 2147483647 w 244"/>
              <a:gd name="T5" fmla="*/ 0 h 434"/>
              <a:gd name="T6" fmla="*/ 0 60000 65536"/>
              <a:gd name="T7" fmla="*/ 0 60000 65536"/>
              <a:gd name="T8" fmla="*/ 0 60000 65536"/>
              <a:gd name="T9" fmla="*/ 0 w 244"/>
              <a:gd name="T10" fmla="*/ 0 h 434"/>
              <a:gd name="T11" fmla="*/ 244 w 244"/>
              <a:gd name="T12" fmla="*/ 434 h 4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4" h="434">
                <a:moveTo>
                  <a:pt x="243" y="0"/>
                </a:moveTo>
                <a:lnTo>
                  <a:pt x="0" y="433"/>
                </a:lnTo>
                <a:lnTo>
                  <a:pt x="243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15" name="Freeform 31"/>
          <p:cNvSpPr>
            <a:spLocks/>
          </p:cNvSpPr>
          <p:nvPr/>
        </p:nvSpPr>
        <p:spPr bwMode="auto">
          <a:xfrm>
            <a:off x="1974850" y="4233863"/>
            <a:ext cx="98425" cy="139700"/>
          </a:xfrm>
          <a:custGeom>
            <a:avLst/>
            <a:gdLst>
              <a:gd name="T0" fmla="*/ 2147483647 w 62"/>
              <a:gd name="T1" fmla="*/ 2147483647 h 88"/>
              <a:gd name="T2" fmla="*/ 0 w 62"/>
              <a:gd name="T3" fmla="*/ 2147483647 h 88"/>
              <a:gd name="T4" fmla="*/ 2147483647 w 62"/>
              <a:gd name="T5" fmla="*/ 0 h 88"/>
              <a:gd name="T6" fmla="*/ 2147483647 w 62"/>
              <a:gd name="T7" fmla="*/ 2147483647 h 88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88"/>
              <a:gd name="T14" fmla="*/ 62 w 62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88">
                <a:moveTo>
                  <a:pt x="61" y="22"/>
                </a:moveTo>
                <a:lnTo>
                  <a:pt x="0" y="87"/>
                </a:lnTo>
                <a:lnTo>
                  <a:pt x="23" y="0"/>
                </a:lnTo>
                <a:lnTo>
                  <a:pt x="61" y="22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16" name="Freeform 32"/>
          <p:cNvSpPr>
            <a:spLocks/>
          </p:cNvSpPr>
          <p:nvPr/>
        </p:nvSpPr>
        <p:spPr bwMode="auto">
          <a:xfrm>
            <a:off x="2801938" y="3656013"/>
            <a:ext cx="1587" cy="717550"/>
          </a:xfrm>
          <a:custGeom>
            <a:avLst/>
            <a:gdLst>
              <a:gd name="T0" fmla="*/ 0 w 1"/>
              <a:gd name="T1" fmla="*/ 0 h 452"/>
              <a:gd name="T2" fmla="*/ 0 w 1"/>
              <a:gd name="T3" fmla="*/ 2147483647 h 452"/>
              <a:gd name="T4" fmla="*/ 0 w 1"/>
              <a:gd name="T5" fmla="*/ 0 h 452"/>
              <a:gd name="T6" fmla="*/ 0 60000 65536"/>
              <a:gd name="T7" fmla="*/ 0 60000 65536"/>
              <a:gd name="T8" fmla="*/ 0 60000 65536"/>
              <a:gd name="T9" fmla="*/ 0 w 1"/>
              <a:gd name="T10" fmla="*/ 0 h 452"/>
              <a:gd name="T11" fmla="*/ 1 w 1"/>
              <a:gd name="T12" fmla="*/ 452 h 4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452">
                <a:moveTo>
                  <a:pt x="0" y="0"/>
                </a:moveTo>
                <a:lnTo>
                  <a:pt x="0" y="451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17" name="Freeform 33"/>
          <p:cNvSpPr>
            <a:spLocks/>
          </p:cNvSpPr>
          <p:nvPr/>
        </p:nvSpPr>
        <p:spPr bwMode="auto">
          <a:xfrm>
            <a:off x="2767013" y="4233863"/>
            <a:ext cx="71437" cy="139700"/>
          </a:xfrm>
          <a:custGeom>
            <a:avLst/>
            <a:gdLst>
              <a:gd name="T0" fmla="*/ 2147483647 w 45"/>
              <a:gd name="T1" fmla="*/ 0 h 88"/>
              <a:gd name="T2" fmla="*/ 2147483647 w 45"/>
              <a:gd name="T3" fmla="*/ 2147483647 h 88"/>
              <a:gd name="T4" fmla="*/ 0 w 45"/>
              <a:gd name="T5" fmla="*/ 0 h 88"/>
              <a:gd name="T6" fmla="*/ 2147483647 w 45"/>
              <a:gd name="T7" fmla="*/ 0 h 88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88"/>
              <a:gd name="T14" fmla="*/ 45 w 45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88">
                <a:moveTo>
                  <a:pt x="44" y="0"/>
                </a:moveTo>
                <a:lnTo>
                  <a:pt x="22" y="87"/>
                </a:lnTo>
                <a:lnTo>
                  <a:pt x="0" y="0"/>
                </a:lnTo>
                <a:lnTo>
                  <a:pt x="44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18" name="Freeform 34"/>
          <p:cNvSpPr>
            <a:spLocks/>
          </p:cNvSpPr>
          <p:nvPr/>
        </p:nvSpPr>
        <p:spPr bwMode="auto">
          <a:xfrm>
            <a:off x="3243263" y="3629025"/>
            <a:ext cx="303212" cy="731838"/>
          </a:xfrm>
          <a:custGeom>
            <a:avLst/>
            <a:gdLst>
              <a:gd name="T0" fmla="*/ 0 w 191"/>
              <a:gd name="T1" fmla="*/ 0 h 461"/>
              <a:gd name="T2" fmla="*/ 2147483647 w 191"/>
              <a:gd name="T3" fmla="*/ 2147483647 h 461"/>
              <a:gd name="T4" fmla="*/ 0 w 191"/>
              <a:gd name="T5" fmla="*/ 0 h 461"/>
              <a:gd name="T6" fmla="*/ 0 60000 65536"/>
              <a:gd name="T7" fmla="*/ 0 60000 65536"/>
              <a:gd name="T8" fmla="*/ 0 60000 65536"/>
              <a:gd name="T9" fmla="*/ 0 w 191"/>
              <a:gd name="T10" fmla="*/ 0 h 461"/>
              <a:gd name="T11" fmla="*/ 191 w 191"/>
              <a:gd name="T12" fmla="*/ 461 h 4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" h="461">
                <a:moveTo>
                  <a:pt x="0" y="0"/>
                </a:moveTo>
                <a:lnTo>
                  <a:pt x="190" y="46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19" name="Freeform 35"/>
          <p:cNvSpPr>
            <a:spLocks/>
          </p:cNvSpPr>
          <p:nvPr/>
        </p:nvSpPr>
        <p:spPr bwMode="auto">
          <a:xfrm>
            <a:off x="3460750" y="4217988"/>
            <a:ext cx="85725" cy="142875"/>
          </a:xfrm>
          <a:custGeom>
            <a:avLst/>
            <a:gdLst>
              <a:gd name="T0" fmla="*/ 2147483647 w 54"/>
              <a:gd name="T1" fmla="*/ 0 h 90"/>
              <a:gd name="T2" fmla="*/ 2147483647 w 54"/>
              <a:gd name="T3" fmla="*/ 2147483647 h 90"/>
              <a:gd name="T4" fmla="*/ 0 w 54"/>
              <a:gd name="T5" fmla="*/ 2147483647 h 90"/>
              <a:gd name="T6" fmla="*/ 2147483647 w 54"/>
              <a:gd name="T7" fmla="*/ 0 h 90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90"/>
              <a:gd name="T14" fmla="*/ 54 w 54"/>
              <a:gd name="T15" fmla="*/ 90 h 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90">
                <a:moveTo>
                  <a:pt x="40" y="0"/>
                </a:moveTo>
                <a:lnTo>
                  <a:pt x="53" y="89"/>
                </a:lnTo>
                <a:lnTo>
                  <a:pt x="0" y="16"/>
                </a:lnTo>
                <a:lnTo>
                  <a:pt x="4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20" name="Freeform 36"/>
          <p:cNvSpPr>
            <a:spLocks/>
          </p:cNvSpPr>
          <p:nvPr/>
        </p:nvSpPr>
        <p:spPr bwMode="auto">
          <a:xfrm>
            <a:off x="5640388" y="3641725"/>
            <a:ext cx="358775" cy="704850"/>
          </a:xfrm>
          <a:custGeom>
            <a:avLst/>
            <a:gdLst>
              <a:gd name="T0" fmla="*/ 2147483647 w 226"/>
              <a:gd name="T1" fmla="*/ 0 h 444"/>
              <a:gd name="T2" fmla="*/ 0 w 226"/>
              <a:gd name="T3" fmla="*/ 2147483647 h 444"/>
              <a:gd name="T4" fmla="*/ 2147483647 w 226"/>
              <a:gd name="T5" fmla="*/ 0 h 444"/>
              <a:gd name="T6" fmla="*/ 0 60000 65536"/>
              <a:gd name="T7" fmla="*/ 0 60000 65536"/>
              <a:gd name="T8" fmla="*/ 0 60000 65536"/>
              <a:gd name="T9" fmla="*/ 0 w 226"/>
              <a:gd name="T10" fmla="*/ 0 h 444"/>
              <a:gd name="T11" fmla="*/ 226 w 226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444">
                <a:moveTo>
                  <a:pt x="225" y="0"/>
                </a:moveTo>
                <a:lnTo>
                  <a:pt x="0" y="443"/>
                </a:lnTo>
                <a:lnTo>
                  <a:pt x="225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21" name="Freeform 37"/>
          <p:cNvSpPr>
            <a:spLocks/>
          </p:cNvSpPr>
          <p:nvPr/>
        </p:nvSpPr>
        <p:spPr bwMode="auto">
          <a:xfrm>
            <a:off x="5640388" y="4206875"/>
            <a:ext cx="93662" cy="139700"/>
          </a:xfrm>
          <a:custGeom>
            <a:avLst/>
            <a:gdLst>
              <a:gd name="T0" fmla="*/ 2147483647 w 59"/>
              <a:gd name="T1" fmla="*/ 2147483647 h 88"/>
              <a:gd name="T2" fmla="*/ 0 w 59"/>
              <a:gd name="T3" fmla="*/ 2147483647 h 88"/>
              <a:gd name="T4" fmla="*/ 2147483647 w 59"/>
              <a:gd name="T5" fmla="*/ 0 h 88"/>
              <a:gd name="T6" fmla="*/ 2147483647 w 59"/>
              <a:gd name="T7" fmla="*/ 2147483647 h 88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8"/>
              <a:gd name="T14" fmla="*/ 59 w 59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8">
                <a:moveTo>
                  <a:pt x="58" y="19"/>
                </a:moveTo>
                <a:lnTo>
                  <a:pt x="0" y="87"/>
                </a:lnTo>
                <a:lnTo>
                  <a:pt x="20" y="0"/>
                </a:lnTo>
                <a:lnTo>
                  <a:pt x="58" y="19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22" name="Freeform 38"/>
          <p:cNvSpPr>
            <a:spLocks/>
          </p:cNvSpPr>
          <p:nvPr/>
        </p:nvSpPr>
        <p:spPr bwMode="auto">
          <a:xfrm>
            <a:off x="6438900" y="3656013"/>
            <a:ext cx="1588" cy="677862"/>
          </a:xfrm>
          <a:custGeom>
            <a:avLst/>
            <a:gdLst>
              <a:gd name="T0" fmla="*/ 0 w 1"/>
              <a:gd name="T1" fmla="*/ 0 h 427"/>
              <a:gd name="T2" fmla="*/ 0 w 1"/>
              <a:gd name="T3" fmla="*/ 2147483647 h 427"/>
              <a:gd name="T4" fmla="*/ 0 w 1"/>
              <a:gd name="T5" fmla="*/ 0 h 427"/>
              <a:gd name="T6" fmla="*/ 0 60000 65536"/>
              <a:gd name="T7" fmla="*/ 0 60000 65536"/>
              <a:gd name="T8" fmla="*/ 0 60000 65536"/>
              <a:gd name="T9" fmla="*/ 0 w 1"/>
              <a:gd name="T10" fmla="*/ 0 h 427"/>
              <a:gd name="T11" fmla="*/ 1 w 1"/>
              <a:gd name="T12" fmla="*/ 427 h 4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427">
                <a:moveTo>
                  <a:pt x="0" y="0"/>
                </a:moveTo>
                <a:lnTo>
                  <a:pt x="0" y="42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23" name="Freeform 39"/>
          <p:cNvSpPr>
            <a:spLocks/>
          </p:cNvSpPr>
          <p:nvPr/>
        </p:nvSpPr>
        <p:spPr bwMode="auto">
          <a:xfrm>
            <a:off x="6403975" y="4192588"/>
            <a:ext cx="69850" cy="141287"/>
          </a:xfrm>
          <a:custGeom>
            <a:avLst/>
            <a:gdLst>
              <a:gd name="T0" fmla="*/ 2147483647 w 44"/>
              <a:gd name="T1" fmla="*/ 0 h 89"/>
              <a:gd name="T2" fmla="*/ 2147483647 w 44"/>
              <a:gd name="T3" fmla="*/ 2147483647 h 89"/>
              <a:gd name="T4" fmla="*/ 0 w 44"/>
              <a:gd name="T5" fmla="*/ 0 h 89"/>
              <a:gd name="T6" fmla="*/ 2147483647 w 44"/>
              <a:gd name="T7" fmla="*/ 0 h 89"/>
              <a:gd name="T8" fmla="*/ 0 60000 65536"/>
              <a:gd name="T9" fmla="*/ 0 60000 65536"/>
              <a:gd name="T10" fmla="*/ 0 60000 65536"/>
              <a:gd name="T11" fmla="*/ 0 60000 65536"/>
              <a:gd name="T12" fmla="*/ 0 w 44"/>
              <a:gd name="T13" fmla="*/ 0 h 89"/>
              <a:gd name="T14" fmla="*/ 44 w 44"/>
              <a:gd name="T15" fmla="*/ 89 h 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" h="89">
                <a:moveTo>
                  <a:pt x="43" y="0"/>
                </a:moveTo>
                <a:lnTo>
                  <a:pt x="22" y="88"/>
                </a:lnTo>
                <a:lnTo>
                  <a:pt x="0" y="0"/>
                </a:lnTo>
                <a:lnTo>
                  <a:pt x="43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24" name="Freeform 40"/>
          <p:cNvSpPr>
            <a:spLocks/>
          </p:cNvSpPr>
          <p:nvPr/>
        </p:nvSpPr>
        <p:spPr bwMode="auto">
          <a:xfrm>
            <a:off x="6880225" y="3668713"/>
            <a:ext cx="358775" cy="677862"/>
          </a:xfrm>
          <a:custGeom>
            <a:avLst/>
            <a:gdLst>
              <a:gd name="T0" fmla="*/ 0 w 226"/>
              <a:gd name="T1" fmla="*/ 0 h 427"/>
              <a:gd name="T2" fmla="*/ 2147483647 w 226"/>
              <a:gd name="T3" fmla="*/ 2147483647 h 427"/>
              <a:gd name="T4" fmla="*/ 0 w 226"/>
              <a:gd name="T5" fmla="*/ 0 h 427"/>
              <a:gd name="T6" fmla="*/ 0 60000 65536"/>
              <a:gd name="T7" fmla="*/ 0 60000 65536"/>
              <a:gd name="T8" fmla="*/ 0 60000 65536"/>
              <a:gd name="T9" fmla="*/ 0 w 226"/>
              <a:gd name="T10" fmla="*/ 0 h 427"/>
              <a:gd name="T11" fmla="*/ 226 w 226"/>
              <a:gd name="T12" fmla="*/ 427 h 4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427">
                <a:moveTo>
                  <a:pt x="0" y="0"/>
                </a:moveTo>
                <a:lnTo>
                  <a:pt x="225" y="42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25" name="Freeform 41"/>
          <p:cNvSpPr>
            <a:spLocks/>
          </p:cNvSpPr>
          <p:nvPr/>
        </p:nvSpPr>
        <p:spPr bwMode="auto">
          <a:xfrm>
            <a:off x="7143750" y="4206875"/>
            <a:ext cx="95250" cy="139700"/>
          </a:xfrm>
          <a:custGeom>
            <a:avLst/>
            <a:gdLst>
              <a:gd name="T0" fmla="*/ 2147483647 w 60"/>
              <a:gd name="T1" fmla="*/ 0 h 88"/>
              <a:gd name="T2" fmla="*/ 2147483647 w 60"/>
              <a:gd name="T3" fmla="*/ 2147483647 h 88"/>
              <a:gd name="T4" fmla="*/ 0 w 60"/>
              <a:gd name="T5" fmla="*/ 2147483647 h 88"/>
              <a:gd name="T6" fmla="*/ 2147483647 w 60"/>
              <a:gd name="T7" fmla="*/ 0 h 88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8"/>
              <a:gd name="T14" fmla="*/ 60 w 60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8">
                <a:moveTo>
                  <a:pt x="38" y="0"/>
                </a:moveTo>
                <a:lnTo>
                  <a:pt x="59" y="87"/>
                </a:lnTo>
                <a:lnTo>
                  <a:pt x="0" y="20"/>
                </a:lnTo>
                <a:lnTo>
                  <a:pt x="38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26" name="Freeform 42"/>
          <p:cNvSpPr>
            <a:spLocks/>
          </p:cNvSpPr>
          <p:nvPr/>
        </p:nvSpPr>
        <p:spPr bwMode="auto">
          <a:xfrm>
            <a:off x="1590675" y="4427538"/>
            <a:ext cx="1588" cy="400050"/>
          </a:xfrm>
          <a:custGeom>
            <a:avLst/>
            <a:gdLst>
              <a:gd name="T0" fmla="*/ 0 w 1"/>
              <a:gd name="T1" fmla="*/ 0 h 252"/>
              <a:gd name="T2" fmla="*/ 0 w 1"/>
              <a:gd name="T3" fmla="*/ 2147483647 h 252"/>
              <a:gd name="T4" fmla="*/ 0 w 1"/>
              <a:gd name="T5" fmla="*/ 0 h 252"/>
              <a:gd name="T6" fmla="*/ 0 60000 65536"/>
              <a:gd name="T7" fmla="*/ 0 60000 65536"/>
              <a:gd name="T8" fmla="*/ 0 60000 65536"/>
              <a:gd name="T9" fmla="*/ 0 w 1"/>
              <a:gd name="T10" fmla="*/ 0 h 252"/>
              <a:gd name="T11" fmla="*/ 1 w 1"/>
              <a:gd name="T12" fmla="*/ 252 h 2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2">
                <a:moveTo>
                  <a:pt x="0" y="0"/>
                </a:moveTo>
                <a:lnTo>
                  <a:pt x="0" y="251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27" name="Freeform 43"/>
          <p:cNvSpPr>
            <a:spLocks/>
          </p:cNvSpPr>
          <p:nvPr/>
        </p:nvSpPr>
        <p:spPr bwMode="auto">
          <a:xfrm>
            <a:off x="2816225" y="4413250"/>
            <a:ext cx="1588" cy="414338"/>
          </a:xfrm>
          <a:custGeom>
            <a:avLst/>
            <a:gdLst>
              <a:gd name="T0" fmla="*/ 0 w 1"/>
              <a:gd name="T1" fmla="*/ 0 h 261"/>
              <a:gd name="T2" fmla="*/ 0 w 1"/>
              <a:gd name="T3" fmla="*/ 2147483647 h 261"/>
              <a:gd name="T4" fmla="*/ 0 w 1"/>
              <a:gd name="T5" fmla="*/ 0 h 261"/>
              <a:gd name="T6" fmla="*/ 0 60000 65536"/>
              <a:gd name="T7" fmla="*/ 0 60000 65536"/>
              <a:gd name="T8" fmla="*/ 0 60000 65536"/>
              <a:gd name="T9" fmla="*/ 0 w 1"/>
              <a:gd name="T10" fmla="*/ 0 h 261"/>
              <a:gd name="T11" fmla="*/ 1 w 1"/>
              <a:gd name="T12" fmla="*/ 261 h 2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61">
                <a:moveTo>
                  <a:pt x="0" y="0"/>
                </a:moveTo>
                <a:lnTo>
                  <a:pt x="0" y="26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28" name="Freeform 44"/>
          <p:cNvSpPr>
            <a:spLocks/>
          </p:cNvSpPr>
          <p:nvPr/>
        </p:nvSpPr>
        <p:spPr bwMode="auto">
          <a:xfrm>
            <a:off x="4013200" y="4413250"/>
            <a:ext cx="1588" cy="427038"/>
          </a:xfrm>
          <a:custGeom>
            <a:avLst/>
            <a:gdLst>
              <a:gd name="T0" fmla="*/ 0 w 1"/>
              <a:gd name="T1" fmla="*/ 0 h 269"/>
              <a:gd name="T2" fmla="*/ 0 w 1"/>
              <a:gd name="T3" fmla="*/ 2147483647 h 269"/>
              <a:gd name="T4" fmla="*/ 0 w 1"/>
              <a:gd name="T5" fmla="*/ 0 h 269"/>
              <a:gd name="T6" fmla="*/ 0 60000 65536"/>
              <a:gd name="T7" fmla="*/ 0 60000 65536"/>
              <a:gd name="T8" fmla="*/ 0 60000 65536"/>
              <a:gd name="T9" fmla="*/ 0 w 1"/>
              <a:gd name="T10" fmla="*/ 0 h 269"/>
              <a:gd name="T11" fmla="*/ 1 w 1"/>
              <a:gd name="T12" fmla="*/ 269 h 2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69">
                <a:moveTo>
                  <a:pt x="0" y="0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29" name="Freeform 45"/>
          <p:cNvSpPr>
            <a:spLocks/>
          </p:cNvSpPr>
          <p:nvPr/>
        </p:nvSpPr>
        <p:spPr bwMode="auto">
          <a:xfrm>
            <a:off x="5211763" y="4427538"/>
            <a:ext cx="1587" cy="385762"/>
          </a:xfrm>
          <a:custGeom>
            <a:avLst/>
            <a:gdLst>
              <a:gd name="T0" fmla="*/ 0 w 1"/>
              <a:gd name="T1" fmla="*/ 0 h 243"/>
              <a:gd name="T2" fmla="*/ 0 w 1"/>
              <a:gd name="T3" fmla="*/ 2147483647 h 243"/>
              <a:gd name="T4" fmla="*/ 0 w 1"/>
              <a:gd name="T5" fmla="*/ 0 h 243"/>
              <a:gd name="T6" fmla="*/ 0 60000 65536"/>
              <a:gd name="T7" fmla="*/ 0 60000 65536"/>
              <a:gd name="T8" fmla="*/ 0 60000 65536"/>
              <a:gd name="T9" fmla="*/ 0 w 1"/>
              <a:gd name="T10" fmla="*/ 0 h 243"/>
              <a:gd name="T11" fmla="*/ 1 w 1"/>
              <a:gd name="T12" fmla="*/ 243 h 2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43">
                <a:moveTo>
                  <a:pt x="0" y="0"/>
                </a:moveTo>
                <a:lnTo>
                  <a:pt x="0" y="242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30" name="Freeform 46"/>
          <p:cNvSpPr>
            <a:spLocks/>
          </p:cNvSpPr>
          <p:nvPr/>
        </p:nvSpPr>
        <p:spPr bwMode="auto">
          <a:xfrm>
            <a:off x="6424613" y="4427538"/>
            <a:ext cx="1587" cy="412750"/>
          </a:xfrm>
          <a:custGeom>
            <a:avLst/>
            <a:gdLst>
              <a:gd name="T0" fmla="*/ 0 w 1"/>
              <a:gd name="T1" fmla="*/ 0 h 260"/>
              <a:gd name="T2" fmla="*/ 0 w 1"/>
              <a:gd name="T3" fmla="*/ 2147483647 h 260"/>
              <a:gd name="T4" fmla="*/ 0 w 1"/>
              <a:gd name="T5" fmla="*/ 0 h 260"/>
              <a:gd name="T6" fmla="*/ 0 60000 65536"/>
              <a:gd name="T7" fmla="*/ 0 60000 65536"/>
              <a:gd name="T8" fmla="*/ 0 60000 65536"/>
              <a:gd name="T9" fmla="*/ 0 w 1"/>
              <a:gd name="T10" fmla="*/ 0 h 260"/>
              <a:gd name="T11" fmla="*/ 1 w 1"/>
              <a:gd name="T12" fmla="*/ 260 h 2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60">
                <a:moveTo>
                  <a:pt x="0" y="0"/>
                </a:moveTo>
                <a:lnTo>
                  <a:pt x="0" y="259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31" name="Freeform 47"/>
          <p:cNvSpPr>
            <a:spLocks/>
          </p:cNvSpPr>
          <p:nvPr/>
        </p:nvSpPr>
        <p:spPr bwMode="auto">
          <a:xfrm>
            <a:off x="7624763" y="4427538"/>
            <a:ext cx="1587" cy="412750"/>
          </a:xfrm>
          <a:custGeom>
            <a:avLst/>
            <a:gdLst>
              <a:gd name="T0" fmla="*/ 0 w 1"/>
              <a:gd name="T1" fmla="*/ 0 h 260"/>
              <a:gd name="T2" fmla="*/ 0 w 1"/>
              <a:gd name="T3" fmla="*/ 2147483647 h 260"/>
              <a:gd name="T4" fmla="*/ 0 w 1"/>
              <a:gd name="T5" fmla="*/ 0 h 260"/>
              <a:gd name="T6" fmla="*/ 0 60000 65536"/>
              <a:gd name="T7" fmla="*/ 0 60000 65536"/>
              <a:gd name="T8" fmla="*/ 0 60000 65536"/>
              <a:gd name="T9" fmla="*/ 0 w 1"/>
              <a:gd name="T10" fmla="*/ 0 h 260"/>
              <a:gd name="T11" fmla="*/ 1 w 1"/>
              <a:gd name="T12" fmla="*/ 260 h 2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60">
                <a:moveTo>
                  <a:pt x="0" y="0"/>
                </a:moveTo>
                <a:lnTo>
                  <a:pt x="0" y="259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32" name="Freeform 48"/>
          <p:cNvSpPr>
            <a:spLocks/>
          </p:cNvSpPr>
          <p:nvPr/>
        </p:nvSpPr>
        <p:spPr bwMode="auto">
          <a:xfrm>
            <a:off x="3640138" y="2184400"/>
            <a:ext cx="361950" cy="111125"/>
          </a:xfrm>
          <a:custGeom>
            <a:avLst/>
            <a:gdLst>
              <a:gd name="T0" fmla="*/ 0 w 228"/>
              <a:gd name="T1" fmla="*/ 0 h 70"/>
              <a:gd name="T2" fmla="*/ 2147483647 w 228"/>
              <a:gd name="T3" fmla="*/ 2147483647 h 70"/>
              <a:gd name="T4" fmla="*/ 0 w 228"/>
              <a:gd name="T5" fmla="*/ 0 h 70"/>
              <a:gd name="T6" fmla="*/ 0 60000 65536"/>
              <a:gd name="T7" fmla="*/ 0 60000 65536"/>
              <a:gd name="T8" fmla="*/ 0 60000 65536"/>
              <a:gd name="T9" fmla="*/ 0 w 228"/>
              <a:gd name="T10" fmla="*/ 0 h 70"/>
              <a:gd name="T11" fmla="*/ 228 w 228"/>
              <a:gd name="T12" fmla="*/ 70 h 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8" h="70">
                <a:moveTo>
                  <a:pt x="0" y="0"/>
                </a:moveTo>
                <a:lnTo>
                  <a:pt x="227" y="69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33" name="Freeform 49"/>
          <p:cNvSpPr>
            <a:spLocks/>
          </p:cNvSpPr>
          <p:nvPr/>
        </p:nvSpPr>
        <p:spPr bwMode="auto">
          <a:xfrm>
            <a:off x="3857625" y="2222500"/>
            <a:ext cx="144463" cy="73025"/>
          </a:xfrm>
          <a:custGeom>
            <a:avLst/>
            <a:gdLst>
              <a:gd name="T0" fmla="*/ 2147483647 w 91"/>
              <a:gd name="T1" fmla="*/ 0 h 46"/>
              <a:gd name="T2" fmla="*/ 2147483647 w 91"/>
              <a:gd name="T3" fmla="*/ 2147483647 h 46"/>
              <a:gd name="T4" fmla="*/ 0 w 91"/>
              <a:gd name="T5" fmla="*/ 2147483647 h 46"/>
              <a:gd name="T6" fmla="*/ 2147483647 w 91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46"/>
              <a:gd name="T14" fmla="*/ 91 w 91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46">
                <a:moveTo>
                  <a:pt x="14" y="0"/>
                </a:moveTo>
                <a:lnTo>
                  <a:pt x="90" y="45"/>
                </a:lnTo>
                <a:lnTo>
                  <a:pt x="0" y="40"/>
                </a:lnTo>
                <a:lnTo>
                  <a:pt x="14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34" name="Freeform 56"/>
          <p:cNvSpPr>
            <a:spLocks/>
          </p:cNvSpPr>
          <p:nvPr/>
        </p:nvSpPr>
        <p:spPr bwMode="auto">
          <a:xfrm>
            <a:off x="196850" y="3973513"/>
            <a:ext cx="8145463" cy="1587"/>
          </a:xfrm>
          <a:custGeom>
            <a:avLst/>
            <a:gdLst>
              <a:gd name="T0" fmla="*/ 0 w 5131"/>
              <a:gd name="T1" fmla="*/ 0 h 1"/>
              <a:gd name="T2" fmla="*/ 2147483647 w 5131"/>
              <a:gd name="T3" fmla="*/ 0 h 1"/>
              <a:gd name="T4" fmla="*/ 0 w 5131"/>
              <a:gd name="T5" fmla="*/ 0 h 1"/>
              <a:gd name="T6" fmla="*/ 0 60000 65536"/>
              <a:gd name="T7" fmla="*/ 0 60000 65536"/>
              <a:gd name="T8" fmla="*/ 0 60000 65536"/>
              <a:gd name="T9" fmla="*/ 0 w 5131"/>
              <a:gd name="T10" fmla="*/ 0 h 1"/>
              <a:gd name="T11" fmla="*/ 5131 w 513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31" h="1">
                <a:moveTo>
                  <a:pt x="0" y="0"/>
                </a:moveTo>
                <a:lnTo>
                  <a:pt x="5130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35" name="Freeform 57"/>
          <p:cNvSpPr>
            <a:spLocks/>
          </p:cNvSpPr>
          <p:nvPr/>
        </p:nvSpPr>
        <p:spPr bwMode="auto">
          <a:xfrm>
            <a:off x="211138" y="5087938"/>
            <a:ext cx="8116887" cy="1587"/>
          </a:xfrm>
          <a:custGeom>
            <a:avLst/>
            <a:gdLst>
              <a:gd name="T0" fmla="*/ 0 w 5113"/>
              <a:gd name="T1" fmla="*/ 0 h 1"/>
              <a:gd name="T2" fmla="*/ 2147483647 w 5113"/>
              <a:gd name="T3" fmla="*/ 0 h 1"/>
              <a:gd name="T4" fmla="*/ 0 w 5113"/>
              <a:gd name="T5" fmla="*/ 0 h 1"/>
              <a:gd name="T6" fmla="*/ 0 60000 65536"/>
              <a:gd name="T7" fmla="*/ 0 60000 65536"/>
              <a:gd name="T8" fmla="*/ 0 60000 65536"/>
              <a:gd name="T9" fmla="*/ 0 w 5113"/>
              <a:gd name="T10" fmla="*/ 0 h 1"/>
              <a:gd name="T11" fmla="*/ 5113 w 5113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13" h="1">
                <a:moveTo>
                  <a:pt x="0" y="0"/>
                </a:moveTo>
                <a:lnTo>
                  <a:pt x="511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6436" name="Rectangle 58"/>
          <p:cNvSpPr>
            <a:spLocks noChangeArrowheads="1"/>
          </p:cNvSpPr>
          <p:nvPr/>
        </p:nvSpPr>
        <p:spPr bwMode="auto">
          <a:xfrm>
            <a:off x="1123950" y="4467225"/>
            <a:ext cx="431800" cy="290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16437" name="Rectangle 59"/>
          <p:cNvSpPr>
            <a:spLocks noChangeArrowheads="1"/>
          </p:cNvSpPr>
          <p:nvPr/>
        </p:nvSpPr>
        <p:spPr bwMode="auto">
          <a:xfrm>
            <a:off x="1608138" y="4467225"/>
            <a:ext cx="431800" cy="290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15*</a:t>
            </a:r>
          </a:p>
        </p:txBody>
      </p:sp>
      <p:sp>
        <p:nvSpPr>
          <p:cNvPr id="16438" name="Rectangle 60"/>
          <p:cNvSpPr>
            <a:spLocks noChangeArrowheads="1"/>
          </p:cNvSpPr>
          <p:nvPr/>
        </p:nvSpPr>
        <p:spPr bwMode="auto">
          <a:xfrm>
            <a:off x="2338388" y="4467225"/>
            <a:ext cx="431800" cy="290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20*</a:t>
            </a:r>
          </a:p>
        </p:txBody>
      </p:sp>
      <p:sp>
        <p:nvSpPr>
          <p:cNvPr id="16439" name="Rectangle 61"/>
          <p:cNvSpPr>
            <a:spLocks noChangeArrowheads="1"/>
          </p:cNvSpPr>
          <p:nvPr/>
        </p:nvSpPr>
        <p:spPr bwMode="auto">
          <a:xfrm>
            <a:off x="2846388" y="4467225"/>
            <a:ext cx="431800" cy="290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27*</a:t>
            </a:r>
          </a:p>
        </p:txBody>
      </p:sp>
      <p:sp>
        <p:nvSpPr>
          <p:cNvPr id="16440" name="Rectangle 62"/>
          <p:cNvSpPr>
            <a:spLocks noChangeArrowheads="1"/>
          </p:cNvSpPr>
          <p:nvPr/>
        </p:nvSpPr>
        <p:spPr bwMode="auto">
          <a:xfrm>
            <a:off x="3562350" y="4467225"/>
            <a:ext cx="431800" cy="290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33*</a:t>
            </a:r>
          </a:p>
        </p:txBody>
      </p:sp>
      <p:sp>
        <p:nvSpPr>
          <p:cNvPr id="16441" name="Rectangle 63"/>
          <p:cNvSpPr>
            <a:spLocks noChangeArrowheads="1"/>
          </p:cNvSpPr>
          <p:nvPr/>
        </p:nvSpPr>
        <p:spPr bwMode="auto">
          <a:xfrm>
            <a:off x="4032250" y="4467225"/>
            <a:ext cx="431800" cy="290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37*</a:t>
            </a:r>
          </a:p>
        </p:txBody>
      </p:sp>
      <p:sp>
        <p:nvSpPr>
          <p:cNvPr id="16442" name="Rectangle 64"/>
          <p:cNvSpPr>
            <a:spLocks noChangeArrowheads="1"/>
          </p:cNvSpPr>
          <p:nvPr/>
        </p:nvSpPr>
        <p:spPr bwMode="auto">
          <a:xfrm>
            <a:off x="4775200" y="4465638"/>
            <a:ext cx="431800" cy="290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40*</a:t>
            </a:r>
          </a:p>
        </p:txBody>
      </p:sp>
      <p:sp>
        <p:nvSpPr>
          <p:cNvPr id="16443" name="Rectangle 65"/>
          <p:cNvSpPr>
            <a:spLocks noChangeArrowheads="1"/>
          </p:cNvSpPr>
          <p:nvPr/>
        </p:nvSpPr>
        <p:spPr bwMode="auto">
          <a:xfrm>
            <a:off x="5245100" y="4451350"/>
            <a:ext cx="431800" cy="290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46*</a:t>
            </a:r>
          </a:p>
        </p:txBody>
      </p:sp>
      <p:sp>
        <p:nvSpPr>
          <p:cNvPr id="16444" name="Rectangle 66"/>
          <p:cNvSpPr>
            <a:spLocks noChangeArrowheads="1"/>
          </p:cNvSpPr>
          <p:nvPr/>
        </p:nvSpPr>
        <p:spPr bwMode="auto">
          <a:xfrm>
            <a:off x="5961063" y="4465638"/>
            <a:ext cx="431800" cy="290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 dirty="0">
                <a:solidFill>
                  <a:srgbClr val="000000"/>
                </a:solidFill>
              </a:rPr>
              <a:t>51*</a:t>
            </a:r>
          </a:p>
        </p:txBody>
      </p:sp>
      <p:sp>
        <p:nvSpPr>
          <p:cNvPr id="16445" name="Rectangle 67"/>
          <p:cNvSpPr>
            <a:spLocks noChangeArrowheads="1"/>
          </p:cNvSpPr>
          <p:nvPr/>
        </p:nvSpPr>
        <p:spPr bwMode="auto">
          <a:xfrm>
            <a:off x="6484938" y="4451350"/>
            <a:ext cx="431800" cy="290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55*</a:t>
            </a:r>
          </a:p>
        </p:txBody>
      </p:sp>
      <p:sp>
        <p:nvSpPr>
          <p:cNvPr id="16446" name="Rectangle 68"/>
          <p:cNvSpPr>
            <a:spLocks noChangeArrowheads="1"/>
          </p:cNvSpPr>
          <p:nvPr/>
        </p:nvSpPr>
        <p:spPr bwMode="auto">
          <a:xfrm>
            <a:off x="7173913" y="4479925"/>
            <a:ext cx="431800" cy="290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63*</a:t>
            </a:r>
          </a:p>
        </p:txBody>
      </p:sp>
      <p:sp>
        <p:nvSpPr>
          <p:cNvPr id="16447" name="Rectangle 69"/>
          <p:cNvSpPr>
            <a:spLocks noChangeArrowheads="1"/>
          </p:cNvSpPr>
          <p:nvPr/>
        </p:nvSpPr>
        <p:spPr bwMode="auto">
          <a:xfrm>
            <a:off x="7670800" y="4465638"/>
            <a:ext cx="431800" cy="290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 dirty="0">
                <a:solidFill>
                  <a:srgbClr val="000000"/>
                </a:solidFill>
              </a:rPr>
              <a:t>97*</a:t>
            </a:r>
          </a:p>
        </p:txBody>
      </p:sp>
      <p:sp>
        <p:nvSpPr>
          <p:cNvPr id="16448" name="Rectangle 70"/>
          <p:cNvSpPr>
            <a:spLocks noChangeArrowheads="1"/>
          </p:cNvSpPr>
          <p:nvPr/>
        </p:nvSpPr>
        <p:spPr bwMode="auto">
          <a:xfrm>
            <a:off x="2403475" y="3352800"/>
            <a:ext cx="368300" cy="29051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16449" name="Rectangle 71"/>
          <p:cNvSpPr>
            <a:spLocks noChangeArrowheads="1"/>
          </p:cNvSpPr>
          <p:nvPr/>
        </p:nvSpPr>
        <p:spPr bwMode="auto">
          <a:xfrm>
            <a:off x="2844800" y="3352800"/>
            <a:ext cx="368300" cy="29051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 dirty="0">
                <a:solidFill>
                  <a:srgbClr val="000000"/>
                </a:solidFill>
              </a:rPr>
              <a:t>33</a:t>
            </a:r>
          </a:p>
        </p:txBody>
      </p:sp>
      <p:sp>
        <p:nvSpPr>
          <p:cNvPr id="16450" name="Rectangle 72"/>
          <p:cNvSpPr>
            <a:spLocks noChangeArrowheads="1"/>
          </p:cNvSpPr>
          <p:nvPr/>
        </p:nvSpPr>
        <p:spPr bwMode="auto">
          <a:xfrm>
            <a:off x="6042025" y="3351213"/>
            <a:ext cx="368300" cy="2905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 dirty="0">
                <a:solidFill>
                  <a:srgbClr val="000000"/>
                </a:solidFill>
              </a:rPr>
              <a:t>51</a:t>
            </a:r>
          </a:p>
        </p:txBody>
      </p:sp>
      <p:sp>
        <p:nvSpPr>
          <p:cNvPr id="16451" name="Rectangle 73"/>
          <p:cNvSpPr>
            <a:spLocks noChangeArrowheads="1"/>
          </p:cNvSpPr>
          <p:nvPr/>
        </p:nvSpPr>
        <p:spPr bwMode="auto">
          <a:xfrm>
            <a:off x="6469063" y="3351213"/>
            <a:ext cx="368300" cy="2905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 dirty="0">
                <a:solidFill>
                  <a:srgbClr val="000000"/>
                </a:solidFill>
              </a:rPr>
              <a:t>63</a:t>
            </a:r>
          </a:p>
        </p:txBody>
      </p:sp>
      <p:sp>
        <p:nvSpPr>
          <p:cNvPr id="16452" name="Rectangle 74"/>
          <p:cNvSpPr>
            <a:spLocks noChangeArrowheads="1"/>
          </p:cNvSpPr>
          <p:nvPr/>
        </p:nvSpPr>
        <p:spPr bwMode="auto">
          <a:xfrm>
            <a:off x="4154488" y="2362200"/>
            <a:ext cx="368300" cy="29051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 dirty="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16453" name="Rectangle 75"/>
          <p:cNvSpPr>
            <a:spLocks noChangeArrowheads="1"/>
          </p:cNvSpPr>
          <p:nvPr/>
        </p:nvSpPr>
        <p:spPr bwMode="auto">
          <a:xfrm>
            <a:off x="2955925" y="2058988"/>
            <a:ext cx="588963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0000"/>
                </a:solidFill>
              </a:rPr>
              <a:t>Root</a:t>
            </a:r>
          </a:p>
        </p:txBody>
      </p:sp>
      <p:sp>
        <p:nvSpPr>
          <p:cNvPr id="16454" name="Rectangle 80"/>
          <p:cNvSpPr>
            <a:spLocks noChangeArrowheads="1"/>
          </p:cNvSpPr>
          <p:nvPr/>
        </p:nvSpPr>
        <p:spPr bwMode="auto">
          <a:xfrm>
            <a:off x="153988" y="5359400"/>
            <a:ext cx="9445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0000"/>
                </a:solidFill>
              </a:rPr>
              <a:t>Overflow</a:t>
            </a:r>
          </a:p>
        </p:txBody>
      </p:sp>
      <p:sp>
        <p:nvSpPr>
          <p:cNvPr id="16455" name="Rectangle 81"/>
          <p:cNvSpPr>
            <a:spLocks noChangeArrowheads="1"/>
          </p:cNvSpPr>
          <p:nvPr/>
        </p:nvSpPr>
        <p:spPr bwMode="auto">
          <a:xfrm>
            <a:off x="153988" y="5670550"/>
            <a:ext cx="70802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0000"/>
                </a:solidFill>
              </a:rPr>
              <a:t>Pages</a:t>
            </a:r>
          </a:p>
        </p:txBody>
      </p:sp>
      <p:sp>
        <p:nvSpPr>
          <p:cNvPr id="16456" name="Rectangle 82"/>
          <p:cNvSpPr>
            <a:spLocks noChangeArrowheads="1"/>
          </p:cNvSpPr>
          <p:nvPr/>
        </p:nvSpPr>
        <p:spPr bwMode="auto">
          <a:xfrm>
            <a:off x="153988" y="4349750"/>
            <a:ext cx="54927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0000"/>
                </a:solidFill>
              </a:rPr>
              <a:t>Leaf</a:t>
            </a:r>
          </a:p>
        </p:txBody>
      </p:sp>
      <p:sp>
        <p:nvSpPr>
          <p:cNvPr id="16457" name="Rectangle 83"/>
          <p:cNvSpPr>
            <a:spLocks noChangeArrowheads="1"/>
          </p:cNvSpPr>
          <p:nvPr/>
        </p:nvSpPr>
        <p:spPr bwMode="auto">
          <a:xfrm>
            <a:off x="152400" y="2408238"/>
            <a:ext cx="64928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0000"/>
                </a:solidFill>
              </a:rPr>
              <a:t>Index</a:t>
            </a:r>
          </a:p>
        </p:txBody>
      </p:sp>
      <p:sp>
        <p:nvSpPr>
          <p:cNvPr id="16458" name="Rectangle 84"/>
          <p:cNvSpPr>
            <a:spLocks noChangeArrowheads="1"/>
          </p:cNvSpPr>
          <p:nvPr/>
        </p:nvSpPr>
        <p:spPr bwMode="auto">
          <a:xfrm>
            <a:off x="152400" y="2717800"/>
            <a:ext cx="70802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0000"/>
                </a:solidFill>
              </a:rPr>
              <a:t>Pages</a:t>
            </a:r>
          </a:p>
        </p:txBody>
      </p:sp>
      <p:sp>
        <p:nvSpPr>
          <p:cNvPr id="16459" name="Rectangle 85"/>
          <p:cNvSpPr>
            <a:spLocks noChangeArrowheads="1"/>
          </p:cNvSpPr>
          <p:nvPr/>
        </p:nvSpPr>
        <p:spPr bwMode="auto">
          <a:xfrm>
            <a:off x="153988" y="4659313"/>
            <a:ext cx="70802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0000"/>
                </a:solidFill>
              </a:rPr>
              <a:t>Pages</a:t>
            </a:r>
          </a:p>
        </p:txBody>
      </p:sp>
      <p:sp>
        <p:nvSpPr>
          <p:cNvPr id="16460" name="Rectangle 86"/>
          <p:cNvSpPr>
            <a:spLocks noChangeArrowheads="1"/>
          </p:cNvSpPr>
          <p:nvPr/>
        </p:nvSpPr>
        <p:spPr bwMode="auto">
          <a:xfrm>
            <a:off x="153988" y="4038600"/>
            <a:ext cx="84613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0000"/>
                </a:solidFill>
              </a:rPr>
              <a:t>Primary</a:t>
            </a:r>
          </a:p>
        </p:txBody>
      </p:sp>
      <p:grpSp>
        <p:nvGrpSpPr>
          <p:cNvPr id="3" name="Group 219"/>
          <p:cNvGrpSpPr>
            <a:grpSpLocks/>
          </p:cNvGrpSpPr>
          <p:nvPr/>
        </p:nvGrpSpPr>
        <p:grpSpPr bwMode="auto">
          <a:xfrm>
            <a:off x="2289175" y="4832350"/>
            <a:ext cx="1036638" cy="903288"/>
            <a:chOff x="1725" y="2563"/>
            <a:chExt cx="653" cy="569"/>
          </a:xfrm>
        </p:grpSpPr>
        <p:sp>
          <p:nvSpPr>
            <p:cNvPr id="16468" name="Freeform 50"/>
            <p:cNvSpPr>
              <a:spLocks/>
            </p:cNvSpPr>
            <p:nvPr/>
          </p:nvSpPr>
          <p:spPr bwMode="auto">
            <a:xfrm>
              <a:off x="1753" y="2853"/>
              <a:ext cx="625" cy="279"/>
            </a:xfrm>
            <a:custGeom>
              <a:avLst/>
              <a:gdLst>
                <a:gd name="T0" fmla="*/ 0 w 625"/>
                <a:gd name="T1" fmla="*/ 278 h 279"/>
                <a:gd name="T2" fmla="*/ 0 w 625"/>
                <a:gd name="T3" fmla="*/ 0 h 279"/>
                <a:gd name="T4" fmla="*/ 624 w 625"/>
                <a:gd name="T5" fmla="*/ 0 h 279"/>
                <a:gd name="T6" fmla="*/ 624 w 625"/>
                <a:gd name="T7" fmla="*/ 278 h 279"/>
                <a:gd name="T8" fmla="*/ 0 w 625"/>
                <a:gd name="T9" fmla="*/ 278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5"/>
                <a:gd name="T16" fmla="*/ 0 h 279"/>
                <a:gd name="T17" fmla="*/ 625 w 625"/>
                <a:gd name="T18" fmla="*/ 279 h 2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5" h="279">
                  <a:moveTo>
                    <a:pt x="0" y="278"/>
                  </a:moveTo>
                  <a:lnTo>
                    <a:pt x="0" y="0"/>
                  </a:lnTo>
                  <a:lnTo>
                    <a:pt x="624" y="0"/>
                  </a:lnTo>
                  <a:lnTo>
                    <a:pt x="624" y="278"/>
                  </a:lnTo>
                  <a:lnTo>
                    <a:pt x="0" y="278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6469" name="Freeform 51"/>
            <p:cNvSpPr>
              <a:spLocks/>
            </p:cNvSpPr>
            <p:nvPr/>
          </p:nvSpPr>
          <p:spPr bwMode="auto">
            <a:xfrm>
              <a:off x="2065" y="2862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6470" name="Rectangle 76"/>
            <p:cNvSpPr>
              <a:spLocks noChangeArrowheads="1"/>
            </p:cNvSpPr>
            <p:nvPr/>
          </p:nvSpPr>
          <p:spPr bwMode="auto">
            <a:xfrm>
              <a:off x="1781" y="2887"/>
              <a:ext cx="272" cy="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>
                  <a:solidFill>
                    <a:srgbClr val="000000"/>
                  </a:solidFill>
                </a:rPr>
                <a:t>23*</a:t>
              </a:r>
            </a:p>
          </p:txBody>
        </p:sp>
        <p:sp>
          <p:nvSpPr>
            <p:cNvPr id="16471" name="Arc 87"/>
            <p:cNvSpPr>
              <a:spLocks/>
            </p:cNvSpPr>
            <p:nvPr/>
          </p:nvSpPr>
          <p:spPr bwMode="auto">
            <a:xfrm>
              <a:off x="1725" y="2563"/>
              <a:ext cx="9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</p:grpSp>
      <p:sp>
        <p:nvSpPr>
          <p:cNvPr id="308" name="Rectangle 78"/>
          <p:cNvSpPr>
            <a:spLocks noChangeArrowheads="1"/>
          </p:cNvSpPr>
          <p:nvPr/>
        </p:nvSpPr>
        <p:spPr bwMode="auto">
          <a:xfrm>
            <a:off x="5245100" y="5303838"/>
            <a:ext cx="431800" cy="290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300" b="1">
                <a:solidFill>
                  <a:srgbClr val="000000"/>
                </a:solidFill>
              </a:rPr>
              <a:t>41*</a:t>
            </a:r>
          </a:p>
        </p:txBody>
      </p:sp>
      <p:grpSp>
        <p:nvGrpSpPr>
          <p:cNvPr id="4" name="Group 221"/>
          <p:cNvGrpSpPr>
            <a:grpSpLocks/>
          </p:cNvGrpSpPr>
          <p:nvPr/>
        </p:nvGrpSpPr>
        <p:grpSpPr bwMode="auto">
          <a:xfrm>
            <a:off x="4745049" y="5670557"/>
            <a:ext cx="992189" cy="739776"/>
            <a:chOff x="3272" y="3091"/>
            <a:chExt cx="625" cy="466"/>
          </a:xfrm>
        </p:grpSpPr>
        <p:sp>
          <p:nvSpPr>
            <p:cNvPr id="16464" name="Freeform 54"/>
            <p:cNvSpPr>
              <a:spLocks/>
            </p:cNvSpPr>
            <p:nvPr/>
          </p:nvSpPr>
          <p:spPr bwMode="auto">
            <a:xfrm>
              <a:off x="3272" y="3278"/>
              <a:ext cx="625" cy="279"/>
            </a:xfrm>
            <a:custGeom>
              <a:avLst/>
              <a:gdLst>
                <a:gd name="T0" fmla="*/ 0 w 625"/>
                <a:gd name="T1" fmla="*/ 278 h 279"/>
                <a:gd name="T2" fmla="*/ 0 w 625"/>
                <a:gd name="T3" fmla="*/ 0 h 279"/>
                <a:gd name="T4" fmla="*/ 624 w 625"/>
                <a:gd name="T5" fmla="*/ 0 h 279"/>
                <a:gd name="T6" fmla="*/ 624 w 625"/>
                <a:gd name="T7" fmla="*/ 278 h 279"/>
                <a:gd name="T8" fmla="*/ 0 w 625"/>
                <a:gd name="T9" fmla="*/ 278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5"/>
                <a:gd name="T16" fmla="*/ 0 h 279"/>
                <a:gd name="T17" fmla="*/ 625 w 625"/>
                <a:gd name="T18" fmla="*/ 279 h 2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5" h="279">
                  <a:moveTo>
                    <a:pt x="0" y="278"/>
                  </a:moveTo>
                  <a:lnTo>
                    <a:pt x="0" y="0"/>
                  </a:lnTo>
                  <a:lnTo>
                    <a:pt x="624" y="0"/>
                  </a:lnTo>
                  <a:lnTo>
                    <a:pt x="624" y="278"/>
                  </a:lnTo>
                  <a:lnTo>
                    <a:pt x="0" y="278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6465" name="Freeform 55"/>
            <p:cNvSpPr>
              <a:spLocks/>
            </p:cNvSpPr>
            <p:nvPr/>
          </p:nvSpPr>
          <p:spPr bwMode="auto">
            <a:xfrm>
              <a:off x="3574" y="3287"/>
              <a:ext cx="1" cy="261"/>
            </a:xfrm>
            <a:custGeom>
              <a:avLst/>
              <a:gdLst>
                <a:gd name="T0" fmla="*/ 0 w 1"/>
                <a:gd name="T1" fmla="*/ 0 h 261"/>
                <a:gd name="T2" fmla="*/ 0 w 1"/>
                <a:gd name="T3" fmla="*/ 260 h 261"/>
                <a:gd name="T4" fmla="*/ 0 w 1"/>
                <a:gd name="T5" fmla="*/ 0 h 261"/>
                <a:gd name="T6" fmla="*/ 0 60000 65536"/>
                <a:gd name="T7" fmla="*/ 0 60000 65536"/>
                <a:gd name="T8" fmla="*/ 0 60000 65536"/>
                <a:gd name="T9" fmla="*/ 0 w 1"/>
                <a:gd name="T10" fmla="*/ 0 h 261"/>
                <a:gd name="T11" fmla="*/ 1 w 1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61">
                  <a:moveTo>
                    <a:pt x="0" y="0"/>
                  </a:moveTo>
                  <a:lnTo>
                    <a:pt x="0" y="26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6466" name="Rectangle 79"/>
            <p:cNvSpPr>
              <a:spLocks noChangeArrowheads="1"/>
            </p:cNvSpPr>
            <p:nvPr/>
          </p:nvSpPr>
          <p:spPr bwMode="auto">
            <a:xfrm>
              <a:off x="3300" y="3311"/>
              <a:ext cx="272" cy="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300" b="1" dirty="0">
                  <a:solidFill>
                    <a:srgbClr val="000000"/>
                  </a:solidFill>
                </a:rPr>
                <a:t>42*</a:t>
              </a:r>
            </a:p>
          </p:txBody>
        </p:sp>
        <p:sp>
          <p:nvSpPr>
            <p:cNvPr id="16467" name="Arc 89"/>
            <p:cNvSpPr>
              <a:spLocks/>
            </p:cNvSpPr>
            <p:nvPr/>
          </p:nvSpPr>
          <p:spPr bwMode="auto">
            <a:xfrm>
              <a:off x="3309" y="3091"/>
              <a:ext cx="4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66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6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nimBg="1"/>
      <p:bldP spid="164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>
                <a:ea typeface="SimSun" charset="-122"/>
              </a:rPr>
              <a:t>ISAM: Problem</a:t>
            </a:r>
            <a:endParaRPr kumimoji="1" lang="zh-CN" altLang="en-US">
              <a:ea typeface="SimSun" charset="-122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38113" y="2124075"/>
            <a:ext cx="8991600" cy="51054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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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 suitable for updates. </a:t>
            </a:r>
          </a:p>
          <a:p>
            <a:pPr marL="34290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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Loses balance and becomes non-sequential due to overflow chain! </a:t>
            </a:r>
          </a:p>
          <a:p>
            <a:pPr marL="34290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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B+ Tree solves these problems.</a:t>
            </a:r>
          </a:p>
          <a:p>
            <a:pPr marL="34290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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Bookman Old Style" pitchFamily="18" charset="0"/>
              <a:ea typeface="+mn-ea"/>
              <a:cs typeface="+mn-cs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7297738"/>
            <a:ext cx="2895600" cy="403225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685800" y="70929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3124200" y="70929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99C248-507F-DE48-BA0E-32B1A24FADBE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14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700088" y="249238"/>
            <a:ext cx="7772400" cy="692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sz="3200" u="sng">
                <a:ea typeface="Gulim" charset="-127"/>
              </a:rPr>
              <a:t>B+Tree Example</a:t>
            </a:r>
            <a:r>
              <a:rPr lang="en-US" altLang="ko-KR" sz="3200">
                <a:ea typeface="Gulim" charset="-127"/>
              </a:rPr>
              <a:t> (n=3)</a:t>
            </a:r>
          </a:p>
        </p:txBody>
      </p:sp>
      <p:sp>
        <p:nvSpPr>
          <p:cNvPr id="19460" name="Line 7"/>
          <p:cNvSpPr>
            <a:spLocks noChangeShapeType="1"/>
          </p:cNvSpPr>
          <p:nvPr/>
        </p:nvSpPr>
        <p:spPr bwMode="auto">
          <a:xfrm>
            <a:off x="2135188" y="36258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61" name="Group 9"/>
          <p:cNvGrpSpPr>
            <a:grpSpLocks/>
          </p:cNvGrpSpPr>
          <p:nvPr/>
        </p:nvGrpSpPr>
        <p:grpSpPr bwMode="auto">
          <a:xfrm>
            <a:off x="955675" y="3398838"/>
            <a:ext cx="1250950" cy="474662"/>
            <a:chOff x="385" y="3458"/>
            <a:chExt cx="788" cy="381"/>
          </a:xfrm>
        </p:grpSpPr>
        <p:sp>
          <p:nvSpPr>
            <p:cNvPr id="19543" name="Text Box 10"/>
            <p:cNvSpPr txBox="1">
              <a:spLocks noChangeArrowheads="1"/>
            </p:cNvSpPr>
            <p:nvPr/>
          </p:nvSpPr>
          <p:spPr bwMode="auto">
            <a:xfrm>
              <a:off x="385" y="3458"/>
              <a:ext cx="788" cy="3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20  30 </a:t>
              </a:r>
            </a:p>
          </p:txBody>
        </p:sp>
        <p:sp>
          <p:nvSpPr>
            <p:cNvPr id="19544" name="Line 11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5" name="Line 12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6" name="Line 13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7" name="Line 14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2" name="Line 16"/>
          <p:cNvSpPr>
            <a:spLocks noChangeShapeType="1"/>
          </p:cNvSpPr>
          <p:nvPr/>
        </p:nvSpPr>
        <p:spPr bwMode="auto">
          <a:xfrm>
            <a:off x="3709988" y="36258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19"/>
          <p:cNvSpPr txBox="1">
            <a:spLocks noChangeArrowheads="1"/>
          </p:cNvSpPr>
          <p:nvPr/>
        </p:nvSpPr>
        <p:spPr bwMode="auto">
          <a:xfrm>
            <a:off x="2605088" y="33956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19464" name="Line 20"/>
          <p:cNvSpPr>
            <a:spLocks noChangeShapeType="1"/>
          </p:cNvSpPr>
          <p:nvPr/>
        </p:nvSpPr>
        <p:spPr bwMode="auto">
          <a:xfrm>
            <a:off x="2668588" y="3446463"/>
            <a:ext cx="0" cy="379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21"/>
          <p:cNvSpPr>
            <a:spLocks noChangeShapeType="1"/>
          </p:cNvSpPr>
          <p:nvPr/>
        </p:nvSpPr>
        <p:spPr bwMode="auto">
          <a:xfrm>
            <a:off x="3646488" y="3446463"/>
            <a:ext cx="0" cy="379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22"/>
          <p:cNvSpPr>
            <a:spLocks noChangeShapeType="1"/>
          </p:cNvSpPr>
          <p:nvPr/>
        </p:nvSpPr>
        <p:spPr bwMode="auto">
          <a:xfrm>
            <a:off x="3087688" y="3446463"/>
            <a:ext cx="0" cy="379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23"/>
          <p:cNvSpPr>
            <a:spLocks noChangeShapeType="1"/>
          </p:cNvSpPr>
          <p:nvPr/>
        </p:nvSpPr>
        <p:spPr bwMode="auto">
          <a:xfrm>
            <a:off x="3227388" y="3446463"/>
            <a:ext cx="0" cy="379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24"/>
          <p:cNvSpPr>
            <a:spLocks noChangeShapeType="1"/>
          </p:cNvSpPr>
          <p:nvPr/>
        </p:nvSpPr>
        <p:spPr bwMode="auto">
          <a:xfrm>
            <a:off x="5754688" y="3665538"/>
            <a:ext cx="0" cy="3984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69" name="Group 25"/>
          <p:cNvGrpSpPr>
            <a:grpSpLocks/>
          </p:cNvGrpSpPr>
          <p:nvPr/>
        </p:nvGrpSpPr>
        <p:grpSpPr bwMode="auto">
          <a:xfrm>
            <a:off x="5681663" y="3368675"/>
            <a:ext cx="1250950" cy="474663"/>
            <a:chOff x="386" y="3458"/>
            <a:chExt cx="788" cy="381"/>
          </a:xfrm>
        </p:grpSpPr>
        <p:sp>
          <p:nvSpPr>
            <p:cNvPr id="19538" name="Text Box 26"/>
            <p:cNvSpPr txBox="1">
              <a:spLocks noChangeArrowheads="1"/>
            </p:cNvSpPr>
            <p:nvPr/>
          </p:nvSpPr>
          <p:spPr bwMode="auto">
            <a:xfrm>
              <a:off x="386" y="3458"/>
              <a:ext cx="788" cy="3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80  90 </a:t>
              </a:r>
            </a:p>
          </p:txBody>
        </p:sp>
        <p:sp>
          <p:nvSpPr>
            <p:cNvPr id="19539" name="Line 27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0" name="Line 28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1" name="Line 29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2" name="Line 30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0" name="Line 31"/>
          <p:cNvSpPr>
            <a:spLocks noChangeShapeType="1"/>
          </p:cNvSpPr>
          <p:nvPr/>
        </p:nvSpPr>
        <p:spPr bwMode="auto">
          <a:xfrm>
            <a:off x="6300788" y="3665538"/>
            <a:ext cx="0" cy="3984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32"/>
          <p:cNvSpPr>
            <a:spLocks noChangeShapeType="1"/>
          </p:cNvSpPr>
          <p:nvPr/>
        </p:nvSpPr>
        <p:spPr bwMode="auto">
          <a:xfrm>
            <a:off x="5272088" y="3605213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33"/>
          <p:cNvSpPr>
            <a:spLocks noChangeShapeType="1"/>
          </p:cNvSpPr>
          <p:nvPr/>
        </p:nvSpPr>
        <p:spPr bwMode="auto">
          <a:xfrm>
            <a:off x="4167188" y="3675063"/>
            <a:ext cx="0" cy="3984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Text Box 35"/>
          <p:cNvSpPr txBox="1">
            <a:spLocks noChangeArrowheads="1"/>
          </p:cNvSpPr>
          <p:nvPr/>
        </p:nvSpPr>
        <p:spPr bwMode="auto">
          <a:xfrm>
            <a:off x="4184650" y="338613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19474" name="Line 36"/>
          <p:cNvSpPr>
            <a:spLocks noChangeShapeType="1"/>
          </p:cNvSpPr>
          <p:nvPr/>
        </p:nvSpPr>
        <p:spPr bwMode="auto">
          <a:xfrm>
            <a:off x="4230688" y="342741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37"/>
          <p:cNvSpPr>
            <a:spLocks noChangeShapeType="1"/>
          </p:cNvSpPr>
          <p:nvPr/>
        </p:nvSpPr>
        <p:spPr bwMode="auto">
          <a:xfrm>
            <a:off x="5208588" y="342741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38"/>
          <p:cNvSpPr>
            <a:spLocks noChangeShapeType="1"/>
          </p:cNvSpPr>
          <p:nvPr/>
        </p:nvSpPr>
        <p:spPr bwMode="auto">
          <a:xfrm>
            <a:off x="4649788" y="342741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39"/>
          <p:cNvSpPr>
            <a:spLocks noChangeShapeType="1"/>
          </p:cNvSpPr>
          <p:nvPr/>
        </p:nvSpPr>
        <p:spPr bwMode="auto">
          <a:xfrm>
            <a:off x="4789488" y="342741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40"/>
          <p:cNvSpPr>
            <a:spLocks noChangeShapeType="1"/>
          </p:cNvSpPr>
          <p:nvPr/>
        </p:nvSpPr>
        <p:spPr bwMode="auto">
          <a:xfrm flipH="1">
            <a:off x="1436688" y="2579688"/>
            <a:ext cx="685800" cy="8461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Text Box 42"/>
          <p:cNvSpPr txBox="1">
            <a:spLocks noChangeArrowheads="1"/>
          </p:cNvSpPr>
          <p:nvPr/>
        </p:nvSpPr>
        <p:spPr bwMode="auto">
          <a:xfrm>
            <a:off x="2147888" y="22971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19480" name="Line 43"/>
          <p:cNvSpPr>
            <a:spLocks noChangeShapeType="1"/>
          </p:cNvSpPr>
          <p:nvPr/>
        </p:nvSpPr>
        <p:spPr bwMode="auto">
          <a:xfrm>
            <a:off x="2185988" y="232886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Line 44"/>
          <p:cNvSpPr>
            <a:spLocks noChangeShapeType="1"/>
          </p:cNvSpPr>
          <p:nvPr/>
        </p:nvSpPr>
        <p:spPr bwMode="auto">
          <a:xfrm>
            <a:off x="3163888" y="232886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45"/>
          <p:cNvSpPr>
            <a:spLocks noChangeShapeType="1"/>
          </p:cNvSpPr>
          <p:nvPr/>
        </p:nvSpPr>
        <p:spPr bwMode="auto">
          <a:xfrm>
            <a:off x="2605088" y="232886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46"/>
          <p:cNvSpPr>
            <a:spLocks noChangeShapeType="1"/>
          </p:cNvSpPr>
          <p:nvPr/>
        </p:nvSpPr>
        <p:spPr bwMode="auto">
          <a:xfrm>
            <a:off x="2744788" y="232886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47"/>
          <p:cNvSpPr>
            <a:spLocks noChangeShapeType="1"/>
          </p:cNvSpPr>
          <p:nvPr/>
        </p:nvSpPr>
        <p:spPr bwMode="auto">
          <a:xfrm>
            <a:off x="2668588" y="2579688"/>
            <a:ext cx="203200" cy="8667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48"/>
          <p:cNvSpPr>
            <a:spLocks noChangeShapeType="1"/>
          </p:cNvSpPr>
          <p:nvPr/>
        </p:nvSpPr>
        <p:spPr bwMode="auto">
          <a:xfrm flipH="1">
            <a:off x="4421188" y="2559050"/>
            <a:ext cx="685800" cy="8477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Text Box 50"/>
          <p:cNvSpPr txBox="1">
            <a:spLocks noChangeArrowheads="1"/>
          </p:cNvSpPr>
          <p:nvPr/>
        </p:nvSpPr>
        <p:spPr bwMode="auto">
          <a:xfrm>
            <a:off x="5141913" y="22780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80</a:t>
            </a:r>
          </a:p>
        </p:txBody>
      </p:sp>
      <p:sp>
        <p:nvSpPr>
          <p:cNvPr id="19487" name="Line 51"/>
          <p:cNvSpPr>
            <a:spLocks noChangeShapeType="1"/>
          </p:cNvSpPr>
          <p:nvPr/>
        </p:nvSpPr>
        <p:spPr bwMode="auto">
          <a:xfrm>
            <a:off x="5170488" y="230981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Line 52"/>
          <p:cNvSpPr>
            <a:spLocks noChangeShapeType="1"/>
          </p:cNvSpPr>
          <p:nvPr/>
        </p:nvSpPr>
        <p:spPr bwMode="auto">
          <a:xfrm>
            <a:off x="6148388" y="230981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Line 53"/>
          <p:cNvSpPr>
            <a:spLocks noChangeShapeType="1"/>
          </p:cNvSpPr>
          <p:nvPr/>
        </p:nvSpPr>
        <p:spPr bwMode="auto">
          <a:xfrm>
            <a:off x="5589588" y="230981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Line 54"/>
          <p:cNvSpPr>
            <a:spLocks noChangeShapeType="1"/>
          </p:cNvSpPr>
          <p:nvPr/>
        </p:nvSpPr>
        <p:spPr bwMode="auto">
          <a:xfrm>
            <a:off x="5729288" y="230981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Line 55"/>
          <p:cNvSpPr>
            <a:spLocks noChangeShapeType="1"/>
          </p:cNvSpPr>
          <p:nvPr/>
        </p:nvSpPr>
        <p:spPr bwMode="auto">
          <a:xfrm>
            <a:off x="5653088" y="2559050"/>
            <a:ext cx="203200" cy="8667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Line 56"/>
          <p:cNvSpPr>
            <a:spLocks noChangeShapeType="1"/>
          </p:cNvSpPr>
          <p:nvPr/>
        </p:nvSpPr>
        <p:spPr bwMode="auto">
          <a:xfrm flipH="1">
            <a:off x="2960688" y="1487488"/>
            <a:ext cx="800100" cy="812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Text Box 58"/>
          <p:cNvSpPr txBox="1">
            <a:spLocks noChangeArrowheads="1"/>
          </p:cNvSpPr>
          <p:nvPr/>
        </p:nvSpPr>
        <p:spPr bwMode="auto">
          <a:xfrm>
            <a:off x="3786188" y="1254125"/>
            <a:ext cx="5207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19494" name="Line 59"/>
          <p:cNvSpPr>
            <a:spLocks noChangeShapeType="1"/>
          </p:cNvSpPr>
          <p:nvPr/>
        </p:nvSpPr>
        <p:spPr bwMode="auto">
          <a:xfrm>
            <a:off x="3824288" y="128746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Line 60"/>
          <p:cNvSpPr>
            <a:spLocks noChangeShapeType="1"/>
          </p:cNvSpPr>
          <p:nvPr/>
        </p:nvSpPr>
        <p:spPr bwMode="auto">
          <a:xfrm>
            <a:off x="4802188" y="128746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6" name="Line 61"/>
          <p:cNvSpPr>
            <a:spLocks noChangeShapeType="1"/>
          </p:cNvSpPr>
          <p:nvPr/>
        </p:nvSpPr>
        <p:spPr bwMode="auto">
          <a:xfrm>
            <a:off x="4243388" y="128746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Line 62"/>
          <p:cNvSpPr>
            <a:spLocks noChangeShapeType="1"/>
          </p:cNvSpPr>
          <p:nvPr/>
        </p:nvSpPr>
        <p:spPr bwMode="auto">
          <a:xfrm>
            <a:off x="4383088" y="1287463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Line 63"/>
          <p:cNvSpPr>
            <a:spLocks noChangeShapeType="1"/>
          </p:cNvSpPr>
          <p:nvPr/>
        </p:nvSpPr>
        <p:spPr bwMode="auto">
          <a:xfrm>
            <a:off x="4327525" y="1489075"/>
            <a:ext cx="925513" cy="8016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9" name="Text Box 64"/>
          <p:cNvSpPr txBox="1">
            <a:spLocks noChangeArrowheads="1"/>
          </p:cNvSpPr>
          <p:nvPr/>
        </p:nvSpPr>
        <p:spPr bwMode="auto">
          <a:xfrm>
            <a:off x="7354888" y="3379788"/>
            <a:ext cx="754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400">
                <a:latin typeface="Century Gothic" charset="0"/>
                <a:ea typeface="Gulim" charset="-127"/>
              </a:rPr>
              <a:t>Leaf</a:t>
            </a:r>
          </a:p>
        </p:txBody>
      </p:sp>
      <p:sp>
        <p:nvSpPr>
          <p:cNvPr id="19500" name="Text Box 65"/>
          <p:cNvSpPr txBox="1">
            <a:spLocks noChangeArrowheads="1"/>
          </p:cNvSpPr>
          <p:nvPr/>
        </p:nvSpPr>
        <p:spPr bwMode="auto">
          <a:xfrm>
            <a:off x="7269163" y="1704975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400">
                <a:latin typeface="Century Gothic" charset="0"/>
                <a:ea typeface="Gulim" charset="-127"/>
              </a:rPr>
              <a:t>Non leaf</a:t>
            </a:r>
          </a:p>
        </p:txBody>
      </p:sp>
      <p:sp>
        <p:nvSpPr>
          <p:cNvPr id="19501" name="Text Box 66"/>
          <p:cNvSpPr txBox="1">
            <a:spLocks noChangeArrowheads="1"/>
          </p:cNvSpPr>
          <p:nvPr/>
        </p:nvSpPr>
        <p:spPr bwMode="auto">
          <a:xfrm>
            <a:off x="5332413" y="1212850"/>
            <a:ext cx="72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400">
                <a:latin typeface="Century Gothic" charset="0"/>
                <a:ea typeface="Gulim" charset="-127"/>
              </a:rPr>
              <a:t>root</a:t>
            </a:r>
          </a:p>
        </p:txBody>
      </p:sp>
      <p:sp>
        <p:nvSpPr>
          <p:cNvPr id="19502" name="AutoShape 67"/>
          <p:cNvSpPr>
            <a:spLocks/>
          </p:cNvSpPr>
          <p:nvPr/>
        </p:nvSpPr>
        <p:spPr bwMode="auto">
          <a:xfrm>
            <a:off x="6981825" y="1195388"/>
            <a:ext cx="246063" cy="1531937"/>
          </a:xfrm>
          <a:prstGeom prst="rightBrace">
            <a:avLst>
              <a:gd name="adj1" fmla="val 5188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graphicFrame>
        <p:nvGraphicFramePr>
          <p:cNvPr id="329827" name="Group 99"/>
          <p:cNvGraphicFramePr>
            <a:graphicFrameLocks noGrp="1"/>
          </p:cNvGraphicFramePr>
          <p:nvPr>
            <p:ph sz="half" idx="2"/>
          </p:nvPr>
        </p:nvGraphicFramePr>
        <p:xfrm>
          <a:off x="4208463" y="4645025"/>
          <a:ext cx="3810000" cy="1466852"/>
        </p:xfrm>
        <a:graphic>
          <a:graphicData uri="http://schemas.openxmlformats.org/drawingml/2006/table">
            <a:tbl>
              <a:tblPr/>
              <a:tblGrid>
                <a:gridCol w="858837"/>
                <a:gridCol w="1681163"/>
                <a:gridCol w="1270000"/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20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Susan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2.7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30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James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3.6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50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Peter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1.8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…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…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 sz="24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Century Gothic" charset="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51640B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Gulim" charset="-127"/>
                        </a:rPr>
                        <a:t>…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25" name="Freeform 97"/>
          <p:cNvSpPr>
            <a:spLocks/>
          </p:cNvSpPr>
          <p:nvPr/>
        </p:nvSpPr>
        <p:spPr bwMode="auto">
          <a:xfrm>
            <a:off x="1025525" y="3702050"/>
            <a:ext cx="3200400" cy="1177925"/>
          </a:xfrm>
          <a:custGeom>
            <a:avLst/>
            <a:gdLst>
              <a:gd name="T0" fmla="*/ 0 w 2392"/>
              <a:gd name="T1" fmla="*/ 0 h 1105"/>
              <a:gd name="T2" fmla="*/ 2147483647 w 2392"/>
              <a:gd name="T3" fmla="*/ 2147483647 h 1105"/>
              <a:gd name="T4" fmla="*/ 2147483647 w 2392"/>
              <a:gd name="T5" fmla="*/ 2147483647 h 1105"/>
              <a:gd name="T6" fmla="*/ 0 60000 65536"/>
              <a:gd name="T7" fmla="*/ 0 60000 65536"/>
              <a:gd name="T8" fmla="*/ 0 60000 65536"/>
              <a:gd name="T9" fmla="*/ 0 w 2392"/>
              <a:gd name="T10" fmla="*/ 0 h 1105"/>
              <a:gd name="T11" fmla="*/ 2392 w 2392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2" h="1105">
                <a:moveTo>
                  <a:pt x="0" y="0"/>
                </a:moveTo>
                <a:lnTo>
                  <a:pt x="5" y="1096"/>
                </a:lnTo>
                <a:lnTo>
                  <a:pt x="2392" y="1105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9526" name="Freeform 100"/>
          <p:cNvSpPr>
            <a:spLocks/>
          </p:cNvSpPr>
          <p:nvPr/>
        </p:nvSpPr>
        <p:spPr bwMode="auto">
          <a:xfrm>
            <a:off x="1592263" y="3694113"/>
            <a:ext cx="2587625" cy="1538287"/>
          </a:xfrm>
          <a:custGeom>
            <a:avLst/>
            <a:gdLst>
              <a:gd name="T0" fmla="*/ 0 w 2392"/>
              <a:gd name="T1" fmla="*/ 0 h 1105"/>
              <a:gd name="T2" fmla="*/ 2147483647 w 2392"/>
              <a:gd name="T3" fmla="*/ 2147483647 h 1105"/>
              <a:gd name="T4" fmla="*/ 2147483647 w 2392"/>
              <a:gd name="T5" fmla="*/ 2147483647 h 1105"/>
              <a:gd name="T6" fmla="*/ 0 60000 65536"/>
              <a:gd name="T7" fmla="*/ 0 60000 65536"/>
              <a:gd name="T8" fmla="*/ 0 60000 65536"/>
              <a:gd name="T9" fmla="*/ 0 w 2392"/>
              <a:gd name="T10" fmla="*/ 0 h 1105"/>
              <a:gd name="T11" fmla="*/ 2392 w 2392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2" h="1105">
                <a:moveTo>
                  <a:pt x="0" y="0"/>
                </a:moveTo>
                <a:lnTo>
                  <a:pt x="5" y="1096"/>
                </a:lnTo>
                <a:lnTo>
                  <a:pt x="2392" y="1105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9527" name="Freeform 101"/>
          <p:cNvSpPr>
            <a:spLocks/>
          </p:cNvSpPr>
          <p:nvPr/>
        </p:nvSpPr>
        <p:spPr bwMode="auto">
          <a:xfrm>
            <a:off x="2595563" y="3702050"/>
            <a:ext cx="1582737" cy="1916113"/>
          </a:xfrm>
          <a:custGeom>
            <a:avLst/>
            <a:gdLst>
              <a:gd name="T0" fmla="*/ 0 w 2392"/>
              <a:gd name="T1" fmla="*/ 0 h 1105"/>
              <a:gd name="T2" fmla="*/ 2147483647 w 2392"/>
              <a:gd name="T3" fmla="*/ 2147483647 h 1105"/>
              <a:gd name="T4" fmla="*/ 2147483647 w 2392"/>
              <a:gd name="T5" fmla="*/ 2147483647 h 1105"/>
              <a:gd name="T6" fmla="*/ 0 60000 65536"/>
              <a:gd name="T7" fmla="*/ 0 60000 65536"/>
              <a:gd name="T8" fmla="*/ 0 60000 65536"/>
              <a:gd name="T9" fmla="*/ 0 w 2392"/>
              <a:gd name="T10" fmla="*/ 0 h 1105"/>
              <a:gd name="T11" fmla="*/ 2392 w 2392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2" h="1105">
                <a:moveTo>
                  <a:pt x="0" y="0"/>
                </a:moveTo>
                <a:lnTo>
                  <a:pt x="5" y="1096"/>
                </a:lnTo>
                <a:lnTo>
                  <a:pt x="2392" y="1105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9528" name="Text Box 102"/>
          <p:cNvSpPr txBox="1">
            <a:spLocks noChangeArrowheads="1"/>
          </p:cNvSpPr>
          <p:nvPr/>
        </p:nvSpPr>
        <p:spPr bwMode="auto">
          <a:xfrm>
            <a:off x="3944938" y="4149725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3600">
                <a:latin typeface="Century Gothic" charset="0"/>
                <a:ea typeface="Gulim" charset="-127"/>
              </a:rPr>
              <a:t>...</a:t>
            </a:r>
          </a:p>
        </p:txBody>
      </p:sp>
      <p:sp>
        <p:nvSpPr>
          <p:cNvPr id="19529" name="Text Box 103"/>
          <p:cNvSpPr txBox="1">
            <a:spLocks noChangeArrowheads="1"/>
          </p:cNvSpPr>
          <p:nvPr/>
        </p:nvSpPr>
        <p:spPr bwMode="auto">
          <a:xfrm>
            <a:off x="5540375" y="4083050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3600">
                <a:latin typeface="Century Gothic" charset="0"/>
                <a:ea typeface="Gulim" charset="-127"/>
              </a:rPr>
              <a:t>...</a:t>
            </a:r>
          </a:p>
        </p:txBody>
      </p:sp>
      <p:sp>
        <p:nvSpPr>
          <p:cNvPr id="19530" name="Text Box 104"/>
          <p:cNvSpPr txBox="1">
            <a:spLocks noChangeArrowheads="1"/>
          </p:cNvSpPr>
          <p:nvPr/>
        </p:nvSpPr>
        <p:spPr bwMode="auto">
          <a:xfrm>
            <a:off x="6048375" y="4068763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3600">
                <a:latin typeface="Century Gothic" charset="0"/>
                <a:ea typeface="Gulim" charset="-127"/>
              </a:rPr>
              <a:t>...</a:t>
            </a:r>
          </a:p>
        </p:txBody>
      </p:sp>
      <p:sp>
        <p:nvSpPr>
          <p:cNvPr id="19531" name="Rectangle 105"/>
          <p:cNvSpPr>
            <a:spLocks noChangeArrowheads="1"/>
          </p:cNvSpPr>
          <p:nvPr/>
        </p:nvSpPr>
        <p:spPr bwMode="auto">
          <a:xfrm>
            <a:off x="557213" y="6110288"/>
            <a:ext cx="6323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ko-KR" sz="2400">
                <a:latin typeface="Century Gothic" charset="0"/>
                <a:ea typeface="Gulim" charset="-127"/>
              </a:rPr>
              <a:t>Balanced: All leaf nodes are at the same level</a:t>
            </a:r>
          </a:p>
        </p:txBody>
      </p:sp>
      <p:sp>
        <p:nvSpPr>
          <p:cNvPr id="19532" name="Rectangle 73"/>
          <p:cNvSpPr>
            <a:spLocks noChangeArrowheads="1"/>
          </p:cNvSpPr>
          <p:nvPr/>
        </p:nvSpPr>
        <p:spPr bwMode="auto">
          <a:xfrm>
            <a:off x="3690938" y="1231900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19533" name="Rectangle 75"/>
          <p:cNvSpPr>
            <a:spLocks noChangeArrowheads="1"/>
          </p:cNvSpPr>
          <p:nvPr/>
        </p:nvSpPr>
        <p:spPr bwMode="auto">
          <a:xfrm>
            <a:off x="2047875" y="2274888"/>
            <a:ext cx="123348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19534" name="Rectangle 76"/>
          <p:cNvSpPr>
            <a:spLocks noChangeArrowheads="1"/>
          </p:cNvSpPr>
          <p:nvPr/>
        </p:nvSpPr>
        <p:spPr bwMode="auto">
          <a:xfrm>
            <a:off x="5051425" y="2257425"/>
            <a:ext cx="123348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19535" name="Rectangle 77"/>
          <p:cNvSpPr>
            <a:spLocks noChangeArrowheads="1"/>
          </p:cNvSpPr>
          <p:nvPr/>
        </p:nvSpPr>
        <p:spPr bwMode="auto">
          <a:xfrm>
            <a:off x="2538413" y="3390900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19536" name="Rectangle 78"/>
          <p:cNvSpPr>
            <a:spLocks noChangeArrowheads="1"/>
          </p:cNvSpPr>
          <p:nvPr/>
        </p:nvSpPr>
        <p:spPr bwMode="auto">
          <a:xfrm>
            <a:off x="4098925" y="3363913"/>
            <a:ext cx="123348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00088" y="464234"/>
            <a:ext cx="3949700" cy="477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B+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0C6B9-A7F7-8A41-A44D-1628C7118CB5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15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20483" name="Text Box 38"/>
          <p:cNvSpPr txBox="1">
            <a:spLocks noChangeArrowheads="1"/>
          </p:cNvSpPr>
          <p:nvPr/>
        </p:nvSpPr>
        <p:spPr bwMode="auto">
          <a:xfrm>
            <a:off x="495300" y="4352925"/>
            <a:ext cx="8648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Points to the nodes one-level below</a:t>
            </a:r>
          </a:p>
          <a:p>
            <a:pPr lvl="1" eaLnBrk="1" hangingPunct="1"/>
            <a:r>
              <a:rPr lang="en-US" altLang="ko-KR" sz="2000">
                <a:latin typeface="Century Gothic" charset="0"/>
                <a:ea typeface="Gulim" charset="-127"/>
              </a:rPr>
              <a:t>-  No direct pointers to tuples</a:t>
            </a:r>
            <a:br>
              <a:rPr lang="en-US" altLang="ko-KR" sz="2000">
                <a:latin typeface="Century Gothic" charset="0"/>
                <a:ea typeface="Gulim" charset="-127"/>
              </a:rPr>
            </a:br>
            <a:endParaRPr lang="en-US" altLang="ko-KR" sz="2000">
              <a:latin typeface="Century Gothic" charset="0"/>
              <a:ea typeface="Gulim" charset="-127"/>
            </a:endParaRPr>
          </a:p>
          <a:p>
            <a:pPr eaLnBrk="1" hangingPunct="1">
              <a:buFontTx/>
              <a:buChar char="•"/>
            </a:pPr>
            <a:r>
              <a:rPr lang="en-US" altLang="ko-KR" sz="2800">
                <a:latin typeface="Century Gothic" charset="0"/>
                <a:ea typeface="Gulim" charset="-127"/>
              </a:rPr>
              <a:t> At least half of the ptrs</a:t>
            </a:r>
            <a:r>
              <a:rPr lang="en-US" altLang="ko-KR" sz="2800">
                <a:latin typeface="Century Gothic" charset="0"/>
                <a:ea typeface="Gulim" charset="-127"/>
                <a:sym typeface="Symbol" charset="2"/>
              </a:rPr>
              <a:t> used (precisely, n/2</a:t>
            </a:r>
            <a:r>
              <a:rPr lang="en-US" altLang="ko-KR" sz="3600">
                <a:latin typeface="Century Gothic" charset="0"/>
                <a:ea typeface="Gulim" charset="-127"/>
                <a:sym typeface="Symbol" charset="2"/>
              </a:rPr>
              <a:t>)</a:t>
            </a:r>
            <a:endParaRPr lang="en-US" altLang="ko-KR" sz="2800">
              <a:latin typeface="Century Gothic" charset="0"/>
              <a:ea typeface="Gulim" charset="-127"/>
              <a:sym typeface="Symbol" charset="2"/>
            </a:endParaRPr>
          </a:p>
          <a:p>
            <a:pPr lvl="1" eaLnBrk="1" hangingPunct="1"/>
            <a:r>
              <a:rPr lang="en-US" altLang="ko-KR" sz="2800">
                <a:latin typeface="Century Gothic" charset="0"/>
                <a:ea typeface="Gulim" charset="-127"/>
                <a:sym typeface="Symbol" charset="2"/>
              </a:rPr>
              <a:t>- </a:t>
            </a:r>
            <a:r>
              <a:rPr lang="en-US" altLang="ko-KR" sz="2000">
                <a:latin typeface="Century Gothic" charset="0"/>
                <a:ea typeface="Gulim" charset="-127"/>
                <a:sym typeface="Symbol" charset="2"/>
              </a:rPr>
              <a:t>except root, where at least 2 ptrs used</a:t>
            </a:r>
          </a:p>
        </p:txBody>
      </p:sp>
      <p:sp>
        <p:nvSpPr>
          <p:cNvPr id="20484" name="Rectangle 45"/>
          <p:cNvSpPr>
            <a:spLocks noGrp="1" noChangeArrowheads="1"/>
          </p:cNvSpPr>
          <p:nvPr>
            <p:ph type="title"/>
          </p:nvPr>
        </p:nvSpPr>
        <p:spPr>
          <a:xfrm>
            <a:off x="766763" y="288925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sz="2400" u="sng">
                <a:ea typeface="Gulim" charset="-127"/>
              </a:rPr>
              <a:t>Sample Non-leaf Node</a:t>
            </a:r>
            <a:r>
              <a:rPr lang="en-US" altLang="ko-KR" sz="2400">
                <a:ea typeface="Gulim" charset="-127"/>
              </a:rPr>
              <a:t> (n=3)</a:t>
            </a:r>
          </a:p>
        </p:txBody>
      </p:sp>
      <p:sp>
        <p:nvSpPr>
          <p:cNvPr id="20485" name="Text Box 46"/>
          <p:cNvSpPr txBox="1">
            <a:spLocks noChangeArrowheads="1"/>
          </p:cNvSpPr>
          <p:nvPr/>
        </p:nvSpPr>
        <p:spPr bwMode="auto">
          <a:xfrm>
            <a:off x="3397250" y="1398588"/>
            <a:ext cx="1685925" cy="631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ko-KR" altLang="en-US" sz="3400">
                <a:latin typeface="Century Gothic" charset="0"/>
                <a:ea typeface="Gulim" charset="-127"/>
              </a:rPr>
              <a:t> </a:t>
            </a:r>
            <a:r>
              <a:rPr lang="en-US" altLang="ko-KR" sz="3400">
                <a:latin typeface="Century Gothic" charset="0"/>
                <a:ea typeface="Gulim" charset="-127"/>
              </a:rPr>
              <a:t>23  56 </a:t>
            </a:r>
          </a:p>
        </p:txBody>
      </p:sp>
      <p:grpSp>
        <p:nvGrpSpPr>
          <p:cNvPr id="20486" name="Group 47"/>
          <p:cNvGrpSpPr>
            <a:grpSpLocks/>
          </p:cNvGrpSpPr>
          <p:nvPr/>
        </p:nvGrpSpPr>
        <p:grpSpPr bwMode="auto">
          <a:xfrm>
            <a:off x="3598863" y="1419225"/>
            <a:ext cx="1325562" cy="573088"/>
            <a:chOff x="339" y="3052"/>
            <a:chExt cx="809" cy="478"/>
          </a:xfrm>
        </p:grpSpPr>
        <p:sp>
          <p:nvSpPr>
            <p:cNvPr id="20493" name="Line 48"/>
            <p:cNvSpPr>
              <a:spLocks noChangeShapeType="1"/>
            </p:cNvSpPr>
            <p:nvPr/>
          </p:nvSpPr>
          <p:spPr bwMode="auto">
            <a:xfrm>
              <a:off x="339" y="3052"/>
              <a:ext cx="0" cy="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49"/>
            <p:cNvSpPr>
              <a:spLocks noChangeShapeType="1"/>
            </p:cNvSpPr>
            <p:nvPr/>
          </p:nvSpPr>
          <p:spPr bwMode="auto">
            <a:xfrm>
              <a:off x="1148" y="3052"/>
              <a:ext cx="0" cy="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50"/>
            <p:cNvSpPr>
              <a:spLocks noChangeShapeType="1"/>
            </p:cNvSpPr>
            <p:nvPr/>
          </p:nvSpPr>
          <p:spPr bwMode="auto">
            <a:xfrm>
              <a:off x="686" y="3052"/>
              <a:ext cx="0" cy="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Line 51"/>
            <p:cNvSpPr>
              <a:spLocks noChangeShapeType="1"/>
            </p:cNvSpPr>
            <p:nvPr/>
          </p:nvSpPr>
          <p:spPr bwMode="auto">
            <a:xfrm>
              <a:off x="801" y="3052"/>
              <a:ext cx="0" cy="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7" name="Line 52"/>
          <p:cNvSpPr>
            <a:spLocks noChangeShapeType="1"/>
          </p:cNvSpPr>
          <p:nvPr/>
        </p:nvSpPr>
        <p:spPr bwMode="auto">
          <a:xfrm>
            <a:off x="5005388" y="1831975"/>
            <a:ext cx="920750" cy="941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53"/>
          <p:cNvSpPr txBox="1">
            <a:spLocks noChangeArrowheads="1"/>
          </p:cNvSpPr>
          <p:nvPr/>
        </p:nvSpPr>
        <p:spPr bwMode="auto">
          <a:xfrm>
            <a:off x="3675063" y="3403600"/>
            <a:ext cx="1514475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To keys</a:t>
            </a:r>
          </a:p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23</a:t>
            </a:r>
            <a:r>
              <a:rPr lang="en-US" altLang="ko-KR" sz="2800">
                <a:latin typeface="Century Gothic" charset="0"/>
                <a:ea typeface="Gulim" charset="-127"/>
                <a:sym typeface="Symbol" charset="2"/>
              </a:rPr>
              <a:t></a:t>
            </a:r>
            <a:r>
              <a:rPr lang="en-US" altLang="ko-KR" sz="2400">
                <a:latin typeface="Century Gothic" charset="0"/>
                <a:ea typeface="Gulim" charset="-127"/>
                <a:sym typeface="Symbol" charset="2"/>
              </a:rPr>
              <a:t> k&lt;56</a:t>
            </a:r>
          </a:p>
        </p:txBody>
      </p:sp>
      <p:sp>
        <p:nvSpPr>
          <p:cNvPr id="20489" name="Text Box 54"/>
          <p:cNvSpPr txBox="1">
            <a:spLocks noChangeArrowheads="1"/>
          </p:cNvSpPr>
          <p:nvPr/>
        </p:nvSpPr>
        <p:spPr bwMode="auto">
          <a:xfrm>
            <a:off x="5816600" y="2901950"/>
            <a:ext cx="1222375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To keys</a:t>
            </a:r>
          </a:p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56</a:t>
            </a:r>
            <a:r>
              <a:rPr lang="en-US" altLang="ko-KR" sz="2800">
                <a:latin typeface="Century Gothic" charset="0"/>
                <a:ea typeface="Gulim" charset="-127"/>
                <a:sym typeface="Symbol" charset="2"/>
              </a:rPr>
              <a:t></a:t>
            </a:r>
            <a:r>
              <a:rPr lang="en-US" altLang="ko-KR" sz="2400">
                <a:latin typeface="Century Gothic" charset="0"/>
                <a:ea typeface="Gulim" charset="-127"/>
                <a:sym typeface="Symbol" charset="2"/>
              </a:rPr>
              <a:t> k</a:t>
            </a:r>
          </a:p>
        </p:txBody>
      </p:sp>
      <p:sp>
        <p:nvSpPr>
          <p:cNvPr id="20490" name="Text Box 55"/>
          <p:cNvSpPr txBox="1">
            <a:spLocks noChangeArrowheads="1"/>
          </p:cNvSpPr>
          <p:nvPr/>
        </p:nvSpPr>
        <p:spPr bwMode="auto">
          <a:xfrm>
            <a:off x="1595438" y="2973388"/>
            <a:ext cx="12239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To keys</a:t>
            </a:r>
          </a:p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  <a:sym typeface="Symbol" charset="2"/>
              </a:rPr>
              <a:t>k&lt;23</a:t>
            </a:r>
          </a:p>
        </p:txBody>
      </p:sp>
      <p:sp>
        <p:nvSpPr>
          <p:cNvPr id="20491" name="Line 56"/>
          <p:cNvSpPr>
            <a:spLocks noChangeShapeType="1"/>
          </p:cNvSpPr>
          <p:nvPr/>
        </p:nvSpPr>
        <p:spPr bwMode="auto">
          <a:xfrm>
            <a:off x="4276725" y="1758950"/>
            <a:ext cx="120650" cy="16176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57"/>
          <p:cNvSpPr>
            <a:spLocks noChangeShapeType="1"/>
          </p:cNvSpPr>
          <p:nvPr/>
        </p:nvSpPr>
        <p:spPr bwMode="auto">
          <a:xfrm flipH="1">
            <a:off x="2359025" y="1766888"/>
            <a:ext cx="1149350" cy="12287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0088" y="464234"/>
            <a:ext cx="3949700" cy="477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/>
              <a:t>Non-Leaf Node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DBAB7-C58A-3649-BB84-DB0430B0C909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16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21507" name="Rectangle 66"/>
          <p:cNvSpPr>
            <a:spLocks noChangeArrowheads="1"/>
          </p:cNvSpPr>
          <p:nvPr/>
        </p:nvSpPr>
        <p:spPr bwMode="auto">
          <a:xfrm>
            <a:off x="390525" y="5165725"/>
            <a:ext cx="8775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Find a greater key and follow the link on the left</a:t>
            </a:r>
          </a:p>
        </p:txBody>
      </p:sp>
      <p:sp>
        <p:nvSpPr>
          <p:cNvPr id="21508" name="Rectangle 67"/>
          <p:cNvSpPr>
            <a:spLocks noChangeArrowheads="1"/>
          </p:cNvSpPr>
          <p:nvPr/>
        </p:nvSpPr>
        <p:spPr bwMode="auto">
          <a:xfrm>
            <a:off x="730250" y="1409700"/>
            <a:ext cx="2998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Find 30, 60, 70?</a:t>
            </a:r>
          </a:p>
        </p:txBody>
      </p:sp>
      <p:sp>
        <p:nvSpPr>
          <p:cNvPr id="21509" name="Rectangle 68"/>
          <p:cNvSpPr>
            <a:spLocks noGrp="1" noChangeArrowheads="1"/>
          </p:cNvSpPr>
          <p:nvPr>
            <p:ph type="title"/>
          </p:nvPr>
        </p:nvSpPr>
        <p:spPr>
          <a:xfrm>
            <a:off x="603250" y="1651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u="sng">
                <a:ea typeface="Gulim" charset="-127"/>
              </a:rPr>
              <a:t>Search on B+tree</a:t>
            </a:r>
          </a:p>
        </p:txBody>
      </p:sp>
      <p:grpSp>
        <p:nvGrpSpPr>
          <p:cNvPr id="21510" name="Group 69"/>
          <p:cNvGrpSpPr>
            <a:grpSpLocks/>
          </p:cNvGrpSpPr>
          <p:nvPr/>
        </p:nvGrpSpPr>
        <p:grpSpPr bwMode="auto">
          <a:xfrm>
            <a:off x="1670050" y="4062413"/>
            <a:ext cx="1636713" cy="825500"/>
            <a:chOff x="385" y="3496"/>
            <a:chExt cx="1031" cy="520"/>
          </a:xfrm>
        </p:grpSpPr>
        <p:sp>
          <p:nvSpPr>
            <p:cNvPr id="21559" name="Line 70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0" name="Line 71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61" name="Group 72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21563" name="Text Box 73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21564" name="Line 74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5" name="Line 75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6" name="Line 76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7" name="Line 77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62" name="Line 78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1" name="Line 79"/>
          <p:cNvSpPr>
            <a:spLocks noChangeShapeType="1"/>
          </p:cNvSpPr>
          <p:nvPr/>
        </p:nvSpPr>
        <p:spPr bwMode="auto">
          <a:xfrm>
            <a:off x="4424363" y="4291013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0"/>
          <p:cNvSpPr>
            <a:spLocks noChangeShapeType="1"/>
          </p:cNvSpPr>
          <p:nvPr/>
        </p:nvSpPr>
        <p:spPr bwMode="auto">
          <a:xfrm>
            <a:off x="3319463" y="437991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87"/>
          <p:cNvSpPr>
            <a:spLocks noChangeShapeType="1"/>
          </p:cNvSpPr>
          <p:nvPr/>
        </p:nvSpPr>
        <p:spPr bwMode="auto">
          <a:xfrm>
            <a:off x="6469063" y="434181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4" name="Group 88"/>
          <p:cNvGrpSpPr>
            <a:grpSpLocks/>
          </p:cNvGrpSpPr>
          <p:nvPr/>
        </p:nvGrpSpPr>
        <p:grpSpPr bwMode="auto">
          <a:xfrm>
            <a:off x="6396038" y="4024313"/>
            <a:ext cx="1249362" cy="482600"/>
            <a:chOff x="386" y="3496"/>
            <a:chExt cx="787" cy="304"/>
          </a:xfrm>
        </p:grpSpPr>
        <p:sp>
          <p:nvSpPr>
            <p:cNvPr id="21554" name="Text Box 89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80  90 </a:t>
              </a:r>
            </a:p>
          </p:txBody>
        </p:sp>
        <p:sp>
          <p:nvSpPr>
            <p:cNvPr id="21555" name="Line 90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6" name="Line 91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Line 92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8" name="Line 93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5" name="Line 94"/>
          <p:cNvSpPr>
            <a:spLocks noChangeShapeType="1"/>
          </p:cNvSpPr>
          <p:nvPr/>
        </p:nvSpPr>
        <p:spPr bwMode="auto">
          <a:xfrm>
            <a:off x="7015163" y="434181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95"/>
          <p:cNvSpPr>
            <a:spLocks noChangeShapeType="1"/>
          </p:cNvSpPr>
          <p:nvPr/>
        </p:nvSpPr>
        <p:spPr bwMode="auto">
          <a:xfrm>
            <a:off x="5986463" y="4265613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96"/>
          <p:cNvSpPr>
            <a:spLocks noChangeShapeType="1"/>
          </p:cNvSpPr>
          <p:nvPr/>
        </p:nvSpPr>
        <p:spPr bwMode="auto">
          <a:xfrm>
            <a:off x="4881563" y="435451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03"/>
          <p:cNvSpPr>
            <a:spLocks noChangeShapeType="1"/>
          </p:cNvSpPr>
          <p:nvPr/>
        </p:nvSpPr>
        <p:spPr bwMode="auto">
          <a:xfrm flipH="1">
            <a:off x="2151063" y="2957513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10"/>
          <p:cNvSpPr>
            <a:spLocks noChangeShapeType="1"/>
          </p:cNvSpPr>
          <p:nvPr/>
        </p:nvSpPr>
        <p:spPr bwMode="auto">
          <a:xfrm>
            <a:off x="3382963" y="2957513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11"/>
          <p:cNvSpPr>
            <a:spLocks noChangeShapeType="1"/>
          </p:cNvSpPr>
          <p:nvPr/>
        </p:nvSpPr>
        <p:spPr bwMode="auto">
          <a:xfrm flipH="1">
            <a:off x="5135563" y="2932113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18"/>
          <p:cNvSpPr>
            <a:spLocks noChangeShapeType="1"/>
          </p:cNvSpPr>
          <p:nvPr/>
        </p:nvSpPr>
        <p:spPr bwMode="auto">
          <a:xfrm>
            <a:off x="6367463" y="2932113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19"/>
          <p:cNvSpPr>
            <a:spLocks noChangeShapeType="1"/>
          </p:cNvSpPr>
          <p:nvPr/>
        </p:nvSpPr>
        <p:spPr bwMode="auto">
          <a:xfrm flipH="1">
            <a:off x="3675063" y="1727200"/>
            <a:ext cx="657225" cy="8747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126"/>
          <p:cNvSpPr>
            <a:spLocks noChangeShapeType="1"/>
          </p:cNvSpPr>
          <p:nvPr/>
        </p:nvSpPr>
        <p:spPr bwMode="auto">
          <a:xfrm>
            <a:off x="4881563" y="1697038"/>
            <a:ext cx="1085850" cy="892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Text Box 121"/>
          <p:cNvSpPr txBox="1">
            <a:spLocks noChangeArrowheads="1"/>
          </p:cNvSpPr>
          <p:nvPr/>
        </p:nvSpPr>
        <p:spPr bwMode="auto">
          <a:xfrm>
            <a:off x="4335463" y="12811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21525" name="Line 122"/>
          <p:cNvSpPr>
            <a:spLocks noChangeShapeType="1"/>
          </p:cNvSpPr>
          <p:nvPr/>
        </p:nvSpPr>
        <p:spPr bwMode="auto">
          <a:xfrm>
            <a:off x="4383088" y="12700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123"/>
          <p:cNvSpPr>
            <a:spLocks noChangeShapeType="1"/>
          </p:cNvSpPr>
          <p:nvPr/>
        </p:nvSpPr>
        <p:spPr bwMode="auto">
          <a:xfrm>
            <a:off x="5360988" y="12700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124"/>
          <p:cNvSpPr>
            <a:spLocks noChangeShapeType="1"/>
          </p:cNvSpPr>
          <p:nvPr/>
        </p:nvSpPr>
        <p:spPr bwMode="auto">
          <a:xfrm>
            <a:off x="4802188" y="12700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125"/>
          <p:cNvSpPr>
            <a:spLocks noChangeShapeType="1"/>
          </p:cNvSpPr>
          <p:nvPr/>
        </p:nvSpPr>
        <p:spPr bwMode="auto">
          <a:xfrm>
            <a:off x="4941888" y="12700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Rectangle 69"/>
          <p:cNvSpPr>
            <a:spLocks noChangeArrowheads="1"/>
          </p:cNvSpPr>
          <p:nvPr/>
        </p:nvSpPr>
        <p:spPr bwMode="auto">
          <a:xfrm>
            <a:off x="4270375" y="1285875"/>
            <a:ext cx="123348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1530" name="Text Box 121"/>
          <p:cNvSpPr txBox="1">
            <a:spLocks noChangeArrowheads="1"/>
          </p:cNvSpPr>
          <p:nvPr/>
        </p:nvSpPr>
        <p:spPr bwMode="auto">
          <a:xfrm>
            <a:off x="2828925" y="260350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21531" name="Line 122"/>
          <p:cNvSpPr>
            <a:spLocks noChangeShapeType="1"/>
          </p:cNvSpPr>
          <p:nvPr/>
        </p:nvSpPr>
        <p:spPr bwMode="auto">
          <a:xfrm>
            <a:off x="2874963" y="25923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Line 123"/>
          <p:cNvSpPr>
            <a:spLocks noChangeShapeType="1"/>
          </p:cNvSpPr>
          <p:nvPr/>
        </p:nvSpPr>
        <p:spPr bwMode="auto">
          <a:xfrm>
            <a:off x="3852863" y="25923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Line 124"/>
          <p:cNvSpPr>
            <a:spLocks noChangeShapeType="1"/>
          </p:cNvSpPr>
          <p:nvPr/>
        </p:nvSpPr>
        <p:spPr bwMode="auto">
          <a:xfrm>
            <a:off x="3294063" y="25923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Line 125"/>
          <p:cNvSpPr>
            <a:spLocks noChangeShapeType="1"/>
          </p:cNvSpPr>
          <p:nvPr/>
        </p:nvSpPr>
        <p:spPr bwMode="auto">
          <a:xfrm>
            <a:off x="3433763" y="25923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Rectangle 76"/>
          <p:cNvSpPr>
            <a:spLocks noChangeArrowheads="1"/>
          </p:cNvSpPr>
          <p:nvPr/>
        </p:nvSpPr>
        <p:spPr bwMode="auto">
          <a:xfrm>
            <a:off x="2763838" y="260826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1536" name="Text Box 121"/>
          <p:cNvSpPr txBox="1">
            <a:spLocks noChangeArrowheads="1"/>
          </p:cNvSpPr>
          <p:nvPr/>
        </p:nvSpPr>
        <p:spPr bwMode="auto">
          <a:xfrm>
            <a:off x="5830888" y="2549525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80</a:t>
            </a:r>
          </a:p>
        </p:txBody>
      </p:sp>
      <p:sp>
        <p:nvSpPr>
          <p:cNvPr id="21537" name="Line 122"/>
          <p:cNvSpPr>
            <a:spLocks noChangeShapeType="1"/>
          </p:cNvSpPr>
          <p:nvPr/>
        </p:nvSpPr>
        <p:spPr bwMode="auto">
          <a:xfrm>
            <a:off x="587692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Line 123"/>
          <p:cNvSpPr>
            <a:spLocks noChangeShapeType="1"/>
          </p:cNvSpPr>
          <p:nvPr/>
        </p:nvSpPr>
        <p:spPr bwMode="auto">
          <a:xfrm>
            <a:off x="685482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Line 124"/>
          <p:cNvSpPr>
            <a:spLocks noChangeShapeType="1"/>
          </p:cNvSpPr>
          <p:nvPr/>
        </p:nvSpPr>
        <p:spPr bwMode="auto">
          <a:xfrm>
            <a:off x="629602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Line 125"/>
          <p:cNvSpPr>
            <a:spLocks noChangeShapeType="1"/>
          </p:cNvSpPr>
          <p:nvPr/>
        </p:nvSpPr>
        <p:spPr bwMode="auto">
          <a:xfrm>
            <a:off x="643572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1" name="Rectangle 82"/>
          <p:cNvSpPr>
            <a:spLocks noChangeArrowheads="1"/>
          </p:cNvSpPr>
          <p:nvPr/>
        </p:nvSpPr>
        <p:spPr bwMode="auto">
          <a:xfrm>
            <a:off x="5765800" y="2554288"/>
            <a:ext cx="123348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1542" name="Text Box 121"/>
          <p:cNvSpPr txBox="1">
            <a:spLocks noChangeArrowheads="1"/>
          </p:cNvSpPr>
          <p:nvPr/>
        </p:nvSpPr>
        <p:spPr bwMode="auto">
          <a:xfrm>
            <a:off x="4887913" y="40274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21543" name="Line 122"/>
          <p:cNvSpPr>
            <a:spLocks noChangeShapeType="1"/>
          </p:cNvSpPr>
          <p:nvPr/>
        </p:nvSpPr>
        <p:spPr bwMode="auto">
          <a:xfrm>
            <a:off x="4933950" y="4016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Line 123"/>
          <p:cNvSpPr>
            <a:spLocks noChangeShapeType="1"/>
          </p:cNvSpPr>
          <p:nvPr/>
        </p:nvSpPr>
        <p:spPr bwMode="auto">
          <a:xfrm>
            <a:off x="5911850" y="4016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5" name="Line 124"/>
          <p:cNvSpPr>
            <a:spLocks noChangeShapeType="1"/>
          </p:cNvSpPr>
          <p:nvPr/>
        </p:nvSpPr>
        <p:spPr bwMode="auto">
          <a:xfrm>
            <a:off x="5353050" y="4016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6" name="Line 125"/>
          <p:cNvSpPr>
            <a:spLocks noChangeShapeType="1"/>
          </p:cNvSpPr>
          <p:nvPr/>
        </p:nvSpPr>
        <p:spPr bwMode="auto">
          <a:xfrm>
            <a:off x="5492750" y="4016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7" name="Rectangle 88"/>
          <p:cNvSpPr>
            <a:spLocks noChangeArrowheads="1"/>
          </p:cNvSpPr>
          <p:nvPr/>
        </p:nvSpPr>
        <p:spPr bwMode="auto">
          <a:xfrm>
            <a:off x="4822825" y="4033838"/>
            <a:ext cx="1233488" cy="479425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1548" name="Text Box 121"/>
          <p:cNvSpPr txBox="1">
            <a:spLocks noChangeArrowheads="1"/>
          </p:cNvSpPr>
          <p:nvPr/>
        </p:nvSpPr>
        <p:spPr bwMode="auto">
          <a:xfrm>
            <a:off x="3317875" y="40544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21549" name="Line 122"/>
          <p:cNvSpPr>
            <a:spLocks noChangeShapeType="1"/>
          </p:cNvSpPr>
          <p:nvPr/>
        </p:nvSpPr>
        <p:spPr bwMode="auto">
          <a:xfrm>
            <a:off x="3365500" y="4044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0" name="Line 123"/>
          <p:cNvSpPr>
            <a:spLocks noChangeShapeType="1"/>
          </p:cNvSpPr>
          <p:nvPr/>
        </p:nvSpPr>
        <p:spPr bwMode="auto">
          <a:xfrm>
            <a:off x="4343400" y="4044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Line 124"/>
          <p:cNvSpPr>
            <a:spLocks noChangeShapeType="1"/>
          </p:cNvSpPr>
          <p:nvPr/>
        </p:nvSpPr>
        <p:spPr bwMode="auto">
          <a:xfrm>
            <a:off x="3784600" y="4044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2" name="Line 125"/>
          <p:cNvSpPr>
            <a:spLocks noChangeShapeType="1"/>
          </p:cNvSpPr>
          <p:nvPr/>
        </p:nvSpPr>
        <p:spPr bwMode="auto">
          <a:xfrm>
            <a:off x="3924300" y="4044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3" name="Rectangle 94"/>
          <p:cNvSpPr>
            <a:spLocks noChangeArrowheads="1"/>
          </p:cNvSpPr>
          <p:nvPr/>
        </p:nvSpPr>
        <p:spPr bwMode="auto">
          <a:xfrm>
            <a:off x="3252788" y="406082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E9A1C5-F89D-394B-BAC7-E80D12732FCB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17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914400" y="2819400"/>
            <a:ext cx="1828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Non-leaf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ko-KR" sz="2400">
                <a:latin typeface="Century Gothic" charset="0"/>
                <a:ea typeface="Gulim" charset="-127"/>
              </a:rPr>
              <a:t>(non-root)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2743200" y="28194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n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3505200" y="28194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n-1</a:t>
            </a:r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4267200" y="2819400"/>
            <a:ext cx="157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ko-KR" altLang="en-US" sz="2400">
                <a:latin typeface="Century Gothic" charset="0"/>
                <a:ea typeface="Gulim" charset="-127"/>
                <a:sym typeface="Symbol" charset="2"/>
              </a:rPr>
              <a:t></a:t>
            </a:r>
            <a:r>
              <a:rPr lang="en-US" altLang="ko-KR" sz="2400">
                <a:latin typeface="Century Gothic" charset="0"/>
                <a:ea typeface="Gulim" charset="-127"/>
              </a:rPr>
              <a:t>n/</a:t>
            </a:r>
            <a:r>
              <a:rPr lang="en-US" altLang="ko-KR" sz="2000">
                <a:latin typeface="Century Gothic" charset="0"/>
                <a:ea typeface="Gulim" charset="-127"/>
              </a:rPr>
              <a:t>2</a:t>
            </a:r>
            <a:r>
              <a:rPr lang="en-US" altLang="ko-KR" sz="2400">
                <a:latin typeface="Century Gothic" charset="0"/>
                <a:ea typeface="Gulim" charset="-127"/>
                <a:sym typeface="Symbol" charset="2"/>
              </a:rPr>
              <a:t></a:t>
            </a:r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5848350" y="28194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ko-KR" altLang="en-US" sz="2000">
                <a:latin typeface="Century Gothic" charset="0"/>
                <a:ea typeface="Gulim" charset="-127"/>
              </a:rPr>
              <a:t> </a:t>
            </a:r>
            <a:r>
              <a:rPr lang="ko-KR" altLang="en-US" sz="2400">
                <a:latin typeface="Century Gothic" charset="0"/>
                <a:ea typeface="Gulim" charset="-127"/>
                <a:sym typeface="Symbol" charset="2"/>
              </a:rPr>
              <a:t></a:t>
            </a:r>
            <a:r>
              <a:rPr lang="en-US" altLang="ko-KR" sz="2400">
                <a:latin typeface="Century Gothic" charset="0"/>
                <a:ea typeface="Gulim" charset="-127"/>
              </a:rPr>
              <a:t>n/</a:t>
            </a:r>
            <a:r>
              <a:rPr lang="en-US" altLang="ko-KR" sz="2000">
                <a:latin typeface="Century Gothic" charset="0"/>
                <a:ea typeface="Gulim" charset="-127"/>
              </a:rPr>
              <a:t>2</a:t>
            </a:r>
            <a:r>
              <a:rPr lang="en-US" altLang="ko-KR" sz="2400">
                <a:latin typeface="Century Gothic" charset="0"/>
                <a:ea typeface="Gulim" charset="-127"/>
                <a:sym typeface="Symbol" charset="2"/>
              </a:rPr>
              <a:t></a:t>
            </a:r>
            <a:r>
              <a:rPr lang="en-US" altLang="ko-KR" sz="2000">
                <a:latin typeface="Century Gothic" charset="0"/>
                <a:ea typeface="Gulim" charset="-127"/>
              </a:rPr>
              <a:t>-1</a:t>
            </a:r>
          </a:p>
        </p:txBody>
      </p:sp>
      <p:sp>
        <p:nvSpPr>
          <p:cNvPr id="22536" name="Rectangle 10"/>
          <p:cNvSpPr>
            <a:spLocks noChangeArrowheads="1"/>
          </p:cNvSpPr>
          <p:nvPr/>
        </p:nvSpPr>
        <p:spPr bwMode="auto">
          <a:xfrm>
            <a:off x="914400" y="3352800"/>
            <a:ext cx="1828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Leaf</a:t>
            </a:r>
          </a:p>
          <a:p>
            <a:pPr algn="ctr" eaLnBrk="1" hangingPunct="1">
              <a:lnSpc>
                <a:spcPct val="50000"/>
              </a:lnSpc>
            </a:pPr>
            <a:r>
              <a:rPr lang="en-US" altLang="ko-KR" sz="2400">
                <a:latin typeface="Century Gothic" charset="0"/>
                <a:ea typeface="Gulim" charset="-127"/>
              </a:rPr>
              <a:t>(non-root)</a:t>
            </a:r>
          </a:p>
        </p:txBody>
      </p:sp>
      <p:sp>
        <p:nvSpPr>
          <p:cNvPr id="22537" name="Rectangle 11"/>
          <p:cNvSpPr>
            <a:spLocks noChangeArrowheads="1"/>
          </p:cNvSpPr>
          <p:nvPr/>
        </p:nvSpPr>
        <p:spPr bwMode="auto">
          <a:xfrm>
            <a:off x="2743200" y="33528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n</a:t>
            </a:r>
          </a:p>
        </p:txBody>
      </p:sp>
      <p:sp>
        <p:nvSpPr>
          <p:cNvPr id="22538" name="Rectangle 12"/>
          <p:cNvSpPr>
            <a:spLocks noChangeArrowheads="1"/>
          </p:cNvSpPr>
          <p:nvPr/>
        </p:nvSpPr>
        <p:spPr bwMode="auto">
          <a:xfrm>
            <a:off x="3505200" y="33528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n-1</a:t>
            </a:r>
          </a:p>
        </p:txBody>
      </p:sp>
      <p:sp>
        <p:nvSpPr>
          <p:cNvPr id="22539" name="Rectangle 13"/>
          <p:cNvSpPr>
            <a:spLocks noChangeArrowheads="1"/>
          </p:cNvSpPr>
          <p:nvPr/>
        </p:nvSpPr>
        <p:spPr bwMode="auto">
          <a:xfrm>
            <a:off x="4267200" y="33528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22540" name="Rectangle 15"/>
          <p:cNvSpPr>
            <a:spLocks noChangeArrowheads="1"/>
          </p:cNvSpPr>
          <p:nvPr/>
        </p:nvSpPr>
        <p:spPr bwMode="auto">
          <a:xfrm>
            <a:off x="914400" y="3886200"/>
            <a:ext cx="1828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Root</a:t>
            </a:r>
          </a:p>
        </p:txBody>
      </p:sp>
      <p:sp>
        <p:nvSpPr>
          <p:cNvPr id="22541" name="Rectangle 16"/>
          <p:cNvSpPr>
            <a:spLocks noChangeArrowheads="1"/>
          </p:cNvSpPr>
          <p:nvPr/>
        </p:nvSpPr>
        <p:spPr bwMode="auto">
          <a:xfrm>
            <a:off x="2743200" y="38862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n</a:t>
            </a:r>
          </a:p>
        </p:txBody>
      </p:sp>
      <p:sp>
        <p:nvSpPr>
          <p:cNvPr id="22542" name="Rectangle 17"/>
          <p:cNvSpPr>
            <a:spLocks noChangeArrowheads="1"/>
          </p:cNvSpPr>
          <p:nvPr/>
        </p:nvSpPr>
        <p:spPr bwMode="auto">
          <a:xfrm>
            <a:off x="3505200" y="38862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n-1</a:t>
            </a:r>
          </a:p>
        </p:txBody>
      </p:sp>
      <p:sp>
        <p:nvSpPr>
          <p:cNvPr id="22543" name="Rectangle 18"/>
          <p:cNvSpPr>
            <a:spLocks noChangeArrowheads="1"/>
          </p:cNvSpPr>
          <p:nvPr/>
        </p:nvSpPr>
        <p:spPr bwMode="auto">
          <a:xfrm>
            <a:off x="4267200" y="3886200"/>
            <a:ext cx="15875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2</a:t>
            </a:r>
          </a:p>
        </p:txBody>
      </p:sp>
      <p:sp>
        <p:nvSpPr>
          <p:cNvPr id="22544" name="Rectangle 19"/>
          <p:cNvSpPr>
            <a:spLocks noChangeArrowheads="1"/>
          </p:cNvSpPr>
          <p:nvPr/>
        </p:nvSpPr>
        <p:spPr bwMode="auto">
          <a:xfrm>
            <a:off x="5854700" y="38862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1</a:t>
            </a:r>
          </a:p>
        </p:txBody>
      </p:sp>
      <p:sp>
        <p:nvSpPr>
          <p:cNvPr id="22545" name="Text Box 22"/>
          <p:cNvSpPr txBox="1">
            <a:spLocks noChangeArrowheads="1"/>
          </p:cNvSpPr>
          <p:nvPr/>
        </p:nvSpPr>
        <p:spPr bwMode="auto">
          <a:xfrm>
            <a:off x="2755900" y="2051050"/>
            <a:ext cx="432435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400">
                <a:latin typeface="Century Gothic" charset="0"/>
                <a:ea typeface="Gulim" charset="-127"/>
              </a:rPr>
              <a:t>Max   Max     Min             Min </a:t>
            </a:r>
          </a:p>
          <a:p>
            <a:pPr eaLnBrk="1" hangingPunct="1">
              <a:lnSpc>
                <a:spcPct val="70000"/>
              </a:lnSpc>
            </a:pPr>
            <a:r>
              <a:rPr lang="en-US" altLang="ko-KR" sz="2400">
                <a:latin typeface="Century Gothic" charset="0"/>
                <a:ea typeface="Gulim" charset="-127"/>
              </a:rPr>
              <a:t>Ptrs   keys     ptrs            keys</a:t>
            </a:r>
          </a:p>
        </p:txBody>
      </p:sp>
      <p:sp>
        <p:nvSpPr>
          <p:cNvPr id="22546" name="Line 25"/>
          <p:cNvSpPr>
            <a:spLocks noChangeShapeType="1"/>
          </p:cNvSpPr>
          <p:nvPr/>
        </p:nvSpPr>
        <p:spPr bwMode="auto">
          <a:xfrm>
            <a:off x="3505200" y="2057400"/>
            <a:ext cx="15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26"/>
          <p:cNvSpPr>
            <a:spLocks noChangeShapeType="1"/>
          </p:cNvSpPr>
          <p:nvPr/>
        </p:nvSpPr>
        <p:spPr bwMode="auto">
          <a:xfrm>
            <a:off x="2743200" y="2057400"/>
            <a:ext cx="15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Line 27"/>
          <p:cNvSpPr>
            <a:spLocks noChangeShapeType="1"/>
          </p:cNvSpPr>
          <p:nvPr/>
        </p:nvSpPr>
        <p:spPr bwMode="auto">
          <a:xfrm>
            <a:off x="4267200" y="2057400"/>
            <a:ext cx="15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28"/>
          <p:cNvSpPr>
            <a:spLocks noChangeShapeType="1"/>
          </p:cNvSpPr>
          <p:nvPr/>
        </p:nvSpPr>
        <p:spPr bwMode="auto">
          <a:xfrm>
            <a:off x="5842000" y="2063750"/>
            <a:ext cx="15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9"/>
          <p:cNvSpPr>
            <a:spLocks noChangeShapeType="1"/>
          </p:cNvSpPr>
          <p:nvPr/>
        </p:nvSpPr>
        <p:spPr bwMode="auto">
          <a:xfrm>
            <a:off x="7607300" y="2070100"/>
            <a:ext cx="15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30"/>
          <p:cNvSpPr>
            <a:spLocks noChangeShapeType="1"/>
          </p:cNvSpPr>
          <p:nvPr/>
        </p:nvSpPr>
        <p:spPr bwMode="auto">
          <a:xfrm>
            <a:off x="914400" y="2057400"/>
            <a:ext cx="15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Rectangle 31"/>
          <p:cNvSpPr>
            <a:spLocks noChangeArrowheads="1"/>
          </p:cNvSpPr>
          <p:nvPr/>
        </p:nvSpPr>
        <p:spPr bwMode="auto">
          <a:xfrm>
            <a:off x="4267200" y="3352800"/>
            <a:ext cx="157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ko-KR" altLang="en-US" sz="2100">
                <a:latin typeface="Century Gothic" charset="0"/>
                <a:ea typeface="Gulim" charset="-127"/>
                <a:sym typeface="Symbol" charset="2"/>
              </a:rPr>
              <a:t></a:t>
            </a:r>
            <a:r>
              <a:rPr lang="en-US" altLang="ko-KR" sz="2100">
                <a:latin typeface="Century Gothic" charset="0"/>
                <a:ea typeface="Gulim" charset="-127"/>
                <a:sym typeface="Symbol" charset="2"/>
              </a:rPr>
              <a:t>(</a:t>
            </a:r>
            <a:r>
              <a:rPr lang="en-US" altLang="ko-KR" sz="2100">
                <a:latin typeface="Century Gothic" charset="0"/>
                <a:ea typeface="Gulim" charset="-127"/>
              </a:rPr>
              <a:t>n+1)/2</a:t>
            </a:r>
            <a:r>
              <a:rPr lang="en-US" altLang="ko-KR" sz="2100">
                <a:latin typeface="Century Gothic" charset="0"/>
                <a:ea typeface="Gulim" charset="-127"/>
                <a:sym typeface="Symbol" charset="2"/>
              </a:rPr>
              <a:t></a:t>
            </a:r>
          </a:p>
        </p:txBody>
      </p:sp>
      <p:sp>
        <p:nvSpPr>
          <p:cNvPr id="22553" name="Rectangle 32"/>
          <p:cNvSpPr>
            <a:spLocks noChangeArrowheads="1"/>
          </p:cNvSpPr>
          <p:nvPr/>
        </p:nvSpPr>
        <p:spPr bwMode="auto">
          <a:xfrm>
            <a:off x="5846763" y="3352800"/>
            <a:ext cx="1760537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ko-KR" altLang="en-US" sz="2200">
                <a:latin typeface="Century Gothic" charset="0"/>
                <a:ea typeface="Gulim" charset="-127"/>
                <a:sym typeface="Symbol" charset="2"/>
              </a:rPr>
              <a:t></a:t>
            </a:r>
            <a:r>
              <a:rPr lang="en-US" altLang="ko-KR" sz="2200">
                <a:latin typeface="Century Gothic" charset="0"/>
                <a:ea typeface="Gulim" charset="-127"/>
                <a:sym typeface="Symbol" charset="2"/>
              </a:rPr>
              <a:t>(</a:t>
            </a:r>
            <a:r>
              <a:rPr lang="en-US" altLang="ko-KR" sz="2200">
                <a:latin typeface="Century Gothic" charset="0"/>
                <a:ea typeface="Gulim" charset="-127"/>
              </a:rPr>
              <a:t>n-1)/2</a:t>
            </a:r>
            <a:r>
              <a:rPr lang="en-US" altLang="ko-KR" sz="2200">
                <a:latin typeface="Century Gothic" charset="0"/>
                <a:ea typeface="Gulim" charset="-127"/>
                <a:sym typeface="Symbol" charset="2"/>
              </a:rPr>
              <a:t></a:t>
            </a:r>
          </a:p>
        </p:txBody>
      </p:sp>
      <p:sp>
        <p:nvSpPr>
          <p:cNvPr id="69657" name="Rectangle 33"/>
          <p:cNvSpPr>
            <a:spLocks noGrp="1" noChangeArrowheads="1"/>
          </p:cNvSpPr>
          <p:nvPr>
            <p:ph type="title"/>
          </p:nvPr>
        </p:nvSpPr>
        <p:spPr>
          <a:xfrm>
            <a:off x="603250" y="312738"/>
            <a:ext cx="7772400" cy="1143000"/>
          </a:xfrm>
          <a:noFill/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u="sng" smtClean="0">
                <a:ea typeface="Gulim" pitchFamily="34" charset="-127"/>
              </a:rPr>
              <a:t>Number of Ptrs/Keys for B+tree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603250" y="539750"/>
            <a:ext cx="77724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1188720" rIns="274320" anchor="ctr"/>
          <a:lstStyle/>
          <a:p>
            <a:pPr defTabSz="914400">
              <a:defRPr/>
            </a:pPr>
            <a:r>
              <a:rPr lang="en-US" altLang="ko-KR" sz="2800" u="sng">
                <a:solidFill>
                  <a:schemeClr val="bg1"/>
                </a:solidFill>
                <a:latin typeface="+mj-lt"/>
                <a:ea typeface="Gulim" pitchFamily="34" charset="-127"/>
                <a:cs typeface="+mj-cs"/>
              </a:rPr>
              <a:t>Nodes are never too empty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5200" y="5092700"/>
            <a:ext cx="54874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Really only need to know one of the min columns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# keys = # pointers – 1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Max pointers/keys is the same for all nodes 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Leaves always at least half-full.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Non-leaf+non-root</a:t>
            </a:r>
            <a:r>
              <a:rPr lang="en-US" dirty="0" smtClean="0"/>
              <a:t> is at least (half-full – 1)</a:t>
            </a:r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F221C1-AA54-7E4F-A0D7-E4AAF6A38491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18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312738"/>
            <a:ext cx="7772400" cy="795337"/>
          </a:xfrm>
        </p:spPr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Practice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476375"/>
            <a:ext cx="8612188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5049838"/>
            <a:ext cx="8893175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7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C35BE4-F80D-C84B-BFF1-0D4C18F65E4B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19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312738"/>
            <a:ext cx="7772400" cy="1006475"/>
          </a:xfrm>
        </p:spPr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Max Fan-out for index node </a:t>
            </a:r>
            <a:r>
              <a:rPr lang="en-US" altLang="ko-KR">
                <a:latin typeface="Bookman Old Style" charset="0"/>
                <a:ea typeface="Gulim" charset="-127"/>
              </a:rPr>
              <a:t>?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03350"/>
            <a:ext cx="7772400" cy="4776788"/>
          </a:xfrm>
        </p:spPr>
        <p:txBody>
          <a:bodyPr/>
          <a:lstStyle/>
          <a:p>
            <a:pPr eaLnBrk="1" hangingPunct="1"/>
            <a:endParaRPr lang="en-US" altLang="ko-KR" dirty="0">
              <a:ea typeface="Gulim" charset="-127"/>
            </a:endParaRPr>
          </a:p>
          <a:p>
            <a:pPr eaLnBrk="1" hangingPunct="1"/>
            <a:r>
              <a:rPr lang="en-US" altLang="ko-KR" dirty="0">
                <a:ea typeface="Gulim" charset="-127"/>
              </a:rPr>
              <a:t>Q: 1024B node, 10B key, 8B </a:t>
            </a:r>
            <a:r>
              <a:rPr lang="en-US" altLang="ko-KR" dirty="0" err="1">
                <a:ea typeface="Gulim" charset="-127"/>
              </a:rPr>
              <a:t>ptr</a:t>
            </a:r>
            <a:r>
              <a:rPr lang="en-US" altLang="ko-KR" dirty="0">
                <a:ea typeface="Gulim" charset="-127"/>
              </a:rPr>
              <a:t> </a:t>
            </a:r>
            <a:r>
              <a:rPr lang="en-US" altLang="ko-KR" dirty="0">
                <a:ea typeface="Gulim" charset="-127"/>
                <a:sym typeface="Wingdings" charset="2"/>
              </a:rPr>
              <a:t> </a:t>
            </a:r>
            <a:r>
              <a:rPr lang="en-US" altLang="ko-KR" i="1" dirty="0">
                <a:ea typeface="Gulim" charset="-127"/>
              </a:rPr>
              <a:t>how many max pointers possible</a:t>
            </a:r>
            <a:r>
              <a:rPr lang="en-US" altLang="ko-KR" i="1" dirty="0" smtClean="0">
                <a:latin typeface="Bookman Old Style" charset="0"/>
                <a:ea typeface="Gulim" charset="-127"/>
              </a:rPr>
              <a:t>?</a:t>
            </a:r>
          </a:p>
          <a:p>
            <a:pPr lvl="1" eaLnBrk="1" hangingPunct="1"/>
            <a:r>
              <a:rPr lang="en-US" altLang="ko-KR" sz="2000" i="1" dirty="0" smtClean="0">
                <a:ea typeface="Gulim" charset="-127"/>
              </a:rPr>
              <a:t>Recall: a node has </a:t>
            </a:r>
            <a:r>
              <a:rPr lang="en-US" altLang="ko-KR" sz="2000" b="1" i="1" dirty="0" smtClean="0">
                <a:ea typeface="Gulim" charset="-127"/>
              </a:rPr>
              <a:t>n </a:t>
            </a:r>
            <a:r>
              <a:rPr lang="en-US" altLang="ko-KR" sz="2000" i="1" dirty="0" smtClean="0">
                <a:ea typeface="Gulim" charset="-127"/>
              </a:rPr>
              <a:t>pointers and </a:t>
            </a:r>
            <a:r>
              <a:rPr lang="en-US" altLang="ko-KR" sz="2000" b="1" i="1" dirty="0" smtClean="0">
                <a:ea typeface="Gulim" charset="-127"/>
              </a:rPr>
              <a:t>n-1</a:t>
            </a:r>
            <a:r>
              <a:rPr lang="en-US" altLang="ko-KR" sz="2000" i="1" dirty="0" smtClean="0">
                <a:ea typeface="Gulim" charset="-127"/>
              </a:rPr>
              <a:t> keys</a:t>
            </a:r>
          </a:p>
          <a:p>
            <a:pPr lvl="2" eaLnBrk="1" hangingPunct="1"/>
            <a:r>
              <a:rPr lang="en-US" altLang="ko-KR" sz="1600" dirty="0" smtClean="0">
                <a:ea typeface="Gulim" charset="-127"/>
              </a:rPr>
              <a:t>Memory used = n * (</a:t>
            </a:r>
            <a:r>
              <a:rPr lang="en-US" altLang="ko-KR" sz="1600" dirty="0" err="1" smtClean="0">
                <a:ea typeface="Gulim" charset="-127"/>
              </a:rPr>
              <a:t>ptr</a:t>
            </a:r>
            <a:r>
              <a:rPr lang="en-US" altLang="ko-KR" sz="1600" dirty="0" smtClean="0">
                <a:ea typeface="Gulim" charset="-127"/>
              </a:rPr>
              <a:t> size) + (n-1) * (key size)</a:t>
            </a:r>
          </a:p>
          <a:p>
            <a:pPr lvl="3" eaLnBrk="1" hangingPunct="1"/>
            <a:r>
              <a:rPr lang="en-US" altLang="ko-KR" sz="1200" dirty="0" err="1" smtClean="0">
                <a:ea typeface="Gulim" charset="-127"/>
              </a:rPr>
              <a:t>equiv</a:t>
            </a:r>
            <a:r>
              <a:rPr lang="en-US" altLang="ko-KR" sz="1200" dirty="0" smtClean="0">
                <a:ea typeface="Gulim" charset="-127"/>
              </a:rPr>
              <a:t>: n * (</a:t>
            </a:r>
            <a:r>
              <a:rPr lang="en-US" altLang="ko-KR" sz="1200" dirty="0" err="1" smtClean="0">
                <a:ea typeface="Gulim" charset="-127"/>
              </a:rPr>
              <a:t>ptr</a:t>
            </a:r>
            <a:r>
              <a:rPr lang="en-US" altLang="ko-KR" sz="1200" dirty="0" smtClean="0">
                <a:ea typeface="Gulim" charset="-127"/>
              </a:rPr>
              <a:t> + key) - key</a:t>
            </a:r>
          </a:p>
          <a:p>
            <a:pPr lvl="1" eaLnBrk="1" hangingPunct="1"/>
            <a:r>
              <a:rPr lang="en-US" altLang="ko-KR" sz="2000" i="1" dirty="0" smtClean="0">
                <a:ea typeface="Gulim" charset="-127"/>
              </a:rPr>
              <a:t>floor[(1024 + </a:t>
            </a:r>
            <a:r>
              <a:rPr lang="en-US" altLang="ko-KR" sz="2000" i="1" dirty="0" smtClean="0">
                <a:ea typeface="Gulim" charset="-127"/>
              </a:rPr>
              <a:t>10)/ </a:t>
            </a:r>
            <a:r>
              <a:rPr lang="en-US" altLang="ko-KR" sz="2000" i="1" dirty="0" smtClean="0">
                <a:ea typeface="Gulim" charset="-127"/>
              </a:rPr>
              <a:t>(10+8)] = 57</a:t>
            </a:r>
          </a:p>
          <a:p>
            <a:pPr lvl="2" eaLnBrk="1" hangingPunct="1"/>
            <a:r>
              <a:rPr lang="en-US" altLang="ko-KR" sz="1600" i="1" dirty="0" smtClean="0">
                <a:ea typeface="Gulim" charset="-127"/>
              </a:rPr>
              <a:t>Check: 57 * </a:t>
            </a:r>
            <a:r>
              <a:rPr lang="en-US" altLang="ko-KR" sz="1600" i="1" dirty="0">
                <a:ea typeface="Gulim" charset="-127"/>
              </a:rPr>
              <a:t>8</a:t>
            </a:r>
            <a:r>
              <a:rPr lang="en-US" altLang="ko-KR" sz="1600" i="1" dirty="0" smtClean="0">
                <a:ea typeface="Gulim" charset="-127"/>
              </a:rPr>
              <a:t> </a:t>
            </a:r>
            <a:r>
              <a:rPr lang="en-US" altLang="ko-KR" sz="1600" i="1" dirty="0" smtClean="0">
                <a:ea typeface="Gulim" charset="-127"/>
              </a:rPr>
              <a:t>+ (57 – 1) * 10 = 1016, no room for another </a:t>
            </a:r>
            <a:r>
              <a:rPr lang="en-US" altLang="ko-KR" sz="1600" i="1" dirty="0" err="1" smtClean="0">
                <a:ea typeface="Gulim" charset="-127"/>
              </a:rPr>
              <a:t>key+ptr</a:t>
            </a:r>
            <a:endParaRPr lang="en-US" altLang="ko-KR" sz="1600" i="1" dirty="0" smtClean="0">
              <a:ea typeface="Gulim" charset="-127"/>
            </a:endParaRPr>
          </a:p>
          <a:p>
            <a:pPr lvl="2" eaLnBrk="1" hangingPunct="1"/>
            <a:r>
              <a:rPr lang="en-US" altLang="ko-KR" sz="1600" i="1" dirty="0" smtClean="0">
                <a:ea typeface="Gulim" charset="-127"/>
              </a:rPr>
              <a:t>clarification: in lecture was 56 -&gt; number of </a:t>
            </a:r>
            <a:r>
              <a:rPr lang="en-US" altLang="ko-KR" sz="1600" i="1" dirty="0" err="1" smtClean="0">
                <a:ea typeface="Gulim" charset="-127"/>
              </a:rPr>
              <a:t>key+ptr</a:t>
            </a:r>
            <a:r>
              <a:rPr lang="en-US" altLang="ko-KR" sz="1600" i="1" dirty="0" smtClean="0">
                <a:ea typeface="Gulim" charset="-127"/>
              </a:rPr>
              <a:t> pairs</a:t>
            </a:r>
          </a:p>
          <a:p>
            <a:pPr lvl="3" eaLnBrk="1" hangingPunct="1"/>
            <a:r>
              <a:rPr lang="en-US" altLang="ko-KR" sz="1200" i="1" dirty="0" smtClean="0">
                <a:ea typeface="Gulim" charset="-127"/>
              </a:rPr>
              <a:t>also failed to include the n-</a:t>
            </a:r>
            <a:r>
              <a:rPr lang="en-US" altLang="ko-KR" sz="1200" i="1" dirty="0" err="1" smtClean="0">
                <a:ea typeface="Gulim" charset="-127"/>
              </a:rPr>
              <a:t>th</a:t>
            </a:r>
            <a:r>
              <a:rPr lang="en-US" altLang="ko-KR" sz="1200" i="1" dirty="0" smtClean="0">
                <a:ea typeface="Gulim" charset="-127"/>
              </a:rPr>
              <a:t> pointer (no difference in math)</a:t>
            </a:r>
          </a:p>
          <a:p>
            <a:pPr lvl="1" eaLnBrk="1" hangingPunct="1"/>
            <a:endParaRPr lang="en-US" altLang="ko-KR" dirty="0">
              <a:latin typeface="Bookman Old Style" charset="0"/>
              <a:ea typeface="Gulim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</a:t>
            </a:r>
            <a:r>
              <a:rPr lang="en-US" dirty="0" smtClean="0"/>
              <a:t>2B (2-3:50PM) is active again, same room.</a:t>
            </a:r>
          </a:p>
          <a:p>
            <a:r>
              <a:rPr lang="en-US" dirty="0" smtClean="0"/>
              <a:t>Project 1B released, due October 30</a:t>
            </a:r>
            <a:r>
              <a:rPr lang="en-US" baseline="30000" dirty="0" smtClean="0"/>
              <a:t>th</a:t>
            </a:r>
            <a:r>
              <a:rPr lang="en-US" dirty="0" smtClean="0"/>
              <a:t> @ 11PM on CCLE</a:t>
            </a:r>
          </a:p>
          <a:p>
            <a:r>
              <a:rPr lang="en-US" dirty="0" smtClean="0"/>
              <a:t>HW3 released, due November 1</a:t>
            </a:r>
            <a:r>
              <a:rPr lang="en-US" baseline="30000" dirty="0" smtClean="0"/>
              <a:t>st</a:t>
            </a:r>
            <a:r>
              <a:rPr lang="en-US" dirty="0" smtClean="0"/>
              <a:t>@ 12PM </a:t>
            </a:r>
            <a:r>
              <a:rPr lang="en-US" i="1" dirty="0" smtClean="0"/>
              <a:t>noon</a:t>
            </a:r>
            <a:r>
              <a:rPr lang="en-US" dirty="0" smtClean="0"/>
              <a:t> on CCLE</a:t>
            </a:r>
          </a:p>
        </p:txBody>
      </p:sp>
    </p:spTree>
    <p:extLst>
      <p:ext uri="{BB962C8B-B14F-4D97-AF65-F5344CB8AC3E}">
        <p14:creationId xmlns:p14="http://schemas.microsoft.com/office/powerpoint/2010/main" val="12494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B1FE6-D44D-734B-B66F-54A7B6A971FB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20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866900"/>
            <a:ext cx="7772400" cy="299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>
                <a:ea typeface="Gulim" charset="-127"/>
              </a:rPr>
              <a:t>(a) simple case (no overflow)</a:t>
            </a:r>
          </a:p>
          <a:p>
            <a:pPr eaLnBrk="1" hangingPunct="1">
              <a:buFontTx/>
              <a:buNone/>
            </a:pPr>
            <a:r>
              <a:rPr lang="en-US" altLang="ko-KR">
                <a:ea typeface="Gulim" charset="-127"/>
              </a:rPr>
              <a:t>(b) leaf overflow</a:t>
            </a:r>
          </a:p>
          <a:p>
            <a:pPr eaLnBrk="1" hangingPunct="1">
              <a:buFontTx/>
              <a:buNone/>
            </a:pPr>
            <a:r>
              <a:rPr lang="en-US" altLang="ko-KR">
                <a:ea typeface="Gulim" charset="-127"/>
              </a:rPr>
              <a:t>(c) non-leaf overflow</a:t>
            </a:r>
          </a:p>
          <a:p>
            <a:pPr eaLnBrk="1" hangingPunct="1">
              <a:buFontTx/>
              <a:buNone/>
            </a:pPr>
            <a:r>
              <a:rPr lang="en-US" altLang="ko-KR">
                <a:ea typeface="Gulim" charset="-127"/>
              </a:rPr>
              <a:t>(d) new root</a:t>
            </a:r>
          </a:p>
          <a:p>
            <a:pPr eaLnBrk="1" hangingPunct="1">
              <a:buFontTx/>
              <a:buNone/>
            </a:pPr>
            <a:r>
              <a:rPr lang="en-US" altLang="ko-KR">
                <a:ea typeface="Gulim" charset="-127"/>
              </a:rPr>
              <a:t>		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800100"/>
            <a:ext cx="8913813" cy="914400"/>
          </a:xfrm>
        </p:spPr>
        <p:txBody>
          <a:bodyPr/>
          <a:lstStyle/>
          <a:p>
            <a:pPr eaLnBrk="1" hangingPunct="1"/>
            <a:r>
              <a:rPr lang="en-US" altLang="x-none"/>
              <a:t>B+Tree 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AB0FB5-8CF1-3748-9041-74F9EA075651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21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57413"/>
            <a:ext cx="8915400" cy="877887"/>
          </a:xfrm>
        </p:spPr>
        <p:txBody>
          <a:bodyPr/>
          <a:lstStyle/>
          <a:p>
            <a:pPr eaLnBrk="1" hangingPunct="1"/>
            <a:r>
              <a:rPr lang="en-US" altLang="x-none"/>
              <a:t>(a) Simple case </a:t>
            </a:r>
            <a:br>
              <a:rPr lang="en-US" altLang="x-none"/>
            </a:br>
            <a:r>
              <a:rPr lang="en-US" altLang="x-none"/>
              <a:t>(no overflow)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651AAD-CBB5-AC4B-ABAA-04BB36946C93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22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27651" name="Rectangle 63"/>
          <p:cNvSpPr>
            <a:spLocks noChangeArrowheads="1"/>
          </p:cNvSpPr>
          <p:nvPr/>
        </p:nvSpPr>
        <p:spPr bwMode="auto">
          <a:xfrm>
            <a:off x="730250" y="1409700"/>
            <a:ext cx="1881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60</a:t>
            </a:r>
          </a:p>
        </p:txBody>
      </p:sp>
      <p:sp>
        <p:nvSpPr>
          <p:cNvPr id="27652" name="Rectangle 65"/>
          <p:cNvSpPr>
            <a:spLocks noGrp="1" noChangeArrowheads="1"/>
          </p:cNvSpPr>
          <p:nvPr>
            <p:ph type="title"/>
          </p:nvPr>
        </p:nvSpPr>
        <p:spPr>
          <a:xfrm>
            <a:off x="584200" y="369888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sz="2800" u="sng">
                <a:ea typeface="Gulim" charset="-127"/>
              </a:rPr>
              <a:t>Insertion (Simple Case)</a:t>
            </a:r>
          </a:p>
        </p:txBody>
      </p:sp>
      <p:grpSp>
        <p:nvGrpSpPr>
          <p:cNvPr id="27653" name="Group 69"/>
          <p:cNvGrpSpPr>
            <a:grpSpLocks/>
          </p:cNvGrpSpPr>
          <p:nvPr/>
        </p:nvGrpSpPr>
        <p:grpSpPr bwMode="auto">
          <a:xfrm>
            <a:off x="1116013" y="5105400"/>
            <a:ext cx="1636712" cy="825500"/>
            <a:chOff x="385" y="3496"/>
            <a:chExt cx="1031" cy="520"/>
          </a:xfrm>
        </p:grpSpPr>
        <p:sp>
          <p:nvSpPr>
            <p:cNvPr id="27702" name="Line 70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3" name="Line 71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704" name="Group 72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27706" name="Text Box 73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27707" name="Line 74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8" name="Line 75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9" name="Line 76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0" name="Line 77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05" name="Line 78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4" name="Line 79"/>
          <p:cNvSpPr>
            <a:spLocks noChangeShapeType="1"/>
          </p:cNvSpPr>
          <p:nvPr/>
        </p:nvSpPr>
        <p:spPr bwMode="auto">
          <a:xfrm>
            <a:off x="3870325" y="53340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80"/>
          <p:cNvSpPr>
            <a:spLocks noChangeShapeType="1"/>
          </p:cNvSpPr>
          <p:nvPr/>
        </p:nvSpPr>
        <p:spPr bwMode="auto">
          <a:xfrm>
            <a:off x="2765425" y="54229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7"/>
          <p:cNvSpPr>
            <a:spLocks noChangeShapeType="1"/>
          </p:cNvSpPr>
          <p:nvPr/>
        </p:nvSpPr>
        <p:spPr bwMode="auto">
          <a:xfrm>
            <a:off x="5915025" y="53848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57" name="Group 88"/>
          <p:cNvGrpSpPr>
            <a:grpSpLocks/>
          </p:cNvGrpSpPr>
          <p:nvPr/>
        </p:nvGrpSpPr>
        <p:grpSpPr bwMode="auto">
          <a:xfrm>
            <a:off x="5842000" y="5067300"/>
            <a:ext cx="1249363" cy="482600"/>
            <a:chOff x="386" y="3496"/>
            <a:chExt cx="787" cy="304"/>
          </a:xfrm>
        </p:grpSpPr>
        <p:sp>
          <p:nvSpPr>
            <p:cNvPr id="27697" name="Text Box 89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80  90 </a:t>
              </a:r>
            </a:p>
          </p:txBody>
        </p:sp>
        <p:sp>
          <p:nvSpPr>
            <p:cNvPr id="27698" name="Line 90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9" name="Line 91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0" name="Line 92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1" name="Line 93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8" name="Line 94"/>
          <p:cNvSpPr>
            <a:spLocks noChangeShapeType="1"/>
          </p:cNvSpPr>
          <p:nvPr/>
        </p:nvSpPr>
        <p:spPr bwMode="auto">
          <a:xfrm>
            <a:off x="6461125" y="53848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95"/>
          <p:cNvSpPr>
            <a:spLocks noChangeShapeType="1"/>
          </p:cNvSpPr>
          <p:nvPr/>
        </p:nvSpPr>
        <p:spPr bwMode="auto">
          <a:xfrm>
            <a:off x="5432425" y="53086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96"/>
          <p:cNvSpPr>
            <a:spLocks noChangeShapeType="1"/>
          </p:cNvSpPr>
          <p:nvPr/>
        </p:nvSpPr>
        <p:spPr bwMode="auto">
          <a:xfrm>
            <a:off x="4327525" y="53975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03"/>
          <p:cNvSpPr>
            <a:spLocks noChangeShapeType="1"/>
          </p:cNvSpPr>
          <p:nvPr/>
        </p:nvSpPr>
        <p:spPr bwMode="auto">
          <a:xfrm flipH="1">
            <a:off x="1597025" y="4000500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10"/>
          <p:cNvSpPr>
            <a:spLocks noChangeShapeType="1"/>
          </p:cNvSpPr>
          <p:nvPr/>
        </p:nvSpPr>
        <p:spPr bwMode="auto">
          <a:xfrm>
            <a:off x="2828925" y="4000500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11"/>
          <p:cNvSpPr>
            <a:spLocks noChangeShapeType="1"/>
          </p:cNvSpPr>
          <p:nvPr/>
        </p:nvSpPr>
        <p:spPr bwMode="auto">
          <a:xfrm flipH="1">
            <a:off x="4581525" y="3975100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18"/>
          <p:cNvSpPr>
            <a:spLocks noChangeShapeType="1"/>
          </p:cNvSpPr>
          <p:nvPr/>
        </p:nvSpPr>
        <p:spPr bwMode="auto">
          <a:xfrm>
            <a:off x="5813425" y="3975100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19"/>
          <p:cNvSpPr>
            <a:spLocks noChangeShapeType="1"/>
          </p:cNvSpPr>
          <p:nvPr/>
        </p:nvSpPr>
        <p:spPr bwMode="auto">
          <a:xfrm flipH="1">
            <a:off x="3121025" y="2770188"/>
            <a:ext cx="657225" cy="8747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26"/>
          <p:cNvSpPr>
            <a:spLocks noChangeShapeType="1"/>
          </p:cNvSpPr>
          <p:nvPr/>
        </p:nvSpPr>
        <p:spPr bwMode="auto">
          <a:xfrm>
            <a:off x="4327525" y="2740025"/>
            <a:ext cx="1085850" cy="892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Text Box 121"/>
          <p:cNvSpPr txBox="1">
            <a:spLocks noChangeArrowheads="1"/>
          </p:cNvSpPr>
          <p:nvPr/>
        </p:nvSpPr>
        <p:spPr bwMode="auto">
          <a:xfrm>
            <a:off x="3783013" y="232410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27668" name="Line 122"/>
          <p:cNvSpPr>
            <a:spLocks noChangeShapeType="1"/>
          </p:cNvSpPr>
          <p:nvPr/>
        </p:nvSpPr>
        <p:spPr bwMode="auto">
          <a:xfrm>
            <a:off x="3829050" y="2312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123"/>
          <p:cNvSpPr>
            <a:spLocks noChangeShapeType="1"/>
          </p:cNvSpPr>
          <p:nvPr/>
        </p:nvSpPr>
        <p:spPr bwMode="auto">
          <a:xfrm>
            <a:off x="4806950" y="2312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124"/>
          <p:cNvSpPr>
            <a:spLocks noChangeShapeType="1"/>
          </p:cNvSpPr>
          <p:nvPr/>
        </p:nvSpPr>
        <p:spPr bwMode="auto">
          <a:xfrm>
            <a:off x="4248150" y="2312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125"/>
          <p:cNvSpPr>
            <a:spLocks noChangeShapeType="1"/>
          </p:cNvSpPr>
          <p:nvPr/>
        </p:nvSpPr>
        <p:spPr bwMode="auto">
          <a:xfrm>
            <a:off x="4387850" y="2312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Rectangle 115"/>
          <p:cNvSpPr>
            <a:spLocks noChangeArrowheads="1"/>
          </p:cNvSpPr>
          <p:nvPr/>
        </p:nvSpPr>
        <p:spPr bwMode="auto">
          <a:xfrm>
            <a:off x="3717925" y="2328863"/>
            <a:ext cx="123348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7673" name="Text Box 121"/>
          <p:cNvSpPr txBox="1">
            <a:spLocks noChangeArrowheads="1"/>
          </p:cNvSpPr>
          <p:nvPr/>
        </p:nvSpPr>
        <p:spPr bwMode="auto">
          <a:xfrm>
            <a:off x="2274888" y="36464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27674" name="Line 122"/>
          <p:cNvSpPr>
            <a:spLocks noChangeShapeType="1"/>
          </p:cNvSpPr>
          <p:nvPr/>
        </p:nvSpPr>
        <p:spPr bwMode="auto">
          <a:xfrm>
            <a:off x="2320925" y="3635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123"/>
          <p:cNvSpPr>
            <a:spLocks noChangeShapeType="1"/>
          </p:cNvSpPr>
          <p:nvPr/>
        </p:nvSpPr>
        <p:spPr bwMode="auto">
          <a:xfrm>
            <a:off x="3298825" y="3635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Line 124"/>
          <p:cNvSpPr>
            <a:spLocks noChangeShapeType="1"/>
          </p:cNvSpPr>
          <p:nvPr/>
        </p:nvSpPr>
        <p:spPr bwMode="auto">
          <a:xfrm>
            <a:off x="2740025" y="3635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Line 125"/>
          <p:cNvSpPr>
            <a:spLocks noChangeShapeType="1"/>
          </p:cNvSpPr>
          <p:nvPr/>
        </p:nvSpPr>
        <p:spPr bwMode="auto">
          <a:xfrm>
            <a:off x="2879725" y="3635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Rectangle 121"/>
          <p:cNvSpPr>
            <a:spLocks noChangeArrowheads="1"/>
          </p:cNvSpPr>
          <p:nvPr/>
        </p:nvSpPr>
        <p:spPr bwMode="auto">
          <a:xfrm>
            <a:off x="2209800" y="3652838"/>
            <a:ext cx="1233488" cy="479425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7679" name="Text Box 121"/>
          <p:cNvSpPr txBox="1">
            <a:spLocks noChangeArrowheads="1"/>
          </p:cNvSpPr>
          <p:nvPr/>
        </p:nvSpPr>
        <p:spPr bwMode="auto">
          <a:xfrm>
            <a:off x="5276850" y="35925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80</a:t>
            </a:r>
          </a:p>
        </p:txBody>
      </p:sp>
      <p:sp>
        <p:nvSpPr>
          <p:cNvPr id="27680" name="Line 122"/>
          <p:cNvSpPr>
            <a:spLocks noChangeShapeType="1"/>
          </p:cNvSpPr>
          <p:nvPr/>
        </p:nvSpPr>
        <p:spPr bwMode="auto">
          <a:xfrm>
            <a:off x="5324475" y="3581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Line 123"/>
          <p:cNvSpPr>
            <a:spLocks noChangeShapeType="1"/>
          </p:cNvSpPr>
          <p:nvPr/>
        </p:nvSpPr>
        <p:spPr bwMode="auto">
          <a:xfrm>
            <a:off x="6302375" y="3581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Line 124"/>
          <p:cNvSpPr>
            <a:spLocks noChangeShapeType="1"/>
          </p:cNvSpPr>
          <p:nvPr/>
        </p:nvSpPr>
        <p:spPr bwMode="auto">
          <a:xfrm>
            <a:off x="5743575" y="3581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Line 125"/>
          <p:cNvSpPr>
            <a:spLocks noChangeShapeType="1"/>
          </p:cNvSpPr>
          <p:nvPr/>
        </p:nvSpPr>
        <p:spPr bwMode="auto">
          <a:xfrm>
            <a:off x="5883275" y="3581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Rectangle 127"/>
          <p:cNvSpPr>
            <a:spLocks noChangeArrowheads="1"/>
          </p:cNvSpPr>
          <p:nvPr/>
        </p:nvSpPr>
        <p:spPr bwMode="auto">
          <a:xfrm>
            <a:off x="5211763" y="3597275"/>
            <a:ext cx="1235075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7685" name="Text Box 121"/>
          <p:cNvSpPr txBox="1">
            <a:spLocks noChangeArrowheads="1"/>
          </p:cNvSpPr>
          <p:nvPr/>
        </p:nvSpPr>
        <p:spPr bwMode="auto">
          <a:xfrm>
            <a:off x="4333875" y="50704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27686" name="Line 122"/>
          <p:cNvSpPr>
            <a:spLocks noChangeShapeType="1"/>
          </p:cNvSpPr>
          <p:nvPr/>
        </p:nvSpPr>
        <p:spPr bwMode="auto">
          <a:xfrm>
            <a:off x="4381500" y="5060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Line 123"/>
          <p:cNvSpPr>
            <a:spLocks noChangeShapeType="1"/>
          </p:cNvSpPr>
          <p:nvPr/>
        </p:nvSpPr>
        <p:spPr bwMode="auto">
          <a:xfrm>
            <a:off x="5359400" y="5060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8" name="Line 124"/>
          <p:cNvSpPr>
            <a:spLocks noChangeShapeType="1"/>
          </p:cNvSpPr>
          <p:nvPr/>
        </p:nvSpPr>
        <p:spPr bwMode="auto">
          <a:xfrm>
            <a:off x="4800600" y="5060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" name="Line 125"/>
          <p:cNvSpPr>
            <a:spLocks noChangeShapeType="1"/>
          </p:cNvSpPr>
          <p:nvPr/>
        </p:nvSpPr>
        <p:spPr bwMode="auto">
          <a:xfrm>
            <a:off x="4940300" y="5060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Rectangle 133"/>
          <p:cNvSpPr>
            <a:spLocks noChangeArrowheads="1"/>
          </p:cNvSpPr>
          <p:nvPr/>
        </p:nvSpPr>
        <p:spPr bwMode="auto">
          <a:xfrm>
            <a:off x="4268788" y="507682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7691" name="Text Box 121"/>
          <p:cNvSpPr txBox="1">
            <a:spLocks noChangeArrowheads="1"/>
          </p:cNvSpPr>
          <p:nvPr/>
        </p:nvSpPr>
        <p:spPr bwMode="auto">
          <a:xfrm>
            <a:off x="2765425" y="50974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27692" name="Line 122"/>
          <p:cNvSpPr>
            <a:spLocks noChangeShapeType="1"/>
          </p:cNvSpPr>
          <p:nvPr/>
        </p:nvSpPr>
        <p:spPr bwMode="auto">
          <a:xfrm>
            <a:off x="2811463" y="5087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Line 123"/>
          <p:cNvSpPr>
            <a:spLocks noChangeShapeType="1"/>
          </p:cNvSpPr>
          <p:nvPr/>
        </p:nvSpPr>
        <p:spPr bwMode="auto">
          <a:xfrm>
            <a:off x="3789363" y="5087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4" name="Line 124"/>
          <p:cNvSpPr>
            <a:spLocks noChangeShapeType="1"/>
          </p:cNvSpPr>
          <p:nvPr/>
        </p:nvSpPr>
        <p:spPr bwMode="auto">
          <a:xfrm>
            <a:off x="3230563" y="5087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5" name="Line 125"/>
          <p:cNvSpPr>
            <a:spLocks noChangeShapeType="1"/>
          </p:cNvSpPr>
          <p:nvPr/>
        </p:nvSpPr>
        <p:spPr bwMode="auto">
          <a:xfrm>
            <a:off x="3370263" y="5087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6" name="Rectangle 139"/>
          <p:cNvSpPr>
            <a:spLocks noChangeArrowheads="1"/>
          </p:cNvSpPr>
          <p:nvPr/>
        </p:nvSpPr>
        <p:spPr bwMode="auto">
          <a:xfrm>
            <a:off x="2700338" y="510381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5F866C-3019-714F-8CA2-7457D65C2E3E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23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730250" y="1409700"/>
            <a:ext cx="1881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60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584200" y="369888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sz="2800" u="sng">
                <a:ea typeface="Gulim" charset="-127"/>
              </a:rPr>
              <a:t>Insertion (Simple Case)</a:t>
            </a:r>
          </a:p>
        </p:txBody>
      </p:sp>
      <p:grpSp>
        <p:nvGrpSpPr>
          <p:cNvPr id="28677" name="Group 69"/>
          <p:cNvGrpSpPr>
            <a:grpSpLocks/>
          </p:cNvGrpSpPr>
          <p:nvPr/>
        </p:nvGrpSpPr>
        <p:grpSpPr bwMode="auto">
          <a:xfrm>
            <a:off x="1116013" y="5105400"/>
            <a:ext cx="1636712" cy="825500"/>
            <a:chOff x="385" y="3496"/>
            <a:chExt cx="1031" cy="520"/>
          </a:xfrm>
        </p:grpSpPr>
        <p:sp>
          <p:nvSpPr>
            <p:cNvPr id="28728" name="Line 70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9" name="Line 71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730" name="Group 72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28732" name="Text Box 73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28733" name="Line 74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4" name="Line 75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5" name="Line 76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6" name="Line 77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31" name="Line 78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8" name="Line 79"/>
          <p:cNvSpPr>
            <a:spLocks noChangeShapeType="1"/>
          </p:cNvSpPr>
          <p:nvPr/>
        </p:nvSpPr>
        <p:spPr bwMode="auto">
          <a:xfrm>
            <a:off x="3870325" y="53340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80"/>
          <p:cNvSpPr>
            <a:spLocks noChangeShapeType="1"/>
          </p:cNvSpPr>
          <p:nvPr/>
        </p:nvSpPr>
        <p:spPr bwMode="auto">
          <a:xfrm>
            <a:off x="2765425" y="54229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7"/>
          <p:cNvSpPr>
            <a:spLocks noChangeShapeType="1"/>
          </p:cNvSpPr>
          <p:nvPr/>
        </p:nvSpPr>
        <p:spPr bwMode="auto">
          <a:xfrm>
            <a:off x="5915025" y="53848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81" name="Group 88"/>
          <p:cNvGrpSpPr>
            <a:grpSpLocks/>
          </p:cNvGrpSpPr>
          <p:nvPr/>
        </p:nvGrpSpPr>
        <p:grpSpPr bwMode="auto">
          <a:xfrm>
            <a:off x="5842000" y="5067300"/>
            <a:ext cx="1249363" cy="482600"/>
            <a:chOff x="386" y="3496"/>
            <a:chExt cx="787" cy="304"/>
          </a:xfrm>
        </p:grpSpPr>
        <p:sp>
          <p:nvSpPr>
            <p:cNvPr id="28723" name="Text Box 89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80  90 </a:t>
              </a:r>
            </a:p>
          </p:txBody>
        </p:sp>
        <p:sp>
          <p:nvSpPr>
            <p:cNvPr id="28724" name="Line 90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5" name="Line 91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6" name="Line 92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7" name="Line 93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82" name="Line 94"/>
          <p:cNvSpPr>
            <a:spLocks noChangeShapeType="1"/>
          </p:cNvSpPr>
          <p:nvPr/>
        </p:nvSpPr>
        <p:spPr bwMode="auto">
          <a:xfrm>
            <a:off x="6461125" y="53848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95"/>
          <p:cNvSpPr>
            <a:spLocks noChangeShapeType="1"/>
          </p:cNvSpPr>
          <p:nvPr/>
        </p:nvSpPr>
        <p:spPr bwMode="auto">
          <a:xfrm>
            <a:off x="5432425" y="53086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96"/>
          <p:cNvSpPr>
            <a:spLocks noChangeShapeType="1"/>
          </p:cNvSpPr>
          <p:nvPr/>
        </p:nvSpPr>
        <p:spPr bwMode="auto">
          <a:xfrm>
            <a:off x="4327525" y="53975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03"/>
          <p:cNvSpPr>
            <a:spLocks noChangeShapeType="1"/>
          </p:cNvSpPr>
          <p:nvPr/>
        </p:nvSpPr>
        <p:spPr bwMode="auto">
          <a:xfrm flipH="1">
            <a:off x="1597025" y="4000500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10"/>
          <p:cNvSpPr>
            <a:spLocks noChangeShapeType="1"/>
          </p:cNvSpPr>
          <p:nvPr/>
        </p:nvSpPr>
        <p:spPr bwMode="auto">
          <a:xfrm>
            <a:off x="2828925" y="4000500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11"/>
          <p:cNvSpPr>
            <a:spLocks noChangeShapeType="1"/>
          </p:cNvSpPr>
          <p:nvPr/>
        </p:nvSpPr>
        <p:spPr bwMode="auto">
          <a:xfrm flipH="1">
            <a:off x="4581525" y="3975100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18"/>
          <p:cNvSpPr>
            <a:spLocks noChangeShapeType="1"/>
          </p:cNvSpPr>
          <p:nvPr/>
        </p:nvSpPr>
        <p:spPr bwMode="auto">
          <a:xfrm>
            <a:off x="5813425" y="3975100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119"/>
          <p:cNvSpPr>
            <a:spLocks noChangeShapeType="1"/>
          </p:cNvSpPr>
          <p:nvPr/>
        </p:nvSpPr>
        <p:spPr bwMode="auto">
          <a:xfrm flipH="1">
            <a:off x="3121025" y="2770188"/>
            <a:ext cx="657225" cy="8747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26"/>
          <p:cNvSpPr>
            <a:spLocks noChangeShapeType="1"/>
          </p:cNvSpPr>
          <p:nvPr/>
        </p:nvSpPr>
        <p:spPr bwMode="auto">
          <a:xfrm>
            <a:off x="4327525" y="2740025"/>
            <a:ext cx="1085850" cy="892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Text Box 121"/>
          <p:cNvSpPr txBox="1">
            <a:spLocks noChangeArrowheads="1"/>
          </p:cNvSpPr>
          <p:nvPr/>
        </p:nvSpPr>
        <p:spPr bwMode="auto">
          <a:xfrm>
            <a:off x="3783013" y="232410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28692" name="Line 122"/>
          <p:cNvSpPr>
            <a:spLocks noChangeShapeType="1"/>
          </p:cNvSpPr>
          <p:nvPr/>
        </p:nvSpPr>
        <p:spPr bwMode="auto">
          <a:xfrm>
            <a:off x="3829050" y="2312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123"/>
          <p:cNvSpPr>
            <a:spLocks noChangeShapeType="1"/>
          </p:cNvSpPr>
          <p:nvPr/>
        </p:nvSpPr>
        <p:spPr bwMode="auto">
          <a:xfrm>
            <a:off x="4806950" y="2312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Line 124"/>
          <p:cNvSpPr>
            <a:spLocks noChangeShapeType="1"/>
          </p:cNvSpPr>
          <p:nvPr/>
        </p:nvSpPr>
        <p:spPr bwMode="auto">
          <a:xfrm>
            <a:off x="4248150" y="2312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125"/>
          <p:cNvSpPr>
            <a:spLocks noChangeShapeType="1"/>
          </p:cNvSpPr>
          <p:nvPr/>
        </p:nvSpPr>
        <p:spPr bwMode="auto">
          <a:xfrm>
            <a:off x="4387850" y="2312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Rectangle 96"/>
          <p:cNvSpPr>
            <a:spLocks noChangeArrowheads="1"/>
          </p:cNvSpPr>
          <p:nvPr/>
        </p:nvSpPr>
        <p:spPr bwMode="auto">
          <a:xfrm>
            <a:off x="3717925" y="2328863"/>
            <a:ext cx="123348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8697" name="Text Box 121"/>
          <p:cNvSpPr txBox="1">
            <a:spLocks noChangeArrowheads="1"/>
          </p:cNvSpPr>
          <p:nvPr/>
        </p:nvSpPr>
        <p:spPr bwMode="auto">
          <a:xfrm>
            <a:off x="2274888" y="36464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28698" name="Line 122"/>
          <p:cNvSpPr>
            <a:spLocks noChangeShapeType="1"/>
          </p:cNvSpPr>
          <p:nvPr/>
        </p:nvSpPr>
        <p:spPr bwMode="auto">
          <a:xfrm>
            <a:off x="2320925" y="3635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123"/>
          <p:cNvSpPr>
            <a:spLocks noChangeShapeType="1"/>
          </p:cNvSpPr>
          <p:nvPr/>
        </p:nvSpPr>
        <p:spPr bwMode="auto">
          <a:xfrm>
            <a:off x="3298825" y="3635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Line 124"/>
          <p:cNvSpPr>
            <a:spLocks noChangeShapeType="1"/>
          </p:cNvSpPr>
          <p:nvPr/>
        </p:nvSpPr>
        <p:spPr bwMode="auto">
          <a:xfrm>
            <a:off x="2740025" y="3635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Line 125"/>
          <p:cNvSpPr>
            <a:spLocks noChangeShapeType="1"/>
          </p:cNvSpPr>
          <p:nvPr/>
        </p:nvSpPr>
        <p:spPr bwMode="auto">
          <a:xfrm>
            <a:off x="2879725" y="3635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Rectangle 102"/>
          <p:cNvSpPr>
            <a:spLocks noChangeArrowheads="1"/>
          </p:cNvSpPr>
          <p:nvPr/>
        </p:nvSpPr>
        <p:spPr bwMode="auto">
          <a:xfrm>
            <a:off x="2209800" y="3652838"/>
            <a:ext cx="1233488" cy="479425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8703" name="Text Box 121"/>
          <p:cNvSpPr txBox="1">
            <a:spLocks noChangeArrowheads="1"/>
          </p:cNvSpPr>
          <p:nvPr/>
        </p:nvSpPr>
        <p:spPr bwMode="auto">
          <a:xfrm>
            <a:off x="5276850" y="35925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80</a:t>
            </a:r>
          </a:p>
        </p:txBody>
      </p:sp>
      <p:sp>
        <p:nvSpPr>
          <p:cNvPr id="28704" name="Line 122"/>
          <p:cNvSpPr>
            <a:spLocks noChangeShapeType="1"/>
          </p:cNvSpPr>
          <p:nvPr/>
        </p:nvSpPr>
        <p:spPr bwMode="auto">
          <a:xfrm>
            <a:off x="5324475" y="3581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Line 123"/>
          <p:cNvSpPr>
            <a:spLocks noChangeShapeType="1"/>
          </p:cNvSpPr>
          <p:nvPr/>
        </p:nvSpPr>
        <p:spPr bwMode="auto">
          <a:xfrm>
            <a:off x="6302375" y="3581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Line 124"/>
          <p:cNvSpPr>
            <a:spLocks noChangeShapeType="1"/>
          </p:cNvSpPr>
          <p:nvPr/>
        </p:nvSpPr>
        <p:spPr bwMode="auto">
          <a:xfrm>
            <a:off x="5743575" y="3581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Line 125"/>
          <p:cNvSpPr>
            <a:spLocks noChangeShapeType="1"/>
          </p:cNvSpPr>
          <p:nvPr/>
        </p:nvSpPr>
        <p:spPr bwMode="auto">
          <a:xfrm>
            <a:off x="5883275" y="3581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Rectangle 108"/>
          <p:cNvSpPr>
            <a:spLocks noChangeArrowheads="1"/>
          </p:cNvSpPr>
          <p:nvPr/>
        </p:nvSpPr>
        <p:spPr bwMode="auto">
          <a:xfrm>
            <a:off x="5211763" y="3597275"/>
            <a:ext cx="1235075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8709" name="Text Box 121"/>
          <p:cNvSpPr txBox="1">
            <a:spLocks noChangeArrowheads="1"/>
          </p:cNvSpPr>
          <p:nvPr/>
        </p:nvSpPr>
        <p:spPr bwMode="auto">
          <a:xfrm>
            <a:off x="4333875" y="50704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28710" name="Line 122"/>
          <p:cNvSpPr>
            <a:spLocks noChangeShapeType="1"/>
          </p:cNvSpPr>
          <p:nvPr/>
        </p:nvSpPr>
        <p:spPr bwMode="auto">
          <a:xfrm>
            <a:off x="4381500" y="5060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Line 123"/>
          <p:cNvSpPr>
            <a:spLocks noChangeShapeType="1"/>
          </p:cNvSpPr>
          <p:nvPr/>
        </p:nvSpPr>
        <p:spPr bwMode="auto">
          <a:xfrm>
            <a:off x="5359400" y="5060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Line 124"/>
          <p:cNvSpPr>
            <a:spLocks noChangeShapeType="1"/>
          </p:cNvSpPr>
          <p:nvPr/>
        </p:nvSpPr>
        <p:spPr bwMode="auto">
          <a:xfrm>
            <a:off x="4800600" y="5060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Line 125"/>
          <p:cNvSpPr>
            <a:spLocks noChangeShapeType="1"/>
          </p:cNvSpPr>
          <p:nvPr/>
        </p:nvSpPr>
        <p:spPr bwMode="auto">
          <a:xfrm>
            <a:off x="4940300" y="5060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Rectangle 114"/>
          <p:cNvSpPr>
            <a:spLocks noChangeArrowheads="1"/>
          </p:cNvSpPr>
          <p:nvPr/>
        </p:nvSpPr>
        <p:spPr bwMode="auto">
          <a:xfrm>
            <a:off x="4268788" y="507682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8715" name="Text Box 121"/>
          <p:cNvSpPr txBox="1">
            <a:spLocks noChangeArrowheads="1"/>
          </p:cNvSpPr>
          <p:nvPr/>
        </p:nvSpPr>
        <p:spPr bwMode="auto">
          <a:xfrm>
            <a:off x="2765425" y="50974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28716" name="Line 122"/>
          <p:cNvSpPr>
            <a:spLocks noChangeShapeType="1"/>
          </p:cNvSpPr>
          <p:nvPr/>
        </p:nvSpPr>
        <p:spPr bwMode="auto">
          <a:xfrm>
            <a:off x="2811463" y="5087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Line 123"/>
          <p:cNvSpPr>
            <a:spLocks noChangeShapeType="1"/>
          </p:cNvSpPr>
          <p:nvPr/>
        </p:nvSpPr>
        <p:spPr bwMode="auto">
          <a:xfrm>
            <a:off x="3789363" y="5087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Line 124"/>
          <p:cNvSpPr>
            <a:spLocks noChangeShapeType="1"/>
          </p:cNvSpPr>
          <p:nvPr/>
        </p:nvSpPr>
        <p:spPr bwMode="auto">
          <a:xfrm>
            <a:off x="3230563" y="5087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9" name="Line 125"/>
          <p:cNvSpPr>
            <a:spLocks noChangeShapeType="1"/>
          </p:cNvSpPr>
          <p:nvPr/>
        </p:nvSpPr>
        <p:spPr bwMode="auto">
          <a:xfrm>
            <a:off x="3370263" y="5087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0" name="Rectangle 120"/>
          <p:cNvSpPr>
            <a:spLocks noChangeArrowheads="1"/>
          </p:cNvSpPr>
          <p:nvPr/>
        </p:nvSpPr>
        <p:spPr bwMode="auto">
          <a:xfrm>
            <a:off x="2700338" y="510381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28721" name="Line 63"/>
          <p:cNvSpPr>
            <a:spLocks noChangeShapeType="1"/>
          </p:cNvSpPr>
          <p:nvPr/>
        </p:nvSpPr>
        <p:spPr bwMode="auto">
          <a:xfrm>
            <a:off x="3314700" y="543718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2" name="Text Box 121"/>
          <p:cNvSpPr txBox="1">
            <a:spLocks noChangeArrowheads="1"/>
          </p:cNvSpPr>
          <p:nvPr/>
        </p:nvSpPr>
        <p:spPr bwMode="auto">
          <a:xfrm>
            <a:off x="3316288" y="51228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18CD26-348B-7245-A944-BB6744DB3628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24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57413"/>
            <a:ext cx="8915400" cy="877887"/>
          </a:xfrm>
        </p:spPr>
        <p:txBody>
          <a:bodyPr/>
          <a:lstStyle/>
          <a:p>
            <a:pPr eaLnBrk="1" hangingPunct="1"/>
            <a:r>
              <a:rPr lang="en-US" altLang="x-none"/>
              <a:t>(b) Leaf overflow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40CD9E-7FC9-6A4D-B13C-F247FC062C4B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25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55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27050" y="5595938"/>
            <a:ext cx="330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400">
                <a:latin typeface="Century Gothic" charset="0"/>
                <a:ea typeface="Gulim" charset="-127"/>
              </a:rPr>
              <a:t> </a:t>
            </a:r>
            <a:r>
              <a:rPr lang="en-US" altLang="ko-KR" sz="2400">
                <a:latin typeface="Century Gothic" charset="0"/>
                <a:ea typeface="Gulim" charset="-127"/>
              </a:rPr>
              <a:t> No space to store 55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>
          <a:xfrm>
            <a:off x="584200" y="369888"/>
            <a:ext cx="7772400" cy="742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u="sng">
                <a:ea typeface="Gulim" charset="-127"/>
              </a:rPr>
              <a:t>Insertion (Leaf Overflow)</a:t>
            </a:r>
          </a:p>
        </p:txBody>
      </p:sp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482600" y="3929063"/>
            <a:ext cx="1636713" cy="825500"/>
            <a:chOff x="385" y="3496"/>
            <a:chExt cx="1031" cy="520"/>
          </a:xfrm>
        </p:grpSpPr>
        <p:sp>
          <p:nvSpPr>
            <p:cNvPr id="30776" name="Line 7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7" name="Line 8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778" name="Group 9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30780" name="Text Box 10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30781" name="Line 11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82" name="Line 12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83" name="Line 13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84" name="Line 14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79" name="Line 15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7" name="Line 16"/>
          <p:cNvSpPr>
            <a:spLocks noChangeShapeType="1"/>
          </p:cNvSpPr>
          <p:nvPr/>
        </p:nvSpPr>
        <p:spPr bwMode="auto">
          <a:xfrm>
            <a:off x="2132013" y="42465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8" name="Group 17"/>
          <p:cNvGrpSpPr>
            <a:grpSpLocks/>
          </p:cNvGrpSpPr>
          <p:nvPr/>
        </p:nvGrpSpPr>
        <p:grpSpPr bwMode="auto">
          <a:xfrm>
            <a:off x="2058988" y="3929063"/>
            <a:ext cx="1249362" cy="482600"/>
            <a:chOff x="386" y="3496"/>
            <a:chExt cx="787" cy="304"/>
          </a:xfrm>
        </p:grpSpPr>
        <p:sp>
          <p:nvSpPr>
            <p:cNvPr id="30771" name="Text Box 1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50  60 </a:t>
              </a:r>
            </a:p>
          </p:txBody>
        </p:sp>
        <p:sp>
          <p:nvSpPr>
            <p:cNvPr id="30772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3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4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5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9" name="Line 23"/>
          <p:cNvSpPr>
            <a:spLocks noChangeShapeType="1"/>
          </p:cNvSpPr>
          <p:nvPr/>
        </p:nvSpPr>
        <p:spPr bwMode="auto">
          <a:xfrm>
            <a:off x="75723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30" name="Group 24"/>
          <p:cNvGrpSpPr>
            <a:grpSpLocks/>
          </p:cNvGrpSpPr>
          <p:nvPr/>
        </p:nvGrpSpPr>
        <p:grpSpPr bwMode="auto">
          <a:xfrm>
            <a:off x="7499350" y="3863975"/>
            <a:ext cx="1249363" cy="482600"/>
            <a:chOff x="386" y="3496"/>
            <a:chExt cx="787" cy="304"/>
          </a:xfrm>
        </p:grpSpPr>
        <p:sp>
          <p:nvSpPr>
            <p:cNvPr id="30766" name="Text Box 25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80  90 </a:t>
              </a:r>
            </a:p>
          </p:txBody>
        </p:sp>
        <p:sp>
          <p:nvSpPr>
            <p:cNvPr id="30767" name="Line 26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8" name="Line 27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9" name="Line 28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Line 29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1" name="Line 30"/>
          <p:cNvSpPr>
            <a:spLocks noChangeShapeType="1"/>
          </p:cNvSpPr>
          <p:nvPr/>
        </p:nvSpPr>
        <p:spPr bwMode="auto">
          <a:xfrm>
            <a:off x="81184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31"/>
          <p:cNvSpPr>
            <a:spLocks noChangeShapeType="1"/>
          </p:cNvSpPr>
          <p:nvPr/>
        </p:nvSpPr>
        <p:spPr bwMode="auto">
          <a:xfrm>
            <a:off x="7089775" y="410527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39"/>
          <p:cNvSpPr>
            <a:spLocks noChangeShapeType="1"/>
          </p:cNvSpPr>
          <p:nvPr/>
        </p:nvSpPr>
        <p:spPr bwMode="auto">
          <a:xfrm flipH="1">
            <a:off x="963613" y="2824163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46"/>
          <p:cNvSpPr>
            <a:spLocks noChangeShapeType="1"/>
          </p:cNvSpPr>
          <p:nvPr/>
        </p:nvSpPr>
        <p:spPr bwMode="auto">
          <a:xfrm>
            <a:off x="2195513" y="2824163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47"/>
          <p:cNvSpPr>
            <a:spLocks noChangeShapeType="1"/>
          </p:cNvSpPr>
          <p:nvPr/>
        </p:nvSpPr>
        <p:spPr bwMode="auto">
          <a:xfrm flipH="1">
            <a:off x="6238875" y="2771775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54"/>
          <p:cNvSpPr>
            <a:spLocks noChangeShapeType="1"/>
          </p:cNvSpPr>
          <p:nvPr/>
        </p:nvSpPr>
        <p:spPr bwMode="auto">
          <a:xfrm>
            <a:off x="7470775" y="2771775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63"/>
          <p:cNvSpPr>
            <a:spLocks noChangeShapeType="1"/>
          </p:cNvSpPr>
          <p:nvPr/>
        </p:nvSpPr>
        <p:spPr bwMode="auto">
          <a:xfrm>
            <a:off x="2714625" y="42354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64"/>
          <p:cNvSpPr>
            <a:spLocks noChangeShapeType="1"/>
          </p:cNvSpPr>
          <p:nvPr/>
        </p:nvSpPr>
        <p:spPr bwMode="auto">
          <a:xfrm flipV="1">
            <a:off x="3260725" y="4106863"/>
            <a:ext cx="2673350" cy="79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96"/>
          <p:cNvSpPr>
            <a:spLocks noChangeShapeType="1"/>
          </p:cNvSpPr>
          <p:nvPr/>
        </p:nvSpPr>
        <p:spPr bwMode="auto">
          <a:xfrm>
            <a:off x="5988050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119"/>
          <p:cNvSpPr>
            <a:spLocks noChangeShapeType="1"/>
          </p:cNvSpPr>
          <p:nvPr/>
        </p:nvSpPr>
        <p:spPr bwMode="auto">
          <a:xfrm flipH="1">
            <a:off x="2232025" y="1768475"/>
            <a:ext cx="1768475" cy="806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126"/>
          <p:cNvSpPr>
            <a:spLocks noChangeShapeType="1"/>
          </p:cNvSpPr>
          <p:nvPr/>
        </p:nvSpPr>
        <p:spPr bwMode="auto">
          <a:xfrm>
            <a:off x="4537075" y="1760538"/>
            <a:ext cx="2747963" cy="7699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121"/>
          <p:cNvSpPr txBox="1">
            <a:spLocks noChangeArrowheads="1"/>
          </p:cNvSpPr>
          <p:nvPr/>
        </p:nvSpPr>
        <p:spPr bwMode="auto">
          <a:xfrm>
            <a:off x="4010025" y="1508125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30743" name="Line 122"/>
          <p:cNvSpPr>
            <a:spLocks noChangeShapeType="1"/>
          </p:cNvSpPr>
          <p:nvPr/>
        </p:nvSpPr>
        <p:spPr bwMode="auto">
          <a:xfrm>
            <a:off x="4092575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Line 123"/>
          <p:cNvSpPr>
            <a:spLocks noChangeShapeType="1"/>
          </p:cNvSpPr>
          <p:nvPr/>
        </p:nvSpPr>
        <p:spPr bwMode="auto">
          <a:xfrm>
            <a:off x="50339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Line 124"/>
          <p:cNvSpPr>
            <a:spLocks noChangeShapeType="1"/>
          </p:cNvSpPr>
          <p:nvPr/>
        </p:nvSpPr>
        <p:spPr bwMode="auto">
          <a:xfrm>
            <a:off x="44751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Line 125"/>
          <p:cNvSpPr>
            <a:spLocks noChangeShapeType="1"/>
          </p:cNvSpPr>
          <p:nvPr/>
        </p:nvSpPr>
        <p:spPr bwMode="auto">
          <a:xfrm>
            <a:off x="46148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Rectangle 72"/>
          <p:cNvSpPr>
            <a:spLocks noChangeArrowheads="1"/>
          </p:cNvSpPr>
          <p:nvPr/>
        </p:nvSpPr>
        <p:spPr bwMode="auto">
          <a:xfrm>
            <a:off x="3944938" y="1512888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0748" name="Text Box 121"/>
          <p:cNvSpPr txBox="1">
            <a:spLocks noChangeArrowheads="1"/>
          </p:cNvSpPr>
          <p:nvPr/>
        </p:nvSpPr>
        <p:spPr bwMode="auto">
          <a:xfrm>
            <a:off x="1657350" y="25844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30749" name="Line 122"/>
          <p:cNvSpPr>
            <a:spLocks noChangeShapeType="1"/>
          </p:cNvSpPr>
          <p:nvPr/>
        </p:nvSpPr>
        <p:spPr bwMode="auto">
          <a:xfrm>
            <a:off x="17049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0" name="Line 123"/>
          <p:cNvSpPr>
            <a:spLocks noChangeShapeType="1"/>
          </p:cNvSpPr>
          <p:nvPr/>
        </p:nvSpPr>
        <p:spPr bwMode="auto">
          <a:xfrm>
            <a:off x="26828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Line 124"/>
          <p:cNvSpPr>
            <a:spLocks noChangeShapeType="1"/>
          </p:cNvSpPr>
          <p:nvPr/>
        </p:nvSpPr>
        <p:spPr bwMode="auto">
          <a:xfrm>
            <a:off x="21240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Line 125"/>
          <p:cNvSpPr>
            <a:spLocks noChangeShapeType="1"/>
          </p:cNvSpPr>
          <p:nvPr/>
        </p:nvSpPr>
        <p:spPr bwMode="auto">
          <a:xfrm>
            <a:off x="22637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Rectangle 78"/>
          <p:cNvSpPr>
            <a:spLocks noChangeArrowheads="1"/>
          </p:cNvSpPr>
          <p:nvPr/>
        </p:nvSpPr>
        <p:spPr bwMode="auto">
          <a:xfrm>
            <a:off x="1592263" y="2590800"/>
            <a:ext cx="1235075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0754" name="Text Box 121"/>
          <p:cNvSpPr txBox="1">
            <a:spLocks noChangeArrowheads="1"/>
          </p:cNvSpPr>
          <p:nvPr/>
        </p:nvSpPr>
        <p:spPr bwMode="auto">
          <a:xfrm>
            <a:off x="6927850" y="2549525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80</a:t>
            </a:r>
          </a:p>
        </p:txBody>
      </p:sp>
      <p:sp>
        <p:nvSpPr>
          <p:cNvPr id="30755" name="Line 122"/>
          <p:cNvSpPr>
            <a:spLocks noChangeShapeType="1"/>
          </p:cNvSpPr>
          <p:nvPr/>
        </p:nvSpPr>
        <p:spPr bwMode="auto">
          <a:xfrm>
            <a:off x="69754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6" name="Line 123"/>
          <p:cNvSpPr>
            <a:spLocks noChangeShapeType="1"/>
          </p:cNvSpPr>
          <p:nvPr/>
        </p:nvSpPr>
        <p:spPr bwMode="auto">
          <a:xfrm>
            <a:off x="79533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7" name="Line 124"/>
          <p:cNvSpPr>
            <a:spLocks noChangeShapeType="1"/>
          </p:cNvSpPr>
          <p:nvPr/>
        </p:nvSpPr>
        <p:spPr bwMode="auto">
          <a:xfrm>
            <a:off x="73945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125"/>
          <p:cNvSpPr>
            <a:spLocks noChangeShapeType="1"/>
          </p:cNvSpPr>
          <p:nvPr/>
        </p:nvSpPr>
        <p:spPr bwMode="auto">
          <a:xfrm>
            <a:off x="75342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Rectangle 84"/>
          <p:cNvSpPr>
            <a:spLocks noChangeArrowheads="1"/>
          </p:cNvSpPr>
          <p:nvPr/>
        </p:nvSpPr>
        <p:spPr bwMode="auto">
          <a:xfrm>
            <a:off x="6862763" y="25542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0760" name="Text Box 121"/>
          <p:cNvSpPr txBox="1">
            <a:spLocks noChangeArrowheads="1"/>
          </p:cNvSpPr>
          <p:nvPr/>
        </p:nvSpPr>
        <p:spPr bwMode="auto">
          <a:xfrm>
            <a:off x="5994400" y="38544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30761" name="Line 123"/>
          <p:cNvSpPr>
            <a:spLocks noChangeShapeType="1"/>
          </p:cNvSpPr>
          <p:nvPr/>
        </p:nvSpPr>
        <p:spPr bwMode="auto">
          <a:xfrm>
            <a:off x="70183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2" name="Line 124"/>
          <p:cNvSpPr>
            <a:spLocks noChangeShapeType="1"/>
          </p:cNvSpPr>
          <p:nvPr/>
        </p:nvSpPr>
        <p:spPr bwMode="auto">
          <a:xfrm>
            <a:off x="64595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3" name="Line 125"/>
          <p:cNvSpPr>
            <a:spLocks noChangeShapeType="1"/>
          </p:cNvSpPr>
          <p:nvPr/>
        </p:nvSpPr>
        <p:spPr bwMode="auto">
          <a:xfrm>
            <a:off x="65992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4" name="Rectangle 89"/>
          <p:cNvSpPr>
            <a:spLocks noChangeArrowheads="1"/>
          </p:cNvSpPr>
          <p:nvPr/>
        </p:nvSpPr>
        <p:spPr bwMode="auto">
          <a:xfrm>
            <a:off x="5929313" y="3860800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0765" name="Line 122"/>
          <p:cNvSpPr>
            <a:spLocks noChangeShapeType="1"/>
          </p:cNvSpPr>
          <p:nvPr/>
        </p:nvSpPr>
        <p:spPr bwMode="auto">
          <a:xfrm>
            <a:off x="6057900" y="38798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79BDDC-6B95-E54C-8144-7EDF85A01C54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26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2058988" y="3932238"/>
            <a:ext cx="12509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ko-KR" altLang="en-US" sz="2400">
                <a:latin typeface="Century Gothic" charset="0"/>
                <a:ea typeface="Gulim" charset="-127"/>
              </a:rPr>
              <a:t> </a:t>
            </a:r>
            <a:r>
              <a:rPr lang="en-US" altLang="ko-KR" sz="2400">
                <a:latin typeface="Century Gothic" charset="0"/>
                <a:ea typeface="Gulim" charset="-127"/>
              </a:rPr>
              <a:t>50  </a:t>
            </a:r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55</a:t>
            </a:r>
            <a:r>
              <a:rPr lang="en-US" altLang="ko-KR" sz="2400">
                <a:latin typeface="Century Gothic" charset="0"/>
                <a:ea typeface="Gulim" charset="-127"/>
              </a:rPr>
              <a:t> </a:t>
            </a:r>
          </a:p>
        </p:txBody>
      </p:sp>
      <p:sp>
        <p:nvSpPr>
          <p:cNvPr id="31748" name="Line 19"/>
          <p:cNvSpPr>
            <a:spLocks noChangeShapeType="1"/>
          </p:cNvSpPr>
          <p:nvPr/>
        </p:nvSpPr>
        <p:spPr bwMode="auto">
          <a:xfrm>
            <a:off x="2195513" y="3929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20"/>
          <p:cNvSpPr>
            <a:spLocks noChangeShapeType="1"/>
          </p:cNvSpPr>
          <p:nvPr/>
        </p:nvSpPr>
        <p:spPr bwMode="auto">
          <a:xfrm>
            <a:off x="3222625" y="3929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21"/>
          <p:cNvSpPr>
            <a:spLocks noChangeShapeType="1"/>
          </p:cNvSpPr>
          <p:nvPr/>
        </p:nvSpPr>
        <p:spPr bwMode="auto">
          <a:xfrm>
            <a:off x="2614613" y="3929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22"/>
          <p:cNvSpPr>
            <a:spLocks noChangeShapeType="1"/>
          </p:cNvSpPr>
          <p:nvPr/>
        </p:nvSpPr>
        <p:spPr bwMode="auto">
          <a:xfrm>
            <a:off x="2754313" y="3929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3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55</a:t>
            </a:r>
          </a:p>
        </p:txBody>
      </p:sp>
      <p:sp>
        <p:nvSpPr>
          <p:cNvPr id="31753" name="Rectangle 4"/>
          <p:cNvSpPr>
            <a:spLocks noChangeArrowheads="1"/>
          </p:cNvSpPr>
          <p:nvPr/>
        </p:nvSpPr>
        <p:spPr bwMode="auto">
          <a:xfrm>
            <a:off x="527050" y="5595938"/>
            <a:ext cx="7021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400">
                <a:latin typeface="Century Gothic" charset="0"/>
                <a:ea typeface="Gulim" charset="-127"/>
              </a:rPr>
              <a:t> </a:t>
            </a:r>
            <a:r>
              <a:rPr lang="en-US" altLang="ko-KR" sz="2400">
                <a:latin typeface="Century Gothic" charset="0"/>
                <a:ea typeface="Gulim" charset="-127"/>
              </a:rPr>
              <a:t> Split the leaf into two. Put the keys half and half</a:t>
            </a:r>
          </a:p>
        </p:txBody>
      </p:sp>
      <p:sp>
        <p:nvSpPr>
          <p:cNvPr id="31754" name="Rectangle 5"/>
          <p:cNvSpPr>
            <a:spLocks noGrp="1" noChangeArrowheads="1"/>
          </p:cNvSpPr>
          <p:nvPr>
            <p:ph type="title"/>
          </p:nvPr>
        </p:nvSpPr>
        <p:spPr>
          <a:xfrm>
            <a:off x="584200" y="369888"/>
            <a:ext cx="7772400" cy="742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u="sng">
                <a:ea typeface="Gulim" charset="-127"/>
              </a:rPr>
              <a:t>Insertion (Leaf Overflow)</a:t>
            </a:r>
          </a:p>
        </p:txBody>
      </p:sp>
      <p:grpSp>
        <p:nvGrpSpPr>
          <p:cNvPr id="31755" name="Group 6"/>
          <p:cNvGrpSpPr>
            <a:grpSpLocks/>
          </p:cNvGrpSpPr>
          <p:nvPr/>
        </p:nvGrpSpPr>
        <p:grpSpPr bwMode="auto">
          <a:xfrm>
            <a:off x="482600" y="3929063"/>
            <a:ext cx="1636713" cy="825500"/>
            <a:chOff x="385" y="3496"/>
            <a:chExt cx="1031" cy="520"/>
          </a:xfrm>
        </p:grpSpPr>
        <p:sp>
          <p:nvSpPr>
            <p:cNvPr id="31804" name="Line 7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5" name="Line 8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806" name="Group 9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31808" name="Text Box 10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31809" name="Line 11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0" name="Line 12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1" name="Line 13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2" name="Line 14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807" name="Line 15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6" name="Line 16"/>
          <p:cNvSpPr>
            <a:spLocks noChangeShapeType="1"/>
          </p:cNvSpPr>
          <p:nvPr/>
        </p:nvSpPr>
        <p:spPr bwMode="auto">
          <a:xfrm>
            <a:off x="2132013" y="42465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23"/>
          <p:cNvSpPr>
            <a:spLocks noChangeShapeType="1"/>
          </p:cNvSpPr>
          <p:nvPr/>
        </p:nvSpPr>
        <p:spPr bwMode="auto">
          <a:xfrm>
            <a:off x="75723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58" name="Group 24"/>
          <p:cNvGrpSpPr>
            <a:grpSpLocks/>
          </p:cNvGrpSpPr>
          <p:nvPr/>
        </p:nvGrpSpPr>
        <p:grpSpPr bwMode="auto">
          <a:xfrm>
            <a:off x="7499350" y="3863975"/>
            <a:ext cx="1249363" cy="482600"/>
            <a:chOff x="386" y="3496"/>
            <a:chExt cx="787" cy="304"/>
          </a:xfrm>
        </p:grpSpPr>
        <p:sp>
          <p:nvSpPr>
            <p:cNvPr id="31799" name="Text Box 25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80  90 </a:t>
              </a:r>
            </a:p>
          </p:txBody>
        </p:sp>
        <p:sp>
          <p:nvSpPr>
            <p:cNvPr id="31800" name="Line 26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1" name="Line 27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2" name="Line 28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3" name="Line 29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9" name="Line 30"/>
          <p:cNvSpPr>
            <a:spLocks noChangeShapeType="1"/>
          </p:cNvSpPr>
          <p:nvPr/>
        </p:nvSpPr>
        <p:spPr bwMode="auto">
          <a:xfrm>
            <a:off x="81184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31"/>
          <p:cNvSpPr>
            <a:spLocks noChangeShapeType="1"/>
          </p:cNvSpPr>
          <p:nvPr/>
        </p:nvSpPr>
        <p:spPr bwMode="auto">
          <a:xfrm>
            <a:off x="7089775" y="410527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39"/>
          <p:cNvSpPr>
            <a:spLocks noChangeShapeType="1"/>
          </p:cNvSpPr>
          <p:nvPr/>
        </p:nvSpPr>
        <p:spPr bwMode="auto">
          <a:xfrm flipH="1">
            <a:off x="963613" y="2824163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46"/>
          <p:cNvSpPr>
            <a:spLocks noChangeShapeType="1"/>
          </p:cNvSpPr>
          <p:nvPr/>
        </p:nvSpPr>
        <p:spPr bwMode="auto">
          <a:xfrm>
            <a:off x="2195513" y="2824163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54"/>
          <p:cNvSpPr>
            <a:spLocks noChangeShapeType="1"/>
          </p:cNvSpPr>
          <p:nvPr/>
        </p:nvSpPr>
        <p:spPr bwMode="auto">
          <a:xfrm>
            <a:off x="7470775" y="2771775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Line 63"/>
          <p:cNvSpPr>
            <a:spLocks noChangeShapeType="1"/>
          </p:cNvSpPr>
          <p:nvPr/>
        </p:nvSpPr>
        <p:spPr bwMode="auto">
          <a:xfrm>
            <a:off x="2714625" y="4235450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Line 64"/>
          <p:cNvSpPr>
            <a:spLocks noChangeShapeType="1"/>
          </p:cNvSpPr>
          <p:nvPr/>
        </p:nvSpPr>
        <p:spPr bwMode="auto">
          <a:xfrm>
            <a:off x="3730625" y="4102100"/>
            <a:ext cx="2203450" cy="4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Line 67"/>
          <p:cNvSpPr>
            <a:spLocks noChangeShapeType="1"/>
          </p:cNvSpPr>
          <p:nvPr/>
        </p:nvSpPr>
        <p:spPr bwMode="auto">
          <a:xfrm>
            <a:off x="3221038" y="39227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68"/>
          <p:cNvSpPr txBox="1">
            <a:spLocks noChangeArrowheads="1"/>
          </p:cNvSpPr>
          <p:nvPr/>
        </p:nvSpPr>
        <p:spPr bwMode="auto">
          <a:xfrm>
            <a:off x="3214688" y="3930650"/>
            <a:ext cx="53657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31768" name="Line 69"/>
          <p:cNvSpPr>
            <a:spLocks noChangeShapeType="1"/>
          </p:cNvSpPr>
          <p:nvPr/>
        </p:nvSpPr>
        <p:spPr bwMode="auto">
          <a:xfrm>
            <a:off x="3657600" y="39481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Line 70"/>
          <p:cNvSpPr>
            <a:spLocks noChangeShapeType="1"/>
          </p:cNvSpPr>
          <p:nvPr/>
        </p:nvSpPr>
        <p:spPr bwMode="auto">
          <a:xfrm>
            <a:off x="3262313" y="422751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Text Box 71"/>
          <p:cNvSpPr txBox="1">
            <a:spLocks noChangeArrowheads="1"/>
          </p:cNvSpPr>
          <p:nvPr/>
        </p:nvSpPr>
        <p:spPr bwMode="auto">
          <a:xfrm>
            <a:off x="3268663" y="3416300"/>
            <a:ext cx="1266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>
                <a:solidFill>
                  <a:srgbClr val="FF0000"/>
                </a:solidFill>
                <a:latin typeface="Century Gothic" charset="0"/>
              </a:rPr>
              <a:t>Overflow!</a:t>
            </a:r>
          </a:p>
        </p:txBody>
      </p:sp>
      <p:sp>
        <p:nvSpPr>
          <p:cNvPr id="31771" name="Line 47"/>
          <p:cNvSpPr>
            <a:spLocks noChangeShapeType="1"/>
          </p:cNvSpPr>
          <p:nvPr/>
        </p:nvSpPr>
        <p:spPr bwMode="auto">
          <a:xfrm flipH="1">
            <a:off x="6238875" y="2771775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Line 96"/>
          <p:cNvSpPr>
            <a:spLocks noChangeShapeType="1"/>
          </p:cNvSpPr>
          <p:nvPr/>
        </p:nvSpPr>
        <p:spPr bwMode="auto">
          <a:xfrm>
            <a:off x="5988050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119"/>
          <p:cNvSpPr>
            <a:spLocks noChangeShapeType="1"/>
          </p:cNvSpPr>
          <p:nvPr/>
        </p:nvSpPr>
        <p:spPr bwMode="auto">
          <a:xfrm flipH="1">
            <a:off x="2232025" y="1768475"/>
            <a:ext cx="1768475" cy="806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Line 126"/>
          <p:cNvSpPr>
            <a:spLocks noChangeShapeType="1"/>
          </p:cNvSpPr>
          <p:nvPr/>
        </p:nvSpPr>
        <p:spPr bwMode="auto">
          <a:xfrm>
            <a:off x="4537075" y="1760538"/>
            <a:ext cx="2747963" cy="7699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Text Box 121"/>
          <p:cNvSpPr txBox="1">
            <a:spLocks noChangeArrowheads="1"/>
          </p:cNvSpPr>
          <p:nvPr/>
        </p:nvSpPr>
        <p:spPr bwMode="auto">
          <a:xfrm>
            <a:off x="4010025" y="1508125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31776" name="Line 122"/>
          <p:cNvSpPr>
            <a:spLocks noChangeShapeType="1"/>
          </p:cNvSpPr>
          <p:nvPr/>
        </p:nvSpPr>
        <p:spPr bwMode="auto">
          <a:xfrm>
            <a:off x="4092575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Line 123"/>
          <p:cNvSpPr>
            <a:spLocks noChangeShapeType="1"/>
          </p:cNvSpPr>
          <p:nvPr/>
        </p:nvSpPr>
        <p:spPr bwMode="auto">
          <a:xfrm>
            <a:off x="50339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Line 124"/>
          <p:cNvSpPr>
            <a:spLocks noChangeShapeType="1"/>
          </p:cNvSpPr>
          <p:nvPr/>
        </p:nvSpPr>
        <p:spPr bwMode="auto">
          <a:xfrm>
            <a:off x="44751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Line 125"/>
          <p:cNvSpPr>
            <a:spLocks noChangeShapeType="1"/>
          </p:cNvSpPr>
          <p:nvPr/>
        </p:nvSpPr>
        <p:spPr bwMode="auto">
          <a:xfrm>
            <a:off x="46148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Rectangle 77"/>
          <p:cNvSpPr>
            <a:spLocks noChangeArrowheads="1"/>
          </p:cNvSpPr>
          <p:nvPr/>
        </p:nvSpPr>
        <p:spPr bwMode="auto">
          <a:xfrm>
            <a:off x="3944938" y="1512888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1781" name="Text Box 121"/>
          <p:cNvSpPr txBox="1">
            <a:spLocks noChangeArrowheads="1"/>
          </p:cNvSpPr>
          <p:nvPr/>
        </p:nvSpPr>
        <p:spPr bwMode="auto">
          <a:xfrm>
            <a:off x="1657350" y="25844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31782" name="Line 122"/>
          <p:cNvSpPr>
            <a:spLocks noChangeShapeType="1"/>
          </p:cNvSpPr>
          <p:nvPr/>
        </p:nvSpPr>
        <p:spPr bwMode="auto">
          <a:xfrm>
            <a:off x="17049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Line 123"/>
          <p:cNvSpPr>
            <a:spLocks noChangeShapeType="1"/>
          </p:cNvSpPr>
          <p:nvPr/>
        </p:nvSpPr>
        <p:spPr bwMode="auto">
          <a:xfrm>
            <a:off x="26828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Line 124"/>
          <p:cNvSpPr>
            <a:spLocks noChangeShapeType="1"/>
          </p:cNvSpPr>
          <p:nvPr/>
        </p:nvSpPr>
        <p:spPr bwMode="auto">
          <a:xfrm>
            <a:off x="21240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Line 125"/>
          <p:cNvSpPr>
            <a:spLocks noChangeShapeType="1"/>
          </p:cNvSpPr>
          <p:nvPr/>
        </p:nvSpPr>
        <p:spPr bwMode="auto">
          <a:xfrm>
            <a:off x="22637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Rectangle 83"/>
          <p:cNvSpPr>
            <a:spLocks noChangeArrowheads="1"/>
          </p:cNvSpPr>
          <p:nvPr/>
        </p:nvSpPr>
        <p:spPr bwMode="auto">
          <a:xfrm>
            <a:off x="1592263" y="2590800"/>
            <a:ext cx="1235075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1787" name="Text Box 121"/>
          <p:cNvSpPr txBox="1">
            <a:spLocks noChangeArrowheads="1"/>
          </p:cNvSpPr>
          <p:nvPr/>
        </p:nvSpPr>
        <p:spPr bwMode="auto">
          <a:xfrm>
            <a:off x="6927850" y="2549525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80</a:t>
            </a:r>
          </a:p>
        </p:txBody>
      </p:sp>
      <p:sp>
        <p:nvSpPr>
          <p:cNvPr id="31788" name="Line 123"/>
          <p:cNvSpPr>
            <a:spLocks noChangeShapeType="1"/>
          </p:cNvSpPr>
          <p:nvPr/>
        </p:nvSpPr>
        <p:spPr bwMode="auto">
          <a:xfrm>
            <a:off x="79533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9" name="Line 124"/>
          <p:cNvSpPr>
            <a:spLocks noChangeShapeType="1"/>
          </p:cNvSpPr>
          <p:nvPr/>
        </p:nvSpPr>
        <p:spPr bwMode="auto">
          <a:xfrm>
            <a:off x="73945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0" name="Line 125"/>
          <p:cNvSpPr>
            <a:spLocks noChangeShapeType="1"/>
          </p:cNvSpPr>
          <p:nvPr/>
        </p:nvSpPr>
        <p:spPr bwMode="auto">
          <a:xfrm>
            <a:off x="75342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Rectangle 88"/>
          <p:cNvSpPr>
            <a:spLocks noChangeArrowheads="1"/>
          </p:cNvSpPr>
          <p:nvPr/>
        </p:nvSpPr>
        <p:spPr bwMode="auto">
          <a:xfrm>
            <a:off x="6862763" y="25542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1792" name="Text Box 121"/>
          <p:cNvSpPr txBox="1">
            <a:spLocks noChangeArrowheads="1"/>
          </p:cNvSpPr>
          <p:nvPr/>
        </p:nvSpPr>
        <p:spPr bwMode="auto">
          <a:xfrm>
            <a:off x="5994400" y="38544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31793" name="Line 123"/>
          <p:cNvSpPr>
            <a:spLocks noChangeShapeType="1"/>
          </p:cNvSpPr>
          <p:nvPr/>
        </p:nvSpPr>
        <p:spPr bwMode="auto">
          <a:xfrm>
            <a:off x="70183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4" name="Line 124"/>
          <p:cNvSpPr>
            <a:spLocks noChangeShapeType="1"/>
          </p:cNvSpPr>
          <p:nvPr/>
        </p:nvSpPr>
        <p:spPr bwMode="auto">
          <a:xfrm>
            <a:off x="64595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5" name="Line 125"/>
          <p:cNvSpPr>
            <a:spLocks noChangeShapeType="1"/>
          </p:cNvSpPr>
          <p:nvPr/>
        </p:nvSpPr>
        <p:spPr bwMode="auto">
          <a:xfrm>
            <a:off x="65992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6" name="Rectangle 93"/>
          <p:cNvSpPr>
            <a:spLocks noChangeArrowheads="1"/>
          </p:cNvSpPr>
          <p:nvPr/>
        </p:nvSpPr>
        <p:spPr bwMode="auto">
          <a:xfrm>
            <a:off x="5929313" y="3860800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1797" name="Line 122"/>
          <p:cNvSpPr>
            <a:spLocks noChangeShapeType="1"/>
          </p:cNvSpPr>
          <p:nvPr/>
        </p:nvSpPr>
        <p:spPr bwMode="auto">
          <a:xfrm>
            <a:off x="6057900" y="38798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8" name="Line 122"/>
          <p:cNvSpPr>
            <a:spLocks noChangeShapeType="1"/>
          </p:cNvSpPr>
          <p:nvPr/>
        </p:nvSpPr>
        <p:spPr bwMode="auto">
          <a:xfrm>
            <a:off x="69754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A8E093-4A71-0F43-A9D5-662A66C0C0EA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27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55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title"/>
          </p:nvPr>
        </p:nvSpPr>
        <p:spPr>
          <a:xfrm>
            <a:off x="584200" y="369888"/>
            <a:ext cx="7772400" cy="742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u="sng">
                <a:ea typeface="Gulim" charset="-127"/>
              </a:rPr>
              <a:t>Insertion (Leaf Overflow)</a:t>
            </a:r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482600" y="3929063"/>
            <a:ext cx="1636713" cy="825500"/>
            <a:chOff x="385" y="3496"/>
            <a:chExt cx="1031" cy="520"/>
          </a:xfrm>
        </p:grpSpPr>
        <p:sp>
          <p:nvSpPr>
            <p:cNvPr id="32831" name="Line 7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2" name="Line 8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833" name="Group 9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32835" name="Text Box 10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32836" name="Line 11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7" name="Line 12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8" name="Line 13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9" name="Line 14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34" name="Line 15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4" name="Line 16"/>
          <p:cNvSpPr>
            <a:spLocks noChangeShapeType="1"/>
          </p:cNvSpPr>
          <p:nvPr/>
        </p:nvSpPr>
        <p:spPr bwMode="auto">
          <a:xfrm>
            <a:off x="2132013" y="42465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5" name="Group 17"/>
          <p:cNvGrpSpPr>
            <a:grpSpLocks/>
          </p:cNvGrpSpPr>
          <p:nvPr/>
        </p:nvGrpSpPr>
        <p:grpSpPr bwMode="auto">
          <a:xfrm>
            <a:off x="2058988" y="3929063"/>
            <a:ext cx="1250950" cy="482600"/>
            <a:chOff x="386" y="3496"/>
            <a:chExt cx="788" cy="304"/>
          </a:xfrm>
        </p:grpSpPr>
        <p:sp>
          <p:nvSpPr>
            <p:cNvPr id="32826" name="Text Box 18"/>
            <p:cNvSpPr txBox="1">
              <a:spLocks noChangeArrowheads="1"/>
            </p:cNvSpPr>
            <p:nvPr/>
          </p:nvSpPr>
          <p:spPr bwMode="auto">
            <a:xfrm>
              <a:off x="386" y="3498"/>
              <a:ext cx="7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50  55 </a:t>
              </a:r>
            </a:p>
          </p:txBody>
        </p:sp>
        <p:sp>
          <p:nvSpPr>
            <p:cNvPr id="32827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8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9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0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6" name="Line 23"/>
          <p:cNvSpPr>
            <a:spLocks noChangeShapeType="1"/>
          </p:cNvSpPr>
          <p:nvPr/>
        </p:nvSpPr>
        <p:spPr bwMode="auto">
          <a:xfrm>
            <a:off x="75723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7" name="Group 24"/>
          <p:cNvGrpSpPr>
            <a:grpSpLocks/>
          </p:cNvGrpSpPr>
          <p:nvPr/>
        </p:nvGrpSpPr>
        <p:grpSpPr bwMode="auto">
          <a:xfrm>
            <a:off x="7499350" y="3863975"/>
            <a:ext cx="1249363" cy="482600"/>
            <a:chOff x="386" y="3496"/>
            <a:chExt cx="787" cy="304"/>
          </a:xfrm>
        </p:grpSpPr>
        <p:sp>
          <p:nvSpPr>
            <p:cNvPr id="32821" name="Text Box 25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80  90 </a:t>
              </a:r>
            </a:p>
          </p:txBody>
        </p:sp>
        <p:sp>
          <p:nvSpPr>
            <p:cNvPr id="32822" name="Line 26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3" name="Line 27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4" name="Line 28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5" name="Line 29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8" name="Line 30"/>
          <p:cNvSpPr>
            <a:spLocks noChangeShapeType="1"/>
          </p:cNvSpPr>
          <p:nvPr/>
        </p:nvSpPr>
        <p:spPr bwMode="auto">
          <a:xfrm>
            <a:off x="81184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31"/>
          <p:cNvSpPr>
            <a:spLocks noChangeShapeType="1"/>
          </p:cNvSpPr>
          <p:nvPr/>
        </p:nvSpPr>
        <p:spPr bwMode="auto">
          <a:xfrm>
            <a:off x="7089775" y="410527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39"/>
          <p:cNvSpPr>
            <a:spLocks noChangeShapeType="1"/>
          </p:cNvSpPr>
          <p:nvPr/>
        </p:nvSpPr>
        <p:spPr bwMode="auto">
          <a:xfrm flipH="1">
            <a:off x="963613" y="2824163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46"/>
          <p:cNvSpPr>
            <a:spLocks noChangeShapeType="1"/>
          </p:cNvSpPr>
          <p:nvPr/>
        </p:nvSpPr>
        <p:spPr bwMode="auto">
          <a:xfrm>
            <a:off x="2195513" y="2824163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54"/>
          <p:cNvSpPr>
            <a:spLocks noChangeShapeType="1"/>
          </p:cNvSpPr>
          <p:nvPr/>
        </p:nvSpPr>
        <p:spPr bwMode="auto">
          <a:xfrm>
            <a:off x="7470775" y="2771775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63"/>
          <p:cNvSpPr>
            <a:spLocks noChangeShapeType="1"/>
          </p:cNvSpPr>
          <p:nvPr/>
        </p:nvSpPr>
        <p:spPr bwMode="auto">
          <a:xfrm>
            <a:off x="2714625" y="42354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64"/>
          <p:cNvSpPr>
            <a:spLocks noChangeShapeType="1"/>
          </p:cNvSpPr>
          <p:nvPr/>
        </p:nvSpPr>
        <p:spPr bwMode="auto">
          <a:xfrm flipV="1">
            <a:off x="3225800" y="4114800"/>
            <a:ext cx="542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67"/>
          <p:cNvSpPr>
            <a:spLocks noChangeShapeType="1"/>
          </p:cNvSpPr>
          <p:nvPr/>
        </p:nvSpPr>
        <p:spPr bwMode="auto">
          <a:xfrm>
            <a:off x="3856038" y="423068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75"/>
          <p:cNvSpPr>
            <a:spLocks noChangeShapeType="1"/>
          </p:cNvSpPr>
          <p:nvPr/>
        </p:nvSpPr>
        <p:spPr bwMode="auto">
          <a:xfrm flipV="1">
            <a:off x="4992688" y="4097338"/>
            <a:ext cx="9334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47"/>
          <p:cNvSpPr>
            <a:spLocks noChangeShapeType="1"/>
          </p:cNvSpPr>
          <p:nvPr/>
        </p:nvSpPr>
        <p:spPr bwMode="auto">
          <a:xfrm flipH="1">
            <a:off x="6238875" y="2771775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Line 96"/>
          <p:cNvSpPr>
            <a:spLocks noChangeShapeType="1"/>
          </p:cNvSpPr>
          <p:nvPr/>
        </p:nvSpPr>
        <p:spPr bwMode="auto">
          <a:xfrm>
            <a:off x="5988050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Line 119"/>
          <p:cNvSpPr>
            <a:spLocks noChangeShapeType="1"/>
          </p:cNvSpPr>
          <p:nvPr/>
        </p:nvSpPr>
        <p:spPr bwMode="auto">
          <a:xfrm flipH="1">
            <a:off x="2232025" y="1768475"/>
            <a:ext cx="1768475" cy="806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Line 126"/>
          <p:cNvSpPr>
            <a:spLocks noChangeShapeType="1"/>
          </p:cNvSpPr>
          <p:nvPr/>
        </p:nvSpPr>
        <p:spPr bwMode="auto">
          <a:xfrm>
            <a:off x="4537075" y="1760538"/>
            <a:ext cx="2747963" cy="7699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Text Box 121"/>
          <p:cNvSpPr txBox="1">
            <a:spLocks noChangeArrowheads="1"/>
          </p:cNvSpPr>
          <p:nvPr/>
        </p:nvSpPr>
        <p:spPr bwMode="auto">
          <a:xfrm>
            <a:off x="4010025" y="1508125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32792" name="Line 122"/>
          <p:cNvSpPr>
            <a:spLocks noChangeShapeType="1"/>
          </p:cNvSpPr>
          <p:nvPr/>
        </p:nvSpPr>
        <p:spPr bwMode="auto">
          <a:xfrm>
            <a:off x="4092575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123"/>
          <p:cNvSpPr>
            <a:spLocks noChangeShapeType="1"/>
          </p:cNvSpPr>
          <p:nvPr/>
        </p:nvSpPr>
        <p:spPr bwMode="auto">
          <a:xfrm>
            <a:off x="50339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Line 124"/>
          <p:cNvSpPr>
            <a:spLocks noChangeShapeType="1"/>
          </p:cNvSpPr>
          <p:nvPr/>
        </p:nvSpPr>
        <p:spPr bwMode="auto">
          <a:xfrm>
            <a:off x="44751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Line 125"/>
          <p:cNvSpPr>
            <a:spLocks noChangeShapeType="1"/>
          </p:cNvSpPr>
          <p:nvPr/>
        </p:nvSpPr>
        <p:spPr bwMode="auto">
          <a:xfrm>
            <a:off x="46148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Rectangle 80"/>
          <p:cNvSpPr>
            <a:spLocks noChangeArrowheads="1"/>
          </p:cNvSpPr>
          <p:nvPr/>
        </p:nvSpPr>
        <p:spPr bwMode="auto">
          <a:xfrm>
            <a:off x="3944938" y="1512888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2797" name="Text Box 121"/>
          <p:cNvSpPr txBox="1">
            <a:spLocks noChangeArrowheads="1"/>
          </p:cNvSpPr>
          <p:nvPr/>
        </p:nvSpPr>
        <p:spPr bwMode="auto">
          <a:xfrm>
            <a:off x="1657350" y="25844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32798" name="Line 122"/>
          <p:cNvSpPr>
            <a:spLocks noChangeShapeType="1"/>
          </p:cNvSpPr>
          <p:nvPr/>
        </p:nvSpPr>
        <p:spPr bwMode="auto">
          <a:xfrm>
            <a:off x="17049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Line 123"/>
          <p:cNvSpPr>
            <a:spLocks noChangeShapeType="1"/>
          </p:cNvSpPr>
          <p:nvPr/>
        </p:nvSpPr>
        <p:spPr bwMode="auto">
          <a:xfrm>
            <a:off x="26828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0" name="Line 124"/>
          <p:cNvSpPr>
            <a:spLocks noChangeShapeType="1"/>
          </p:cNvSpPr>
          <p:nvPr/>
        </p:nvSpPr>
        <p:spPr bwMode="auto">
          <a:xfrm>
            <a:off x="21240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1" name="Line 125"/>
          <p:cNvSpPr>
            <a:spLocks noChangeShapeType="1"/>
          </p:cNvSpPr>
          <p:nvPr/>
        </p:nvSpPr>
        <p:spPr bwMode="auto">
          <a:xfrm>
            <a:off x="22637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2" name="Rectangle 86"/>
          <p:cNvSpPr>
            <a:spLocks noChangeArrowheads="1"/>
          </p:cNvSpPr>
          <p:nvPr/>
        </p:nvSpPr>
        <p:spPr bwMode="auto">
          <a:xfrm>
            <a:off x="1592263" y="2590800"/>
            <a:ext cx="1235075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2803" name="Text Box 121"/>
          <p:cNvSpPr txBox="1">
            <a:spLocks noChangeArrowheads="1"/>
          </p:cNvSpPr>
          <p:nvPr/>
        </p:nvSpPr>
        <p:spPr bwMode="auto">
          <a:xfrm>
            <a:off x="6927850" y="2549525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80</a:t>
            </a:r>
          </a:p>
        </p:txBody>
      </p:sp>
      <p:sp>
        <p:nvSpPr>
          <p:cNvPr id="32804" name="Line 123"/>
          <p:cNvSpPr>
            <a:spLocks noChangeShapeType="1"/>
          </p:cNvSpPr>
          <p:nvPr/>
        </p:nvSpPr>
        <p:spPr bwMode="auto">
          <a:xfrm>
            <a:off x="79533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5" name="Line 124"/>
          <p:cNvSpPr>
            <a:spLocks noChangeShapeType="1"/>
          </p:cNvSpPr>
          <p:nvPr/>
        </p:nvSpPr>
        <p:spPr bwMode="auto">
          <a:xfrm>
            <a:off x="73945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6" name="Line 125"/>
          <p:cNvSpPr>
            <a:spLocks noChangeShapeType="1"/>
          </p:cNvSpPr>
          <p:nvPr/>
        </p:nvSpPr>
        <p:spPr bwMode="auto">
          <a:xfrm>
            <a:off x="75342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7" name="Rectangle 91"/>
          <p:cNvSpPr>
            <a:spLocks noChangeArrowheads="1"/>
          </p:cNvSpPr>
          <p:nvPr/>
        </p:nvSpPr>
        <p:spPr bwMode="auto">
          <a:xfrm>
            <a:off x="6862763" y="25542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2808" name="Text Box 121"/>
          <p:cNvSpPr txBox="1">
            <a:spLocks noChangeArrowheads="1"/>
          </p:cNvSpPr>
          <p:nvPr/>
        </p:nvSpPr>
        <p:spPr bwMode="auto">
          <a:xfrm>
            <a:off x="5994400" y="38544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32809" name="Line 123"/>
          <p:cNvSpPr>
            <a:spLocks noChangeShapeType="1"/>
          </p:cNvSpPr>
          <p:nvPr/>
        </p:nvSpPr>
        <p:spPr bwMode="auto">
          <a:xfrm>
            <a:off x="70183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0" name="Line 124"/>
          <p:cNvSpPr>
            <a:spLocks noChangeShapeType="1"/>
          </p:cNvSpPr>
          <p:nvPr/>
        </p:nvSpPr>
        <p:spPr bwMode="auto">
          <a:xfrm>
            <a:off x="64595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1" name="Line 125"/>
          <p:cNvSpPr>
            <a:spLocks noChangeShapeType="1"/>
          </p:cNvSpPr>
          <p:nvPr/>
        </p:nvSpPr>
        <p:spPr bwMode="auto">
          <a:xfrm>
            <a:off x="65992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2" name="Rectangle 96"/>
          <p:cNvSpPr>
            <a:spLocks noChangeArrowheads="1"/>
          </p:cNvSpPr>
          <p:nvPr/>
        </p:nvSpPr>
        <p:spPr bwMode="auto">
          <a:xfrm>
            <a:off x="5929313" y="3860800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2813" name="Line 122"/>
          <p:cNvSpPr>
            <a:spLocks noChangeShapeType="1"/>
          </p:cNvSpPr>
          <p:nvPr/>
        </p:nvSpPr>
        <p:spPr bwMode="auto">
          <a:xfrm>
            <a:off x="6057900" y="38798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4" name="Line 122"/>
          <p:cNvSpPr>
            <a:spLocks noChangeShapeType="1"/>
          </p:cNvSpPr>
          <p:nvPr/>
        </p:nvSpPr>
        <p:spPr bwMode="auto">
          <a:xfrm>
            <a:off x="69754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5" name="Line 68"/>
          <p:cNvSpPr>
            <a:spLocks noChangeShapeType="1"/>
          </p:cNvSpPr>
          <p:nvPr/>
        </p:nvSpPr>
        <p:spPr bwMode="auto">
          <a:xfrm>
            <a:off x="3919538" y="39131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6" name="Line 69"/>
          <p:cNvSpPr>
            <a:spLocks noChangeShapeType="1"/>
          </p:cNvSpPr>
          <p:nvPr/>
        </p:nvSpPr>
        <p:spPr bwMode="auto">
          <a:xfrm>
            <a:off x="4897438" y="39131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7" name="Line 70"/>
          <p:cNvSpPr>
            <a:spLocks noChangeShapeType="1"/>
          </p:cNvSpPr>
          <p:nvPr/>
        </p:nvSpPr>
        <p:spPr bwMode="auto">
          <a:xfrm>
            <a:off x="4338638" y="39131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8" name="Line 71"/>
          <p:cNvSpPr>
            <a:spLocks noChangeShapeType="1"/>
          </p:cNvSpPr>
          <p:nvPr/>
        </p:nvSpPr>
        <p:spPr bwMode="auto">
          <a:xfrm>
            <a:off x="4478338" y="39131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9" name="Rectangle 103"/>
          <p:cNvSpPr>
            <a:spLocks noChangeArrowheads="1"/>
          </p:cNvSpPr>
          <p:nvPr/>
        </p:nvSpPr>
        <p:spPr bwMode="auto">
          <a:xfrm>
            <a:off x="3786188" y="3903663"/>
            <a:ext cx="1233487" cy="48101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2820" name="Text Box 121"/>
          <p:cNvSpPr txBox="1">
            <a:spLocks noChangeArrowheads="1"/>
          </p:cNvSpPr>
          <p:nvPr/>
        </p:nvSpPr>
        <p:spPr bwMode="auto">
          <a:xfrm>
            <a:off x="3878263" y="39163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9E1A0F-A47B-B54D-84D0-AE04B9B5B932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28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55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34988" y="4997450"/>
            <a:ext cx="78755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ko-KR" sz="2400">
              <a:latin typeface="Century Gothic" charset="0"/>
              <a:ea typeface="Gulim" charset="-127"/>
            </a:endParaRPr>
          </a:p>
          <a:p>
            <a:pPr eaLnBrk="1" hangingPunct="1">
              <a:buFontTx/>
              <a:buChar char="•"/>
            </a:pPr>
            <a:r>
              <a:rPr lang="en-US" altLang="ko-KR" sz="2400">
                <a:latin typeface="Century Gothic" charset="0"/>
                <a:ea typeface="Gulim" charset="-127"/>
              </a:rPr>
              <a:t>  </a:t>
            </a:r>
            <a:r>
              <a:rPr lang="en-US" altLang="ko-KR" sz="2400" i="1" u="sng">
                <a:latin typeface="Century Gothic" charset="0"/>
                <a:ea typeface="Gulim" charset="-127"/>
              </a:rPr>
              <a:t>Copy</a:t>
            </a:r>
            <a:r>
              <a:rPr lang="en-US" altLang="ko-KR" sz="2400">
                <a:latin typeface="Century Gothic" charset="0"/>
                <a:ea typeface="Gulim" charset="-127"/>
              </a:rPr>
              <a:t> the first key of the new node to parent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>
          <a:xfrm>
            <a:off x="584200" y="369888"/>
            <a:ext cx="7772400" cy="742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u="sng">
                <a:ea typeface="Gulim" charset="-127"/>
              </a:rPr>
              <a:t>Insertion (Leaf Overflow)</a:t>
            </a:r>
          </a:p>
        </p:txBody>
      </p:sp>
      <p:grpSp>
        <p:nvGrpSpPr>
          <p:cNvPr id="33798" name="Group 6"/>
          <p:cNvGrpSpPr>
            <a:grpSpLocks/>
          </p:cNvGrpSpPr>
          <p:nvPr/>
        </p:nvGrpSpPr>
        <p:grpSpPr bwMode="auto">
          <a:xfrm>
            <a:off x="482600" y="3929063"/>
            <a:ext cx="1636713" cy="825500"/>
            <a:chOff x="385" y="3496"/>
            <a:chExt cx="1031" cy="520"/>
          </a:xfrm>
        </p:grpSpPr>
        <p:sp>
          <p:nvSpPr>
            <p:cNvPr id="33860" name="Line 7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1" name="Line 8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62" name="Group 9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33864" name="Text Box 10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33865" name="Line 11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6" name="Line 12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7" name="Line 13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8" name="Line 14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63" name="Line 15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9" name="Line 16"/>
          <p:cNvSpPr>
            <a:spLocks noChangeShapeType="1"/>
          </p:cNvSpPr>
          <p:nvPr/>
        </p:nvSpPr>
        <p:spPr bwMode="auto">
          <a:xfrm>
            <a:off x="2132013" y="42465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00" name="Group 17"/>
          <p:cNvGrpSpPr>
            <a:grpSpLocks/>
          </p:cNvGrpSpPr>
          <p:nvPr/>
        </p:nvGrpSpPr>
        <p:grpSpPr bwMode="auto">
          <a:xfrm>
            <a:off x="2058988" y="3929063"/>
            <a:ext cx="1250950" cy="482600"/>
            <a:chOff x="386" y="3496"/>
            <a:chExt cx="788" cy="304"/>
          </a:xfrm>
        </p:grpSpPr>
        <p:sp>
          <p:nvSpPr>
            <p:cNvPr id="33855" name="Text Box 18"/>
            <p:cNvSpPr txBox="1">
              <a:spLocks noChangeArrowheads="1"/>
            </p:cNvSpPr>
            <p:nvPr/>
          </p:nvSpPr>
          <p:spPr bwMode="auto">
            <a:xfrm>
              <a:off x="386" y="3498"/>
              <a:ext cx="7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50  55 </a:t>
              </a:r>
            </a:p>
          </p:txBody>
        </p:sp>
        <p:sp>
          <p:nvSpPr>
            <p:cNvPr id="33856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7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9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1" name="Line 23"/>
          <p:cNvSpPr>
            <a:spLocks noChangeShapeType="1"/>
          </p:cNvSpPr>
          <p:nvPr/>
        </p:nvSpPr>
        <p:spPr bwMode="auto">
          <a:xfrm>
            <a:off x="75723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02" name="Group 24"/>
          <p:cNvGrpSpPr>
            <a:grpSpLocks/>
          </p:cNvGrpSpPr>
          <p:nvPr/>
        </p:nvGrpSpPr>
        <p:grpSpPr bwMode="auto">
          <a:xfrm>
            <a:off x="7499350" y="3863975"/>
            <a:ext cx="1249363" cy="482600"/>
            <a:chOff x="386" y="3496"/>
            <a:chExt cx="787" cy="304"/>
          </a:xfrm>
        </p:grpSpPr>
        <p:sp>
          <p:nvSpPr>
            <p:cNvPr id="33850" name="Text Box 25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80  90 </a:t>
              </a:r>
            </a:p>
          </p:txBody>
        </p:sp>
        <p:sp>
          <p:nvSpPr>
            <p:cNvPr id="33851" name="Line 26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Line 27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3" name="Line 28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4" name="Line 29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3" name="Line 30"/>
          <p:cNvSpPr>
            <a:spLocks noChangeShapeType="1"/>
          </p:cNvSpPr>
          <p:nvPr/>
        </p:nvSpPr>
        <p:spPr bwMode="auto">
          <a:xfrm>
            <a:off x="81184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31"/>
          <p:cNvSpPr>
            <a:spLocks noChangeShapeType="1"/>
          </p:cNvSpPr>
          <p:nvPr/>
        </p:nvSpPr>
        <p:spPr bwMode="auto">
          <a:xfrm>
            <a:off x="7089775" y="410527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39"/>
          <p:cNvSpPr>
            <a:spLocks noChangeShapeType="1"/>
          </p:cNvSpPr>
          <p:nvPr/>
        </p:nvSpPr>
        <p:spPr bwMode="auto">
          <a:xfrm flipH="1">
            <a:off x="963613" y="2824163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46"/>
          <p:cNvSpPr>
            <a:spLocks noChangeShapeType="1"/>
          </p:cNvSpPr>
          <p:nvPr/>
        </p:nvSpPr>
        <p:spPr bwMode="auto">
          <a:xfrm>
            <a:off x="2195513" y="2824163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54"/>
          <p:cNvSpPr>
            <a:spLocks noChangeShapeType="1"/>
          </p:cNvSpPr>
          <p:nvPr/>
        </p:nvSpPr>
        <p:spPr bwMode="auto">
          <a:xfrm>
            <a:off x="7470775" y="2771775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63"/>
          <p:cNvSpPr>
            <a:spLocks noChangeShapeType="1"/>
          </p:cNvSpPr>
          <p:nvPr/>
        </p:nvSpPr>
        <p:spPr bwMode="auto">
          <a:xfrm>
            <a:off x="2714625" y="42354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64"/>
          <p:cNvSpPr>
            <a:spLocks noChangeShapeType="1"/>
          </p:cNvSpPr>
          <p:nvPr/>
        </p:nvSpPr>
        <p:spPr bwMode="auto">
          <a:xfrm flipV="1">
            <a:off x="3225800" y="4114800"/>
            <a:ext cx="542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65"/>
          <p:cNvSpPr>
            <a:spLocks noChangeShapeType="1"/>
          </p:cNvSpPr>
          <p:nvPr/>
        </p:nvSpPr>
        <p:spPr bwMode="auto">
          <a:xfrm>
            <a:off x="3856038" y="4230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72"/>
          <p:cNvSpPr>
            <a:spLocks noChangeShapeType="1"/>
          </p:cNvSpPr>
          <p:nvPr/>
        </p:nvSpPr>
        <p:spPr bwMode="auto">
          <a:xfrm flipV="1">
            <a:off x="4992688" y="4097338"/>
            <a:ext cx="9334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Text Box 73"/>
          <p:cNvSpPr txBox="1">
            <a:spLocks noChangeArrowheads="1"/>
          </p:cNvSpPr>
          <p:nvPr/>
        </p:nvSpPr>
        <p:spPr bwMode="auto">
          <a:xfrm>
            <a:off x="3127375" y="3143250"/>
            <a:ext cx="536575" cy="476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33813" name="Line 74"/>
          <p:cNvSpPr>
            <a:spLocks noChangeShapeType="1"/>
          </p:cNvSpPr>
          <p:nvPr/>
        </p:nvSpPr>
        <p:spPr bwMode="auto">
          <a:xfrm>
            <a:off x="3560763" y="3160713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75"/>
          <p:cNvSpPr>
            <a:spLocks noChangeShapeType="1"/>
          </p:cNvSpPr>
          <p:nvPr/>
        </p:nvSpPr>
        <p:spPr bwMode="auto">
          <a:xfrm>
            <a:off x="3614738" y="3421063"/>
            <a:ext cx="476250" cy="48895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AutoShape 76"/>
          <p:cNvSpPr>
            <a:spLocks noChangeArrowheads="1"/>
          </p:cNvSpPr>
          <p:nvPr/>
        </p:nvSpPr>
        <p:spPr bwMode="auto">
          <a:xfrm rot="-3277183">
            <a:off x="2673350" y="3049588"/>
            <a:ext cx="349250" cy="266700"/>
          </a:xfrm>
          <a:prstGeom prst="upArrow">
            <a:avLst>
              <a:gd name="adj1" fmla="val 50000"/>
              <a:gd name="adj2" fmla="val 70833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33816" name="Line 47"/>
          <p:cNvSpPr>
            <a:spLocks noChangeShapeType="1"/>
          </p:cNvSpPr>
          <p:nvPr/>
        </p:nvSpPr>
        <p:spPr bwMode="auto">
          <a:xfrm flipH="1">
            <a:off x="6238875" y="2771775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Line 96"/>
          <p:cNvSpPr>
            <a:spLocks noChangeShapeType="1"/>
          </p:cNvSpPr>
          <p:nvPr/>
        </p:nvSpPr>
        <p:spPr bwMode="auto">
          <a:xfrm>
            <a:off x="5988050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Line 119"/>
          <p:cNvSpPr>
            <a:spLocks noChangeShapeType="1"/>
          </p:cNvSpPr>
          <p:nvPr/>
        </p:nvSpPr>
        <p:spPr bwMode="auto">
          <a:xfrm flipH="1">
            <a:off x="2232025" y="1768475"/>
            <a:ext cx="1768475" cy="806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Line 126"/>
          <p:cNvSpPr>
            <a:spLocks noChangeShapeType="1"/>
          </p:cNvSpPr>
          <p:nvPr/>
        </p:nvSpPr>
        <p:spPr bwMode="auto">
          <a:xfrm>
            <a:off x="4537075" y="1760538"/>
            <a:ext cx="2747963" cy="7699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Text Box 121"/>
          <p:cNvSpPr txBox="1">
            <a:spLocks noChangeArrowheads="1"/>
          </p:cNvSpPr>
          <p:nvPr/>
        </p:nvSpPr>
        <p:spPr bwMode="auto">
          <a:xfrm>
            <a:off x="4010025" y="1508125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33821" name="Line 122"/>
          <p:cNvSpPr>
            <a:spLocks noChangeShapeType="1"/>
          </p:cNvSpPr>
          <p:nvPr/>
        </p:nvSpPr>
        <p:spPr bwMode="auto">
          <a:xfrm>
            <a:off x="4092575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Line 123"/>
          <p:cNvSpPr>
            <a:spLocks noChangeShapeType="1"/>
          </p:cNvSpPr>
          <p:nvPr/>
        </p:nvSpPr>
        <p:spPr bwMode="auto">
          <a:xfrm>
            <a:off x="50339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3" name="Line 124"/>
          <p:cNvSpPr>
            <a:spLocks noChangeShapeType="1"/>
          </p:cNvSpPr>
          <p:nvPr/>
        </p:nvSpPr>
        <p:spPr bwMode="auto">
          <a:xfrm>
            <a:off x="44751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Line 125"/>
          <p:cNvSpPr>
            <a:spLocks noChangeShapeType="1"/>
          </p:cNvSpPr>
          <p:nvPr/>
        </p:nvSpPr>
        <p:spPr bwMode="auto">
          <a:xfrm>
            <a:off x="46148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85"/>
          <p:cNvSpPr>
            <a:spLocks noChangeArrowheads="1"/>
          </p:cNvSpPr>
          <p:nvPr/>
        </p:nvSpPr>
        <p:spPr bwMode="auto">
          <a:xfrm>
            <a:off x="3944938" y="1512888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3826" name="Text Box 121"/>
          <p:cNvSpPr txBox="1">
            <a:spLocks noChangeArrowheads="1"/>
          </p:cNvSpPr>
          <p:nvPr/>
        </p:nvSpPr>
        <p:spPr bwMode="auto">
          <a:xfrm>
            <a:off x="1657350" y="25844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33827" name="Line 122"/>
          <p:cNvSpPr>
            <a:spLocks noChangeShapeType="1"/>
          </p:cNvSpPr>
          <p:nvPr/>
        </p:nvSpPr>
        <p:spPr bwMode="auto">
          <a:xfrm>
            <a:off x="17049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Line 123"/>
          <p:cNvSpPr>
            <a:spLocks noChangeShapeType="1"/>
          </p:cNvSpPr>
          <p:nvPr/>
        </p:nvSpPr>
        <p:spPr bwMode="auto">
          <a:xfrm>
            <a:off x="26828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Line 124"/>
          <p:cNvSpPr>
            <a:spLocks noChangeShapeType="1"/>
          </p:cNvSpPr>
          <p:nvPr/>
        </p:nvSpPr>
        <p:spPr bwMode="auto">
          <a:xfrm>
            <a:off x="21240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0" name="Line 125"/>
          <p:cNvSpPr>
            <a:spLocks noChangeShapeType="1"/>
          </p:cNvSpPr>
          <p:nvPr/>
        </p:nvSpPr>
        <p:spPr bwMode="auto">
          <a:xfrm>
            <a:off x="22637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91"/>
          <p:cNvSpPr>
            <a:spLocks noChangeArrowheads="1"/>
          </p:cNvSpPr>
          <p:nvPr/>
        </p:nvSpPr>
        <p:spPr bwMode="auto">
          <a:xfrm>
            <a:off x="1592263" y="2590800"/>
            <a:ext cx="1235075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3832" name="Text Box 121"/>
          <p:cNvSpPr txBox="1">
            <a:spLocks noChangeArrowheads="1"/>
          </p:cNvSpPr>
          <p:nvPr/>
        </p:nvSpPr>
        <p:spPr bwMode="auto">
          <a:xfrm>
            <a:off x="6927850" y="2549525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80</a:t>
            </a:r>
          </a:p>
        </p:txBody>
      </p:sp>
      <p:sp>
        <p:nvSpPr>
          <p:cNvPr id="33833" name="Line 123"/>
          <p:cNvSpPr>
            <a:spLocks noChangeShapeType="1"/>
          </p:cNvSpPr>
          <p:nvPr/>
        </p:nvSpPr>
        <p:spPr bwMode="auto">
          <a:xfrm>
            <a:off x="79533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Line 124"/>
          <p:cNvSpPr>
            <a:spLocks noChangeShapeType="1"/>
          </p:cNvSpPr>
          <p:nvPr/>
        </p:nvSpPr>
        <p:spPr bwMode="auto">
          <a:xfrm>
            <a:off x="73945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5" name="Line 125"/>
          <p:cNvSpPr>
            <a:spLocks noChangeShapeType="1"/>
          </p:cNvSpPr>
          <p:nvPr/>
        </p:nvSpPr>
        <p:spPr bwMode="auto">
          <a:xfrm>
            <a:off x="75342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6" name="Rectangle 96"/>
          <p:cNvSpPr>
            <a:spLocks noChangeArrowheads="1"/>
          </p:cNvSpPr>
          <p:nvPr/>
        </p:nvSpPr>
        <p:spPr bwMode="auto">
          <a:xfrm>
            <a:off x="6862763" y="25542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3837" name="Text Box 121"/>
          <p:cNvSpPr txBox="1">
            <a:spLocks noChangeArrowheads="1"/>
          </p:cNvSpPr>
          <p:nvPr/>
        </p:nvSpPr>
        <p:spPr bwMode="auto">
          <a:xfrm>
            <a:off x="5994400" y="38544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33838" name="Line 123"/>
          <p:cNvSpPr>
            <a:spLocks noChangeShapeType="1"/>
          </p:cNvSpPr>
          <p:nvPr/>
        </p:nvSpPr>
        <p:spPr bwMode="auto">
          <a:xfrm>
            <a:off x="70183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9" name="Line 124"/>
          <p:cNvSpPr>
            <a:spLocks noChangeShapeType="1"/>
          </p:cNvSpPr>
          <p:nvPr/>
        </p:nvSpPr>
        <p:spPr bwMode="auto">
          <a:xfrm>
            <a:off x="64595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0" name="Line 125"/>
          <p:cNvSpPr>
            <a:spLocks noChangeShapeType="1"/>
          </p:cNvSpPr>
          <p:nvPr/>
        </p:nvSpPr>
        <p:spPr bwMode="auto">
          <a:xfrm>
            <a:off x="65992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101"/>
          <p:cNvSpPr>
            <a:spLocks noChangeArrowheads="1"/>
          </p:cNvSpPr>
          <p:nvPr/>
        </p:nvSpPr>
        <p:spPr bwMode="auto">
          <a:xfrm>
            <a:off x="5929313" y="3860800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3842" name="Line 122"/>
          <p:cNvSpPr>
            <a:spLocks noChangeShapeType="1"/>
          </p:cNvSpPr>
          <p:nvPr/>
        </p:nvSpPr>
        <p:spPr bwMode="auto">
          <a:xfrm>
            <a:off x="6057900" y="38798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3" name="Line 122"/>
          <p:cNvSpPr>
            <a:spLocks noChangeShapeType="1"/>
          </p:cNvSpPr>
          <p:nvPr/>
        </p:nvSpPr>
        <p:spPr bwMode="auto">
          <a:xfrm>
            <a:off x="69754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Line 68"/>
          <p:cNvSpPr>
            <a:spLocks noChangeShapeType="1"/>
          </p:cNvSpPr>
          <p:nvPr/>
        </p:nvSpPr>
        <p:spPr bwMode="auto">
          <a:xfrm>
            <a:off x="39195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5" name="Line 69"/>
          <p:cNvSpPr>
            <a:spLocks noChangeShapeType="1"/>
          </p:cNvSpPr>
          <p:nvPr/>
        </p:nvSpPr>
        <p:spPr bwMode="auto">
          <a:xfrm>
            <a:off x="48974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6" name="Line 70"/>
          <p:cNvSpPr>
            <a:spLocks noChangeShapeType="1"/>
          </p:cNvSpPr>
          <p:nvPr/>
        </p:nvSpPr>
        <p:spPr bwMode="auto">
          <a:xfrm>
            <a:off x="43386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Line 71"/>
          <p:cNvSpPr>
            <a:spLocks noChangeShapeType="1"/>
          </p:cNvSpPr>
          <p:nvPr/>
        </p:nvSpPr>
        <p:spPr bwMode="auto">
          <a:xfrm>
            <a:off x="44783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8" name="Rectangle 110"/>
          <p:cNvSpPr>
            <a:spLocks noChangeArrowheads="1"/>
          </p:cNvSpPr>
          <p:nvPr/>
        </p:nvSpPr>
        <p:spPr bwMode="auto">
          <a:xfrm>
            <a:off x="3786188" y="390366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3849" name="Text Box 121"/>
          <p:cNvSpPr txBox="1">
            <a:spLocks noChangeArrowheads="1"/>
          </p:cNvSpPr>
          <p:nvPr/>
        </p:nvSpPr>
        <p:spPr bwMode="auto">
          <a:xfrm>
            <a:off x="3878263" y="39163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79F29E2-1BE1-A540-82C2-43E9703059DB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29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55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title"/>
          </p:nvPr>
        </p:nvSpPr>
        <p:spPr>
          <a:xfrm>
            <a:off x="584200" y="369888"/>
            <a:ext cx="7772400" cy="742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u="sng">
                <a:ea typeface="Gulim" charset="-127"/>
              </a:rPr>
              <a:t>Insertion (Leaf Overflow)</a:t>
            </a:r>
          </a:p>
        </p:txBody>
      </p:sp>
      <p:grpSp>
        <p:nvGrpSpPr>
          <p:cNvPr id="34821" name="Group 6"/>
          <p:cNvGrpSpPr>
            <a:grpSpLocks/>
          </p:cNvGrpSpPr>
          <p:nvPr/>
        </p:nvGrpSpPr>
        <p:grpSpPr bwMode="auto">
          <a:xfrm>
            <a:off x="482600" y="3929063"/>
            <a:ext cx="1636713" cy="825500"/>
            <a:chOff x="385" y="3496"/>
            <a:chExt cx="1031" cy="520"/>
          </a:xfrm>
        </p:grpSpPr>
        <p:sp>
          <p:nvSpPr>
            <p:cNvPr id="34882" name="Line 7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3" name="Line 8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884" name="Group 9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34886" name="Text Box 10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34887" name="Line 11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8" name="Line 12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9" name="Line 13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90" name="Line 14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85" name="Line 15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2" name="Line 16"/>
          <p:cNvSpPr>
            <a:spLocks noChangeShapeType="1"/>
          </p:cNvSpPr>
          <p:nvPr/>
        </p:nvSpPr>
        <p:spPr bwMode="auto">
          <a:xfrm>
            <a:off x="2132013" y="42465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3" name="Group 17"/>
          <p:cNvGrpSpPr>
            <a:grpSpLocks/>
          </p:cNvGrpSpPr>
          <p:nvPr/>
        </p:nvGrpSpPr>
        <p:grpSpPr bwMode="auto">
          <a:xfrm>
            <a:off x="2058988" y="3929063"/>
            <a:ext cx="1250950" cy="482600"/>
            <a:chOff x="386" y="3496"/>
            <a:chExt cx="788" cy="304"/>
          </a:xfrm>
        </p:grpSpPr>
        <p:sp>
          <p:nvSpPr>
            <p:cNvPr id="34877" name="Text Box 18"/>
            <p:cNvSpPr txBox="1">
              <a:spLocks noChangeArrowheads="1"/>
            </p:cNvSpPr>
            <p:nvPr/>
          </p:nvSpPr>
          <p:spPr bwMode="auto">
            <a:xfrm>
              <a:off x="386" y="3498"/>
              <a:ext cx="7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50  55 </a:t>
              </a:r>
            </a:p>
          </p:txBody>
        </p:sp>
        <p:sp>
          <p:nvSpPr>
            <p:cNvPr id="34878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9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0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1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4" name="Line 23"/>
          <p:cNvSpPr>
            <a:spLocks noChangeShapeType="1"/>
          </p:cNvSpPr>
          <p:nvPr/>
        </p:nvSpPr>
        <p:spPr bwMode="auto">
          <a:xfrm>
            <a:off x="75723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5" name="Group 24"/>
          <p:cNvGrpSpPr>
            <a:grpSpLocks/>
          </p:cNvGrpSpPr>
          <p:nvPr/>
        </p:nvGrpSpPr>
        <p:grpSpPr bwMode="auto">
          <a:xfrm>
            <a:off x="7499350" y="3863975"/>
            <a:ext cx="1249363" cy="482600"/>
            <a:chOff x="386" y="3496"/>
            <a:chExt cx="787" cy="304"/>
          </a:xfrm>
        </p:grpSpPr>
        <p:sp>
          <p:nvSpPr>
            <p:cNvPr id="34872" name="Text Box 25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80  90 </a:t>
              </a:r>
            </a:p>
          </p:txBody>
        </p:sp>
        <p:sp>
          <p:nvSpPr>
            <p:cNvPr id="34873" name="Line 26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4" name="Line 27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5" name="Line 28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6" name="Line 29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6" name="Line 30"/>
          <p:cNvSpPr>
            <a:spLocks noChangeShapeType="1"/>
          </p:cNvSpPr>
          <p:nvPr/>
        </p:nvSpPr>
        <p:spPr bwMode="auto">
          <a:xfrm>
            <a:off x="81184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31"/>
          <p:cNvSpPr>
            <a:spLocks noChangeShapeType="1"/>
          </p:cNvSpPr>
          <p:nvPr/>
        </p:nvSpPr>
        <p:spPr bwMode="auto">
          <a:xfrm>
            <a:off x="7089775" y="410527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39"/>
          <p:cNvSpPr>
            <a:spLocks noChangeShapeType="1"/>
          </p:cNvSpPr>
          <p:nvPr/>
        </p:nvSpPr>
        <p:spPr bwMode="auto">
          <a:xfrm flipH="1">
            <a:off x="963613" y="2824163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46"/>
          <p:cNvSpPr>
            <a:spLocks noChangeShapeType="1"/>
          </p:cNvSpPr>
          <p:nvPr/>
        </p:nvSpPr>
        <p:spPr bwMode="auto">
          <a:xfrm>
            <a:off x="2195513" y="2824163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54"/>
          <p:cNvSpPr>
            <a:spLocks noChangeShapeType="1"/>
          </p:cNvSpPr>
          <p:nvPr/>
        </p:nvSpPr>
        <p:spPr bwMode="auto">
          <a:xfrm>
            <a:off x="7470775" y="2771775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63"/>
          <p:cNvSpPr>
            <a:spLocks noChangeShapeType="1"/>
          </p:cNvSpPr>
          <p:nvPr/>
        </p:nvSpPr>
        <p:spPr bwMode="auto">
          <a:xfrm>
            <a:off x="2714625" y="42354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Line 64"/>
          <p:cNvSpPr>
            <a:spLocks noChangeShapeType="1"/>
          </p:cNvSpPr>
          <p:nvPr/>
        </p:nvSpPr>
        <p:spPr bwMode="auto">
          <a:xfrm flipV="1">
            <a:off x="3225800" y="4114800"/>
            <a:ext cx="542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Line 72"/>
          <p:cNvSpPr>
            <a:spLocks noChangeShapeType="1"/>
          </p:cNvSpPr>
          <p:nvPr/>
        </p:nvSpPr>
        <p:spPr bwMode="auto">
          <a:xfrm flipV="1">
            <a:off x="4992688" y="4097338"/>
            <a:ext cx="9334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Line 73"/>
          <p:cNvSpPr>
            <a:spLocks noChangeShapeType="1"/>
          </p:cNvSpPr>
          <p:nvPr/>
        </p:nvSpPr>
        <p:spPr bwMode="auto">
          <a:xfrm>
            <a:off x="2765425" y="2755900"/>
            <a:ext cx="1258888" cy="117475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Text Box 75"/>
          <p:cNvSpPr txBox="1">
            <a:spLocks noChangeArrowheads="1"/>
          </p:cNvSpPr>
          <p:nvPr/>
        </p:nvSpPr>
        <p:spPr bwMode="auto">
          <a:xfrm>
            <a:off x="2898775" y="2495550"/>
            <a:ext cx="258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No overflow. Stop</a:t>
            </a:r>
          </a:p>
        </p:txBody>
      </p:sp>
      <p:sp>
        <p:nvSpPr>
          <p:cNvPr id="34836" name="Line 47"/>
          <p:cNvSpPr>
            <a:spLocks noChangeShapeType="1"/>
          </p:cNvSpPr>
          <p:nvPr/>
        </p:nvSpPr>
        <p:spPr bwMode="auto">
          <a:xfrm flipH="1">
            <a:off x="6238875" y="2771775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96"/>
          <p:cNvSpPr>
            <a:spLocks noChangeShapeType="1"/>
          </p:cNvSpPr>
          <p:nvPr/>
        </p:nvSpPr>
        <p:spPr bwMode="auto">
          <a:xfrm>
            <a:off x="5988050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9"/>
          <p:cNvSpPr>
            <a:spLocks noChangeShapeType="1"/>
          </p:cNvSpPr>
          <p:nvPr/>
        </p:nvSpPr>
        <p:spPr bwMode="auto">
          <a:xfrm flipH="1">
            <a:off x="2232025" y="1768475"/>
            <a:ext cx="1768475" cy="806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6"/>
          <p:cNvSpPr>
            <a:spLocks noChangeShapeType="1"/>
          </p:cNvSpPr>
          <p:nvPr/>
        </p:nvSpPr>
        <p:spPr bwMode="auto">
          <a:xfrm>
            <a:off x="4537075" y="1760538"/>
            <a:ext cx="2747963" cy="7699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Text Box 121"/>
          <p:cNvSpPr txBox="1">
            <a:spLocks noChangeArrowheads="1"/>
          </p:cNvSpPr>
          <p:nvPr/>
        </p:nvSpPr>
        <p:spPr bwMode="auto">
          <a:xfrm>
            <a:off x="4010025" y="1508125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34841" name="Line 122"/>
          <p:cNvSpPr>
            <a:spLocks noChangeShapeType="1"/>
          </p:cNvSpPr>
          <p:nvPr/>
        </p:nvSpPr>
        <p:spPr bwMode="auto">
          <a:xfrm>
            <a:off x="4092575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23"/>
          <p:cNvSpPr>
            <a:spLocks noChangeShapeType="1"/>
          </p:cNvSpPr>
          <p:nvPr/>
        </p:nvSpPr>
        <p:spPr bwMode="auto">
          <a:xfrm>
            <a:off x="50339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Line 124"/>
          <p:cNvSpPr>
            <a:spLocks noChangeShapeType="1"/>
          </p:cNvSpPr>
          <p:nvPr/>
        </p:nvSpPr>
        <p:spPr bwMode="auto">
          <a:xfrm>
            <a:off x="44751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Line 125"/>
          <p:cNvSpPr>
            <a:spLocks noChangeShapeType="1"/>
          </p:cNvSpPr>
          <p:nvPr/>
        </p:nvSpPr>
        <p:spPr bwMode="auto">
          <a:xfrm>
            <a:off x="46148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Rectangle 83"/>
          <p:cNvSpPr>
            <a:spLocks noChangeArrowheads="1"/>
          </p:cNvSpPr>
          <p:nvPr/>
        </p:nvSpPr>
        <p:spPr bwMode="auto">
          <a:xfrm>
            <a:off x="3944938" y="1512888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4846" name="Text Box 121"/>
          <p:cNvSpPr txBox="1">
            <a:spLocks noChangeArrowheads="1"/>
          </p:cNvSpPr>
          <p:nvPr/>
        </p:nvSpPr>
        <p:spPr bwMode="auto">
          <a:xfrm>
            <a:off x="1657350" y="25844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34847" name="Line 122"/>
          <p:cNvSpPr>
            <a:spLocks noChangeShapeType="1"/>
          </p:cNvSpPr>
          <p:nvPr/>
        </p:nvSpPr>
        <p:spPr bwMode="auto">
          <a:xfrm>
            <a:off x="17049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123"/>
          <p:cNvSpPr>
            <a:spLocks noChangeShapeType="1"/>
          </p:cNvSpPr>
          <p:nvPr/>
        </p:nvSpPr>
        <p:spPr bwMode="auto">
          <a:xfrm>
            <a:off x="26828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124"/>
          <p:cNvSpPr>
            <a:spLocks noChangeShapeType="1"/>
          </p:cNvSpPr>
          <p:nvPr/>
        </p:nvSpPr>
        <p:spPr bwMode="auto">
          <a:xfrm>
            <a:off x="21240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125"/>
          <p:cNvSpPr>
            <a:spLocks noChangeShapeType="1"/>
          </p:cNvSpPr>
          <p:nvPr/>
        </p:nvSpPr>
        <p:spPr bwMode="auto">
          <a:xfrm>
            <a:off x="22637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Rectangle 89"/>
          <p:cNvSpPr>
            <a:spLocks noChangeArrowheads="1"/>
          </p:cNvSpPr>
          <p:nvPr/>
        </p:nvSpPr>
        <p:spPr bwMode="auto">
          <a:xfrm>
            <a:off x="1592263" y="2590800"/>
            <a:ext cx="1235075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4852" name="Text Box 121"/>
          <p:cNvSpPr txBox="1">
            <a:spLocks noChangeArrowheads="1"/>
          </p:cNvSpPr>
          <p:nvPr/>
        </p:nvSpPr>
        <p:spPr bwMode="auto">
          <a:xfrm>
            <a:off x="6927850" y="2549525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80</a:t>
            </a:r>
          </a:p>
        </p:txBody>
      </p:sp>
      <p:sp>
        <p:nvSpPr>
          <p:cNvPr id="34853" name="Line 123"/>
          <p:cNvSpPr>
            <a:spLocks noChangeShapeType="1"/>
          </p:cNvSpPr>
          <p:nvPr/>
        </p:nvSpPr>
        <p:spPr bwMode="auto">
          <a:xfrm>
            <a:off x="79533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124"/>
          <p:cNvSpPr>
            <a:spLocks noChangeShapeType="1"/>
          </p:cNvSpPr>
          <p:nvPr/>
        </p:nvSpPr>
        <p:spPr bwMode="auto">
          <a:xfrm>
            <a:off x="73945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Line 125"/>
          <p:cNvSpPr>
            <a:spLocks noChangeShapeType="1"/>
          </p:cNvSpPr>
          <p:nvPr/>
        </p:nvSpPr>
        <p:spPr bwMode="auto">
          <a:xfrm>
            <a:off x="75342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6" name="Rectangle 94"/>
          <p:cNvSpPr>
            <a:spLocks noChangeArrowheads="1"/>
          </p:cNvSpPr>
          <p:nvPr/>
        </p:nvSpPr>
        <p:spPr bwMode="auto">
          <a:xfrm>
            <a:off x="6862763" y="25542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4857" name="Text Box 121"/>
          <p:cNvSpPr txBox="1">
            <a:spLocks noChangeArrowheads="1"/>
          </p:cNvSpPr>
          <p:nvPr/>
        </p:nvSpPr>
        <p:spPr bwMode="auto">
          <a:xfrm>
            <a:off x="5994400" y="38544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  <p:sp>
        <p:nvSpPr>
          <p:cNvPr id="34858" name="Line 123"/>
          <p:cNvSpPr>
            <a:spLocks noChangeShapeType="1"/>
          </p:cNvSpPr>
          <p:nvPr/>
        </p:nvSpPr>
        <p:spPr bwMode="auto">
          <a:xfrm>
            <a:off x="70183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9" name="Line 124"/>
          <p:cNvSpPr>
            <a:spLocks noChangeShapeType="1"/>
          </p:cNvSpPr>
          <p:nvPr/>
        </p:nvSpPr>
        <p:spPr bwMode="auto">
          <a:xfrm>
            <a:off x="64595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Line 125"/>
          <p:cNvSpPr>
            <a:spLocks noChangeShapeType="1"/>
          </p:cNvSpPr>
          <p:nvPr/>
        </p:nvSpPr>
        <p:spPr bwMode="auto">
          <a:xfrm>
            <a:off x="65992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1" name="Rectangle 99"/>
          <p:cNvSpPr>
            <a:spLocks noChangeArrowheads="1"/>
          </p:cNvSpPr>
          <p:nvPr/>
        </p:nvSpPr>
        <p:spPr bwMode="auto">
          <a:xfrm>
            <a:off x="5929313" y="3860800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4862" name="Line 122"/>
          <p:cNvSpPr>
            <a:spLocks noChangeShapeType="1"/>
          </p:cNvSpPr>
          <p:nvPr/>
        </p:nvSpPr>
        <p:spPr bwMode="auto">
          <a:xfrm>
            <a:off x="6057900" y="38798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3" name="Text Box 121"/>
          <p:cNvSpPr txBox="1">
            <a:spLocks noChangeArrowheads="1"/>
          </p:cNvSpPr>
          <p:nvPr/>
        </p:nvSpPr>
        <p:spPr bwMode="auto">
          <a:xfrm>
            <a:off x="2209800" y="26019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34864" name="Line 122"/>
          <p:cNvSpPr>
            <a:spLocks noChangeShapeType="1"/>
          </p:cNvSpPr>
          <p:nvPr/>
        </p:nvSpPr>
        <p:spPr bwMode="auto">
          <a:xfrm>
            <a:off x="69754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5" name="Line 65"/>
          <p:cNvSpPr>
            <a:spLocks noChangeShapeType="1"/>
          </p:cNvSpPr>
          <p:nvPr/>
        </p:nvSpPr>
        <p:spPr bwMode="auto">
          <a:xfrm>
            <a:off x="3856038" y="4230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6" name="Line 68"/>
          <p:cNvSpPr>
            <a:spLocks noChangeShapeType="1"/>
          </p:cNvSpPr>
          <p:nvPr/>
        </p:nvSpPr>
        <p:spPr bwMode="auto">
          <a:xfrm>
            <a:off x="39195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7" name="Line 69"/>
          <p:cNvSpPr>
            <a:spLocks noChangeShapeType="1"/>
          </p:cNvSpPr>
          <p:nvPr/>
        </p:nvSpPr>
        <p:spPr bwMode="auto">
          <a:xfrm>
            <a:off x="48974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8" name="Line 70"/>
          <p:cNvSpPr>
            <a:spLocks noChangeShapeType="1"/>
          </p:cNvSpPr>
          <p:nvPr/>
        </p:nvSpPr>
        <p:spPr bwMode="auto">
          <a:xfrm>
            <a:off x="43386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9" name="Line 71"/>
          <p:cNvSpPr>
            <a:spLocks noChangeShapeType="1"/>
          </p:cNvSpPr>
          <p:nvPr/>
        </p:nvSpPr>
        <p:spPr bwMode="auto">
          <a:xfrm>
            <a:off x="44783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0" name="Rectangle 108"/>
          <p:cNvSpPr>
            <a:spLocks noChangeArrowheads="1"/>
          </p:cNvSpPr>
          <p:nvPr/>
        </p:nvSpPr>
        <p:spPr bwMode="auto">
          <a:xfrm>
            <a:off x="3786188" y="390366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4871" name="Text Box 121"/>
          <p:cNvSpPr txBox="1">
            <a:spLocks noChangeArrowheads="1"/>
          </p:cNvSpPr>
          <p:nvPr/>
        </p:nvSpPr>
        <p:spPr bwMode="auto">
          <a:xfrm>
            <a:off x="3878263" y="39163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Midterm: November 6 in class</a:t>
            </a:r>
          </a:p>
          <a:p>
            <a:r>
              <a:rPr lang="en-US" dirty="0"/>
              <a:t>HW 1 solution uploaded to CCLE</a:t>
            </a:r>
          </a:p>
          <a:p>
            <a:pPr lvl="1"/>
            <a:r>
              <a:rPr lang="en-US" sz="1600" dirty="0"/>
              <a:t>HW2 </a:t>
            </a:r>
            <a:r>
              <a:rPr lang="en-US" sz="1600" dirty="0" smtClean="0"/>
              <a:t>solutions in progress</a:t>
            </a:r>
            <a:endParaRPr lang="en-US" sz="1600" dirty="0"/>
          </a:p>
          <a:p>
            <a:r>
              <a:rPr lang="en-US" dirty="0"/>
              <a:t>Next week: midterm </a:t>
            </a:r>
            <a:r>
              <a:rPr lang="en-US" dirty="0" smtClean="0"/>
              <a:t>review</a:t>
            </a:r>
          </a:p>
          <a:p>
            <a:pPr lvl="1"/>
            <a:r>
              <a:rPr lang="en-US" sz="1600" dirty="0"/>
              <a:t>Don’t forget office hours on Wed </a:t>
            </a:r>
            <a:r>
              <a:rPr lang="en-US" sz="1600" dirty="0" smtClean="0"/>
              <a:t>too</a:t>
            </a:r>
            <a:endParaRPr lang="en-US" dirty="0" smtClean="0"/>
          </a:p>
          <a:p>
            <a:r>
              <a:rPr lang="en-US" dirty="0" smtClean="0"/>
              <a:t>Week 5-7: Jason hosting office hours (W 1-3PM BH2432)</a:t>
            </a:r>
          </a:p>
          <a:p>
            <a:pPr lvl="1"/>
            <a:r>
              <a:rPr lang="en-US" sz="1600" dirty="0" smtClean="0"/>
              <a:t>(</a:t>
            </a:r>
            <a:r>
              <a:rPr lang="en-US" sz="1600" dirty="0" err="1" smtClean="0"/>
              <a:t>Zijun</a:t>
            </a:r>
            <a:r>
              <a:rPr lang="en-US" sz="1600" dirty="0" smtClean="0"/>
              <a:t> is in charge of project 1b though)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74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2637B4-48C3-E34E-84B6-06776F69578F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30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57413"/>
            <a:ext cx="8915400" cy="877887"/>
          </a:xfrm>
        </p:spPr>
        <p:txBody>
          <a:bodyPr/>
          <a:lstStyle/>
          <a:p>
            <a:pPr eaLnBrk="1" hangingPunct="1"/>
            <a:r>
              <a:rPr lang="en-US" altLang="x-none"/>
              <a:t>(c) Non-leaf overflow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DF8FA3-970C-9F41-91FD-2A706F0FA334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31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68325" y="273050"/>
            <a:ext cx="6118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3600" u="sng">
                <a:latin typeface="Century Gothic" charset="0"/>
                <a:ea typeface="Gulim" charset="-127"/>
              </a:rPr>
              <a:t>Insertion (Non-leaf Overflow)</a:t>
            </a:r>
            <a:endParaRPr lang="en-US" altLang="ko-KR" sz="3600">
              <a:latin typeface="Century Gothic" charset="0"/>
              <a:ea typeface="Gulim" charset="-127"/>
            </a:endParaRPr>
          </a:p>
        </p:txBody>
      </p:sp>
      <p:sp>
        <p:nvSpPr>
          <p:cNvPr id="36868" name="Rectangle 62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52</a:t>
            </a:r>
          </a:p>
        </p:txBody>
      </p:sp>
      <p:grpSp>
        <p:nvGrpSpPr>
          <p:cNvPr id="36869" name="Group 65"/>
          <p:cNvGrpSpPr>
            <a:grpSpLocks/>
          </p:cNvGrpSpPr>
          <p:nvPr/>
        </p:nvGrpSpPr>
        <p:grpSpPr bwMode="auto">
          <a:xfrm>
            <a:off x="750888" y="4705350"/>
            <a:ext cx="1636712" cy="825500"/>
            <a:chOff x="385" y="3496"/>
            <a:chExt cx="1031" cy="520"/>
          </a:xfrm>
        </p:grpSpPr>
        <p:sp>
          <p:nvSpPr>
            <p:cNvPr id="36905" name="Line 66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6" name="Line 67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907" name="Group 68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36909" name="Text Box 69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36910" name="Line 70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1" name="Line 71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2" name="Line 72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3" name="Line 73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908" name="Line 74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0" name="Line 75"/>
          <p:cNvSpPr>
            <a:spLocks noChangeShapeType="1"/>
          </p:cNvSpPr>
          <p:nvPr/>
        </p:nvSpPr>
        <p:spPr bwMode="auto">
          <a:xfrm>
            <a:off x="3513138" y="4932363"/>
            <a:ext cx="3268662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76"/>
          <p:cNvSpPr>
            <a:spLocks noChangeShapeType="1"/>
          </p:cNvSpPr>
          <p:nvPr/>
        </p:nvSpPr>
        <p:spPr bwMode="auto">
          <a:xfrm>
            <a:off x="2400300" y="50228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72" name="Group 77"/>
          <p:cNvGrpSpPr>
            <a:grpSpLocks/>
          </p:cNvGrpSpPr>
          <p:nvPr/>
        </p:nvGrpSpPr>
        <p:grpSpPr bwMode="auto">
          <a:xfrm>
            <a:off x="2327275" y="4705350"/>
            <a:ext cx="1249363" cy="482600"/>
            <a:chOff x="386" y="3496"/>
            <a:chExt cx="787" cy="304"/>
          </a:xfrm>
        </p:grpSpPr>
        <p:sp>
          <p:nvSpPr>
            <p:cNvPr id="36900" name="Text Box 7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50  55 </a:t>
              </a:r>
            </a:p>
          </p:txBody>
        </p:sp>
        <p:sp>
          <p:nvSpPr>
            <p:cNvPr id="36901" name="Line 7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2" name="Line 8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3" name="Line 8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4" name="Line 8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3" name="Line 83"/>
          <p:cNvSpPr>
            <a:spLocks noChangeShapeType="1"/>
          </p:cNvSpPr>
          <p:nvPr/>
        </p:nvSpPr>
        <p:spPr bwMode="auto">
          <a:xfrm>
            <a:off x="7942263" y="48831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84"/>
          <p:cNvSpPr>
            <a:spLocks noChangeShapeType="1"/>
          </p:cNvSpPr>
          <p:nvPr/>
        </p:nvSpPr>
        <p:spPr bwMode="auto">
          <a:xfrm>
            <a:off x="6837363" y="49720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91"/>
          <p:cNvSpPr>
            <a:spLocks noChangeShapeType="1"/>
          </p:cNvSpPr>
          <p:nvPr/>
        </p:nvSpPr>
        <p:spPr bwMode="auto">
          <a:xfrm flipH="1">
            <a:off x="1603375" y="3609975"/>
            <a:ext cx="1116013" cy="1087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76" name="Group 92"/>
          <p:cNvGrpSpPr>
            <a:grpSpLocks/>
          </p:cNvGrpSpPr>
          <p:nvPr/>
        </p:nvGrpSpPr>
        <p:grpSpPr bwMode="auto">
          <a:xfrm>
            <a:off x="2644775" y="3292475"/>
            <a:ext cx="1249363" cy="482600"/>
            <a:chOff x="385" y="3496"/>
            <a:chExt cx="787" cy="304"/>
          </a:xfrm>
        </p:grpSpPr>
        <p:sp>
          <p:nvSpPr>
            <p:cNvPr id="36895" name="Text Box 93"/>
            <p:cNvSpPr txBox="1">
              <a:spLocks noChangeArrowheads="1"/>
            </p:cNvSpPr>
            <p:nvPr/>
          </p:nvSpPr>
          <p:spPr bwMode="auto">
            <a:xfrm>
              <a:off x="385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50  60 </a:t>
              </a:r>
            </a:p>
          </p:txBody>
        </p:sp>
        <p:sp>
          <p:nvSpPr>
            <p:cNvPr id="36896" name="Line 94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Line 95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Line 96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9" name="Line 97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7" name="Line 98"/>
          <p:cNvSpPr>
            <a:spLocks noChangeShapeType="1"/>
          </p:cNvSpPr>
          <p:nvPr/>
        </p:nvSpPr>
        <p:spPr bwMode="auto">
          <a:xfrm flipH="1">
            <a:off x="2787650" y="3609975"/>
            <a:ext cx="477838" cy="1114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99"/>
          <p:cNvSpPr>
            <a:spLocks noChangeShapeType="1"/>
          </p:cNvSpPr>
          <p:nvPr/>
        </p:nvSpPr>
        <p:spPr bwMode="auto">
          <a:xfrm flipH="1">
            <a:off x="2909888" y="2219325"/>
            <a:ext cx="14478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06"/>
          <p:cNvSpPr>
            <a:spLocks noChangeShapeType="1"/>
          </p:cNvSpPr>
          <p:nvPr/>
        </p:nvSpPr>
        <p:spPr bwMode="auto">
          <a:xfrm>
            <a:off x="4924425" y="2220913"/>
            <a:ext cx="3381375" cy="11080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Line 107"/>
          <p:cNvSpPr>
            <a:spLocks noChangeShapeType="1"/>
          </p:cNvSpPr>
          <p:nvPr/>
        </p:nvSpPr>
        <p:spPr bwMode="auto">
          <a:xfrm>
            <a:off x="3827463" y="3602038"/>
            <a:ext cx="3403600" cy="10572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Text Box 108"/>
          <p:cNvSpPr txBox="1">
            <a:spLocks noChangeArrowheads="1"/>
          </p:cNvSpPr>
          <p:nvPr/>
        </p:nvSpPr>
        <p:spPr bwMode="auto">
          <a:xfrm>
            <a:off x="468313" y="5864225"/>
            <a:ext cx="807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400">
                <a:latin typeface="Century Gothic" charset="0"/>
                <a:ea typeface="Gulim" charset="-127"/>
              </a:rPr>
              <a:t>Leaf overflow. Split and copy the first key of the new node</a:t>
            </a:r>
          </a:p>
        </p:txBody>
      </p:sp>
      <p:sp>
        <p:nvSpPr>
          <p:cNvPr id="36882" name="Line 109"/>
          <p:cNvSpPr>
            <a:spLocks noChangeShapeType="1"/>
          </p:cNvSpPr>
          <p:nvPr/>
        </p:nvSpPr>
        <p:spPr bwMode="auto">
          <a:xfrm>
            <a:off x="2957513" y="50307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Line 68"/>
          <p:cNvSpPr>
            <a:spLocks noChangeShapeType="1"/>
          </p:cNvSpPr>
          <p:nvPr/>
        </p:nvSpPr>
        <p:spPr bwMode="auto">
          <a:xfrm>
            <a:off x="69135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Line 69"/>
          <p:cNvSpPr>
            <a:spLocks noChangeShapeType="1"/>
          </p:cNvSpPr>
          <p:nvPr/>
        </p:nvSpPr>
        <p:spPr bwMode="auto">
          <a:xfrm>
            <a:off x="78914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Line 70"/>
          <p:cNvSpPr>
            <a:spLocks noChangeShapeType="1"/>
          </p:cNvSpPr>
          <p:nvPr/>
        </p:nvSpPr>
        <p:spPr bwMode="auto">
          <a:xfrm>
            <a:off x="73326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Line 71"/>
          <p:cNvSpPr>
            <a:spLocks noChangeShapeType="1"/>
          </p:cNvSpPr>
          <p:nvPr/>
        </p:nvSpPr>
        <p:spPr bwMode="auto">
          <a:xfrm>
            <a:off x="74723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Rectangle 53"/>
          <p:cNvSpPr>
            <a:spLocks noChangeArrowheads="1"/>
          </p:cNvSpPr>
          <p:nvPr/>
        </p:nvSpPr>
        <p:spPr bwMode="auto">
          <a:xfrm>
            <a:off x="6780213" y="470217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6888" name="Text Box 121"/>
          <p:cNvSpPr txBox="1">
            <a:spLocks noChangeArrowheads="1"/>
          </p:cNvSpPr>
          <p:nvPr/>
        </p:nvSpPr>
        <p:spPr bwMode="auto">
          <a:xfrm>
            <a:off x="6872288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36889" name="Line 68"/>
          <p:cNvSpPr>
            <a:spLocks noChangeShapeType="1"/>
          </p:cNvSpPr>
          <p:nvPr/>
        </p:nvSpPr>
        <p:spPr bwMode="auto">
          <a:xfrm>
            <a:off x="44434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Line 69"/>
          <p:cNvSpPr>
            <a:spLocks noChangeShapeType="1"/>
          </p:cNvSpPr>
          <p:nvPr/>
        </p:nvSpPr>
        <p:spPr bwMode="auto">
          <a:xfrm>
            <a:off x="54213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Line 70"/>
          <p:cNvSpPr>
            <a:spLocks noChangeShapeType="1"/>
          </p:cNvSpPr>
          <p:nvPr/>
        </p:nvSpPr>
        <p:spPr bwMode="auto">
          <a:xfrm>
            <a:off x="48625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Line 71"/>
          <p:cNvSpPr>
            <a:spLocks noChangeShapeType="1"/>
          </p:cNvSpPr>
          <p:nvPr/>
        </p:nvSpPr>
        <p:spPr bwMode="auto">
          <a:xfrm>
            <a:off x="50022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Rectangle 65"/>
          <p:cNvSpPr>
            <a:spLocks noChangeArrowheads="1"/>
          </p:cNvSpPr>
          <p:nvPr/>
        </p:nvSpPr>
        <p:spPr bwMode="auto">
          <a:xfrm>
            <a:off x="4310063" y="19700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6894" name="Text Box 121"/>
          <p:cNvSpPr txBox="1">
            <a:spLocks noChangeArrowheads="1"/>
          </p:cNvSpPr>
          <p:nvPr/>
        </p:nvSpPr>
        <p:spPr bwMode="auto">
          <a:xfrm>
            <a:off x="4403725" y="19827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D11B57-7C7F-7241-BAE9-B14B298F811F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32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68325" y="273050"/>
            <a:ext cx="6118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3600" u="sng">
                <a:latin typeface="Century Gothic" charset="0"/>
                <a:ea typeface="Gulim" charset="-127"/>
              </a:rPr>
              <a:t>Insertion (Non-leaf Overflow)</a:t>
            </a:r>
            <a:endParaRPr lang="en-US" altLang="ko-KR" sz="3600">
              <a:latin typeface="Century Gothic" charset="0"/>
              <a:ea typeface="Gulim" charset="-127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52</a:t>
            </a: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750888" y="4705350"/>
            <a:ext cx="1636712" cy="825500"/>
            <a:chOff x="385" y="3496"/>
            <a:chExt cx="1031" cy="520"/>
          </a:xfrm>
        </p:grpSpPr>
        <p:sp>
          <p:nvSpPr>
            <p:cNvPr id="37937" name="Line 6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8" name="Line 7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39" name="Group 8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37941" name="Text Box 9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37942" name="Line 10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3" name="Line 11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4" name="Line 12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5" name="Line 13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40" name="Line 14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4" name="Line 15"/>
          <p:cNvSpPr>
            <a:spLocks noChangeShapeType="1"/>
          </p:cNvSpPr>
          <p:nvPr/>
        </p:nvSpPr>
        <p:spPr bwMode="auto">
          <a:xfrm>
            <a:off x="3513138" y="4932363"/>
            <a:ext cx="468312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16"/>
          <p:cNvSpPr>
            <a:spLocks noChangeShapeType="1"/>
          </p:cNvSpPr>
          <p:nvPr/>
        </p:nvSpPr>
        <p:spPr bwMode="auto">
          <a:xfrm>
            <a:off x="2400300" y="50228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896" name="Group 17"/>
          <p:cNvGrpSpPr>
            <a:grpSpLocks/>
          </p:cNvGrpSpPr>
          <p:nvPr/>
        </p:nvGrpSpPr>
        <p:grpSpPr bwMode="auto">
          <a:xfrm>
            <a:off x="2327275" y="4705350"/>
            <a:ext cx="1249363" cy="482600"/>
            <a:chOff x="386" y="3496"/>
            <a:chExt cx="787" cy="304"/>
          </a:xfrm>
        </p:grpSpPr>
        <p:sp>
          <p:nvSpPr>
            <p:cNvPr id="37932" name="Text Box 1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</a:t>
              </a:r>
              <a:r>
                <a:rPr lang="en-US" altLang="ko-KR" sz="2400">
                  <a:solidFill>
                    <a:srgbClr val="FF0000"/>
                  </a:solidFill>
                  <a:latin typeface="Century Gothic" charset="0"/>
                  <a:ea typeface="Gulim" charset="-127"/>
                </a:rPr>
                <a:t>52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 </a:t>
              </a:r>
            </a:p>
          </p:txBody>
        </p:sp>
        <p:sp>
          <p:nvSpPr>
            <p:cNvPr id="37933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4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5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6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7" name="Line 23"/>
          <p:cNvSpPr>
            <a:spLocks noChangeShapeType="1"/>
          </p:cNvSpPr>
          <p:nvPr/>
        </p:nvSpPr>
        <p:spPr bwMode="auto">
          <a:xfrm>
            <a:off x="7942263" y="48831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24"/>
          <p:cNvSpPr>
            <a:spLocks noChangeShapeType="1"/>
          </p:cNvSpPr>
          <p:nvPr/>
        </p:nvSpPr>
        <p:spPr bwMode="auto">
          <a:xfrm>
            <a:off x="6837363" y="49720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31"/>
          <p:cNvSpPr>
            <a:spLocks noChangeShapeType="1"/>
          </p:cNvSpPr>
          <p:nvPr/>
        </p:nvSpPr>
        <p:spPr bwMode="auto">
          <a:xfrm flipH="1">
            <a:off x="1603375" y="3609975"/>
            <a:ext cx="1116013" cy="1087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00" name="Group 32"/>
          <p:cNvGrpSpPr>
            <a:grpSpLocks/>
          </p:cNvGrpSpPr>
          <p:nvPr/>
        </p:nvGrpSpPr>
        <p:grpSpPr bwMode="auto">
          <a:xfrm>
            <a:off x="2644775" y="3292475"/>
            <a:ext cx="1249363" cy="482600"/>
            <a:chOff x="385" y="3496"/>
            <a:chExt cx="787" cy="304"/>
          </a:xfrm>
        </p:grpSpPr>
        <p:sp>
          <p:nvSpPr>
            <p:cNvPr id="37927" name="Text Box 33"/>
            <p:cNvSpPr txBox="1">
              <a:spLocks noChangeArrowheads="1"/>
            </p:cNvSpPr>
            <p:nvPr/>
          </p:nvSpPr>
          <p:spPr bwMode="auto">
            <a:xfrm>
              <a:off x="385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50  60 </a:t>
              </a:r>
            </a:p>
          </p:txBody>
        </p:sp>
        <p:sp>
          <p:nvSpPr>
            <p:cNvPr id="37928" name="Line 34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9" name="Line 35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0" name="Line 36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1" name="Line 37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01" name="Line 38"/>
          <p:cNvSpPr>
            <a:spLocks noChangeShapeType="1"/>
          </p:cNvSpPr>
          <p:nvPr/>
        </p:nvSpPr>
        <p:spPr bwMode="auto">
          <a:xfrm flipH="1">
            <a:off x="2787650" y="3609975"/>
            <a:ext cx="477838" cy="1114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46"/>
          <p:cNvSpPr>
            <a:spLocks noChangeShapeType="1"/>
          </p:cNvSpPr>
          <p:nvPr/>
        </p:nvSpPr>
        <p:spPr bwMode="auto">
          <a:xfrm>
            <a:off x="4924425" y="2220913"/>
            <a:ext cx="3381375" cy="11080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Line 47"/>
          <p:cNvSpPr>
            <a:spLocks noChangeShapeType="1"/>
          </p:cNvSpPr>
          <p:nvPr/>
        </p:nvSpPr>
        <p:spPr bwMode="auto">
          <a:xfrm>
            <a:off x="3827463" y="3602038"/>
            <a:ext cx="3403600" cy="10572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Line 49"/>
          <p:cNvSpPr>
            <a:spLocks noChangeShapeType="1"/>
          </p:cNvSpPr>
          <p:nvPr/>
        </p:nvSpPr>
        <p:spPr bwMode="auto">
          <a:xfrm>
            <a:off x="2957513" y="50307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Line 50"/>
          <p:cNvSpPr>
            <a:spLocks noChangeShapeType="1"/>
          </p:cNvSpPr>
          <p:nvPr/>
        </p:nvSpPr>
        <p:spPr bwMode="auto">
          <a:xfrm>
            <a:off x="4084638" y="499268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Line 57"/>
          <p:cNvSpPr>
            <a:spLocks noChangeShapeType="1"/>
          </p:cNvSpPr>
          <p:nvPr/>
        </p:nvSpPr>
        <p:spPr bwMode="auto">
          <a:xfrm flipV="1">
            <a:off x="5221288" y="4926013"/>
            <a:ext cx="15811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Line 64"/>
          <p:cNvSpPr>
            <a:spLocks noChangeShapeType="1"/>
          </p:cNvSpPr>
          <p:nvPr/>
        </p:nvSpPr>
        <p:spPr bwMode="auto">
          <a:xfrm flipH="1">
            <a:off x="2909888" y="2219325"/>
            <a:ext cx="14478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Line 50"/>
          <p:cNvSpPr>
            <a:spLocks noChangeShapeType="1"/>
          </p:cNvSpPr>
          <p:nvPr/>
        </p:nvSpPr>
        <p:spPr bwMode="auto">
          <a:xfrm>
            <a:off x="4084638" y="499268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Line 68"/>
          <p:cNvSpPr>
            <a:spLocks noChangeShapeType="1"/>
          </p:cNvSpPr>
          <p:nvPr/>
        </p:nvSpPr>
        <p:spPr bwMode="auto">
          <a:xfrm>
            <a:off x="41465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Line 69"/>
          <p:cNvSpPr>
            <a:spLocks noChangeShapeType="1"/>
          </p:cNvSpPr>
          <p:nvPr/>
        </p:nvSpPr>
        <p:spPr bwMode="auto">
          <a:xfrm>
            <a:off x="51244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Line 70"/>
          <p:cNvSpPr>
            <a:spLocks noChangeShapeType="1"/>
          </p:cNvSpPr>
          <p:nvPr/>
        </p:nvSpPr>
        <p:spPr bwMode="auto">
          <a:xfrm>
            <a:off x="45656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Line 71"/>
          <p:cNvSpPr>
            <a:spLocks noChangeShapeType="1"/>
          </p:cNvSpPr>
          <p:nvPr/>
        </p:nvSpPr>
        <p:spPr bwMode="auto">
          <a:xfrm>
            <a:off x="47053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67"/>
          <p:cNvSpPr>
            <a:spLocks noChangeArrowheads="1"/>
          </p:cNvSpPr>
          <p:nvPr/>
        </p:nvSpPr>
        <p:spPr bwMode="auto">
          <a:xfrm>
            <a:off x="4013200" y="4702175"/>
            <a:ext cx="1233488" cy="481013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7914" name="Text Box 121"/>
          <p:cNvSpPr txBox="1">
            <a:spLocks noChangeArrowheads="1"/>
          </p:cNvSpPr>
          <p:nvPr/>
        </p:nvSpPr>
        <p:spPr bwMode="auto">
          <a:xfrm>
            <a:off x="4105275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55</a:t>
            </a:r>
          </a:p>
        </p:txBody>
      </p:sp>
      <p:sp>
        <p:nvSpPr>
          <p:cNvPr id="37915" name="Line 68"/>
          <p:cNvSpPr>
            <a:spLocks noChangeShapeType="1"/>
          </p:cNvSpPr>
          <p:nvPr/>
        </p:nvSpPr>
        <p:spPr bwMode="auto">
          <a:xfrm>
            <a:off x="69135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Line 69"/>
          <p:cNvSpPr>
            <a:spLocks noChangeShapeType="1"/>
          </p:cNvSpPr>
          <p:nvPr/>
        </p:nvSpPr>
        <p:spPr bwMode="auto">
          <a:xfrm>
            <a:off x="78914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7" name="Line 70"/>
          <p:cNvSpPr>
            <a:spLocks noChangeShapeType="1"/>
          </p:cNvSpPr>
          <p:nvPr/>
        </p:nvSpPr>
        <p:spPr bwMode="auto">
          <a:xfrm>
            <a:off x="73326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8" name="Line 71"/>
          <p:cNvSpPr>
            <a:spLocks noChangeShapeType="1"/>
          </p:cNvSpPr>
          <p:nvPr/>
        </p:nvSpPr>
        <p:spPr bwMode="auto">
          <a:xfrm>
            <a:off x="74723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73"/>
          <p:cNvSpPr>
            <a:spLocks noChangeArrowheads="1"/>
          </p:cNvSpPr>
          <p:nvPr/>
        </p:nvSpPr>
        <p:spPr bwMode="auto">
          <a:xfrm>
            <a:off x="6780213" y="470217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7920" name="Text Box 121"/>
          <p:cNvSpPr txBox="1">
            <a:spLocks noChangeArrowheads="1"/>
          </p:cNvSpPr>
          <p:nvPr/>
        </p:nvSpPr>
        <p:spPr bwMode="auto">
          <a:xfrm>
            <a:off x="6872288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37921" name="Line 68"/>
          <p:cNvSpPr>
            <a:spLocks noChangeShapeType="1"/>
          </p:cNvSpPr>
          <p:nvPr/>
        </p:nvSpPr>
        <p:spPr bwMode="auto">
          <a:xfrm>
            <a:off x="44434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Line 69"/>
          <p:cNvSpPr>
            <a:spLocks noChangeShapeType="1"/>
          </p:cNvSpPr>
          <p:nvPr/>
        </p:nvSpPr>
        <p:spPr bwMode="auto">
          <a:xfrm>
            <a:off x="54213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3" name="Line 70"/>
          <p:cNvSpPr>
            <a:spLocks noChangeShapeType="1"/>
          </p:cNvSpPr>
          <p:nvPr/>
        </p:nvSpPr>
        <p:spPr bwMode="auto">
          <a:xfrm>
            <a:off x="48625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4" name="Line 71"/>
          <p:cNvSpPr>
            <a:spLocks noChangeShapeType="1"/>
          </p:cNvSpPr>
          <p:nvPr/>
        </p:nvSpPr>
        <p:spPr bwMode="auto">
          <a:xfrm>
            <a:off x="50022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79"/>
          <p:cNvSpPr>
            <a:spLocks noChangeArrowheads="1"/>
          </p:cNvSpPr>
          <p:nvPr/>
        </p:nvSpPr>
        <p:spPr bwMode="auto">
          <a:xfrm>
            <a:off x="4310063" y="19700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7926" name="Text Box 121"/>
          <p:cNvSpPr txBox="1">
            <a:spLocks noChangeArrowheads="1"/>
          </p:cNvSpPr>
          <p:nvPr/>
        </p:nvSpPr>
        <p:spPr bwMode="auto">
          <a:xfrm>
            <a:off x="4403725" y="19827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A791A2-14C1-3F47-A541-21C0FCA72C81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33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68325" y="273050"/>
            <a:ext cx="6118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3600" u="sng">
                <a:latin typeface="Century Gothic" charset="0"/>
                <a:ea typeface="Gulim" charset="-127"/>
              </a:rPr>
              <a:t>Insertion (Non-leaf Overflow)</a:t>
            </a:r>
            <a:endParaRPr lang="en-US" altLang="ko-KR" sz="3600">
              <a:latin typeface="Century Gothic" charset="0"/>
              <a:ea typeface="Gulim" charset="-127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52</a:t>
            </a:r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750888" y="4705350"/>
            <a:ext cx="1636712" cy="825500"/>
            <a:chOff x="385" y="3496"/>
            <a:chExt cx="1031" cy="520"/>
          </a:xfrm>
        </p:grpSpPr>
        <p:sp>
          <p:nvSpPr>
            <p:cNvPr id="38967" name="Line 6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8" name="Line 7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69" name="Group 8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38971" name="Text Box 9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38972" name="Line 10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3" name="Line 11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4" name="Line 12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5" name="Line 13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70" name="Line 14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18" name="Line 15"/>
          <p:cNvSpPr>
            <a:spLocks noChangeShapeType="1"/>
          </p:cNvSpPr>
          <p:nvPr/>
        </p:nvSpPr>
        <p:spPr bwMode="auto">
          <a:xfrm>
            <a:off x="3513138" y="4932363"/>
            <a:ext cx="468312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16"/>
          <p:cNvSpPr>
            <a:spLocks noChangeShapeType="1"/>
          </p:cNvSpPr>
          <p:nvPr/>
        </p:nvSpPr>
        <p:spPr bwMode="auto">
          <a:xfrm>
            <a:off x="2400300" y="50228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20" name="Group 17"/>
          <p:cNvGrpSpPr>
            <a:grpSpLocks/>
          </p:cNvGrpSpPr>
          <p:nvPr/>
        </p:nvGrpSpPr>
        <p:grpSpPr bwMode="auto">
          <a:xfrm>
            <a:off x="2327275" y="4705350"/>
            <a:ext cx="1249363" cy="482600"/>
            <a:chOff x="386" y="3496"/>
            <a:chExt cx="787" cy="304"/>
          </a:xfrm>
        </p:grpSpPr>
        <p:sp>
          <p:nvSpPr>
            <p:cNvPr id="38962" name="Text Box 1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</a:t>
              </a:r>
              <a:r>
                <a:rPr lang="en-US" altLang="ko-KR" sz="2400">
                  <a:solidFill>
                    <a:srgbClr val="FF0000"/>
                  </a:solidFill>
                  <a:latin typeface="Century Gothic" charset="0"/>
                  <a:ea typeface="Gulim" charset="-127"/>
                </a:rPr>
                <a:t>52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 </a:t>
              </a:r>
            </a:p>
          </p:txBody>
        </p:sp>
        <p:sp>
          <p:nvSpPr>
            <p:cNvPr id="38963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4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5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6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1" name="Line 23"/>
          <p:cNvSpPr>
            <a:spLocks noChangeShapeType="1"/>
          </p:cNvSpPr>
          <p:nvPr/>
        </p:nvSpPr>
        <p:spPr bwMode="auto">
          <a:xfrm>
            <a:off x="7942263" y="48831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24"/>
          <p:cNvSpPr>
            <a:spLocks noChangeShapeType="1"/>
          </p:cNvSpPr>
          <p:nvPr/>
        </p:nvSpPr>
        <p:spPr bwMode="auto">
          <a:xfrm>
            <a:off x="6837363" y="49720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31"/>
          <p:cNvSpPr>
            <a:spLocks noChangeShapeType="1"/>
          </p:cNvSpPr>
          <p:nvPr/>
        </p:nvSpPr>
        <p:spPr bwMode="auto">
          <a:xfrm flipH="1">
            <a:off x="1603375" y="3609975"/>
            <a:ext cx="1116013" cy="1087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24" name="Group 32"/>
          <p:cNvGrpSpPr>
            <a:grpSpLocks/>
          </p:cNvGrpSpPr>
          <p:nvPr/>
        </p:nvGrpSpPr>
        <p:grpSpPr bwMode="auto">
          <a:xfrm>
            <a:off x="2644775" y="3292475"/>
            <a:ext cx="1249363" cy="482600"/>
            <a:chOff x="385" y="3496"/>
            <a:chExt cx="787" cy="304"/>
          </a:xfrm>
        </p:grpSpPr>
        <p:sp>
          <p:nvSpPr>
            <p:cNvPr id="38957" name="Text Box 33"/>
            <p:cNvSpPr txBox="1">
              <a:spLocks noChangeArrowheads="1"/>
            </p:cNvSpPr>
            <p:nvPr/>
          </p:nvSpPr>
          <p:spPr bwMode="auto">
            <a:xfrm>
              <a:off x="385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50  60 </a:t>
              </a:r>
            </a:p>
          </p:txBody>
        </p:sp>
        <p:sp>
          <p:nvSpPr>
            <p:cNvPr id="38958" name="Line 34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9" name="Line 35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0" name="Line 36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1" name="Line 37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5" name="Line 38"/>
          <p:cNvSpPr>
            <a:spLocks noChangeShapeType="1"/>
          </p:cNvSpPr>
          <p:nvPr/>
        </p:nvSpPr>
        <p:spPr bwMode="auto">
          <a:xfrm flipH="1">
            <a:off x="2787650" y="3609975"/>
            <a:ext cx="477838" cy="1114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46"/>
          <p:cNvSpPr>
            <a:spLocks noChangeShapeType="1"/>
          </p:cNvSpPr>
          <p:nvPr/>
        </p:nvSpPr>
        <p:spPr bwMode="auto">
          <a:xfrm>
            <a:off x="4924425" y="2220913"/>
            <a:ext cx="3381375" cy="11080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47"/>
          <p:cNvSpPr>
            <a:spLocks noChangeShapeType="1"/>
          </p:cNvSpPr>
          <p:nvPr/>
        </p:nvSpPr>
        <p:spPr bwMode="auto">
          <a:xfrm>
            <a:off x="3827463" y="3602038"/>
            <a:ext cx="3403600" cy="10572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49"/>
          <p:cNvSpPr>
            <a:spLocks noChangeShapeType="1"/>
          </p:cNvSpPr>
          <p:nvPr/>
        </p:nvSpPr>
        <p:spPr bwMode="auto">
          <a:xfrm>
            <a:off x="2957513" y="50307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50"/>
          <p:cNvSpPr>
            <a:spLocks noChangeShapeType="1"/>
          </p:cNvSpPr>
          <p:nvPr/>
        </p:nvSpPr>
        <p:spPr bwMode="auto">
          <a:xfrm>
            <a:off x="4084638" y="499268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Line 57"/>
          <p:cNvSpPr>
            <a:spLocks noChangeShapeType="1"/>
          </p:cNvSpPr>
          <p:nvPr/>
        </p:nvSpPr>
        <p:spPr bwMode="auto">
          <a:xfrm flipV="1">
            <a:off x="5221288" y="4926013"/>
            <a:ext cx="15811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31" name="Group 63"/>
          <p:cNvGrpSpPr>
            <a:grpSpLocks/>
          </p:cNvGrpSpPr>
          <p:nvPr/>
        </p:nvGrpSpPr>
        <p:grpSpPr bwMode="auto">
          <a:xfrm>
            <a:off x="3371850" y="3760788"/>
            <a:ext cx="1066800" cy="912812"/>
            <a:chOff x="2124" y="2369"/>
            <a:chExt cx="672" cy="575"/>
          </a:xfrm>
        </p:grpSpPr>
        <p:sp>
          <p:nvSpPr>
            <p:cNvPr id="38952" name="Line 60"/>
            <p:cNvSpPr>
              <a:spLocks noChangeShapeType="1"/>
            </p:cNvSpPr>
            <p:nvPr/>
          </p:nvSpPr>
          <p:spPr bwMode="auto">
            <a:xfrm>
              <a:off x="2618" y="2723"/>
              <a:ext cx="178" cy="22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53" name="Group 62"/>
            <p:cNvGrpSpPr>
              <a:grpSpLocks/>
            </p:cNvGrpSpPr>
            <p:nvPr/>
          </p:nvGrpSpPr>
          <p:grpSpPr bwMode="auto">
            <a:xfrm>
              <a:off x="2124" y="2369"/>
              <a:ext cx="531" cy="505"/>
              <a:chOff x="2124" y="2369"/>
              <a:chExt cx="531" cy="505"/>
            </a:xfrm>
          </p:grpSpPr>
          <p:sp>
            <p:nvSpPr>
              <p:cNvPr id="38954" name="Text Box 58"/>
              <p:cNvSpPr txBox="1">
                <a:spLocks noChangeArrowheads="1"/>
              </p:cNvSpPr>
              <p:nvPr/>
            </p:nvSpPr>
            <p:spPr bwMode="auto">
              <a:xfrm>
                <a:off x="2317" y="2558"/>
                <a:ext cx="338" cy="30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ko-KR" sz="2400">
                    <a:solidFill>
                      <a:srgbClr val="FF0000"/>
                    </a:solidFill>
                    <a:latin typeface="Century Gothic" charset="0"/>
                    <a:ea typeface="Gulim" charset="-127"/>
                  </a:rPr>
                  <a:t>55</a:t>
                </a:r>
              </a:p>
            </p:txBody>
          </p:sp>
          <p:sp>
            <p:nvSpPr>
              <p:cNvPr id="38955" name="Line 59"/>
              <p:cNvSpPr>
                <a:spLocks noChangeShapeType="1"/>
              </p:cNvSpPr>
              <p:nvPr/>
            </p:nvSpPr>
            <p:spPr bwMode="auto">
              <a:xfrm>
                <a:off x="2590" y="2570"/>
                <a:ext cx="0" cy="30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6" name="AutoShape 61"/>
              <p:cNvSpPr>
                <a:spLocks noChangeArrowheads="1"/>
              </p:cNvSpPr>
              <p:nvPr/>
            </p:nvSpPr>
            <p:spPr bwMode="auto">
              <a:xfrm rot="-3277183">
                <a:off x="2098" y="2395"/>
                <a:ext cx="220" cy="168"/>
              </a:xfrm>
              <a:prstGeom prst="upArrow">
                <a:avLst>
                  <a:gd name="adj1" fmla="val 50000"/>
                  <a:gd name="adj2" fmla="val 70833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</p:grpSp>
      </p:grpSp>
      <p:sp>
        <p:nvSpPr>
          <p:cNvPr id="38932" name="Line 64"/>
          <p:cNvSpPr>
            <a:spLocks noChangeShapeType="1"/>
          </p:cNvSpPr>
          <p:nvPr/>
        </p:nvSpPr>
        <p:spPr bwMode="auto">
          <a:xfrm flipH="1">
            <a:off x="2909888" y="2219325"/>
            <a:ext cx="14478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Line 50"/>
          <p:cNvSpPr>
            <a:spLocks noChangeShapeType="1"/>
          </p:cNvSpPr>
          <p:nvPr/>
        </p:nvSpPr>
        <p:spPr bwMode="auto">
          <a:xfrm>
            <a:off x="4084638" y="499268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Line 68"/>
          <p:cNvSpPr>
            <a:spLocks noChangeShapeType="1"/>
          </p:cNvSpPr>
          <p:nvPr/>
        </p:nvSpPr>
        <p:spPr bwMode="auto">
          <a:xfrm>
            <a:off x="41465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69"/>
          <p:cNvSpPr>
            <a:spLocks noChangeShapeType="1"/>
          </p:cNvSpPr>
          <p:nvPr/>
        </p:nvSpPr>
        <p:spPr bwMode="auto">
          <a:xfrm>
            <a:off x="51244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Line 70"/>
          <p:cNvSpPr>
            <a:spLocks noChangeShapeType="1"/>
          </p:cNvSpPr>
          <p:nvPr/>
        </p:nvSpPr>
        <p:spPr bwMode="auto">
          <a:xfrm>
            <a:off x="45656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71"/>
          <p:cNvSpPr>
            <a:spLocks noChangeShapeType="1"/>
          </p:cNvSpPr>
          <p:nvPr/>
        </p:nvSpPr>
        <p:spPr bwMode="auto">
          <a:xfrm>
            <a:off x="47053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Rectangle 67"/>
          <p:cNvSpPr>
            <a:spLocks noChangeArrowheads="1"/>
          </p:cNvSpPr>
          <p:nvPr/>
        </p:nvSpPr>
        <p:spPr bwMode="auto">
          <a:xfrm>
            <a:off x="4013200" y="4702175"/>
            <a:ext cx="1233488" cy="481013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8939" name="Text Box 121"/>
          <p:cNvSpPr txBox="1">
            <a:spLocks noChangeArrowheads="1"/>
          </p:cNvSpPr>
          <p:nvPr/>
        </p:nvSpPr>
        <p:spPr bwMode="auto">
          <a:xfrm>
            <a:off x="4105275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55</a:t>
            </a:r>
          </a:p>
        </p:txBody>
      </p:sp>
      <p:sp>
        <p:nvSpPr>
          <p:cNvPr id="38940" name="Line 68"/>
          <p:cNvSpPr>
            <a:spLocks noChangeShapeType="1"/>
          </p:cNvSpPr>
          <p:nvPr/>
        </p:nvSpPr>
        <p:spPr bwMode="auto">
          <a:xfrm>
            <a:off x="69135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Line 69"/>
          <p:cNvSpPr>
            <a:spLocks noChangeShapeType="1"/>
          </p:cNvSpPr>
          <p:nvPr/>
        </p:nvSpPr>
        <p:spPr bwMode="auto">
          <a:xfrm>
            <a:off x="78914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Line 70"/>
          <p:cNvSpPr>
            <a:spLocks noChangeShapeType="1"/>
          </p:cNvSpPr>
          <p:nvPr/>
        </p:nvSpPr>
        <p:spPr bwMode="auto">
          <a:xfrm>
            <a:off x="73326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Line 71"/>
          <p:cNvSpPr>
            <a:spLocks noChangeShapeType="1"/>
          </p:cNvSpPr>
          <p:nvPr/>
        </p:nvSpPr>
        <p:spPr bwMode="auto">
          <a:xfrm>
            <a:off x="74723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Rectangle 73"/>
          <p:cNvSpPr>
            <a:spLocks noChangeArrowheads="1"/>
          </p:cNvSpPr>
          <p:nvPr/>
        </p:nvSpPr>
        <p:spPr bwMode="auto">
          <a:xfrm>
            <a:off x="6780213" y="470217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8945" name="Text Box 121"/>
          <p:cNvSpPr txBox="1">
            <a:spLocks noChangeArrowheads="1"/>
          </p:cNvSpPr>
          <p:nvPr/>
        </p:nvSpPr>
        <p:spPr bwMode="auto">
          <a:xfrm>
            <a:off x="6872288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38946" name="Line 68"/>
          <p:cNvSpPr>
            <a:spLocks noChangeShapeType="1"/>
          </p:cNvSpPr>
          <p:nvPr/>
        </p:nvSpPr>
        <p:spPr bwMode="auto">
          <a:xfrm>
            <a:off x="44434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Line 69"/>
          <p:cNvSpPr>
            <a:spLocks noChangeShapeType="1"/>
          </p:cNvSpPr>
          <p:nvPr/>
        </p:nvSpPr>
        <p:spPr bwMode="auto">
          <a:xfrm>
            <a:off x="54213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8" name="Line 70"/>
          <p:cNvSpPr>
            <a:spLocks noChangeShapeType="1"/>
          </p:cNvSpPr>
          <p:nvPr/>
        </p:nvSpPr>
        <p:spPr bwMode="auto">
          <a:xfrm>
            <a:off x="48625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9" name="Line 71"/>
          <p:cNvSpPr>
            <a:spLocks noChangeShapeType="1"/>
          </p:cNvSpPr>
          <p:nvPr/>
        </p:nvSpPr>
        <p:spPr bwMode="auto">
          <a:xfrm>
            <a:off x="50022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Rectangle 79"/>
          <p:cNvSpPr>
            <a:spLocks noChangeArrowheads="1"/>
          </p:cNvSpPr>
          <p:nvPr/>
        </p:nvSpPr>
        <p:spPr bwMode="auto">
          <a:xfrm>
            <a:off x="4310063" y="19700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8951" name="Text Box 121"/>
          <p:cNvSpPr txBox="1">
            <a:spLocks noChangeArrowheads="1"/>
          </p:cNvSpPr>
          <p:nvPr/>
        </p:nvSpPr>
        <p:spPr bwMode="auto">
          <a:xfrm>
            <a:off x="4403725" y="19827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40DAD5-FD15-214B-8AA9-6DF2709AB1B6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34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68325" y="273050"/>
            <a:ext cx="6118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3600" u="sng">
                <a:latin typeface="Century Gothic" charset="0"/>
                <a:ea typeface="Gulim" charset="-127"/>
              </a:rPr>
              <a:t>Insertion (Non-leaf Overflow)</a:t>
            </a:r>
            <a:endParaRPr lang="en-US" altLang="ko-KR" sz="3600">
              <a:latin typeface="Century Gothic" charset="0"/>
              <a:ea typeface="Gulim" charset="-127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52</a:t>
            </a:r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750888" y="4705350"/>
            <a:ext cx="1636712" cy="825500"/>
            <a:chOff x="385" y="3496"/>
            <a:chExt cx="1031" cy="520"/>
          </a:xfrm>
        </p:grpSpPr>
        <p:sp>
          <p:nvSpPr>
            <p:cNvPr id="39987" name="Line 6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8" name="Line 7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989" name="Group 8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39991" name="Text Box 9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39992" name="Line 10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3" name="Line 11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4" name="Line 12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5" name="Line 13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90" name="Line 14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2" name="Line 15"/>
          <p:cNvSpPr>
            <a:spLocks noChangeShapeType="1"/>
          </p:cNvSpPr>
          <p:nvPr/>
        </p:nvSpPr>
        <p:spPr bwMode="auto">
          <a:xfrm>
            <a:off x="3513138" y="4932363"/>
            <a:ext cx="468312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16"/>
          <p:cNvSpPr>
            <a:spLocks noChangeShapeType="1"/>
          </p:cNvSpPr>
          <p:nvPr/>
        </p:nvSpPr>
        <p:spPr bwMode="auto">
          <a:xfrm>
            <a:off x="2400300" y="50228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44" name="Group 17"/>
          <p:cNvGrpSpPr>
            <a:grpSpLocks/>
          </p:cNvGrpSpPr>
          <p:nvPr/>
        </p:nvGrpSpPr>
        <p:grpSpPr bwMode="auto">
          <a:xfrm>
            <a:off x="2327275" y="4705350"/>
            <a:ext cx="1249363" cy="482600"/>
            <a:chOff x="386" y="3496"/>
            <a:chExt cx="787" cy="304"/>
          </a:xfrm>
        </p:grpSpPr>
        <p:sp>
          <p:nvSpPr>
            <p:cNvPr id="39982" name="Text Box 1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50  52 </a:t>
              </a:r>
            </a:p>
          </p:txBody>
        </p:sp>
        <p:sp>
          <p:nvSpPr>
            <p:cNvPr id="39983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4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5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6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5" name="Line 23"/>
          <p:cNvSpPr>
            <a:spLocks noChangeShapeType="1"/>
          </p:cNvSpPr>
          <p:nvPr/>
        </p:nvSpPr>
        <p:spPr bwMode="auto">
          <a:xfrm>
            <a:off x="7942263" y="48831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Line 24"/>
          <p:cNvSpPr>
            <a:spLocks noChangeShapeType="1"/>
          </p:cNvSpPr>
          <p:nvPr/>
        </p:nvSpPr>
        <p:spPr bwMode="auto">
          <a:xfrm>
            <a:off x="6837363" y="49720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Line 31"/>
          <p:cNvSpPr>
            <a:spLocks noChangeShapeType="1"/>
          </p:cNvSpPr>
          <p:nvPr/>
        </p:nvSpPr>
        <p:spPr bwMode="auto">
          <a:xfrm flipH="1">
            <a:off x="1603375" y="3609975"/>
            <a:ext cx="1116013" cy="1087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Text Box 33"/>
          <p:cNvSpPr txBox="1">
            <a:spLocks noChangeArrowheads="1"/>
          </p:cNvSpPr>
          <p:nvPr/>
        </p:nvSpPr>
        <p:spPr bwMode="auto">
          <a:xfrm>
            <a:off x="2644775" y="3295650"/>
            <a:ext cx="12509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ko-KR" altLang="en-US" sz="2400">
                <a:latin typeface="Century Gothic" charset="0"/>
                <a:ea typeface="Gulim" charset="-127"/>
              </a:rPr>
              <a:t> </a:t>
            </a:r>
            <a:r>
              <a:rPr lang="en-US" altLang="ko-KR" sz="2400">
                <a:latin typeface="Century Gothic" charset="0"/>
                <a:ea typeface="Gulim" charset="-127"/>
              </a:rPr>
              <a:t>50  </a:t>
            </a:r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55</a:t>
            </a:r>
            <a:r>
              <a:rPr lang="en-US" altLang="ko-KR" sz="2400">
                <a:latin typeface="Century Gothic" charset="0"/>
                <a:ea typeface="Gulim" charset="-127"/>
              </a:rPr>
              <a:t> </a:t>
            </a:r>
          </a:p>
        </p:txBody>
      </p:sp>
      <p:sp>
        <p:nvSpPr>
          <p:cNvPr id="39949" name="Line 34"/>
          <p:cNvSpPr>
            <a:spLocks noChangeShapeType="1"/>
          </p:cNvSpPr>
          <p:nvPr/>
        </p:nvSpPr>
        <p:spPr bwMode="auto">
          <a:xfrm>
            <a:off x="2782888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35"/>
          <p:cNvSpPr>
            <a:spLocks noChangeShapeType="1"/>
          </p:cNvSpPr>
          <p:nvPr/>
        </p:nvSpPr>
        <p:spPr bwMode="auto">
          <a:xfrm>
            <a:off x="3789363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Line 36"/>
          <p:cNvSpPr>
            <a:spLocks noChangeShapeType="1"/>
          </p:cNvSpPr>
          <p:nvPr/>
        </p:nvSpPr>
        <p:spPr bwMode="auto">
          <a:xfrm>
            <a:off x="3201988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Line 37"/>
          <p:cNvSpPr>
            <a:spLocks noChangeShapeType="1"/>
          </p:cNvSpPr>
          <p:nvPr/>
        </p:nvSpPr>
        <p:spPr bwMode="auto">
          <a:xfrm>
            <a:off x="3341688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Line 38"/>
          <p:cNvSpPr>
            <a:spLocks noChangeShapeType="1"/>
          </p:cNvSpPr>
          <p:nvPr/>
        </p:nvSpPr>
        <p:spPr bwMode="auto">
          <a:xfrm flipH="1">
            <a:off x="2787650" y="3609975"/>
            <a:ext cx="477838" cy="1114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Line 46"/>
          <p:cNvSpPr>
            <a:spLocks noChangeShapeType="1"/>
          </p:cNvSpPr>
          <p:nvPr/>
        </p:nvSpPr>
        <p:spPr bwMode="auto">
          <a:xfrm>
            <a:off x="4924425" y="2220913"/>
            <a:ext cx="3381375" cy="11080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Line 47"/>
          <p:cNvSpPr>
            <a:spLocks noChangeShapeType="1"/>
          </p:cNvSpPr>
          <p:nvPr/>
        </p:nvSpPr>
        <p:spPr bwMode="auto">
          <a:xfrm>
            <a:off x="4284663" y="3611563"/>
            <a:ext cx="2946400" cy="10477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Line 49"/>
          <p:cNvSpPr>
            <a:spLocks noChangeShapeType="1"/>
          </p:cNvSpPr>
          <p:nvPr/>
        </p:nvSpPr>
        <p:spPr bwMode="auto">
          <a:xfrm>
            <a:off x="2957513" y="50307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Line 50"/>
          <p:cNvSpPr>
            <a:spLocks noChangeShapeType="1"/>
          </p:cNvSpPr>
          <p:nvPr/>
        </p:nvSpPr>
        <p:spPr bwMode="auto">
          <a:xfrm>
            <a:off x="4084638" y="4992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Line 57"/>
          <p:cNvSpPr>
            <a:spLocks noChangeShapeType="1"/>
          </p:cNvSpPr>
          <p:nvPr/>
        </p:nvSpPr>
        <p:spPr bwMode="auto">
          <a:xfrm flipV="1">
            <a:off x="5221288" y="4926013"/>
            <a:ext cx="15811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Text Box 58"/>
          <p:cNvSpPr txBox="1">
            <a:spLocks noChangeArrowheads="1"/>
          </p:cNvSpPr>
          <p:nvPr/>
        </p:nvSpPr>
        <p:spPr bwMode="auto">
          <a:xfrm>
            <a:off x="3783013" y="3300413"/>
            <a:ext cx="53657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39960" name="Line 59"/>
          <p:cNvSpPr>
            <a:spLocks noChangeShapeType="1"/>
          </p:cNvSpPr>
          <p:nvPr/>
        </p:nvSpPr>
        <p:spPr bwMode="auto">
          <a:xfrm>
            <a:off x="4225925" y="33178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Line 60"/>
          <p:cNvSpPr>
            <a:spLocks noChangeShapeType="1"/>
          </p:cNvSpPr>
          <p:nvPr/>
        </p:nvSpPr>
        <p:spPr bwMode="auto">
          <a:xfrm>
            <a:off x="3832225" y="3579813"/>
            <a:ext cx="606425" cy="1093787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Text Box 62"/>
          <p:cNvSpPr txBox="1">
            <a:spLocks noChangeArrowheads="1"/>
          </p:cNvSpPr>
          <p:nvPr/>
        </p:nvSpPr>
        <p:spPr bwMode="auto">
          <a:xfrm>
            <a:off x="4405313" y="3106738"/>
            <a:ext cx="1266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>
                <a:solidFill>
                  <a:srgbClr val="FF0000"/>
                </a:solidFill>
                <a:latin typeface="Century Gothic" charset="0"/>
              </a:rPr>
              <a:t>Overflow!</a:t>
            </a:r>
          </a:p>
        </p:txBody>
      </p:sp>
      <p:sp>
        <p:nvSpPr>
          <p:cNvPr id="39963" name="Line 63"/>
          <p:cNvSpPr>
            <a:spLocks noChangeShapeType="1"/>
          </p:cNvSpPr>
          <p:nvPr/>
        </p:nvSpPr>
        <p:spPr bwMode="auto">
          <a:xfrm flipH="1">
            <a:off x="2909888" y="2219325"/>
            <a:ext cx="14478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Line 68"/>
          <p:cNvSpPr>
            <a:spLocks noChangeShapeType="1"/>
          </p:cNvSpPr>
          <p:nvPr/>
        </p:nvSpPr>
        <p:spPr bwMode="auto">
          <a:xfrm>
            <a:off x="41465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Line 69"/>
          <p:cNvSpPr>
            <a:spLocks noChangeShapeType="1"/>
          </p:cNvSpPr>
          <p:nvPr/>
        </p:nvSpPr>
        <p:spPr bwMode="auto">
          <a:xfrm>
            <a:off x="51244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6" name="Line 70"/>
          <p:cNvSpPr>
            <a:spLocks noChangeShapeType="1"/>
          </p:cNvSpPr>
          <p:nvPr/>
        </p:nvSpPr>
        <p:spPr bwMode="auto">
          <a:xfrm>
            <a:off x="45656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Line 71"/>
          <p:cNvSpPr>
            <a:spLocks noChangeShapeType="1"/>
          </p:cNvSpPr>
          <p:nvPr/>
        </p:nvSpPr>
        <p:spPr bwMode="auto">
          <a:xfrm>
            <a:off x="47053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8" name="Rectangle 63"/>
          <p:cNvSpPr>
            <a:spLocks noChangeArrowheads="1"/>
          </p:cNvSpPr>
          <p:nvPr/>
        </p:nvSpPr>
        <p:spPr bwMode="auto">
          <a:xfrm>
            <a:off x="4013200" y="4702175"/>
            <a:ext cx="123348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9969" name="Text Box 121"/>
          <p:cNvSpPr txBox="1">
            <a:spLocks noChangeArrowheads="1"/>
          </p:cNvSpPr>
          <p:nvPr/>
        </p:nvSpPr>
        <p:spPr bwMode="auto">
          <a:xfrm>
            <a:off x="4105275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55</a:t>
            </a:r>
          </a:p>
        </p:txBody>
      </p:sp>
      <p:sp>
        <p:nvSpPr>
          <p:cNvPr id="39970" name="Line 68"/>
          <p:cNvSpPr>
            <a:spLocks noChangeShapeType="1"/>
          </p:cNvSpPr>
          <p:nvPr/>
        </p:nvSpPr>
        <p:spPr bwMode="auto">
          <a:xfrm>
            <a:off x="69135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Line 69"/>
          <p:cNvSpPr>
            <a:spLocks noChangeShapeType="1"/>
          </p:cNvSpPr>
          <p:nvPr/>
        </p:nvSpPr>
        <p:spPr bwMode="auto">
          <a:xfrm>
            <a:off x="78914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2" name="Line 70"/>
          <p:cNvSpPr>
            <a:spLocks noChangeShapeType="1"/>
          </p:cNvSpPr>
          <p:nvPr/>
        </p:nvSpPr>
        <p:spPr bwMode="auto">
          <a:xfrm>
            <a:off x="73326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3" name="Line 71"/>
          <p:cNvSpPr>
            <a:spLocks noChangeShapeType="1"/>
          </p:cNvSpPr>
          <p:nvPr/>
        </p:nvSpPr>
        <p:spPr bwMode="auto">
          <a:xfrm>
            <a:off x="74723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4" name="Rectangle 69"/>
          <p:cNvSpPr>
            <a:spLocks noChangeArrowheads="1"/>
          </p:cNvSpPr>
          <p:nvPr/>
        </p:nvSpPr>
        <p:spPr bwMode="auto">
          <a:xfrm>
            <a:off x="6780213" y="470217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9975" name="Text Box 121"/>
          <p:cNvSpPr txBox="1">
            <a:spLocks noChangeArrowheads="1"/>
          </p:cNvSpPr>
          <p:nvPr/>
        </p:nvSpPr>
        <p:spPr bwMode="auto">
          <a:xfrm>
            <a:off x="6872288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39976" name="Line 68"/>
          <p:cNvSpPr>
            <a:spLocks noChangeShapeType="1"/>
          </p:cNvSpPr>
          <p:nvPr/>
        </p:nvSpPr>
        <p:spPr bwMode="auto">
          <a:xfrm>
            <a:off x="44434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Line 69"/>
          <p:cNvSpPr>
            <a:spLocks noChangeShapeType="1"/>
          </p:cNvSpPr>
          <p:nvPr/>
        </p:nvSpPr>
        <p:spPr bwMode="auto">
          <a:xfrm>
            <a:off x="54213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8" name="Line 70"/>
          <p:cNvSpPr>
            <a:spLocks noChangeShapeType="1"/>
          </p:cNvSpPr>
          <p:nvPr/>
        </p:nvSpPr>
        <p:spPr bwMode="auto">
          <a:xfrm>
            <a:off x="48625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Line 71"/>
          <p:cNvSpPr>
            <a:spLocks noChangeShapeType="1"/>
          </p:cNvSpPr>
          <p:nvPr/>
        </p:nvSpPr>
        <p:spPr bwMode="auto">
          <a:xfrm>
            <a:off x="50022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Rectangle 75"/>
          <p:cNvSpPr>
            <a:spLocks noChangeArrowheads="1"/>
          </p:cNvSpPr>
          <p:nvPr/>
        </p:nvSpPr>
        <p:spPr bwMode="auto">
          <a:xfrm>
            <a:off x="4310063" y="19700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39981" name="Text Box 121"/>
          <p:cNvSpPr txBox="1">
            <a:spLocks noChangeArrowheads="1"/>
          </p:cNvSpPr>
          <p:nvPr/>
        </p:nvSpPr>
        <p:spPr bwMode="auto">
          <a:xfrm>
            <a:off x="4403725" y="19827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C64CAC-33CE-1F4B-9D11-D0C0D9817FEE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35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568325" y="273050"/>
            <a:ext cx="6118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3600" u="sng">
                <a:latin typeface="Century Gothic" charset="0"/>
                <a:ea typeface="Gulim" charset="-127"/>
              </a:rPr>
              <a:t>Insertion (Non-leaf Overflow)</a:t>
            </a:r>
            <a:endParaRPr lang="en-US" altLang="ko-KR" sz="3600">
              <a:latin typeface="Century Gothic" charset="0"/>
              <a:ea typeface="Gulim" charset="-127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52</a:t>
            </a:r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750888" y="4705350"/>
            <a:ext cx="1636712" cy="825500"/>
            <a:chOff x="385" y="3496"/>
            <a:chExt cx="1031" cy="520"/>
          </a:xfrm>
        </p:grpSpPr>
        <p:sp>
          <p:nvSpPr>
            <p:cNvPr id="41014" name="Line 6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5" name="Line 7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16" name="Group 8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41018" name="Text Box 9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41019" name="Line 10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0" name="Line 11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1" name="Line 12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2" name="Line 13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17" name="Line 14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6" name="Line 15"/>
          <p:cNvSpPr>
            <a:spLocks noChangeShapeType="1"/>
          </p:cNvSpPr>
          <p:nvPr/>
        </p:nvSpPr>
        <p:spPr bwMode="auto">
          <a:xfrm>
            <a:off x="3513138" y="4932363"/>
            <a:ext cx="468312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16"/>
          <p:cNvSpPr>
            <a:spLocks noChangeShapeType="1"/>
          </p:cNvSpPr>
          <p:nvPr/>
        </p:nvSpPr>
        <p:spPr bwMode="auto">
          <a:xfrm>
            <a:off x="2400300" y="50228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68" name="Group 17"/>
          <p:cNvGrpSpPr>
            <a:grpSpLocks/>
          </p:cNvGrpSpPr>
          <p:nvPr/>
        </p:nvGrpSpPr>
        <p:grpSpPr bwMode="auto">
          <a:xfrm>
            <a:off x="2327275" y="4705350"/>
            <a:ext cx="1249363" cy="482600"/>
            <a:chOff x="386" y="3496"/>
            <a:chExt cx="787" cy="304"/>
          </a:xfrm>
        </p:grpSpPr>
        <p:sp>
          <p:nvSpPr>
            <p:cNvPr id="41009" name="Text Box 1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50  52 </a:t>
              </a:r>
            </a:p>
          </p:txBody>
        </p:sp>
        <p:sp>
          <p:nvSpPr>
            <p:cNvPr id="41010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1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2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3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9" name="Line 23"/>
          <p:cNvSpPr>
            <a:spLocks noChangeShapeType="1"/>
          </p:cNvSpPr>
          <p:nvPr/>
        </p:nvSpPr>
        <p:spPr bwMode="auto">
          <a:xfrm>
            <a:off x="7942263" y="48831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24"/>
          <p:cNvSpPr>
            <a:spLocks noChangeShapeType="1"/>
          </p:cNvSpPr>
          <p:nvPr/>
        </p:nvSpPr>
        <p:spPr bwMode="auto">
          <a:xfrm>
            <a:off x="6837363" y="49720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31"/>
          <p:cNvSpPr>
            <a:spLocks noChangeShapeType="1"/>
          </p:cNvSpPr>
          <p:nvPr/>
        </p:nvSpPr>
        <p:spPr bwMode="auto">
          <a:xfrm flipH="1">
            <a:off x="1603375" y="3609975"/>
            <a:ext cx="1116013" cy="1087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32"/>
          <p:cNvSpPr txBox="1">
            <a:spLocks noChangeArrowheads="1"/>
          </p:cNvSpPr>
          <p:nvPr/>
        </p:nvSpPr>
        <p:spPr bwMode="auto">
          <a:xfrm>
            <a:off x="2644775" y="3295650"/>
            <a:ext cx="12509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ko-KR" altLang="en-US" sz="2400">
                <a:latin typeface="Century Gothic" charset="0"/>
                <a:ea typeface="Gulim" charset="-127"/>
              </a:rPr>
              <a:t> </a:t>
            </a:r>
            <a:r>
              <a:rPr lang="en-US" altLang="ko-KR" sz="2400">
                <a:latin typeface="Century Gothic" charset="0"/>
                <a:ea typeface="Gulim" charset="-127"/>
              </a:rPr>
              <a:t>50  55 </a:t>
            </a:r>
          </a:p>
        </p:txBody>
      </p:sp>
      <p:sp>
        <p:nvSpPr>
          <p:cNvPr id="40973" name="Line 33"/>
          <p:cNvSpPr>
            <a:spLocks noChangeShapeType="1"/>
          </p:cNvSpPr>
          <p:nvPr/>
        </p:nvSpPr>
        <p:spPr bwMode="auto">
          <a:xfrm>
            <a:off x="2782888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34"/>
          <p:cNvSpPr>
            <a:spLocks noChangeShapeType="1"/>
          </p:cNvSpPr>
          <p:nvPr/>
        </p:nvSpPr>
        <p:spPr bwMode="auto">
          <a:xfrm>
            <a:off x="3789363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35"/>
          <p:cNvSpPr>
            <a:spLocks noChangeShapeType="1"/>
          </p:cNvSpPr>
          <p:nvPr/>
        </p:nvSpPr>
        <p:spPr bwMode="auto">
          <a:xfrm>
            <a:off x="3201988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36"/>
          <p:cNvSpPr>
            <a:spLocks noChangeShapeType="1"/>
          </p:cNvSpPr>
          <p:nvPr/>
        </p:nvSpPr>
        <p:spPr bwMode="auto">
          <a:xfrm>
            <a:off x="3341688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Line 37"/>
          <p:cNvSpPr>
            <a:spLocks noChangeShapeType="1"/>
          </p:cNvSpPr>
          <p:nvPr/>
        </p:nvSpPr>
        <p:spPr bwMode="auto">
          <a:xfrm flipH="1">
            <a:off x="2787650" y="3609975"/>
            <a:ext cx="477838" cy="1114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45"/>
          <p:cNvSpPr>
            <a:spLocks noChangeShapeType="1"/>
          </p:cNvSpPr>
          <p:nvPr/>
        </p:nvSpPr>
        <p:spPr bwMode="auto">
          <a:xfrm>
            <a:off x="4924425" y="2220913"/>
            <a:ext cx="3381375" cy="11080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Line 46"/>
          <p:cNvSpPr>
            <a:spLocks noChangeShapeType="1"/>
          </p:cNvSpPr>
          <p:nvPr/>
        </p:nvSpPr>
        <p:spPr bwMode="auto">
          <a:xfrm>
            <a:off x="4284663" y="3611563"/>
            <a:ext cx="2946400" cy="10477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Text Box 47"/>
          <p:cNvSpPr txBox="1">
            <a:spLocks noChangeArrowheads="1"/>
          </p:cNvSpPr>
          <p:nvPr/>
        </p:nvSpPr>
        <p:spPr bwMode="auto">
          <a:xfrm>
            <a:off x="793750" y="5959475"/>
            <a:ext cx="760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400">
                <a:latin typeface="Century Gothic" charset="0"/>
                <a:ea typeface="Gulim" charset="-127"/>
              </a:rPr>
              <a:t>Split the node into two. </a:t>
            </a:r>
            <a:r>
              <a:rPr lang="en-US" altLang="ko-KR" sz="2400" i="1" u="sng">
                <a:latin typeface="Century Gothic" charset="0"/>
                <a:ea typeface="Gulim" charset="-127"/>
              </a:rPr>
              <a:t>Move</a:t>
            </a:r>
            <a:r>
              <a:rPr lang="en-US" altLang="ko-KR" sz="2400">
                <a:latin typeface="Century Gothic" charset="0"/>
                <a:ea typeface="Gulim" charset="-127"/>
              </a:rPr>
              <a:t> up the key in the middle.</a:t>
            </a:r>
          </a:p>
        </p:txBody>
      </p:sp>
      <p:sp>
        <p:nvSpPr>
          <p:cNvPr id="40981" name="Line 48"/>
          <p:cNvSpPr>
            <a:spLocks noChangeShapeType="1"/>
          </p:cNvSpPr>
          <p:nvPr/>
        </p:nvSpPr>
        <p:spPr bwMode="auto">
          <a:xfrm>
            <a:off x="2957513" y="50307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Line 49"/>
          <p:cNvSpPr>
            <a:spLocks noChangeShapeType="1"/>
          </p:cNvSpPr>
          <p:nvPr/>
        </p:nvSpPr>
        <p:spPr bwMode="auto">
          <a:xfrm>
            <a:off x="4084638" y="4992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Line 56"/>
          <p:cNvSpPr>
            <a:spLocks noChangeShapeType="1"/>
          </p:cNvSpPr>
          <p:nvPr/>
        </p:nvSpPr>
        <p:spPr bwMode="auto">
          <a:xfrm flipV="1">
            <a:off x="5221288" y="4926013"/>
            <a:ext cx="15811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Text Box 57"/>
          <p:cNvSpPr txBox="1">
            <a:spLocks noChangeArrowheads="1"/>
          </p:cNvSpPr>
          <p:nvPr/>
        </p:nvSpPr>
        <p:spPr bwMode="auto">
          <a:xfrm>
            <a:off x="3783013" y="3300413"/>
            <a:ext cx="53657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40985" name="Line 58"/>
          <p:cNvSpPr>
            <a:spLocks noChangeShapeType="1"/>
          </p:cNvSpPr>
          <p:nvPr/>
        </p:nvSpPr>
        <p:spPr bwMode="auto">
          <a:xfrm>
            <a:off x="4225925" y="33178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Line 59"/>
          <p:cNvSpPr>
            <a:spLocks noChangeShapeType="1"/>
          </p:cNvSpPr>
          <p:nvPr/>
        </p:nvSpPr>
        <p:spPr bwMode="auto">
          <a:xfrm>
            <a:off x="3832225" y="3579813"/>
            <a:ext cx="606425" cy="10937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7" name="AutoShape 61"/>
          <p:cNvSpPr>
            <a:spLocks noChangeArrowheads="1"/>
          </p:cNvSpPr>
          <p:nvPr/>
        </p:nvSpPr>
        <p:spPr bwMode="auto">
          <a:xfrm>
            <a:off x="3373438" y="3203575"/>
            <a:ext cx="328612" cy="639763"/>
          </a:xfrm>
          <a:prstGeom prst="flowChartAlternateProcess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40988" name="Line 62"/>
          <p:cNvSpPr>
            <a:spLocks noChangeShapeType="1"/>
          </p:cNvSpPr>
          <p:nvPr/>
        </p:nvSpPr>
        <p:spPr bwMode="auto">
          <a:xfrm flipV="1">
            <a:off x="3563938" y="2600325"/>
            <a:ext cx="728662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Line 64"/>
          <p:cNvSpPr>
            <a:spLocks noChangeShapeType="1"/>
          </p:cNvSpPr>
          <p:nvPr/>
        </p:nvSpPr>
        <p:spPr bwMode="auto">
          <a:xfrm flipH="1">
            <a:off x="2909888" y="2219325"/>
            <a:ext cx="14478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0" name="Line 50"/>
          <p:cNvSpPr>
            <a:spLocks noChangeShapeType="1"/>
          </p:cNvSpPr>
          <p:nvPr/>
        </p:nvSpPr>
        <p:spPr bwMode="auto">
          <a:xfrm>
            <a:off x="4084638" y="4992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1" name="Line 68"/>
          <p:cNvSpPr>
            <a:spLocks noChangeShapeType="1"/>
          </p:cNvSpPr>
          <p:nvPr/>
        </p:nvSpPr>
        <p:spPr bwMode="auto">
          <a:xfrm>
            <a:off x="41465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2" name="Line 69"/>
          <p:cNvSpPr>
            <a:spLocks noChangeShapeType="1"/>
          </p:cNvSpPr>
          <p:nvPr/>
        </p:nvSpPr>
        <p:spPr bwMode="auto">
          <a:xfrm>
            <a:off x="51244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3" name="Line 70"/>
          <p:cNvSpPr>
            <a:spLocks noChangeShapeType="1"/>
          </p:cNvSpPr>
          <p:nvPr/>
        </p:nvSpPr>
        <p:spPr bwMode="auto">
          <a:xfrm>
            <a:off x="45656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4" name="Line 71"/>
          <p:cNvSpPr>
            <a:spLocks noChangeShapeType="1"/>
          </p:cNvSpPr>
          <p:nvPr/>
        </p:nvSpPr>
        <p:spPr bwMode="auto">
          <a:xfrm>
            <a:off x="47053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5" name="Rectangle 66"/>
          <p:cNvSpPr>
            <a:spLocks noChangeArrowheads="1"/>
          </p:cNvSpPr>
          <p:nvPr/>
        </p:nvSpPr>
        <p:spPr bwMode="auto">
          <a:xfrm>
            <a:off x="4013200" y="4702175"/>
            <a:ext cx="123348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0996" name="Text Box 121"/>
          <p:cNvSpPr txBox="1">
            <a:spLocks noChangeArrowheads="1"/>
          </p:cNvSpPr>
          <p:nvPr/>
        </p:nvSpPr>
        <p:spPr bwMode="auto">
          <a:xfrm>
            <a:off x="4105275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55</a:t>
            </a:r>
          </a:p>
        </p:txBody>
      </p:sp>
      <p:sp>
        <p:nvSpPr>
          <p:cNvPr id="40997" name="Line 68"/>
          <p:cNvSpPr>
            <a:spLocks noChangeShapeType="1"/>
          </p:cNvSpPr>
          <p:nvPr/>
        </p:nvSpPr>
        <p:spPr bwMode="auto">
          <a:xfrm>
            <a:off x="69135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8" name="Line 69"/>
          <p:cNvSpPr>
            <a:spLocks noChangeShapeType="1"/>
          </p:cNvSpPr>
          <p:nvPr/>
        </p:nvSpPr>
        <p:spPr bwMode="auto">
          <a:xfrm>
            <a:off x="78914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9" name="Line 70"/>
          <p:cNvSpPr>
            <a:spLocks noChangeShapeType="1"/>
          </p:cNvSpPr>
          <p:nvPr/>
        </p:nvSpPr>
        <p:spPr bwMode="auto">
          <a:xfrm>
            <a:off x="73326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0" name="Line 71"/>
          <p:cNvSpPr>
            <a:spLocks noChangeShapeType="1"/>
          </p:cNvSpPr>
          <p:nvPr/>
        </p:nvSpPr>
        <p:spPr bwMode="auto">
          <a:xfrm>
            <a:off x="74723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1" name="Rectangle 72"/>
          <p:cNvSpPr>
            <a:spLocks noChangeArrowheads="1"/>
          </p:cNvSpPr>
          <p:nvPr/>
        </p:nvSpPr>
        <p:spPr bwMode="auto">
          <a:xfrm>
            <a:off x="6780213" y="470217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1002" name="Text Box 121"/>
          <p:cNvSpPr txBox="1">
            <a:spLocks noChangeArrowheads="1"/>
          </p:cNvSpPr>
          <p:nvPr/>
        </p:nvSpPr>
        <p:spPr bwMode="auto">
          <a:xfrm>
            <a:off x="6872288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41003" name="Line 68"/>
          <p:cNvSpPr>
            <a:spLocks noChangeShapeType="1"/>
          </p:cNvSpPr>
          <p:nvPr/>
        </p:nvSpPr>
        <p:spPr bwMode="auto">
          <a:xfrm>
            <a:off x="44434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4" name="Line 69"/>
          <p:cNvSpPr>
            <a:spLocks noChangeShapeType="1"/>
          </p:cNvSpPr>
          <p:nvPr/>
        </p:nvSpPr>
        <p:spPr bwMode="auto">
          <a:xfrm>
            <a:off x="54213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5" name="Line 70"/>
          <p:cNvSpPr>
            <a:spLocks noChangeShapeType="1"/>
          </p:cNvSpPr>
          <p:nvPr/>
        </p:nvSpPr>
        <p:spPr bwMode="auto">
          <a:xfrm>
            <a:off x="48625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6" name="Line 71"/>
          <p:cNvSpPr>
            <a:spLocks noChangeShapeType="1"/>
          </p:cNvSpPr>
          <p:nvPr/>
        </p:nvSpPr>
        <p:spPr bwMode="auto">
          <a:xfrm>
            <a:off x="50022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7" name="Rectangle 78"/>
          <p:cNvSpPr>
            <a:spLocks noChangeArrowheads="1"/>
          </p:cNvSpPr>
          <p:nvPr/>
        </p:nvSpPr>
        <p:spPr bwMode="auto">
          <a:xfrm>
            <a:off x="4310063" y="19700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1008" name="Text Box 121"/>
          <p:cNvSpPr txBox="1">
            <a:spLocks noChangeArrowheads="1"/>
          </p:cNvSpPr>
          <p:nvPr/>
        </p:nvSpPr>
        <p:spPr bwMode="auto">
          <a:xfrm>
            <a:off x="4403725" y="19827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0E94E6-0058-CF48-AEB1-E6D998D4FB67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36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68325" y="273050"/>
            <a:ext cx="6118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3600" u="sng">
                <a:latin typeface="Century Gothic" charset="0"/>
                <a:ea typeface="Gulim" charset="-127"/>
              </a:rPr>
              <a:t>Insertion (Non-leaf Overflow)</a:t>
            </a:r>
            <a:endParaRPr lang="en-US" altLang="ko-KR" sz="3600">
              <a:latin typeface="Century Gothic" charset="0"/>
              <a:ea typeface="Gulim" charset="-127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52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750888" y="4705350"/>
            <a:ext cx="1636712" cy="825500"/>
            <a:chOff x="385" y="3496"/>
            <a:chExt cx="1031" cy="520"/>
          </a:xfrm>
        </p:grpSpPr>
        <p:sp>
          <p:nvSpPr>
            <p:cNvPr id="42045" name="Line 6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6" name="Line 7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047" name="Group 8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42049" name="Text Box 9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42050" name="Line 10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1" name="Line 11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2" name="Line 12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3" name="Line 13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048" name="Line 14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0" name="Line 15"/>
          <p:cNvSpPr>
            <a:spLocks noChangeShapeType="1"/>
          </p:cNvSpPr>
          <p:nvPr/>
        </p:nvSpPr>
        <p:spPr bwMode="auto">
          <a:xfrm>
            <a:off x="3513138" y="4932363"/>
            <a:ext cx="468312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16"/>
          <p:cNvSpPr>
            <a:spLocks noChangeShapeType="1"/>
          </p:cNvSpPr>
          <p:nvPr/>
        </p:nvSpPr>
        <p:spPr bwMode="auto">
          <a:xfrm>
            <a:off x="2400300" y="50228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992" name="Group 17"/>
          <p:cNvGrpSpPr>
            <a:grpSpLocks/>
          </p:cNvGrpSpPr>
          <p:nvPr/>
        </p:nvGrpSpPr>
        <p:grpSpPr bwMode="auto">
          <a:xfrm>
            <a:off x="2327275" y="4705350"/>
            <a:ext cx="1249363" cy="482600"/>
            <a:chOff x="386" y="3496"/>
            <a:chExt cx="787" cy="304"/>
          </a:xfrm>
        </p:grpSpPr>
        <p:sp>
          <p:nvSpPr>
            <p:cNvPr id="42040" name="Text Box 1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50  52 </a:t>
              </a:r>
            </a:p>
          </p:txBody>
        </p:sp>
        <p:sp>
          <p:nvSpPr>
            <p:cNvPr id="42041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2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3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4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3" name="Line 23"/>
          <p:cNvSpPr>
            <a:spLocks noChangeShapeType="1"/>
          </p:cNvSpPr>
          <p:nvPr/>
        </p:nvSpPr>
        <p:spPr bwMode="auto">
          <a:xfrm>
            <a:off x="7942263" y="48831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24"/>
          <p:cNvSpPr>
            <a:spLocks noChangeShapeType="1"/>
          </p:cNvSpPr>
          <p:nvPr/>
        </p:nvSpPr>
        <p:spPr bwMode="auto">
          <a:xfrm>
            <a:off x="6837363" y="49720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31"/>
          <p:cNvSpPr>
            <a:spLocks noChangeShapeType="1"/>
          </p:cNvSpPr>
          <p:nvPr/>
        </p:nvSpPr>
        <p:spPr bwMode="auto">
          <a:xfrm flipH="1">
            <a:off x="1603375" y="3543300"/>
            <a:ext cx="839788" cy="11541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37"/>
          <p:cNvSpPr>
            <a:spLocks noChangeShapeType="1"/>
          </p:cNvSpPr>
          <p:nvPr/>
        </p:nvSpPr>
        <p:spPr bwMode="auto">
          <a:xfrm flipH="1">
            <a:off x="2787650" y="3552825"/>
            <a:ext cx="201613" cy="11715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45"/>
          <p:cNvSpPr>
            <a:spLocks noChangeShapeType="1"/>
          </p:cNvSpPr>
          <p:nvPr/>
        </p:nvSpPr>
        <p:spPr bwMode="auto">
          <a:xfrm>
            <a:off x="4924425" y="2220913"/>
            <a:ext cx="3381375" cy="11080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46"/>
          <p:cNvSpPr>
            <a:spLocks noChangeShapeType="1"/>
          </p:cNvSpPr>
          <p:nvPr/>
        </p:nvSpPr>
        <p:spPr bwMode="auto">
          <a:xfrm>
            <a:off x="4494213" y="3611563"/>
            <a:ext cx="2736850" cy="10477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48"/>
          <p:cNvSpPr>
            <a:spLocks noChangeShapeType="1"/>
          </p:cNvSpPr>
          <p:nvPr/>
        </p:nvSpPr>
        <p:spPr bwMode="auto">
          <a:xfrm>
            <a:off x="2957513" y="50307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49"/>
          <p:cNvSpPr>
            <a:spLocks noChangeShapeType="1"/>
          </p:cNvSpPr>
          <p:nvPr/>
        </p:nvSpPr>
        <p:spPr bwMode="auto">
          <a:xfrm>
            <a:off x="4084638" y="4992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Line 56"/>
          <p:cNvSpPr>
            <a:spLocks noChangeShapeType="1"/>
          </p:cNvSpPr>
          <p:nvPr/>
        </p:nvSpPr>
        <p:spPr bwMode="auto">
          <a:xfrm flipV="1">
            <a:off x="5221288" y="4926013"/>
            <a:ext cx="15811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59"/>
          <p:cNvSpPr>
            <a:spLocks noChangeShapeType="1"/>
          </p:cNvSpPr>
          <p:nvPr/>
        </p:nvSpPr>
        <p:spPr bwMode="auto">
          <a:xfrm>
            <a:off x="3956050" y="3560763"/>
            <a:ext cx="482600" cy="11128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Text Box 74"/>
          <p:cNvSpPr txBox="1">
            <a:spLocks noChangeArrowheads="1"/>
          </p:cNvSpPr>
          <p:nvPr/>
        </p:nvSpPr>
        <p:spPr bwMode="auto">
          <a:xfrm>
            <a:off x="3716338" y="2698750"/>
            <a:ext cx="536575" cy="4794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55</a:t>
            </a:r>
          </a:p>
        </p:txBody>
      </p:sp>
      <p:sp>
        <p:nvSpPr>
          <p:cNvPr id="42004" name="Line 75"/>
          <p:cNvSpPr>
            <a:spLocks noChangeShapeType="1"/>
          </p:cNvSpPr>
          <p:nvPr/>
        </p:nvSpPr>
        <p:spPr bwMode="auto">
          <a:xfrm>
            <a:off x="4140200" y="2708275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Line 76"/>
          <p:cNvSpPr>
            <a:spLocks noChangeShapeType="1"/>
          </p:cNvSpPr>
          <p:nvPr/>
        </p:nvSpPr>
        <p:spPr bwMode="auto">
          <a:xfrm flipH="1">
            <a:off x="4171950" y="2960688"/>
            <a:ext cx="22225" cy="312737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AutoShape 77"/>
          <p:cNvSpPr>
            <a:spLocks noChangeArrowheads="1"/>
          </p:cNvSpPr>
          <p:nvPr/>
        </p:nvSpPr>
        <p:spPr bwMode="auto">
          <a:xfrm rot="1794819">
            <a:off x="4232275" y="2471738"/>
            <a:ext cx="349250" cy="266700"/>
          </a:xfrm>
          <a:prstGeom prst="upArrow">
            <a:avLst>
              <a:gd name="adj1" fmla="val 50000"/>
              <a:gd name="adj2" fmla="val 70833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42007" name="Text Box 78"/>
          <p:cNvSpPr txBox="1">
            <a:spLocks noChangeArrowheads="1"/>
          </p:cNvSpPr>
          <p:nvPr/>
        </p:nvSpPr>
        <p:spPr bwMode="auto">
          <a:xfrm>
            <a:off x="4386263" y="2740025"/>
            <a:ext cx="161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Middle key</a:t>
            </a:r>
          </a:p>
        </p:txBody>
      </p:sp>
      <p:sp>
        <p:nvSpPr>
          <p:cNvPr id="42008" name="Line 79"/>
          <p:cNvSpPr>
            <a:spLocks noChangeShapeType="1"/>
          </p:cNvSpPr>
          <p:nvPr/>
        </p:nvSpPr>
        <p:spPr bwMode="auto">
          <a:xfrm flipH="1">
            <a:off x="2909888" y="2219325"/>
            <a:ext cx="14478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Line 50"/>
          <p:cNvSpPr>
            <a:spLocks noChangeShapeType="1"/>
          </p:cNvSpPr>
          <p:nvPr/>
        </p:nvSpPr>
        <p:spPr bwMode="auto">
          <a:xfrm>
            <a:off x="4084638" y="4992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Line 68"/>
          <p:cNvSpPr>
            <a:spLocks noChangeShapeType="1"/>
          </p:cNvSpPr>
          <p:nvPr/>
        </p:nvSpPr>
        <p:spPr bwMode="auto">
          <a:xfrm>
            <a:off x="41465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Line 69"/>
          <p:cNvSpPr>
            <a:spLocks noChangeShapeType="1"/>
          </p:cNvSpPr>
          <p:nvPr/>
        </p:nvSpPr>
        <p:spPr bwMode="auto">
          <a:xfrm>
            <a:off x="51244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Line 70"/>
          <p:cNvSpPr>
            <a:spLocks noChangeShapeType="1"/>
          </p:cNvSpPr>
          <p:nvPr/>
        </p:nvSpPr>
        <p:spPr bwMode="auto">
          <a:xfrm>
            <a:off x="45656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Line 71"/>
          <p:cNvSpPr>
            <a:spLocks noChangeShapeType="1"/>
          </p:cNvSpPr>
          <p:nvPr/>
        </p:nvSpPr>
        <p:spPr bwMode="auto">
          <a:xfrm>
            <a:off x="47053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4" name="Rectangle 75"/>
          <p:cNvSpPr>
            <a:spLocks noChangeArrowheads="1"/>
          </p:cNvSpPr>
          <p:nvPr/>
        </p:nvSpPr>
        <p:spPr bwMode="auto">
          <a:xfrm>
            <a:off x="4013200" y="4702175"/>
            <a:ext cx="123348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2015" name="Text Box 121"/>
          <p:cNvSpPr txBox="1">
            <a:spLocks noChangeArrowheads="1"/>
          </p:cNvSpPr>
          <p:nvPr/>
        </p:nvSpPr>
        <p:spPr bwMode="auto">
          <a:xfrm>
            <a:off x="4105275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55</a:t>
            </a:r>
          </a:p>
        </p:txBody>
      </p:sp>
      <p:sp>
        <p:nvSpPr>
          <p:cNvPr id="42016" name="Line 68"/>
          <p:cNvSpPr>
            <a:spLocks noChangeShapeType="1"/>
          </p:cNvSpPr>
          <p:nvPr/>
        </p:nvSpPr>
        <p:spPr bwMode="auto">
          <a:xfrm>
            <a:off x="4035425" y="33035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7" name="Line 69"/>
          <p:cNvSpPr>
            <a:spLocks noChangeShapeType="1"/>
          </p:cNvSpPr>
          <p:nvPr/>
        </p:nvSpPr>
        <p:spPr bwMode="auto">
          <a:xfrm>
            <a:off x="5013325" y="33035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Line 70"/>
          <p:cNvSpPr>
            <a:spLocks noChangeShapeType="1"/>
          </p:cNvSpPr>
          <p:nvPr/>
        </p:nvSpPr>
        <p:spPr bwMode="auto">
          <a:xfrm>
            <a:off x="4454525" y="33035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9" name="Line 71"/>
          <p:cNvSpPr>
            <a:spLocks noChangeShapeType="1"/>
          </p:cNvSpPr>
          <p:nvPr/>
        </p:nvSpPr>
        <p:spPr bwMode="auto">
          <a:xfrm>
            <a:off x="4594225" y="33035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0" name="Rectangle 87"/>
          <p:cNvSpPr>
            <a:spLocks noChangeArrowheads="1"/>
          </p:cNvSpPr>
          <p:nvPr/>
        </p:nvSpPr>
        <p:spPr bwMode="auto">
          <a:xfrm>
            <a:off x="3902075" y="3294063"/>
            <a:ext cx="1233488" cy="48101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2021" name="Text Box 121"/>
          <p:cNvSpPr txBox="1">
            <a:spLocks noChangeArrowheads="1"/>
          </p:cNvSpPr>
          <p:nvPr/>
        </p:nvSpPr>
        <p:spPr bwMode="auto">
          <a:xfrm>
            <a:off x="3994150" y="33067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42022" name="Line 68"/>
          <p:cNvSpPr>
            <a:spLocks noChangeShapeType="1"/>
          </p:cNvSpPr>
          <p:nvPr/>
        </p:nvSpPr>
        <p:spPr bwMode="auto">
          <a:xfrm>
            <a:off x="25273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3" name="Line 69"/>
          <p:cNvSpPr>
            <a:spLocks noChangeShapeType="1"/>
          </p:cNvSpPr>
          <p:nvPr/>
        </p:nvSpPr>
        <p:spPr bwMode="auto">
          <a:xfrm>
            <a:off x="35052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4" name="Line 70"/>
          <p:cNvSpPr>
            <a:spLocks noChangeShapeType="1"/>
          </p:cNvSpPr>
          <p:nvPr/>
        </p:nvSpPr>
        <p:spPr bwMode="auto">
          <a:xfrm>
            <a:off x="29464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5" name="Line 71"/>
          <p:cNvSpPr>
            <a:spLocks noChangeShapeType="1"/>
          </p:cNvSpPr>
          <p:nvPr/>
        </p:nvSpPr>
        <p:spPr bwMode="auto">
          <a:xfrm>
            <a:off x="30861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6" name="Rectangle 93"/>
          <p:cNvSpPr>
            <a:spLocks noChangeArrowheads="1"/>
          </p:cNvSpPr>
          <p:nvPr/>
        </p:nvSpPr>
        <p:spPr bwMode="auto">
          <a:xfrm>
            <a:off x="2395538" y="3284538"/>
            <a:ext cx="1233487" cy="479425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2027" name="Text Box 121"/>
          <p:cNvSpPr txBox="1">
            <a:spLocks noChangeArrowheads="1"/>
          </p:cNvSpPr>
          <p:nvPr/>
        </p:nvSpPr>
        <p:spPr bwMode="auto">
          <a:xfrm>
            <a:off x="2487613" y="32956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42028" name="Line 68"/>
          <p:cNvSpPr>
            <a:spLocks noChangeShapeType="1"/>
          </p:cNvSpPr>
          <p:nvPr/>
        </p:nvSpPr>
        <p:spPr bwMode="auto">
          <a:xfrm>
            <a:off x="69135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9" name="Line 69"/>
          <p:cNvSpPr>
            <a:spLocks noChangeShapeType="1"/>
          </p:cNvSpPr>
          <p:nvPr/>
        </p:nvSpPr>
        <p:spPr bwMode="auto">
          <a:xfrm>
            <a:off x="78914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0" name="Line 70"/>
          <p:cNvSpPr>
            <a:spLocks noChangeShapeType="1"/>
          </p:cNvSpPr>
          <p:nvPr/>
        </p:nvSpPr>
        <p:spPr bwMode="auto">
          <a:xfrm>
            <a:off x="73326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1" name="Line 71"/>
          <p:cNvSpPr>
            <a:spLocks noChangeShapeType="1"/>
          </p:cNvSpPr>
          <p:nvPr/>
        </p:nvSpPr>
        <p:spPr bwMode="auto">
          <a:xfrm>
            <a:off x="74723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2" name="Rectangle 99"/>
          <p:cNvSpPr>
            <a:spLocks noChangeArrowheads="1"/>
          </p:cNvSpPr>
          <p:nvPr/>
        </p:nvSpPr>
        <p:spPr bwMode="auto">
          <a:xfrm>
            <a:off x="6780213" y="470217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2033" name="Text Box 121"/>
          <p:cNvSpPr txBox="1">
            <a:spLocks noChangeArrowheads="1"/>
          </p:cNvSpPr>
          <p:nvPr/>
        </p:nvSpPr>
        <p:spPr bwMode="auto">
          <a:xfrm>
            <a:off x="6872288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42034" name="Line 68"/>
          <p:cNvSpPr>
            <a:spLocks noChangeShapeType="1"/>
          </p:cNvSpPr>
          <p:nvPr/>
        </p:nvSpPr>
        <p:spPr bwMode="auto">
          <a:xfrm>
            <a:off x="44434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5" name="Line 69"/>
          <p:cNvSpPr>
            <a:spLocks noChangeShapeType="1"/>
          </p:cNvSpPr>
          <p:nvPr/>
        </p:nvSpPr>
        <p:spPr bwMode="auto">
          <a:xfrm>
            <a:off x="54213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Line 70"/>
          <p:cNvSpPr>
            <a:spLocks noChangeShapeType="1"/>
          </p:cNvSpPr>
          <p:nvPr/>
        </p:nvSpPr>
        <p:spPr bwMode="auto">
          <a:xfrm>
            <a:off x="48625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7" name="Line 71"/>
          <p:cNvSpPr>
            <a:spLocks noChangeShapeType="1"/>
          </p:cNvSpPr>
          <p:nvPr/>
        </p:nvSpPr>
        <p:spPr bwMode="auto">
          <a:xfrm>
            <a:off x="50022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Rectangle 105"/>
          <p:cNvSpPr>
            <a:spLocks noChangeArrowheads="1"/>
          </p:cNvSpPr>
          <p:nvPr/>
        </p:nvSpPr>
        <p:spPr bwMode="auto">
          <a:xfrm>
            <a:off x="4310063" y="19700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2039" name="Text Box 121"/>
          <p:cNvSpPr txBox="1">
            <a:spLocks noChangeArrowheads="1"/>
          </p:cNvSpPr>
          <p:nvPr/>
        </p:nvSpPr>
        <p:spPr bwMode="auto">
          <a:xfrm>
            <a:off x="4403725" y="19827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70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0ED8164-40F3-6F4A-BA66-70BAB0761923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37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43011" name="Rectangle 15"/>
          <p:cNvSpPr>
            <a:spLocks noChangeArrowheads="1"/>
          </p:cNvSpPr>
          <p:nvPr/>
        </p:nvSpPr>
        <p:spPr bwMode="auto">
          <a:xfrm>
            <a:off x="568325" y="273050"/>
            <a:ext cx="6118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3600" u="sng">
                <a:latin typeface="Century Gothic" charset="0"/>
                <a:ea typeface="Gulim" charset="-127"/>
              </a:rPr>
              <a:t>Insertion (Non-leaf Overflow)</a:t>
            </a:r>
            <a:endParaRPr lang="en-US" altLang="ko-KR" sz="3600">
              <a:latin typeface="Century Gothic" charset="0"/>
              <a:ea typeface="Gulim" charset="-127"/>
            </a:endParaRPr>
          </a:p>
        </p:txBody>
      </p:sp>
      <p:sp>
        <p:nvSpPr>
          <p:cNvPr id="43012" name="Rectangle 16"/>
          <p:cNvSpPr>
            <a:spLocks noChangeArrowheads="1"/>
          </p:cNvSpPr>
          <p:nvPr/>
        </p:nvSpPr>
        <p:spPr bwMode="auto">
          <a:xfrm>
            <a:off x="703263" y="1471613"/>
            <a:ext cx="188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52</a:t>
            </a:r>
          </a:p>
        </p:txBody>
      </p:sp>
      <p:grpSp>
        <p:nvGrpSpPr>
          <p:cNvPr id="43013" name="Group 17"/>
          <p:cNvGrpSpPr>
            <a:grpSpLocks/>
          </p:cNvGrpSpPr>
          <p:nvPr/>
        </p:nvGrpSpPr>
        <p:grpSpPr bwMode="auto">
          <a:xfrm>
            <a:off x="750888" y="4705350"/>
            <a:ext cx="1636712" cy="825500"/>
            <a:chOff x="385" y="3496"/>
            <a:chExt cx="1031" cy="520"/>
          </a:xfrm>
        </p:grpSpPr>
        <p:sp>
          <p:nvSpPr>
            <p:cNvPr id="43066" name="Line 18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7" name="Line 19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68" name="Group 20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43070" name="Text Box 21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>
                    <a:latin typeface="Century Gothic" charset="0"/>
                    <a:ea typeface="Gulim" charset="-127"/>
                  </a:rPr>
                  <a:t> </a:t>
                </a:r>
                <a:r>
                  <a:rPr lang="en-US" altLang="ko-KR" sz="2400">
                    <a:latin typeface="Century Gothic" charset="0"/>
                    <a:ea typeface="Gulim" charset="-127"/>
                  </a:rPr>
                  <a:t>20  30 </a:t>
                </a:r>
              </a:p>
            </p:txBody>
          </p:sp>
          <p:sp>
            <p:nvSpPr>
              <p:cNvPr id="43071" name="Line 22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2" name="Line 23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3" name="Line 24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4" name="Line 25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69" name="Line 26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4" name="Line 27"/>
          <p:cNvSpPr>
            <a:spLocks noChangeShapeType="1"/>
          </p:cNvSpPr>
          <p:nvPr/>
        </p:nvSpPr>
        <p:spPr bwMode="auto">
          <a:xfrm>
            <a:off x="3513138" y="4932363"/>
            <a:ext cx="468312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28"/>
          <p:cNvSpPr>
            <a:spLocks noChangeShapeType="1"/>
          </p:cNvSpPr>
          <p:nvPr/>
        </p:nvSpPr>
        <p:spPr bwMode="auto">
          <a:xfrm>
            <a:off x="2400300" y="50228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6" name="Group 29"/>
          <p:cNvGrpSpPr>
            <a:grpSpLocks/>
          </p:cNvGrpSpPr>
          <p:nvPr/>
        </p:nvGrpSpPr>
        <p:grpSpPr bwMode="auto">
          <a:xfrm>
            <a:off x="2327275" y="4705350"/>
            <a:ext cx="1249363" cy="482600"/>
            <a:chOff x="386" y="3496"/>
            <a:chExt cx="787" cy="304"/>
          </a:xfrm>
        </p:grpSpPr>
        <p:sp>
          <p:nvSpPr>
            <p:cNvPr id="43061" name="Text Box 30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50  52 </a:t>
              </a:r>
            </a:p>
          </p:txBody>
        </p:sp>
        <p:sp>
          <p:nvSpPr>
            <p:cNvPr id="43062" name="Line 31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3" name="Line 32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4" name="Line 33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5" name="Line 34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7" name="Line 35"/>
          <p:cNvSpPr>
            <a:spLocks noChangeShapeType="1"/>
          </p:cNvSpPr>
          <p:nvPr/>
        </p:nvSpPr>
        <p:spPr bwMode="auto">
          <a:xfrm>
            <a:off x="7942263" y="48831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36"/>
          <p:cNvSpPr>
            <a:spLocks noChangeShapeType="1"/>
          </p:cNvSpPr>
          <p:nvPr/>
        </p:nvSpPr>
        <p:spPr bwMode="auto">
          <a:xfrm>
            <a:off x="6837363" y="49720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43"/>
          <p:cNvSpPr>
            <a:spLocks noChangeShapeType="1"/>
          </p:cNvSpPr>
          <p:nvPr/>
        </p:nvSpPr>
        <p:spPr bwMode="auto">
          <a:xfrm flipH="1">
            <a:off x="1603375" y="3543300"/>
            <a:ext cx="839788" cy="11541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46"/>
          <p:cNvSpPr>
            <a:spLocks noChangeShapeType="1"/>
          </p:cNvSpPr>
          <p:nvPr/>
        </p:nvSpPr>
        <p:spPr bwMode="auto">
          <a:xfrm flipH="1">
            <a:off x="2787650" y="3552825"/>
            <a:ext cx="201613" cy="11715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21" name="Group 47"/>
          <p:cNvGrpSpPr>
            <a:grpSpLocks/>
          </p:cNvGrpSpPr>
          <p:nvPr/>
        </p:nvGrpSpPr>
        <p:grpSpPr bwMode="auto">
          <a:xfrm>
            <a:off x="4283075" y="1963738"/>
            <a:ext cx="1250950" cy="482600"/>
            <a:chOff x="385" y="3496"/>
            <a:chExt cx="788" cy="304"/>
          </a:xfrm>
        </p:grpSpPr>
        <p:sp>
          <p:nvSpPr>
            <p:cNvPr id="43056" name="Text Box 48"/>
            <p:cNvSpPr txBox="1">
              <a:spLocks noChangeArrowheads="1"/>
            </p:cNvSpPr>
            <p:nvPr/>
          </p:nvSpPr>
          <p:spPr bwMode="auto">
            <a:xfrm>
              <a:off x="385" y="3498"/>
              <a:ext cx="7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solidFill>
                    <a:srgbClr val="FF0000"/>
                  </a:solidFill>
                  <a:latin typeface="Century Gothic" charset="0"/>
                  <a:ea typeface="Gulim" charset="-127"/>
                </a:rPr>
                <a:t>55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  70 </a:t>
              </a:r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2" name="Line 53"/>
          <p:cNvSpPr>
            <a:spLocks noChangeShapeType="1"/>
          </p:cNvSpPr>
          <p:nvPr/>
        </p:nvSpPr>
        <p:spPr bwMode="auto">
          <a:xfrm>
            <a:off x="5454650" y="2219325"/>
            <a:ext cx="2851150" cy="11096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54"/>
          <p:cNvSpPr>
            <a:spLocks noChangeShapeType="1"/>
          </p:cNvSpPr>
          <p:nvPr/>
        </p:nvSpPr>
        <p:spPr bwMode="auto">
          <a:xfrm>
            <a:off x="4494213" y="3611563"/>
            <a:ext cx="2736850" cy="10477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56"/>
          <p:cNvSpPr>
            <a:spLocks noChangeShapeType="1"/>
          </p:cNvSpPr>
          <p:nvPr/>
        </p:nvSpPr>
        <p:spPr bwMode="auto">
          <a:xfrm>
            <a:off x="2957513" y="50307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57"/>
          <p:cNvSpPr>
            <a:spLocks noChangeShapeType="1"/>
          </p:cNvSpPr>
          <p:nvPr/>
        </p:nvSpPr>
        <p:spPr bwMode="auto">
          <a:xfrm>
            <a:off x="4084638" y="4992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64"/>
          <p:cNvSpPr>
            <a:spLocks noChangeShapeType="1"/>
          </p:cNvSpPr>
          <p:nvPr/>
        </p:nvSpPr>
        <p:spPr bwMode="auto">
          <a:xfrm flipV="1">
            <a:off x="5221288" y="4926013"/>
            <a:ext cx="15811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65"/>
          <p:cNvSpPr>
            <a:spLocks noChangeShapeType="1"/>
          </p:cNvSpPr>
          <p:nvPr/>
        </p:nvSpPr>
        <p:spPr bwMode="auto">
          <a:xfrm>
            <a:off x="3956050" y="3560763"/>
            <a:ext cx="482600" cy="11128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Line 68"/>
          <p:cNvSpPr>
            <a:spLocks noChangeShapeType="1"/>
          </p:cNvSpPr>
          <p:nvPr/>
        </p:nvSpPr>
        <p:spPr bwMode="auto">
          <a:xfrm flipH="1">
            <a:off x="4171950" y="2195513"/>
            <a:ext cx="738188" cy="1077912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Line 71"/>
          <p:cNvSpPr>
            <a:spLocks noChangeShapeType="1"/>
          </p:cNvSpPr>
          <p:nvPr/>
        </p:nvSpPr>
        <p:spPr bwMode="auto">
          <a:xfrm flipH="1">
            <a:off x="2909888" y="2219325"/>
            <a:ext cx="14478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Text Box 72"/>
          <p:cNvSpPr txBox="1">
            <a:spLocks noChangeArrowheads="1"/>
          </p:cNvSpPr>
          <p:nvPr/>
        </p:nvSpPr>
        <p:spPr bwMode="auto">
          <a:xfrm>
            <a:off x="5654675" y="1752600"/>
            <a:ext cx="258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No overflow. Stop</a:t>
            </a:r>
          </a:p>
        </p:txBody>
      </p:sp>
      <p:sp>
        <p:nvSpPr>
          <p:cNvPr id="43031" name="Line 50"/>
          <p:cNvSpPr>
            <a:spLocks noChangeShapeType="1"/>
          </p:cNvSpPr>
          <p:nvPr/>
        </p:nvSpPr>
        <p:spPr bwMode="auto">
          <a:xfrm>
            <a:off x="4084638" y="4992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Line 68"/>
          <p:cNvSpPr>
            <a:spLocks noChangeShapeType="1"/>
          </p:cNvSpPr>
          <p:nvPr/>
        </p:nvSpPr>
        <p:spPr bwMode="auto">
          <a:xfrm>
            <a:off x="41465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3" name="Line 69"/>
          <p:cNvSpPr>
            <a:spLocks noChangeShapeType="1"/>
          </p:cNvSpPr>
          <p:nvPr/>
        </p:nvSpPr>
        <p:spPr bwMode="auto">
          <a:xfrm>
            <a:off x="51244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4" name="Line 70"/>
          <p:cNvSpPr>
            <a:spLocks noChangeShapeType="1"/>
          </p:cNvSpPr>
          <p:nvPr/>
        </p:nvSpPr>
        <p:spPr bwMode="auto">
          <a:xfrm>
            <a:off x="45656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Line 71"/>
          <p:cNvSpPr>
            <a:spLocks noChangeShapeType="1"/>
          </p:cNvSpPr>
          <p:nvPr/>
        </p:nvSpPr>
        <p:spPr bwMode="auto">
          <a:xfrm>
            <a:off x="47053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Rectangle 73"/>
          <p:cNvSpPr>
            <a:spLocks noChangeArrowheads="1"/>
          </p:cNvSpPr>
          <p:nvPr/>
        </p:nvSpPr>
        <p:spPr bwMode="auto">
          <a:xfrm>
            <a:off x="4013200" y="4702175"/>
            <a:ext cx="123348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3037" name="Text Box 121"/>
          <p:cNvSpPr txBox="1">
            <a:spLocks noChangeArrowheads="1"/>
          </p:cNvSpPr>
          <p:nvPr/>
        </p:nvSpPr>
        <p:spPr bwMode="auto">
          <a:xfrm>
            <a:off x="4105275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55</a:t>
            </a:r>
          </a:p>
        </p:txBody>
      </p:sp>
      <p:sp>
        <p:nvSpPr>
          <p:cNvPr id="43038" name="Line 68"/>
          <p:cNvSpPr>
            <a:spLocks noChangeShapeType="1"/>
          </p:cNvSpPr>
          <p:nvPr/>
        </p:nvSpPr>
        <p:spPr bwMode="auto">
          <a:xfrm>
            <a:off x="4035425" y="33035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9" name="Line 69"/>
          <p:cNvSpPr>
            <a:spLocks noChangeShapeType="1"/>
          </p:cNvSpPr>
          <p:nvPr/>
        </p:nvSpPr>
        <p:spPr bwMode="auto">
          <a:xfrm>
            <a:off x="5013325" y="33035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0" name="Line 70"/>
          <p:cNvSpPr>
            <a:spLocks noChangeShapeType="1"/>
          </p:cNvSpPr>
          <p:nvPr/>
        </p:nvSpPr>
        <p:spPr bwMode="auto">
          <a:xfrm>
            <a:off x="4454525" y="33035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Line 71"/>
          <p:cNvSpPr>
            <a:spLocks noChangeShapeType="1"/>
          </p:cNvSpPr>
          <p:nvPr/>
        </p:nvSpPr>
        <p:spPr bwMode="auto">
          <a:xfrm>
            <a:off x="4594225" y="33035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2" name="Rectangle 85"/>
          <p:cNvSpPr>
            <a:spLocks noChangeArrowheads="1"/>
          </p:cNvSpPr>
          <p:nvPr/>
        </p:nvSpPr>
        <p:spPr bwMode="auto">
          <a:xfrm>
            <a:off x="3902075" y="3294063"/>
            <a:ext cx="123348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3043" name="Text Box 121"/>
          <p:cNvSpPr txBox="1">
            <a:spLocks noChangeArrowheads="1"/>
          </p:cNvSpPr>
          <p:nvPr/>
        </p:nvSpPr>
        <p:spPr bwMode="auto">
          <a:xfrm>
            <a:off x="3994150" y="33067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43044" name="Line 68"/>
          <p:cNvSpPr>
            <a:spLocks noChangeShapeType="1"/>
          </p:cNvSpPr>
          <p:nvPr/>
        </p:nvSpPr>
        <p:spPr bwMode="auto">
          <a:xfrm>
            <a:off x="25273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5" name="Line 69"/>
          <p:cNvSpPr>
            <a:spLocks noChangeShapeType="1"/>
          </p:cNvSpPr>
          <p:nvPr/>
        </p:nvSpPr>
        <p:spPr bwMode="auto">
          <a:xfrm>
            <a:off x="35052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6" name="Line 70"/>
          <p:cNvSpPr>
            <a:spLocks noChangeShapeType="1"/>
          </p:cNvSpPr>
          <p:nvPr/>
        </p:nvSpPr>
        <p:spPr bwMode="auto">
          <a:xfrm>
            <a:off x="29464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7" name="Line 71"/>
          <p:cNvSpPr>
            <a:spLocks noChangeShapeType="1"/>
          </p:cNvSpPr>
          <p:nvPr/>
        </p:nvSpPr>
        <p:spPr bwMode="auto">
          <a:xfrm>
            <a:off x="30861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8" name="Rectangle 91"/>
          <p:cNvSpPr>
            <a:spLocks noChangeArrowheads="1"/>
          </p:cNvSpPr>
          <p:nvPr/>
        </p:nvSpPr>
        <p:spPr bwMode="auto">
          <a:xfrm>
            <a:off x="2395538" y="3284538"/>
            <a:ext cx="1233487" cy="479425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3049" name="Text Box 121"/>
          <p:cNvSpPr txBox="1">
            <a:spLocks noChangeArrowheads="1"/>
          </p:cNvSpPr>
          <p:nvPr/>
        </p:nvSpPr>
        <p:spPr bwMode="auto">
          <a:xfrm>
            <a:off x="2487613" y="32956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50</a:t>
            </a:r>
          </a:p>
        </p:txBody>
      </p:sp>
      <p:sp>
        <p:nvSpPr>
          <p:cNvPr id="43050" name="Line 68"/>
          <p:cNvSpPr>
            <a:spLocks noChangeShapeType="1"/>
          </p:cNvSpPr>
          <p:nvPr/>
        </p:nvSpPr>
        <p:spPr bwMode="auto">
          <a:xfrm>
            <a:off x="69135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1" name="Line 69"/>
          <p:cNvSpPr>
            <a:spLocks noChangeShapeType="1"/>
          </p:cNvSpPr>
          <p:nvPr/>
        </p:nvSpPr>
        <p:spPr bwMode="auto">
          <a:xfrm>
            <a:off x="78914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2" name="Line 70"/>
          <p:cNvSpPr>
            <a:spLocks noChangeShapeType="1"/>
          </p:cNvSpPr>
          <p:nvPr/>
        </p:nvSpPr>
        <p:spPr bwMode="auto">
          <a:xfrm>
            <a:off x="73326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3" name="Line 71"/>
          <p:cNvSpPr>
            <a:spLocks noChangeShapeType="1"/>
          </p:cNvSpPr>
          <p:nvPr/>
        </p:nvSpPr>
        <p:spPr bwMode="auto">
          <a:xfrm>
            <a:off x="74723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4" name="Rectangle 97"/>
          <p:cNvSpPr>
            <a:spLocks noChangeArrowheads="1"/>
          </p:cNvSpPr>
          <p:nvPr/>
        </p:nvSpPr>
        <p:spPr bwMode="auto">
          <a:xfrm>
            <a:off x="6780213" y="470217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3055" name="Text Box 121"/>
          <p:cNvSpPr txBox="1">
            <a:spLocks noChangeArrowheads="1"/>
          </p:cNvSpPr>
          <p:nvPr/>
        </p:nvSpPr>
        <p:spPr bwMode="auto">
          <a:xfrm>
            <a:off x="6872288" y="47148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AA1F5A-73CC-C94C-A95E-46DCAF27D6DB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38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57413"/>
            <a:ext cx="8915400" cy="877887"/>
          </a:xfrm>
        </p:spPr>
        <p:txBody>
          <a:bodyPr/>
          <a:lstStyle/>
          <a:p>
            <a:pPr eaLnBrk="1" hangingPunct="1"/>
            <a:r>
              <a:rPr lang="en-US" altLang="x-none"/>
              <a:t>(d) New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4C7DEF-9986-2242-B715-C26557450552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39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38163" y="500063"/>
            <a:ext cx="562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3600" u="sng">
                <a:latin typeface="Century Gothic" charset="0"/>
                <a:ea typeface="Gulim" charset="-127"/>
              </a:rPr>
              <a:t>Insertion (New Root Node)</a:t>
            </a:r>
            <a:endParaRPr lang="en-US" altLang="ko-KR" sz="3600">
              <a:latin typeface="Century Gothic" charset="0"/>
              <a:ea typeface="Gulim" charset="-127"/>
            </a:endParaRPr>
          </a:p>
        </p:txBody>
      </p:sp>
      <p:sp>
        <p:nvSpPr>
          <p:cNvPr id="45060" name="Rectangle 46"/>
          <p:cNvSpPr>
            <a:spLocks noChangeArrowheads="1"/>
          </p:cNvSpPr>
          <p:nvPr/>
        </p:nvSpPr>
        <p:spPr bwMode="auto">
          <a:xfrm>
            <a:off x="703263" y="1470025"/>
            <a:ext cx="188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25</a:t>
            </a:r>
          </a:p>
        </p:txBody>
      </p:sp>
      <p:sp>
        <p:nvSpPr>
          <p:cNvPr id="45061" name="Line 139"/>
          <p:cNvSpPr>
            <a:spLocks noChangeShapeType="1"/>
          </p:cNvSpPr>
          <p:nvPr/>
        </p:nvSpPr>
        <p:spPr bwMode="auto">
          <a:xfrm>
            <a:off x="2173288" y="5711825"/>
            <a:ext cx="3025775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Line 140"/>
          <p:cNvSpPr>
            <a:spLocks noChangeShapeType="1"/>
          </p:cNvSpPr>
          <p:nvPr/>
        </p:nvSpPr>
        <p:spPr bwMode="auto">
          <a:xfrm>
            <a:off x="1049338" y="577691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3" name="Group 141"/>
          <p:cNvGrpSpPr>
            <a:grpSpLocks/>
          </p:cNvGrpSpPr>
          <p:nvPr/>
        </p:nvGrpSpPr>
        <p:grpSpPr bwMode="auto">
          <a:xfrm>
            <a:off x="974725" y="5459413"/>
            <a:ext cx="1249363" cy="482600"/>
            <a:chOff x="385" y="3496"/>
            <a:chExt cx="787" cy="304"/>
          </a:xfrm>
        </p:grpSpPr>
        <p:sp>
          <p:nvSpPr>
            <p:cNvPr id="45090" name="Text Box 142"/>
            <p:cNvSpPr txBox="1">
              <a:spLocks noChangeArrowheads="1"/>
            </p:cNvSpPr>
            <p:nvPr/>
          </p:nvSpPr>
          <p:spPr bwMode="auto">
            <a:xfrm>
              <a:off x="385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20  30 </a:t>
              </a:r>
            </a:p>
          </p:txBody>
        </p:sp>
        <p:sp>
          <p:nvSpPr>
            <p:cNvPr id="45091" name="Line 143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2" name="Line 144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3" name="Line 145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Line 146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4" name="Line 147"/>
          <p:cNvSpPr>
            <a:spLocks noChangeShapeType="1"/>
          </p:cNvSpPr>
          <p:nvPr/>
        </p:nvSpPr>
        <p:spPr bwMode="auto">
          <a:xfrm>
            <a:off x="1595438" y="577691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148"/>
          <p:cNvSpPr>
            <a:spLocks noChangeShapeType="1"/>
          </p:cNvSpPr>
          <p:nvPr/>
        </p:nvSpPr>
        <p:spPr bwMode="auto">
          <a:xfrm>
            <a:off x="6375400" y="5722938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49"/>
          <p:cNvSpPr>
            <a:spLocks noChangeShapeType="1"/>
          </p:cNvSpPr>
          <p:nvPr/>
        </p:nvSpPr>
        <p:spPr bwMode="auto">
          <a:xfrm>
            <a:off x="5270500" y="581183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7" name="Group 150"/>
          <p:cNvGrpSpPr>
            <a:grpSpLocks/>
          </p:cNvGrpSpPr>
          <p:nvPr/>
        </p:nvGrpSpPr>
        <p:grpSpPr bwMode="auto">
          <a:xfrm>
            <a:off x="5197475" y="5494338"/>
            <a:ext cx="1249363" cy="482600"/>
            <a:chOff x="386" y="3496"/>
            <a:chExt cx="787" cy="304"/>
          </a:xfrm>
        </p:grpSpPr>
        <p:sp>
          <p:nvSpPr>
            <p:cNvPr id="45085" name="Text Box 151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50  55 </a:t>
              </a:r>
            </a:p>
          </p:txBody>
        </p:sp>
        <p:sp>
          <p:nvSpPr>
            <p:cNvPr id="45086" name="Line 152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7" name="Line 153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8" name="Line 154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9" name="Line 155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8" name="Line 156"/>
          <p:cNvSpPr>
            <a:spLocks noChangeShapeType="1"/>
          </p:cNvSpPr>
          <p:nvPr/>
        </p:nvSpPr>
        <p:spPr bwMode="auto">
          <a:xfrm>
            <a:off x="6832600" y="578643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63"/>
          <p:cNvSpPr>
            <a:spLocks noChangeShapeType="1"/>
          </p:cNvSpPr>
          <p:nvPr/>
        </p:nvSpPr>
        <p:spPr bwMode="auto">
          <a:xfrm flipH="1">
            <a:off x="1776413" y="4419600"/>
            <a:ext cx="2386012" cy="10493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70" name="Group 164"/>
          <p:cNvGrpSpPr>
            <a:grpSpLocks/>
          </p:cNvGrpSpPr>
          <p:nvPr/>
        </p:nvGrpSpPr>
        <p:grpSpPr bwMode="auto">
          <a:xfrm>
            <a:off x="4087813" y="4102100"/>
            <a:ext cx="1249362" cy="482600"/>
            <a:chOff x="385" y="3496"/>
            <a:chExt cx="787" cy="304"/>
          </a:xfrm>
        </p:grpSpPr>
        <p:sp>
          <p:nvSpPr>
            <p:cNvPr id="45080" name="Text Box 165"/>
            <p:cNvSpPr txBox="1">
              <a:spLocks noChangeArrowheads="1"/>
            </p:cNvSpPr>
            <p:nvPr/>
          </p:nvSpPr>
          <p:spPr bwMode="auto">
            <a:xfrm>
              <a:off x="385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50  60 </a:t>
              </a:r>
            </a:p>
          </p:txBody>
        </p:sp>
        <p:sp>
          <p:nvSpPr>
            <p:cNvPr id="45081" name="Line 166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Line 167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3" name="Line 168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4" name="Line 169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71" name="Line 170"/>
          <p:cNvSpPr>
            <a:spLocks noChangeShapeType="1"/>
          </p:cNvSpPr>
          <p:nvPr/>
        </p:nvSpPr>
        <p:spPr bwMode="auto">
          <a:xfrm>
            <a:off x="4708525" y="4419600"/>
            <a:ext cx="935038" cy="1060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71"/>
          <p:cNvSpPr>
            <a:spLocks noChangeShapeType="1"/>
          </p:cNvSpPr>
          <p:nvPr/>
        </p:nvSpPr>
        <p:spPr bwMode="auto">
          <a:xfrm>
            <a:off x="5270500" y="4411663"/>
            <a:ext cx="1982788" cy="10826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213"/>
          <p:cNvSpPr>
            <a:spLocks noChangeShapeType="1"/>
          </p:cNvSpPr>
          <p:nvPr/>
        </p:nvSpPr>
        <p:spPr bwMode="auto">
          <a:xfrm>
            <a:off x="5827713" y="57705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Line 68"/>
          <p:cNvSpPr>
            <a:spLocks noChangeShapeType="1"/>
          </p:cNvSpPr>
          <p:nvPr/>
        </p:nvSpPr>
        <p:spPr bwMode="auto">
          <a:xfrm>
            <a:off x="69088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Line 69"/>
          <p:cNvSpPr>
            <a:spLocks noChangeShapeType="1"/>
          </p:cNvSpPr>
          <p:nvPr/>
        </p:nvSpPr>
        <p:spPr bwMode="auto">
          <a:xfrm>
            <a:off x="78867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Line 70"/>
          <p:cNvSpPr>
            <a:spLocks noChangeShapeType="1"/>
          </p:cNvSpPr>
          <p:nvPr/>
        </p:nvSpPr>
        <p:spPr bwMode="auto">
          <a:xfrm>
            <a:off x="73279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Line 71"/>
          <p:cNvSpPr>
            <a:spLocks noChangeShapeType="1"/>
          </p:cNvSpPr>
          <p:nvPr/>
        </p:nvSpPr>
        <p:spPr bwMode="auto">
          <a:xfrm>
            <a:off x="74676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Rectangle 42"/>
          <p:cNvSpPr>
            <a:spLocks noChangeArrowheads="1"/>
          </p:cNvSpPr>
          <p:nvPr/>
        </p:nvSpPr>
        <p:spPr bwMode="auto">
          <a:xfrm>
            <a:off x="6777038" y="549751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5079" name="Text Box 121"/>
          <p:cNvSpPr txBox="1">
            <a:spLocks noChangeArrowheads="1"/>
          </p:cNvSpPr>
          <p:nvPr/>
        </p:nvSpPr>
        <p:spPr bwMode="auto">
          <a:xfrm>
            <a:off x="6869113" y="55102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>
                <a:ea typeface="SimSun" charset="-122"/>
              </a:rPr>
              <a:t>Today’s Plan</a:t>
            </a:r>
            <a:endParaRPr kumimoji="1" lang="zh-CN" altLang="en-US">
              <a:ea typeface="SimSun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>
                <a:ea typeface="SimSun" charset="-122"/>
              </a:rPr>
              <a:t>Tree-based Indexes (ISAM, B+ Tree)</a:t>
            </a:r>
          </a:p>
          <a:p>
            <a:pPr eaLnBrk="1" hangingPunct="1"/>
            <a:r>
              <a:rPr kumimoji="1" lang="en-US" altLang="zh-CN" dirty="0">
                <a:ea typeface="SimSun" charset="-122"/>
              </a:rPr>
              <a:t>Hash-based Indexes (Static, Extendible Hashing</a:t>
            </a:r>
            <a:r>
              <a:rPr kumimoji="1" lang="en-US" altLang="zh-CN" dirty="0" smtClean="0">
                <a:ea typeface="SimSun" charset="-122"/>
              </a:rPr>
              <a:t>)</a:t>
            </a:r>
          </a:p>
          <a:p>
            <a:pPr lvl="1" eaLnBrk="1" hangingPunct="1"/>
            <a:r>
              <a:rPr kumimoji="1" lang="en-US" altLang="zh-CN" sz="1600" dirty="0" smtClean="0">
                <a:ea typeface="SimSun" charset="-122"/>
              </a:rPr>
              <a:t>(other set of slides)</a:t>
            </a:r>
            <a:endParaRPr kumimoji="1" lang="zh-CN" altLang="en-US" sz="160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902572-6826-0F43-BFD2-55C96080B42B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40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538163" y="500063"/>
            <a:ext cx="562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3600" u="sng">
                <a:latin typeface="Century Gothic" charset="0"/>
                <a:ea typeface="Gulim" charset="-127"/>
              </a:rPr>
              <a:t>Insertion (New Root Node)</a:t>
            </a:r>
            <a:endParaRPr lang="en-US" altLang="ko-KR" sz="3600">
              <a:latin typeface="Century Gothic" charset="0"/>
              <a:ea typeface="Gulim" charset="-127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703263" y="1470025"/>
            <a:ext cx="188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25</a:t>
            </a:r>
          </a:p>
        </p:txBody>
      </p:sp>
      <p:sp>
        <p:nvSpPr>
          <p:cNvPr id="46085" name="Line 193"/>
          <p:cNvSpPr>
            <a:spLocks noChangeShapeType="1"/>
          </p:cNvSpPr>
          <p:nvPr/>
        </p:nvSpPr>
        <p:spPr bwMode="auto">
          <a:xfrm flipV="1">
            <a:off x="2176463" y="5689600"/>
            <a:ext cx="468312" cy="79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194"/>
          <p:cNvSpPr>
            <a:spLocks noChangeShapeType="1"/>
          </p:cNvSpPr>
          <p:nvPr/>
        </p:nvSpPr>
        <p:spPr bwMode="auto">
          <a:xfrm>
            <a:off x="1063625" y="57753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87" name="Group 195"/>
          <p:cNvGrpSpPr>
            <a:grpSpLocks/>
          </p:cNvGrpSpPr>
          <p:nvPr/>
        </p:nvGrpSpPr>
        <p:grpSpPr bwMode="auto">
          <a:xfrm>
            <a:off x="989013" y="5457825"/>
            <a:ext cx="1250950" cy="482600"/>
            <a:chOff x="385" y="3496"/>
            <a:chExt cx="788" cy="304"/>
          </a:xfrm>
        </p:grpSpPr>
        <p:sp>
          <p:nvSpPr>
            <p:cNvPr id="46128" name="Text Box 196"/>
            <p:cNvSpPr txBox="1">
              <a:spLocks noChangeArrowheads="1"/>
            </p:cNvSpPr>
            <p:nvPr/>
          </p:nvSpPr>
          <p:spPr bwMode="auto">
            <a:xfrm>
              <a:off x="385" y="3498"/>
              <a:ext cx="7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20  25 </a:t>
              </a:r>
            </a:p>
          </p:txBody>
        </p:sp>
        <p:sp>
          <p:nvSpPr>
            <p:cNvPr id="46129" name="Line 197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Line 198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Line 199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Line 200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8" name="Line 201"/>
          <p:cNvSpPr>
            <a:spLocks noChangeShapeType="1"/>
          </p:cNvSpPr>
          <p:nvPr/>
        </p:nvSpPr>
        <p:spPr bwMode="auto">
          <a:xfrm>
            <a:off x="1609725" y="57753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202"/>
          <p:cNvSpPr>
            <a:spLocks noChangeShapeType="1"/>
          </p:cNvSpPr>
          <p:nvPr/>
        </p:nvSpPr>
        <p:spPr bwMode="auto">
          <a:xfrm>
            <a:off x="6383338" y="5719763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203"/>
          <p:cNvSpPr>
            <a:spLocks noChangeShapeType="1"/>
          </p:cNvSpPr>
          <p:nvPr/>
        </p:nvSpPr>
        <p:spPr bwMode="auto">
          <a:xfrm>
            <a:off x="5278438" y="58086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91" name="Group 204"/>
          <p:cNvGrpSpPr>
            <a:grpSpLocks/>
          </p:cNvGrpSpPr>
          <p:nvPr/>
        </p:nvGrpSpPr>
        <p:grpSpPr bwMode="auto">
          <a:xfrm>
            <a:off x="5205413" y="5491163"/>
            <a:ext cx="1249362" cy="482600"/>
            <a:chOff x="386" y="3496"/>
            <a:chExt cx="787" cy="304"/>
          </a:xfrm>
        </p:grpSpPr>
        <p:sp>
          <p:nvSpPr>
            <p:cNvPr id="46123" name="Text Box 205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50  55 </a:t>
              </a:r>
            </a:p>
          </p:txBody>
        </p:sp>
        <p:sp>
          <p:nvSpPr>
            <p:cNvPr id="46124" name="Line 206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Line 207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Line 208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7" name="Line 209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2" name="Line 210"/>
          <p:cNvSpPr>
            <a:spLocks noChangeShapeType="1"/>
          </p:cNvSpPr>
          <p:nvPr/>
        </p:nvSpPr>
        <p:spPr bwMode="auto">
          <a:xfrm>
            <a:off x="6840538" y="57832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217"/>
          <p:cNvSpPr>
            <a:spLocks noChangeShapeType="1"/>
          </p:cNvSpPr>
          <p:nvPr/>
        </p:nvSpPr>
        <p:spPr bwMode="auto">
          <a:xfrm flipH="1">
            <a:off x="1816100" y="4356100"/>
            <a:ext cx="1870075" cy="1084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94" name="Group 218"/>
          <p:cNvGrpSpPr>
            <a:grpSpLocks/>
          </p:cNvGrpSpPr>
          <p:nvPr/>
        </p:nvGrpSpPr>
        <p:grpSpPr bwMode="auto">
          <a:xfrm>
            <a:off x="4095750" y="4098925"/>
            <a:ext cx="1249363" cy="482600"/>
            <a:chOff x="385" y="3496"/>
            <a:chExt cx="787" cy="304"/>
          </a:xfrm>
        </p:grpSpPr>
        <p:sp>
          <p:nvSpPr>
            <p:cNvPr id="46118" name="Text Box 219"/>
            <p:cNvSpPr txBox="1">
              <a:spLocks noChangeArrowheads="1"/>
            </p:cNvSpPr>
            <p:nvPr/>
          </p:nvSpPr>
          <p:spPr bwMode="auto">
            <a:xfrm>
              <a:off x="385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50  60 </a:t>
              </a:r>
            </a:p>
          </p:txBody>
        </p:sp>
        <p:sp>
          <p:nvSpPr>
            <p:cNvPr id="46119" name="Line 220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Line 221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Line 222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Line 223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5" name="Line 224"/>
          <p:cNvSpPr>
            <a:spLocks noChangeShapeType="1"/>
          </p:cNvSpPr>
          <p:nvPr/>
        </p:nvSpPr>
        <p:spPr bwMode="auto">
          <a:xfrm>
            <a:off x="4716463" y="4416425"/>
            <a:ext cx="935037" cy="1060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225"/>
          <p:cNvSpPr>
            <a:spLocks noChangeShapeType="1"/>
          </p:cNvSpPr>
          <p:nvPr/>
        </p:nvSpPr>
        <p:spPr bwMode="auto">
          <a:xfrm>
            <a:off x="5278438" y="4408488"/>
            <a:ext cx="1982787" cy="10826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226"/>
          <p:cNvSpPr>
            <a:spLocks noChangeShapeType="1"/>
          </p:cNvSpPr>
          <p:nvPr/>
        </p:nvSpPr>
        <p:spPr bwMode="auto">
          <a:xfrm>
            <a:off x="3781425" y="5684838"/>
            <a:ext cx="1431925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227"/>
          <p:cNvSpPr>
            <a:spLocks noChangeShapeType="1"/>
          </p:cNvSpPr>
          <p:nvPr/>
        </p:nvSpPr>
        <p:spPr bwMode="auto">
          <a:xfrm>
            <a:off x="2706688" y="5772150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234"/>
          <p:cNvSpPr>
            <a:spLocks noChangeShapeType="1"/>
          </p:cNvSpPr>
          <p:nvPr/>
        </p:nvSpPr>
        <p:spPr bwMode="auto">
          <a:xfrm>
            <a:off x="5834063" y="57816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235"/>
          <p:cNvSpPr txBox="1">
            <a:spLocks noChangeArrowheads="1"/>
          </p:cNvSpPr>
          <p:nvPr/>
        </p:nvSpPr>
        <p:spPr bwMode="auto">
          <a:xfrm>
            <a:off x="3625850" y="4098925"/>
            <a:ext cx="60007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FF0000"/>
                </a:solidFill>
                <a:latin typeface="Century Gothic" charset="0"/>
                <a:ea typeface="Gulim" charset="-127"/>
              </a:rPr>
              <a:t> </a:t>
            </a:r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30</a:t>
            </a:r>
            <a:r>
              <a:rPr lang="en-US" altLang="ko-KR" sz="800">
                <a:solidFill>
                  <a:srgbClr val="FF0000"/>
                </a:solidFill>
                <a:latin typeface="Century Gothic" charset="0"/>
                <a:ea typeface="Gulim" charset="-127"/>
              </a:rPr>
              <a:t> </a:t>
            </a:r>
            <a:endParaRPr lang="en-US" altLang="ko-KR" sz="2400">
              <a:solidFill>
                <a:srgbClr val="FF0000"/>
              </a:solidFill>
              <a:latin typeface="Century Gothic" charset="0"/>
              <a:ea typeface="Gulim" charset="-127"/>
            </a:endParaRPr>
          </a:p>
        </p:txBody>
      </p:sp>
      <p:sp>
        <p:nvSpPr>
          <p:cNvPr id="46101" name="Line 236"/>
          <p:cNvSpPr>
            <a:spLocks noChangeShapeType="1"/>
          </p:cNvSpPr>
          <p:nvPr/>
        </p:nvSpPr>
        <p:spPr bwMode="auto">
          <a:xfrm>
            <a:off x="4092575" y="4108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Line 237"/>
          <p:cNvSpPr>
            <a:spLocks noChangeShapeType="1"/>
          </p:cNvSpPr>
          <p:nvPr/>
        </p:nvSpPr>
        <p:spPr bwMode="auto">
          <a:xfrm flipH="1">
            <a:off x="3509963" y="4432300"/>
            <a:ext cx="646112" cy="10509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Rectangle 238"/>
          <p:cNvSpPr>
            <a:spLocks noChangeArrowheads="1"/>
          </p:cNvSpPr>
          <p:nvPr/>
        </p:nvSpPr>
        <p:spPr bwMode="auto">
          <a:xfrm>
            <a:off x="3627438" y="4100513"/>
            <a:ext cx="1143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46104" name="Line 239"/>
          <p:cNvSpPr>
            <a:spLocks noChangeShapeType="1"/>
          </p:cNvSpPr>
          <p:nvPr/>
        </p:nvSpPr>
        <p:spPr bwMode="auto">
          <a:xfrm>
            <a:off x="3740150" y="4108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Text Box 240"/>
          <p:cNvSpPr txBox="1">
            <a:spLocks noChangeArrowheads="1"/>
          </p:cNvSpPr>
          <p:nvPr/>
        </p:nvSpPr>
        <p:spPr bwMode="auto">
          <a:xfrm>
            <a:off x="5424488" y="3983038"/>
            <a:ext cx="1266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>
                <a:solidFill>
                  <a:srgbClr val="FF0000"/>
                </a:solidFill>
                <a:latin typeface="Century Gothic" charset="0"/>
              </a:rPr>
              <a:t>Overflow!</a:t>
            </a:r>
          </a:p>
        </p:txBody>
      </p:sp>
      <p:sp>
        <p:nvSpPr>
          <p:cNvPr id="46106" name="Line 68"/>
          <p:cNvSpPr>
            <a:spLocks noChangeShapeType="1"/>
          </p:cNvSpPr>
          <p:nvPr/>
        </p:nvSpPr>
        <p:spPr bwMode="auto">
          <a:xfrm>
            <a:off x="69088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Line 69"/>
          <p:cNvSpPr>
            <a:spLocks noChangeShapeType="1"/>
          </p:cNvSpPr>
          <p:nvPr/>
        </p:nvSpPr>
        <p:spPr bwMode="auto">
          <a:xfrm>
            <a:off x="78867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Line 70"/>
          <p:cNvSpPr>
            <a:spLocks noChangeShapeType="1"/>
          </p:cNvSpPr>
          <p:nvPr/>
        </p:nvSpPr>
        <p:spPr bwMode="auto">
          <a:xfrm>
            <a:off x="73279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Line 71"/>
          <p:cNvSpPr>
            <a:spLocks noChangeShapeType="1"/>
          </p:cNvSpPr>
          <p:nvPr/>
        </p:nvSpPr>
        <p:spPr bwMode="auto">
          <a:xfrm>
            <a:off x="74676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0" name="Rectangle 56"/>
          <p:cNvSpPr>
            <a:spLocks noChangeArrowheads="1"/>
          </p:cNvSpPr>
          <p:nvPr/>
        </p:nvSpPr>
        <p:spPr bwMode="auto">
          <a:xfrm>
            <a:off x="6777038" y="549751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6111" name="Text Box 121"/>
          <p:cNvSpPr txBox="1">
            <a:spLocks noChangeArrowheads="1"/>
          </p:cNvSpPr>
          <p:nvPr/>
        </p:nvSpPr>
        <p:spPr bwMode="auto">
          <a:xfrm>
            <a:off x="6869113" y="55102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46112" name="Line 68"/>
          <p:cNvSpPr>
            <a:spLocks noChangeShapeType="1"/>
          </p:cNvSpPr>
          <p:nvPr/>
        </p:nvSpPr>
        <p:spPr bwMode="auto">
          <a:xfrm>
            <a:off x="2760663" y="54483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Line 69"/>
          <p:cNvSpPr>
            <a:spLocks noChangeShapeType="1"/>
          </p:cNvSpPr>
          <p:nvPr/>
        </p:nvSpPr>
        <p:spPr bwMode="auto">
          <a:xfrm>
            <a:off x="3738563" y="54483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Line 70"/>
          <p:cNvSpPr>
            <a:spLocks noChangeShapeType="1"/>
          </p:cNvSpPr>
          <p:nvPr/>
        </p:nvSpPr>
        <p:spPr bwMode="auto">
          <a:xfrm>
            <a:off x="3179763" y="54483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5" name="Line 71"/>
          <p:cNvSpPr>
            <a:spLocks noChangeShapeType="1"/>
          </p:cNvSpPr>
          <p:nvPr/>
        </p:nvSpPr>
        <p:spPr bwMode="auto">
          <a:xfrm>
            <a:off x="3319463" y="54483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Rectangle 62"/>
          <p:cNvSpPr>
            <a:spLocks noChangeArrowheads="1"/>
          </p:cNvSpPr>
          <p:nvPr/>
        </p:nvSpPr>
        <p:spPr bwMode="auto">
          <a:xfrm>
            <a:off x="2627313" y="5438775"/>
            <a:ext cx="1233487" cy="481013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6117" name="Text Box 121"/>
          <p:cNvSpPr txBox="1">
            <a:spLocks noChangeArrowheads="1"/>
          </p:cNvSpPr>
          <p:nvPr/>
        </p:nvSpPr>
        <p:spPr bwMode="auto">
          <a:xfrm>
            <a:off x="2719388" y="54514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C880F4-53D2-D640-B5A3-20670DE317FB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41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38163" y="500063"/>
            <a:ext cx="562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3600" u="sng">
                <a:latin typeface="Century Gothic" charset="0"/>
                <a:ea typeface="Gulim" charset="-127"/>
              </a:rPr>
              <a:t>Insertion (New Root Node)</a:t>
            </a:r>
            <a:endParaRPr lang="en-US" altLang="ko-KR" sz="3600">
              <a:latin typeface="Century Gothic" charset="0"/>
              <a:ea typeface="Gulim" charset="-127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03263" y="1470025"/>
            <a:ext cx="188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25</a:t>
            </a:r>
          </a:p>
        </p:txBody>
      </p:sp>
      <p:sp>
        <p:nvSpPr>
          <p:cNvPr id="47109" name="Line 6"/>
          <p:cNvSpPr>
            <a:spLocks noChangeShapeType="1"/>
          </p:cNvSpPr>
          <p:nvPr/>
        </p:nvSpPr>
        <p:spPr bwMode="auto">
          <a:xfrm flipV="1">
            <a:off x="2176463" y="5689600"/>
            <a:ext cx="468312" cy="79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>
            <a:off x="1063625" y="57753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11" name="Group 8"/>
          <p:cNvGrpSpPr>
            <a:grpSpLocks/>
          </p:cNvGrpSpPr>
          <p:nvPr/>
        </p:nvGrpSpPr>
        <p:grpSpPr bwMode="auto">
          <a:xfrm>
            <a:off x="989013" y="5457825"/>
            <a:ext cx="1250950" cy="482600"/>
            <a:chOff x="385" y="3496"/>
            <a:chExt cx="788" cy="304"/>
          </a:xfrm>
        </p:grpSpPr>
        <p:sp>
          <p:nvSpPr>
            <p:cNvPr id="47153" name="Text Box 9"/>
            <p:cNvSpPr txBox="1">
              <a:spLocks noChangeArrowheads="1"/>
            </p:cNvSpPr>
            <p:nvPr/>
          </p:nvSpPr>
          <p:spPr bwMode="auto">
            <a:xfrm>
              <a:off x="385" y="3498"/>
              <a:ext cx="7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20  25 </a:t>
              </a:r>
            </a:p>
          </p:txBody>
        </p:sp>
        <p:sp>
          <p:nvSpPr>
            <p:cNvPr id="47154" name="Line 10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5" name="Line 11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6" name="Line 12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7" name="Line 13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2" name="Line 14"/>
          <p:cNvSpPr>
            <a:spLocks noChangeShapeType="1"/>
          </p:cNvSpPr>
          <p:nvPr/>
        </p:nvSpPr>
        <p:spPr bwMode="auto">
          <a:xfrm>
            <a:off x="1609725" y="57753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15"/>
          <p:cNvSpPr>
            <a:spLocks noChangeShapeType="1"/>
          </p:cNvSpPr>
          <p:nvPr/>
        </p:nvSpPr>
        <p:spPr bwMode="auto">
          <a:xfrm>
            <a:off x="6383338" y="5719763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6"/>
          <p:cNvSpPr>
            <a:spLocks noChangeShapeType="1"/>
          </p:cNvSpPr>
          <p:nvPr/>
        </p:nvSpPr>
        <p:spPr bwMode="auto">
          <a:xfrm>
            <a:off x="5278438" y="58086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15" name="Group 17"/>
          <p:cNvGrpSpPr>
            <a:grpSpLocks/>
          </p:cNvGrpSpPr>
          <p:nvPr/>
        </p:nvGrpSpPr>
        <p:grpSpPr bwMode="auto">
          <a:xfrm>
            <a:off x="5205413" y="5491163"/>
            <a:ext cx="1249362" cy="482600"/>
            <a:chOff x="386" y="3496"/>
            <a:chExt cx="787" cy="304"/>
          </a:xfrm>
        </p:grpSpPr>
        <p:sp>
          <p:nvSpPr>
            <p:cNvPr id="47148" name="Text Box 1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50  55 </a:t>
              </a:r>
            </a:p>
          </p:txBody>
        </p:sp>
        <p:sp>
          <p:nvSpPr>
            <p:cNvPr id="47149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0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1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2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6" name="Line 23"/>
          <p:cNvSpPr>
            <a:spLocks noChangeShapeType="1"/>
          </p:cNvSpPr>
          <p:nvPr/>
        </p:nvSpPr>
        <p:spPr bwMode="auto">
          <a:xfrm>
            <a:off x="6840538" y="57832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30"/>
          <p:cNvSpPr>
            <a:spLocks noChangeShapeType="1"/>
          </p:cNvSpPr>
          <p:nvPr/>
        </p:nvSpPr>
        <p:spPr bwMode="auto">
          <a:xfrm flipH="1">
            <a:off x="1816100" y="4356100"/>
            <a:ext cx="1870075" cy="1084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Text Box 32"/>
          <p:cNvSpPr txBox="1">
            <a:spLocks noChangeArrowheads="1"/>
          </p:cNvSpPr>
          <p:nvPr/>
        </p:nvSpPr>
        <p:spPr bwMode="auto">
          <a:xfrm>
            <a:off x="4095750" y="4100513"/>
            <a:ext cx="1249363" cy="479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ko-KR" altLang="en-US" sz="2400">
                <a:latin typeface="Century Gothic" charset="0"/>
                <a:ea typeface="Gulim" charset="-127"/>
              </a:rPr>
              <a:t> </a:t>
            </a:r>
            <a:r>
              <a:rPr lang="en-US" altLang="ko-KR" sz="2400">
                <a:latin typeface="Century Gothic" charset="0"/>
                <a:ea typeface="Gulim" charset="-127"/>
              </a:rPr>
              <a:t>50  60 </a:t>
            </a:r>
          </a:p>
        </p:txBody>
      </p:sp>
      <p:sp>
        <p:nvSpPr>
          <p:cNvPr id="47119" name="Line 33"/>
          <p:cNvSpPr>
            <a:spLocks noChangeShapeType="1"/>
          </p:cNvSpPr>
          <p:nvPr/>
        </p:nvSpPr>
        <p:spPr bwMode="auto">
          <a:xfrm>
            <a:off x="4233863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34"/>
          <p:cNvSpPr>
            <a:spLocks noChangeShapeType="1"/>
          </p:cNvSpPr>
          <p:nvPr/>
        </p:nvSpPr>
        <p:spPr bwMode="auto">
          <a:xfrm>
            <a:off x="5211763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Line 35"/>
          <p:cNvSpPr>
            <a:spLocks noChangeShapeType="1"/>
          </p:cNvSpPr>
          <p:nvPr/>
        </p:nvSpPr>
        <p:spPr bwMode="auto">
          <a:xfrm>
            <a:off x="4652963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36"/>
          <p:cNvSpPr>
            <a:spLocks noChangeShapeType="1"/>
          </p:cNvSpPr>
          <p:nvPr/>
        </p:nvSpPr>
        <p:spPr bwMode="auto">
          <a:xfrm>
            <a:off x="4792663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37"/>
          <p:cNvSpPr>
            <a:spLocks noChangeShapeType="1"/>
          </p:cNvSpPr>
          <p:nvPr/>
        </p:nvSpPr>
        <p:spPr bwMode="auto">
          <a:xfrm>
            <a:off x="4716463" y="4416425"/>
            <a:ext cx="935037" cy="1060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38"/>
          <p:cNvSpPr>
            <a:spLocks noChangeShapeType="1"/>
          </p:cNvSpPr>
          <p:nvPr/>
        </p:nvSpPr>
        <p:spPr bwMode="auto">
          <a:xfrm>
            <a:off x="5278438" y="4408488"/>
            <a:ext cx="1982787" cy="10826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39"/>
          <p:cNvSpPr>
            <a:spLocks noChangeShapeType="1"/>
          </p:cNvSpPr>
          <p:nvPr/>
        </p:nvSpPr>
        <p:spPr bwMode="auto">
          <a:xfrm>
            <a:off x="3781425" y="5684838"/>
            <a:ext cx="1431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Line 40"/>
          <p:cNvSpPr>
            <a:spLocks noChangeShapeType="1"/>
          </p:cNvSpPr>
          <p:nvPr/>
        </p:nvSpPr>
        <p:spPr bwMode="auto">
          <a:xfrm>
            <a:off x="2706688" y="57721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Line 47"/>
          <p:cNvSpPr>
            <a:spLocks noChangeShapeType="1"/>
          </p:cNvSpPr>
          <p:nvPr/>
        </p:nvSpPr>
        <p:spPr bwMode="auto">
          <a:xfrm>
            <a:off x="5834063" y="57816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Text Box 48"/>
          <p:cNvSpPr txBox="1">
            <a:spLocks noChangeArrowheads="1"/>
          </p:cNvSpPr>
          <p:nvPr/>
        </p:nvSpPr>
        <p:spPr bwMode="auto">
          <a:xfrm>
            <a:off x="3625850" y="4098925"/>
            <a:ext cx="60007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800">
                <a:latin typeface="Century Gothic" charset="0"/>
                <a:ea typeface="Gulim" charset="-127"/>
              </a:rPr>
              <a:t> </a:t>
            </a:r>
            <a:r>
              <a:rPr lang="en-US" altLang="ko-KR" sz="2400">
                <a:latin typeface="Century Gothic" charset="0"/>
                <a:ea typeface="Gulim" charset="-127"/>
              </a:rPr>
              <a:t>30</a:t>
            </a:r>
            <a:r>
              <a:rPr lang="en-US" altLang="ko-KR" sz="800">
                <a:latin typeface="Century Gothic" charset="0"/>
                <a:ea typeface="Gulim" charset="-127"/>
              </a:rPr>
              <a:t> </a:t>
            </a:r>
            <a:endParaRPr lang="en-US" altLang="ko-KR" sz="2400">
              <a:latin typeface="Century Gothic" charset="0"/>
              <a:ea typeface="Gulim" charset="-127"/>
            </a:endParaRPr>
          </a:p>
        </p:txBody>
      </p:sp>
      <p:sp>
        <p:nvSpPr>
          <p:cNvPr id="47129" name="Line 49"/>
          <p:cNvSpPr>
            <a:spLocks noChangeShapeType="1"/>
          </p:cNvSpPr>
          <p:nvPr/>
        </p:nvSpPr>
        <p:spPr bwMode="auto">
          <a:xfrm>
            <a:off x="4092575" y="4108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Line 50"/>
          <p:cNvSpPr>
            <a:spLocks noChangeShapeType="1"/>
          </p:cNvSpPr>
          <p:nvPr/>
        </p:nvSpPr>
        <p:spPr bwMode="auto">
          <a:xfrm flipH="1">
            <a:off x="3509963" y="4432300"/>
            <a:ext cx="646112" cy="10509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Rectangle 51"/>
          <p:cNvSpPr>
            <a:spLocks noChangeArrowheads="1"/>
          </p:cNvSpPr>
          <p:nvPr/>
        </p:nvSpPr>
        <p:spPr bwMode="auto">
          <a:xfrm>
            <a:off x="3627438" y="4100513"/>
            <a:ext cx="1143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47132" name="Line 52"/>
          <p:cNvSpPr>
            <a:spLocks noChangeShapeType="1"/>
          </p:cNvSpPr>
          <p:nvPr/>
        </p:nvSpPr>
        <p:spPr bwMode="auto">
          <a:xfrm>
            <a:off x="3740150" y="4108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AutoShape 54"/>
          <p:cNvSpPr>
            <a:spLocks noChangeArrowheads="1"/>
          </p:cNvSpPr>
          <p:nvPr/>
        </p:nvSpPr>
        <p:spPr bwMode="auto">
          <a:xfrm>
            <a:off x="4287838" y="4003675"/>
            <a:ext cx="328612" cy="639763"/>
          </a:xfrm>
          <a:prstGeom prst="flowChartAlternateProcess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47134" name="Line 55"/>
          <p:cNvSpPr>
            <a:spLocks noChangeShapeType="1"/>
          </p:cNvSpPr>
          <p:nvPr/>
        </p:nvSpPr>
        <p:spPr bwMode="auto">
          <a:xfrm flipV="1">
            <a:off x="4468813" y="3667125"/>
            <a:ext cx="138112" cy="336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5" name="Text Box 56"/>
          <p:cNvSpPr txBox="1">
            <a:spLocks noChangeArrowheads="1"/>
          </p:cNvSpPr>
          <p:nvPr/>
        </p:nvSpPr>
        <p:spPr bwMode="auto">
          <a:xfrm>
            <a:off x="4706938" y="3341688"/>
            <a:ext cx="3698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>
                <a:solidFill>
                  <a:srgbClr val="FF0000"/>
                </a:solidFill>
                <a:latin typeface="Century Gothic" charset="0"/>
              </a:rPr>
              <a:t>Split and move up the mid-key.</a:t>
            </a:r>
          </a:p>
          <a:p>
            <a:pPr eaLnBrk="1" hangingPunct="1"/>
            <a:r>
              <a:rPr lang="en-US" altLang="x-none" sz="2000">
                <a:solidFill>
                  <a:srgbClr val="FF0000"/>
                </a:solidFill>
                <a:latin typeface="Century Gothic" charset="0"/>
              </a:rPr>
              <a:t>Create new root</a:t>
            </a:r>
          </a:p>
        </p:txBody>
      </p:sp>
      <p:sp>
        <p:nvSpPr>
          <p:cNvPr id="47136" name="Line 68"/>
          <p:cNvSpPr>
            <a:spLocks noChangeShapeType="1"/>
          </p:cNvSpPr>
          <p:nvPr/>
        </p:nvSpPr>
        <p:spPr bwMode="auto">
          <a:xfrm>
            <a:off x="69088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7" name="Line 69"/>
          <p:cNvSpPr>
            <a:spLocks noChangeShapeType="1"/>
          </p:cNvSpPr>
          <p:nvPr/>
        </p:nvSpPr>
        <p:spPr bwMode="auto">
          <a:xfrm>
            <a:off x="78867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Line 70"/>
          <p:cNvSpPr>
            <a:spLocks noChangeShapeType="1"/>
          </p:cNvSpPr>
          <p:nvPr/>
        </p:nvSpPr>
        <p:spPr bwMode="auto">
          <a:xfrm>
            <a:off x="73279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Line 71"/>
          <p:cNvSpPr>
            <a:spLocks noChangeShapeType="1"/>
          </p:cNvSpPr>
          <p:nvPr/>
        </p:nvSpPr>
        <p:spPr bwMode="auto">
          <a:xfrm>
            <a:off x="74676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Rectangle 56"/>
          <p:cNvSpPr>
            <a:spLocks noChangeArrowheads="1"/>
          </p:cNvSpPr>
          <p:nvPr/>
        </p:nvSpPr>
        <p:spPr bwMode="auto">
          <a:xfrm>
            <a:off x="6777038" y="549751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7141" name="Text Box 121"/>
          <p:cNvSpPr txBox="1">
            <a:spLocks noChangeArrowheads="1"/>
          </p:cNvSpPr>
          <p:nvPr/>
        </p:nvSpPr>
        <p:spPr bwMode="auto">
          <a:xfrm>
            <a:off x="6869113" y="55102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47142" name="Line 68"/>
          <p:cNvSpPr>
            <a:spLocks noChangeShapeType="1"/>
          </p:cNvSpPr>
          <p:nvPr/>
        </p:nvSpPr>
        <p:spPr bwMode="auto">
          <a:xfrm>
            <a:off x="27606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3" name="Line 69"/>
          <p:cNvSpPr>
            <a:spLocks noChangeShapeType="1"/>
          </p:cNvSpPr>
          <p:nvPr/>
        </p:nvSpPr>
        <p:spPr bwMode="auto">
          <a:xfrm>
            <a:off x="37385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4" name="Line 70"/>
          <p:cNvSpPr>
            <a:spLocks noChangeShapeType="1"/>
          </p:cNvSpPr>
          <p:nvPr/>
        </p:nvSpPr>
        <p:spPr bwMode="auto">
          <a:xfrm>
            <a:off x="31797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Line 71"/>
          <p:cNvSpPr>
            <a:spLocks noChangeShapeType="1"/>
          </p:cNvSpPr>
          <p:nvPr/>
        </p:nvSpPr>
        <p:spPr bwMode="auto">
          <a:xfrm>
            <a:off x="33194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6" name="Rectangle 68"/>
          <p:cNvSpPr>
            <a:spLocks noChangeArrowheads="1"/>
          </p:cNvSpPr>
          <p:nvPr/>
        </p:nvSpPr>
        <p:spPr bwMode="auto">
          <a:xfrm>
            <a:off x="2627313" y="543877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7147" name="Text Box 121"/>
          <p:cNvSpPr txBox="1">
            <a:spLocks noChangeArrowheads="1"/>
          </p:cNvSpPr>
          <p:nvPr/>
        </p:nvSpPr>
        <p:spPr bwMode="auto">
          <a:xfrm>
            <a:off x="2719388" y="54514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02ADB2-AAC0-AF4B-9C9C-6C04993C2B0F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42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48131" name="Line 71"/>
          <p:cNvSpPr>
            <a:spLocks noChangeShapeType="1"/>
          </p:cNvSpPr>
          <p:nvPr/>
        </p:nvSpPr>
        <p:spPr bwMode="auto">
          <a:xfrm flipH="1">
            <a:off x="3444875" y="3175000"/>
            <a:ext cx="385763" cy="877888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Line 72"/>
          <p:cNvSpPr>
            <a:spLocks noChangeShapeType="1"/>
          </p:cNvSpPr>
          <p:nvPr/>
        </p:nvSpPr>
        <p:spPr bwMode="auto">
          <a:xfrm>
            <a:off x="4376738" y="3165475"/>
            <a:ext cx="882650" cy="931863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538163" y="500063"/>
            <a:ext cx="562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3600" u="sng">
                <a:latin typeface="Century Gothic" charset="0"/>
                <a:ea typeface="Gulim" charset="-127"/>
              </a:rPr>
              <a:t>Insertion (New Root Node)</a:t>
            </a:r>
            <a:endParaRPr lang="en-US" altLang="ko-KR" sz="3600">
              <a:latin typeface="Century Gothic" charset="0"/>
              <a:ea typeface="Gulim" charset="-127"/>
            </a:endParaRPr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703263" y="1470025"/>
            <a:ext cx="188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sz="2800">
                <a:latin typeface="Century Gothic" charset="0"/>
                <a:ea typeface="Gulim" charset="-127"/>
              </a:rPr>
              <a:t> </a:t>
            </a:r>
            <a:r>
              <a:rPr lang="en-US" altLang="ko-KR" sz="2800">
                <a:latin typeface="Century Gothic" charset="0"/>
                <a:ea typeface="Gulim" charset="-127"/>
              </a:rPr>
              <a:t>Insert 25</a:t>
            </a:r>
          </a:p>
        </p:txBody>
      </p:sp>
      <p:sp>
        <p:nvSpPr>
          <p:cNvPr id="48135" name="Line 5"/>
          <p:cNvSpPr>
            <a:spLocks noChangeShapeType="1"/>
          </p:cNvSpPr>
          <p:nvPr/>
        </p:nvSpPr>
        <p:spPr bwMode="auto">
          <a:xfrm flipV="1">
            <a:off x="2176463" y="5689600"/>
            <a:ext cx="468312" cy="79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6"/>
          <p:cNvSpPr>
            <a:spLocks noChangeShapeType="1"/>
          </p:cNvSpPr>
          <p:nvPr/>
        </p:nvSpPr>
        <p:spPr bwMode="auto">
          <a:xfrm>
            <a:off x="1063625" y="57753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37" name="Group 7"/>
          <p:cNvGrpSpPr>
            <a:grpSpLocks/>
          </p:cNvGrpSpPr>
          <p:nvPr/>
        </p:nvGrpSpPr>
        <p:grpSpPr bwMode="auto">
          <a:xfrm>
            <a:off x="989013" y="5457825"/>
            <a:ext cx="1250950" cy="482600"/>
            <a:chOff x="385" y="3496"/>
            <a:chExt cx="788" cy="304"/>
          </a:xfrm>
        </p:grpSpPr>
        <p:sp>
          <p:nvSpPr>
            <p:cNvPr id="48185" name="Text Box 8"/>
            <p:cNvSpPr txBox="1">
              <a:spLocks noChangeArrowheads="1"/>
            </p:cNvSpPr>
            <p:nvPr/>
          </p:nvSpPr>
          <p:spPr bwMode="auto">
            <a:xfrm>
              <a:off x="385" y="3498"/>
              <a:ext cx="7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20  25 </a:t>
              </a:r>
            </a:p>
          </p:txBody>
        </p:sp>
        <p:sp>
          <p:nvSpPr>
            <p:cNvPr id="48186" name="Line 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7" name="Line 1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8" name="Line 1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9" name="Line 1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8" name="Line 13"/>
          <p:cNvSpPr>
            <a:spLocks noChangeShapeType="1"/>
          </p:cNvSpPr>
          <p:nvPr/>
        </p:nvSpPr>
        <p:spPr bwMode="auto">
          <a:xfrm>
            <a:off x="1609725" y="57753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4"/>
          <p:cNvSpPr>
            <a:spLocks noChangeShapeType="1"/>
          </p:cNvSpPr>
          <p:nvPr/>
        </p:nvSpPr>
        <p:spPr bwMode="auto">
          <a:xfrm>
            <a:off x="6383338" y="5719763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5"/>
          <p:cNvSpPr>
            <a:spLocks noChangeShapeType="1"/>
          </p:cNvSpPr>
          <p:nvPr/>
        </p:nvSpPr>
        <p:spPr bwMode="auto">
          <a:xfrm>
            <a:off x="5278438" y="58086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41" name="Group 16"/>
          <p:cNvGrpSpPr>
            <a:grpSpLocks/>
          </p:cNvGrpSpPr>
          <p:nvPr/>
        </p:nvGrpSpPr>
        <p:grpSpPr bwMode="auto">
          <a:xfrm>
            <a:off x="5205413" y="5491163"/>
            <a:ext cx="1249362" cy="482600"/>
            <a:chOff x="386" y="3496"/>
            <a:chExt cx="787" cy="304"/>
          </a:xfrm>
        </p:grpSpPr>
        <p:sp>
          <p:nvSpPr>
            <p:cNvPr id="48180" name="Text Box 17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ko-KR" altLang="en-US" sz="2400">
                  <a:latin typeface="Century Gothic" charset="0"/>
                  <a:ea typeface="Gulim" charset="-127"/>
                </a:rPr>
                <a:t> </a:t>
              </a:r>
              <a:r>
                <a:rPr lang="en-US" altLang="ko-KR" sz="2400">
                  <a:latin typeface="Century Gothic" charset="0"/>
                  <a:ea typeface="Gulim" charset="-127"/>
                </a:rPr>
                <a:t>50  55 </a:t>
              </a:r>
            </a:p>
          </p:txBody>
        </p:sp>
        <p:sp>
          <p:nvSpPr>
            <p:cNvPr id="48181" name="Line 18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2" name="Line 19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3" name="Line 20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4" name="Line 21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42" name="Line 22"/>
          <p:cNvSpPr>
            <a:spLocks noChangeShapeType="1"/>
          </p:cNvSpPr>
          <p:nvPr/>
        </p:nvSpPr>
        <p:spPr bwMode="auto">
          <a:xfrm>
            <a:off x="6840538" y="57832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29"/>
          <p:cNvSpPr>
            <a:spLocks noChangeShapeType="1"/>
          </p:cNvSpPr>
          <p:nvPr/>
        </p:nvSpPr>
        <p:spPr bwMode="auto">
          <a:xfrm flipH="1">
            <a:off x="1816100" y="4365625"/>
            <a:ext cx="831850" cy="1074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Line 35"/>
          <p:cNvSpPr>
            <a:spLocks noChangeShapeType="1"/>
          </p:cNvSpPr>
          <p:nvPr/>
        </p:nvSpPr>
        <p:spPr bwMode="auto">
          <a:xfrm>
            <a:off x="5021263" y="4416425"/>
            <a:ext cx="630237" cy="1060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Line 36"/>
          <p:cNvSpPr>
            <a:spLocks noChangeShapeType="1"/>
          </p:cNvSpPr>
          <p:nvPr/>
        </p:nvSpPr>
        <p:spPr bwMode="auto">
          <a:xfrm>
            <a:off x="5545138" y="4408488"/>
            <a:ext cx="1716087" cy="10826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Line 37"/>
          <p:cNvSpPr>
            <a:spLocks noChangeShapeType="1"/>
          </p:cNvSpPr>
          <p:nvPr/>
        </p:nvSpPr>
        <p:spPr bwMode="auto">
          <a:xfrm>
            <a:off x="3781425" y="5684838"/>
            <a:ext cx="1431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Line 38"/>
          <p:cNvSpPr>
            <a:spLocks noChangeShapeType="1"/>
          </p:cNvSpPr>
          <p:nvPr/>
        </p:nvSpPr>
        <p:spPr bwMode="auto">
          <a:xfrm>
            <a:off x="2706688" y="57721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Line 44"/>
          <p:cNvSpPr>
            <a:spLocks noChangeShapeType="1"/>
          </p:cNvSpPr>
          <p:nvPr/>
        </p:nvSpPr>
        <p:spPr bwMode="auto">
          <a:xfrm>
            <a:off x="5834063" y="57816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Line 47"/>
          <p:cNvSpPr>
            <a:spLocks noChangeShapeType="1"/>
          </p:cNvSpPr>
          <p:nvPr/>
        </p:nvSpPr>
        <p:spPr bwMode="auto">
          <a:xfrm>
            <a:off x="3213100" y="4356100"/>
            <a:ext cx="296863" cy="1127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Line 68"/>
          <p:cNvSpPr>
            <a:spLocks noChangeShapeType="1"/>
          </p:cNvSpPr>
          <p:nvPr/>
        </p:nvSpPr>
        <p:spPr bwMode="auto">
          <a:xfrm>
            <a:off x="69088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Line 69"/>
          <p:cNvSpPr>
            <a:spLocks noChangeShapeType="1"/>
          </p:cNvSpPr>
          <p:nvPr/>
        </p:nvSpPr>
        <p:spPr bwMode="auto">
          <a:xfrm>
            <a:off x="78867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Line 70"/>
          <p:cNvSpPr>
            <a:spLocks noChangeShapeType="1"/>
          </p:cNvSpPr>
          <p:nvPr/>
        </p:nvSpPr>
        <p:spPr bwMode="auto">
          <a:xfrm>
            <a:off x="73279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Line 71"/>
          <p:cNvSpPr>
            <a:spLocks noChangeShapeType="1"/>
          </p:cNvSpPr>
          <p:nvPr/>
        </p:nvSpPr>
        <p:spPr bwMode="auto">
          <a:xfrm>
            <a:off x="74676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Rectangle 65"/>
          <p:cNvSpPr>
            <a:spLocks noChangeArrowheads="1"/>
          </p:cNvSpPr>
          <p:nvPr/>
        </p:nvSpPr>
        <p:spPr bwMode="auto">
          <a:xfrm>
            <a:off x="6777038" y="549751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8155" name="Text Box 121"/>
          <p:cNvSpPr txBox="1">
            <a:spLocks noChangeArrowheads="1"/>
          </p:cNvSpPr>
          <p:nvPr/>
        </p:nvSpPr>
        <p:spPr bwMode="auto">
          <a:xfrm>
            <a:off x="6869113" y="55102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48156" name="Line 68"/>
          <p:cNvSpPr>
            <a:spLocks noChangeShapeType="1"/>
          </p:cNvSpPr>
          <p:nvPr/>
        </p:nvSpPr>
        <p:spPr bwMode="auto">
          <a:xfrm>
            <a:off x="5092700" y="4089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Line 69"/>
          <p:cNvSpPr>
            <a:spLocks noChangeShapeType="1"/>
          </p:cNvSpPr>
          <p:nvPr/>
        </p:nvSpPr>
        <p:spPr bwMode="auto">
          <a:xfrm>
            <a:off x="6070600" y="4089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8" name="Line 70"/>
          <p:cNvSpPr>
            <a:spLocks noChangeShapeType="1"/>
          </p:cNvSpPr>
          <p:nvPr/>
        </p:nvSpPr>
        <p:spPr bwMode="auto">
          <a:xfrm>
            <a:off x="5511800" y="4089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Line 71"/>
          <p:cNvSpPr>
            <a:spLocks noChangeShapeType="1"/>
          </p:cNvSpPr>
          <p:nvPr/>
        </p:nvSpPr>
        <p:spPr bwMode="auto">
          <a:xfrm>
            <a:off x="5651500" y="4089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0" name="Rectangle 71"/>
          <p:cNvSpPr>
            <a:spLocks noChangeArrowheads="1"/>
          </p:cNvSpPr>
          <p:nvPr/>
        </p:nvSpPr>
        <p:spPr bwMode="auto">
          <a:xfrm>
            <a:off x="4960938" y="407987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8161" name="Text Box 121"/>
          <p:cNvSpPr txBox="1">
            <a:spLocks noChangeArrowheads="1"/>
          </p:cNvSpPr>
          <p:nvPr/>
        </p:nvSpPr>
        <p:spPr bwMode="auto">
          <a:xfrm>
            <a:off x="5053013" y="40925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60</a:t>
            </a:r>
          </a:p>
        </p:txBody>
      </p:sp>
      <p:sp>
        <p:nvSpPr>
          <p:cNvPr id="48162" name="Line 68"/>
          <p:cNvSpPr>
            <a:spLocks noChangeShapeType="1"/>
          </p:cNvSpPr>
          <p:nvPr/>
        </p:nvSpPr>
        <p:spPr bwMode="auto">
          <a:xfrm>
            <a:off x="2743200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3" name="Line 69"/>
          <p:cNvSpPr>
            <a:spLocks noChangeShapeType="1"/>
          </p:cNvSpPr>
          <p:nvPr/>
        </p:nvSpPr>
        <p:spPr bwMode="auto">
          <a:xfrm>
            <a:off x="3721100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4" name="Line 70"/>
          <p:cNvSpPr>
            <a:spLocks noChangeShapeType="1"/>
          </p:cNvSpPr>
          <p:nvPr/>
        </p:nvSpPr>
        <p:spPr bwMode="auto">
          <a:xfrm>
            <a:off x="3162300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5" name="Line 71"/>
          <p:cNvSpPr>
            <a:spLocks noChangeShapeType="1"/>
          </p:cNvSpPr>
          <p:nvPr/>
        </p:nvSpPr>
        <p:spPr bwMode="auto">
          <a:xfrm>
            <a:off x="3302000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6" name="Rectangle 77"/>
          <p:cNvSpPr>
            <a:spLocks noChangeArrowheads="1"/>
          </p:cNvSpPr>
          <p:nvPr/>
        </p:nvSpPr>
        <p:spPr bwMode="auto">
          <a:xfrm>
            <a:off x="2611438" y="4089400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8167" name="Text Box 121"/>
          <p:cNvSpPr txBox="1">
            <a:spLocks noChangeArrowheads="1"/>
          </p:cNvSpPr>
          <p:nvPr/>
        </p:nvSpPr>
        <p:spPr bwMode="auto">
          <a:xfrm>
            <a:off x="2703513" y="410210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30</a:t>
            </a:r>
          </a:p>
        </p:txBody>
      </p:sp>
      <p:sp>
        <p:nvSpPr>
          <p:cNvPr id="48168" name="Line 68"/>
          <p:cNvSpPr>
            <a:spLocks noChangeShapeType="1"/>
          </p:cNvSpPr>
          <p:nvPr/>
        </p:nvSpPr>
        <p:spPr bwMode="auto">
          <a:xfrm>
            <a:off x="27606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9" name="Line 69"/>
          <p:cNvSpPr>
            <a:spLocks noChangeShapeType="1"/>
          </p:cNvSpPr>
          <p:nvPr/>
        </p:nvSpPr>
        <p:spPr bwMode="auto">
          <a:xfrm>
            <a:off x="37385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0" name="Line 70"/>
          <p:cNvSpPr>
            <a:spLocks noChangeShapeType="1"/>
          </p:cNvSpPr>
          <p:nvPr/>
        </p:nvSpPr>
        <p:spPr bwMode="auto">
          <a:xfrm>
            <a:off x="31797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1" name="Line 71"/>
          <p:cNvSpPr>
            <a:spLocks noChangeShapeType="1"/>
          </p:cNvSpPr>
          <p:nvPr/>
        </p:nvSpPr>
        <p:spPr bwMode="auto">
          <a:xfrm>
            <a:off x="33194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2" name="Rectangle 83"/>
          <p:cNvSpPr>
            <a:spLocks noChangeArrowheads="1"/>
          </p:cNvSpPr>
          <p:nvPr/>
        </p:nvSpPr>
        <p:spPr bwMode="auto">
          <a:xfrm>
            <a:off x="2627313" y="5438775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8173" name="Text Box 121"/>
          <p:cNvSpPr txBox="1">
            <a:spLocks noChangeArrowheads="1"/>
          </p:cNvSpPr>
          <p:nvPr/>
        </p:nvSpPr>
        <p:spPr bwMode="auto">
          <a:xfrm>
            <a:off x="2719388" y="54514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latin typeface="Century Gothic" charset="0"/>
                <a:ea typeface="Gulim" charset="-127"/>
              </a:rPr>
              <a:t>30</a:t>
            </a:r>
          </a:p>
        </p:txBody>
      </p:sp>
      <p:sp>
        <p:nvSpPr>
          <p:cNvPr id="48174" name="Line 68"/>
          <p:cNvSpPr>
            <a:spLocks noChangeShapeType="1"/>
          </p:cNvSpPr>
          <p:nvPr/>
        </p:nvSpPr>
        <p:spPr bwMode="auto">
          <a:xfrm>
            <a:off x="3856038" y="2924175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5" name="Line 69"/>
          <p:cNvSpPr>
            <a:spLocks noChangeShapeType="1"/>
          </p:cNvSpPr>
          <p:nvPr/>
        </p:nvSpPr>
        <p:spPr bwMode="auto">
          <a:xfrm>
            <a:off x="4833938" y="2924175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6" name="Line 70"/>
          <p:cNvSpPr>
            <a:spLocks noChangeShapeType="1"/>
          </p:cNvSpPr>
          <p:nvPr/>
        </p:nvSpPr>
        <p:spPr bwMode="auto">
          <a:xfrm>
            <a:off x="4275138" y="2924175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7" name="Line 71"/>
          <p:cNvSpPr>
            <a:spLocks noChangeShapeType="1"/>
          </p:cNvSpPr>
          <p:nvPr/>
        </p:nvSpPr>
        <p:spPr bwMode="auto">
          <a:xfrm>
            <a:off x="4414838" y="2924175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8" name="Rectangle 90"/>
          <p:cNvSpPr>
            <a:spLocks noChangeArrowheads="1"/>
          </p:cNvSpPr>
          <p:nvPr/>
        </p:nvSpPr>
        <p:spPr bwMode="auto">
          <a:xfrm>
            <a:off x="3722688" y="2916238"/>
            <a:ext cx="1233487" cy="479425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48179" name="Text Box 121"/>
          <p:cNvSpPr txBox="1">
            <a:spLocks noChangeArrowheads="1"/>
          </p:cNvSpPr>
          <p:nvPr/>
        </p:nvSpPr>
        <p:spPr bwMode="auto">
          <a:xfrm>
            <a:off x="3814763" y="29273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400">
                <a:solidFill>
                  <a:srgbClr val="FF0000"/>
                </a:solidFill>
                <a:latin typeface="Century Gothic" charset="0"/>
                <a:ea typeface="Gulim" charset="-127"/>
              </a:rPr>
              <a:t>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F1298D-0C69-644C-9BB9-2546707966FB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43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B+Tree Insertion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Leaf node overflow</a:t>
            </a:r>
          </a:p>
          <a:p>
            <a:pPr lvl="1" eaLnBrk="1" hangingPunct="1"/>
            <a:r>
              <a:rPr lang="en-US" altLang="ko-KR" sz="1800">
                <a:ea typeface="Gulim" charset="-127"/>
              </a:rPr>
              <a:t>The first key of the new node is </a:t>
            </a:r>
            <a:r>
              <a:rPr lang="en-US" altLang="ko-KR" sz="1800" i="1" u="sng">
                <a:ea typeface="Gulim" charset="-127"/>
              </a:rPr>
              <a:t>copied</a:t>
            </a:r>
            <a:r>
              <a:rPr lang="en-US" altLang="ko-KR" sz="1800">
                <a:ea typeface="Gulim" charset="-127"/>
              </a:rPr>
              <a:t> to the parent</a:t>
            </a:r>
          </a:p>
          <a:p>
            <a:pPr eaLnBrk="1" hangingPunct="1"/>
            <a:r>
              <a:rPr lang="en-US" altLang="ko-KR">
                <a:ea typeface="Gulim" charset="-127"/>
              </a:rPr>
              <a:t>Non-leaf node overflow</a:t>
            </a:r>
          </a:p>
          <a:p>
            <a:pPr lvl="1" eaLnBrk="1" hangingPunct="1"/>
            <a:r>
              <a:rPr lang="en-US" altLang="ko-KR" sz="1800">
                <a:ea typeface="Gulim" charset="-127"/>
              </a:rPr>
              <a:t>The middle key is </a:t>
            </a:r>
            <a:r>
              <a:rPr lang="en-US" altLang="ko-KR" sz="1800" i="1" u="sng">
                <a:ea typeface="Gulim" charset="-127"/>
              </a:rPr>
              <a:t>moved</a:t>
            </a:r>
            <a:r>
              <a:rPr lang="en-US" altLang="ko-KR" sz="1800">
                <a:ea typeface="Gulim" charset="-127"/>
              </a:rPr>
              <a:t> to the 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9D2CCEB-D4F4-1E4A-AB51-49CE4F0D5AFB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44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312738"/>
            <a:ext cx="7772400" cy="795337"/>
          </a:xfrm>
        </p:spPr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Practice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631950"/>
            <a:ext cx="8548687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5157788"/>
            <a:ext cx="8986837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49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D8B94D-2973-7045-8BB9-EB68BEF15A15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45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B+Tree Deletion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z="2400"/>
              <a:t>(a) Simple case (no underflow)</a:t>
            </a:r>
            <a:endParaRPr lang="en-US" altLang="x-none" sz="1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z="2400"/>
              <a:t>(b) Leaf node, coalesce with neighbor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z="2400"/>
              <a:t>(c) Leaf node, redistribute with neighbor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z="2400"/>
              <a:t>(d) Non-leaf node, coalesce with neighbor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z="2400"/>
              <a:t>(e) Non-leaf node, redistribute with neighbor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89F1A0-BAB2-F349-8207-D1C9BA0E757A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46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57413"/>
            <a:ext cx="8915400" cy="877887"/>
          </a:xfrm>
        </p:spPr>
        <p:txBody>
          <a:bodyPr/>
          <a:lstStyle/>
          <a:p>
            <a:pPr eaLnBrk="1" hangingPunct="1"/>
            <a:r>
              <a:rPr lang="en-US" altLang="x-none"/>
              <a:t>(a) Simple case </a:t>
            </a:r>
            <a:br>
              <a:rPr lang="en-US" altLang="x-none"/>
            </a:br>
            <a:r>
              <a:rPr lang="en-US" altLang="x-none"/>
              <a:t>(no underflow)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0FD712-4DE9-EC42-B8EA-EB265967F8AA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47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(a) Simple case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29088"/>
            <a:ext cx="7772400" cy="1966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Delete 25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x-none" sz="240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</p:txBody>
      </p:sp>
      <p:grpSp>
        <p:nvGrpSpPr>
          <p:cNvPr id="53253" name="Group 4"/>
          <p:cNvGrpSpPr>
            <a:grpSpLocks/>
          </p:cNvGrpSpPr>
          <p:nvPr/>
        </p:nvGrpSpPr>
        <p:grpSpPr bwMode="auto">
          <a:xfrm>
            <a:off x="2606675" y="2659063"/>
            <a:ext cx="2181225" cy="769937"/>
            <a:chOff x="1153" y="2005"/>
            <a:chExt cx="1374" cy="485"/>
          </a:xfrm>
        </p:grpSpPr>
        <p:sp>
          <p:nvSpPr>
            <p:cNvPr id="53290" name="Line 5"/>
            <p:cNvSpPr>
              <a:spLocks noChangeShapeType="1"/>
            </p:cNvSpPr>
            <p:nvPr/>
          </p:nvSpPr>
          <p:spPr bwMode="auto">
            <a:xfrm>
              <a:off x="2239" y="2081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1" name="Line 6"/>
            <p:cNvSpPr>
              <a:spLocks noChangeShapeType="1"/>
            </p:cNvSpPr>
            <p:nvPr/>
          </p:nvSpPr>
          <p:spPr bwMode="auto">
            <a:xfrm>
              <a:off x="1185" y="2167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2" name="Line 7"/>
            <p:cNvSpPr>
              <a:spLocks noChangeShapeType="1"/>
            </p:cNvSpPr>
            <p:nvPr/>
          </p:nvSpPr>
          <p:spPr bwMode="auto">
            <a:xfrm>
              <a:off x="1552" y="2160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293" name="Group 8"/>
            <p:cNvGrpSpPr>
              <a:grpSpLocks/>
            </p:cNvGrpSpPr>
            <p:nvPr/>
          </p:nvGrpSpPr>
          <p:grpSpPr bwMode="auto">
            <a:xfrm>
              <a:off x="1153" y="2005"/>
              <a:ext cx="1118" cy="323"/>
              <a:chOff x="749" y="2389"/>
              <a:chExt cx="1118" cy="323"/>
            </a:xfrm>
          </p:grpSpPr>
          <p:sp>
            <p:nvSpPr>
              <p:cNvPr id="53295" name="Text Box 9"/>
              <p:cNvSpPr txBox="1">
                <a:spLocks noChangeArrowheads="1"/>
              </p:cNvSpPr>
              <p:nvPr/>
            </p:nvSpPr>
            <p:spPr bwMode="auto">
              <a:xfrm>
                <a:off x="749" y="2404"/>
                <a:ext cx="1118" cy="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2400">
                    <a:latin typeface="Century Gothic" charset="0"/>
                  </a:rPr>
                  <a:t> 20  25  30 </a:t>
                </a:r>
              </a:p>
            </p:txBody>
          </p:sp>
          <p:sp>
            <p:nvSpPr>
              <p:cNvPr id="53296" name="Line 10"/>
              <p:cNvSpPr>
                <a:spLocks noChangeShapeType="1"/>
              </p:cNvSpPr>
              <p:nvPr/>
            </p:nvSpPr>
            <p:spPr bwMode="auto">
              <a:xfrm>
                <a:off x="832" y="2389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7" name="Line 11"/>
              <p:cNvSpPr>
                <a:spLocks noChangeShapeType="1"/>
              </p:cNvSpPr>
              <p:nvPr/>
            </p:nvSpPr>
            <p:spPr bwMode="auto">
              <a:xfrm>
                <a:off x="1423" y="2389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8" name="Line 12"/>
              <p:cNvSpPr>
                <a:spLocks noChangeShapeType="1"/>
              </p:cNvSpPr>
              <p:nvPr/>
            </p:nvSpPr>
            <p:spPr bwMode="auto">
              <a:xfrm>
                <a:off x="1096" y="2389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9" name="Line 13"/>
              <p:cNvSpPr>
                <a:spLocks noChangeShapeType="1"/>
              </p:cNvSpPr>
              <p:nvPr/>
            </p:nvSpPr>
            <p:spPr bwMode="auto">
              <a:xfrm>
                <a:off x="1184" y="2389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0" name="Line 14"/>
              <p:cNvSpPr>
                <a:spLocks noChangeShapeType="1"/>
              </p:cNvSpPr>
              <p:nvPr/>
            </p:nvSpPr>
            <p:spPr bwMode="auto">
              <a:xfrm>
                <a:off x="1776" y="2408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1" name="Line 15"/>
              <p:cNvSpPr>
                <a:spLocks noChangeShapeType="1"/>
              </p:cNvSpPr>
              <p:nvPr/>
            </p:nvSpPr>
            <p:spPr bwMode="auto">
              <a:xfrm>
                <a:off x="1512" y="2408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94" name="Line 16"/>
            <p:cNvSpPr>
              <a:spLocks noChangeShapeType="1"/>
            </p:cNvSpPr>
            <p:nvPr/>
          </p:nvSpPr>
          <p:spPr bwMode="auto">
            <a:xfrm>
              <a:off x="1880" y="2170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54" name="Line 17"/>
          <p:cNvSpPr>
            <a:spLocks noChangeShapeType="1"/>
          </p:cNvSpPr>
          <p:nvPr/>
        </p:nvSpPr>
        <p:spPr bwMode="auto">
          <a:xfrm>
            <a:off x="6432550" y="276542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Line 18"/>
          <p:cNvSpPr>
            <a:spLocks noChangeShapeType="1"/>
          </p:cNvSpPr>
          <p:nvPr/>
        </p:nvSpPr>
        <p:spPr bwMode="auto">
          <a:xfrm>
            <a:off x="4759325" y="29019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>
            <a:off x="5341938" y="289083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Text Box 21"/>
          <p:cNvSpPr txBox="1">
            <a:spLocks noChangeArrowheads="1"/>
          </p:cNvSpPr>
          <p:nvPr/>
        </p:nvSpPr>
        <p:spPr bwMode="auto">
          <a:xfrm>
            <a:off x="4797425" y="268446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40  50</a:t>
            </a:r>
          </a:p>
        </p:txBody>
      </p:sp>
      <p:sp>
        <p:nvSpPr>
          <p:cNvPr id="53258" name="Line 22"/>
          <p:cNvSpPr>
            <a:spLocks noChangeShapeType="1"/>
          </p:cNvSpPr>
          <p:nvPr/>
        </p:nvSpPr>
        <p:spPr bwMode="auto">
          <a:xfrm>
            <a:off x="4840288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Line 23"/>
          <p:cNvSpPr>
            <a:spLocks noChangeShapeType="1"/>
          </p:cNvSpPr>
          <p:nvPr/>
        </p:nvSpPr>
        <p:spPr bwMode="auto">
          <a:xfrm>
            <a:off x="5778500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Line 24"/>
          <p:cNvSpPr>
            <a:spLocks noChangeShapeType="1"/>
          </p:cNvSpPr>
          <p:nvPr/>
        </p:nvSpPr>
        <p:spPr bwMode="auto">
          <a:xfrm>
            <a:off x="5259388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25"/>
          <p:cNvSpPr>
            <a:spLocks noChangeShapeType="1"/>
          </p:cNvSpPr>
          <p:nvPr/>
        </p:nvSpPr>
        <p:spPr bwMode="auto">
          <a:xfrm>
            <a:off x="5399088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26"/>
          <p:cNvSpPr>
            <a:spLocks noChangeShapeType="1"/>
          </p:cNvSpPr>
          <p:nvPr/>
        </p:nvSpPr>
        <p:spPr bwMode="auto">
          <a:xfrm>
            <a:off x="6338888" y="2674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Line 27"/>
          <p:cNvSpPr>
            <a:spLocks noChangeShapeType="1"/>
          </p:cNvSpPr>
          <p:nvPr/>
        </p:nvSpPr>
        <p:spPr bwMode="auto">
          <a:xfrm>
            <a:off x="5919788" y="2674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264" name="Group 28"/>
          <p:cNvGrpSpPr>
            <a:grpSpLocks/>
          </p:cNvGrpSpPr>
          <p:nvPr/>
        </p:nvGrpSpPr>
        <p:grpSpPr bwMode="auto">
          <a:xfrm>
            <a:off x="1781175" y="2662238"/>
            <a:ext cx="396875" cy="503237"/>
            <a:chOff x="384" y="4195"/>
            <a:chExt cx="250" cy="317"/>
          </a:xfrm>
        </p:grpSpPr>
        <p:sp>
          <p:nvSpPr>
            <p:cNvPr id="53288" name="Freeform 29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3289" name="Line 30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65" name="Line 31"/>
          <p:cNvSpPr>
            <a:spLocks noChangeShapeType="1"/>
          </p:cNvSpPr>
          <p:nvPr/>
        </p:nvSpPr>
        <p:spPr bwMode="auto">
          <a:xfrm flipV="1">
            <a:off x="2133600" y="2749550"/>
            <a:ext cx="533400" cy="15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266" name="Group 32"/>
          <p:cNvGrpSpPr>
            <a:grpSpLocks/>
          </p:cNvGrpSpPr>
          <p:nvPr/>
        </p:nvGrpSpPr>
        <p:grpSpPr bwMode="auto">
          <a:xfrm rot="10800000">
            <a:off x="6931025" y="2646363"/>
            <a:ext cx="396875" cy="503237"/>
            <a:chOff x="384" y="4195"/>
            <a:chExt cx="250" cy="317"/>
          </a:xfrm>
        </p:grpSpPr>
        <p:sp>
          <p:nvSpPr>
            <p:cNvPr id="53286" name="Freeform 33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3287" name="Line 34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67" name="Group 35"/>
          <p:cNvGrpSpPr>
            <a:grpSpLocks/>
          </p:cNvGrpSpPr>
          <p:nvPr/>
        </p:nvGrpSpPr>
        <p:grpSpPr bwMode="auto">
          <a:xfrm>
            <a:off x="3808413" y="1150938"/>
            <a:ext cx="1774825" cy="512762"/>
            <a:chOff x="749" y="2389"/>
            <a:chExt cx="1118" cy="323"/>
          </a:xfrm>
        </p:grpSpPr>
        <p:sp>
          <p:nvSpPr>
            <p:cNvPr id="53279" name="Text Box 36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53280" name="Line 37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1" name="Line 38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2" name="Line 39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3" name="Line 40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4" name="Line 41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5" name="Line 42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68" name="Line 43"/>
          <p:cNvSpPr>
            <a:spLocks noChangeShapeType="1"/>
          </p:cNvSpPr>
          <p:nvPr/>
        </p:nvSpPr>
        <p:spPr bwMode="auto">
          <a:xfrm flipH="1">
            <a:off x="1828800" y="1447800"/>
            <a:ext cx="2057400" cy="12223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Line 44"/>
          <p:cNvSpPr>
            <a:spLocks noChangeShapeType="1"/>
          </p:cNvSpPr>
          <p:nvPr/>
        </p:nvSpPr>
        <p:spPr bwMode="auto">
          <a:xfrm>
            <a:off x="4964113" y="1514475"/>
            <a:ext cx="615950" cy="11318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Line 45"/>
          <p:cNvSpPr>
            <a:spLocks noChangeShapeType="1"/>
          </p:cNvSpPr>
          <p:nvPr/>
        </p:nvSpPr>
        <p:spPr bwMode="auto">
          <a:xfrm>
            <a:off x="5495925" y="1512888"/>
            <a:ext cx="1663700" cy="10937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Line 46"/>
          <p:cNvSpPr>
            <a:spLocks noChangeShapeType="1"/>
          </p:cNvSpPr>
          <p:nvPr/>
        </p:nvSpPr>
        <p:spPr bwMode="auto">
          <a:xfrm flipH="1">
            <a:off x="3689350" y="1509713"/>
            <a:ext cx="725488" cy="1147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Text Box 47"/>
          <p:cNvSpPr txBox="1">
            <a:spLocks noChangeArrowheads="1"/>
          </p:cNvSpPr>
          <p:nvPr/>
        </p:nvSpPr>
        <p:spPr bwMode="auto">
          <a:xfrm>
            <a:off x="3657600" y="8143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53273" name="Text Box 48"/>
          <p:cNvSpPr txBox="1">
            <a:spLocks noChangeArrowheads="1"/>
          </p:cNvSpPr>
          <p:nvPr/>
        </p:nvSpPr>
        <p:spPr bwMode="auto">
          <a:xfrm>
            <a:off x="1524000" y="2286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53274" name="Text Box 49"/>
          <p:cNvSpPr txBox="1">
            <a:spLocks noChangeArrowheads="1"/>
          </p:cNvSpPr>
          <p:nvPr/>
        </p:nvSpPr>
        <p:spPr bwMode="auto">
          <a:xfrm>
            <a:off x="2590800" y="22860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53275" name="Text Box 50"/>
          <p:cNvSpPr txBox="1">
            <a:spLocks noChangeArrowheads="1"/>
          </p:cNvSpPr>
          <p:nvPr/>
        </p:nvSpPr>
        <p:spPr bwMode="auto">
          <a:xfrm>
            <a:off x="4724400" y="2286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53276" name="Text Box 51"/>
          <p:cNvSpPr txBox="1">
            <a:spLocks noChangeArrowheads="1"/>
          </p:cNvSpPr>
          <p:nvPr/>
        </p:nvSpPr>
        <p:spPr bwMode="auto">
          <a:xfrm>
            <a:off x="7162800" y="22860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53277" name="Line 52"/>
          <p:cNvSpPr>
            <a:spLocks noChangeShapeType="1"/>
          </p:cNvSpPr>
          <p:nvPr/>
        </p:nvSpPr>
        <p:spPr bwMode="auto">
          <a:xfrm>
            <a:off x="7010400" y="2895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8" name="Rectangle 57"/>
          <p:cNvSpPr>
            <a:spLocks noChangeArrowheads="1"/>
          </p:cNvSpPr>
          <p:nvPr/>
        </p:nvSpPr>
        <p:spPr bwMode="auto">
          <a:xfrm>
            <a:off x="4737100" y="2678113"/>
            <a:ext cx="172243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8369F9-9889-9445-BC83-10D5A0838D89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48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(a) Simple case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29088"/>
            <a:ext cx="7772400" cy="19669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800"/>
              <a:t>Delete 25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2400"/>
              <a:t>Underflow? Min 3 ptrs. Currently 3 ptrs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sz="28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z="2800"/>
              <a:t> </a:t>
            </a:r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4330700" y="2779713"/>
            <a:ext cx="4572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>
            <a:off x="2657475" y="291623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722563" y="2690813"/>
            <a:ext cx="1049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FF0000"/>
                </a:solidFill>
                <a:latin typeface="Century Gothic" charset="0"/>
              </a:rPr>
              <a:t>20  30</a:t>
            </a: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2738438" y="2659063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676650" y="2659063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157538" y="2659063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297238" y="2659063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4237038" y="2689225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3817938" y="2689225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200400" y="2895600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6432550" y="276542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8" name="Group 26"/>
          <p:cNvGrpSpPr>
            <a:grpSpLocks/>
          </p:cNvGrpSpPr>
          <p:nvPr/>
        </p:nvGrpSpPr>
        <p:grpSpPr bwMode="auto">
          <a:xfrm>
            <a:off x="1781175" y="2662238"/>
            <a:ext cx="396875" cy="503237"/>
            <a:chOff x="384" y="4195"/>
            <a:chExt cx="250" cy="317"/>
          </a:xfrm>
        </p:grpSpPr>
        <p:sp>
          <p:nvSpPr>
            <p:cNvPr id="54323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4324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89" name="Line 29"/>
          <p:cNvSpPr>
            <a:spLocks noChangeShapeType="1"/>
          </p:cNvSpPr>
          <p:nvPr/>
        </p:nvSpPr>
        <p:spPr bwMode="auto">
          <a:xfrm flipV="1">
            <a:off x="2133600" y="2749550"/>
            <a:ext cx="533400" cy="15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90" name="Group 30"/>
          <p:cNvGrpSpPr>
            <a:grpSpLocks/>
          </p:cNvGrpSpPr>
          <p:nvPr/>
        </p:nvGrpSpPr>
        <p:grpSpPr bwMode="auto">
          <a:xfrm rot="10800000">
            <a:off x="6931025" y="2646363"/>
            <a:ext cx="396875" cy="503237"/>
            <a:chOff x="384" y="4195"/>
            <a:chExt cx="250" cy="317"/>
          </a:xfrm>
        </p:grpSpPr>
        <p:sp>
          <p:nvSpPr>
            <p:cNvPr id="54321" name="Freeform 31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4322" name="Line 32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291" name="Group 33"/>
          <p:cNvGrpSpPr>
            <a:grpSpLocks/>
          </p:cNvGrpSpPr>
          <p:nvPr/>
        </p:nvGrpSpPr>
        <p:grpSpPr bwMode="auto">
          <a:xfrm>
            <a:off x="3808413" y="1150938"/>
            <a:ext cx="1774825" cy="512762"/>
            <a:chOff x="749" y="2389"/>
            <a:chExt cx="1118" cy="323"/>
          </a:xfrm>
        </p:grpSpPr>
        <p:sp>
          <p:nvSpPr>
            <p:cNvPr id="54314" name="Text Box 34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54315" name="Line 35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6" name="Line 36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7" name="Line 37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8" name="Line 38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9" name="Line 39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0" name="Line 40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92" name="Line 41"/>
          <p:cNvSpPr>
            <a:spLocks noChangeShapeType="1"/>
          </p:cNvSpPr>
          <p:nvPr/>
        </p:nvSpPr>
        <p:spPr bwMode="auto">
          <a:xfrm flipH="1">
            <a:off x="1828800" y="1447800"/>
            <a:ext cx="2057400" cy="12223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Line 42"/>
          <p:cNvSpPr>
            <a:spLocks noChangeShapeType="1"/>
          </p:cNvSpPr>
          <p:nvPr/>
        </p:nvSpPr>
        <p:spPr bwMode="auto">
          <a:xfrm>
            <a:off x="4964113" y="1514475"/>
            <a:ext cx="615950" cy="11318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Line 43"/>
          <p:cNvSpPr>
            <a:spLocks noChangeShapeType="1"/>
          </p:cNvSpPr>
          <p:nvPr/>
        </p:nvSpPr>
        <p:spPr bwMode="auto">
          <a:xfrm>
            <a:off x="5495925" y="1512888"/>
            <a:ext cx="1663700" cy="10937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Line 44"/>
          <p:cNvSpPr>
            <a:spLocks noChangeShapeType="1"/>
          </p:cNvSpPr>
          <p:nvPr/>
        </p:nvSpPr>
        <p:spPr bwMode="auto">
          <a:xfrm flipH="1">
            <a:off x="3689350" y="1509713"/>
            <a:ext cx="725488" cy="1147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Text Box 45"/>
          <p:cNvSpPr txBox="1">
            <a:spLocks noChangeArrowheads="1"/>
          </p:cNvSpPr>
          <p:nvPr/>
        </p:nvSpPr>
        <p:spPr bwMode="auto">
          <a:xfrm>
            <a:off x="3657600" y="8143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54297" name="Text Box 46"/>
          <p:cNvSpPr txBox="1">
            <a:spLocks noChangeArrowheads="1"/>
          </p:cNvSpPr>
          <p:nvPr/>
        </p:nvSpPr>
        <p:spPr bwMode="auto">
          <a:xfrm>
            <a:off x="1524000" y="2286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54298" name="Text Box 47"/>
          <p:cNvSpPr txBox="1">
            <a:spLocks noChangeArrowheads="1"/>
          </p:cNvSpPr>
          <p:nvPr/>
        </p:nvSpPr>
        <p:spPr bwMode="auto">
          <a:xfrm>
            <a:off x="2590800" y="22860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54299" name="Text Box 48"/>
          <p:cNvSpPr txBox="1">
            <a:spLocks noChangeArrowheads="1"/>
          </p:cNvSpPr>
          <p:nvPr/>
        </p:nvSpPr>
        <p:spPr bwMode="auto">
          <a:xfrm>
            <a:off x="4724400" y="2286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54300" name="Text Box 49"/>
          <p:cNvSpPr txBox="1">
            <a:spLocks noChangeArrowheads="1"/>
          </p:cNvSpPr>
          <p:nvPr/>
        </p:nvSpPr>
        <p:spPr bwMode="auto">
          <a:xfrm>
            <a:off x="7162800" y="22860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54301" name="Line 50"/>
          <p:cNvSpPr>
            <a:spLocks noChangeShapeType="1"/>
          </p:cNvSpPr>
          <p:nvPr/>
        </p:nvSpPr>
        <p:spPr bwMode="auto">
          <a:xfrm>
            <a:off x="7010400" y="2895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Text Box 51"/>
          <p:cNvSpPr txBox="1">
            <a:spLocks noChangeArrowheads="1"/>
          </p:cNvSpPr>
          <p:nvPr/>
        </p:nvSpPr>
        <p:spPr bwMode="auto">
          <a:xfrm>
            <a:off x="2895600" y="3429000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Underflow?</a:t>
            </a:r>
          </a:p>
        </p:txBody>
      </p:sp>
      <p:sp>
        <p:nvSpPr>
          <p:cNvPr id="54303" name="Line 18"/>
          <p:cNvSpPr>
            <a:spLocks noChangeShapeType="1"/>
          </p:cNvSpPr>
          <p:nvPr/>
        </p:nvSpPr>
        <p:spPr bwMode="auto">
          <a:xfrm>
            <a:off x="4759325" y="29019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4" name="Line 19"/>
          <p:cNvSpPr>
            <a:spLocks noChangeShapeType="1"/>
          </p:cNvSpPr>
          <p:nvPr/>
        </p:nvSpPr>
        <p:spPr bwMode="auto">
          <a:xfrm>
            <a:off x="5341938" y="289083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Text Box 21"/>
          <p:cNvSpPr txBox="1">
            <a:spLocks noChangeArrowheads="1"/>
          </p:cNvSpPr>
          <p:nvPr/>
        </p:nvSpPr>
        <p:spPr bwMode="auto">
          <a:xfrm>
            <a:off x="4797425" y="268446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40  50</a:t>
            </a:r>
          </a:p>
        </p:txBody>
      </p:sp>
      <p:sp>
        <p:nvSpPr>
          <p:cNvPr id="54306" name="Line 22"/>
          <p:cNvSpPr>
            <a:spLocks noChangeShapeType="1"/>
          </p:cNvSpPr>
          <p:nvPr/>
        </p:nvSpPr>
        <p:spPr bwMode="auto">
          <a:xfrm>
            <a:off x="4840288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7" name="Line 23"/>
          <p:cNvSpPr>
            <a:spLocks noChangeShapeType="1"/>
          </p:cNvSpPr>
          <p:nvPr/>
        </p:nvSpPr>
        <p:spPr bwMode="auto">
          <a:xfrm>
            <a:off x="5778500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8" name="Line 24"/>
          <p:cNvSpPr>
            <a:spLocks noChangeShapeType="1"/>
          </p:cNvSpPr>
          <p:nvPr/>
        </p:nvSpPr>
        <p:spPr bwMode="auto">
          <a:xfrm>
            <a:off x="5259388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9" name="Line 25"/>
          <p:cNvSpPr>
            <a:spLocks noChangeShapeType="1"/>
          </p:cNvSpPr>
          <p:nvPr/>
        </p:nvSpPr>
        <p:spPr bwMode="auto">
          <a:xfrm>
            <a:off x="5399088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10" name="Line 26"/>
          <p:cNvSpPr>
            <a:spLocks noChangeShapeType="1"/>
          </p:cNvSpPr>
          <p:nvPr/>
        </p:nvSpPr>
        <p:spPr bwMode="auto">
          <a:xfrm>
            <a:off x="6338888" y="2674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11" name="Line 27"/>
          <p:cNvSpPr>
            <a:spLocks noChangeShapeType="1"/>
          </p:cNvSpPr>
          <p:nvPr/>
        </p:nvSpPr>
        <p:spPr bwMode="auto">
          <a:xfrm>
            <a:off x="5919788" y="2674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12" name="Rectangle 61"/>
          <p:cNvSpPr>
            <a:spLocks noChangeArrowheads="1"/>
          </p:cNvSpPr>
          <p:nvPr/>
        </p:nvSpPr>
        <p:spPr bwMode="auto">
          <a:xfrm>
            <a:off x="4737100" y="2678113"/>
            <a:ext cx="172243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54313" name="Rectangle 62"/>
          <p:cNvSpPr>
            <a:spLocks noChangeArrowheads="1"/>
          </p:cNvSpPr>
          <p:nvPr/>
        </p:nvSpPr>
        <p:spPr bwMode="auto">
          <a:xfrm>
            <a:off x="2620963" y="2676525"/>
            <a:ext cx="1722437" cy="481013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1381EE-A105-8D47-B501-E948EA27D902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49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57413"/>
            <a:ext cx="8915400" cy="877887"/>
          </a:xfrm>
        </p:spPr>
        <p:txBody>
          <a:bodyPr/>
          <a:lstStyle/>
          <a:p>
            <a:pPr eaLnBrk="1" hangingPunct="1"/>
            <a:r>
              <a:rPr lang="en-US" altLang="x-none"/>
              <a:t>(b) Leaf node, coalesce </a:t>
            </a:r>
            <a:br>
              <a:rPr lang="en-US" altLang="x-none"/>
            </a:br>
            <a:r>
              <a:rPr lang="en-US" altLang="x-none"/>
              <a:t>with neighbor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>
                <a:ea typeface="SimSun" charset="-122"/>
              </a:rPr>
              <a:t>Tree-Structured Indexes</a:t>
            </a:r>
            <a:endParaRPr kumimoji="1" lang="zh-CN" altLang="en-US">
              <a:ea typeface="SimSun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 pitchFamily="18" charset="2"/>
              <a:buChar char="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Goal: Speed up searches on a particular key (field or combination of fields)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Char char="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both </a:t>
            </a:r>
            <a:r>
              <a:rPr lang="en-US" i="1" dirty="0" smtClean="0">
                <a:solidFill>
                  <a:schemeClr val="accent2"/>
                </a:solidFill>
              </a:rPr>
              <a:t>range searches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i="1" dirty="0" smtClean="0">
                <a:solidFill>
                  <a:schemeClr val="accent2"/>
                </a:solidFill>
              </a:rPr>
              <a:t>equality searches.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Char char="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Two examples: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/>
            </a:pPr>
            <a:r>
              <a:rPr lang="en-US" sz="1800" i="1" u="sng" dirty="0" smtClean="0">
                <a:solidFill>
                  <a:schemeClr val="accent2"/>
                </a:solidFill>
              </a:rPr>
              <a:t>ISAM</a:t>
            </a:r>
            <a:r>
              <a:rPr lang="en-US" sz="1800" dirty="0" smtClean="0">
                <a:solidFill>
                  <a:schemeClr val="accent2"/>
                </a:solidFill>
              </a:rPr>
              <a:t>: 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static structure;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early index technology. Not good when there are frequent updates.</a:t>
            </a:r>
            <a:endParaRPr lang="en-US" sz="1800" dirty="0" smtClean="0">
              <a:solidFill>
                <a:schemeClr val="accent2"/>
              </a:solidFill>
            </a:endParaRP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/>
            </a:pPr>
            <a:r>
              <a:rPr lang="en-US" sz="1800" i="1" u="sng" dirty="0" smtClean="0">
                <a:solidFill>
                  <a:schemeClr val="accent2"/>
                </a:solidFill>
              </a:rPr>
              <a:t>B+ tree</a:t>
            </a:r>
            <a:r>
              <a:rPr lang="en-US" sz="1800" dirty="0" smtClean="0">
                <a:solidFill>
                  <a:schemeClr val="accent2"/>
                </a:solidFill>
              </a:rPr>
              <a:t>: 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dynamic, adjusts gracefully under inserts and deletes.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Char char=""/>
              <a:defRPr/>
            </a:pP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0DB4A6-0D72-9145-B7F0-F1618EABA8CE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50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(b) Coalesce with sibling (leaf)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2296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Delete 50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x-none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x-none" sz="2400"/>
              <a:t>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x-none" sz="2400"/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26130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Line 5"/>
          <p:cNvSpPr>
            <a:spLocks noChangeShapeType="1"/>
          </p:cNvSpPr>
          <p:nvPr/>
        </p:nvSpPr>
        <p:spPr bwMode="auto">
          <a:xfrm>
            <a:off x="31956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2657475" y="219551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20  30</a:t>
            </a: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26892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627438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1083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2480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41783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37592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4714875" y="243681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5297488" y="2425700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Text Box 17"/>
          <p:cNvSpPr txBox="1">
            <a:spLocks noChangeArrowheads="1"/>
          </p:cNvSpPr>
          <p:nvPr/>
        </p:nvSpPr>
        <p:spPr bwMode="auto">
          <a:xfrm>
            <a:off x="4765675" y="2162175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40  </a:t>
            </a:r>
            <a:r>
              <a:rPr lang="en-US" altLang="x-none" sz="2400">
                <a:solidFill>
                  <a:srgbClr val="FF0000"/>
                </a:solidFill>
                <a:latin typeface="Century Gothic" charset="0"/>
              </a:rPr>
              <a:t>50</a:t>
            </a:r>
            <a:endParaRPr lang="en-US" altLang="x-none" sz="2400">
              <a:latin typeface="Century Gothic" charset="0"/>
            </a:endParaRPr>
          </a:p>
        </p:txBody>
      </p:sp>
      <p:sp>
        <p:nvSpPr>
          <p:cNvPr id="56337" name="Line 18"/>
          <p:cNvSpPr>
            <a:spLocks noChangeShapeType="1"/>
          </p:cNvSpPr>
          <p:nvPr/>
        </p:nvSpPr>
        <p:spPr bwMode="auto">
          <a:xfrm>
            <a:off x="47910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19"/>
          <p:cNvSpPr>
            <a:spLocks noChangeShapeType="1"/>
          </p:cNvSpPr>
          <p:nvPr/>
        </p:nvSpPr>
        <p:spPr bwMode="auto">
          <a:xfrm>
            <a:off x="5729288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Line 20"/>
          <p:cNvSpPr>
            <a:spLocks noChangeShapeType="1"/>
          </p:cNvSpPr>
          <p:nvPr/>
        </p:nvSpPr>
        <p:spPr bwMode="auto">
          <a:xfrm>
            <a:off x="52101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Line 21"/>
          <p:cNvSpPr>
            <a:spLocks noChangeShapeType="1"/>
          </p:cNvSpPr>
          <p:nvPr/>
        </p:nvSpPr>
        <p:spPr bwMode="auto">
          <a:xfrm>
            <a:off x="53498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Line 22"/>
          <p:cNvSpPr>
            <a:spLocks noChangeShapeType="1"/>
          </p:cNvSpPr>
          <p:nvPr/>
        </p:nvSpPr>
        <p:spPr bwMode="auto">
          <a:xfrm>
            <a:off x="62801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Line 23"/>
          <p:cNvSpPr>
            <a:spLocks noChangeShapeType="1"/>
          </p:cNvSpPr>
          <p:nvPr/>
        </p:nvSpPr>
        <p:spPr bwMode="auto">
          <a:xfrm>
            <a:off x="58610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343" name="Group 24"/>
          <p:cNvGrpSpPr>
            <a:grpSpLocks/>
          </p:cNvGrpSpPr>
          <p:nvPr/>
        </p:nvGrpSpPr>
        <p:grpSpPr bwMode="auto">
          <a:xfrm>
            <a:off x="1722438" y="2166938"/>
            <a:ext cx="396875" cy="503237"/>
            <a:chOff x="384" y="4195"/>
            <a:chExt cx="250" cy="317"/>
          </a:xfrm>
        </p:grpSpPr>
        <p:sp>
          <p:nvSpPr>
            <p:cNvPr id="56372" name="Freeform 25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6373" name="Line 26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344" name="Group 27"/>
          <p:cNvGrpSpPr>
            <a:grpSpLocks/>
          </p:cNvGrpSpPr>
          <p:nvPr/>
        </p:nvGrpSpPr>
        <p:grpSpPr bwMode="auto">
          <a:xfrm rot="10800000">
            <a:off x="6872288" y="2151063"/>
            <a:ext cx="396875" cy="503237"/>
            <a:chOff x="384" y="4195"/>
            <a:chExt cx="250" cy="317"/>
          </a:xfrm>
        </p:grpSpPr>
        <p:sp>
          <p:nvSpPr>
            <p:cNvPr id="56370" name="Freeform 28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6371" name="Line 29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345" name="Group 30"/>
          <p:cNvGrpSpPr>
            <a:grpSpLocks/>
          </p:cNvGrpSpPr>
          <p:nvPr/>
        </p:nvGrpSpPr>
        <p:grpSpPr bwMode="auto">
          <a:xfrm>
            <a:off x="3733800" y="1219200"/>
            <a:ext cx="1774825" cy="512763"/>
            <a:chOff x="749" y="2389"/>
            <a:chExt cx="1118" cy="323"/>
          </a:xfrm>
        </p:grpSpPr>
        <p:sp>
          <p:nvSpPr>
            <p:cNvPr id="56363" name="Text Box 31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56364" name="Line 32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5" name="Line 33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6" name="Line 34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7" name="Line 35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8" name="Line 36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9" name="Line 37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346" name="Group 38"/>
          <p:cNvGrpSpPr>
            <a:grpSpLocks/>
          </p:cNvGrpSpPr>
          <p:nvPr/>
        </p:nvGrpSpPr>
        <p:grpSpPr bwMode="auto">
          <a:xfrm>
            <a:off x="1754188" y="1516063"/>
            <a:ext cx="5060950" cy="752475"/>
            <a:chOff x="433" y="2364"/>
            <a:chExt cx="3188" cy="839"/>
          </a:xfrm>
        </p:grpSpPr>
        <p:sp>
          <p:nvSpPr>
            <p:cNvPr id="56357" name="Line 39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8" name="Line 40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9" name="Line 41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0" name="Line 42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1" name="Line 43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2" name="Line 45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47" name="Text Box 46"/>
          <p:cNvSpPr txBox="1">
            <a:spLocks noChangeArrowheads="1"/>
          </p:cNvSpPr>
          <p:nvPr/>
        </p:nvSpPr>
        <p:spPr bwMode="auto">
          <a:xfrm>
            <a:off x="6956425" y="21621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56348" name="Text Box 47"/>
          <p:cNvSpPr txBox="1">
            <a:spLocks noChangeArrowheads="1"/>
          </p:cNvSpPr>
          <p:nvPr/>
        </p:nvSpPr>
        <p:spPr bwMode="auto">
          <a:xfrm>
            <a:off x="1524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56349" name="Text Box 48"/>
          <p:cNvSpPr txBox="1">
            <a:spLocks noChangeArrowheads="1"/>
          </p:cNvSpPr>
          <p:nvPr/>
        </p:nvSpPr>
        <p:spPr bwMode="auto">
          <a:xfrm>
            <a:off x="25908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56350" name="Text Box 49"/>
          <p:cNvSpPr txBox="1">
            <a:spLocks noChangeArrowheads="1"/>
          </p:cNvSpPr>
          <p:nvPr/>
        </p:nvSpPr>
        <p:spPr bwMode="auto">
          <a:xfrm>
            <a:off x="47244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56351" name="Text Box 51"/>
          <p:cNvSpPr txBox="1">
            <a:spLocks noChangeArrowheads="1"/>
          </p:cNvSpPr>
          <p:nvPr/>
        </p:nvSpPr>
        <p:spPr bwMode="auto">
          <a:xfrm>
            <a:off x="3657600" y="914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56352" name="Line 52"/>
          <p:cNvSpPr>
            <a:spLocks noChangeShapeType="1"/>
          </p:cNvSpPr>
          <p:nvPr/>
        </p:nvSpPr>
        <p:spPr bwMode="auto">
          <a:xfrm>
            <a:off x="69342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3" name="Rectangle 53"/>
          <p:cNvSpPr>
            <a:spLocks noChangeArrowheads="1"/>
          </p:cNvSpPr>
          <p:nvPr/>
        </p:nvSpPr>
        <p:spPr bwMode="auto">
          <a:xfrm>
            <a:off x="4683125" y="2187575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56354" name="Rectangle 54"/>
          <p:cNvSpPr>
            <a:spLocks noChangeArrowheads="1"/>
          </p:cNvSpPr>
          <p:nvPr/>
        </p:nvSpPr>
        <p:spPr bwMode="auto">
          <a:xfrm>
            <a:off x="2557463" y="21955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56355" name="Line 32"/>
          <p:cNvSpPr>
            <a:spLocks noChangeShapeType="1"/>
          </p:cNvSpPr>
          <p:nvPr/>
        </p:nvSpPr>
        <p:spPr bwMode="auto">
          <a:xfrm>
            <a:off x="5421313" y="1552575"/>
            <a:ext cx="1943100" cy="584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6" name="Text Box 38"/>
          <p:cNvSpPr txBox="1">
            <a:spLocks noChangeArrowheads="1"/>
          </p:cNvSpPr>
          <p:nvPr/>
        </p:nvSpPr>
        <p:spPr bwMode="auto">
          <a:xfrm>
            <a:off x="7040563" y="174307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0277FC-04DB-7C48-8B8F-4FB321FFF6A9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51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(b) Coalesce with sibling (leaf)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458200" cy="3078163"/>
          </a:xfrm>
        </p:spPr>
        <p:txBody>
          <a:bodyPr/>
          <a:lstStyle/>
          <a:p>
            <a:pPr eaLnBrk="1" hangingPunct="1"/>
            <a:r>
              <a:rPr lang="en-US" altLang="x-none"/>
              <a:t>Delete 50</a:t>
            </a:r>
          </a:p>
          <a:p>
            <a:pPr lvl="1" eaLnBrk="1" hangingPunct="1"/>
            <a:r>
              <a:rPr lang="en-US" altLang="x-none" sz="1800"/>
              <a:t>Underflow? Min 3 ptrs, currently 2.</a:t>
            </a:r>
          </a:p>
          <a:p>
            <a:pPr lvl="1" eaLnBrk="1" hangingPunct="1"/>
            <a:endParaRPr lang="en-US" altLang="x-none" sz="1800"/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>
            <a:off x="26130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>
            <a:off x="31956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Line 14"/>
          <p:cNvSpPr>
            <a:spLocks noChangeShapeType="1"/>
          </p:cNvSpPr>
          <p:nvPr/>
        </p:nvSpPr>
        <p:spPr bwMode="auto">
          <a:xfrm>
            <a:off x="4714875" y="243681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52" name="Group 23"/>
          <p:cNvGrpSpPr>
            <a:grpSpLocks/>
          </p:cNvGrpSpPr>
          <p:nvPr/>
        </p:nvGrpSpPr>
        <p:grpSpPr bwMode="auto">
          <a:xfrm>
            <a:off x="1722438" y="2166938"/>
            <a:ext cx="396875" cy="503237"/>
            <a:chOff x="384" y="4195"/>
            <a:chExt cx="250" cy="317"/>
          </a:xfrm>
        </p:grpSpPr>
        <p:sp>
          <p:nvSpPr>
            <p:cNvPr id="57396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7397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53" name="Group 26"/>
          <p:cNvGrpSpPr>
            <a:grpSpLocks/>
          </p:cNvGrpSpPr>
          <p:nvPr/>
        </p:nvGrpSpPr>
        <p:grpSpPr bwMode="auto">
          <a:xfrm rot="10800000">
            <a:off x="6872288" y="2151063"/>
            <a:ext cx="396875" cy="503237"/>
            <a:chOff x="384" y="4195"/>
            <a:chExt cx="250" cy="317"/>
          </a:xfrm>
        </p:grpSpPr>
        <p:sp>
          <p:nvSpPr>
            <p:cNvPr id="57394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7395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54" name="Group 29"/>
          <p:cNvGrpSpPr>
            <a:grpSpLocks/>
          </p:cNvGrpSpPr>
          <p:nvPr/>
        </p:nvGrpSpPr>
        <p:grpSpPr bwMode="auto">
          <a:xfrm>
            <a:off x="3733800" y="1219200"/>
            <a:ext cx="1774825" cy="512763"/>
            <a:chOff x="749" y="2389"/>
            <a:chExt cx="1118" cy="323"/>
          </a:xfrm>
        </p:grpSpPr>
        <p:sp>
          <p:nvSpPr>
            <p:cNvPr id="57387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57388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9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0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1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2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3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55" name="Group 37"/>
          <p:cNvGrpSpPr>
            <a:grpSpLocks/>
          </p:cNvGrpSpPr>
          <p:nvPr/>
        </p:nvGrpSpPr>
        <p:grpSpPr bwMode="auto">
          <a:xfrm>
            <a:off x="1754188" y="1516063"/>
            <a:ext cx="5060950" cy="752475"/>
            <a:chOff x="433" y="2364"/>
            <a:chExt cx="3188" cy="839"/>
          </a:xfrm>
        </p:grpSpPr>
        <p:sp>
          <p:nvSpPr>
            <p:cNvPr id="57381" name="Line 38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2" name="Line 39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3" name="Line 40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4" name="Line 41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5" name="Line 42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6" name="Line 44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6" name="Text Box 45"/>
          <p:cNvSpPr txBox="1">
            <a:spLocks noChangeArrowheads="1"/>
          </p:cNvSpPr>
          <p:nvPr/>
        </p:nvSpPr>
        <p:spPr bwMode="auto">
          <a:xfrm>
            <a:off x="6956425" y="21621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57357" name="Text Box 46"/>
          <p:cNvSpPr txBox="1">
            <a:spLocks noChangeArrowheads="1"/>
          </p:cNvSpPr>
          <p:nvPr/>
        </p:nvSpPr>
        <p:spPr bwMode="auto">
          <a:xfrm>
            <a:off x="1524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57358" name="Text Box 47"/>
          <p:cNvSpPr txBox="1">
            <a:spLocks noChangeArrowheads="1"/>
          </p:cNvSpPr>
          <p:nvPr/>
        </p:nvSpPr>
        <p:spPr bwMode="auto">
          <a:xfrm>
            <a:off x="25908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57359" name="Text Box 48"/>
          <p:cNvSpPr txBox="1">
            <a:spLocks noChangeArrowheads="1"/>
          </p:cNvSpPr>
          <p:nvPr/>
        </p:nvSpPr>
        <p:spPr bwMode="auto">
          <a:xfrm>
            <a:off x="47244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57360" name="Text Box 50"/>
          <p:cNvSpPr txBox="1">
            <a:spLocks noChangeArrowheads="1"/>
          </p:cNvSpPr>
          <p:nvPr/>
        </p:nvSpPr>
        <p:spPr bwMode="auto">
          <a:xfrm>
            <a:off x="3657600" y="914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57361" name="Text Box 51"/>
          <p:cNvSpPr txBox="1">
            <a:spLocks noChangeArrowheads="1"/>
          </p:cNvSpPr>
          <p:nvPr/>
        </p:nvSpPr>
        <p:spPr bwMode="auto">
          <a:xfrm>
            <a:off x="4860925" y="2627313"/>
            <a:ext cx="1339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Underflow?</a:t>
            </a:r>
          </a:p>
        </p:txBody>
      </p:sp>
      <p:sp>
        <p:nvSpPr>
          <p:cNvPr id="57362" name="Line 52"/>
          <p:cNvSpPr>
            <a:spLocks noChangeShapeType="1"/>
          </p:cNvSpPr>
          <p:nvPr/>
        </p:nvSpPr>
        <p:spPr bwMode="auto">
          <a:xfrm>
            <a:off x="69342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Text Box 17"/>
          <p:cNvSpPr txBox="1">
            <a:spLocks noChangeArrowheads="1"/>
          </p:cNvSpPr>
          <p:nvPr/>
        </p:nvSpPr>
        <p:spPr bwMode="auto">
          <a:xfrm>
            <a:off x="4730750" y="21891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40</a:t>
            </a:r>
          </a:p>
        </p:txBody>
      </p:sp>
      <p:sp>
        <p:nvSpPr>
          <p:cNvPr id="57364" name="Line 18"/>
          <p:cNvSpPr>
            <a:spLocks noChangeShapeType="1"/>
          </p:cNvSpPr>
          <p:nvPr/>
        </p:nvSpPr>
        <p:spPr bwMode="auto">
          <a:xfrm>
            <a:off x="47910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Line 19"/>
          <p:cNvSpPr>
            <a:spLocks noChangeShapeType="1"/>
          </p:cNvSpPr>
          <p:nvPr/>
        </p:nvSpPr>
        <p:spPr bwMode="auto">
          <a:xfrm>
            <a:off x="5729288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0"/>
          <p:cNvSpPr>
            <a:spLocks noChangeShapeType="1"/>
          </p:cNvSpPr>
          <p:nvPr/>
        </p:nvSpPr>
        <p:spPr bwMode="auto">
          <a:xfrm>
            <a:off x="52101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Line 21"/>
          <p:cNvSpPr>
            <a:spLocks noChangeShapeType="1"/>
          </p:cNvSpPr>
          <p:nvPr/>
        </p:nvSpPr>
        <p:spPr bwMode="auto">
          <a:xfrm>
            <a:off x="53498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Line 22"/>
          <p:cNvSpPr>
            <a:spLocks noChangeShapeType="1"/>
          </p:cNvSpPr>
          <p:nvPr/>
        </p:nvSpPr>
        <p:spPr bwMode="auto">
          <a:xfrm>
            <a:off x="62801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Line 23"/>
          <p:cNvSpPr>
            <a:spLocks noChangeShapeType="1"/>
          </p:cNvSpPr>
          <p:nvPr/>
        </p:nvSpPr>
        <p:spPr bwMode="auto">
          <a:xfrm>
            <a:off x="58610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Rectangle 60"/>
          <p:cNvSpPr>
            <a:spLocks noChangeArrowheads="1"/>
          </p:cNvSpPr>
          <p:nvPr/>
        </p:nvSpPr>
        <p:spPr bwMode="auto">
          <a:xfrm>
            <a:off x="4683125" y="2187575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57371" name="Text Box 7"/>
          <p:cNvSpPr txBox="1">
            <a:spLocks noChangeArrowheads="1"/>
          </p:cNvSpPr>
          <p:nvPr/>
        </p:nvSpPr>
        <p:spPr bwMode="auto">
          <a:xfrm>
            <a:off x="2657475" y="219551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20  30</a:t>
            </a:r>
          </a:p>
        </p:txBody>
      </p:sp>
      <p:sp>
        <p:nvSpPr>
          <p:cNvPr id="57372" name="Line 8"/>
          <p:cNvSpPr>
            <a:spLocks noChangeShapeType="1"/>
          </p:cNvSpPr>
          <p:nvPr/>
        </p:nvSpPr>
        <p:spPr bwMode="auto">
          <a:xfrm>
            <a:off x="26892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Line 9"/>
          <p:cNvSpPr>
            <a:spLocks noChangeShapeType="1"/>
          </p:cNvSpPr>
          <p:nvPr/>
        </p:nvSpPr>
        <p:spPr bwMode="auto">
          <a:xfrm>
            <a:off x="3627438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4" name="Line 10"/>
          <p:cNvSpPr>
            <a:spLocks noChangeShapeType="1"/>
          </p:cNvSpPr>
          <p:nvPr/>
        </p:nvSpPr>
        <p:spPr bwMode="auto">
          <a:xfrm>
            <a:off x="31083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Line 11"/>
          <p:cNvSpPr>
            <a:spLocks noChangeShapeType="1"/>
          </p:cNvSpPr>
          <p:nvPr/>
        </p:nvSpPr>
        <p:spPr bwMode="auto">
          <a:xfrm>
            <a:off x="32480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6" name="Line 12"/>
          <p:cNvSpPr>
            <a:spLocks noChangeShapeType="1"/>
          </p:cNvSpPr>
          <p:nvPr/>
        </p:nvSpPr>
        <p:spPr bwMode="auto">
          <a:xfrm>
            <a:off x="41783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7" name="Line 13"/>
          <p:cNvSpPr>
            <a:spLocks noChangeShapeType="1"/>
          </p:cNvSpPr>
          <p:nvPr/>
        </p:nvSpPr>
        <p:spPr bwMode="auto">
          <a:xfrm>
            <a:off x="37592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8" name="Rectangle 68"/>
          <p:cNvSpPr>
            <a:spLocks noChangeArrowheads="1"/>
          </p:cNvSpPr>
          <p:nvPr/>
        </p:nvSpPr>
        <p:spPr bwMode="auto">
          <a:xfrm>
            <a:off x="2557463" y="21955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57379" name="Line 32"/>
          <p:cNvSpPr>
            <a:spLocks noChangeShapeType="1"/>
          </p:cNvSpPr>
          <p:nvPr/>
        </p:nvSpPr>
        <p:spPr bwMode="auto">
          <a:xfrm>
            <a:off x="5421313" y="1552575"/>
            <a:ext cx="1943100" cy="584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0" name="Text Box 38"/>
          <p:cNvSpPr txBox="1">
            <a:spLocks noChangeArrowheads="1"/>
          </p:cNvSpPr>
          <p:nvPr/>
        </p:nvSpPr>
        <p:spPr bwMode="auto">
          <a:xfrm>
            <a:off x="7040563" y="174307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46B57D2-928D-B147-9144-069A04CF22E0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52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(b) Coalesce with sibling (leaf)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458200" cy="3078163"/>
          </a:xfrm>
        </p:spPr>
        <p:txBody>
          <a:bodyPr/>
          <a:lstStyle/>
          <a:p>
            <a:pPr eaLnBrk="1" hangingPunct="1"/>
            <a:r>
              <a:rPr lang="en-US" altLang="x-none"/>
              <a:t>Delete 50</a:t>
            </a:r>
          </a:p>
          <a:p>
            <a:pPr lvl="1" eaLnBrk="1" hangingPunct="1"/>
            <a:r>
              <a:rPr lang="en-US" altLang="x-none" sz="1800"/>
              <a:t>Try to merge with a sibling</a:t>
            </a:r>
          </a:p>
        </p:txBody>
      </p:sp>
      <p:sp>
        <p:nvSpPr>
          <p:cNvPr id="58373" name="Line 4"/>
          <p:cNvSpPr>
            <a:spLocks noChangeShapeType="1"/>
          </p:cNvSpPr>
          <p:nvPr/>
        </p:nvSpPr>
        <p:spPr bwMode="auto">
          <a:xfrm>
            <a:off x="26130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>
            <a:off x="31956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Line 14"/>
          <p:cNvSpPr>
            <a:spLocks noChangeShapeType="1"/>
          </p:cNvSpPr>
          <p:nvPr/>
        </p:nvSpPr>
        <p:spPr bwMode="auto">
          <a:xfrm>
            <a:off x="4714875" y="243681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376" name="Group 23"/>
          <p:cNvGrpSpPr>
            <a:grpSpLocks/>
          </p:cNvGrpSpPr>
          <p:nvPr/>
        </p:nvGrpSpPr>
        <p:grpSpPr bwMode="auto">
          <a:xfrm>
            <a:off x="1722438" y="2166938"/>
            <a:ext cx="396875" cy="503237"/>
            <a:chOff x="384" y="4195"/>
            <a:chExt cx="250" cy="317"/>
          </a:xfrm>
        </p:grpSpPr>
        <p:sp>
          <p:nvSpPr>
            <p:cNvPr id="58423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8424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377" name="Group 26"/>
          <p:cNvGrpSpPr>
            <a:grpSpLocks/>
          </p:cNvGrpSpPr>
          <p:nvPr/>
        </p:nvGrpSpPr>
        <p:grpSpPr bwMode="auto">
          <a:xfrm rot="10800000">
            <a:off x="6872288" y="2151063"/>
            <a:ext cx="396875" cy="503237"/>
            <a:chOff x="384" y="4195"/>
            <a:chExt cx="250" cy="317"/>
          </a:xfrm>
        </p:grpSpPr>
        <p:sp>
          <p:nvSpPr>
            <p:cNvPr id="58421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8422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378" name="Group 29"/>
          <p:cNvGrpSpPr>
            <a:grpSpLocks/>
          </p:cNvGrpSpPr>
          <p:nvPr/>
        </p:nvGrpSpPr>
        <p:grpSpPr bwMode="auto">
          <a:xfrm>
            <a:off x="3733800" y="1219200"/>
            <a:ext cx="1774825" cy="512763"/>
            <a:chOff x="749" y="2389"/>
            <a:chExt cx="1118" cy="323"/>
          </a:xfrm>
        </p:grpSpPr>
        <p:sp>
          <p:nvSpPr>
            <p:cNvPr id="58414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58415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6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7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8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9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0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379" name="Group 37"/>
          <p:cNvGrpSpPr>
            <a:grpSpLocks/>
          </p:cNvGrpSpPr>
          <p:nvPr/>
        </p:nvGrpSpPr>
        <p:grpSpPr bwMode="auto">
          <a:xfrm>
            <a:off x="1754188" y="1516063"/>
            <a:ext cx="5060950" cy="752475"/>
            <a:chOff x="433" y="2364"/>
            <a:chExt cx="3188" cy="839"/>
          </a:xfrm>
        </p:grpSpPr>
        <p:sp>
          <p:nvSpPr>
            <p:cNvPr id="58408" name="Line 38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9" name="Line 39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0" name="Line 40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1" name="Line 41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2" name="Line 42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3" name="Line 44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80" name="Text Box 45"/>
          <p:cNvSpPr txBox="1">
            <a:spLocks noChangeArrowheads="1"/>
          </p:cNvSpPr>
          <p:nvPr/>
        </p:nvSpPr>
        <p:spPr bwMode="auto">
          <a:xfrm>
            <a:off x="6956425" y="21621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58381" name="Text Box 46"/>
          <p:cNvSpPr txBox="1">
            <a:spLocks noChangeArrowheads="1"/>
          </p:cNvSpPr>
          <p:nvPr/>
        </p:nvSpPr>
        <p:spPr bwMode="auto">
          <a:xfrm>
            <a:off x="1524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58382" name="Text Box 47"/>
          <p:cNvSpPr txBox="1">
            <a:spLocks noChangeArrowheads="1"/>
          </p:cNvSpPr>
          <p:nvPr/>
        </p:nvSpPr>
        <p:spPr bwMode="auto">
          <a:xfrm>
            <a:off x="25908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58383" name="Text Box 48"/>
          <p:cNvSpPr txBox="1">
            <a:spLocks noChangeArrowheads="1"/>
          </p:cNvSpPr>
          <p:nvPr/>
        </p:nvSpPr>
        <p:spPr bwMode="auto">
          <a:xfrm>
            <a:off x="47244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58384" name="Text Box 50"/>
          <p:cNvSpPr txBox="1">
            <a:spLocks noChangeArrowheads="1"/>
          </p:cNvSpPr>
          <p:nvPr/>
        </p:nvSpPr>
        <p:spPr bwMode="auto">
          <a:xfrm>
            <a:off x="3657600" y="914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58385" name="Text Box 51"/>
          <p:cNvSpPr txBox="1">
            <a:spLocks noChangeArrowheads="1"/>
          </p:cNvSpPr>
          <p:nvPr/>
        </p:nvSpPr>
        <p:spPr bwMode="auto">
          <a:xfrm>
            <a:off x="4860925" y="2627313"/>
            <a:ext cx="1238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underflow!</a:t>
            </a:r>
          </a:p>
        </p:txBody>
      </p:sp>
      <p:sp>
        <p:nvSpPr>
          <p:cNvPr id="58386" name="Freeform 52"/>
          <p:cNvSpPr>
            <a:spLocks/>
          </p:cNvSpPr>
          <p:nvPr/>
        </p:nvSpPr>
        <p:spPr bwMode="auto">
          <a:xfrm>
            <a:off x="3276600" y="2971800"/>
            <a:ext cx="2057400" cy="381000"/>
          </a:xfrm>
          <a:custGeom>
            <a:avLst/>
            <a:gdLst>
              <a:gd name="T0" fmla="*/ 2147483647 w 1296"/>
              <a:gd name="T1" fmla="*/ 0 h 240"/>
              <a:gd name="T2" fmla="*/ 2147483647 w 1296"/>
              <a:gd name="T3" fmla="*/ 2147483647 h 240"/>
              <a:gd name="T4" fmla="*/ 0 w 1296"/>
              <a:gd name="T5" fmla="*/ 0 h 240"/>
              <a:gd name="T6" fmla="*/ 0 60000 65536"/>
              <a:gd name="T7" fmla="*/ 0 60000 65536"/>
              <a:gd name="T8" fmla="*/ 0 60000 65536"/>
              <a:gd name="T9" fmla="*/ 0 w 1296"/>
              <a:gd name="T10" fmla="*/ 0 h 240"/>
              <a:gd name="T11" fmla="*/ 1296 w 129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240">
                <a:moveTo>
                  <a:pt x="1296" y="0"/>
                </a:moveTo>
                <a:cubicBezTo>
                  <a:pt x="1044" y="120"/>
                  <a:pt x="792" y="240"/>
                  <a:pt x="576" y="240"/>
                </a:cubicBezTo>
                <a:cubicBezTo>
                  <a:pt x="360" y="240"/>
                  <a:pt x="180" y="120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58387" name="Freeform 53"/>
          <p:cNvSpPr>
            <a:spLocks/>
          </p:cNvSpPr>
          <p:nvPr/>
        </p:nvSpPr>
        <p:spPr bwMode="auto">
          <a:xfrm>
            <a:off x="5486400" y="2971800"/>
            <a:ext cx="1828800" cy="365125"/>
          </a:xfrm>
          <a:custGeom>
            <a:avLst/>
            <a:gdLst>
              <a:gd name="T0" fmla="*/ 2147483647 w 1152"/>
              <a:gd name="T1" fmla="*/ 0 h 230"/>
              <a:gd name="T2" fmla="*/ 2147483647 w 1152"/>
              <a:gd name="T3" fmla="*/ 2147483647 h 230"/>
              <a:gd name="T4" fmla="*/ 0 w 1152"/>
              <a:gd name="T5" fmla="*/ 0 h 230"/>
              <a:gd name="T6" fmla="*/ 0 60000 65536"/>
              <a:gd name="T7" fmla="*/ 0 60000 65536"/>
              <a:gd name="T8" fmla="*/ 0 60000 65536"/>
              <a:gd name="T9" fmla="*/ 0 w 1152"/>
              <a:gd name="T10" fmla="*/ 0 h 230"/>
              <a:gd name="T11" fmla="*/ 1152 w 1152"/>
              <a:gd name="T12" fmla="*/ 230 h 2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30">
                <a:moveTo>
                  <a:pt x="1152" y="0"/>
                </a:moveTo>
                <a:cubicBezTo>
                  <a:pt x="1058" y="38"/>
                  <a:pt x="778" y="230"/>
                  <a:pt x="586" y="230"/>
                </a:cubicBezTo>
                <a:cubicBezTo>
                  <a:pt x="394" y="230"/>
                  <a:pt x="122" y="48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58388" name="Text Box 54"/>
          <p:cNvSpPr txBox="1">
            <a:spLocks noChangeArrowheads="1"/>
          </p:cNvSpPr>
          <p:nvPr/>
        </p:nvSpPr>
        <p:spPr bwMode="auto">
          <a:xfrm>
            <a:off x="4419600" y="3276600"/>
            <a:ext cx="188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Can be merged?</a:t>
            </a:r>
          </a:p>
        </p:txBody>
      </p:sp>
      <p:sp>
        <p:nvSpPr>
          <p:cNvPr id="58389" name="Line 55"/>
          <p:cNvSpPr>
            <a:spLocks noChangeShapeType="1"/>
          </p:cNvSpPr>
          <p:nvPr/>
        </p:nvSpPr>
        <p:spPr bwMode="auto">
          <a:xfrm>
            <a:off x="69342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Text Box 17"/>
          <p:cNvSpPr txBox="1">
            <a:spLocks noChangeArrowheads="1"/>
          </p:cNvSpPr>
          <p:nvPr/>
        </p:nvSpPr>
        <p:spPr bwMode="auto">
          <a:xfrm>
            <a:off x="4730750" y="21891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40</a:t>
            </a:r>
          </a:p>
        </p:txBody>
      </p:sp>
      <p:sp>
        <p:nvSpPr>
          <p:cNvPr id="58391" name="Line 18"/>
          <p:cNvSpPr>
            <a:spLocks noChangeShapeType="1"/>
          </p:cNvSpPr>
          <p:nvPr/>
        </p:nvSpPr>
        <p:spPr bwMode="auto">
          <a:xfrm>
            <a:off x="47910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Line 19"/>
          <p:cNvSpPr>
            <a:spLocks noChangeShapeType="1"/>
          </p:cNvSpPr>
          <p:nvPr/>
        </p:nvSpPr>
        <p:spPr bwMode="auto">
          <a:xfrm>
            <a:off x="5729288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Line 20"/>
          <p:cNvSpPr>
            <a:spLocks noChangeShapeType="1"/>
          </p:cNvSpPr>
          <p:nvPr/>
        </p:nvSpPr>
        <p:spPr bwMode="auto">
          <a:xfrm>
            <a:off x="52101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Line 21"/>
          <p:cNvSpPr>
            <a:spLocks noChangeShapeType="1"/>
          </p:cNvSpPr>
          <p:nvPr/>
        </p:nvSpPr>
        <p:spPr bwMode="auto">
          <a:xfrm>
            <a:off x="53498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5" name="Line 22"/>
          <p:cNvSpPr>
            <a:spLocks noChangeShapeType="1"/>
          </p:cNvSpPr>
          <p:nvPr/>
        </p:nvSpPr>
        <p:spPr bwMode="auto">
          <a:xfrm>
            <a:off x="62801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Line 23"/>
          <p:cNvSpPr>
            <a:spLocks noChangeShapeType="1"/>
          </p:cNvSpPr>
          <p:nvPr/>
        </p:nvSpPr>
        <p:spPr bwMode="auto">
          <a:xfrm>
            <a:off x="58610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7" name="Rectangle 63"/>
          <p:cNvSpPr>
            <a:spLocks noChangeArrowheads="1"/>
          </p:cNvSpPr>
          <p:nvPr/>
        </p:nvSpPr>
        <p:spPr bwMode="auto">
          <a:xfrm>
            <a:off x="4683125" y="2187575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58398" name="Text Box 7"/>
          <p:cNvSpPr txBox="1">
            <a:spLocks noChangeArrowheads="1"/>
          </p:cNvSpPr>
          <p:nvPr/>
        </p:nvSpPr>
        <p:spPr bwMode="auto">
          <a:xfrm>
            <a:off x="2657475" y="219551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20  30</a:t>
            </a:r>
          </a:p>
        </p:txBody>
      </p:sp>
      <p:sp>
        <p:nvSpPr>
          <p:cNvPr id="58399" name="Line 8"/>
          <p:cNvSpPr>
            <a:spLocks noChangeShapeType="1"/>
          </p:cNvSpPr>
          <p:nvPr/>
        </p:nvSpPr>
        <p:spPr bwMode="auto">
          <a:xfrm>
            <a:off x="26892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0" name="Line 9"/>
          <p:cNvSpPr>
            <a:spLocks noChangeShapeType="1"/>
          </p:cNvSpPr>
          <p:nvPr/>
        </p:nvSpPr>
        <p:spPr bwMode="auto">
          <a:xfrm>
            <a:off x="3627438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1" name="Line 10"/>
          <p:cNvSpPr>
            <a:spLocks noChangeShapeType="1"/>
          </p:cNvSpPr>
          <p:nvPr/>
        </p:nvSpPr>
        <p:spPr bwMode="auto">
          <a:xfrm>
            <a:off x="31083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2" name="Line 11"/>
          <p:cNvSpPr>
            <a:spLocks noChangeShapeType="1"/>
          </p:cNvSpPr>
          <p:nvPr/>
        </p:nvSpPr>
        <p:spPr bwMode="auto">
          <a:xfrm>
            <a:off x="32480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3" name="Line 12"/>
          <p:cNvSpPr>
            <a:spLocks noChangeShapeType="1"/>
          </p:cNvSpPr>
          <p:nvPr/>
        </p:nvSpPr>
        <p:spPr bwMode="auto">
          <a:xfrm>
            <a:off x="41783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4" name="Line 13"/>
          <p:cNvSpPr>
            <a:spLocks noChangeShapeType="1"/>
          </p:cNvSpPr>
          <p:nvPr/>
        </p:nvSpPr>
        <p:spPr bwMode="auto">
          <a:xfrm>
            <a:off x="37592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5" name="Rectangle 71"/>
          <p:cNvSpPr>
            <a:spLocks noChangeArrowheads="1"/>
          </p:cNvSpPr>
          <p:nvPr/>
        </p:nvSpPr>
        <p:spPr bwMode="auto">
          <a:xfrm>
            <a:off x="2557463" y="21955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58406" name="Line 32"/>
          <p:cNvSpPr>
            <a:spLocks noChangeShapeType="1"/>
          </p:cNvSpPr>
          <p:nvPr/>
        </p:nvSpPr>
        <p:spPr bwMode="auto">
          <a:xfrm>
            <a:off x="5421313" y="1552575"/>
            <a:ext cx="1943100" cy="584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7" name="Text Box 38"/>
          <p:cNvSpPr txBox="1">
            <a:spLocks noChangeArrowheads="1"/>
          </p:cNvSpPr>
          <p:nvPr/>
        </p:nvSpPr>
        <p:spPr bwMode="auto">
          <a:xfrm>
            <a:off x="7040563" y="174307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965E31-46FA-7D40-84C8-0ABFDDB3105F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53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(b) Coalesce with sibling (leaf)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458200" cy="3505200"/>
          </a:xfrm>
        </p:spPr>
        <p:txBody>
          <a:bodyPr/>
          <a:lstStyle/>
          <a:p>
            <a:pPr eaLnBrk="1" hangingPunct="1"/>
            <a:r>
              <a:rPr lang="en-US" altLang="x-none" sz="2800"/>
              <a:t>Delete 50</a:t>
            </a:r>
          </a:p>
          <a:p>
            <a:pPr lvl="1" eaLnBrk="1" hangingPunct="1"/>
            <a:r>
              <a:rPr lang="en-US" altLang="x-none" sz="2400"/>
              <a:t>Merge</a:t>
            </a:r>
            <a:r>
              <a:rPr lang="en-US" altLang="x-none" sz="2400" i="1">
                <a:latin typeface="Times New Roman" charset="0"/>
              </a:rPr>
              <a:t> c</a:t>
            </a:r>
            <a:r>
              <a:rPr lang="en-US" altLang="x-none" sz="2400">
                <a:latin typeface="Times New Roman" charset="0"/>
              </a:rPr>
              <a:t> </a:t>
            </a:r>
            <a:r>
              <a:rPr lang="en-US" altLang="x-none" sz="2400"/>
              <a:t>and </a:t>
            </a:r>
            <a:r>
              <a:rPr lang="en-US" altLang="x-none" sz="2400" i="1">
                <a:latin typeface="Times New Roman" charset="0"/>
              </a:rPr>
              <a:t>d</a:t>
            </a:r>
            <a:r>
              <a:rPr lang="en-US" altLang="x-none" sz="2400"/>
              <a:t>. Move everything on the right to the left.</a:t>
            </a:r>
          </a:p>
          <a:p>
            <a:pPr lvl="1" eaLnBrk="1" hangingPunct="1"/>
            <a:endParaRPr lang="en-US" altLang="x-none" sz="2400"/>
          </a:p>
          <a:p>
            <a:pPr lvl="1" eaLnBrk="1" hangingPunct="1"/>
            <a:endParaRPr lang="en-US" altLang="x-none" sz="2400"/>
          </a:p>
          <a:p>
            <a:pPr lvl="1" eaLnBrk="1" hangingPunct="1"/>
            <a:endParaRPr lang="en-US" altLang="x-none" sz="2400"/>
          </a:p>
          <a:p>
            <a:pPr lvl="1" eaLnBrk="1" hangingPunct="1">
              <a:buFontTx/>
              <a:buNone/>
            </a:pPr>
            <a:endParaRPr lang="en-US" altLang="x-none" sz="2400"/>
          </a:p>
          <a:p>
            <a:pPr lvl="2" eaLnBrk="1" hangingPunct="1">
              <a:buFontTx/>
              <a:buNone/>
            </a:pPr>
            <a:r>
              <a:rPr lang="en-US" altLang="x-none" sz="2000"/>
              <a:t> </a:t>
            </a:r>
          </a:p>
          <a:p>
            <a:pPr lvl="2" eaLnBrk="1" hangingPunct="1">
              <a:buFontTx/>
              <a:buNone/>
            </a:pPr>
            <a:r>
              <a:rPr lang="en-US" altLang="x-none" sz="2000"/>
              <a:t> </a:t>
            </a:r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>
            <a:off x="26130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>
            <a:off x="31956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Line 14"/>
          <p:cNvSpPr>
            <a:spLocks noChangeShapeType="1"/>
          </p:cNvSpPr>
          <p:nvPr/>
        </p:nvSpPr>
        <p:spPr bwMode="auto">
          <a:xfrm>
            <a:off x="4714875" y="2436813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400" name="Group 23"/>
          <p:cNvGrpSpPr>
            <a:grpSpLocks/>
          </p:cNvGrpSpPr>
          <p:nvPr/>
        </p:nvGrpSpPr>
        <p:grpSpPr bwMode="auto">
          <a:xfrm>
            <a:off x="1722438" y="2166938"/>
            <a:ext cx="396875" cy="503237"/>
            <a:chOff x="384" y="4195"/>
            <a:chExt cx="250" cy="317"/>
          </a:xfrm>
        </p:grpSpPr>
        <p:sp>
          <p:nvSpPr>
            <p:cNvPr id="59447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9448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01" name="Group 26"/>
          <p:cNvGrpSpPr>
            <a:grpSpLocks/>
          </p:cNvGrpSpPr>
          <p:nvPr/>
        </p:nvGrpSpPr>
        <p:grpSpPr bwMode="auto">
          <a:xfrm rot="10800000">
            <a:off x="6872288" y="2151063"/>
            <a:ext cx="396875" cy="503237"/>
            <a:chOff x="384" y="4195"/>
            <a:chExt cx="250" cy="317"/>
          </a:xfrm>
        </p:grpSpPr>
        <p:sp>
          <p:nvSpPr>
            <p:cNvPr id="59445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59446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02" name="Group 29"/>
          <p:cNvGrpSpPr>
            <a:grpSpLocks/>
          </p:cNvGrpSpPr>
          <p:nvPr/>
        </p:nvGrpSpPr>
        <p:grpSpPr bwMode="auto">
          <a:xfrm>
            <a:off x="3733800" y="1219200"/>
            <a:ext cx="1774825" cy="512763"/>
            <a:chOff x="749" y="2389"/>
            <a:chExt cx="1118" cy="323"/>
          </a:xfrm>
        </p:grpSpPr>
        <p:sp>
          <p:nvSpPr>
            <p:cNvPr id="59438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59439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0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1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2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3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4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03" name="Group 37"/>
          <p:cNvGrpSpPr>
            <a:grpSpLocks/>
          </p:cNvGrpSpPr>
          <p:nvPr/>
        </p:nvGrpSpPr>
        <p:grpSpPr bwMode="auto">
          <a:xfrm>
            <a:off x="1754188" y="1516063"/>
            <a:ext cx="5060950" cy="752475"/>
            <a:chOff x="433" y="2364"/>
            <a:chExt cx="3188" cy="839"/>
          </a:xfrm>
        </p:grpSpPr>
        <p:sp>
          <p:nvSpPr>
            <p:cNvPr id="59432" name="Line 38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3" name="Line 39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4" name="Line 40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5" name="Line 41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6" name="Line 42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7" name="Line 44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04" name="Text Box 45"/>
          <p:cNvSpPr txBox="1">
            <a:spLocks noChangeArrowheads="1"/>
          </p:cNvSpPr>
          <p:nvPr/>
        </p:nvSpPr>
        <p:spPr bwMode="auto">
          <a:xfrm>
            <a:off x="6956425" y="21621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59405" name="Text Box 46"/>
          <p:cNvSpPr txBox="1">
            <a:spLocks noChangeArrowheads="1"/>
          </p:cNvSpPr>
          <p:nvPr/>
        </p:nvSpPr>
        <p:spPr bwMode="auto">
          <a:xfrm>
            <a:off x="1524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59406" name="Text Box 47"/>
          <p:cNvSpPr txBox="1">
            <a:spLocks noChangeArrowheads="1"/>
          </p:cNvSpPr>
          <p:nvPr/>
        </p:nvSpPr>
        <p:spPr bwMode="auto">
          <a:xfrm>
            <a:off x="25908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59407" name="Text Box 48"/>
          <p:cNvSpPr txBox="1">
            <a:spLocks noChangeArrowheads="1"/>
          </p:cNvSpPr>
          <p:nvPr/>
        </p:nvSpPr>
        <p:spPr bwMode="auto">
          <a:xfrm>
            <a:off x="47244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59408" name="Text Box 50"/>
          <p:cNvSpPr txBox="1">
            <a:spLocks noChangeArrowheads="1"/>
          </p:cNvSpPr>
          <p:nvPr/>
        </p:nvSpPr>
        <p:spPr bwMode="auto">
          <a:xfrm>
            <a:off x="3657600" y="914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59409" name="AutoShape 51"/>
          <p:cNvSpPr>
            <a:spLocks noChangeArrowheads="1"/>
          </p:cNvSpPr>
          <p:nvPr/>
        </p:nvSpPr>
        <p:spPr bwMode="auto">
          <a:xfrm>
            <a:off x="2362200" y="1905000"/>
            <a:ext cx="4267200" cy="1143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59410" name="Freeform 52"/>
          <p:cNvSpPr>
            <a:spLocks/>
          </p:cNvSpPr>
          <p:nvPr/>
        </p:nvSpPr>
        <p:spPr bwMode="auto">
          <a:xfrm>
            <a:off x="3962400" y="2743200"/>
            <a:ext cx="712788" cy="588963"/>
          </a:xfrm>
          <a:custGeom>
            <a:avLst/>
            <a:gdLst>
              <a:gd name="T0" fmla="*/ 2147483647 w 631"/>
              <a:gd name="T1" fmla="*/ 2147483647 h 381"/>
              <a:gd name="T2" fmla="*/ 2147483647 w 631"/>
              <a:gd name="T3" fmla="*/ 2147483647 h 381"/>
              <a:gd name="T4" fmla="*/ 0 w 631"/>
              <a:gd name="T5" fmla="*/ 0 h 381"/>
              <a:gd name="T6" fmla="*/ 0 60000 65536"/>
              <a:gd name="T7" fmla="*/ 0 60000 65536"/>
              <a:gd name="T8" fmla="*/ 0 60000 65536"/>
              <a:gd name="T9" fmla="*/ 0 w 631"/>
              <a:gd name="T10" fmla="*/ 0 h 381"/>
              <a:gd name="T11" fmla="*/ 631 w 631"/>
              <a:gd name="T12" fmla="*/ 381 h 3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1" h="381">
                <a:moveTo>
                  <a:pt x="631" y="162"/>
                </a:moveTo>
                <a:cubicBezTo>
                  <a:pt x="506" y="250"/>
                  <a:pt x="374" y="381"/>
                  <a:pt x="269" y="354"/>
                </a:cubicBezTo>
                <a:cubicBezTo>
                  <a:pt x="164" y="327"/>
                  <a:pt x="56" y="74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59411" name="AutoShape 53"/>
          <p:cNvSpPr>
            <a:spLocks noChangeArrowheads="1"/>
          </p:cNvSpPr>
          <p:nvPr/>
        </p:nvSpPr>
        <p:spPr bwMode="auto">
          <a:xfrm>
            <a:off x="4572000" y="2209800"/>
            <a:ext cx="685800" cy="762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59412" name="Text Box 54"/>
          <p:cNvSpPr txBox="1">
            <a:spLocks noChangeArrowheads="1"/>
          </p:cNvSpPr>
          <p:nvPr/>
        </p:nvSpPr>
        <p:spPr bwMode="auto">
          <a:xfrm>
            <a:off x="2422525" y="1560513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Merge</a:t>
            </a:r>
          </a:p>
        </p:txBody>
      </p:sp>
      <p:sp>
        <p:nvSpPr>
          <p:cNvPr id="59413" name="Line 55"/>
          <p:cNvSpPr>
            <a:spLocks noChangeShapeType="1"/>
          </p:cNvSpPr>
          <p:nvPr/>
        </p:nvSpPr>
        <p:spPr bwMode="auto">
          <a:xfrm>
            <a:off x="69342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4" name="Text Box 17"/>
          <p:cNvSpPr txBox="1">
            <a:spLocks noChangeArrowheads="1"/>
          </p:cNvSpPr>
          <p:nvPr/>
        </p:nvSpPr>
        <p:spPr bwMode="auto">
          <a:xfrm>
            <a:off x="4730750" y="21891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FF0000"/>
                </a:solidFill>
                <a:latin typeface="Century Gothic" charset="0"/>
              </a:rPr>
              <a:t>40</a:t>
            </a:r>
          </a:p>
        </p:txBody>
      </p:sp>
      <p:sp>
        <p:nvSpPr>
          <p:cNvPr id="59415" name="Line 18"/>
          <p:cNvSpPr>
            <a:spLocks noChangeShapeType="1"/>
          </p:cNvSpPr>
          <p:nvPr/>
        </p:nvSpPr>
        <p:spPr bwMode="auto">
          <a:xfrm>
            <a:off x="47910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Line 19"/>
          <p:cNvSpPr>
            <a:spLocks noChangeShapeType="1"/>
          </p:cNvSpPr>
          <p:nvPr/>
        </p:nvSpPr>
        <p:spPr bwMode="auto">
          <a:xfrm>
            <a:off x="5729288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7" name="Line 20"/>
          <p:cNvSpPr>
            <a:spLocks noChangeShapeType="1"/>
          </p:cNvSpPr>
          <p:nvPr/>
        </p:nvSpPr>
        <p:spPr bwMode="auto">
          <a:xfrm>
            <a:off x="52101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Line 21"/>
          <p:cNvSpPr>
            <a:spLocks noChangeShapeType="1"/>
          </p:cNvSpPr>
          <p:nvPr/>
        </p:nvSpPr>
        <p:spPr bwMode="auto">
          <a:xfrm>
            <a:off x="53498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9" name="Line 22"/>
          <p:cNvSpPr>
            <a:spLocks noChangeShapeType="1"/>
          </p:cNvSpPr>
          <p:nvPr/>
        </p:nvSpPr>
        <p:spPr bwMode="auto">
          <a:xfrm>
            <a:off x="62801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Line 23"/>
          <p:cNvSpPr>
            <a:spLocks noChangeShapeType="1"/>
          </p:cNvSpPr>
          <p:nvPr/>
        </p:nvSpPr>
        <p:spPr bwMode="auto">
          <a:xfrm>
            <a:off x="58610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1" name="Rectangle 64"/>
          <p:cNvSpPr>
            <a:spLocks noChangeArrowheads="1"/>
          </p:cNvSpPr>
          <p:nvPr/>
        </p:nvSpPr>
        <p:spPr bwMode="auto">
          <a:xfrm>
            <a:off x="4683125" y="2187575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59422" name="Text Box 7"/>
          <p:cNvSpPr txBox="1">
            <a:spLocks noChangeArrowheads="1"/>
          </p:cNvSpPr>
          <p:nvPr/>
        </p:nvSpPr>
        <p:spPr bwMode="auto">
          <a:xfrm>
            <a:off x="2657475" y="219551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20  30</a:t>
            </a:r>
          </a:p>
        </p:txBody>
      </p:sp>
      <p:sp>
        <p:nvSpPr>
          <p:cNvPr id="59423" name="Line 8"/>
          <p:cNvSpPr>
            <a:spLocks noChangeShapeType="1"/>
          </p:cNvSpPr>
          <p:nvPr/>
        </p:nvSpPr>
        <p:spPr bwMode="auto">
          <a:xfrm>
            <a:off x="26892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4" name="Line 9"/>
          <p:cNvSpPr>
            <a:spLocks noChangeShapeType="1"/>
          </p:cNvSpPr>
          <p:nvPr/>
        </p:nvSpPr>
        <p:spPr bwMode="auto">
          <a:xfrm>
            <a:off x="3627438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5" name="Line 10"/>
          <p:cNvSpPr>
            <a:spLocks noChangeShapeType="1"/>
          </p:cNvSpPr>
          <p:nvPr/>
        </p:nvSpPr>
        <p:spPr bwMode="auto">
          <a:xfrm>
            <a:off x="31083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6" name="Line 11"/>
          <p:cNvSpPr>
            <a:spLocks noChangeShapeType="1"/>
          </p:cNvSpPr>
          <p:nvPr/>
        </p:nvSpPr>
        <p:spPr bwMode="auto">
          <a:xfrm>
            <a:off x="32480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7" name="Line 12"/>
          <p:cNvSpPr>
            <a:spLocks noChangeShapeType="1"/>
          </p:cNvSpPr>
          <p:nvPr/>
        </p:nvSpPr>
        <p:spPr bwMode="auto">
          <a:xfrm>
            <a:off x="41783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8" name="Line 13"/>
          <p:cNvSpPr>
            <a:spLocks noChangeShapeType="1"/>
          </p:cNvSpPr>
          <p:nvPr/>
        </p:nvSpPr>
        <p:spPr bwMode="auto">
          <a:xfrm>
            <a:off x="37592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9" name="Rectangle 72"/>
          <p:cNvSpPr>
            <a:spLocks noChangeArrowheads="1"/>
          </p:cNvSpPr>
          <p:nvPr/>
        </p:nvSpPr>
        <p:spPr bwMode="auto">
          <a:xfrm>
            <a:off x="2557463" y="21955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59430" name="Line 32"/>
          <p:cNvSpPr>
            <a:spLocks noChangeShapeType="1"/>
          </p:cNvSpPr>
          <p:nvPr/>
        </p:nvSpPr>
        <p:spPr bwMode="auto">
          <a:xfrm>
            <a:off x="5421313" y="1552575"/>
            <a:ext cx="1943100" cy="584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1" name="Text Box 38"/>
          <p:cNvSpPr txBox="1">
            <a:spLocks noChangeArrowheads="1"/>
          </p:cNvSpPr>
          <p:nvPr/>
        </p:nvSpPr>
        <p:spPr bwMode="auto">
          <a:xfrm>
            <a:off x="7040563" y="174307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8BD03E-2C3C-6440-AAEA-4B8FE2E6B08E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54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(b) Coalesce with sibling (leaf)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458200" cy="3078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Delete 50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/>
              <a:t>Once everything is moved, delete </a:t>
            </a:r>
            <a:r>
              <a:rPr lang="en-US" altLang="x-none" sz="1800" i="1">
                <a:latin typeface="Times New Roman" charset="0"/>
              </a:rPr>
              <a:t>d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1800" i="1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x-none" sz="1800" i="1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x-none" sz="1800" i="1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x-none" sz="1800" i="1">
                <a:latin typeface="Times New Roman" charset="0"/>
              </a:rPr>
              <a:t> </a:t>
            </a:r>
          </a:p>
        </p:txBody>
      </p:sp>
      <p:sp>
        <p:nvSpPr>
          <p:cNvPr id="60421" name="Line 4"/>
          <p:cNvSpPr>
            <a:spLocks noChangeShapeType="1"/>
          </p:cNvSpPr>
          <p:nvPr/>
        </p:nvSpPr>
        <p:spPr bwMode="auto">
          <a:xfrm>
            <a:off x="26130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Line 5"/>
          <p:cNvSpPr>
            <a:spLocks noChangeShapeType="1"/>
          </p:cNvSpPr>
          <p:nvPr/>
        </p:nvSpPr>
        <p:spPr bwMode="auto">
          <a:xfrm>
            <a:off x="31956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23" name="Group 6"/>
          <p:cNvGrpSpPr>
            <a:grpSpLocks/>
          </p:cNvGrpSpPr>
          <p:nvPr/>
        </p:nvGrpSpPr>
        <p:grpSpPr bwMode="auto">
          <a:xfrm>
            <a:off x="2549525" y="2163763"/>
            <a:ext cx="1774825" cy="512762"/>
            <a:chOff x="750" y="2389"/>
            <a:chExt cx="1118" cy="323"/>
          </a:xfrm>
        </p:grpSpPr>
        <p:sp>
          <p:nvSpPr>
            <p:cNvPr id="60461" name="Text Box 7"/>
            <p:cNvSpPr txBox="1">
              <a:spLocks noChangeArrowheads="1"/>
            </p:cNvSpPr>
            <p:nvPr/>
          </p:nvSpPr>
          <p:spPr bwMode="auto">
            <a:xfrm>
              <a:off x="750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20  30  40 </a:t>
              </a:r>
            </a:p>
          </p:txBody>
        </p:sp>
        <p:sp>
          <p:nvSpPr>
            <p:cNvPr id="60462" name="Line 8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63" name="Line 9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64" name="Line 10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65" name="Line 11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66" name="Line 12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67" name="Line 13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24" name="Line 14"/>
          <p:cNvSpPr>
            <a:spLocks noChangeShapeType="1"/>
          </p:cNvSpPr>
          <p:nvPr/>
        </p:nvSpPr>
        <p:spPr bwMode="auto">
          <a:xfrm>
            <a:off x="36576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25" name="Group 15"/>
          <p:cNvGrpSpPr>
            <a:grpSpLocks/>
          </p:cNvGrpSpPr>
          <p:nvPr/>
        </p:nvGrpSpPr>
        <p:grpSpPr bwMode="auto">
          <a:xfrm>
            <a:off x="4672013" y="2149475"/>
            <a:ext cx="1727200" cy="512763"/>
            <a:chOff x="763" y="2389"/>
            <a:chExt cx="1088" cy="323"/>
          </a:xfrm>
        </p:grpSpPr>
        <p:sp>
          <p:nvSpPr>
            <p:cNvPr id="60454" name="Text Box 16"/>
            <p:cNvSpPr txBox="1">
              <a:spLocks noChangeArrowheads="1"/>
            </p:cNvSpPr>
            <p:nvPr/>
          </p:nvSpPr>
          <p:spPr bwMode="auto">
            <a:xfrm>
              <a:off x="763" y="2404"/>
              <a:ext cx="1088" cy="300"/>
            </a:xfrm>
            <a:prstGeom prst="rect">
              <a:avLst/>
            </a:prstGeom>
            <a:noFill/>
            <a:ln w="19050">
              <a:solidFill>
                <a:srgbClr val="B2B2B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     </a:t>
              </a:r>
              <a:r>
                <a:rPr lang="en-US" altLang="x-none" sz="2400">
                  <a:solidFill>
                    <a:srgbClr val="FF0000"/>
                  </a:solidFill>
                  <a:latin typeface="Century Gothic" charset="0"/>
                </a:rPr>
                <a:t>   </a:t>
              </a:r>
              <a:r>
                <a:rPr lang="en-US" altLang="x-none" sz="2400">
                  <a:latin typeface="Century Gothic" charset="0"/>
                </a:rPr>
                <a:t>       </a:t>
              </a:r>
            </a:p>
          </p:txBody>
        </p:sp>
        <p:sp>
          <p:nvSpPr>
            <p:cNvPr id="60455" name="Line 17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6" name="Line 18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7" name="Line 19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8" name="Line 20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9" name="Line 21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60" name="Line 22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26" name="Group 23"/>
          <p:cNvGrpSpPr>
            <a:grpSpLocks/>
          </p:cNvGrpSpPr>
          <p:nvPr/>
        </p:nvGrpSpPr>
        <p:grpSpPr bwMode="auto">
          <a:xfrm>
            <a:off x="1722438" y="2166938"/>
            <a:ext cx="396875" cy="503237"/>
            <a:chOff x="384" y="4195"/>
            <a:chExt cx="250" cy="317"/>
          </a:xfrm>
        </p:grpSpPr>
        <p:sp>
          <p:nvSpPr>
            <p:cNvPr id="60452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0453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27" name="Group 26"/>
          <p:cNvGrpSpPr>
            <a:grpSpLocks/>
          </p:cNvGrpSpPr>
          <p:nvPr/>
        </p:nvGrpSpPr>
        <p:grpSpPr bwMode="auto">
          <a:xfrm rot="10800000">
            <a:off x="6872288" y="2151063"/>
            <a:ext cx="396875" cy="503237"/>
            <a:chOff x="384" y="4195"/>
            <a:chExt cx="250" cy="317"/>
          </a:xfrm>
        </p:grpSpPr>
        <p:sp>
          <p:nvSpPr>
            <p:cNvPr id="60450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0451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28" name="Group 29"/>
          <p:cNvGrpSpPr>
            <a:grpSpLocks/>
          </p:cNvGrpSpPr>
          <p:nvPr/>
        </p:nvGrpSpPr>
        <p:grpSpPr bwMode="auto">
          <a:xfrm>
            <a:off x="3733800" y="1219200"/>
            <a:ext cx="1774825" cy="512763"/>
            <a:chOff x="749" y="2389"/>
            <a:chExt cx="1118" cy="323"/>
          </a:xfrm>
        </p:grpSpPr>
        <p:sp>
          <p:nvSpPr>
            <p:cNvPr id="60443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60444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5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6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7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8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9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29" name="Line 37"/>
          <p:cNvSpPr>
            <a:spLocks noChangeShapeType="1"/>
          </p:cNvSpPr>
          <p:nvPr/>
        </p:nvSpPr>
        <p:spPr bwMode="auto">
          <a:xfrm>
            <a:off x="6357938" y="2260600"/>
            <a:ext cx="457200" cy="0"/>
          </a:xfrm>
          <a:prstGeom prst="line">
            <a:avLst/>
          </a:prstGeom>
          <a:noFill/>
          <a:ln w="15875">
            <a:solidFill>
              <a:srgbClr val="B2B2B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Line 38"/>
          <p:cNvSpPr>
            <a:spLocks noChangeShapeType="1"/>
          </p:cNvSpPr>
          <p:nvPr/>
        </p:nvSpPr>
        <p:spPr bwMode="auto">
          <a:xfrm flipV="1">
            <a:off x="2058988" y="2251075"/>
            <a:ext cx="533400" cy="95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Line 39"/>
          <p:cNvSpPr>
            <a:spLocks noChangeShapeType="1"/>
          </p:cNvSpPr>
          <p:nvPr/>
        </p:nvSpPr>
        <p:spPr bwMode="auto">
          <a:xfrm flipH="1">
            <a:off x="1754188" y="1516063"/>
            <a:ext cx="2057400" cy="6905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Line 40"/>
          <p:cNvSpPr>
            <a:spLocks noChangeShapeType="1"/>
          </p:cNvSpPr>
          <p:nvPr/>
        </p:nvSpPr>
        <p:spPr bwMode="auto">
          <a:xfrm>
            <a:off x="4889500" y="1554163"/>
            <a:ext cx="615950" cy="639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Line 42"/>
          <p:cNvSpPr>
            <a:spLocks noChangeShapeType="1"/>
          </p:cNvSpPr>
          <p:nvPr/>
        </p:nvSpPr>
        <p:spPr bwMode="auto">
          <a:xfrm flipH="1">
            <a:off x="3614738" y="1550988"/>
            <a:ext cx="725487" cy="6477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Text Box 43"/>
          <p:cNvSpPr txBox="1">
            <a:spLocks noChangeArrowheads="1"/>
          </p:cNvSpPr>
          <p:nvPr/>
        </p:nvSpPr>
        <p:spPr bwMode="auto">
          <a:xfrm>
            <a:off x="6956425" y="21621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60435" name="Text Box 44"/>
          <p:cNvSpPr txBox="1">
            <a:spLocks noChangeArrowheads="1"/>
          </p:cNvSpPr>
          <p:nvPr/>
        </p:nvSpPr>
        <p:spPr bwMode="auto">
          <a:xfrm>
            <a:off x="1524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60436" name="Text Box 45"/>
          <p:cNvSpPr txBox="1">
            <a:spLocks noChangeArrowheads="1"/>
          </p:cNvSpPr>
          <p:nvPr/>
        </p:nvSpPr>
        <p:spPr bwMode="auto">
          <a:xfrm>
            <a:off x="25908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60437" name="Text Box 46"/>
          <p:cNvSpPr txBox="1">
            <a:spLocks noChangeArrowheads="1"/>
          </p:cNvSpPr>
          <p:nvPr/>
        </p:nvSpPr>
        <p:spPr bwMode="auto">
          <a:xfrm>
            <a:off x="47244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solidFill>
                  <a:srgbClr val="969696"/>
                </a:solidFill>
                <a:latin typeface="Times New Roman" charset="0"/>
              </a:rPr>
              <a:t>d</a:t>
            </a:r>
          </a:p>
        </p:txBody>
      </p:sp>
      <p:sp>
        <p:nvSpPr>
          <p:cNvPr id="60438" name="Text Box 48"/>
          <p:cNvSpPr txBox="1">
            <a:spLocks noChangeArrowheads="1"/>
          </p:cNvSpPr>
          <p:nvPr/>
        </p:nvSpPr>
        <p:spPr bwMode="auto">
          <a:xfrm>
            <a:off x="3657600" y="914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60439" name="Freeform 49"/>
          <p:cNvSpPr>
            <a:spLocks/>
          </p:cNvSpPr>
          <p:nvPr/>
        </p:nvSpPr>
        <p:spPr bwMode="auto">
          <a:xfrm>
            <a:off x="4267200" y="1905000"/>
            <a:ext cx="2713038" cy="436563"/>
          </a:xfrm>
          <a:custGeom>
            <a:avLst/>
            <a:gdLst>
              <a:gd name="T0" fmla="*/ 0 w 1709"/>
              <a:gd name="T1" fmla="*/ 2147483647 h 227"/>
              <a:gd name="T2" fmla="*/ 2147483647 w 1709"/>
              <a:gd name="T3" fmla="*/ 2147483647 h 227"/>
              <a:gd name="T4" fmla="*/ 2147483647 w 1709"/>
              <a:gd name="T5" fmla="*/ 2147483647 h 227"/>
              <a:gd name="T6" fmla="*/ 2147483647 w 1709"/>
              <a:gd name="T7" fmla="*/ 2147483647 h 227"/>
              <a:gd name="T8" fmla="*/ 2147483647 w 1709"/>
              <a:gd name="T9" fmla="*/ 2147483647 h 227"/>
              <a:gd name="T10" fmla="*/ 2147483647 w 1709"/>
              <a:gd name="T11" fmla="*/ 2147483647 h 2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09"/>
              <a:gd name="T19" fmla="*/ 0 h 227"/>
              <a:gd name="T20" fmla="*/ 1709 w 1709"/>
              <a:gd name="T21" fmla="*/ 227 h 2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09" h="227">
                <a:moveTo>
                  <a:pt x="0" y="191"/>
                </a:moveTo>
                <a:cubicBezTo>
                  <a:pt x="32" y="209"/>
                  <a:pt x="64" y="227"/>
                  <a:pt x="115" y="200"/>
                </a:cubicBezTo>
                <a:cubicBezTo>
                  <a:pt x="166" y="173"/>
                  <a:pt x="104" y="54"/>
                  <a:pt x="307" y="27"/>
                </a:cubicBezTo>
                <a:cubicBezTo>
                  <a:pt x="510" y="0"/>
                  <a:pt x="1132" y="15"/>
                  <a:pt x="1335" y="37"/>
                </a:cubicBezTo>
                <a:cubicBezTo>
                  <a:pt x="1538" y="59"/>
                  <a:pt x="1465" y="138"/>
                  <a:pt x="1527" y="162"/>
                </a:cubicBezTo>
                <a:cubicBezTo>
                  <a:pt x="1589" y="186"/>
                  <a:pt x="1679" y="178"/>
                  <a:pt x="1709" y="18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60440" name="Line 50"/>
          <p:cNvSpPr>
            <a:spLocks noChangeShapeType="1"/>
          </p:cNvSpPr>
          <p:nvPr/>
        </p:nvSpPr>
        <p:spPr bwMode="auto">
          <a:xfrm>
            <a:off x="69342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32"/>
          <p:cNvSpPr>
            <a:spLocks noChangeShapeType="1"/>
          </p:cNvSpPr>
          <p:nvPr/>
        </p:nvSpPr>
        <p:spPr bwMode="auto">
          <a:xfrm>
            <a:off x="5421313" y="1552575"/>
            <a:ext cx="1943100" cy="584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Text Box 38"/>
          <p:cNvSpPr txBox="1">
            <a:spLocks noChangeArrowheads="1"/>
          </p:cNvSpPr>
          <p:nvPr/>
        </p:nvSpPr>
        <p:spPr bwMode="auto">
          <a:xfrm>
            <a:off x="7040563" y="174307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9423CD-C53F-A84D-AD09-29F0C0C1E0CC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55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(b) Coalesce with sibling (leaf)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458200" cy="3078163"/>
          </a:xfrm>
        </p:spPr>
        <p:txBody>
          <a:bodyPr/>
          <a:lstStyle/>
          <a:p>
            <a:pPr eaLnBrk="1" hangingPunct="1"/>
            <a:r>
              <a:rPr lang="en-US" altLang="x-none"/>
              <a:t>Delete 50</a:t>
            </a:r>
          </a:p>
          <a:p>
            <a:pPr lvl="1" eaLnBrk="1" hangingPunct="1"/>
            <a:r>
              <a:rPr lang="en-US" altLang="x-none" sz="1800"/>
              <a:t>After leaf node merge,</a:t>
            </a:r>
          </a:p>
          <a:p>
            <a:pPr lvl="2" eaLnBrk="1" hangingPunct="1"/>
            <a:r>
              <a:rPr lang="en-US" altLang="x-none" sz="1800"/>
              <a:t>From its parent, </a:t>
            </a:r>
            <a:r>
              <a:rPr lang="en-US" altLang="x-none" sz="1800" u="sng"/>
              <a:t>delete the pointer and key to the deleted node  </a:t>
            </a:r>
          </a:p>
          <a:p>
            <a:pPr lvl="2" eaLnBrk="1" hangingPunct="1"/>
            <a:endParaRPr lang="en-US" altLang="x-none" sz="1800" u="sng"/>
          </a:p>
          <a:p>
            <a:pPr lvl="2" eaLnBrk="1" hangingPunct="1"/>
            <a:endParaRPr lang="en-US" altLang="x-none" sz="1800" u="sng"/>
          </a:p>
        </p:txBody>
      </p:sp>
      <p:sp>
        <p:nvSpPr>
          <p:cNvPr id="61445" name="Line 4"/>
          <p:cNvSpPr>
            <a:spLocks noChangeShapeType="1"/>
          </p:cNvSpPr>
          <p:nvPr/>
        </p:nvSpPr>
        <p:spPr bwMode="auto">
          <a:xfrm>
            <a:off x="26130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Line 5"/>
          <p:cNvSpPr>
            <a:spLocks noChangeShapeType="1"/>
          </p:cNvSpPr>
          <p:nvPr/>
        </p:nvSpPr>
        <p:spPr bwMode="auto">
          <a:xfrm>
            <a:off x="31956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47" name="Group 6"/>
          <p:cNvGrpSpPr>
            <a:grpSpLocks/>
          </p:cNvGrpSpPr>
          <p:nvPr/>
        </p:nvGrpSpPr>
        <p:grpSpPr bwMode="auto">
          <a:xfrm>
            <a:off x="2549525" y="2163763"/>
            <a:ext cx="1774825" cy="512762"/>
            <a:chOff x="750" y="2389"/>
            <a:chExt cx="1118" cy="323"/>
          </a:xfrm>
        </p:grpSpPr>
        <p:sp>
          <p:nvSpPr>
            <p:cNvPr id="61476" name="Text Box 7"/>
            <p:cNvSpPr txBox="1">
              <a:spLocks noChangeArrowheads="1"/>
            </p:cNvSpPr>
            <p:nvPr/>
          </p:nvSpPr>
          <p:spPr bwMode="auto">
            <a:xfrm>
              <a:off x="750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20  30  40 </a:t>
              </a:r>
            </a:p>
          </p:txBody>
        </p:sp>
        <p:sp>
          <p:nvSpPr>
            <p:cNvPr id="61477" name="Line 8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8" name="Line 9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9" name="Line 10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0" name="Line 11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1" name="Line 12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2" name="Line 13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8" name="Line 14"/>
          <p:cNvSpPr>
            <a:spLocks noChangeShapeType="1"/>
          </p:cNvSpPr>
          <p:nvPr/>
        </p:nvSpPr>
        <p:spPr bwMode="auto">
          <a:xfrm>
            <a:off x="36576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49" name="Group 15"/>
          <p:cNvGrpSpPr>
            <a:grpSpLocks/>
          </p:cNvGrpSpPr>
          <p:nvPr/>
        </p:nvGrpSpPr>
        <p:grpSpPr bwMode="auto">
          <a:xfrm>
            <a:off x="1722438" y="2166938"/>
            <a:ext cx="396875" cy="503237"/>
            <a:chOff x="384" y="4195"/>
            <a:chExt cx="250" cy="317"/>
          </a:xfrm>
        </p:grpSpPr>
        <p:sp>
          <p:nvSpPr>
            <p:cNvPr id="61474" name="Freeform 16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1475" name="Line 17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50" name="Group 18"/>
          <p:cNvGrpSpPr>
            <a:grpSpLocks/>
          </p:cNvGrpSpPr>
          <p:nvPr/>
        </p:nvGrpSpPr>
        <p:grpSpPr bwMode="auto">
          <a:xfrm rot="10800000">
            <a:off x="6872288" y="2151063"/>
            <a:ext cx="396875" cy="503237"/>
            <a:chOff x="384" y="4195"/>
            <a:chExt cx="250" cy="317"/>
          </a:xfrm>
        </p:grpSpPr>
        <p:sp>
          <p:nvSpPr>
            <p:cNvPr id="61472" name="Freeform 19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1473" name="Line 20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51" name="Group 21"/>
          <p:cNvGrpSpPr>
            <a:grpSpLocks/>
          </p:cNvGrpSpPr>
          <p:nvPr/>
        </p:nvGrpSpPr>
        <p:grpSpPr bwMode="auto">
          <a:xfrm>
            <a:off x="3733800" y="1219200"/>
            <a:ext cx="1774825" cy="512763"/>
            <a:chOff x="749" y="2389"/>
            <a:chExt cx="1118" cy="323"/>
          </a:xfrm>
        </p:grpSpPr>
        <p:sp>
          <p:nvSpPr>
            <p:cNvPr id="61465" name="Text Box 22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</a:t>
              </a:r>
              <a:r>
                <a:rPr lang="en-US" altLang="x-none" sz="2400">
                  <a:solidFill>
                    <a:srgbClr val="FF0000"/>
                  </a:solidFill>
                  <a:latin typeface="Century Gothic" charset="0"/>
                </a:rPr>
                <a:t>40</a:t>
              </a:r>
              <a:r>
                <a:rPr lang="en-US" altLang="x-none" sz="2400">
                  <a:latin typeface="Century Gothic" charset="0"/>
                </a:rPr>
                <a:t>  60 </a:t>
              </a:r>
            </a:p>
          </p:txBody>
        </p:sp>
        <p:sp>
          <p:nvSpPr>
            <p:cNvPr id="61466" name="Line 23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7" name="Line 24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8" name="Line 25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9" name="Line 26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0" name="Line 27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1" name="Line 28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52" name="Line 29"/>
          <p:cNvSpPr>
            <a:spLocks noChangeShapeType="1"/>
          </p:cNvSpPr>
          <p:nvPr/>
        </p:nvSpPr>
        <p:spPr bwMode="auto">
          <a:xfrm flipV="1">
            <a:off x="2058988" y="2251075"/>
            <a:ext cx="533400" cy="95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Line 30"/>
          <p:cNvSpPr>
            <a:spLocks noChangeShapeType="1"/>
          </p:cNvSpPr>
          <p:nvPr/>
        </p:nvSpPr>
        <p:spPr bwMode="auto">
          <a:xfrm flipH="1">
            <a:off x="1754188" y="1516063"/>
            <a:ext cx="2057400" cy="6905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31"/>
          <p:cNvSpPr>
            <a:spLocks noChangeShapeType="1"/>
          </p:cNvSpPr>
          <p:nvPr/>
        </p:nvSpPr>
        <p:spPr bwMode="auto">
          <a:xfrm>
            <a:off x="4889500" y="1554163"/>
            <a:ext cx="615950" cy="639762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Line 32"/>
          <p:cNvSpPr>
            <a:spLocks noChangeShapeType="1"/>
          </p:cNvSpPr>
          <p:nvPr/>
        </p:nvSpPr>
        <p:spPr bwMode="auto">
          <a:xfrm>
            <a:off x="5421313" y="1552575"/>
            <a:ext cx="1943100" cy="584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Line 33"/>
          <p:cNvSpPr>
            <a:spLocks noChangeShapeType="1"/>
          </p:cNvSpPr>
          <p:nvPr/>
        </p:nvSpPr>
        <p:spPr bwMode="auto">
          <a:xfrm flipH="1">
            <a:off x="3614738" y="1550988"/>
            <a:ext cx="725487" cy="6477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Text Box 34"/>
          <p:cNvSpPr txBox="1">
            <a:spLocks noChangeArrowheads="1"/>
          </p:cNvSpPr>
          <p:nvPr/>
        </p:nvSpPr>
        <p:spPr bwMode="auto">
          <a:xfrm>
            <a:off x="6956425" y="21621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61458" name="Text Box 35"/>
          <p:cNvSpPr txBox="1">
            <a:spLocks noChangeArrowheads="1"/>
          </p:cNvSpPr>
          <p:nvPr/>
        </p:nvSpPr>
        <p:spPr bwMode="auto">
          <a:xfrm>
            <a:off x="1524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61459" name="Text Box 36"/>
          <p:cNvSpPr txBox="1">
            <a:spLocks noChangeArrowheads="1"/>
          </p:cNvSpPr>
          <p:nvPr/>
        </p:nvSpPr>
        <p:spPr bwMode="auto">
          <a:xfrm>
            <a:off x="25908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61460" name="Text Box 37"/>
          <p:cNvSpPr txBox="1">
            <a:spLocks noChangeArrowheads="1"/>
          </p:cNvSpPr>
          <p:nvPr/>
        </p:nvSpPr>
        <p:spPr bwMode="auto">
          <a:xfrm>
            <a:off x="4800600" y="1905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solidFill>
                  <a:srgbClr val="969696"/>
                </a:solidFill>
                <a:latin typeface="Times New Roman" charset="0"/>
              </a:rPr>
              <a:t>d</a:t>
            </a:r>
          </a:p>
        </p:txBody>
      </p:sp>
      <p:sp>
        <p:nvSpPr>
          <p:cNvPr id="61461" name="Text Box 38"/>
          <p:cNvSpPr txBox="1">
            <a:spLocks noChangeArrowheads="1"/>
          </p:cNvSpPr>
          <p:nvPr/>
        </p:nvSpPr>
        <p:spPr bwMode="auto">
          <a:xfrm>
            <a:off x="7040563" y="174307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61462" name="Text Box 39"/>
          <p:cNvSpPr txBox="1">
            <a:spLocks noChangeArrowheads="1"/>
          </p:cNvSpPr>
          <p:nvPr/>
        </p:nvSpPr>
        <p:spPr bwMode="auto">
          <a:xfrm>
            <a:off x="3657600" y="914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61463" name="Freeform 40"/>
          <p:cNvSpPr>
            <a:spLocks/>
          </p:cNvSpPr>
          <p:nvPr/>
        </p:nvSpPr>
        <p:spPr bwMode="auto">
          <a:xfrm>
            <a:off x="4267200" y="1905000"/>
            <a:ext cx="2713038" cy="436563"/>
          </a:xfrm>
          <a:custGeom>
            <a:avLst/>
            <a:gdLst>
              <a:gd name="T0" fmla="*/ 0 w 1709"/>
              <a:gd name="T1" fmla="*/ 2147483647 h 227"/>
              <a:gd name="T2" fmla="*/ 2147483647 w 1709"/>
              <a:gd name="T3" fmla="*/ 2147483647 h 227"/>
              <a:gd name="T4" fmla="*/ 2147483647 w 1709"/>
              <a:gd name="T5" fmla="*/ 2147483647 h 227"/>
              <a:gd name="T6" fmla="*/ 2147483647 w 1709"/>
              <a:gd name="T7" fmla="*/ 2147483647 h 227"/>
              <a:gd name="T8" fmla="*/ 2147483647 w 1709"/>
              <a:gd name="T9" fmla="*/ 2147483647 h 227"/>
              <a:gd name="T10" fmla="*/ 2147483647 w 1709"/>
              <a:gd name="T11" fmla="*/ 2147483647 h 2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09"/>
              <a:gd name="T19" fmla="*/ 0 h 227"/>
              <a:gd name="T20" fmla="*/ 1709 w 1709"/>
              <a:gd name="T21" fmla="*/ 227 h 2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09" h="227">
                <a:moveTo>
                  <a:pt x="0" y="191"/>
                </a:moveTo>
                <a:cubicBezTo>
                  <a:pt x="32" y="209"/>
                  <a:pt x="64" y="227"/>
                  <a:pt x="115" y="200"/>
                </a:cubicBezTo>
                <a:cubicBezTo>
                  <a:pt x="166" y="173"/>
                  <a:pt x="104" y="54"/>
                  <a:pt x="307" y="27"/>
                </a:cubicBezTo>
                <a:cubicBezTo>
                  <a:pt x="510" y="0"/>
                  <a:pt x="1132" y="15"/>
                  <a:pt x="1335" y="37"/>
                </a:cubicBezTo>
                <a:cubicBezTo>
                  <a:pt x="1538" y="59"/>
                  <a:pt x="1465" y="138"/>
                  <a:pt x="1527" y="162"/>
                </a:cubicBezTo>
                <a:cubicBezTo>
                  <a:pt x="1589" y="186"/>
                  <a:pt x="1679" y="178"/>
                  <a:pt x="1709" y="18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61464" name="Line 41"/>
          <p:cNvSpPr>
            <a:spLocks noChangeShapeType="1"/>
          </p:cNvSpPr>
          <p:nvPr/>
        </p:nvSpPr>
        <p:spPr bwMode="auto">
          <a:xfrm>
            <a:off x="69342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F90AFC-1A25-9C4A-9F1C-3FE59EBBBA1A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56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(b) Coalesce with sibling (leaf)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458200" cy="3078163"/>
          </a:xfrm>
        </p:spPr>
        <p:txBody>
          <a:bodyPr/>
          <a:lstStyle/>
          <a:p>
            <a:pPr eaLnBrk="1" hangingPunct="1"/>
            <a:r>
              <a:rPr lang="en-US" altLang="x-none" sz="2800"/>
              <a:t>Delete 50</a:t>
            </a:r>
          </a:p>
          <a:p>
            <a:pPr lvl="1" eaLnBrk="1" hangingPunct="1"/>
            <a:r>
              <a:rPr lang="en-US" altLang="x-none" sz="2400"/>
              <a:t>Check underflow at </a:t>
            </a:r>
            <a:r>
              <a:rPr lang="en-US" altLang="x-none" sz="2400" i="1">
                <a:latin typeface="Times New Roman" charset="0"/>
              </a:rPr>
              <a:t>a.</a:t>
            </a:r>
            <a:r>
              <a:rPr lang="en-US" altLang="x-none" sz="2400"/>
              <a:t> Min 2 ptrs, currently 3</a:t>
            </a:r>
          </a:p>
          <a:p>
            <a:pPr lvl="1" eaLnBrk="1" hangingPunct="1"/>
            <a:endParaRPr lang="en-US" altLang="x-none" sz="2400"/>
          </a:p>
          <a:p>
            <a:pPr lvl="1" eaLnBrk="1" hangingPunct="1"/>
            <a:endParaRPr lang="en-US" altLang="x-none" sz="2400"/>
          </a:p>
          <a:p>
            <a:pPr lvl="1" eaLnBrk="1" hangingPunct="1"/>
            <a:endParaRPr lang="en-US" altLang="x-none" sz="2400"/>
          </a:p>
          <a:p>
            <a:pPr lvl="1" eaLnBrk="1" hangingPunct="1"/>
            <a:endParaRPr lang="en-US" altLang="x-none" sz="2400"/>
          </a:p>
          <a:p>
            <a:pPr lvl="2" eaLnBrk="1" hangingPunct="1">
              <a:buFontTx/>
              <a:buNone/>
            </a:pPr>
            <a:r>
              <a:rPr lang="en-US" altLang="x-none" sz="2000"/>
              <a:t> </a:t>
            </a:r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26130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>
            <a:off x="31956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71" name="Group 6"/>
          <p:cNvGrpSpPr>
            <a:grpSpLocks/>
          </p:cNvGrpSpPr>
          <p:nvPr/>
        </p:nvGrpSpPr>
        <p:grpSpPr bwMode="auto">
          <a:xfrm>
            <a:off x="2549525" y="2163763"/>
            <a:ext cx="1774825" cy="512762"/>
            <a:chOff x="750" y="2389"/>
            <a:chExt cx="1118" cy="323"/>
          </a:xfrm>
        </p:grpSpPr>
        <p:sp>
          <p:nvSpPr>
            <p:cNvPr id="62499" name="Text Box 7"/>
            <p:cNvSpPr txBox="1">
              <a:spLocks noChangeArrowheads="1"/>
            </p:cNvSpPr>
            <p:nvPr/>
          </p:nvSpPr>
          <p:spPr bwMode="auto">
            <a:xfrm>
              <a:off x="750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20  30  40 </a:t>
              </a:r>
            </a:p>
          </p:txBody>
        </p:sp>
        <p:sp>
          <p:nvSpPr>
            <p:cNvPr id="62500" name="Line 8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1" name="Line 9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2" name="Line 10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3" name="Line 11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4" name="Line 12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5" name="Line 13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72" name="Line 14"/>
          <p:cNvSpPr>
            <a:spLocks noChangeShapeType="1"/>
          </p:cNvSpPr>
          <p:nvPr/>
        </p:nvSpPr>
        <p:spPr bwMode="auto">
          <a:xfrm>
            <a:off x="36576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73" name="Group 15"/>
          <p:cNvGrpSpPr>
            <a:grpSpLocks/>
          </p:cNvGrpSpPr>
          <p:nvPr/>
        </p:nvGrpSpPr>
        <p:grpSpPr bwMode="auto">
          <a:xfrm>
            <a:off x="1722438" y="2166938"/>
            <a:ext cx="396875" cy="503237"/>
            <a:chOff x="384" y="4195"/>
            <a:chExt cx="250" cy="317"/>
          </a:xfrm>
        </p:grpSpPr>
        <p:sp>
          <p:nvSpPr>
            <p:cNvPr id="62497" name="Freeform 16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2498" name="Line 17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4" name="Group 18"/>
          <p:cNvGrpSpPr>
            <a:grpSpLocks/>
          </p:cNvGrpSpPr>
          <p:nvPr/>
        </p:nvGrpSpPr>
        <p:grpSpPr bwMode="auto">
          <a:xfrm rot="10800000">
            <a:off x="6872288" y="2151063"/>
            <a:ext cx="396875" cy="503237"/>
            <a:chOff x="384" y="4195"/>
            <a:chExt cx="250" cy="317"/>
          </a:xfrm>
        </p:grpSpPr>
        <p:sp>
          <p:nvSpPr>
            <p:cNvPr id="62495" name="Freeform 19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2496" name="Line 20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75" name="Text Box 22"/>
          <p:cNvSpPr txBox="1">
            <a:spLocks noChangeArrowheads="1"/>
          </p:cNvSpPr>
          <p:nvPr/>
        </p:nvSpPr>
        <p:spPr bwMode="auto">
          <a:xfrm>
            <a:off x="3825875" y="1241425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20  60</a:t>
            </a:r>
          </a:p>
        </p:txBody>
      </p:sp>
      <p:sp>
        <p:nvSpPr>
          <p:cNvPr id="62476" name="Line 23"/>
          <p:cNvSpPr>
            <a:spLocks noChangeShapeType="1"/>
          </p:cNvSpPr>
          <p:nvPr/>
        </p:nvSpPr>
        <p:spPr bwMode="auto">
          <a:xfrm>
            <a:off x="3856038" y="12557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24"/>
          <p:cNvSpPr>
            <a:spLocks noChangeShapeType="1"/>
          </p:cNvSpPr>
          <p:nvPr/>
        </p:nvSpPr>
        <p:spPr bwMode="auto">
          <a:xfrm>
            <a:off x="4794250" y="12557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25"/>
          <p:cNvSpPr>
            <a:spLocks noChangeShapeType="1"/>
          </p:cNvSpPr>
          <p:nvPr/>
        </p:nvSpPr>
        <p:spPr bwMode="auto">
          <a:xfrm>
            <a:off x="4275138" y="12557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26"/>
          <p:cNvSpPr>
            <a:spLocks noChangeShapeType="1"/>
          </p:cNvSpPr>
          <p:nvPr/>
        </p:nvSpPr>
        <p:spPr bwMode="auto">
          <a:xfrm>
            <a:off x="4414838" y="12557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Line 27"/>
          <p:cNvSpPr>
            <a:spLocks noChangeShapeType="1"/>
          </p:cNvSpPr>
          <p:nvPr/>
        </p:nvSpPr>
        <p:spPr bwMode="auto">
          <a:xfrm>
            <a:off x="5364163" y="1249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Line 28"/>
          <p:cNvSpPr>
            <a:spLocks noChangeShapeType="1"/>
          </p:cNvSpPr>
          <p:nvPr/>
        </p:nvSpPr>
        <p:spPr bwMode="auto">
          <a:xfrm>
            <a:off x="4945063" y="1249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Line 29"/>
          <p:cNvSpPr>
            <a:spLocks noChangeShapeType="1"/>
          </p:cNvSpPr>
          <p:nvPr/>
        </p:nvSpPr>
        <p:spPr bwMode="auto">
          <a:xfrm flipV="1">
            <a:off x="2058988" y="2251075"/>
            <a:ext cx="533400" cy="95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Line 30"/>
          <p:cNvSpPr>
            <a:spLocks noChangeShapeType="1"/>
          </p:cNvSpPr>
          <p:nvPr/>
        </p:nvSpPr>
        <p:spPr bwMode="auto">
          <a:xfrm flipH="1">
            <a:off x="1754188" y="1516063"/>
            <a:ext cx="2057400" cy="6905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4" name="Line 31"/>
          <p:cNvSpPr>
            <a:spLocks noChangeShapeType="1"/>
          </p:cNvSpPr>
          <p:nvPr/>
        </p:nvSpPr>
        <p:spPr bwMode="auto">
          <a:xfrm>
            <a:off x="4876800" y="1524000"/>
            <a:ext cx="2208213" cy="6461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5" name="Line 32"/>
          <p:cNvSpPr>
            <a:spLocks noChangeShapeType="1"/>
          </p:cNvSpPr>
          <p:nvPr/>
        </p:nvSpPr>
        <p:spPr bwMode="auto">
          <a:xfrm flipH="1">
            <a:off x="3614738" y="1550988"/>
            <a:ext cx="725487" cy="6477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Text Box 33"/>
          <p:cNvSpPr txBox="1">
            <a:spLocks noChangeArrowheads="1"/>
          </p:cNvSpPr>
          <p:nvPr/>
        </p:nvSpPr>
        <p:spPr bwMode="auto">
          <a:xfrm>
            <a:off x="6956425" y="21621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62487" name="Text Box 34"/>
          <p:cNvSpPr txBox="1">
            <a:spLocks noChangeArrowheads="1"/>
          </p:cNvSpPr>
          <p:nvPr/>
        </p:nvSpPr>
        <p:spPr bwMode="auto">
          <a:xfrm>
            <a:off x="1524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62488" name="Text Box 35"/>
          <p:cNvSpPr txBox="1">
            <a:spLocks noChangeArrowheads="1"/>
          </p:cNvSpPr>
          <p:nvPr/>
        </p:nvSpPr>
        <p:spPr bwMode="auto">
          <a:xfrm>
            <a:off x="25908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62489" name="Text Box 37"/>
          <p:cNvSpPr txBox="1">
            <a:spLocks noChangeArrowheads="1"/>
          </p:cNvSpPr>
          <p:nvPr/>
        </p:nvSpPr>
        <p:spPr bwMode="auto">
          <a:xfrm>
            <a:off x="3657600" y="914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62490" name="Line 38"/>
          <p:cNvSpPr>
            <a:spLocks noChangeShapeType="1"/>
          </p:cNvSpPr>
          <p:nvPr/>
        </p:nvSpPr>
        <p:spPr bwMode="auto">
          <a:xfrm flipV="1">
            <a:off x="4267200" y="2286000"/>
            <a:ext cx="2590800" cy="95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1" name="Line 39"/>
          <p:cNvSpPr>
            <a:spLocks noChangeShapeType="1"/>
          </p:cNvSpPr>
          <p:nvPr/>
        </p:nvSpPr>
        <p:spPr bwMode="auto">
          <a:xfrm>
            <a:off x="69342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2" name="Text Box 40"/>
          <p:cNvSpPr txBox="1">
            <a:spLocks noChangeArrowheads="1"/>
          </p:cNvSpPr>
          <p:nvPr/>
        </p:nvSpPr>
        <p:spPr bwMode="auto">
          <a:xfrm>
            <a:off x="4419600" y="1752600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Underflow?</a:t>
            </a:r>
          </a:p>
        </p:txBody>
      </p:sp>
      <p:sp>
        <p:nvSpPr>
          <p:cNvPr id="62493" name="Rectangle 41"/>
          <p:cNvSpPr>
            <a:spLocks noChangeArrowheads="1"/>
          </p:cNvSpPr>
          <p:nvPr/>
        </p:nvSpPr>
        <p:spPr bwMode="auto">
          <a:xfrm>
            <a:off x="3748088" y="1244600"/>
            <a:ext cx="172243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62494" name="Text Box 38"/>
          <p:cNvSpPr txBox="1">
            <a:spLocks noChangeArrowheads="1"/>
          </p:cNvSpPr>
          <p:nvPr/>
        </p:nvSpPr>
        <p:spPr bwMode="auto">
          <a:xfrm>
            <a:off x="7040563" y="174307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B908BC-31D6-D549-B09D-96EDCA763269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57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57413"/>
            <a:ext cx="8915400" cy="877887"/>
          </a:xfrm>
        </p:spPr>
        <p:txBody>
          <a:bodyPr/>
          <a:lstStyle/>
          <a:p>
            <a:pPr eaLnBrk="1" hangingPunct="1"/>
            <a:r>
              <a:rPr lang="en-US" altLang="x-none"/>
              <a:t>(c) Leaf node, redistribute </a:t>
            </a:r>
            <a:br>
              <a:rPr lang="en-US" altLang="x-none"/>
            </a:br>
            <a:r>
              <a:rPr lang="en-US" altLang="x-none"/>
              <a:t>with neighbor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4DFEB5-7D7A-A141-B158-499BE9CEFC95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58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(c) Redistribute (leaf)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97238"/>
            <a:ext cx="7772400" cy="2798762"/>
          </a:xfrm>
        </p:spPr>
        <p:txBody>
          <a:bodyPr/>
          <a:lstStyle/>
          <a:p>
            <a:pPr eaLnBrk="1" hangingPunct="1"/>
            <a:r>
              <a:rPr lang="en-US" altLang="x-none"/>
              <a:t>Delete 50</a:t>
            </a:r>
          </a:p>
          <a:p>
            <a:pPr lvl="1" eaLnBrk="1" hangingPunct="1"/>
            <a:endParaRPr lang="en-US" altLang="x-none" sz="1800"/>
          </a:p>
          <a:p>
            <a:pPr lvl="1" eaLnBrk="1" hangingPunct="1"/>
            <a:endParaRPr lang="en-US" altLang="x-none" sz="1800"/>
          </a:p>
          <a:p>
            <a:pPr lvl="1" eaLnBrk="1" hangingPunct="1"/>
            <a:endParaRPr lang="en-US" altLang="x-none" sz="1800"/>
          </a:p>
          <a:p>
            <a:pPr lvl="1" eaLnBrk="1" hangingPunct="1">
              <a:buFontTx/>
              <a:buNone/>
            </a:pPr>
            <a:r>
              <a:rPr lang="en-US" altLang="x-none" sz="1800"/>
              <a:t> </a:t>
            </a:r>
          </a:p>
        </p:txBody>
      </p:sp>
      <p:sp>
        <p:nvSpPr>
          <p:cNvPr id="64517" name="Line 4"/>
          <p:cNvSpPr>
            <a:spLocks noChangeShapeType="1"/>
          </p:cNvSpPr>
          <p:nvPr/>
        </p:nvSpPr>
        <p:spPr bwMode="auto">
          <a:xfrm>
            <a:off x="24606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5"/>
          <p:cNvSpPr>
            <a:spLocks noChangeShapeType="1"/>
          </p:cNvSpPr>
          <p:nvPr/>
        </p:nvSpPr>
        <p:spPr bwMode="auto">
          <a:xfrm>
            <a:off x="30432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1570038" y="2166938"/>
            <a:ext cx="396875" cy="503237"/>
            <a:chOff x="384" y="4195"/>
            <a:chExt cx="250" cy="317"/>
          </a:xfrm>
        </p:grpSpPr>
        <p:sp>
          <p:nvSpPr>
            <p:cNvPr id="64566" name="Freeform 25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4567" name="Line 26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20" name="Group 27"/>
          <p:cNvGrpSpPr>
            <a:grpSpLocks/>
          </p:cNvGrpSpPr>
          <p:nvPr/>
        </p:nvGrpSpPr>
        <p:grpSpPr bwMode="auto">
          <a:xfrm rot="10800000">
            <a:off x="6719888" y="2151063"/>
            <a:ext cx="396875" cy="503237"/>
            <a:chOff x="384" y="4195"/>
            <a:chExt cx="250" cy="317"/>
          </a:xfrm>
        </p:grpSpPr>
        <p:sp>
          <p:nvSpPr>
            <p:cNvPr id="64564" name="Freeform 28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4565" name="Line 29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21" name="Group 30"/>
          <p:cNvGrpSpPr>
            <a:grpSpLocks/>
          </p:cNvGrpSpPr>
          <p:nvPr/>
        </p:nvGrpSpPr>
        <p:grpSpPr bwMode="auto">
          <a:xfrm>
            <a:off x="3581400" y="1219200"/>
            <a:ext cx="1774825" cy="512763"/>
            <a:chOff x="749" y="2389"/>
            <a:chExt cx="1118" cy="323"/>
          </a:xfrm>
        </p:grpSpPr>
        <p:sp>
          <p:nvSpPr>
            <p:cNvPr id="64557" name="Text Box 31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64558" name="Line 32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9" name="Line 33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0" name="Line 34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1" name="Line 35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2" name="Line 36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3" name="Line 37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22" name="Group 38"/>
          <p:cNvGrpSpPr>
            <a:grpSpLocks/>
          </p:cNvGrpSpPr>
          <p:nvPr/>
        </p:nvGrpSpPr>
        <p:grpSpPr bwMode="auto">
          <a:xfrm>
            <a:off x="1601788" y="1516063"/>
            <a:ext cx="5330825" cy="752475"/>
            <a:chOff x="433" y="2364"/>
            <a:chExt cx="3358" cy="839"/>
          </a:xfrm>
        </p:grpSpPr>
        <p:sp>
          <p:nvSpPr>
            <p:cNvPr id="64550" name="Line 39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1" name="Line 40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2" name="Line 41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3" name="Line 42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4" name="Line 43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5" name="Line 44"/>
            <p:cNvSpPr>
              <a:spLocks noChangeShapeType="1"/>
            </p:cNvSpPr>
            <p:nvPr/>
          </p:nvSpPr>
          <p:spPr bwMode="auto">
            <a:xfrm>
              <a:off x="2743" y="2405"/>
              <a:ext cx="1048" cy="68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6" name="Line 45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23" name="Line 46"/>
          <p:cNvSpPr>
            <a:spLocks noChangeShapeType="1"/>
          </p:cNvSpPr>
          <p:nvPr/>
        </p:nvSpPr>
        <p:spPr bwMode="auto">
          <a:xfrm>
            <a:off x="3546475" y="24701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Text Box 47"/>
          <p:cNvSpPr txBox="1">
            <a:spLocks noChangeArrowheads="1"/>
          </p:cNvSpPr>
          <p:nvPr/>
        </p:nvSpPr>
        <p:spPr bwMode="auto">
          <a:xfrm>
            <a:off x="6827838" y="215265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64525" name="Text Box 48"/>
          <p:cNvSpPr txBox="1">
            <a:spLocks noChangeArrowheads="1"/>
          </p:cNvSpPr>
          <p:nvPr/>
        </p:nvSpPr>
        <p:spPr bwMode="auto">
          <a:xfrm>
            <a:off x="13716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64526" name="Text Box 49"/>
          <p:cNvSpPr txBox="1">
            <a:spLocks noChangeArrowheads="1"/>
          </p:cNvSpPr>
          <p:nvPr/>
        </p:nvSpPr>
        <p:spPr bwMode="auto">
          <a:xfrm>
            <a:off x="24384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64527" name="Text Box 50"/>
          <p:cNvSpPr txBox="1">
            <a:spLocks noChangeArrowheads="1"/>
          </p:cNvSpPr>
          <p:nvPr/>
        </p:nvSpPr>
        <p:spPr bwMode="auto">
          <a:xfrm>
            <a:off x="4572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64528" name="Text Box 51"/>
          <p:cNvSpPr txBox="1">
            <a:spLocks noChangeArrowheads="1"/>
          </p:cNvSpPr>
          <p:nvPr/>
        </p:nvSpPr>
        <p:spPr bwMode="auto">
          <a:xfrm>
            <a:off x="68580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64529" name="Text Box 52"/>
          <p:cNvSpPr txBox="1">
            <a:spLocks noChangeArrowheads="1"/>
          </p:cNvSpPr>
          <p:nvPr/>
        </p:nvSpPr>
        <p:spPr bwMode="auto">
          <a:xfrm>
            <a:off x="35052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64530" name="Line 53"/>
          <p:cNvSpPr>
            <a:spLocks noChangeShapeType="1"/>
          </p:cNvSpPr>
          <p:nvPr/>
        </p:nvSpPr>
        <p:spPr bwMode="auto">
          <a:xfrm>
            <a:off x="67818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1" name="Line 14"/>
          <p:cNvSpPr>
            <a:spLocks noChangeShapeType="1"/>
          </p:cNvSpPr>
          <p:nvPr/>
        </p:nvSpPr>
        <p:spPr bwMode="auto">
          <a:xfrm>
            <a:off x="4597400" y="24193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2" name="Line 15"/>
          <p:cNvSpPr>
            <a:spLocks noChangeShapeType="1"/>
          </p:cNvSpPr>
          <p:nvPr/>
        </p:nvSpPr>
        <p:spPr bwMode="auto">
          <a:xfrm>
            <a:off x="5180013" y="240823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3" name="Text Box 17"/>
          <p:cNvSpPr txBox="1">
            <a:spLocks noChangeArrowheads="1"/>
          </p:cNvSpPr>
          <p:nvPr/>
        </p:nvSpPr>
        <p:spPr bwMode="auto">
          <a:xfrm>
            <a:off x="4648200" y="214471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40  </a:t>
            </a:r>
            <a:r>
              <a:rPr lang="en-US" altLang="x-none" sz="2400">
                <a:solidFill>
                  <a:srgbClr val="FF0000"/>
                </a:solidFill>
                <a:latin typeface="Century Gothic" charset="0"/>
              </a:rPr>
              <a:t>50</a:t>
            </a:r>
            <a:endParaRPr lang="en-US" altLang="x-none" sz="2400">
              <a:latin typeface="Century Gothic" charset="0"/>
            </a:endParaRPr>
          </a:p>
        </p:txBody>
      </p:sp>
      <p:sp>
        <p:nvSpPr>
          <p:cNvPr id="64534" name="Line 18"/>
          <p:cNvSpPr>
            <a:spLocks noChangeShapeType="1"/>
          </p:cNvSpPr>
          <p:nvPr/>
        </p:nvSpPr>
        <p:spPr bwMode="auto">
          <a:xfrm>
            <a:off x="46720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5" name="Line 19"/>
          <p:cNvSpPr>
            <a:spLocks noChangeShapeType="1"/>
          </p:cNvSpPr>
          <p:nvPr/>
        </p:nvSpPr>
        <p:spPr bwMode="auto">
          <a:xfrm>
            <a:off x="5610225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Line 20"/>
          <p:cNvSpPr>
            <a:spLocks noChangeShapeType="1"/>
          </p:cNvSpPr>
          <p:nvPr/>
        </p:nvSpPr>
        <p:spPr bwMode="auto">
          <a:xfrm>
            <a:off x="50911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Line 21"/>
          <p:cNvSpPr>
            <a:spLocks noChangeShapeType="1"/>
          </p:cNvSpPr>
          <p:nvPr/>
        </p:nvSpPr>
        <p:spPr bwMode="auto">
          <a:xfrm>
            <a:off x="52308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8" name="Line 22"/>
          <p:cNvSpPr>
            <a:spLocks noChangeShapeType="1"/>
          </p:cNvSpPr>
          <p:nvPr/>
        </p:nvSpPr>
        <p:spPr bwMode="auto">
          <a:xfrm>
            <a:off x="61626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9" name="Line 23"/>
          <p:cNvSpPr>
            <a:spLocks noChangeShapeType="1"/>
          </p:cNvSpPr>
          <p:nvPr/>
        </p:nvSpPr>
        <p:spPr bwMode="auto">
          <a:xfrm>
            <a:off x="57435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0" name="Rectangle 73"/>
          <p:cNvSpPr>
            <a:spLocks noChangeArrowheads="1"/>
          </p:cNvSpPr>
          <p:nvPr/>
        </p:nvSpPr>
        <p:spPr bwMode="auto">
          <a:xfrm>
            <a:off x="4564063" y="21701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64541" name="Text Box 7"/>
          <p:cNvSpPr txBox="1">
            <a:spLocks noChangeArrowheads="1"/>
          </p:cNvSpPr>
          <p:nvPr/>
        </p:nvSpPr>
        <p:spPr bwMode="auto">
          <a:xfrm>
            <a:off x="2505075" y="2168525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20  25</a:t>
            </a:r>
          </a:p>
        </p:txBody>
      </p:sp>
      <p:sp>
        <p:nvSpPr>
          <p:cNvPr id="64542" name="Line 8"/>
          <p:cNvSpPr>
            <a:spLocks noChangeShapeType="1"/>
          </p:cNvSpPr>
          <p:nvPr/>
        </p:nvSpPr>
        <p:spPr bwMode="auto">
          <a:xfrm>
            <a:off x="25273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3" name="Line 9"/>
          <p:cNvSpPr>
            <a:spLocks noChangeShapeType="1"/>
          </p:cNvSpPr>
          <p:nvPr/>
        </p:nvSpPr>
        <p:spPr bwMode="auto">
          <a:xfrm>
            <a:off x="3465513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4" name="Line 10"/>
          <p:cNvSpPr>
            <a:spLocks noChangeShapeType="1"/>
          </p:cNvSpPr>
          <p:nvPr/>
        </p:nvSpPr>
        <p:spPr bwMode="auto">
          <a:xfrm>
            <a:off x="29464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5" name="Line 11"/>
          <p:cNvSpPr>
            <a:spLocks noChangeShapeType="1"/>
          </p:cNvSpPr>
          <p:nvPr/>
        </p:nvSpPr>
        <p:spPr bwMode="auto">
          <a:xfrm>
            <a:off x="30861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6" name="Line 12"/>
          <p:cNvSpPr>
            <a:spLocks noChangeShapeType="1"/>
          </p:cNvSpPr>
          <p:nvPr/>
        </p:nvSpPr>
        <p:spPr bwMode="auto">
          <a:xfrm>
            <a:off x="40259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7" name="Line 13"/>
          <p:cNvSpPr>
            <a:spLocks noChangeShapeType="1"/>
          </p:cNvSpPr>
          <p:nvPr/>
        </p:nvSpPr>
        <p:spPr bwMode="auto">
          <a:xfrm>
            <a:off x="36068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8" name="Text Box 53"/>
          <p:cNvSpPr txBox="1">
            <a:spLocks noChangeArrowheads="1"/>
          </p:cNvSpPr>
          <p:nvPr/>
        </p:nvSpPr>
        <p:spPr bwMode="auto">
          <a:xfrm>
            <a:off x="3543300" y="2189163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30</a:t>
            </a:r>
          </a:p>
        </p:txBody>
      </p:sp>
      <p:sp>
        <p:nvSpPr>
          <p:cNvPr id="64549" name="Rectangle 66"/>
          <p:cNvSpPr>
            <a:spLocks noChangeArrowheads="1"/>
          </p:cNvSpPr>
          <p:nvPr/>
        </p:nvSpPr>
        <p:spPr bwMode="auto">
          <a:xfrm>
            <a:off x="2422525" y="217646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92A5DD-4011-EB4B-9A6E-70FCDBE5D80A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59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(c) Redistribute (leaf)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97238"/>
            <a:ext cx="7772400" cy="2798762"/>
          </a:xfrm>
        </p:spPr>
        <p:txBody>
          <a:bodyPr/>
          <a:lstStyle/>
          <a:p>
            <a:pPr eaLnBrk="1" hangingPunct="1"/>
            <a:r>
              <a:rPr lang="en-US" altLang="x-none"/>
              <a:t>Delete 50</a:t>
            </a:r>
          </a:p>
          <a:p>
            <a:pPr lvl="1" eaLnBrk="1" hangingPunct="1"/>
            <a:r>
              <a:rPr lang="en-US" altLang="x-none" sz="1800"/>
              <a:t>Underflow? Min 3 ptrs, currently 2</a:t>
            </a:r>
          </a:p>
          <a:p>
            <a:pPr lvl="1" eaLnBrk="1" hangingPunct="1"/>
            <a:r>
              <a:rPr lang="en-US" altLang="x-none" sz="1800"/>
              <a:t>Check if </a:t>
            </a:r>
            <a:r>
              <a:rPr lang="en-US" altLang="x-none" sz="1800" i="1">
                <a:latin typeface="Times New Roman" charset="0"/>
              </a:rPr>
              <a:t>d</a:t>
            </a:r>
            <a:r>
              <a:rPr lang="en-US" altLang="x-none" sz="1800"/>
              <a:t> can be merged with its sibling </a:t>
            </a:r>
            <a:r>
              <a:rPr lang="en-US" altLang="x-none" sz="1800" i="1">
                <a:latin typeface="Times New Roman" charset="0"/>
              </a:rPr>
              <a:t>c</a:t>
            </a:r>
            <a:r>
              <a:rPr lang="en-US" altLang="x-none" sz="1800"/>
              <a:t> or </a:t>
            </a:r>
            <a:r>
              <a:rPr lang="en-US" altLang="x-none" sz="1800" i="1">
                <a:latin typeface="Times New Roman" charset="0"/>
              </a:rPr>
              <a:t>e</a:t>
            </a:r>
            <a:endParaRPr lang="en-US" altLang="x-none" sz="1800"/>
          </a:p>
          <a:p>
            <a:pPr lvl="1" eaLnBrk="1" hangingPunct="1"/>
            <a:r>
              <a:rPr lang="en-US" altLang="x-none" sz="1800"/>
              <a:t>If not, redistribute the keys in </a:t>
            </a:r>
            <a:r>
              <a:rPr lang="en-US" altLang="x-none" sz="1800" i="1">
                <a:latin typeface="Times New Roman" charset="0"/>
              </a:rPr>
              <a:t>d</a:t>
            </a:r>
            <a:r>
              <a:rPr lang="en-US" altLang="x-none" sz="1800"/>
              <a:t> with a sibling</a:t>
            </a:r>
          </a:p>
          <a:p>
            <a:pPr lvl="2" eaLnBrk="1" hangingPunct="1"/>
            <a:r>
              <a:rPr lang="en-US" altLang="x-none" sz="1800"/>
              <a:t>Say, with </a:t>
            </a:r>
            <a:r>
              <a:rPr lang="en-US" altLang="x-none" sz="1800" i="1">
                <a:latin typeface="Times New Roman" charset="0"/>
              </a:rPr>
              <a:t>c</a:t>
            </a:r>
          </a:p>
        </p:txBody>
      </p:sp>
      <p:sp>
        <p:nvSpPr>
          <p:cNvPr id="65541" name="Line 4"/>
          <p:cNvSpPr>
            <a:spLocks noChangeShapeType="1"/>
          </p:cNvSpPr>
          <p:nvPr/>
        </p:nvSpPr>
        <p:spPr bwMode="auto">
          <a:xfrm>
            <a:off x="24606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Line 5"/>
          <p:cNvSpPr>
            <a:spLocks noChangeShapeType="1"/>
          </p:cNvSpPr>
          <p:nvPr/>
        </p:nvSpPr>
        <p:spPr bwMode="auto">
          <a:xfrm>
            <a:off x="30432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543" name="Group 23"/>
          <p:cNvGrpSpPr>
            <a:grpSpLocks/>
          </p:cNvGrpSpPr>
          <p:nvPr/>
        </p:nvGrpSpPr>
        <p:grpSpPr bwMode="auto">
          <a:xfrm>
            <a:off x="1570038" y="2166938"/>
            <a:ext cx="396875" cy="503237"/>
            <a:chOff x="384" y="4195"/>
            <a:chExt cx="250" cy="317"/>
          </a:xfrm>
        </p:grpSpPr>
        <p:sp>
          <p:nvSpPr>
            <p:cNvPr id="65594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5595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44" name="Group 26"/>
          <p:cNvGrpSpPr>
            <a:grpSpLocks/>
          </p:cNvGrpSpPr>
          <p:nvPr/>
        </p:nvGrpSpPr>
        <p:grpSpPr bwMode="auto">
          <a:xfrm rot="10800000">
            <a:off x="6719888" y="2151063"/>
            <a:ext cx="396875" cy="503237"/>
            <a:chOff x="384" y="4195"/>
            <a:chExt cx="250" cy="317"/>
          </a:xfrm>
        </p:grpSpPr>
        <p:sp>
          <p:nvSpPr>
            <p:cNvPr id="65592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5593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45" name="Group 29"/>
          <p:cNvGrpSpPr>
            <a:grpSpLocks/>
          </p:cNvGrpSpPr>
          <p:nvPr/>
        </p:nvGrpSpPr>
        <p:grpSpPr bwMode="auto">
          <a:xfrm>
            <a:off x="3581400" y="1219200"/>
            <a:ext cx="1774825" cy="512763"/>
            <a:chOff x="749" y="2389"/>
            <a:chExt cx="1118" cy="323"/>
          </a:xfrm>
        </p:grpSpPr>
        <p:sp>
          <p:nvSpPr>
            <p:cNvPr id="65585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65586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7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8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9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0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1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46" name="Group 37"/>
          <p:cNvGrpSpPr>
            <a:grpSpLocks/>
          </p:cNvGrpSpPr>
          <p:nvPr/>
        </p:nvGrpSpPr>
        <p:grpSpPr bwMode="auto">
          <a:xfrm>
            <a:off x="1601788" y="1516063"/>
            <a:ext cx="5330825" cy="752475"/>
            <a:chOff x="433" y="2364"/>
            <a:chExt cx="3358" cy="839"/>
          </a:xfrm>
        </p:grpSpPr>
        <p:sp>
          <p:nvSpPr>
            <p:cNvPr id="65578" name="Line 38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9" name="Line 39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0" name="Line 40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1" name="Line 41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2" name="Line 42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3" name="Line 43"/>
            <p:cNvSpPr>
              <a:spLocks noChangeShapeType="1"/>
            </p:cNvSpPr>
            <p:nvPr/>
          </p:nvSpPr>
          <p:spPr bwMode="auto">
            <a:xfrm>
              <a:off x="2743" y="2405"/>
              <a:ext cx="1048" cy="68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4" name="Line 44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7" name="Line 45"/>
          <p:cNvSpPr>
            <a:spLocks noChangeShapeType="1"/>
          </p:cNvSpPr>
          <p:nvPr/>
        </p:nvSpPr>
        <p:spPr bwMode="auto">
          <a:xfrm>
            <a:off x="3546475" y="24701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Text Box 46"/>
          <p:cNvSpPr txBox="1">
            <a:spLocks noChangeArrowheads="1"/>
          </p:cNvSpPr>
          <p:nvPr/>
        </p:nvSpPr>
        <p:spPr bwMode="auto">
          <a:xfrm>
            <a:off x="6827838" y="215265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65549" name="Text Box 47"/>
          <p:cNvSpPr txBox="1">
            <a:spLocks noChangeArrowheads="1"/>
          </p:cNvSpPr>
          <p:nvPr/>
        </p:nvSpPr>
        <p:spPr bwMode="auto">
          <a:xfrm>
            <a:off x="13716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65550" name="Text Box 48"/>
          <p:cNvSpPr txBox="1">
            <a:spLocks noChangeArrowheads="1"/>
          </p:cNvSpPr>
          <p:nvPr/>
        </p:nvSpPr>
        <p:spPr bwMode="auto">
          <a:xfrm>
            <a:off x="24384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65551" name="Text Box 49"/>
          <p:cNvSpPr txBox="1">
            <a:spLocks noChangeArrowheads="1"/>
          </p:cNvSpPr>
          <p:nvPr/>
        </p:nvSpPr>
        <p:spPr bwMode="auto">
          <a:xfrm>
            <a:off x="4572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65552" name="Text Box 50"/>
          <p:cNvSpPr txBox="1">
            <a:spLocks noChangeArrowheads="1"/>
          </p:cNvSpPr>
          <p:nvPr/>
        </p:nvSpPr>
        <p:spPr bwMode="auto">
          <a:xfrm>
            <a:off x="68580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65553" name="Text Box 51"/>
          <p:cNvSpPr txBox="1">
            <a:spLocks noChangeArrowheads="1"/>
          </p:cNvSpPr>
          <p:nvPr/>
        </p:nvSpPr>
        <p:spPr bwMode="auto">
          <a:xfrm>
            <a:off x="35052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65554" name="Text Box 52"/>
          <p:cNvSpPr txBox="1">
            <a:spLocks noChangeArrowheads="1"/>
          </p:cNvSpPr>
          <p:nvPr/>
        </p:nvSpPr>
        <p:spPr bwMode="auto">
          <a:xfrm>
            <a:off x="4860925" y="2627313"/>
            <a:ext cx="1339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Underflow?</a:t>
            </a:r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3276600" y="2971800"/>
            <a:ext cx="4038600" cy="671513"/>
            <a:chOff x="2064" y="1872"/>
            <a:chExt cx="2544" cy="423"/>
          </a:xfrm>
        </p:grpSpPr>
        <p:sp>
          <p:nvSpPr>
            <p:cNvPr id="65575" name="Freeform 53"/>
            <p:cNvSpPr>
              <a:spLocks/>
            </p:cNvSpPr>
            <p:nvPr/>
          </p:nvSpPr>
          <p:spPr bwMode="auto">
            <a:xfrm>
              <a:off x="2064" y="1872"/>
              <a:ext cx="1296" cy="240"/>
            </a:xfrm>
            <a:custGeom>
              <a:avLst/>
              <a:gdLst>
                <a:gd name="T0" fmla="*/ 1296 w 1296"/>
                <a:gd name="T1" fmla="*/ 0 h 240"/>
                <a:gd name="T2" fmla="*/ 576 w 1296"/>
                <a:gd name="T3" fmla="*/ 240 h 240"/>
                <a:gd name="T4" fmla="*/ 0 w 1296"/>
                <a:gd name="T5" fmla="*/ 0 h 240"/>
                <a:gd name="T6" fmla="*/ 0 60000 65536"/>
                <a:gd name="T7" fmla="*/ 0 60000 65536"/>
                <a:gd name="T8" fmla="*/ 0 60000 65536"/>
                <a:gd name="T9" fmla="*/ 0 w 1296"/>
                <a:gd name="T10" fmla="*/ 0 h 240"/>
                <a:gd name="T11" fmla="*/ 1296 w 12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240">
                  <a:moveTo>
                    <a:pt x="1296" y="0"/>
                  </a:moveTo>
                  <a:cubicBezTo>
                    <a:pt x="1044" y="120"/>
                    <a:pt x="792" y="240"/>
                    <a:pt x="576" y="240"/>
                  </a:cubicBezTo>
                  <a:cubicBezTo>
                    <a:pt x="360" y="240"/>
                    <a:pt x="180" y="12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5576" name="Freeform 54"/>
            <p:cNvSpPr>
              <a:spLocks/>
            </p:cNvSpPr>
            <p:nvPr/>
          </p:nvSpPr>
          <p:spPr bwMode="auto">
            <a:xfrm>
              <a:off x="3456" y="1872"/>
              <a:ext cx="1152" cy="230"/>
            </a:xfrm>
            <a:custGeom>
              <a:avLst/>
              <a:gdLst>
                <a:gd name="T0" fmla="*/ 1152 w 1152"/>
                <a:gd name="T1" fmla="*/ 0 h 230"/>
                <a:gd name="T2" fmla="*/ 586 w 1152"/>
                <a:gd name="T3" fmla="*/ 230 h 230"/>
                <a:gd name="T4" fmla="*/ 0 w 1152"/>
                <a:gd name="T5" fmla="*/ 0 h 230"/>
                <a:gd name="T6" fmla="*/ 0 60000 65536"/>
                <a:gd name="T7" fmla="*/ 0 60000 65536"/>
                <a:gd name="T8" fmla="*/ 0 60000 65536"/>
                <a:gd name="T9" fmla="*/ 0 w 1152"/>
                <a:gd name="T10" fmla="*/ 0 h 230"/>
                <a:gd name="T11" fmla="*/ 1152 w 1152"/>
                <a:gd name="T12" fmla="*/ 230 h 2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30">
                  <a:moveTo>
                    <a:pt x="1152" y="0"/>
                  </a:moveTo>
                  <a:cubicBezTo>
                    <a:pt x="1058" y="38"/>
                    <a:pt x="778" y="230"/>
                    <a:pt x="586" y="230"/>
                  </a:cubicBezTo>
                  <a:cubicBezTo>
                    <a:pt x="394" y="230"/>
                    <a:pt x="122" y="48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5577" name="Text Box 55"/>
            <p:cNvSpPr txBox="1">
              <a:spLocks noChangeArrowheads="1"/>
            </p:cNvSpPr>
            <p:nvPr/>
          </p:nvSpPr>
          <p:spPr bwMode="auto">
            <a:xfrm>
              <a:off x="2784" y="2064"/>
              <a:ext cx="1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</a:rPr>
                <a:t>Can be merged?</a:t>
              </a:r>
            </a:p>
          </p:txBody>
        </p:sp>
      </p:grpSp>
      <p:sp>
        <p:nvSpPr>
          <p:cNvPr id="65556" name="Line 56"/>
          <p:cNvSpPr>
            <a:spLocks noChangeShapeType="1"/>
          </p:cNvSpPr>
          <p:nvPr/>
        </p:nvSpPr>
        <p:spPr bwMode="auto">
          <a:xfrm>
            <a:off x="67818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7" name="Line 14"/>
          <p:cNvSpPr>
            <a:spLocks noChangeShapeType="1"/>
          </p:cNvSpPr>
          <p:nvPr/>
        </p:nvSpPr>
        <p:spPr bwMode="auto">
          <a:xfrm>
            <a:off x="4597400" y="24193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8" name="Text Box 17"/>
          <p:cNvSpPr txBox="1">
            <a:spLocks noChangeArrowheads="1"/>
          </p:cNvSpPr>
          <p:nvPr/>
        </p:nvSpPr>
        <p:spPr bwMode="auto">
          <a:xfrm>
            <a:off x="4649788" y="21447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40</a:t>
            </a:r>
          </a:p>
        </p:txBody>
      </p:sp>
      <p:sp>
        <p:nvSpPr>
          <p:cNvPr id="65559" name="Line 18"/>
          <p:cNvSpPr>
            <a:spLocks noChangeShapeType="1"/>
          </p:cNvSpPr>
          <p:nvPr/>
        </p:nvSpPr>
        <p:spPr bwMode="auto">
          <a:xfrm>
            <a:off x="46720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Line 19"/>
          <p:cNvSpPr>
            <a:spLocks noChangeShapeType="1"/>
          </p:cNvSpPr>
          <p:nvPr/>
        </p:nvSpPr>
        <p:spPr bwMode="auto">
          <a:xfrm>
            <a:off x="5610225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1" name="Line 20"/>
          <p:cNvSpPr>
            <a:spLocks noChangeShapeType="1"/>
          </p:cNvSpPr>
          <p:nvPr/>
        </p:nvSpPr>
        <p:spPr bwMode="auto">
          <a:xfrm>
            <a:off x="50911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Line 21"/>
          <p:cNvSpPr>
            <a:spLocks noChangeShapeType="1"/>
          </p:cNvSpPr>
          <p:nvPr/>
        </p:nvSpPr>
        <p:spPr bwMode="auto">
          <a:xfrm>
            <a:off x="52308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3" name="Line 22"/>
          <p:cNvSpPr>
            <a:spLocks noChangeShapeType="1"/>
          </p:cNvSpPr>
          <p:nvPr/>
        </p:nvSpPr>
        <p:spPr bwMode="auto">
          <a:xfrm>
            <a:off x="61626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Line 23"/>
          <p:cNvSpPr>
            <a:spLocks noChangeShapeType="1"/>
          </p:cNvSpPr>
          <p:nvPr/>
        </p:nvSpPr>
        <p:spPr bwMode="auto">
          <a:xfrm>
            <a:off x="57435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5" name="Rectangle 67"/>
          <p:cNvSpPr>
            <a:spLocks noChangeArrowheads="1"/>
          </p:cNvSpPr>
          <p:nvPr/>
        </p:nvSpPr>
        <p:spPr bwMode="auto">
          <a:xfrm>
            <a:off x="4564063" y="21701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65566" name="Text Box 7"/>
          <p:cNvSpPr txBox="1">
            <a:spLocks noChangeArrowheads="1"/>
          </p:cNvSpPr>
          <p:nvPr/>
        </p:nvSpPr>
        <p:spPr bwMode="auto">
          <a:xfrm>
            <a:off x="2505075" y="2168525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20  25</a:t>
            </a:r>
          </a:p>
        </p:txBody>
      </p:sp>
      <p:sp>
        <p:nvSpPr>
          <p:cNvPr id="65567" name="Line 8"/>
          <p:cNvSpPr>
            <a:spLocks noChangeShapeType="1"/>
          </p:cNvSpPr>
          <p:nvPr/>
        </p:nvSpPr>
        <p:spPr bwMode="auto">
          <a:xfrm>
            <a:off x="25273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8" name="Line 9"/>
          <p:cNvSpPr>
            <a:spLocks noChangeShapeType="1"/>
          </p:cNvSpPr>
          <p:nvPr/>
        </p:nvSpPr>
        <p:spPr bwMode="auto">
          <a:xfrm>
            <a:off x="3465513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9" name="Line 10"/>
          <p:cNvSpPr>
            <a:spLocks noChangeShapeType="1"/>
          </p:cNvSpPr>
          <p:nvPr/>
        </p:nvSpPr>
        <p:spPr bwMode="auto">
          <a:xfrm>
            <a:off x="29464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0" name="Line 11"/>
          <p:cNvSpPr>
            <a:spLocks noChangeShapeType="1"/>
          </p:cNvSpPr>
          <p:nvPr/>
        </p:nvSpPr>
        <p:spPr bwMode="auto">
          <a:xfrm>
            <a:off x="30861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1" name="Line 12"/>
          <p:cNvSpPr>
            <a:spLocks noChangeShapeType="1"/>
          </p:cNvSpPr>
          <p:nvPr/>
        </p:nvSpPr>
        <p:spPr bwMode="auto">
          <a:xfrm>
            <a:off x="40259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2" name="Line 13"/>
          <p:cNvSpPr>
            <a:spLocks noChangeShapeType="1"/>
          </p:cNvSpPr>
          <p:nvPr/>
        </p:nvSpPr>
        <p:spPr bwMode="auto">
          <a:xfrm>
            <a:off x="36068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3" name="Text Box 53"/>
          <p:cNvSpPr txBox="1">
            <a:spLocks noChangeArrowheads="1"/>
          </p:cNvSpPr>
          <p:nvPr/>
        </p:nvSpPr>
        <p:spPr bwMode="auto">
          <a:xfrm>
            <a:off x="3543300" y="2189163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30</a:t>
            </a:r>
          </a:p>
        </p:txBody>
      </p:sp>
      <p:sp>
        <p:nvSpPr>
          <p:cNvPr id="65574" name="Rectangle 66"/>
          <p:cNvSpPr>
            <a:spLocks noChangeArrowheads="1"/>
          </p:cNvSpPr>
          <p:nvPr/>
        </p:nvSpPr>
        <p:spPr bwMode="auto">
          <a:xfrm>
            <a:off x="2422525" y="217646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>
                <a:ea typeface="SimSun" charset="-122"/>
              </a:rPr>
              <a:t>Intuition: Range Searches</a:t>
            </a:r>
            <a:endParaRPr kumimoji="1" lang="zh-CN" altLang="en-US">
              <a:ea typeface="SimSun" charset="-122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293688" y="2124075"/>
            <a:ext cx="8991600" cy="51054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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Find all students with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gpa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&gt; 3.0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pPr marL="685800" lvl="1" indent="-336550" defTabSz="914400" fontAlgn="auto">
              <a:spcBef>
                <a:spcPts val="6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If data is in sorted file, do binary search to find first such student, then scan to find others.</a:t>
            </a:r>
          </a:p>
          <a:p>
            <a:pPr marL="685800" lvl="1" indent="-336550" defTabSz="914400" fontAlgn="auto">
              <a:spcBef>
                <a:spcPts val="6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Cost of binary search on disk is still quite high. </a:t>
            </a:r>
          </a:p>
          <a:p>
            <a:pPr marL="34290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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Simple idea:  Create an `index’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file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7297738"/>
            <a:ext cx="2895600" cy="403225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685800" y="70929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3124200" y="70929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1271" name="Freeform 7"/>
          <p:cNvSpPr>
            <a:spLocks/>
          </p:cNvSpPr>
          <p:nvPr/>
        </p:nvSpPr>
        <p:spPr bwMode="auto">
          <a:xfrm>
            <a:off x="1022350" y="5722938"/>
            <a:ext cx="1052513" cy="398462"/>
          </a:xfrm>
          <a:custGeom>
            <a:avLst/>
            <a:gdLst>
              <a:gd name="T0" fmla="*/ 0 w 663"/>
              <a:gd name="T1" fmla="*/ 2147483647 h 251"/>
              <a:gd name="T2" fmla="*/ 0 w 663"/>
              <a:gd name="T3" fmla="*/ 0 h 251"/>
              <a:gd name="T4" fmla="*/ 2147483647 w 663"/>
              <a:gd name="T5" fmla="*/ 0 h 251"/>
              <a:gd name="T6" fmla="*/ 2147483647 w 663"/>
              <a:gd name="T7" fmla="*/ 2147483647 h 251"/>
              <a:gd name="T8" fmla="*/ 0 w 663"/>
              <a:gd name="T9" fmla="*/ 2147483647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3"/>
              <a:gd name="T16" fmla="*/ 0 h 251"/>
              <a:gd name="T17" fmla="*/ 663 w 663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3" h="251">
                <a:moveTo>
                  <a:pt x="0" y="250"/>
                </a:moveTo>
                <a:lnTo>
                  <a:pt x="0" y="0"/>
                </a:lnTo>
                <a:lnTo>
                  <a:pt x="662" y="0"/>
                </a:lnTo>
                <a:lnTo>
                  <a:pt x="662" y="250"/>
                </a:lnTo>
                <a:lnTo>
                  <a:pt x="0" y="25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2168525" y="5722938"/>
            <a:ext cx="1050925" cy="398462"/>
          </a:xfrm>
          <a:custGeom>
            <a:avLst/>
            <a:gdLst>
              <a:gd name="T0" fmla="*/ 0 w 662"/>
              <a:gd name="T1" fmla="*/ 2147483647 h 251"/>
              <a:gd name="T2" fmla="*/ 0 w 662"/>
              <a:gd name="T3" fmla="*/ 0 h 251"/>
              <a:gd name="T4" fmla="*/ 2147483647 w 662"/>
              <a:gd name="T5" fmla="*/ 0 h 251"/>
              <a:gd name="T6" fmla="*/ 2147483647 w 662"/>
              <a:gd name="T7" fmla="*/ 2147483647 h 251"/>
              <a:gd name="T8" fmla="*/ 0 w 662"/>
              <a:gd name="T9" fmla="*/ 2147483647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2"/>
              <a:gd name="T16" fmla="*/ 0 h 251"/>
              <a:gd name="T17" fmla="*/ 662 w 662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1273" name="Freeform 9"/>
          <p:cNvSpPr>
            <a:spLocks/>
          </p:cNvSpPr>
          <p:nvPr/>
        </p:nvSpPr>
        <p:spPr bwMode="auto">
          <a:xfrm>
            <a:off x="5794375" y="5722938"/>
            <a:ext cx="1050925" cy="398462"/>
          </a:xfrm>
          <a:custGeom>
            <a:avLst/>
            <a:gdLst>
              <a:gd name="T0" fmla="*/ 0 w 662"/>
              <a:gd name="T1" fmla="*/ 2147483647 h 251"/>
              <a:gd name="T2" fmla="*/ 0 w 662"/>
              <a:gd name="T3" fmla="*/ 0 h 251"/>
              <a:gd name="T4" fmla="*/ 2147483647 w 662"/>
              <a:gd name="T5" fmla="*/ 0 h 251"/>
              <a:gd name="T6" fmla="*/ 2147483647 w 662"/>
              <a:gd name="T7" fmla="*/ 2147483647 h 251"/>
              <a:gd name="T8" fmla="*/ 0 w 662"/>
              <a:gd name="T9" fmla="*/ 2147483647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2"/>
              <a:gd name="T16" fmla="*/ 0 h 251"/>
              <a:gd name="T17" fmla="*/ 662 w 662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1274" name="Freeform 10"/>
          <p:cNvSpPr>
            <a:spLocks/>
          </p:cNvSpPr>
          <p:nvPr/>
        </p:nvSpPr>
        <p:spPr bwMode="auto">
          <a:xfrm>
            <a:off x="965200" y="5656263"/>
            <a:ext cx="5943600" cy="512762"/>
          </a:xfrm>
          <a:custGeom>
            <a:avLst/>
            <a:gdLst>
              <a:gd name="T0" fmla="*/ 0 w 3744"/>
              <a:gd name="T1" fmla="*/ 2147483647 h 323"/>
              <a:gd name="T2" fmla="*/ 0 w 3744"/>
              <a:gd name="T3" fmla="*/ 0 h 323"/>
              <a:gd name="T4" fmla="*/ 2147483647 w 3744"/>
              <a:gd name="T5" fmla="*/ 0 h 323"/>
              <a:gd name="T6" fmla="*/ 2147483647 w 3744"/>
              <a:gd name="T7" fmla="*/ 2147483647 h 323"/>
              <a:gd name="T8" fmla="*/ 0 w 3744"/>
              <a:gd name="T9" fmla="*/ 2147483647 h 3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44"/>
              <a:gd name="T16" fmla="*/ 0 h 323"/>
              <a:gd name="T17" fmla="*/ 3744 w 3744"/>
              <a:gd name="T18" fmla="*/ 323 h 3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44" h="323">
                <a:moveTo>
                  <a:pt x="0" y="322"/>
                </a:moveTo>
                <a:lnTo>
                  <a:pt x="0" y="0"/>
                </a:lnTo>
                <a:lnTo>
                  <a:pt x="3743" y="0"/>
                </a:lnTo>
                <a:lnTo>
                  <a:pt x="3743" y="322"/>
                </a:lnTo>
                <a:lnTo>
                  <a:pt x="0" y="32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1275" name="Freeform 13"/>
          <p:cNvSpPr>
            <a:spLocks/>
          </p:cNvSpPr>
          <p:nvPr/>
        </p:nvSpPr>
        <p:spPr bwMode="auto">
          <a:xfrm>
            <a:off x="3314700" y="5729288"/>
            <a:ext cx="1052513" cy="400050"/>
          </a:xfrm>
          <a:custGeom>
            <a:avLst/>
            <a:gdLst>
              <a:gd name="T0" fmla="*/ 0 w 663"/>
              <a:gd name="T1" fmla="*/ 2147483647 h 252"/>
              <a:gd name="T2" fmla="*/ 0 w 663"/>
              <a:gd name="T3" fmla="*/ 0 h 252"/>
              <a:gd name="T4" fmla="*/ 2147483647 w 663"/>
              <a:gd name="T5" fmla="*/ 0 h 252"/>
              <a:gd name="T6" fmla="*/ 2147483647 w 663"/>
              <a:gd name="T7" fmla="*/ 2147483647 h 252"/>
              <a:gd name="T8" fmla="*/ 0 w 663"/>
              <a:gd name="T9" fmla="*/ 2147483647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3"/>
              <a:gd name="T16" fmla="*/ 0 h 252"/>
              <a:gd name="T17" fmla="*/ 663 w 663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3" h="252">
                <a:moveTo>
                  <a:pt x="0" y="251"/>
                </a:moveTo>
                <a:lnTo>
                  <a:pt x="0" y="0"/>
                </a:lnTo>
                <a:lnTo>
                  <a:pt x="662" y="0"/>
                </a:lnTo>
                <a:lnTo>
                  <a:pt x="662" y="251"/>
                </a:lnTo>
                <a:lnTo>
                  <a:pt x="0" y="25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1276" name="Rectangle 20"/>
          <p:cNvSpPr>
            <a:spLocks noChangeArrowheads="1"/>
          </p:cNvSpPr>
          <p:nvPr/>
        </p:nvSpPr>
        <p:spPr bwMode="auto">
          <a:xfrm>
            <a:off x="1081088" y="5730875"/>
            <a:ext cx="757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0000"/>
                </a:solidFill>
              </a:rPr>
              <a:t>Page 1</a:t>
            </a:r>
          </a:p>
        </p:txBody>
      </p:sp>
      <p:sp>
        <p:nvSpPr>
          <p:cNvPr id="11277" name="Rectangle 21"/>
          <p:cNvSpPr>
            <a:spLocks noChangeArrowheads="1"/>
          </p:cNvSpPr>
          <p:nvPr/>
        </p:nvSpPr>
        <p:spPr bwMode="auto">
          <a:xfrm>
            <a:off x="2273300" y="5746750"/>
            <a:ext cx="757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0000"/>
                </a:solidFill>
              </a:rPr>
              <a:t>Page 2</a:t>
            </a:r>
          </a:p>
        </p:txBody>
      </p:sp>
      <p:sp>
        <p:nvSpPr>
          <p:cNvPr id="11278" name="Rectangle 22"/>
          <p:cNvSpPr>
            <a:spLocks noChangeArrowheads="1"/>
          </p:cNvSpPr>
          <p:nvPr/>
        </p:nvSpPr>
        <p:spPr bwMode="auto">
          <a:xfrm>
            <a:off x="5867400" y="5695950"/>
            <a:ext cx="78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0000"/>
                </a:solidFill>
              </a:rPr>
              <a:t>Page N</a:t>
            </a:r>
          </a:p>
        </p:txBody>
      </p:sp>
      <p:sp>
        <p:nvSpPr>
          <p:cNvPr id="11279" name="Rectangle 23"/>
          <p:cNvSpPr>
            <a:spLocks noChangeArrowheads="1"/>
          </p:cNvSpPr>
          <p:nvPr/>
        </p:nvSpPr>
        <p:spPr bwMode="auto">
          <a:xfrm>
            <a:off x="3440113" y="5722938"/>
            <a:ext cx="757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0000"/>
                </a:solidFill>
              </a:rPr>
              <a:t>Page 3</a:t>
            </a:r>
          </a:p>
        </p:txBody>
      </p:sp>
      <p:sp>
        <p:nvSpPr>
          <p:cNvPr id="11280" name="Rectangle 24"/>
          <p:cNvSpPr>
            <a:spLocks noChangeArrowheads="1"/>
          </p:cNvSpPr>
          <p:nvPr/>
        </p:nvSpPr>
        <p:spPr bwMode="auto">
          <a:xfrm>
            <a:off x="7248525" y="5641975"/>
            <a:ext cx="10842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700" b="1">
                <a:solidFill>
                  <a:srgbClr val="000000"/>
                </a:solidFill>
              </a:rPr>
              <a:t>Data File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055688" y="4330249"/>
            <a:ext cx="7326312" cy="1384300"/>
            <a:chOff x="665" y="2503"/>
            <a:chExt cx="4615" cy="872"/>
          </a:xfrm>
        </p:grpSpPr>
        <p:sp>
          <p:nvSpPr>
            <p:cNvPr id="11282" name="Freeform 11"/>
            <p:cNvSpPr>
              <a:spLocks/>
            </p:cNvSpPr>
            <p:nvPr/>
          </p:nvSpPr>
          <p:spPr bwMode="auto">
            <a:xfrm>
              <a:off x="3517" y="2765"/>
              <a:ext cx="125" cy="610"/>
            </a:xfrm>
            <a:custGeom>
              <a:avLst/>
              <a:gdLst>
                <a:gd name="T0" fmla="*/ 0 w 125"/>
                <a:gd name="T1" fmla="*/ 0 h 610"/>
                <a:gd name="T2" fmla="*/ 124 w 125"/>
                <a:gd name="T3" fmla="*/ 609 h 610"/>
                <a:gd name="T4" fmla="*/ 0 w 125"/>
                <a:gd name="T5" fmla="*/ 0 h 610"/>
                <a:gd name="T6" fmla="*/ 0 60000 65536"/>
                <a:gd name="T7" fmla="*/ 0 60000 65536"/>
                <a:gd name="T8" fmla="*/ 0 60000 65536"/>
                <a:gd name="T9" fmla="*/ 0 w 125"/>
                <a:gd name="T10" fmla="*/ 0 h 610"/>
                <a:gd name="T11" fmla="*/ 125 w 125"/>
                <a:gd name="T12" fmla="*/ 610 h 6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" h="610">
                  <a:moveTo>
                    <a:pt x="0" y="0"/>
                  </a:moveTo>
                  <a:lnTo>
                    <a:pt x="124" y="60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1283" name="Freeform 12"/>
            <p:cNvSpPr>
              <a:spLocks/>
            </p:cNvSpPr>
            <p:nvPr/>
          </p:nvSpPr>
          <p:spPr bwMode="auto">
            <a:xfrm>
              <a:off x="3607" y="3294"/>
              <a:ext cx="37" cy="81"/>
            </a:xfrm>
            <a:custGeom>
              <a:avLst/>
              <a:gdLst>
                <a:gd name="T0" fmla="*/ 36 w 37"/>
                <a:gd name="T1" fmla="*/ 0 h 81"/>
                <a:gd name="T2" fmla="*/ 34 w 37"/>
                <a:gd name="T3" fmla="*/ 80 h 81"/>
                <a:gd name="T4" fmla="*/ 0 w 37"/>
                <a:gd name="T5" fmla="*/ 8 h 81"/>
                <a:gd name="T6" fmla="*/ 36 w 37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81"/>
                <a:gd name="T14" fmla="*/ 37 w 37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81">
                  <a:moveTo>
                    <a:pt x="36" y="0"/>
                  </a:moveTo>
                  <a:lnTo>
                    <a:pt x="34" y="80"/>
                  </a:lnTo>
                  <a:lnTo>
                    <a:pt x="0" y="8"/>
                  </a:lnTo>
                  <a:lnTo>
                    <a:pt x="36" y="0"/>
                  </a:lnTo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1284" name="Freeform 14"/>
            <p:cNvSpPr>
              <a:spLocks/>
            </p:cNvSpPr>
            <p:nvPr/>
          </p:nvSpPr>
          <p:spPr bwMode="auto">
            <a:xfrm>
              <a:off x="1413" y="2759"/>
              <a:ext cx="1" cy="589"/>
            </a:xfrm>
            <a:custGeom>
              <a:avLst/>
              <a:gdLst>
                <a:gd name="T0" fmla="*/ 0 w 1"/>
                <a:gd name="T1" fmla="*/ 0 h 589"/>
                <a:gd name="T2" fmla="*/ 0 w 1"/>
                <a:gd name="T3" fmla="*/ 588 h 589"/>
                <a:gd name="T4" fmla="*/ 0 w 1"/>
                <a:gd name="T5" fmla="*/ 0 h 589"/>
                <a:gd name="T6" fmla="*/ 0 60000 65536"/>
                <a:gd name="T7" fmla="*/ 0 60000 65536"/>
                <a:gd name="T8" fmla="*/ 0 60000 65536"/>
                <a:gd name="T9" fmla="*/ 0 w 1"/>
                <a:gd name="T10" fmla="*/ 0 h 589"/>
                <a:gd name="T11" fmla="*/ 1 w 1"/>
                <a:gd name="T12" fmla="*/ 589 h 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89">
                  <a:moveTo>
                    <a:pt x="0" y="0"/>
                  </a:moveTo>
                  <a:lnTo>
                    <a:pt x="0" y="58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1285" name="Freeform 15"/>
            <p:cNvSpPr>
              <a:spLocks/>
            </p:cNvSpPr>
            <p:nvPr/>
          </p:nvSpPr>
          <p:spPr bwMode="auto">
            <a:xfrm>
              <a:off x="1394" y="3267"/>
              <a:ext cx="39" cy="81"/>
            </a:xfrm>
            <a:custGeom>
              <a:avLst/>
              <a:gdLst>
                <a:gd name="T0" fmla="*/ 38 w 39"/>
                <a:gd name="T1" fmla="*/ 0 h 81"/>
                <a:gd name="T2" fmla="*/ 19 w 39"/>
                <a:gd name="T3" fmla="*/ 80 h 81"/>
                <a:gd name="T4" fmla="*/ 0 w 39"/>
                <a:gd name="T5" fmla="*/ 0 h 81"/>
                <a:gd name="T6" fmla="*/ 38 w 39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81"/>
                <a:gd name="T14" fmla="*/ 39 w 39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81">
                  <a:moveTo>
                    <a:pt x="38" y="0"/>
                  </a:moveTo>
                  <a:lnTo>
                    <a:pt x="19" y="80"/>
                  </a:lnTo>
                  <a:lnTo>
                    <a:pt x="0" y="0"/>
                  </a:lnTo>
                  <a:lnTo>
                    <a:pt x="38" y="0"/>
                  </a:lnTo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1286" name="Freeform 16"/>
            <p:cNvSpPr>
              <a:spLocks/>
            </p:cNvSpPr>
            <p:nvPr/>
          </p:nvSpPr>
          <p:spPr bwMode="auto">
            <a:xfrm>
              <a:off x="1618" y="2770"/>
              <a:ext cx="477" cy="578"/>
            </a:xfrm>
            <a:custGeom>
              <a:avLst/>
              <a:gdLst>
                <a:gd name="T0" fmla="*/ 0 w 477"/>
                <a:gd name="T1" fmla="*/ 0 h 578"/>
                <a:gd name="T2" fmla="*/ 476 w 477"/>
                <a:gd name="T3" fmla="*/ 577 h 578"/>
                <a:gd name="T4" fmla="*/ 0 w 477"/>
                <a:gd name="T5" fmla="*/ 0 h 578"/>
                <a:gd name="T6" fmla="*/ 0 60000 65536"/>
                <a:gd name="T7" fmla="*/ 0 60000 65536"/>
                <a:gd name="T8" fmla="*/ 0 60000 65536"/>
                <a:gd name="T9" fmla="*/ 0 w 477"/>
                <a:gd name="T10" fmla="*/ 0 h 578"/>
                <a:gd name="T11" fmla="*/ 477 w 477"/>
                <a:gd name="T12" fmla="*/ 578 h 5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7" h="578">
                  <a:moveTo>
                    <a:pt x="0" y="0"/>
                  </a:moveTo>
                  <a:lnTo>
                    <a:pt x="476" y="5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1287" name="Freeform 17"/>
            <p:cNvSpPr>
              <a:spLocks/>
            </p:cNvSpPr>
            <p:nvPr/>
          </p:nvSpPr>
          <p:spPr bwMode="auto">
            <a:xfrm>
              <a:off x="2029" y="3274"/>
              <a:ext cx="66" cy="74"/>
            </a:xfrm>
            <a:custGeom>
              <a:avLst/>
              <a:gdLst>
                <a:gd name="T0" fmla="*/ 29 w 66"/>
                <a:gd name="T1" fmla="*/ 0 h 74"/>
                <a:gd name="T2" fmla="*/ 65 w 66"/>
                <a:gd name="T3" fmla="*/ 73 h 74"/>
                <a:gd name="T4" fmla="*/ 0 w 66"/>
                <a:gd name="T5" fmla="*/ 27 h 74"/>
                <a:gd name="T6" fmla="*/ 29 w 66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74"/>
                <a:gd name="T14" fmla="*/ 66 w 66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74">
                  <a:moveTo>
                    <a:pt x="29" y="0"/>
                  </a:moveTo>
                  <a:lnTo>
                    <a:pt x="65" y="73"/>
                  </a:lnTo>
                  <a:lnTo>
                    <a:pt x="0" y="27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1288" name="Freeform 18"/>
            <p:cNvSpPr>
              <a:spLocks/>
            </p:cNvSpPr>
            <p:nvPr/>
          </p:nvSpPr>
          <p:spPr bwMode="auto">
            <a:xfrm>
              <a:off x="665" y="2676"/>
              <a:ext cx="613" cy="685"/>
            </a:xfrm>
            <a:custGeom>
              <a:avLst/>
              <a:gdLst>
                <a:gd name="T0" fmla="*/ 612 w 613"/>
                <a:gd name="T1" fmla="*/ 0 h 685"/>
                <a:gd name="T2" fmla="*/ 0 w 613"/>
                <a:gd name="T3" fmla="*/ 684 h 685"/>
                <a:gd name="T4" fmla="*/ 612 w 613"/>
                <a:gd name="T5" fmla="*/ 0 h 685"/>
                <a:gd name="T6" fmla="*/ 0 60000 65536"/>
                <a:gd name="T7" fmla="*/ 0 60000 65536"/>
                <a:gd name="T8" fmla="*/ 0 60000 65536"/>
                <a:gd name="T9" fmla="*/ 0 w 613"/>
                <a:gd name="T10" fmla="*/ 0 h 685"/>
                <a:gd name="T11" fmla="*/ 613 w 613"/>
                <a:gd name="T12" fmla="*/ 685 h 6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3" h="685">
                  <a:moveTo>
                    <a:pt x="612" y="0"/>
                  </a:moveTo>
                  <a:lnTo>
                    <a:pt x="0" y="684"/>
                  </a:lnTo>
                  <a:lnTo>
                    <a:pt x="612" y="0"/>
                  </a:lnTo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1289" name="Freeform 19"/>
            <p:cNvSpPr>
              <a:spLocks/>
            </p:cNvSpPr>
            <p:nvPr/>
          </p:nvSpPr>
          <p:spPr bwMode="auto">
            <a:xfrm>
              <a:off x="665" y="3288"/>
              <a:ext cx="67" cy="73"/>
            </a:xfrm>
            <a:custGeom>
              <a:avLst/>
              <a:gdLst>
                <a:gd name="T0" fmla="*/ 66 w 67"/>
                <a:gd name="T1" fmla="*/ 27 h 73"/>
                <a:gd name="T2" fmla="*/ 0 w 67"/>
                <a:gd name="T3" fmla="*/ 72 h 73"/>
                <a:gd name="T4" fmla="*/ 38 w 67"/>
                <a:gd name="T5" fmla="*/ 0 h 73"/>
                <a:gd name="T6" fmla="*/ 66 w 67"/>
                <a:gd name="T7" fmla="*/ 27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73"/>
                <a:gd name="T14" fmla="*/ 67 w 67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73">
                  <a:moveTo>
                    <a:pt x="66" y="27"/>
                  </a:moveTo>
                  <a:lnTo>
                    <a:pt x="0" y="72"/>
                  </a:lnTo>
                  <a:lnTo>
                    <a:pt x="38" y="0"/>
                  </a:lnTo>
                  <a:lnTo>
                    <a:pt x="66" y="27"/>
                  </a:lnTo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1290" name="Freeform 25"/>
            <p:cNvSpPr>
              <a:spLocks/>
            </p:cNvSpPr>
            <p:nvPr/>
          </p:nvSpPr>
          <p:spPr bwMode="auto">
            <a:xfrm>
              <a:off x="1230" y="2564"/>
              <a:ext cx="661" cy="252"/>
            </a:xfrm>
            <a:custGeom>
              <a:avLst/>
              <a:gdLst>
                <a:gd name="T0" fmla="*/ 0 w 661"/>
                <a:gd name="T1" fmla="*/ 251 h 252"/>
                <a:gd name="T2" fmla="*/ 0 w 661"/>
                <a:gd name="T3" fmla="*/ 0 h 252"/>
                <a:gd name="T4" fmla="*/ 660 w 661"/>
                <a:gd name="T5" fmla="*/ 0 h 252"/>
                <a:gd name="T6" fmla="*/ 660 w 661"/>
                <a:gd name="T7" fmla="*/ 251 h 252"/>
                <a:gd name="T8" fmla="*/ 0 w 661"/>
                <a:gd name="T9" fmla="*/ 2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1"/>
                <a:gd name="T16" fmla="*/ 0 h 252"/>
                <a:gd name="T17" fmla="*/ 661 w 661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1" h="252">
                  <a:moveTo>
                    <a:pt x="0" y="251"/>
                  </a:moveTo>
                  <a:lnTo>
                    <a:pt x="0" y="0"/>
                  </a:lnTo>
                  <a:lnTo>
                    <a:pt x="660" y="0"/>
                  </a:lnTo>
                  <a:lnTo>
                    <a:pt x="660" y="251"/>
                  </a:lnTo>
                  <a:lnTo>
                    <a:pt x="0" y="251"/>
                  </a:lnTo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1291" name="Freeform 26"/>
            <p:cNvSpPr>
              <a:spLocks/>
            </p:cNvSpPr>
            <p:nvPr/>
          </p:nvSpPr>
          <p:spPr bwMode="auto">
            <a:xfrm>
              <a:off x="1976" y="2564"/>
              <a:ext cx="663" cy="252"/>
            </a:xfrm>
            <a:custGeom>
              <a:avLst/>
              <a:gdLst>
                <a:gd name="T0" fmla="*/ 0 w 663"/>
                <a:gd name="T1" fmla="*/ 251 h 252"/>
                <a:gd name="T2" fmla="*/ 0 w 663"/>
                <a:gd name="T3" fmla="*/ 0 h 252"/>
                <a:gd name="T4" fmla="*/ 662 w 663"/>
                <a:gd name="T5" fmla="*/ 0 h 252"/>
                <a:gd name="T6" fmla="*/ 662 w 663"/>
                <a:gd name="T7" fmla="*/ 251 h 252"/>
                <a:gd name="T8" fmla="*/ 0 w 663"/>
                <a:gd name="T9" fmla="*/ 2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3"/>
                <a:gd name="T16" fmla="*/ 0 h 252"/>
                <a:gd name="T17" fmla="*/ 663 w 663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3" h="252">
                  <a:moveTo>
                    <a:pt x="0" y="251"/>
                  </a:moveTo>
                  <a:lnTo>
                    <a:pt x="0" y="0"/>
                  </a:lnTo>
                  <a:lnTo>
                    <a:pt x="662" y="0"/>
                  </a:lnTo>
                  <a:lnTo>
                    <a:pt x="662" y="251"/>
                  </a:lnTo>
                  <a:lnTo>
                    <a:pt x="0" y="251"/>
                  </a:lnTo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1292" name="Freeform 27"/>
            <p:cNvSpPr>
              <a:spLocks/>
            </p:cNvSpPr>
            <p:nvPr/>
          </p:nvSpPr>
          <p:spPr bwMode="auto">
            <a:xfrm>
              <a:off x="3055" y="2564"/>
              <a:ext cx="662" cy="252"/>
            </a:xfrm>
            <a:custGeom>
              <a:avLst/>
              <a:gdLst>
                <a:gd name="T0" fmla="*/ 0 w 662"/>
                <a:gd name="T1" fmla="*/ 251 h 252"/>
                <a:gd name="T2" fmla="*/ 0 w 662"/>
                <a:gd name="T3" fmla="*/ 0 h 252"/>
                <a:gd name="T4" fmla="*/ 661 w 662"/>
                <a:gd name="T5" fmla="*/ 0 h 252"/>
                <a:gd name="T6" fmla="*/ 661 w 662"/>
                <a:gd name="T7" fmla="*/ 251 h 252"/>
                <a:gd name="T8" fmla="*/ 0 w 662"/>
                <a:gd name="T9" fmla="*/ 2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2"/>
                <a:gd name="T16" fmla="*/ 0 h 252"/>
                <a:gd name="T17" fmla="*/ 662 w 662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2" h="252">
                  <a:moveTo>
                    <a:pt x="0" y="251"/>
                  </a:moveTo>
                  <a:lnTo>
                    <a:pt x="0" y="0"/>
                  </a:lnTo>
                  <a:lnTo>
                    <a:pt x="661" y="0"/>
                  </a:lnTo>
                  <a:lnTo>
                    <a:pt x="661" y="251"/>
                  </a:lnTo>
                  <a:lnTo>
                    <a:pt x="0" y="251"/>
                  </a:lnTo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1293" name="Freeform 28"/>
            <p:cNvSpPr>
              <a:spLocks/>
            </p:cNvSpPr>
            <p:nvPr/>
          </p:nvSpPr>
          <p:spPr bwMode="auto">
            <a:xfrm>
              <a:off x="1182" y="2503"/>
              <a:ext cx="2563" cy="362"/>
            </a:xfrm>
            <a:custGeom>
              <a:avLst/>
              <a:gdLst>
                <a:gd name="T0" fmla="*/ 0 w 2563"/>
                <a:gd name="T1" fmla="*/ 361 h 362"/>
                <a:gd name="T2" fmla="*/ 0 w 2563"/>
                <a:gd name="T3" fmla="*/ 0 h 362"/>
                <a:gd name="T4" fmla="*/ 2562 w 2563"/>
                <a:gd name="T5" fmla="*/ 0 h 362"/>
                <a:gd name="T6" fmla="*/ 2562 w 2563"/>
                <a:gd name="T7" fmla="*/ 361 h 362"/>
                <a:gd name="T8" fmla="*/ 0 w 2563"/>
                <a:gd name="T9" fmla="*/ 361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3"/>
                <a:gd name="T16" fmla="*/ 0 h 362"/>
                <a:gd name="T17" fmla="*/ 2563 w 2563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3" h="362">
                  <a:moveTo>
                    <a:pt x="0" y="361"/>
                  </a:moveTo>
                  <a:lnTo>
                    <a:pt x="0" y="0"/>
                  </a:lnTo>
                  <a:lnTo>
                    <a:pt x="2562" y="0"/>
                  </a:lnTo>
                  <a:lnTo>
                    <a:pt x="2562" y="361"/>
                  </a:lnTo>
                  <a:lnTo>
                    <a:pt x="0" y="361"/>
                  </a:lnTo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1294" name="Rectangle 29"/>
            <p:cNvSpPr>
              <a:spLocks noChangeArrowheads="1"/>
            </p:cNvSpPr>
            <p:nvPr/>
          </p:nvSpPr>
          <p:spPr bwMode="auto">
            <a:xfrm>
              <a:off x="1488" y="2581"/>
              <a:ext cx="2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400" b="1">
                  <a:solidFill>
                    <a:schemeClr val="folHlink"/>
                  </a:solidFill>
                </a:rPr>
                <a:t>k2</a:t>
              </a:r>
            </a:p>
          </p:txBody>
        </p:sp>
        <p:sp>
          <p:nvSpPr>
            <p:cNvPr id="11295" name="Rectangle 30"/>
            <p:cNvSpPr>
              <a:spLocks noChangeArrowheads="1"/>
            </p:cNvSpPr>
            <p:nvPr/>
          </p:nvSpPr>
          <p:spPr bwMode="auto">
            <a:xfrm>
              <a:off x="3402" y="2568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400" b="1">
                  <a:solidFill>
                    <a:schemeClr val="folHlink"/>
                  </a:solidFill>
                </a:rPr>
                <a:t>kN</a:t>
              </a:r>
            </a:p>
          </p:txBody>
        </p:sp>
        <p:sp>
          <p:nvSpPr>
            <p:cNvPr id="11296" name="Rectangle 31"/>
            <p:cNvSpPr>
              <a:spLocks noChangeArrowheads="1"/>
            </p:cNvSpPr>
            <p:nvPr/>
          </p:nvSpPr>
          <p:spPr bwMode="auto">
            <a:xfrm>
              <a:off x="1299" y="2583"/>
              <a:ext cx="2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400" b="1">
                  <a:solidFill>
                    <a:schemeClr val="folHlink"/>
                  </a:solidFill>
                </a:rPr>
                <a:t>k1</a:t>
              </a:r>
            </a:p>
          </p:txBody>
        </p:sp>
        <p:sp>
          <p:nvSpPr>
            <p:cNvPr id="11297" name="Rectangle 32"/>
            <p:cNvSpPr>
              <a:spLocks noChangeArrowheads="1"/>
            </p:cNvSpPr>
            <p:nvPr/>
          </p:nvSpPr>
          <p:spPr bwMode="auto">
            <a:xfrm>
              <a:off x="4537" y="2504"/>
              <a:ext cx="7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700" b="1">
                  <a:solidFill>
                    <a:schemeClr val="folHlink"/>
                  </a:solidFill>
                </a:rPr>
                <a:t>Index File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8B6B366-6138-154C-AC8A-6BD87CE9B0AF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60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(c) Redistribute (leaf)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229600" cy="3505200"/>
          </a:xfrm>
        </p:spPr>
        <p:txBody>
          <a:bodyPr/>
          <a:lstStyle/>
          <a:p>
            <a:pPr eaLnBrk="1" hangingPunct="1"/>
            <a:r>
              <a:rPr lang="en-US" altLang="x-none"/>
              <a:t>Delete 50</a:t>
            </a:r>
          </a:p>
          <a:p>
            <a:pPr lvl="1" eaLnBrk="1" hangingPunct="1"/>
            <a:r>
              <a:rPr lang="en-US" altLang="x-none" sz="1800"/>
              <a:t>Redistribute </a:t>
            </a:r>
            <a:r>
              <a:rPr lang="en-US" altLang="x-none" sz="1800" i="1">
                <a:latin typeface="Times New Roman" charset="0"/>
              </a:rPr>
              <a:t>c</a:t>
            </a:r>
            <a:r>
              <a:rPr lang="en-US" altLang="x-none" sz="1800"/>
              <a:t> and </a:t>
            </a:r>
            <a:r>
              <a:rPr lang="en-US" altLang="x-none" sz="1800" i="1">
                <a:latin typeface="Times New Roman" charset="0"/>
              </a:rPr>
              <a:t>d, </a:t>
            </a:r>
            <a:r>
              <a:rPr lang="en-US" altLang="x-none" sz="1800"/>
              <a:t>so that nodes </a:t>
            </a:r>
            <a:r>
              <a:rPr lang="en-US" altLang="x-none" sz="1800" i="1">
                <a:latin typeface="Times New Roman" charset="0"/>
              </a:rPr>
              <a:t>c</a:t>
            </a:r>
            <a:r>
              <a:rPr lang="en-US" altLang="x-none" sz="1800"/>
              <a:t> and </a:t>
            </a:r>
            <a:r>
              <a:rPr lang="en-US" altLang="x-none" sz="1800" i="1">
                <a:latin typeface="Times New Roman" charset="0"/>
              </a:rPr>
              <a:t>d</a:t>
            </a:r>
            <a:r>
              <a:rPr lang="en-US" altLang="x-none" sz="1800"/>
              <a:t>  are roughly </a:t>
            </a:r>
            <a:r>
              <a:rPr lang="en-US" altLang="en-US" sz="1800"/>
              <a:t>“</a:t>
            </a:r>
            <a:r>
              <a:rPr lang="en-US" altLang="x-none" sz="1800"/>
              <a:t>half full</a:t>
            </a:r>
            <a:r>
              <a:rPr lang="en-US" altLang="en-US" sz="1800"/>
              <a:t>”</a:t>
            </a:r>
            <a:endParaRPr lang="en-US" altLang="x-none" sz="1800"/>
          </a:p>
          <a:p>
            <a:pPr lvl="2" eaLnBrk="1" hangingPunct="1"/>
            <a:r>
              <a:rPr lang="en-US" altLang="x-none" sz="1800"/>
              <a:t>Move the key 30 and its tuple pointer to the </a:t>
            </a:r>
            <a:r>
              <a:rPr lang="en-US" altLang="x-none" sz="1800" i="1">
                <a:latin typeface="Times New Roman" charset="0"/>
              </a:rPr>
              <a:t>d</a:t>
            </a:r>
            <a:endParaRPr lang="en-US" altLang="x-none" sz="1800"/>
          </a:p>
        </p:txBody>
      </p:sp>
      <p:sp>
        <p:nvSpPr>
          <p:cNvPr id="66565" name="Line 4"/>
          <p:cNvSpPr>
            <a:spLocks noChangeShapeType="1"/>
          </p:cNvSpPr>
          <p:nvPr/>
        </p:nvSpPr>
        <p:spPr bwMode="auto">
          <a:xfrm>
            <a:off x="24606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5"/>
          <p:cNvSpPr>
            <a:spLocks noChangeShapeType="1"/>
          </p:cNvSpPr>
          <p:nvPr/>
        </p:nvSpPr>
        <p:spPr bwMode="auto">
          <a:xfrm>
            <a:off x="30432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567" name="Group 23"/>
          <p:cNvGrpSpPr>
            <a:grpSpLocks/>
          </p:cNvGrpSpPr>
          <p:nvPr/>
        </p:nvGrpSpPr>
        <p:grpSpPr bwMode="auto">
          <a:xfrm>
            <a:off x="1570038" y="2166938"/>
            <a:ext cx="396875" cy="503237"/>
            <a:chOff x="384" y="4195"/>
            <a:chExt cx="250" cy="317"/>
          </a:xfrm>
        </p:grpSpPr>
        <p:sp>
          <p:nvSpPr>
            <p:cNvPr id="66617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6618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568" name="Group 26"/>
          <p:cNvGrpSpPr>
            <a:grpSpLocks/>
          </p:cNvGrpSpPr>
          <p:nvPr/>
        </p:nvGrpSpPr>
        <p:grpSpPr bwMode="auto">
          <a:xfrm rot="10800000">
            <a:off x="6719888" y="2151063"/>
            <a:ext cx="396875" cy="503237"/>
            <a:chOff x="384" y="4195"/>
            <a:chExt cx="250" cy="317"/>
          </a:xfrm>
        </p:grpSpPr>
        <p:sp>
          <p:nvSpPr>
            <p:cNvPr id="66615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6616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569" name="Group 29"/>
          <p:cNvGrpSpPr>
            <a:grpSpLocks/>
          </p:cNvGrpSpPr>
          <p:nvPr/>
        </p:nvGrpSpPr>
        <p:grpSpPr bwMode="auto">
          <a:xfrm>
            <a:off x="3581400" y="1219200"/>
            <a:ext cx="1774825" cy="512763"/>
            <a:chOff x="749" y="2389"/>
            <a:chExt cx="1118" cy="323"/>
          </a:xfrm>
        </p:grpSpPr>
        <p:sp>
          <p:nvSpPr>
            <p:cNvPr id="66608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66609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0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1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2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3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4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570" name="Group 37"/>
          <p:cNvGrpSpPr>
            <a:grpSpLocks/>
          </p:cNvGrpSpPr>
          <p:nvPr/>
        </p:nvGrpSpPr>
        <p:grpSpPr bwMode="auto">
          <a:xfrm>
            <a:off x="1601788" y="1516063"/>
            <a:ext cx="5330825" cy="752475"/>
            <a:chOff x="433" y="2364"/>
            <a:chExt cx="3358" cy="839"/>
          </a:xfrm>
        </p:grpSpPr>
        <p:sp>
          <p:nvSpPr>
            <p:cNvPr id="66601" name="Line 38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2" name="Line 39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3" name="Line 40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4" name="Line 41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5" name="Line 42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6" name="Line 43"/>
            <p:cNvSpPr>
              <a:spLocks noChangeShapeType="1"/>
            </p:cNvSpPr>
            <p:nvPr/>
          </p:nvSpPr>
          <p:spPr bwMode="auto">
            <a:xfrm>
              <a:off x="2743" y="2405"/>
              <a:ext cx="1048" cy="68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7" name="Line 44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71" name="Line 45"/>
          <p:cNvSpPr>
            <a:spLocks noChangeShapeType="1"/>
          </p:cNvSpPr>
          <p:nvPr/>
        </p:nvSpPr>
        <p:spPr bwMode="auto">
          <a:xfrm>
            <a:off x="3546475" y="24701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Text Box 46"/>
          <p:cNvSpPr txBox="1">
            <a:spLocks noChangeArrowheads="1"/>
          </p:cNvSpPr>
          <p:nvPr/>
        </p:nvSpPr>
        <p:spPr bwMode="auto">
          <a:xfrm>
            <a:off x="6827838" y="215265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66573" name="Text Box 47"/>
          <p:cNvSpPr txBox="1">
            <a:spLocks noChangeArrowheads="1"/>
          </p:cNvSpPr>
          <p:nvPr/>
        </p:nvSpPr>
        <p:spPr bwMode="auto">
          <a:xfrm>
            <a:off x="13716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66574" name="Text Box 48"/>
          <p:cNvSpPr txBox="1">
            <a:spLocks noChangeArrowheads="1"/>
          </p:cNvSpPr>
          <p:nvPr/>
        </p:nvSpPr>
        <p:spPr bwMode="auto">
          <a:xfrm>
            <a:off x="24384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66575" name="Text Box 49"/>
          <p:cNvSpPr txBox="1">
            <a:spLocks noChangeArrowheads="1"/>
          </p:cNvSpPr>
          <p:nvPr/>
        </p:nvSpPr>
        <p:spPr bwMode="auto">
          <a:xfrm>
            <a:off x="4572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66576" name="Text Box 50"/>
          <p:cNvSpPr txBox="1">
            <a:spLocks noChangeArrowheads="1"/>
          </p:cNvSpPr>
          <p:nvPr/>
        </p:nvSpPr>
        <p:spPr bwMode="auto">
          <a:xfrm>
            <a:off x="68580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66577" name="Text Box 51"/>
          <p:cNvSpPr txBox="1">
            <a:spLocks noChangeArrowheads="1"/>
          </p:cNvSpPr>
          <p:nvPr/>
        </p:nvSpPr>
        <p:spPr bwMode="auto">
          <a:xfrm>
            <a:off x="35052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66578" name="AutoShape 52"/>
          <p:cNvSpPr>
            <a:spLocks noChangeArrowheads="1"/>
          </p:cNvSpPr>
          <p:nvPr/>
        </p:nvSpPr>
        <p:spPr bwMode="auto">
          <a:xfrm>
            <a:off x="2209800" y="1905000"/>
            <a:ext cx="4267200" cy="1143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66579" name="AutoShape 53"/>
          <p:cNvSpPr>
            <a:spLocks noChangeArrowheads="1"/>
          </p:cNvSpPr>
          <p:nvPr/>
        </p:nvSpPr>
        <p:spPr bwMode="auto">
          <a:xfrm>
            <a:off x="3429000" y="2209800"/>
            <a:ext cx="685800" cy="8382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66580" name="Freeform 54"/>
          <p:cNvSpPr>
            <a:spLocks/>
          </p:cNvSpPr>
          <p:nvPr/>
        </p:nvSpPr>
        <p:spPr bwMode="auto">
          <a:xfrm>
            <a:off x="3911600" y="2743200"/>
            <a:ext cx="1066800" cy="584200"/>
          </a:xfrm>
          <a:custGeom>
            <a:avLst/>
            <a:gdLst>
              <a:gd name="T0" fmla="*/ 0 w 672"/>
              <a:gd name="T1" fmla="*/ 2147483647 h 368"/>
              <a:gd name="T2" fmla="*/ 2147483647 w 672"/>
              <a:gd name="T3" fmla="*/ 2147483647 h 368"/>
              <a:gd name="T4" fmla="*/ 2147483647 w 672"/>
              <a:gd name="T5" fmla="*/ 0 h 368"/>
              <a:gd name="T6" fmla="*/ 0 60000 65536"/>
              <a:gd name="T7" fmla="*/ 0 60000 65536"/>
              <a:gd name="T8" fmla="*/ 0 60000 65536"/>
              <a:gd name="T9" fmla="*/ 0 w 672"/>
              <a:gd name="T10" fmla="*/ 0 h 368"/>
              <a:gd name="T11" fmla="*/ 672 w 672"/>
              <a:gd name="T12" fmla="*/ 368 h 3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368">
                <a:moveTo>
                  <a:pt x="0" y="192"/>
                </a:moveTo>
                <a:cubicBezTo>
                  <a:pt x="64" y="216"/>
                  <a:pt x="272" y="368"/>
                  <a:pt x="384" y="336"/>
                </a:cubicBezTo>
                <a:cubicBezTo>
                  <a:pt x="496" y="304"/>
                  <a:pt x="624" y="56"/>
                  <a:pt x="672" y="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66581" name="Text Box 55"/>
          <p:cNvSpPr txBox="1">
            <a:spLocks noChangeArrowheads="1"/>
          </p:cNvSpPr>
          <p:nvPr/>
        </p:nvSpPr>
        <p:spPr bwMode="auto">
          <a:xfrm>
            <a:off x="2209800" y="1524000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Redistribute</a:t>
            </a:r>
          </a:p>
        </p:txBody>
      </p:sp>
      <p:sp>
        <p:nvSpPr>
          <p:cNvPr id="66582" name="Line 56"/>
          <p:cNvSpPr>
            <a:spLocks noChangeShapeType="1"/>
          </p:cNvSpPr>
          <p:nvPr/>
        </p:nvSpPr>
        <p:spPr bwMode="auto">
          <a:xfrm>
            <a:off x="67818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Line 14"/>
          <p:cNvSpPr>
            <a:spLocks noChangeShapeType="1"/>
          </p:cNvSpPr>
          <p:nvPr/>
        </p:nvSpPr>
        <p:spPr bwMode="auto">
          <a:xfrm>
            <a:off x="4597400" y="24193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17"/>
          <p:cNvSpPr txBox="1">
            <a:spLocks noChangeArrowheads="1"/>
          </p:cNvSpPr>
          <p:nvPr/>
        </p:nvSpPr>
        <p:spPr bwMode="auto">
          <a:xfrm>
            <a:off x="4649788" y="21447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40</a:t>
            </a:r>
          </a:p>
        </p:txBody>
      </p:sp>
      <p:sp>
        <p:nvSpPr>
          <p:cNvPr id="66585" name="Line 18"/>
          <p:cNvSpPr>
            <a:spLocks noChangeShapeType="1"/>
          </p:cNvSpPr>
          <p:nvPr/>
        </p:nvSpPr>
        <p:spPr bwMode="auto">
          <a:xfrm>
            <a:off x="46720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6" name="Line 19"/>
          <p:cNvSpPr>
            <a:spLocks noChangeShapeType="1"/>
          </p:cNvSpPr>
          <p:nvPr/>
        </p:nvSpPr>
        <p:spPr bwMode="auto">
          <a:xfrm>
            <a:off x="5610225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Line 20"/>
          <p:cNvSpPr>
            <a:spLocks noChangeShapeType="1"/>
          </p:cNvSpPr>
          <p:nvPr/>
        </p:nvSpPr>
        <p:spPr bwMode="auto">
          <a:xfrm>
            <a:off x="50911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8" name="Line 21"/>
          <p:cNvSpPr>
            <a:spLocks noChangeShapeType="1"/>
          </p:cNvSpPr>
          <p:nvPr/>
        </p:nvSpPr>
        <p:spPr bwMode="auto">
          <a:xfrm>
            <a:off x="52308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9" name="Line 22"/>
          <p:cNvSpPr>
            <a:spLocks noChangeShapeType="1"/>
          </p:cNvSpPr>
          <p:nvPr/>
        </p:nvSpPr>
        <p:spPr bwMode="auto">
          <a:xfrm>
            <a:off x="61626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0" name="Line 23"/>
          <p:cNvSpPr>
            <a:spLocks noChangeShapeType="1"/>
          </p:cNvSpPr>
          <p:nvPr/>
        </p:nvSpPr>
        <p:spPr bwMode="auto">
          <a:xfrm>
            <a:off x="57435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1" name="Rectangle 65"/>
          <p:cNvSpPr>
            <a:spLocks noChangeArrowheads="1"/>
          </p:cNvSpPr>
          <p:nvPr/>
        </p:nvSpPr>
        <p:spPr bwMode="auto">
          <a:xfrm>
            <a:off x="4564063" y="21701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66592" name="Text Box 7"/>
          <p:cNvSpPr txBox="1">
            <a:spLocks noChangeArrowheads="1"/>
          </p:cNvSpPr>
          <p:nvPr/>
        </p:nvSpPr>
        <p:spPr bwMode="auto">
          <a:xfrm>
            <a:off x="2505075" y="2168525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20  25</a:t>
            </a:r>
          </a:p>
        </p:txBody>
      </p:sp>
      <p:sp>
        <p:nvSpPr>
          <p:cNvPr id="66593" name="Line 8"/>
          <p:cNvSpPr>
            <a:spLocks noChangeShapeType="1"/>
          </p:cNvSpPr>
          <p:nvPr/>
        </p:nvSpPr>
        <p:spPr bwMode="auto">
          <a:xfrm>
            <a:off x="25273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4" name="Line 9"/>
          <p:cNvSpPr>
            <a:spLocks noChangeShapeType="1"/>
          </p:cNvSpPr>
          <p:nvPr/>
        </p:nvSpPr>
        <p:spPr bwMode="auto">
          <a:xfrm>
            <a:off x="3465513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5" name="Line 10"/>
          <p:cNvSpPr>
            <a:spLocks noChangeShapeType="1"/>
          </p:cNvSpPr>
          <p:nvPr/>
        </p:nvSpPr>
        <p:spPr bwMode="auto">
          <a:xfrm>
            <a:off x="29464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6" name="Line 11"/>
          <p:cNvSpPr>
            <a:spLocks noChangeShapeType="1"/>
          </p:cNvSpPr>
          <p:nvPr/>
        </p:nvSpPr>
        <p:spPr bwMode="auto">
          <a:xfrm>
            <a:off x="30861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7" name="Line 12"/>
          <p:cNvSpPr>
            <a:spLocks noChangeShapeType="1"/>
          </p:cNvSpPr>
          <p:nvPr/>
        </p:nvSpPr>
        <p:spPr bwMode="auto">
          <a:xfrm>
            <a:off x="40259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8" name="Line 13"/>
          <p:cNvSpPr>
            <a:spLocks noChangeShapeType="1"/>
          </p:cNvSpPr>
          <p:nvPr/>
        </p:nvSpPr>
        <p:spPr bwMode="auto">
          <a:xfrm>
            <a:off x="36068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9" name="Text Box 53"/>
          <p:cNvSpPr txBox="1">
            <a:spLocks noChangeArrowheads="1"/>
          </p:cNvSpPr>
          <p:nvPr/>
        </p:nvSpPr>
        <p:spPr bwMode="auto">
          <a:xfrm>
            <a:off x="3543300" y="2189163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30</a:t>
            </a:r>
          </a:p>
        </p:txBody>
      </p:sp>
      <p:sp>
        <p:nvSpPr>
          <p:cNvPr id="66600" name="Rectangle 66"/>
          <p:cNvSpPr>
            <a:spLocks noChangeArrowheads="1"/>
          </p:cNvSpPr>
          <p:nvPr/>
        </p:nvSpPr>
        <p:spPr bwMode="auto">
          <a:xfrm>
            <a:off x="2422525" y="217646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4E45C9-3816-884A-AC61-344225A0733B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61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(c) Redistribute (leaf)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97238"/>
            <a:ext cx="7772400" cy="2798762"/>
          </a:xfrm>
        </p:spPr>
        <p:txBody>
          <a:bodyPr/>
          <a:lstStyle/>
          <a:p>
            <a:pPr eaLnBrk="1" hangingPunct="1"/>
            <a:r>
              <a:rPr lang="en-US" altLang="x-none"/>
              <a:t>Delete 50</a:t>
            </a:r>
          </a:p>
          <a:p>
            <a:pPr lvl="1" eaLnBrk="1" hangingPunct="1"/>
            <a:r>
              <a:rPr lang="en-US" altLang="x-none" sz="1800"/>
              <a:t>Update the key in the parent</a:t>
            </a:r>
          </a:p>
          <a:p>
            <a:pPr lvl="2" eaLnBrk="1" hangingPunct="1">
              <a:buFontTx/>
              <a:buNone/>
            </a:pPr>
            <a:r>
              <a:rPr lang="en-US" altLang="x-none" sz="1800"/>
              <a:t> </a:t>
            </a:r>
          </a:p>
        </p:txBody>
      </p:sp>
      <p:sp>
        <p:nvSpPr>
          <p:cNvPr id="67589" name="Line 4"/>
          <p:cNvSpPr>
            <a:spLocks noChangeShapeType="1"/>
          </p:cNvSpPr>
          <p:nvPr/>
        </p:nvSpPr>
        <p:spPr bwMode="auto">
          <a:xfrm>
            <a:off x="24606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Line 5"/>
          <p:cNvSpPr>
            <a:spLocks noChangeShapeType="1"/>
          </p:cNvSpPr>
          <p:nvPr/>
        </p:nvSpPr>
        <p:spPr bwMode="auto">
          <a:xfrm>
            <a:off x="30432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2505075" y="2168525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20  25</a:t>
            </a:r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25273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3465513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29464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30861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40259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36068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598" name="Group 23"/>
          <p:cNvGrpSpPr>
            <a:grpSpLocks/>
          </p:cNvGrpSpPr>
          <p:nvPr/>
        </p:nvGrpSpPr>
        <p:grpSpPr bwMode="auto">
          <a:xfrm>
            <a:off x="1570038" y="2166938"/>
            <a:ext cx="396875" cy="503237"/>
            <a:chOff x="384" y="4195"/>
            <a:chExt cx="250" cy="317"/>
          </a:xfrm>
        </p:grpSpPr>
        <p:sp>
          <p:nvSpPr>
            <p:cNvPr id="67639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7640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599" name="Group 26"/>
          <p:cNvGrpSpPr>
            <a:grpSpLocks/>
          </p:cNvGrpSpPr>
          <p:nvPr/>
        </p:nvGrpSpPr>
        <p:grpSpPr bwMode="auto">
          <a:xfrm rot="10800000">
            <a:off x="6719888" y="2151063"/>
            <a:ext cx="396875" cy="503237"/>
            <a:chOff x="384" y="4195"/>
            <a:chExt cx="250" cy="317"/>
          </a:xfrm>
        </p:grpSpPr>
        <p:sp>
          <p:nvSpPr>
            <p:cNvPr id="67637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7638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600" name="Group 29"/>
          <p:cNvGrpSpPr>
            <a:grpSpLocks/>
          </p:cNvGrpSpPr>
          <p:nvPr/>
        </p:nvGrpSpPr>
        <p:grpSpPr bwMode="auto">
          <a:xfrm>
            <a:off x="3581400" y="1219200"/>
            <a:ext cx="1774825" cy="512763"/>
            <a:chOff x="749" y="2389"/>
            <a:chExt cx="1118" cy="323"/>
          </a:xfrm>
        </p:grpSpPr>
        <p:sp>
          <p:nvSpPr>
            <p:cNvPr id="67630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67631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2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3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4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5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6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601" name="Group 37"/>
          <p:cNvGrpSpPr>
            <a:grpSpLocks/>
          </p:cNvGrpSpPr>
          <p:nvPr/>
        </p:nvGrpSpPr>
        <p:grpSpPr bwMode="auto">
          <a:xfrm>
            <a:off x="1601788" y="1516063"/>
            <a:ext cx="5330825" cy="752475"/>
            <a:chOff x="433" y="2364"/>
            <a:chExt cx="3358" cy="839"/>
          </a:xfrm>
        </p:grpSpPr>
        <p:sp>
          <p:nvSpPr>
            <p:cNvPr id="67623" name="Line 38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4" name="Line 39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5" name="Line 40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6" name="Line 41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7" name="Line 42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8" name="Line 43"/>
            <p:cNvSpPr>
              <a:spLocks noChangeShapeType="1"/>
            </p:cNvSpPr>
            <p:nvPr/>
          </p:nvSpPr>
          <p:spPr bwMode="auto">
            <a:xfrm>
              <a:off x="2743" y="2405"/>
              <a:ext cx="1048" cy="68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9" name="Line 44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602" name="Text Box 46"/>
          <p:cNvSpPr txBox="1">
            <a:spLocks noChangeArrowheads="1"/>
          </p:cNvSpPr>
          <p:nvPr/>
        </p:nvSpPr>
        <p:spPr bwMode="auto">
          <a:xfrm>
            <a:off x="6827838" y="215265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67603" name="Text Box 47"/>
          <p:cNvSpPr txBox="1">
            <a:spLocks noChangeArrowheads="1"/>
          </p:cNvSpPr>
          <p:nvPr/>
        </p:nvSpPr>
        <p:spPr bwMode="auto">
          <a:xfrm>
            <a:off x="13716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67604" name="Text Box 48"/>
          <p:cNvSpPr txBox="1">
            <a:spLocks noChangeArrowheads="1"/>
          </p:cNvSpPr>
          <p:nvPr/>
        </p:nvSpPr>
        <p:spPr bwMode="auto">
          <a:xfrm>
            <a:off x="24384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67605" name="Text Box 49"/>
          <p:cNvSpPr txBox="1">
            <a:spLocks noChangeArrowheads="1"/>
          </p:cNvSpPr>
          <p:nvPr/>
        </p:nvSpPr>
        <p:spPr bwMode="auto">
          <a:xfrm>
            <a:off x="4572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67606" name="Text Box 50"/>
          <p:cNvSpPr txBox="1">
            <a:spLocks noChangeArrowheads="1"/>
          </p:cNvSpPr>
          <p:nvPr/>
        </p:nvSpPr>
        <p:spPr bwMode="auto">
          <a:xfrm>
            <a:off x="68580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67607" name="Text Box 51"/>
          <p:cNvSpPr txBox="1">
            <a:spLocks noChangeArrowheads="1"/>
          </p:cNvSpPr>
          <p:nvPr/>
        </p:nvSpPr>
        <p:spPr bwMode="auto">
          <a:xfrm>
            <a:off x="35052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67608" name="Line 52"/>
          <p:cNvSpPr>
            <a:spLocks noChangeShapeType="1"/>
          </p:cNvSpPr>
          <p:nvPr/>
        </p:nvSpPr>
        <p:spPr bwMode="auto">
          <a:xfrm>
            <a:off x="67818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3529013" y="2189163"/>
            <a:ext cx="531812" cy="749300"/>
            <a:chOff x="2874" y="1383"/>
            <a:chExt cx="335" cy="472"/>
          </a:xfrm>
        </p:grpSpPr>
        <p:sp>
          <p:nvSpPr>
            <p:cNvPr id="67621" name="Line 14"/>
            <p:cNvSpPr>
              <a:spLocks noChangeShapeType="1"/>
            </p:cNvSpPr>
            <p:nvPr/>
          </p:nvSpPr>
          <p:spPr bwMode="auto">
            <a:xfrm>
              <a:off x="2874" y="1535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2" name="Text Box 53"/>
            <p:cNvSpPr txBox="1">
              <a:spLocks noChangeArrowheads="1"/>
            </p:cNvSpPr>
            <p:nvPr/>
          </p:nvSpPr>
          <p:spPr bwMode="auto">
            <a:xfrm>
              <a:off x="2883" y="1383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400">
                  <a:latin typeface="Century Gothic" charset="0"/>
                </a:rPr>
                <a:t>30</a:t>
              </a:r>
            </a:p>
          </p:txBody>
        </p:sp>
      </p:grp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4597400" y="2144713"/>
            <a:ext cx="573088" cy="782637"/>
            <a:chOff x="4596947" y="2144294"/>
            <a:chExt cx="573086" cy="782376"/>
          </a:xfrm>
        </p:grpSpPr>
        <p:sp>
          <p:nvSpPr>
            <p:cNvPr id="67619" name="Line 14"/>
            <p:cNvSpPr>
              <a:spLocks noChangeShapeType="1"/>
            </p:cNvSpPr>
            <p:nvPr/>
          </p:nvSpPr>
          <p:spPr bwMode="auto">
            <a:xfrm>
              <a:off x="4596947" y="2418670"/>
              <a:ext cx="0" cy="50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0" name="Text Box 17"/>
            <p:cNvSpPr txBox="1">
              <a:spLocks noChangeArrowheads="1"/>
            </p:cNvSpPr>
            <p:nvPr/>
          </p:nvSpPr>
          <p:spPr bwMode="auto">
            <a:xfrm>
              <a:off x="4649338" y="2144294"/>
              <a:ext cx="520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40</a:t>
              </a:r>
            </a:p>
          </p:txBody>
        </p:sp>
      </p:grpSp>
      <p:sp>
        <p:nvSpPr>
          <p:cNvPr id="67611" name="Line 18"/>
          <p:cNvSpPr>
            <a:spLocks noChangeShapeType="1"/>
          </p:cNvSpPr>
          <p:nvPr/>
        </p:nvSpPr>
        <p:spPr bwMode="auto">
          <a:xfrm>
            <a:off x="46720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2" name="Line 19"/>
          <p:cNvSpPr>
            <a:spLocks noChangeShapeType="1"/>
          </p:cNvSpPr>
          <p:nvPr/>
        </p:nvSpPr>
        <p:spPr bwMode="auto">
          <a:xfrm>
            <a:off x="5610225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3" name="Line 20"/>
          <p:cNvSpPr>
            <a:spLocks noChangeShapeType="1"/>
          </p:cNvSpPr>
          <p:nvPr/>
        </p:nvSpPr>
        <p:spPr bwMode="auto">
          <a:xfrm>
            <a:off x="50911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4" name="Line 21"/>
          <p:cNvSpPr>
            <a:spLocks noChangeShapeType="1"/>
          </p:cNvSpPr>
          <p:nvPr/>
        </p:nvSpPr>
        <p:spPr bwMode="auto">
          <a:xfrm>
            <a:off x="52308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5" name="Line 22"/>
          <p:cNvSpPr>
            <a:spLocks noChangeShapeType="1"/>
          </p:cNvSpPr>
          <p:nvPr/>
        </p:nvSpPr>
        <p:spPr bwMode="auto">
          <a:xfrm>
            <a:off x="61626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6" name="Line 23"/>
          <p:cNvSpPr>
            <a:spLocks noChangeShapeType="1"/>
          </p:cNvSpPr>
          <p:nvPr/>
        </p:nvSpPr>
        <p:spPr bwMode="auto">
          <a:xfrm>
            <a:off x="57435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7" name="Rectangle 65"/>
          <p:cNvSpPr>
            <a:spLocks noChangeArrowheads="1"/>
          </p:cNvSpPr>
          <p:nvPr/>
        </p:nvSpPr>
        <p:spPr bwMode="auto">
          <a:xfrm>
            <a:off x="4564063" y="21701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67618" name="Rectangle 66"/>
          <p:cNvSpPr>
            <a:spLocks noChangeArrowheads="1"/>
          </p:cNvSpPr>
          <p:nvPr/>
        </p:nvSpPr>
        <p:spPr bwMode="auto">
          <a:xfrm>
            <a:off x="2422525" y="217646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417 L 0.1191 -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0.05955 -0.00139 " pathEditMode="relative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700481-A285-9C47-B11E-84CAE804F95E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62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(c) Redistribute (leaf)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97238"/>
            <a:ext cx="7772400" cy="2798762"/>
          </a:xfrm>
        </p:spPr>
        <p:txBody>
          <a:bodyPr/>
          <a:lstStyle/>
          <a:p>
            <a:pPr eaLnBrk="1" hangingPunct="1"/>
            <a:r>
              <a:rPr lang="en-US" altLang="x-none"/>
              <a:t>Delete 50</a:t>
            </a:r>
          </a:p>
          <a:p>
            <a:pPr lvl="1" eaLnBrk="1" hangingPunct="1"/>
            <a:r>
              <a:rPr lang="en-US" altLang="x-none" sz="1800"/>
              <a:t>No underflow at </a:t>
            </a:r>
            <a:r>
              <a:rPr lang="en-US" altLang="x-none" sz="1800" i="1">
                <a:latin typeface="Times New Roman" charset="0"/>
              </a:rPr>
              <a:t>a</a:t>
            </a:r>
            <a:r>
              <a:rPr lang="en-US" altLang="x-none" sz="1800"/>
              <a:t>. Done.</a:t>
            </a:r>
          </a:p>
          <a:p>
            <a:pPr lvl="1" eaLnBrk="1" hangingPunct="1"/>
            <a:endParaRPr lang="en-US" altLang="x-none" sz="1800"/>
          </a:p>
          <a:p>
            <a:pPr lvl="2" eaLnBrk="1" hangingPunct="1">
              <a:buFontTx/>
              <a:buNone/>
            </a:pPr>
            <a:r>
              <a:rPr lang="en-US" altLang="x-none" sz="1800"/>
              <a:t> </a:t>
            </a:r>
          </a:p>
        </p:txBody>
      </p:sp>
      <p:sp>
        <p:nvSpPr>
          <p:cNvPr id="68613" name="Line 4"/>
          <p:cNvSpPr>
            <a:spLocks noChangeShapeType="1"/>
          </p:cNvSpPr>
          <p:nvPr/>
        </p:nvSpPr>
        <p:spPr bwMode="auto">
          <a:xfrm>
            <a:off x="24606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5"/>
          <p:cNvSpPr>
            <a:spLocks noChangeShapeType="1"/>
          </p:cNvSpPr>
          <p:nvPr/>
        </p:nvSpPr>
        <p:spPr bwMode="auto">
          <a:xfrm>
            <a:off x="30432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8"/>
          <p:cNvSpPr>
            <a:spLocks noChangeShapeType="1"/>
          </p:cNvSpPr>
          <p:nvPr/>
        </p:nvSpPr>
        <p:spPr bwMode="auto">
          <a:xfrm>
            <a:off x="25273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Line 9"/>
          <p:cNvSpPr>
            <a:spLocks noChangeShapeType="1"/>
          </p:cNvSpPr>
          <p:nvPr/>
        </p:nvSpPr>
        <p:spPr bwMode="auto">
          <a:xfrm>
            <a:off x="3465513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>
            <a:off x="29464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>
            <a:off x="30861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Line 12"/>
          <p:cNvSpPr>
            <a:spLocks noChangeShapeType="1"/>
          </p:cNvSpPr>
          <p:nvPr/>
        </p:nvSpPr>
        <p:spPr bwMode="auto">
          <a:xfrm>
            <a:off x="40259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Line 13"/>
          <p:cNvSpPr>
            <a:spLocks noChangeShapeType="1"/>
          </p:cNvSpPr>
          <p:nvPr/>
        </p:nvSpPr>
        <p:spPr bwMode="auto">
          <a:xfrm>
            <a:off x="36068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621" name="Group 23"/>
          <p:cNvGrpSpPr>
            <a:grpSpLocks/>
          </p:cNvGrpSpPr>
          <p:nvPr/>
        </p:nvGrpSpPr>
        <p:grpSpPr bwMode="auto">
          <a:xfrm>
            <a:off x="1570038" y="2166938"/>
            <a:ext cx="396875" cy="503237"/>
            <a:chOff x="384" y="4195"/>
            <a:chExt cx="250" cy="317"/>
          </a:xfrm>
        </p:grpSpPr>
        <p:sp>
          <p:nvSpPr>
            <p:cNvPr id="68665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8666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22" name="Group 26"/>
          <p:cNvGrpSpPr>
            <a:grpSpLocks/>
          </p:cNvGrpSpPr>
          <p:nvPr/>
        </p:nvGrpSpPr>
        <p:grpSpPr bwMode="auto">
          <a:xfrm rot="10800000">
            <a:off x="6719888" y="2151063"/>
            <a:ext cx="396875" cy="503237"/>
            <a:chOff x="384" y="4195"/>
            <a:chExt cx="250" cy="317"/>
          </a:xfrm>
        </p:grpSpPr>
        <p:sp>
          <p:nvSpPr>
            <p:cNvPr id="68663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68664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23" name="Group 29"/>
          <p:cNvGrpSpPr>
            <a:grpSpLocks/>
          </p:cNvGrpSpPr>
          <p:nvPr/>
        </p:nvGrpSpPr>
        <p:grpSpPr bwMode="auto">
          <a:xfrm>
            <a:off x="3581400" y="1219200"/>
            <a:ext cx="1774825" cy="512763"/>
            <a:chOff x="749" y="2389"/>
            <a:chExt cx="1118" cy="323"/>
          </a:xfrm>
        </p:grpSpPr>
        <p:sp>
          <p:nvSpPr>
            <p:cNvPr id="68656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20  40  60 </a:t>
              </a:r>
            </a:p>
          </p:txBody>
        </p:sp>
        <p:sp>
          <p:nvSpPr>
            <p:cNvPr id="68657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8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9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0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1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2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24" name="Group 37"/>
          <p:cNvGrpSpPr>
            <a:grpSpLocks/>
          </p:cNvGrpSpPr>
          <p:nvPr/>
        </p:nvGrpSpPr>
        <p:grpSpPr bwMode="auto">
          <a:xfrm>
            <a:off x="1601788" y="1516063"/>
            <a:ext cx="5330825" cy="752475"/>
            <a:chOff x="433" y="2364"/>
            <a:chExt cx="3358" cy="839"/>
          </a:xfrm>
        </p:grpSpPr>
        <p:sp>
          <p:nvSpPr>
            <p:cNvPr id="68649" name="Line 38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0" name="Line 39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1" name="Line 40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2" name="Line 41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3" name="Line 42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4" name="Line 43"/>
            <p:cNvSpPr>
              <a:spLocks noChangeShapeType="1"/>
            </p:cNvSpPr>
            <p:nvPr/>
          </p:nvSpPr>
          <p:spPr bwMode="auto">
            <a:xfrm>
              <a:off x="2743" y="2405"/>
              <a:ext cx="1048" cy="68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5" name="Line 44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25" name="Line 45"/>
          <p:cNvSpPr>
            <a:spLocks noChangeShapeType="1"/>
          </p:cNvSpPr>
          <p:nvPr/>
        </p:nvSpPr>
        <p:spPr bwMode="auto">
          <a:xfrm>
            <a:off x="5151438" y="24288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Text Box 46"/>
          <p:cNvSpPr txBox="1">
            <a:spLocks noChangeArrowheads="1"/>
          </p:cNvSpPr>
          <p:nvPr/>
        </p:nvSpPr>
        <p:spPr bwMode="auto">
          <a:xfrm>
            <a:off x="6827838" y="215265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60</a:t>
            </a:r>
          </a:p>
        </p:txBody>
      </p:sp>
      <p:sp>
        <p:nvSpPr>
          <p:cNvPr id="68627" name="Text Box 47"/>
          <p:cNvSpPr txBox="1">
            <a:spLocks noChangeArrowheads="1"/>
          </p:cNvSpPr>
          <p:nvPr/>
        </p:nvSpPr>
        <p:spPr bwMode="auto">
          <a:xfrm>
            <a:off x="13716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68628" name="Text Box 48"/>
          <p:cNvSpPr txBox="1">
            <a:spLocks noChangeArrowheads="1"/>
          </p:cNvSpPr>
          <p:nvPr/>
        </p:nvSpPr>
        <p:spPr bwMode="auto">
          <a:xfrm>
            <a:off x="24384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68629" name="Text Box 49"/>
          <p:cNvSpPr txBox="1">
            <a:spLocks noChangeArrowheads="1"/>
          </p:cNvSpPr>
          <p:nvPr/>
        </p:nvSpPr>
        <p:spPr bwMode="auto">
          <a:xfrm>
            <a:off x="45720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68630" name="Text Box 50"/>
          <p:cNvSpPr txBox="1">
            <a:spLocks noChangeArrowheads="1"/>
          </p:cNvSpPr>
          <p:nvPr/>
        </p:nvSpPr>
        <p:spPr bwMode="auto">
          <a:xfrm>
            <a:off x="6858000" y="18288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68631" name="Text Box 51"/>
          <p:cNvSpPr txBox="1">
            <a:spLocks noChangeArrowheads="1"/>
          </p:cNvSpPr>
          <p:nvPr/>
        </p:nvSpPr>
        <p:spPr bwMode="auto">
          <a:xfrm>
            <a:off x="35052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grpSp>
        <p:nvGrpSpPr>
          <p:cNvPr id="68632" name="Group 52"/>
          <p:cNvGrpSpPr>
            <a:grpSpLocks/>
          </p:cNvGrpSpPr>
          <p:nvPr/>
        </p:nvGrpSpPr>
        <p:grpSpPr bwMode="auto">
          <a:xfrm>
            <a:off x="4267200" y="765175"/>
            <a:ext cx="523875" cy="1063625"/>
            <a:chOff x="2688" y="482"/>
            <a:chExt cx="330" cy="670"/>
          </a:xfrm>
        </p:grpSpPr>
        <p:sp>
          <p:nvSpPr>
            <p:cNvPr id="68647" name="Text Box 53"/>
            <p:cNvSpPr txBox="1">
              <a:spLocks noChangeArrowheads="1"/>
            </p:cNvSpPr>
            <p:nvPr/>
          </p:nvSpPr>
          <p:spPr bwMode="auto">
            <a:xfrm>
              <a:off x="2688" y="482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400">
                  <a:solidFill>
                    <a:srgbClr val="FF0000"/>
                  </a:solidFill>
                </a:rPr>
                <a:t>30</a:t>
              </a:r>
            </a:p>
          </p:txBody>
        </p:sp>
        <p:sp>
          <p:nvSpPr>
            <p:cNvPr id="68648" name="Line 54"/>
            <p:cNvSpPr>
              <a:spLocks noChangeShapeType="1"/>
            </p:cNvSpPr>
            <p:nvPr/>
          </p:nvSpPr>
          <p:spPr bwMode="auto">
            <a:xfrm flipV="1">
              <a:off x="2688" y="720"/>
              <a:ext cx="240" cy="4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633" name="Line 55"/>
          <p:cNvSpPr>
            <a:spLocks noChangeShapeType="1"/>
          </p:cNvSpPr>
          <p:nvPr/>
        </p:nvSpPr>
        <p:spPr bwMode="auto">
          <a:xfrm>
            <a:off x="67818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Text Box 56"/>
          <p:cNvSpPr txBox="1">
            <a:spLocks noChangeArrowheads="1"/>
          </p:cNvSpPr>
          <p:nvPr/>
        </p:nvSpPr>
        <p:spPr bwMode="auto">
          <a:xfrm>
            <a:off x="4538663" y="2925763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68635" name="Text Box 57"/>
          <p:cNvSpPr txBox="1">
            <a:spLocks noChangeArrowheads="1"/>
          </p:cNvSpPr>
          <p:nvPr/>
        </p:nvSpPr>
        <p:spPr bwMode="auto">
          <a:xfrm>
            <a:off x="4867275" y="760413"/>
            <a:ext cx="169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FF0000"/>
                </a:solidFill>
                <a:latin typeface="Century Gothic" charset="0"/>
              </a:rPr>
              <a:t>Underflow?</a:t>
            </a:r>
          </a:p>
        </p:txBody>
      </p:sp>
      <p:sp>
        <p:nvSpPr>
          <p:cNvPr id="68636" name="Text Box 7"/>
          <p:cNvSpPr txBox="1">
            <a:spLocks noChangeArrowheads="1"/>
          </p:cNvSpPr>
          <p:nvPr/>
        </p:nvSpPr>
        <p:spPr bwMode="auto">
          <a:xfrm>
            <a:off x="2505075" y="2168525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20  25</a:t>
            </a:r>
          </a:p>
        </p:txBody>
      </p:sp>
      <p:sp>
        <p:nvSpPr>
          <p:cNvPr id="68637" name="Rectangle 59"/>
          <p:cNvSpPr>
            <a:spLocks noChangeArrowheads="1"/>
          </p:cNvSpPr>
          <p:nvPr/>
        </p:nvSpPr>
        <p:spPr bwMode="auto">
          <a:xfrm>
            <a:off x="2422525" y="217646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68638" name="Line 14"/>
          <p:cNvSpPr>
            <a:spLocks noChangeShapeType="1"/>
          </p:cNvSpPr>
          <p:nvPr/>
        </p:nvSpPr>
        <p:spPr bwMode="auto">
          <a:xfrm>
            <a:off x="4597400" y="24193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9" name="Text Box 17"/>
          <p:cNvSpPr txBox="1">
            <a:spLocks noChangeArrowheads="1"/>
          </p:cNvSpPr>
          <p:nvPr/>
        </p:nvSpPr>
        <p:spPr bwMode="auto">
          <a:xfrm>
            <a:off x="4638675" y="2171700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30  40</a:t>
            </a:r>
          </a:p>
        </p:txBody>
      </p:sp>
      <p:sp>
        <p:nvSpPr>
          <p:cNvPr id="68640" name="Line 18"/>
          <p:cNvSpPr>
            <a:spLocks noChangeShapeType="1"/>
          </p:cNvSpPr>
          <p:nvPr/>
        </p:nvSpPr>
        <p:spPr bwMode="auto">
          <a:xfrm>
            <a:off x="46720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1" name="Line 19"/>
          <p:cNvSpPr>
            <a:spLocks noChangeShapeType="1"/>
          </p:cNvSpPr>
          <p:nvPr/>
        </p:nvSpPr>
        <p:spPr bwMode="auto">
          <a:xfrm>
            <a:off x="5610225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2" name="Line 20"/>
          <p:cNvSpPr>
            <a:spLocks noChangeShapeType="1"/>
          </p:cNvSpPr>
          <p:nvPr/>
        </p:nvSpPr>
        <p:spPr bwMode="auto">
          <a:xfrm>
            <a:off x="50911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Line 21"/>
          <p:cNvSpPr>
            <a:spLocks noChangeShapeType="1"/>
          </p:cNvSpPr>
          <p:nvPr/>
        </p:nvSpPr>
        <p:spPr bwMode="auto">
          <a:xfrm>
            <a:off x="52308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Line 22"/>
          <p:cNvSpPr>
            <a:spLocks noChangeShapeType="1"/>
          </p:cNvSpPr>
          <p:nvPr/>
        </p:nvSpPr>
        <p:spPr bwMode="auto">
          <a:xfrm>
            <a:off x="61626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5" name="Line 23"/>
          <p:cNvSpPr>
            <a:spLocks noChangeShapeType="1"/>
          </p:cNvSpPr>
          <p:nvPr/>
        </p:nvSpPr>
        <p:spPr bwMode="auto">
          <a:xfrm>
            <a:off x="57435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6" name="Rectangle 70"/>
          <p:cNvSpPr>
            <a:spLocks noChangeArrowheads="1"/>
          </p:cNvSpPr>
          <p:nvPr/>
        </p:nvSpPr>
        <p:spPr bwMode="auto">
          <a:xfrm>
            <a:off x="4564063" y="21701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C3CB55-36A6-F948-8F87-8A76B0E35E42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63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57413"/>
            <a:ext cx="8915400" cy="877887"/>
          </a:xfrm>
        </p:spPr>
        <p:txBody>
          <a:bodyPr/>
          <a:lstStyle/>
          <a:p>
            <a:pPr eaLnBrk="1" hangingPunct="1"/>
            <a:r>
              <a:rPr lang="en-US" altLang="x-none"/>
              <a:t>(d) Non-leaf node, coalesce </a:t>
            </a:r>
            <a:br>
              <a:rPr lang="en-US" altLang="x-none"/>
            </a:br>
            <a:r>
              <a:rPr lang="en-US" altLang="x-none"/>
              <a:t>with neighbor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6AE240F-3C8F-EF4E-ADA2-EAD402F04C52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64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(d) Coalesce (non-leaf)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90975"/>
            <a:ext cx="7772400" cy="2105025"/>
          </a:xfrm>
        </p:spPr>
        <p:txBody>
          <a:bodyPr/>
          <a:lstStyle/>
          <a:p>
            <a:pPr eaLnBrk="1" hangingPunct="1"/>
            <a:r>
              <a:rPr lang="en-US" altLang="x-none" sz="2400"/>
              <a:t>Delete 20</a:t>
            </a:r>
          </a:p>
          <a:p>
            <a:pPr lvl="1" eaLnBrk="1" hangingPunct="1"/>
            <a:r>
              <a:rPr lang="en-US" altLang="x-none" sz="2000"/>
              <a:t>Underflow! Merge </a:t>
            </a:r>
            <a:r>
              <a:rPr lang="en-US" altLang="x-none" sz="2000" i="1">
                <a:latin typeface="Times New Roman" charset="0"/>
              </a:rPr>
              <a:t>d</a:t>
            </a:r>
            <a:r>
              <a:rPr lang="en-US" altLang="x-none" sz="2000"/>
              <a:t> with </a:t>
            </a:r>
            <a:r>
              <a:rPr lang="en-US" altLang="x-none" sz="2000" i="1">
                <a:latin typeface="Times New Roman" charset="0"/>
              </a:rPr>
              <a:t>e.</a:t>
            </a:r>
          </a:p>
          <a:p>
            <a:pPr lvl="2" eaLnBrk="1" hangingPunct="1"/>
            <a:r>
              <a:rPr lang="en-US" altLang="x-none" sz="1800"/>
              <a:t>Move everything in the right to the left</a:t>
            </a:r>
          </a:p>
        </p:txBody>
      </p:sp>
      <p:sp>
        <p:nvSpPr>
          <p:cNvPr id="70661" name="Line 28"/>
          <p:cNvSpPr>
            <a:spLocks noChangeShapeType="1"/>
          </p:cNvSpPr>
          <p:nvPr/>
        </p:nvSpPr>
        <p:spPr bwMode="auto">
          <a:xfrm>
            <a:off x="2454275" y="3122613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29"/>
          <p:cNvSpPr>
            <a:spLocks noChangeShapeType="1"/>
          </p:cNvSpPr>
          <p:nvPr/>
        </p:nvSpPr>
        <p:spPr bwMode="auto">
          <a:xfrm>
            <a:off x="4283075" y="3128963"/>
            <a:ext cx="288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30"/>
          <p:cNvSpPr>
            <a:spLocks noChangeShapeType="1"/>
          </p:cNvSpPr>
          <p:nvPr/>
        </p:nvSpPr>
        <p:spPr bwMode="auto">
          <a:xfrm flipH="1">
            <a:off x="1201738" y="2263775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31"/>
          <p:cNvSpPr>
            <a:spLocks noChangeShapeType="1"/>
          </p:cNvSpPr>
          <p:nvPr/>
        </p:nvSpPr>
        <p:spPr bwMode="auto">
          <a:xfrm flipH="1">
            <a:off x="4953000" y="2271713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32"/>
          <p:cNvSpPr>
            <a:spLocks noChangeShapeType="1"/>
          </p:cNvSpPr>
          <p:nvPr/>
        </p:nvSpPr>
        <p:spPr bwMode="auto">
          <a:xfrm>
            <a:off x="5614988" y="2270125"/>
            <a:ext cx="917575" cy="723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33"/>
          <p:cNvSpPr>
            <a:spLocks noChangeShapeType="1"/>
          </p:cNvSpPr>
          <p:nvPr/>
        </p:nvSpPr>
        <p:spPr bwMode="auto">
          <a:xfrm>
            <a:off x="2568575" y="2238375"/>
            <a:ext cx="493713" cy="7842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42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668" name="Group 43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70735" name="Freeform 4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70736" name="Line 4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69" name="Text Box 46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sp>
        <p:nvSpPr>
          <p:cNvPr id="70670" name="Line 63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64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Line 65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Line 66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Line 67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Line 68"/>
          <p:cNvSpPr>
            <a:spLocks noChangeShapeType="1"/>
          </p:cNvSpPr>
          <p:nvPr/>
        </p:nvSpPr>
        <p:spPr bwMode="auto">
          <a:xfrm>
            <a:off x="2698750" y="32893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6" name="Line 69"/>
          <p:cNvSpPr>
            <a:spLocks noChangeShapeType="1"/>
          </p:cNvSpPr>
          <p:nvPr/>
        </p:nvSpPr>
        <p:spPr bwMode="auto">
          <a:xfrm>
            <a:off x="3281363" y="32781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7" name="Text Box 70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70678" name="Text Box 71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70679" name="Text Box 72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70680" name="Text Box 73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70681" name="Text Box 74"/>
          <p:cNvSpPr txBox="1">
            <a:spLocks noChangeArrowheads="1"/>
          </p:cNvSpPr>
          <p:nvPr/>
        </p:nvSpPr>
        <p:spPr bwMode="auto">
          <a:xfrm>
            <a:off x="2590800" y="26670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70682" name="Text Box 75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70683" name="Text Box 76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70684" name="Line 77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5" name="Line 78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6" name="Line 79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7" name="Text Box 17"/>
          <p:cNvSpPr txBox="1">
            <a:spLocks noChangeArrowheads="1"/>
          </p:cNvSpPr>
          <p:nvPr/>
        </p:nvSpPr>
        <p:spPr bwMode="auto">
          <a:xfrm>
            <a:off x="4475163" y="1092200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50  90</a:t>
            </a:r>
          </a:p>
        </p:txBody>
      </p:sp>
      <p:sp>
        <p:nvSpPr>
          <p:cNvPr id="70688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9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0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1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2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3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4" name="Rectangle 87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0695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70696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7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8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9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0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1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2" name="Rectangle 104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0703" name="Text Box 17"/>
          <p:cNvSpPr txBox="1">
            <a:spLocks noChangeArrowheads="1"/>
          </p:cNvSpPr>
          <p:nvPr/>
        </p:nvSpPr>
        <p:spPr bwMode="auto">
          <a:xfrm>
            <a:off x="5121275" y="19446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sp>
        <p:nvSpPr>
          <p:cNvPr id="70704" name="Line 18"/>
          <p:cNvSpPr>
            <a:spLocks noChangeShapeType="1"/>
          </p:cNvSpPr>
          <p:nvPr/>
        </p:nvSpPr>
        <p:spPr bwMode="auto">
          <a:xfrm>
            <a:off x="51450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5" name="Line 19"/>
          <p:cNvSpPr>
            <a:spLocks noChangeShapeType="1"/>
          </p:cNvSpPr>
          <p:nvPr/>
        </p:nvSpPr>
        <p:spPr bwMode="auto">
          <a:xfrm>
            <a:off x="6083300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6" name="Line 20"/>
          <p:cNvSpPr>
            <a:spLocks noChangeShapeType="1"/>
          </p:cNvSpPr>
          <p:nvPr/>
        </p:nvSpPr>
        <p:spPr bwMode="auto">
          <a:xfrm>
            <a:off x="55641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7" name="Line 21"/>
          <p:cNvSpPr>
            <a:spLocks noChangeShapeType="1"/>
          </p:cNvSpPr>
          <p:nvPr/>
        </p:nvSpPr>
        <p:spPr bwMode="auto">
          <a:xfrm>
            <a:off x="57038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8" name="Line 22"/>
          <p:cNvSpPr>
            <a:spLocks noChangeShapeType="1"/>
          </p:cNvSpPr>
          <p:nvPr/>
        </p:nvSpPr>
        <p:spPr bwMode="auto">
          <a:xfrm>
            <a:off x="66341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9" name="Line 23"/>
          <p:cNvSpPr>
            <a:spLocks noChangeShapeType="1"/>
          </p:cNvSpPr>
          <p:nvPr/>
        </p:nvSpPr>
        <p:spPr bwMode="auto">
          <a:xfrm>
            <a:off x="62150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0" name="Rectangle 112"/>
          <p:cNvSpPr>
            <a:spLocks noChangeArrowheads="1"/>
          </p:cNvSpPr>
          <p:nvPr/>
        </p:nvSpPr>
        <p:spPr bwMode="auto">
          <a:xfrm>
            <a:off x="5037138" y="1970088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0711" name="Text Box 17"/>
          <p:cNvSpPr txBox="1">
            <a:spLocks noChangeArrowheads="1"/>
          </p:cNvSpPr>
          <p:nvPr/>
        </p:nvSpPr>
        <p:spPr bwMode="auto">
          <a:xfrm>
            <a:off x="2025650" y="19970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30</a:t>
            </a:r>
          </a:p>
        </p:txBody>
      </p:sp>
      <p:sp>
        <p:nvSpPr>
          <p:cNvPr id="70712" name="Line 18"/>
          <p:cNvSpPr>
            <a:spLocks noChangeShapeType="1"/>
          </p:cNvSpPr>
          <p:nvPr/>
        </p:nvSpPr>
        <p:spPr bwMode="auto">
          <a:xfrm>
            <a:off x="2049463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3" name="Line 19"/>
          <p:cNvSpPr>
            <a:spLocks noChangeShapeType="1"/>
          </p:cNvSpPr>
          <p:nvPr/>
        </p:nvSpPr>
        <p:spPr bwMode="auto">
          <a:xfrm>
            <a:off x="2987675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4" name="Line 20"/>
          <p:cNvSpPr>
            <a:spLocks noChangeShapeType="1"/>
          </p:cNvSpPr>
          <p:nvPr/>
        </p:nvSpPr>
        <p:spPr bwMode="auto">
          <a:xfrm>
            <a:off x="2468563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5" name="Line 21"/>
          <p:cNvSpPr>
            <a:spLocks noChangeShapeType="1"/>
          </p:cNvSpPr>
          <p:nvPr/>
        </p:nvSpPr>
        <p:spPr bwMode="auto">
          <a:xfrm>
            <a:off x="2608263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6" name="Line 22"/>
          <p:cNvSpPr>
            <a:spLocks noChangeShapeType="1"/>
          </p:cNvSpPr>
          <p:nvPr/>
        </p:nvSpPr>
        <p:spPr bwMode="auto">
          <a:xfrm>
            <a:off x="3538538" y="20145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7" name="Line 23"/>
          <p:cNvSpPr>
            <a:spLocks noChangeShapeType="1"/>
          </p:cNvSpPr>
          <p:nvPr/>
        </p:nvSpPr>
        <p:spPr bwMode="auto">
          <a:xfrm>
            <a:off x="3119438" y="20145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8" name="Rectangle 120"/>
          <p:cNvSpPr>
            <a:spLocks noChangeArrowheads="1"/>
          </p:cNvSpPr>
          <p:nvPr/>
        </p:nvSpPr>
        <p:spPr bwMode="auto">
          <a:xfrm>
            <a:off x="1941513" y="2022475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0719" name="Text Box 17"/>
          <p:cNvSpPr txBox="1">
            <a:spLocks noChangeArrowheads="1"/>
          </p:cNvSpPr>
          <p:nvPr/>
        </p:nvSpPr>
        <p:spPr bwMode="auto">
          <a:xfrm>
            <a:off x="2722563" y="3022600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30  40</a:t>
            </a:r>
          </a:p>
        </p:txBody>
      </p:sp>
      <p:sp>
        <p:nvSpPr>
          <p:cNvPr id="70720" name="Line 18"/>
          <p:cNvSpPr>
            <a:spLocks noChangeShapeType="1"/>
          </p:cNvSpPr>
          <p:nvPr/>
        </p:nvSpPr>
        <p:spPr bwMode="auto">
          <a:xfrm>
            <a:off x="2757488" y="30178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1" name="Line 19"/>
          <p:cNvSpPr>
            <a:spLocks noChangeShapeType="1"/>
          </p:cNvSpPr>
          <p:nvPr/>
        </p:nvSpPr>
        <p:spPr bwMode="auto">
          <a:xfrm>
            <a:off x="3695700" y="30178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2" name="Line 20"/>
          <p:cNvSpPr>
            <a:spLocks noChangeShapeType="1"/>
          </p:cNvSpPr>
          <p:nvPr/>
        </p:nvSpPr>
        <p:spPr bwMode="auto">
          <a:xfrm>
            <a:off x="3176588" y="30178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3" name="Line 21"/>
          <p:cNvSpPr>
            <a:spLocks noChangeShapeType="1"/>
          </p:cNvSpPr>
          <p:nvPr/>
        </p:nvSpPr>
        <p:spPr bwMode="auto">
          <a:xfrm>
            <a:off x="3316288" y="30178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4" name="Line 22"/>
          <p:cNvSpPr>
            <a:spLocks noChangeShapeType="1"/>
          </p:cNvSpPr>
          <p:nvPr/>
        </p:nvSpPr>
        <p:spPr bwMode="auto">
          <a:xfrm>
            <a:off x="4246563" y="3013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5" name="Line 23"/>
          <p:cNvSpPr>
            <a:spLocks noChangeShapeType="1"/>
          </p:cNvSpPr>
          <p:nvPr/>
        </p:nvSpPr>
        <p:spPr bwMode="auto">
          <a:xfrm>
            <a:off x="3827463" y="3013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6" name="Rectangle 128"/>
          <p:cNvSpPr>
            <a:spLocks noChangeArrowheads="1"/>
          </p:cNvSpPr>
          <p:nvPr/>
        </p:nvSpPr>
        <p:spPr bwMode="auto">
          <a:xfrm>
            <a:off x="2649538" y="30210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0727" name="Text Box 17"/>
          <p:cNvSpPr txBox="1">
            <a:spLocks noChangeArrowheads="1"/>
          </p:cNvSpPr>
          <p:nvPr/>
        </p:nvSpPr>
        <p:spPr bwMode="auto">
          <a:xfrm>
            <a:off x="863600" y="3032125"/>
            <a:ext cx="1049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</a:t>
            </a:r>
            <a:r>
              <a:rPr lang="en-US" altLang="x-none" sz="2400">
                <a:solidFill>
                  <a:srgbClr val="FF0000"/>
                </a:solidFill>
                <a:latin typeface="Century Gothic" charset="0"/>
              </a:rPr>
              <a:t>20</a:t>
            </a:r>
          </a:p>
        </p:txBody>
      </p:sp>
      <p:sp>
        <p:nvSpPr>
          <p:cNvPr id="70728" name="Line 18"/>
          <p:cNvSpPr>
            <a:spLocks noChangeShapeType="1"/>
          </p:cNvSpPr>
          <p:nvPr/>
        </p:nvSpPr>
        <p:spPr bwMode="auto">
          <a:xfrm>
            <a:off x="896938" y="3027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9" name="Line 19"/>
          <p:cNvSpPr>
            <a:spLocks noChangeShapeType="1"/>
          </p:cNvSpPr>
          <p:nvPr/>
        </p:nvSpPr>
        <p:spPr bwMode="auto">
          <a:xfrm>
            <a:off x="1835150" y="3027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0" name="Line 20"/>
          <p:cNvSpPr>
            <a:spLocks noChangeShapeType="1"/>
          </p:cNvSpPr>
          <p:nvPr/>
        </p:nvSpPr>
        <p:spPr bwMode="auto">
          <a:xfrm>
            <a:off x="1316038" y="3027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1" name="Line 21"/>
          <p:cNvSpPr>
            <a:spLocks noChangeShapeType="1"/>
          </p:cNvSpPr>
          <p:nvPr/>
        </p:nvSpPr>
        <p:spPr bwMode="auto">
          <a:xfrm>
            <a:off x="1455738" y="3027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2" name="Line 22"/>
          <p:cNvSpPr>
            <a:spLocks noChangeShapeType="1"/>
          </p:cNvSpPr>
          <p:nvPr/>
        </p:nvSpPr>
        <p:spPr bwMode="auto">
          <a:xfrm>
            <a:off x="2386013" y="3021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3" name="Line 23"/>
          <p:cNvSpPr>
            <a:spLocks noChangeShapeType="1"/>
          </p:cNvSpPr>
          <p:nvPr/>
        </p:nvSpPr>
        <p:spPr bwMode="auto">
          <a:xfrm>
            <a:off x="1966913" y="3021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4" name="Rectangle 136"/>
          <p:cNvSpPr>
            <a:spLocks noChangeArrowheads="1"/>
          </p:cNvSpPr>
          <p:nvPr/>
        </p:nvSpPr>
        <p:spPr bwMode="auto">
          <a:xfrm>
            <a:off x="788988" y="3030538"/>
            <a:ext cx="1722437" cy="479425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F4F5AB-C1BC-1C48-94E4-D721D5F3952D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65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(d) Coalesce (non-leaf)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90975"/>
            <a:ext cx="7772400" cy="2105025"/>
          </a:xfrm>
        </p:spPr>
        <p:txBody>
          <a:bodyPr/>
          <a:lstStyle/>
          <a:p>
            <a:pPr eaLnBrk="1" hangingPunct="1"/>
            <a:r>
              <a:rPr lang="en-US" altLang="x-none" sz="2400"/>
              <a:t>Delete 20</a:t>
            </a:r>
          </a:p>
          <a:p>
            <a:pPr lvl="1" eaLnBrk="1" hangingPunct="1"/>
            <a:r>
              <a:rPr lang="en-US" altLang="x-none" sz="2000"/>
              <a:t>From the parent node, delete pointer and key to the deleted node </a:t>
            </a:r>
          </a:p>
        </p:txBody>
      </p:sp>
      <p:sp>
        <p:nvSpPr>
          <p:cNvPr id="71685" name="Line 20"/>
          <p:cNvSpPr>
            <a:spLocks noChangeShapeType="1"/>
          </p:cNvSpPr>
          <p:nvPr/>
        </p:nvSpPr>
        <p:spPr bwMode="auto">
          <a:xfrm>
            <a:off x="2454275" y="3122613"/>
            <a:ext cx="20415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Line 21"/>
          <p:cNvSpPr>
            <a:spLocks noChangeShapeType="1"/>
          </p:cNvSpPr>
          <p:nvPr/>
        </p:nvSpPr>
        <p:spPr bwMode="auto">
          <a:xfrm flipH="1">
            <a:off x="1201738" y="2263775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22"/>
          <p:cNvSpPr>
            <a:spLocks noChangeShapeType="1"/>
          </p:cNvSpPr>
          <p:nvPr/>
        </p:nvSpPr>
        <p:spPr bwMode="auto">
          <a:xfrm flipH="1">
            <a:off x="4953000" y="2271713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Line 23"/>
          <p:cNvSpPr>
            <a:spLocks noChangeShapeType="1"/>
          </p:cNvSpPr>
          <p:nvPr/>
        </p:nvSpPr>
        <p:spPr bwMode="auto">
          <a:xfrm>
            <a:off x="5614988" y="2270125"/>
            <a:ext cx="917575" cy="723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Line 24"/>
          <p:cNvSpPr>
            <a:spLocks noChangeShapeType="1"/>
          </p:cNvSpPr>
          <p:nvPr/>
        </p:nvSpPr>
        <p:spPr bwMode="auto">
          <a:xfrm>
            <a:off x="2568575" y="2238375"/>
            <a:ext cx="493713" cy="7842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Line 33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691" name="Group 34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71749" name="Freeform 35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71750" name="Line 36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692" name="Text Box 37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sp>
        <p:nvSpPr>
          <p:cNvPr id="71693" name="Line 54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Line 55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Line 56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Line 57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Line 58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8" name="Text Box 59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71699" name="Text Box 60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71700" name="Text Box 61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71701" name="Text Box 62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71702" name="Text Box 63"/>
          <p:cNvSpPr txBox="1">
            <a:spLocks noChangeArrowheads="1"/>
          </p:cNvSpPr>
          <p:nvPr/>
        </p:nvSpPr>
        <p:spPr bwMode="auto">
          <a:xfrm>
            <a:off x="2590800" y="26670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71703" name="Text Box 64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71704" name="Text Box 65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71705" name="Line 66"/>
          <p:cNvSpPr>
            <a:spLocks noChangeShapeType="1"/>
          </p:cNvSpPr>
          <p:nvPr/>
        </p:nvSpPr>
        <p:spPr bwMode="auto">
          <a:xfrm>
            <a:off x="1905000" y="3200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Line 67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7" name="Line 68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Line 69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9" name="Text Box 17"/>
          <p:cNvSpPr txBox="1">
            <a:spLocks noChangeArrowheads="1"/>
          </p:cNvSpPr>
          <p:nvPr/>
        </p:nvSpPr>
        <p:spPr bwMode="auto">
          <a:xfrm>
            <a:off x="4475163" y="1092200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50  90</a:t>
            </a:r>
          </a:p>
        </p:txBody>
      </p:sp>
      <p:sp>
        <p:nvSpPr>
          <p:cNvPr id="71710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1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2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3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4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5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6" name="Rectangle 77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1717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71718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9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0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1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2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3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4" name="Rectangle 85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1725" name="Text Box 17"/>
          <p:cNvSpPr txBox="1">
            <a:spLocks noChangeArrowheads="1"/>
          </p:cNvSpPr>
          <p:nvPr/>
        </p:nvSpPr>
        <p:spPr bwMode="auto">
          <a:xfrm>
            <a:off x="5121275" y="19446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sp>
        <p:nvSpPr>
          <p:cNvPr id="71726" name="Line 18"/>
          <p:cNvSpPr>
            <a:spLocks noChangeShapeType="1"/>
          </p:cNvSpPr>
          <p:nvPr/>
        </p:nvSpPr>
        <p:spPr bwMode="auto">
          <a:xfrm>
            <a:off x="51450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7" name="Line 19"/>
          <p:cNvSpPr>
            <a:spLocks noChangeShapeType="1"/>
          </p:cNvSpPr>
          <p:nvPr/>
        </p:nvSpPr>
        <p:spPr bwMode="auto">
          <a:xfrm>
            <a:off x="6083300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8" name="Line 20"/>
          <p:cNvSpPr>
            <a:spLocks noChangeShapeType="1"/>
          </p:cNvSpPr>
          <p:nvPr/>
        </p:nvSpPr>
        <p:spPr bwMode="auto">
          <a:xfrm>
            <a:off x="55641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9" name="Line 21"/>
          <p:cNvSpPr>
            <a:spLocks noChangeShapeType="1"/>
          </p:cNvSpPr>
          <p:nvPr/>
        </p:nvSpPr>
        <p:spPr bwMode="auto">
          <a:xfrm>
            <a:off x="57038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0" name="Line 22"/>
          <p:cNvSpPr>
            <a:spLocks noChangeShapeType="1"/>
          </p:cNvSpPr>
          <p:nvPr/>
        </p:nvSpPr>
        <p:spPr bwMode="auto">
          <a:xfrm>
            <a:off x="66341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1" name="Line 23"/>
          <p:cNvSpPr>
            <a:spLocks noChangeShapeType="1"/>
          </p:cNvSpPr>
          <p:nvPr/>
        </p:nvSpPr>
        <p:spPr bwMode="auto">
          <a:xfrm>
            <a:off x="62150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2" name="Rectangle 93"/>
          <p:cNvSpPr>
            <a:spLocks noChangeArrowheads="1"/>
          </p:cNvSpPr>
          <p:nvPr/>
        </p:nvSpPr>
        <p:spPr bwMode="auto">
          <a:xfrm>
            <a:off x="5037138" y="1970088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1733" name="Text Box 17"/>
          <p:cNvSpPr txBox="1">
            <a:spLocks noChangeArrowheads="1"/>
          </p:cNvSpPr>
          <p:nvPr/>
        </p:nvSpPr>
        <p:spPr bwMode="auto">
          <a:xfrm>
            <a:off x="2025650" y="1997075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FF0000"/>
                </a:solidFill>
                <a:latin typeface="Century Gothic" charset="0"/>
              </a:rPr>
              <a:t>30</a:t>
            </a:r>
          </a:p>
        </p:txBody>
      </p:sp>
      <p:sp>
        <p:nvSpPr>
          <p:cNvPr id="71734" name="Line 18"/>
          <p:cNvSpPr>
            <a:spLocks noChangeShapeType="1"/>
          </p:cNvSpPr>
          <p:nvPr/>
        </p:nvSpPr>
        <p:spPr bwMode="auto">
          <a:xfrm>
            <a:off x="2049463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5" name="Line 19"/>
          <p:cNvSpPr>
            <a:spLocks noChangeShapeType="1"/>
          </p:cNvSpPr>
          <p:nvPr/>
        </p:nvSpPr>
        <p:spPr bwMode="auto">
          <a:xfrm>
            <a:off x="2987675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6" name="Line 20"/>
          <p:cNvSpPr>
            <a:spLocks noChangeShapeType="1"/>
          </p:cNvSpPr>
          <p:nvPr/>
        </p:nvSpPr>
        <p:spPr bwMode="auto">
          <a:xfrm>
            <a:off x="2468563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7" name="Line 21"/>
          <p:cNvSpPr>
            <a:spLocks noChangeShapeType="1"/>
          </p:cNvSpPr>
          <p:nvPr/>
        </p:nvSpPr>
        <p:spPr bwMode="auto">
          <a:xfrm>
            <a:off x="2608263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8" name="Line 22"/>
          <p:cNvSpPr>
            <a:spLocks noChangeShapeType="1"/>
          </p:cNvSpPr>
          <p:nvPr/>
        </p:nvSpPr>
        <p:spPr bwMode="auto">
          <a:xfrm>
            <a:off x="3538538" y="20145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9" name="Line 23"/>
          <p:cNvSpPr>
            <a:spLocks noChangeShapeType="1"/>
          </p:cNvSpPr>
          <p:nvPr/>
        </p:nvSpPr>
        <p:spPr bwMode="auto">
          <a:xfrm>
            <a:off x="3119438" y="20145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0" name="Rectangle 101"/>
          <p:cNvSpPr>
            <a:spLocks noChangeArrowheads="1"/>
          </p:cNvSpPr>
          <p:nvPr/>
        </p:nvSpPr>
        <p:spPr bwMode="auto">
          <a:xfrm>
            <a:off x="1941513" y="2022475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1741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71742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3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4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5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6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7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8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8E404C-10EC-9E4F-AAEE-A8CD98DC9A39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66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(d) Coalesce (non-leaf)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667000"/>
          </a:xfrm>
        </p:spPr>
        <p:txBody>
          <a:bodyPr/>
          <a:lstStyle/>
          <a:p>
            <a:pPr eaLnBrk="1" hangingPunct="1"/>
            <a:r>
              <a:rPr lang="en-US" altLang="x-none"/>
              <a:t>Delete 20</a:t>
            </a:r>
          </a:p>
          <a:p>
            <a:pPr lvl="1" eaLnBrk="1" hangingPunct="1"/>
            <a:r>
              <a:rPr lang="en-US" altLang="x-none" sz="1800"/>
              <a:t>Underflow at </a:t>
            </a:r>
            <a:r>
              <a:rPr lang="en-US" altLang="x-none" sz="1800" i="1">
                <a:latin typeface="Times New Roman" charset="0"/>
              </a:rPr>
              <a:t>b</a:t>
            </a:r>
            <a:r>
              <a:rPr lang="en-US" altLang="x-none" sz="1800"/>
              <a:t>? Min 2 ptrs, currently 1.</a:t>
            </a:r>
          </a:p>
          <a:p>
            <a:pPr lvl="1" eaLnBrk="1" hangingPunct="1"/>
            <a:r>
              <a:rPr lang="en-US" altLang="x-none" sz="1800"/>
              <a:t>Try to merge with its sibling.</a:t>
            </a:r>
          </a:p>
          <a:p>
            <a:pPr lvl="2" eaLnBrk="1" hangingPunct="1"/>
            <a:r>
              <a:rPr lang="en-US" altLang="x-none" sz="1800"/>
              <a:t>Nodes </a:t>
            </a:r>
            <a:r>
              <a:rPr lang="en-US" altLang="x-none" sz="1800" i="1">
                <a:latin typeface="Times New Roman" charset="0"/>
              </a:rPr>
              <a:t>b</a:t>
            </a:r>
            <a:r>
              <a:rPr lang="en-US" altLang="x-none" sz="1800"/>
              <a:t> and </a:t>
            </a:r>
            <a:r>
              <a:rPr lang="en-US" altLang="x-none" sz="1800" i="1">
                <a:latin typeface="Times New Roman" charset="0"/>
              </a:rPr>
              <a:t>c</a:t>
            </a:r>
            <a:r>
              <a:rPr lang="en-US" altLang="x-none" sz="1800"/>
              <a:t>: 3 ptrs in total. Max 4 ptrs.</a:t>
            </a:r>
          </a:p>
          <a:p>
            <a:pPr lvl="2" eaLnBrk="1" hangingPunct="1"/>
            <a:r>
              <a:rPr lang="en-US" altLang="x-none" sz="1800"/>
              <a:t>Merge </a:t>
            </a:r>
            <a:r>
              <a:rPr lang="en-US" altLang="x-none" sz="1800" i="1">
                <a:latin typeface="Times New Roman" charset="0"/>
              </a:rPr>
              <a:t>b</a:t>
            </a:r>
            <a:r>
              <a:rPr lang="en-US" altLang="x-none" sz="1800"/>
              <a:t> and </a:t>
            </a:r>
            <a:r>
              <a:rPr lang="en-US" altLang="x-none" sz="1800" i="1">
                <a:latin typeface="Times New Roman" charset="0"/>
              </a:rPr>
              <a:t>c</a:t>
            </a:r>
            <a:r>
              <a:rPr lang="en-US" altLang="x-none" sz="1800"/>
              <a:t>.</a:t>
            </a:r>
          </a:p>
          <a:p>
            <a:pPr lvl="1" eaLnBrk="1" hangingPunct="1"/>
            <a:endParaRPr lang="en-US" altLang="x-none" sz="1800"/>
          </a:p>
        </p:txBody>
      </p:sp>
      <p:sp>
        <p:nvSpPr>
          <p:cNvPr id="72709" name="Line 20"/>
          <p:cNvSpPr>
            <a:spLocks noChangeShapeType="1"/>
          </p:cNvSpPr>
          <p:nvPr/>
        </p:nvSpPr>
        <p:spPr bwMode="auto">
          <a:xfrm>
            <a:off x="2454275" y="3122613"/>
            <a:ext cx="20415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21"/>
          <p:cNvSpPr>
            <a:spLocks noChangeShapeType="1"/>
          </p:cNvSpPr>
          <p:nvPr/>
        </p:nvSpPr>
        <p:spPr bwMode="auto">
          <a:xfrm flipH="1">
            <a:off x="1201738" y="2263775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22"/>
          <p:cNvSpPr>
            <a:spLocks noChangeShapeType="1"/>
          </p:cNvSpPr>
          <p:nvPr/>
        </p:nvSpPr>
        <p:spPr bwMode="auto">
          <a:xfrm flipH="1">
            <a:off x="4953000" y="2271713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23"/>
          <p:cNvSpPr>
            <a:spLocks noChangeShapeType="1"/>
          </p:cNvSpPr>
          <p:nvPr/>
        </p:nvSpPr>
        <p:spPr bwMode="auto">
          <a:xfrm>
            <a:off x="5614988" y="2270125"/>
            <a:ext cx="917575" cy="723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32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714" name="Group 33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72774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72775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715" name="Text Box 36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grpSp>
        <p:nvGrpSpPr>
          <p:cNvPr id="72716" name="Group 37"/>
          <p:cNvGrpSpPr>
            <a:grpSpLocks/>
          </p:cNvGrpSpPr>
          <p:nvPr/>
        </p:nvGrpSpPr>
        <p:grpSpPr bwMode="auto">
          <a:xfrm>
            <a:off x="1919288" y="1982788"/>
            <a:ext cx="1822450" cy="512762"/>
            <a:chOff x="732" y="2389"/>
            <a:chExt cx="1148" cy="323"/>
          </a:xfrm>
        </p:grpSpPr>
        <p:sp>
          <p:nvSpPr>
            <p:cNvPr id="72767" name="Text Box 38"/>
            <p:cNvSpPr txBox="1">
              <a:spLocks noChangeArrowheads="1"/>
            </p:cNvSpPr>
            <p:nvPr/>
          </p:nvSpPr>
          <p:spPr bwMode="auto">
            <a:xfrm>
              <a:off x="732" y="2404"/>
              <a:ext cx="114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                </a:t>
              </a:r>
            </a:p>
          </p:txBody>
        </p:sp>
        <p:sp>
          <p:nvSpPr>
            <p:cNvPr id="72768" name="Line 39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9" name="Line 40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0" name="Line 41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1" name="Line 42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2" name="Line 43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3" name="Line 44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717" name="Line 53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54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Line 55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Line 56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Line 57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Text Box 58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72723" name="Text Box 59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72724" name="Text Box 60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72725" name="Text Box 61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72726" name="Text Box 62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72727" name="Text Box 63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72728" name="Line 64"/>
          <p:cNvSpPr>
            <a:spLocks noChangeShapeType="1"/>
          </p:cNvSpPr>
          <p:nvPr/>
        </p:nvSpPr>
        <p:spPr bwMode="auto">
          <a:xfrm>
            <a:off x="1905000" y="3200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Text Box 65"/>
          <p:cNvSpPr txBox="1">
            <a:spLocks noChangeArrowheads="1"/>
          </p:cNvSpPr>
          <p:nvPr/>
        </p:nvSpPr>
        <p:spPr bwMode="auto">
          <a:xfrm>
            <a:off x="1828800" y="1676400"/>
            <a:ext cx="123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underflow!</a:t>
            </a:r>
          </a:p>
        </p:txBody>
      </p:sp>
      <p:sp>
        <p:nvSpPr>
          <p:cNvPr id="72730" name="Freeform 66"/>
          <p:cNvSpPr>
            <a:spLocks/>
          </p:cNvSpPr>
          <p:nvPr/>
        </p:nvSpPr>
        <p:spPr bwMode="auto">
          <a:xfrm>
            <a:off x="3590925" y="2590800"/>
            <a:ext cx="1362075" cy="409575"/>
          </a:xfrm>
          <a:custGeom>
            <a:avLst/>
            <a:gdLst>
              <a:gd name="T0" fmla="*/ 2147483647 w 858"/>
              <a:gd name="T1" fmla="*/ 0 h 258"/>
              <a:gd name="T2" fmla="*/ 2147483647 w 858"/>
              <a:gd name="T3" fmla="*/ 2147483647 h 258"/>
              <a:gd name="T4" fmla="*/ 0 w 858"/>
              <a:gd name="T5" fmla="*/ 2147483647 h 258"/>
              <a:gd name="T6" fmla="*/ 0 60000 65536"/>
              <a:gd name="T7" fmla="*/ 0 60000 65536"/>
              <a:gd name="T8" fmla="*/ 0 60000 65536"/>
              <a:gd name="T9" fmla="*/ 0 w 858"/>
              <a:gd name="T10" fmla="*/ 0 h 258"/>
              <a:gd name="T11" fmla="*/ 858 w 858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258">
                <a:moveTo>
                  <a:pt x="858" y="0"/>
                </a:moveTo>
                <a:cubicBezTo>
                  <a:pt x="764" y="38"/>
                  <a:pt x="435" y="202"/>
                  <a:pt x="292" y="230"/>
                </a:cubicBezTo>
                <a:cubicBezTo>
                  <a:pt x="149" y="258"/>
                  <a:pt x="61" y="181"/>
                  <a:pt x="0" y="16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72731" name="Text Box 67"/>
          <p:cNvSpPr txBox="1">
            <a:spLocks noChangeArrowheads="1"/>
          </p:cNvSpPr>
          <p:nvPr/>
        </p:nvSpPr>
        <p:spPr bwMode="auto">
          <a:xfrm>
            <a:off x="1905000" y="2514600"/>
            <a:ext cx="188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Can be merged?</a:t>
            </a:r>
          </a:p>
        </p:txBody>
      </p:sp>
      <p:sp>
        <p:nvSpPr>
          <p:cNvPr id="72732" name="Line 68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3" name="Line 69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4" name="Line 70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5" name="Text Box 17"/>
          <p:cNvSpPr txBox="1">
            <a:spLocks noChangeArrowheads="1"/>
          </p:cNvSpPr>
          <p:nvPr/>
        </p:nvSpPr>
        <p:spPr bwMode="auto">
          <a:xfrm>
            <a:off x="4475163" y="1092200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50  90</a:t>
            </a:r>
          </a:p>
        </p:txBody>
      </p:sp>
      <p:sp>
        <p:nvSpPr>
          <p:cNvPr id="72736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7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8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9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0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1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2" name="Rectangle 78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2743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72744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5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6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7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8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9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0" name="Rectangle 86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2751" name="Text Box 17"/>
          <p:cNvSpPr txBox="1">
            <a:spLocks noChangeArrowheads="1"/>
          </p:cNvSpPr>
          <p:nvPr/>
        </p:nvSpPr>
        <p:spPr bwMode="auto">
          <a:xfrm>
            <a:off x="5121275" y="19446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sp>
        <p:nvSpPr>
          <p:cNvPr id="72752" name="Line 18"/>
          <p:cNvSpPr>
            <a:spLocks noChangeShapeType="1"/>
          </p:cNvSpPr>
          <p:nvPr/>
        </p:nvSpPr>
        <p:spPr bwMode="auto">
          <a:xfrm>
            <a:off x="51450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3" name="Line 19"/>
          <p:cNvSpPr>
            <a:spLocks noChangeShapeType="1"/>
          </p:cNvSpPr>
          <p:nvPr/>
        </p:nvSpPr>
        <p:spPr bwMode="auto">
          <a:xfrm>
            <a:off x="6083300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4" name="Line 20"/>
          <p:cNvSpPr>
            <a:spLocks noChangeShapeType="1"/>
          </p:cNvSpPr>
          <p:nvPr/>
        </p:nvSpPr>
        <p:spPr bwMode="auto">
          <a:xfrm>
            <a:off x="55641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5" name="Line 21"/>
          <p:cNvSpPr>
            <a:spLocks noChangeShapeType="1"/>
          </p:cNvSpPr>
          <p:nvPr/>
        </p:nvSpPr>
        <p:spPr bwMode="auto">
          <a:xfrm>
            <a:off x="57038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6" name="Line 22"/>
          <p:cNvSpPr>
            <a:spLocks noChangeShapeType="1"/>
          </p:cNvSpPr>
          <p:nvPr/>
        </p:nvSpPr>
        <p:spPr bwMode="auto">
          <a:xfrm>
            <a:off x="66341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7" name="Line 23"/>
          <p:cNvSpPr>
            <a:spLocks noChangeShapeType="1"/>
          </p:cNvSpPr>
          <p:nvPr/>
        </p:nvSpPr>
        <p:spPr bwMode="auto">
          <a:xfrm>
            <a:off x="62150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8" name="Rectangle 94"/>
          <p:cNvSpPr>
            <a:spLocks noChangeArrowheads="1"/>
          </p:cNvSpPr>
          <p:nvPr/>
        </p:nvSpPr>
        <p:spPr bwMode="auto">
          <a:xfrm>
            <a:off x="5037138" y="1970088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2759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72760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61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62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63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64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65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66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32AD03-109C-454A-8F83-DF1951C47108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67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(d) Coalesce (non-leaf)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3820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Delete 20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Merge </a:t>
            </a:r>
            <a:r>
              <a:rPr lang="en-US" altLang="x-none" sz="2400" i="1">
                <a:latin typeface="Times New Roman" charset="0"/>
              </a:rPr>
              <a:t>b</a:t>
            </a:r>
            <a:r>
              <a:rPr lang="en-US" altLang="x-none" sz="2400"/>
              <a:t> and </a:t>
            </a:r>
            <a:r>
              <a:rPr lang="en-US" altLang="x-none" sz="2400" i="1">
                <a:latin typeface="Times New Roman" charset="0"/>
              </a:rPr>
              <a:t>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Pull down the mid-key 50 in the parent node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Move everything in the right node to the left.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solidFill>
                  <a:srgbClr val="FF0000"/>
                </a:solidFill>
              </a:rPr>
              <a:t>Very important: when we merge </a:t>
            </a:r>
            <a:r>
              <a:rPr lang="en-US" altLang="x-none" sz="2800" i="1" u="sng">
                <a:solidFill>
                  <a:srgbClr val="FF0000"/>
                </a:solidFill>
              </a:rPr>
              <a:t>non-leaf nodes</a:t>
            </a:r>
            <a:r>
              <a:rPr lang="en-US" altLang="x-none" sz="2800">
                <a:solidFill>
                  <a:srgbClr val="FF0000"/>
                </a:solidFill>
              </a:rPr>
              <a:t>, we always pull down the mid-key in the parent and place it in the merged node.</a:t>
            </a:r>
          </a:p>
        </p:txBody>
      </p:sp>
      <p:sp>
        <p:nvSpPr>
          <p:cNvPr id="73733" name="Line 20"/>
          <p:cNvSpPr>
            <a:spLocks noChangeShapeType="1"/>
          </p:cNvSpPr>
          <p:nvPr/>
        </p:nvSpPr>
        <p:spPr bwMode="auto">
          <a:xfrm>
            <a:off x="2454275" y="3122613"/>
            <a:ext cx="20415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Line 21"/>
          <p:cNvSpPr>
            <a:spLocks noChangeShapeType="1"/>
          </p:cNvSpPr>
          <p:nvPr/>
        </p:nvSpPr>
        <p:spPr bwMode="auto">
          <a:xfrm flipH="1">
            <a:off x="1201738" y="2263775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22"/>
          <p:cNvSpPr>
            <a:spLocks noChangeShapeType="1"/>
          </p:cNvSpPr>
          <p:nvPr/>
        </p:nvSpPr>
        <p:spPr bwMode="auto">
          <a:xfrm flipH="1">
            <a:off x="4953000" y="2271713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23"/>
          <p:cNvSpPr>
            <a:spLocks noChangeShapeType="1"/>
          </p:cNvSpPr>
          <p:nvPr/>
        </p:nvSpPr>
        <p:spPr bwMode="auto">
          <a:xfrm>
            <a:off x="5614988" y="2270125"/>
            <a:ext cx="917575" cy="723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Line 32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738" name="Group 33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73801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73802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9" name="Text Box 36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grpSp>
        <p:nvGrpSpPr>
          <p:cNvPr id="73740" name="Group 37"/>
          <p:cNvGrpSpPr>
            <a:grpSpLocks/>
          </p:cNvGrpSpPr>
          <p:nvPr/>
        </p:nvGrpSpPr>
        <p:grpSpPr bwMode="auto">
          <a:xfrm>
            <a:off x="1919288" y="1982788"/>
            <a:ext cx="1822450" cy="512762"/>
            <a:chOff x="732" y="2389"/>
            <a:chExt cx="1148" cy="323"/>
          </a:xfrm>
        </p:grpSpPr>
        <p:sp>
          <p:nvSpPr>
            <p:cNvPr id="73794" name="Text Box 38"/>
            <p:cNvSpPr txBox="1">
              <a:spLocks noChangeArrowheads="1"/>
            </p:cNvSpPr>
            <p:nvPr/>
          </p:nvSpPr>
          <p:spPr bwMode="auto">
            <a:xfrm>
              <a:off x="732" y="2404"/>
              <a:ext cx="114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                </a:t>
              </a:r>
            </a:p>
          </p:txBody>
        </p:sp>
        <p:sp>
          <p:nvSpPr>
            <p:cNvPr id="73795" name="Line 39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6" name="Line 40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7" name="Line 41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8" name="Line 42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9" name="Line 43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00" name="Line 44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41" name="Line 53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Line 54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3" name="Line 55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4" name="Line 56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Line 57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6" name="Text Box 58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73747" name="Text Box 59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73748" name="Text Box 60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73749" name="Text Box 61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73750" name="Text Box 62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73751" name="Text Box 63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73752" name="Line 64"/>
          <p:cNvSpPr>
            <a:spLocks noChangeShapeType="1"/>
          </p:cNvSpPr>
          <p:nvPr/>
        </p:nvSpPr>
        <p:spPr bwMode="auto">
          <a:xfrm>
            <a:off x="1905000" y="3200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3" name="Text Box 65"/>
          <p:cNvSpPr txBox="1">
            <a:spLocks noChangeArrowheads="1"/>
          </p:cNvSpPr>
          <p:nvPr/>
        </p:nvSpPr>
        <p:spPr bwMode="auto">
          <a:xfrm>
            <a:off x="1676400" y="1371600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merge</a:t>
            </a:r>
          </a:p>
        </p:txBody>
      </p:sp>
      <p:sp>
        <p:nvSpPr>
          <p:cNvPr id="73754" name="AutoShape 66"/>
          <p:cNvSpPr>
            <a:spLocks noChangeArrowheads="1"/>
          </p:cNvSpPr>
          <p:nvPr/>
        </p:nvSpPr>
        <p:spPr bwMode="auto">
          <a:xfrm>
            <a:off x="1600200" y="1752600"/>
            <a:ext cx="5334000" cy="990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73755" name="AutoShape 67"/>
          <p:cNvSpPr>
            <a:spLocks noChangeArrowheads="1"/>
          </p:cNvSpPr>
          <p:nvPr/>
        </p:nvSpPr>
        <p:spPr bwMode="auto">
          <a:xfrm>
            <a:off x="4876800" y="2057400"/>
            <a:ext cx="1066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73756" name="AutoShape 68"/>
          <p:cNvSpPr>
            <a:spLocks noChangeArrowheads="1"/>
          </p:cNvSpPr>
          <p:nvPr/>
        </p:nvSpPr>
        <p:spPr bwMode="auto">
          <a:xfrm>
            <a:off x="4572000" y="1143000"/>
            <a:ext cx="381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73757" name="Freeform 69"/>
          <p:cNvSpPr>
            <a:spLocks/>
          </p:cNvSpPr>
          <p:nvPr/>
        </p:nvSpPr>
        <p:spPr bwMode="auto">
          <a:xfrm>
            <a:off x="2286000" y="1371600"/>
            <a:ext cx="2286000" cy="838200"/>
          </a:xfrm>
          <a:custGeom>
            <a:avLst/>
            <a:gdLst>
              <a:gd name="T0" fmla="*/ 2147483647 w 1440"/>
              <a:gd name="T1" fmla="*/ 0 h 528"/>
              <a:gd name="T2" fmla="*/ 2147483647 w 1440"/>
              <a:gd name="T3" fmla="*/ 2147483647 h 528"/>
              <a:gd name="T4" fmla="*/ 2147483647 w 1440"/>
              <a:gd name="T5" fmla="*/ 2147483647 h 528"/>
              <a:gd name="T6" fmla="*/ 0 w 144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528"/>
              <a:gd name="T14" fmla="*/ 1440 w 14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528">
                <a:moveTo>
                  <a:pt x="1440" y="0"/>
                </a:moveTo>
                <a:cubicBezTo>
                  <a:pt x="1359" y="55"/>
                  <a:pt x="1123" y="248"/>
                  <a:pt x="954" y="330"/>
                </a:cubicBezTo>
                <a:cubicBezTo>
                  <a:pt x="785" y="412"/>
                  <a:pt x="585" y="459"/>
                  <a:pt x="426" y="492"/>
                </a:cubicBezTo>
                <a:cubicBezTo>
                  <a:pt x="267" y="525"/>
                  <a:pt x="89" y="521"/>
                  <a:pt x="0" y="528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73758" name="Freeform 70"/>
          <p:cNvSpPr>
            <a:spLocks/>
          </p:cNvSpPr>
          <p:nvPr/>
        </p:nvSpPr>
        <p:spPr bwMode="auto">
          <a:xfrm>
            <a:off x="2895600" y="2362200"/>
            <a:ext cx="1981200" cy="571500"/>
          </a:xfrm>
          <a:custGeom>
            <a:avLst/>
            <a:gdLst>
              <a:gd name="T0" fmla="*/ 2147483647 w 1296"/>
              <a:gd name="T1" fmla="*/ 2147483647 h 360"/>
              <a:gd name="T2" fmla="*/ 2147483647 w 1296"/>
              <a:gd name="T3" fmla="*/ 2147483647 h 360"/>
              <a:gd name="T4" fmla="*/ 0 w 1296"/>
              <a:gd name="T5" fmla="*/ 0 h 360"/>
              <a:gd name="T6" fmla="*/ 0 60000 65536"/>
              <a:gd name="T7" fmla="*/ 0 60000 65536"/>
              <a:gd name="T8" fmla="*/ 0 60000 65536"/>
              <a:gd name="T9" fmla="*/ 0 w 1296"/>
              <a:gd name="T10" fmla="*/ 0 h 360"/>
              <a:gd name="T11" fmla="*/ 1296 w 1296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360">
                <a:moveTo>
                  <a:pt x="1296" y="144"/>
                </a:moveTo>
                <a:cubicBezTo>
                  <a:pt x="924" y="252"/>
                  <a:pt x="552" y="360"/>
                  <a:pt x="336" y="336"/>
                </a:cubicBezTo>
                <a:cubicBezTo>
                  <a:pt x="120" y="312"/>
                  <a:pt x="60" y="156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73759" name="Line 71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0" name="Line 72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1" name="Line 73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2" name="Text Box 17"/>
          <p:cNvSpPr txBox="1">
            <a:spLocks noChangeArrowheads="1"/>
          </p:cNvSpPr>
          <p:nvPr/>
        </p:nvSpPr>
        <p:spPr bwMode="auto">
          <a:xfrm>
            <a:off x="4475163" y="1092200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50  90</a:t>
            </a:r>
          </a:p>
        </p:txBody>
      </p:sp>
      <p:sp>
        <p:nvSpPr>
          <p:cNvPr id="73763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4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5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6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7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8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69" name="Rectangle 81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3770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73771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2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3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4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5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6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7" name="Rectangle 89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3778" name="Text Box 17"/>
          <p:cNvSpPr txBox="1">
            <a:spLocks noChangeArrowheads="1"/>
          </p:cNvSpPr>
          <p:nvPr/>
        </p:nvSpPr>
        <p:spPr bwMode="auto">
          <a:xfrm>
            <a:off x="5121275" y="19446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sp>
        <p:nvSpPr>
          <p:cNvPr id="73779" name="Line 18"/>
          <p:cNvSpPr>
            <a:spLocks noChangeShapeType="1"/>
          </p:cNvSpPr>
          <p:nvPr/>
        </p:nvSpPr>
        <p:spPr bwMode="auto">
          <a:xfrm>
            <a:off x="51450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0" name="Line 19"/>
          <p:cNvSpPr>
            <a:spLocks noChangeShapeType="1"/>
          </p:cNvSpPr>
          <p:nvPr/>
        </p:nvSpPr>
        <p:spPr bwMode="auto">
          <a:xfrm>
            <a:off x="6083300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1" name="Line 20"/>
          <p:cNvSpPr>
            <a:spLocks noChangeShapeType="1"/>
          </p:cNvSpPr>
          <p:nvPr/>
        </p:nvSpPr>
        <p:spPr bwMode="auto">
          <a:xfrm>
            <a:off x="55641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2" name="Line 21"/>
          <p:cNvSpPr>
            <a:spLocks noChangeShapeType="1"/>
          </p:cNvSpPr>
          <p:nvPr/>
        </p:nvSpPr>
        <p:spPr bwMode="auto">
          <a:xfrm>
            <a:off x="57038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3" name="Line 22"/>
          <p:cNvSpPr>
            <a:spLocks noChangeShapeType="1"/>
          </p:cNvSpPr>
          <p:nvPr/>
        </p:nvSpPr>
        <p:spPr bwMode="auto">
          <a:xfrm>
            <a:off x="66341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4" name="Line 23"/>
          <p:cNvSpPr>
            <a:spLocks noChangeShapeType="1"/>
          </p:cNvSpPr>
          <p:nvPr/>
        </p:nvSpPr>
        <p:spPr bwMode="auto">
          <a:xfrm>
            <a:off x="62150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5" name="Rectangle 97"/>
          <p:cNvSpPr>
            <a:spLocks noChangeArrowheads="1"/>
          </p:cNvSpPr>
          <p:nvPr/>
        </p:nvSpPr>
        <p:spPr bwMode="auto">
          <a:xfrm>
            <a:off x="5037138" y="1970088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3786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73787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8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9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90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91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92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93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6FA7AE-035A-DD41-A1F3-E4F270F2D289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68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(d) Coalesce (non-leaf)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3820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Delete 20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Merge </a:t>
            </a:r>
            <a:r>
              <a:rPr lang="en-US" altLang="x-none" sz="2400" i="1">
                <a:latin typeface="Times New Roman" charset="0"/>
              </a:rPr>
              <a:t>b</a:t>
            </a:r>
            <a:r>
              <a:rPr lang="en-US" altLang="x-none" sz="2400"/>
              <a:t> and </a:t>
            </a:r>
            <a:r>
              <a:rPr lang="en-US" altLang="x-none" sz="2400" i="1">
                <a:latin typeface="Times New Roman" charset="0"/>
              </a:rPr>
              <a:t>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Pull down the mid-key 50 in the parent node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Move everything in the right node to the left.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solidFill>
                  <a:srgbClr val="FF0000"/>
                </a:solidFill>
              </a:rPr>
              <a:t>Very important: when we merge </a:t>
            </a:r>
            <a:r>
              <a:rPr lang="en-US" altLang="x-none" sz="2800" i="1" u="sng">
                <a:solidFill>
                  <a:srgbClr val="FF0000"/>
                </a:solidFill>
              </a:rPr>
              <a:t>non-leaf nodes</a:t>
            </a:r>
            <a:r>
              <a:rPr lang="en-US" altLang="x-none" sz="2800">
                <a:solidFill>
                  <a:srgbClr val="FF0000"/>
                </a:solidFill>
              </a:rPr>
              <a:t>, we always pull down the mid-key in the parent and place it in the merged node.</a:t>
            </a:r>
          </a:p>
        </p:txBody>
      </p:sp>
      <p:sp>
        <p:nvSpPr>
          <p:cNvPr id="74757" name="Line 20"/>
          <p:cNvSpPr>
            <a:spLocks noChangeShapeType="1"/>
          </p:cNvSpPr>
          <p:nvPr/>
        </p:nvSpPr>
        <p:spPr bwMode="auto">
          <a:xfrm>
            <a:off x="2454275" y="3122613"/>
            <a:ext cx="20415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Line 21"/>
          <p:cNvSpPr>
            <a:spLocks noChangeShapeType="1"/>
          </p:cNvSpPr>
          <p:nvPr/>
        </p:nvSpPr>
        <p:spPr bwMode="auto">
          <a:xfrm flipH="1">
            <a:off x="1201738" y="2263775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 flipH="1">
            <a:off x="4953000" y="2271713"/>
            <a:ext cx="130175" cy="7461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23"/>
          <p:cNvSpPr>
            <a:spLocks noChangeShapeType="1"/>
          </p:cNvSpPr>
          <p:nvPr/>
        </p:nvSpPr>
        <p:spPr bwMode="auto">
          <a:xfrm>
            <a:off x="5614988" y="2270125"/>
            <a:ext cx="917575" cy="7239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Line 32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762" name="Group 33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74822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74823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63" name="Text Box 36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grpSp>
        <p:nvGrpSpPr>
          <p:cNvPr id="74764" name="Group 37"/>
          <p:cNvGrpSpPr>
            <a:grpSpLocks/>
          </p:cNvGrpSpPr>
          <p:nvPr/>
        </p:nvGrpSpPr>
        <p:grpSpPr bwMode="auto">
          <a:xfrm>
            <a:off x="1919288" y="1982788"/>
            <a:ext cx="1822450" cy="512762"/>
            <a:chOff x="732" y="2389"/>
            <a:chExt cx="1148" cy="323"/>
          </a:xfrm>
        </p:grpSpPr>
        <p:sp>
          <p:nvSpPr>
            <p:cNvPr id="74815" name="Text Box 38"/>
            <p:cNvSpPr txBox="1">
              <a:spLocks noChangeArrowheads="1"/>
            </p:cNvSpPr>
            <p:nvPr/>
          </p:nvSpPr>
          <p:spPr bwMode="auto">
            <a:xfrm>
              <a:off x="732" y="2404"/>
              <a:ext cx="114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                </a:t>
              </a:r>
            </a:p>
          </p:txBody>
        </p:sp>
        <p:sp>
          <p:nvSpPr>
            <p:cNvPr id="74816" name="Line 39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7" name="Line 40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8" name="Line 41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9" name="Line 42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0" name="Line 43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1" name="Line 44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65" name="Line 53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Line 54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Line 55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Line 56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Line 57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0" name="Text Box 59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74771" name="Text Box 60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74772" name="Text Box 61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74773" name="Text Box 62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74774" name="Text Box 63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74775" name="Line 64"/>
          <p:cNvSpPr>
            <a:spLocks noChangeShapeType="1"/>
          </p:cNvSpPr>
          <p:nvPr/>
        </p:nvSpPr>
        <p:spPr bwMode="auto">
          <a:xfrm>
            <a:off x="1905000" y="3200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Line 68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7" name="Line 69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8" name="Line 70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9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0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1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2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3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4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5" name="Rectangle 78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4786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74787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8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9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0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1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2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3" name="Rectangle 86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133" name="Text Box 17"/>
          <p:cNvSpPr txBox="1">
            <a:spLocks noChangeArrowheads="1"/>
          </p:cNvSpPr>
          <p:nvPr/>
        </p:nvSpPr>
        <p:spPr bwMode="auto">
          <a:xfrm>
            <a:off x="5121275" y="19446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sp>
        <p:nvSpPr>
          <p:cNvPr id="74795" name="Line 18"/>
          <p:cNvSpPr>
            <a:spLocks noChangeShapeType="1"/>
          </p:cNvSpPr>
          <p:nvPr/>
        </p:nvSpPr>
        <p:spPr bwMode="auto">
          <a:xfrm>
            <a:off x="51450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6" name="Line 19"/>
          <p:cNvSpPr>
            <a:spLocks noChangeShapeType="1"/>
          </p:cNvSpPr>
          <p:nvPr/>
        </p:nvSpPr>
        <p:spPr bwMode="auto">
          <a:xfrm>
            <a:off x="6083300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7" name="Line 20"/>
          <p:cNvSpPr>
            <a:spLocks noChangeShapeType="1"/>
          </p:cNvSpPr>
          <p:nvPr/>
        </p:nvSpPr>
        <p:spPr bwMode="auto">
          <a:xfrm>
            <a:off x="55641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8" name="Line 21"/>
          <p:cNvSpPr>
            <a:spLocks noChangeShapeType="1"/>
          </p:cNvSpPr>
          <p:nvPr/>
        </p:nvSpPr>
        <p:spPr bwMode="auto">
          <a:xfrm>
            <a:off x="57038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9" name="Line 22"/>
          <p:cNvSpPr>
            <a:spLocks noChangeShapeType="1"/>
          </p:cNvSpPr>
          <p:nvPr/>
        </p:nvSpPr>
        <p:spPr bwMode="auto">
          <a:xfrm>
            <a:off x="66341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0" name="Line 23"/>
          <p:cNvSpPr>
            <a:spLocks noChangeShapeType="1"/>
          </p:cNvSpPr>
          <p:nvPr/>
        </p:nvSpPr>
        <p:spPr bwMode="auto">
          <a:xfrm>
            <a:off x="62150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1" name="Rectangle 94"/>
          <p:cNvSpPr>
            <a:spLocks noChangeArrowheads="1"/>
          </p:cNvSpPr>
          <p:nvPr/>
        </p:nvSpPr>
        <p:spPr bwMode="auto">
          <a:xfrm>
            <a:off x="5037138" y="1970088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4802" name="Text Box 17"/>
          <p:cNvSpPr txBox="1">
            <a:spLocks noChangeArrowheads="1"/>
          </p:cNvSpPr>
          <p:nvPr/>
        </p:nvSpPr>
        <p:spPr bwMode="auto">
          <a:xfrm>
            <a:off x="5003800" y="109220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90</a:t>
            </a:r>
          </a:p>
        </p:txBody>
      </p:sp>
      <p:sp>
        <p:nvSpPr>
          <p:cNvPr id="142" name="Text Box 17"/>
          <p:cNvSpPr txBox="1">
            <a:spLocks noChangeArrowheads="1"/>
          </p:cNvSpPr>
          <p:nvPr/>
        </p:nvSpPr>
        <p:spPr bwMode="auto">
          <a:xfrm>
            <a:off x="4476750" y="109220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</a:t>
            </a:r>
          </a:p>
        </p:txBody>
      </p:sp>
      <p:sp>
        <p:nvSpPr>
          <p:cNvPr id="69" name="Line 22"/>
          <p:cNvSpPr>
            <a:spLocks noChangeShapeType="1"/>
          </p:cNvSpPr>
          <p:nvPr/>
        </p:nvSpPr>
        <p:spPr bwMode="auto">
          <a:xfrm>
            <a:off x="2578100" y="2251075"/>
            <a:ext cx="2392363" cy="750888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22"/>
          <p:cNvSpPr>
            <a:spLocks noChangeShapeType="1"/>
          </p:cNvSpPr>
          <p:nvPr/>
        </p:nvSpPr>
        <p:spPr bwMode="auto">
          <a:xfrm>
            <a:off x="3122613" y="2251075"/>
            <a:ext cx="3417887" cy="733425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6" name="Text Box 59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74807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74808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9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10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11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12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13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14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0.2658 0.13079 " pathEditMode="relative" ptsTypes="AA">
                                      <p:cBhvr>
                                        <p:cTn id="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-0.27864 0.00277 " pathEditMode="relative" ptsTypes="AA">
                                      <p:cBhvr>
                                        <p:cTn id="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133" grpId="0"/>
      <p:bldP spid="142" grpId="0"/>
      <p:bldP spid="69" grpId="0" animBg="1"/>
      <p:bldP spid="7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38"/>
          <p:cNvSpPr txBox="1">
            <a:spLocks noChangeArrowheads="1"/>
          </p:cNvSpPr>
          <p:nvPr/>
        </p:nvSpPr>
        <p:spPr bwMode="auto">
          <a:xfrm>
            <a:off x="1919288" y="2006600"/>
            <a:ext cx="18224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                 </a:t>
            </a:r>
          </a:p>
        </p:txBody>
      </p:sp>
      <p:sp>
        <p:nvSpPr>
          <p:cNvPr id="1699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C04358-BFD1-3B4F-BA2F-FF82632BD12C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69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(d) Coalesce (non-leaf)</a:t>
            </a:r>
          </a:p>
        </p:txBody>
      </p:sp>
      <p:sp>
        <p:nvSpPr>
          <p:cNvPr id="75781" name="Line 20"/>
          <p:cNvSpPr>
            <a:spLocks noChangeShapeType="1"/>
          </p:cNvSpPr>
          <p:nvPr/>
        </p:nvSpPr>
        <p:spPr bwMode="auto">
          <a:xfrm>
            <a:off x="2454275" y="3122613"/>
            <a:ext cx="20415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Line 21"/>
          <p:cNvSpPr>
            <a:spLocks noChangeShapeType="1"/>
          </p:cNvSpPr>
          <p:nvPr/>
        </p:nvSpPr>
        <p:spPr bwMode="auto">
          <a:xfrm flipH="1">
            <a:off x="1201738" y="2263775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32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784" name="Group 33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75843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75844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785" name="Text Box 36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045075" y="1982788"/>
            <a:ext cx="1727200" cy="512762"/>
            <a:chOff x="762" y="2389"/>
            <a:chExt cx="1088" cy="323"/>
          </a:xfrm>
        </p:grpSpPr>
        <p:sp>
          <p:nvSpPr>
            <p:cNvPr id="75836" name="Text Box 46"/>
            <p:cNvSpPr txBox="1">
              <a:spLocks noChangeArrowheads="1"/>
            </p:cNvSpPr>
            <p:nvPr/>
          </p:nvSpPr>
          <p:spPr bwMode="auto">
            <a:xfrm>
              <a:off x="762" y="2404"/>
              <a:ext cx="10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               </a:t>
              </a:r>
            </a:p>
          </p:txBody>
        </p:sp>
        <p:sp>
          <p:nvSpPr>
            <p:cNvPr id="75837" name="Line 47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8" name="Line 48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39" name="Line 49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40" name="Line 50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41" name="Line 51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42" name="Line 52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787" name="Line 53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0" name="Line 54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1" name="Line 55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Line 56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Line 57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2" name="Text Box 58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75793" name="Text Box 59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167956" name="Text Box 60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75795" name="Text Box 61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75796" name="Text Box 62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75797" name="Text Box 63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75798" name="Line 64"/>
          <p:cNvSpPr>
            <a:spLocks noChangeShapeType="1"/>
          </p:cNvSpPr>
          <p:nvPr/>
        </p:nvSpPr>
        <p:spPr bwMode="auto">
          <a:xfrm>
            <a:off x="1905000" y="3200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Line 65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Line 66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Line 67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4" name="Text Box 17"/>
          <p:cNvSpPr txBox="1">
            <a:spLocks noChangeArrowheads="1"/>
          </p:cNvSpPr>
          <p:nvPr/>
        </p:nvSpPr>
        <p:spPr bwMode="auto">
          <a:xfrm>
            <a:off x="5003800" y="109220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90</a:t>
            </a:r>
          </a:p>
        </p:txBody>
      </p:sp>
      <p:sp>
        <p:nvSpPr>
          <p:cNvPr id="75803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4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6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7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8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9" name="Rectangle 75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5810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75811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2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3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4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5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6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7" name="Rectangle 83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5818" name="Text Box 17"/>
          <p:cNvSpPr txBox="1">
            <a:spLocks noChangeArrowheads="1"/>
          </p:cNvSpPr>
          <p:nvPr/>
        </p:nvSpPr>
        <p:spPr bwMode="auto">
          <a:xfrm>
            <a:off x="2051050" y="1989138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50  70</a:t>
            </a:r>
          </a:p>
        </p:txBody>
      </p:sp>
      <p:sp>
        <p:nvSpPr>
          <p:cNvPr id="75819" name="Line 22"/>
          <p:cNvSpPr>
            <a:spLocks noChangeShapeType="1"/>
          </p:cNvSpPr>
          <p:nvPr/>
        </p:nvSpPr>
        <p:spPr bwMode="auto">
          <a:xfrm>
            <a:off x="2578100" y="2251075"/>
            <a:ext cx="2392363" cy="7508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0" name="Line 22"/>
          <p:cNvSpPr>
            <a:spLocks noChangeShapeType="1"/>
          </p:cNvSpPr>
          <p:nvPr/>
        </p:nvSpPr>
        <p:spPr bwMode="auto">
          <a:xfrm>
            <a:off x="3122613" y="2251075"/>
            <a:ext cx="3417887" cy="733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1" name="Line 39"/>
          <p:cNvSpPr>
            <a:spLocks noChangeShapeType="1"/>
          </p:cNvSpPr>
          <p:nvPr/>
        </p:nvSpPr>
        <p:spPr bwMode="auto">
          <a:xfrm>
            <a:off x="2078038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2" name="Line 40"/>
          <p:cNvSpPr>
            <a:spLocks noChangeShapeType="1"/>
          </p:cNvSpPr>
          <p:nvPr/>
        </p:nvSpPr>
        <p:spPr bwMode="auto">
          <a:xfrm>
            <a:off x="3016250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3" name="Line 41"/>
          <p:cNvSpPr>
            <a:spLocks noChangeShapeType="1"/>
          </p:cNvSpPr>
          <p:nvPr/>
        </p:nvSpPr>
        <p:spPr bwMode="auto">
          <a:xfrm>
            <a:off x="2497138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4" name="Line 42"/>
          <p:cNvSpPr>
            <a:spLocks noChangeShapeType="1"/>
          </p:cNvSpPr>
          <p:nvPr/>
        </p:nvSpPr>
        <p:spPr bwMode="auto">
          <a:xfrm>
            <a:off x="2636838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5" name="Line 43"/>
          <p:cNvSpPr>
            <a:spLocks noChangeShapeType="1"/>
          </p:cNvSpPr>
          <p:nvPr/>
        </p:nvSpPr>
        <p:spPr bwMode="auto">
          <a:xfrm>
            <a:off x="3576638" y="2012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6" name="Line 44"/>
          <p:cNvSpPr>
            <a:spLocks noChangeShapeType="1"/>
          </p:cNvSpPr>
          <p:nvPr/>
        </p:nvSpPr>
        <p:spPr bwMode="auto">
          <a:xfrm>
            <a:off x="3157538" y="2012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7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400">
                <a:latin typeface="Century Gothic" charset="0"/>
              </a:rPr>
              <a:t>Delete 20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x-none" sz="2000">
                <a:latin typeface="Century Gothic" charset="0"/>
              </a:rPr>
              <a:t>Delete pointer to the merged node.</a:t>
            </a:r>
          </a:p>
        </p:txBody>
      </p:sp>
      <p:sp>
        <p:nvSpPr>
          <p:cNvPr id="75828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75829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0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1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2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3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4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5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4126E-6 4.58082E-6 L -0.05713 0.00139 " pathEditMode="relative" ptsTypes="AA">
                                      <p:cBhvr>
                                        <p:cTn id="12" dur="1000" fill="hold"/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615E-6 -4.77073E-6 L -0.05904 0.0039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0" grpId="0" animBg="1"/>
      <p:bldP spid="167951" grpId="0" animBg="1"/>
      <p:bldP spid="167956" grpId="0"/>
      <p:bldP spid="1679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>
                <a:ea typeface="SimSun" charset="-122"/>
              </a:rPr>
              <a:t>Intuition: Range Searches</a:t>
            </a:r>
            <a:endParaRPr kumimoji="1" lang="zh-CN" altLang="en-US">
              <a:ea typeface="SimSun" charset="-122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80975" y="2113189"/>
            <a:ext cx="8991600" cy="51054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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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Why index file?</a:t>
            </a:r>
          </a:p>
          <a:p>
            <a:pPr marL="800100" lvl="1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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More information can be loaded per disk I/O -&gt; fewer disk reads</a:t>
            </a:r>
          </a:p>
          <a:p>
            <a:pPr marL="34290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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But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what if index does not fit easily in memory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?</a:t>
            </a:r>
          </a:p>
          <a:p>
            <a:pPr marL="800100" lvl="1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Wingdings 2" pitchFamily="18" charset="2"/>
              <a:buChar char="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Multi-level index!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7297738"/>
            <a:ext cx="2895600" cy="403225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685800" y="70929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3124200" y="70929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8"/>
          <p:cNvSpPr txBox="1">
            <a:spLocks noChangeArrowheads="1"/>
          </p:cNvSpPr>
          <p:nvPr/>
        </p:nvSpPr>
        <p:spPr bwMode="auto">
          <a:xfrm>
            <a:off x="1919288" y="2006600"/>
            <a:ext cx="18224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                 </a:t>
            </a:r>
          </a:p>
        </p:txBody>
      </p:sp>
      <p:sp>
        <p:nvSpPr>
          <p:cNvPr id="1720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224F8F-5312-BC44-BB4B-2203A1D3D604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70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(d) Coalesce (non-leaf)</a:t>
            </a:r>
          </a:p>
        </p:txBody>
      </p:sp>
      <p:sp>
        <p:nvSpPr>
          <p:cNvPr id="76805" name="Line 20"/>
          <p:cNvSpPr>
            <a:spLocks noChangeShapeType="1"/>
          </p:cNvSpPr>
          <p:nvPr/>
        </p:nvSpPr>
        <p:spPr bwMode="auto">
          <a:xfrm>
            <a:off x="2454275" y="3122613"/>
            <a:ext cx="20415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Line 21"/>
          <p:cNvSpPr>
            <a:spLocks noChangeShapeType="1"/>
          </p:cNvSpPr>
          <p:nvPr/>
        </p:nvSpPr>
        <p:spPr bwMode="auto">
          <a:xfrm flipH="1">
            <a:off x="1201738" y="2263775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Line 32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808" name="Group 33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76857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76858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09" name="Text Box 36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sp>
        <p:nvSpPr>
          <p:cNvPr id="76810" name="Line 53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1" name="Line 55"/>
          <p:cNvSpPr>
            <a:spLocks noChangeShapeType="1"/>
          </p:cNvSpPr>
          <p:nvPr/>
        </p:nvSpPr>
        <p:spPr bwMode="auto">
          <a:xfrm>
            <a:off x="5006975" y="13652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2" name="Line 56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Line 57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4" name="Text Box 58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76815" name="Text Box 59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76816" name="Text Box 61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76817" name="Text Box 62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76818" name="Text Box 63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76819" name="Line 64"/>
          <p:cNvSpPr>
            <a:spLocks noChangeShapeType="1"/>
          </p:cNvSpPr>
          <p:nvPr/>
        </p:nvSpPr>
        <p:spPr bwMode="auto">
          <a:xfrm>
            <a:off x="1905000" y="3200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0" name="Line 65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1" name="Line 66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2" name="Line 67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3" name="Text Box 17"/>
          <p:cNvSpPr txBox="1">
            <a:spLocks noChangeArrowheads="1"/>
          </p:cNvSpPr>
          <p:nvPr/>
        </p:nvSpPr>
        <p:spPr bwMode="auto">
          <a:xfrm>
            <a:off x="4481513" y="110013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90</a:t>
            </a:r>
          </a:p>
        </p:txBody>
      </p:sp>
      <p:sp>
        <p:nvSpPr>
          <p:cNvPr id="76824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5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6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7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8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9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0" name="Rectangle 75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6831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76832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3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4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5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6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7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8" name="Rectangle 83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6839" name="Text Box 17"/>
          <p:cNvSpPr txBox="1">
            <a:spLocks noChangeArrowheads="1"/>
          </p:cNvSpPr>
          <p:nvPr/>
        </p:nvSpPr>
        <p:spPr bwMode="auto">
          <a:xfrm>
            <a:off x="2051050" y="1989138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50  70</a:t>
            </a:r>
          </a:p>
        </p:txBody>
      </p:sp>
      <p:sp>
        <p:nvSpPr>
          <p:cNvPr id="76840" name="Line 22"/>
          <p:cNvSpPr>
            <a:spLocks noChangeShapeType="1"/>
          </p:cNvSpPr>
          <p:nvPr/>
        </p:nvSpPr>
        <p:spPr bwMode="auto">
          <a:xfrm>
            <a:off x="2578100" y="2251075"/>
            <a:ext cx="2392363" cy="7508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1" name="Line 22"/>
          <p:cNvSpPr>
            <a:spLocks noChangeShapeType="1"/>
          </p:cNvSpPr>
          <p:nvPr/>
        </p:nvSpPr>
        <p:spPr bwMode="auto">
          <a:xfrm>
            <a:off x="3122613" y="2251075"/>
            <a:ext cx="3417887" cy="733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2" name="Line 39"/>
          <p:cNvSpPr>
            <a:spLocks noChangeShapeType="1"/>
          </p:cNvSpPr>
          <p:nvPr/>
        </p:nvSpPr>
        <p:spPr bwMode="auto">
          <a:xfrm>
            <a:off x="2078038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3" name="Line 40"/>
          <p:cNvSpPr>
            <a:spLocks noChangeShapeType="1"/>
          </p:cNvSpPr>
          <p:nvPr/>
        </p:nvSpPr>
        <p:spPr bwMode="auto">
          <a:xfrm>
            <a:off x="3016250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4" name="Line 41"/>
          <p:cNvSpPr>
            <a:spLocks noChangeShapeType="1"/>
          </p:cNvSpPr>
          <p:nvPr/>
        </p:nvSpPr>
        <p:spPr bwMode="auto">
          <a:xfrm>
            <a:off x="2497138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5" name="Line 42"/>
          <p:cNvSpPr>
            <a:spLocks noChangeShapeType="1"/>
          </p:cNvSpPr>
          <p:nvPr/>
        </p:nvSpPr>
        <p:spPr bwMode="auto">
          <a:xfrm>
            <a:off x="2636838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6" name="Line 43"/>
          <p:cNvSpPr>
            <a:spLocks noChangeShapeType="1"/>
          </p:cNvSpPr>
          <p:nvPr/>
        </p:nvSpPr>
        <p:spPr bwMode="auto">
          <a:xfrm>
            <a:off x="3576638" y="2012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7" name="Line 44"/>
          <p:cNvSpPr>
            <a:spLocks noChangeShapeType="1"/>
          </p:cNvSpPr>
          <p:nvPr/>
        </p:nvSpPr>
        <p:spPr bwMode="auto">
          <a:xfrm>
            <a:off x="3157538" y="2012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8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400">
                <a:latin typeface="Century Gothic" charset="0"/>
              </a:rPr>
              <a:t>Delete 20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x-none" sz="2000">
                <a:latin typeface="Century Gothic" charset="0"/>
              </a:rPr>
              <a:t>Underflow at </a:t>
            </a:r>
            <a:r>
              <a:rPr lang="en-US" altLang="x-none" sz="2000" i="1">
                <a:latin typeface="Times New Roman" charset="0"/>
              </a:rPr>
              <a:t>a</a:t>
            </a:r>
            <a:r>
              <a:rPr lang="en-US" altLang="x-none" sz="2000">
                <a:latin typeface="Century Gothic" charset="0"/>
              </a:rPr>
              <a:t>? Min 2 ptrs. Currently 2. Done.</a:t>
            </a:r>
          </a:p>
        </p:txBody>
      </p:sp>
      <p:sp>
        <p:nvSpPr>
          <p:cNvPr id="76849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76850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1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2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3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4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5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6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D0981B-31FD-E443-B68E-E4B7CF4C02B0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71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57413"/>
            <a:ext cx="8915400" cy="877887"/>
          </a:xfrm>
        </p:spPr>
        <p:txBody>
          <a:bodyPr/>
          <a:lstStyle/>
          <a:p>
            <a:pPr eaLnBrk="1" hangingPunct="1"/>
            <a:r>
              <a:rPr lang="en-US" altLang="x-none"/>
              <a:t>(e) Non-leaf node, redistribute </a:t>
            </a:r>
            <a:br>
              <a:rPr lang="en-US" altLang="x-none"/>
            </a:br>
            <a:r>
              <a:rPr lang="en-US" altLang="x-none"/>
              <a:t>with neighbor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70FA9A-217C-3747-B6AE-65CBA1312FB2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72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(e) Redistribute (non-leaf)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90975"/>
            <a:ext cx="7772400" cy="2105025"/>
          </a:xfrm>
        </p:spPr>
        <p:txBody>
          <a:bodyPr/>
          <a:lstStyle/>
          <a:p>
            <a:pPr eaLnBrk="1" hangingPunct="1"/>
            <a:r>
              <a:rPr lang="en-US" altLang="x-none" sz="2400"/>
              <a:t>Delete 20</a:t>
            </a:r>
          </a:p>
          <a:p>
            <a:pPr lvl="1" eaLnBrk="1" hangingPunct="1"/>
            <a:r>
              <a:rPr lang="en-US" altLang="x-none" sz="2000"/>
              <a:t>Underflow! Merge </a:t>
            </a:r>
            <a:r>
              <a:rPr lang="en-US" altLang="x-none" sz="2000" i="1">
                <a:latin typeface="Times New Roman" charset="0"/>
              </a:rPr>
              <a:t>d</a:t>
            </a:r>
            <a:r>
              <a:rPr lang="en-US" altLang="x-none" sz="2000"/>
              <a:t> with </a:t>
            </a:r>
            <a:r>
              <a:rPr lang="en-US" altLang="x-none" sz="2000" i="1">
                <a:latin typeface="Times New Roman" charset="0"/>
              </a:rPr>
              <a:t>e.</a:t>
            </a:r>
          </a:p>
          <a:p>
            <a:pPr lvl="1" eaLnBrk="1" hangingPunct="1"/>
            <a:endParaRPr lang="en-US" altLang="x-none" sz="2000"/>
          </a:p>
        </p:txBody>
      </p:sp>
      <p:sp>
        <p:nvSpPr>
          <p:cNvPr id="78853" name="Line 28"/>
          <p:cNvSpPr>
            <a:spLocks noChangeShapeType="1"/>
          </p:cNvSpPr>
          <p:nvPr/>
        </p:nvSpPr>
        <p:spPr bwMode="auto">
          <a:xfrm>
            <a:off x="2454275" y="3122613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29"/>
          <p:cNvSpPr>
            <a:spLocks noChangeShapeType="1"/>
          </p:cNvSpPr>
          <p:nvPr/>
        </p:nvSpPr>
        <p:spPr bwMode="auto">
          <a:xfrm>
            <a:off x="4283075" y="3128963"/>
            <a:ext cx="288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30"/>
          <p:cNvSpPr>
            <a:spLocks noChangeShapeType="1"/>
          </p:cNvSpPr>
          <p:nvPr/>
        </p:nvSpPr>
        <p:spPr bwMode="auto">
          <a:xfrm flipH="1">
            <a:off x="1201738" y="2263775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31"/>
          <p:cNvSpPr>
            <a:spLocks noChangeShapeType="1"/>
          </p:cNvSpPr>
          <p:nvPr/>
        </p:nvSpPr>
        <p:spPr bwMode="auto">
          <a:xfrm flipH="1">
            <a:off x="4953000" y="2271713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Freeform 32"/>
          <p:cNvSpPr>
            <a:spLocks/>
          </p:cNvSpPr>
          <p:nvPr/>
        </p:nvSpPr>
        <p:spPr bwMode="auto">
          <a:xfrm>
            <a:off x="5595938" y="2295525"/>
            <a:ext cx="936625" cy="698500"/>
          </a:xfrm>
          <a:custGeom>
            <a:avLst/>
            <a:gdLst>
              <a:gd name="T0" fmla="*/ 2147483647 w 590"/>
              <a:gd name="T1" fmla="*/ 0 h 440"/>
              <a:gd name="T2" fmla="*/ 2147483647 w 590"/>
              <a:gd name="T3" fmla="*/ 2147483647 h 440"/>
              <a:gd name="T4" fmla="*/ 2147483647 w 590"/>
              <a:gd name="T5" fmla="*/ 2147483647 h 440"/>
              <a:gd name="T6" fmla="*/ 0 60000 65536"/>
              <a:gd name="T7" fmla="*/ 0 60000 65536"/>
              <a:gd name="T8" fmla="*/ 0 60000 65536"/>
              <a:gd name="T9" fmla="*/ 0 w 590"/>
              <a:gd name="T10" fmla="*/ 0 h 440"/>
              <a:gd name="T11" fmla="*/ 590 w 590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440">
                <a:moveTo>
                  <a:pt x="33" y="0"/>
                </a:moveTo>
                <a:cubicBezTo>
                  <a:pt x="43" y="31"/>
                  <a:pt x="0" y="107"/>
                  <a:pt x="93" y="180"/>
                </a:cubicBezTo>
                <a:cubicBezTo>
                  <a:pt x="186" y="253"/>
                  <a:pt x="487" y="386"/>
                  <a:pt x="590" y="44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78858" name="Line 33"/>
          <p:cNvSpPr>
            <a:spLocks noChangeShapeType="1"/>
          </p:cNvSpPr>
          <p:nvPr/>
        </p:nvSpPr>
        <p:spPr bwMode="auto">
          <a:xfrm>
            <a:off x="2568575" y="2238375"/>
            <a:ext cx="493713" cy="7842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Line 42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860" name="Group 43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78929" name="Freeform 4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78930" name="Line 4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61" name="Text Box 46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grpSp>
        <p:nvGrpSpPr>
          <p:cNvPr id="78862" name="Group 55"/>
          <p:cNvGrpSpPr>
            <a:grpSpLocks/>
          </p:cNvGrpSpPr>
          <p:nvPr/>
        </p:nvGrpSpPr>
        <p:grpSpPr bwMode="auto">
          <a:xfrm>
            <a:off x="5024438" y="1982788"/>
            <a:ext cx="1774825" cy="512762"/>
            <a:chOff x="749" y="2389"/>
            <a:chExt cx="1118" cy="323"/>
          </a:xfrm>
        </p:grpSpPr>
        <p:sp>
          <p:nvSpPr>
            <p:cNvPr id="78922" name="Text Box 56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70  90  97 </a:t>
              </a:r>
            </a:p>
          </p:txBody>
        </p:sp>
        <p:sp>
          <p:nvSpPr>
            <p:cNvPr id="78923" name="Line 57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24" name="Line 58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25" name="Line 59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26" name="Line 60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27" name="Line 61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28" name="Line 62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63" name="Line 63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4" name="Line 64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5" name="Line 65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Line 66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7" name="Line 67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8" name="Line 68"/>
          <p:cNvSpPr>
            <a:spLocks noChangeShapeType="1"/>
          </p:cNvSpPr>
          <p:nvPr/>
        </p:nvSpPr>
        <p:spPr bwMode="auto">
          <a:xfrm>
            <a:off x="2698750" y="32893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Line 69"/>
          <p:cNvSpPr>
            <a:spLocks noChangeShapeType="1"/>
          </p:cNvSpPr>
          <p:nvPr/>
        </p:nvSpPr>
        <p:spPr bwMode="auto">
          <a:xfrm>
            <a:off x="3281363" y="32781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0" name="Text Box 70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78871" name="Text Box 71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78872" name="Text Box 72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78873" name="Text Box 73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78874" name="Text Box 74"/>
          <p:cNvSpPr txBox="1">
            <a:spLocks noChangeArrowheads="1"/>
          </p:cNvSpPr>
          <p:nvPr/>
        </p:nvSpPr>
        <p:spPr bwMode="auto">
          <a:xfrm>
            <a:off x="2590800" y="26670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78875" name="Text Box 75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78876" name="Text Box 76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78877" name="Freeform 77"/>
          <p:cNvSpPr>
            <a:spLocks/>
          </p:cNvSpPr>
          <p:nvPr/>
        </p:nvSpPr>
        <p:spPr bwMode="auto">
          <a:xfrm>
            <a:off x="6135688" y="2295525"/>
            <a:ext cx="827087" cy="485775"/>
          </a:xfrm>
          <a:custGeom>
            <a:avLst/>
            <a:gdLst>
              <a:gd name="T0" fmla="*/ 2147483647 w 521"/>
              <a:gd name="T1" fmla="*/ 0 h 306"/>
              <a:gd name="T2" fmla="*/ 2147483647 w 521"/>
              <a:gd name="T3" fmla="*/ 2147483647 h 306"/>
              <a:gd name="T4" fmla="*/ 2147483647 w 521"/>
              <a:gd name="T5" fmla="*/ 2147483647 h 306"/>
              <a:gd name="T6" fmla="*/ 0 60000 65536"/>
              <a:gd name="T7" fmla="*/ 0 60000 65536"/>
              <a:gd name="T8" fmla="*/ 0 60000 65536"/>
              <a:gd name="T9" fmla="*/ 0 w 521"/>
              <a:gd name="T10" fmla="*/ 0 h 306"/>
              <a:gd name="T11" fmla="*/ 521 w 521"/>
              <a:gd name="T12" fmla="*/ 306 h 3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1" h="306">
                <a:moveTo>
                  <a:pt x="23" y="0"/>
                </a:moveTo>
                <a:cubicBezTo>
                  <a:pt x="33" y="30"/>
                  <a:pt x="0" y="123"/>
                  <a:pt x="83" y="174"/>
                </a:cubicBezTo>
                <a:cubicBezTo>
                  <a:pt x="166" y="225"/>
                  <a:pt x="430" y="278"/>
                  <a:pt x="521" y="306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78878" name="Line 78"/>
          <p:cNvSpPr>
            <a:spLocks noChangeShapeType="1"/>
          </p:cNvSpPr>
          <p:nvPr/>
        </p:nvSpPr>
        <p:spPr bwMode="auto">
          <a:xfrm>
            <a:off x="6705600" y="2286000"/>
            <a:ext cx="381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9" name="Line 79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0" name="Line 80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1" name="Line 81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2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78883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4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5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6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7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8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9" name="Rectangle 86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8890" name="Text Box 17"/>
          <p:cNvSpPr txBox="1">
            <a:spLocks noChangeArrowheads="1"/>
          </p:cNvSpPr>
          <p:nvPr/>
        </p:nvSpPr>
        <p:spPr bwMode="auto">
          <a:xfrm>
            <a:off x="4475163" y="1092200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50  99</a:t>
            </a:r>
          </a:p>
        </p:txBody>
      </p:sp>
      <p:sp>
        <p:nvSpPr>
          <p:cNvPr id="78891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2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3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4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5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6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7" name="Rectangle 87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8898" name="Text Box 17"/>
          <p:cNvSpPr txBox="1">
            <a:spLocks noChangeArrowheads="1"/>
          </p:cNvSpPr>
          <p:nvPr/>
        </p:nvSpPr>
        <p:spPr bwMode="auto">
          <a:xfrm>
            <a:off x="2024063" y="19796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30</a:t>
            </a:r>
          </a:p>
        </p:txBody>
      </p:sp>
      <p:sp>
        <p:nvSpPr>
          <p:cNvPr id="78899" name="Line 18"/>
          <p:cNvSpPr>
            <a:spLocks noChangeShapeType="1"/>
          </p:cNvSpPr>
          <p:nvPr/>
        </p:nvSpPr>
        <p:spPr bwMode="auto">
          <a:xfrm>
            <a:off x="20478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0" name="Line 19"/>
          <p:cNvSpPr>
            <a:spLocks noChangeShapeType="1"/>
          </p:cNvSpPr>
          <p:nvPr/>
        </p:nvSpPr>
        <p:spPr bwMode="auto">
          <a:xfrm>
            <a:off x="2986088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1" name="Line 20"/>
          <p:cNvSpPr>
            <a:spLocks noChangeShapeType="1"/>
          </p:cNvSpPr>
          <p:nvPr/>
        </p:nvSpPr>
        <p:spPr bwMode="auto">
          <a:xfrm>
            <a:off x="24669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2" name="Line 21"/>
          <p:cNvSpPr>
            <a:spLocks noChangeShapeType="1"/>
          </p:cNvSpPr>
          <p:nvPr/>
        </p:nvSpPr>
        <p:spPr bwMode="auto">
          <a:xfrm>
            <a:off x="26066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3" name="Line 22"/>
          <p:cNvSpPr>
            <a:spLocks noChangeShapeType="1"/>
          </p:cNvSpPr>
          <p:nvPr/>
        </p:nvSpPr>
        <p:spPr bwMode="auto">
          <a:xfrm>
            <a:off x="35369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4" name="Line 23"/>
          <p:cNvSpPr>
            <a:spLocks noChangeShapeType="1"/>
          </p:cNvSpPr>
          <p:nvPr/>
        </p:nvSpPr>
        <p:spPr bwMode="auto">
          <a:xfrm>
            <a:off x="31178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5" name="Rectangle 94"/>
          <p:cNvSpPr>
            <a:spLocks noChangeArrowheads="1"/>
          </p:cNvSpPr>
          <p:nvPr/>
        </p:nvSpPr>
        <p:spPr bwMode="auto">
          <a:xfrm>
            <a:off x="1939925" y="20050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8906" name="Text Box 17"/>
          <p:cNvSpPr txBox="1">
            <a:spLocks noChangeArrowheads="1"/>
          </p:cNvSpPr>
          <p:nvPr/>
        </p:nvSpPr>
        <p:spPr bwMode="auto">
          <a:xfrm>
            <a:off x="2746375" y="302736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30  40</a:t>
            </a:r>
          </a:p>
        </p:txBody>
      </p:sp>
      <p:sp>
        <p:nvSpPr>
          <p:cNvPr id="78907" name="Line 18"/>
          <p:cNvSpPr>
            <a:spLocks noChangeShapeType="1"/>
          </p:cNvSpPr>
          <p:nvPr/>
        </p:nvSpPr>
        <p:spPr bwMode="auto">
          <a:xfrm>
            <a:off x="2779713" y="3024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8" name="Line 19"/>
          <p:cNvSpPr>
            <a:spLocks noChangeShapeType="1"/>
          </p:cNvSpPr>
          <p:nvPr/>
        </p:nvSpPr>
        <p:spPr bwMode="auto">
          <a:xfrm>
            <a:off x="3717925" y="3024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9" name="Line 20"/>
          <p:cNvSpPr>
            <a:spLocks noChangeShapeType="1"/>
          </p:cNvSpPr>
          <p:nvPr/>
        </p:nvSpPr>
        <p:spPr bwMode="auto">
          <a:xfrm>
            <a:off x="3198813" y="3024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10" name="Line 21"/>
          <p:cNvSpPr>
            <a:spLocks noChangeShapeType="1"/>
          </p:cNvSpPr>
          <p:nvPr/>
        </p:nvSpPr>
        <p:spPr bwMode="auto">
          <a:xfrm>
            <a:off x="3338513" y="3024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11" name="Line 22"/>
          <p:cNvSpPr>
            <a:spLocks noChangeShapeType="1"/>
          </p:cNvSpPr>
          <p:nvPr/>
        </p:nvSpPr>
        <p:spPr bwMode="auto">
          <a:xfrm>
            <a:off x="4268788" y="30178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12" name="Line 23"/>
          <p:cNvSpPr>
            <a:spLocks noChangeShapeType="1"/>
          </p:cNvSpPr>
          <p:nvPr/>
        </p:nvSpPr>
        <p:spPr bwMode="auto">
          <a:xfrm>
            <a:off x="3849688" y="30178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13" name="Rectangle 86"/>
          <p:cNvSpPr>
            <a:spLocks noChangeArrowheads="1"/>
          </p:cNvSpPr>
          <p:nvPr/>
        </p:nvSpPr>
        <p:spPr bwMode="auto">
          <a:xfrm>
            <a:off x="2671763" y="3025775"/>
            <a:ext cx="172243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8914" name="Text Box 17"/>
          <p:cNvSpPr txBox="1">
            <a:spLocks noChangeArrowheads="1"/>
          </p:cNvSpPr>
          <p:nvPr/>
        </p:nvSpPr>
        <p:spPr bwMode="auto">
          <a:xfrm>
            <a:off x="846138" y="3049588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</a:t>
            </a:r>
            <a:r>
              <a:rPr lang="en-US" altLang="x-none" sz="2400">
                <a:solidFill>
                  <a:srgbClr val="FF0000"/>
                </a:solidFill>
                <a:latin typeface="Century Gothic" charset="0"/>
              </a:rPr>
              <a:t>20</a:t>
            </a:r>
          </a:p>
        </p:txBody>
      </p:sp>
      <p:sp>
        <p:nvSpPr>
          <p:cNvPr id="78915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16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17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18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19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20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21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8E49796-6947-9841-98E4-597F8ACC8FAD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73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(e) Redistribute (non-leaf)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90975"/>
            <a:ext cx="7772400" cy="2105025"/>
          </a:xfrm>
        </p:spPr>
        <p:txBody>
          <a:bodyPr/>
          <a:lstStyle/>
          <a:p>
            <a:pPr eaLnBrk="1" hangingPunct="1"/>
            <a:r>
              <a:rPr lang="en-US" altLang="x-none" sz="2400"/>
              <a:t>Delete 20</a:t>
            </a:r>
          </a:p>
          <a:p>
            <a:pPr lvl="1" eaLnBrk="1" hangingPunct="1"/>
            <a:r>
              <a:rPr lang="en-US" altLang="x-none" sz="2000"/>
              <a:t>After merge, remove the key and ptr to the deleted node from the parent</a:t>
            </a:r>
          </a:p>
        </p:txBody>
      </p:sp>
      <p:sp>
        <p:nvSpPr>
          <p:cNvPr id="79877" name="Line 20"/>
          <p:cNvSpPr>
            <a:spLocks noChangeShapeType="1"/>
          </p:cNvSpPr>
          <p:nvPr/>
        </p:nvSpPr>
        <p:spPr bwMode="auto">
          <a:xfrm>
            <a:off x="2454275" y="3122613"/>
            <a:ext cx="21177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Line 21"/>
          <p:cNvSpPr>
            <a:spLocks noChangeShapeType="1"/>
          </p:cNvSpPr>
          <p:nvPr/>
        </p:nvSpPr>
        <p:spPr bwMode="auto">
          <a:xfrm flipH="1">
            <a:off x="1201738" y="2263775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22"/>
          <p:cNvSpPr>
            <a:spLocks noChangeShapeType="1"/>
          </p:cNvSpPr>
          <p:nvPr/>
        </p:nvSpPr>
        <p:spPr bwMode="auto">
          <a:xfrm flipH="1">
            <a:off x="4953000" y="2271713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Freeform 23"/>
          <p:cNvSpPr>
            <a:spLocks/>
          </p:cNvSpPr>
          <p:nvPr/>
        </p:nvSpPr>
        <p:spPr bwMode="auto">
          <a:xfrm>
            <a:off x="5595938" y="2295525"/>
            <a:ext cx="936625" cy="698500"/>
          </a:xfrm>
          <a:custGeom>
            <a:avLst/>
            <a:gdLst>
              <a:gd name="T0" fmla="*/ 2147483647 w 590"/>
              <a:gd name="T1" fmla="*/ 0 h 440"/>
              <a:gd name="T2" fmla="*/ 2147483647 w 590"/>
              <a:gd name="T3" fmla="*/ 2147483647 h 440"/>
              <a:gd name="T4" fmla="*/ 2147483647 w 590"/>
              <a:gd name="T5" fmla="*/ 2147483647 h 440"/>
              <a:gd name="T6" fmla="*/ 0 60000 65536"/>
              <a:gd name="T7" fmla="*/ 0 60000 65536"/>
              <a:gd name="T8" fmla="*/ 0 60000 65536"/>
              <a:gd name="T9" fmla="*/ 0 w 590"/>
              <a:gd name="T10" fmla="*/ 0 h 440"/>
              <a:gd name="T11" fmla="*/ 590 w 590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440">
                <a:moveTo>
                  <a:pt x="33" y="0"/>
                </a:moveTo>
                <a:cubicBezTo>
                  <a:pt x="43" y="31"/>
                  <a:pt x="0" y="107"/>
                  <a:pt x="93" y="180"/>
                </a:cubicBezTo>
                <a:cubicBezTo>
                  <a:pt x="186" y="253"/>
                  <a:pt x="487" y="386"/>
                  <a:pt x="590" y="44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79881" name="Line 24"/>
          <p:cNvSpPr>
            <a:spLocks noChangeShapeType="1"/>
          </p:cNvSpPr>
          <p:nvPr/>
        </p:nvSpPr>
        <p:spPr bwMode="auto">
          <a:xfrm>
            <a:off x="2568575" y="2238375"/>
            <a:ext cx="493713" cy="7842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33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883" name="Group 34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79943" name="Freeform 35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79944" name="Line 36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4" name="Text Box 37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grpSp>
        <p:nvGrpSpPr>
          <p:cNvPr id="79885" name="Group 46"/>
          <p:cNvGrpSpPr>
            <a:grpSpLocks/>
          </p:cNvGrpSpPr>
          <p:nvPr/>
        </p:nvGrpSpPr>
        <p:grpSpPr bwMode="auto">
          <a:xfrm>
            <a:off x="5024438" y="1982788"/>
            <a:ext cx="1774825" cy="512762"/>
            <a:chOff x="749" y="2389"/>
            <a:chExt cx="1118" cy="323"/>
          </a:xfrm>
        </p:grpSpPr>
        <p:sp>
          <p:nvSpPr>
            <p:cNvPr id="79936" name="Text Box 47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70  90  97 </a:t>
              </a:r>
            </a:p>
          </p:txBody>
        </p:sp>
        <p:sp>
          <p:nvSpPr>
            <p:cNvPr id="79937" name="Line 48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8" name="Line 49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9" name="Line 50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0" name="Line 51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1" name="Line 52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2" name="Line 53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6" name="Line 54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55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Line 56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Line 57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58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Text Box 59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79892" name="Text Box 60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79893" name="Text Box 61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79894" name="Text Box 62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79895" name="Text Box 63"/>
          <p:cNvSpPr txBox="1">
            <a:spLocks noChangeArrowheads="1"/>
          </p:cNvSpPr>
          <p:nvPr/>
        </p:nvSpPr>
        <p:spPr bwMode="auto">
          <a:xfrm>
            <a:off x="2590800" y="26670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e</a:t>
            </a:r>
          </a:p>
        </p:txBody>
      </p:sp>
      <p:sp>
        <p:nvSpPr>
          <p:cNvPr id="79896" name="Text Box 64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79897" name="Text Box 65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79898" name="Freeform 66"/>
          <p:cNvSpPr>
            <a:spLocks/>
          </p:cNvSpPr>
          <p:nvPr/>
        </p:nvSpPr>
        <p:spPr bwMode="auto">
          <a:xfrm>
            <a:off x="6135688" y="2295525"/>
            <a:ext cx="827087" cy="485775"/>
          </a:xfrm>
          <a:custGeom>
            <a:avLst/>
            <a:gdLst>
              <a:gd name="T0" fmla="*/ 2147483647 w 521"/>
              <a:gd name="T1" fmla="*/ 0 h 306"/>
              <a:gd name="T2" fmla="*/ 2147483647 w 521"/>
              <a:gd name="T3" fmla="*/ 2147483647 h 306"/>
              <a:gd name="T4" fmla="*/ 2147483647 w 521"/>
              <a:gd name="T5" fmla="*/ 2147483647 h 306"/>
              <a:gd name="T6" fmla="*/ 0 60000 65536"/>
              <a:gd name="T7" fmla="*/ 0 60000 65536"/>
              <a:gd name="T8" fmla="*/ 0 60000 65536"/>
              <a:gd name="T9" fmla="*/ 0 w 521"/>
              <a:gd name="T10" fmla="*/ 0 h 306"/>
              <a:gd name="T11" fmla="*/ 521 w 521"/>
              <a:gd name="T12" fmla="*/ 306 h 3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1" h="306">
                <a:moveTo>
                  <a:pt x="23" y="0"/>
                </a:moveTo>
                <a:cubicBezTo>
                  <a:pt x="33" y="30"/>
                  <a:pt x="0" y="123"/>
                  <a:pt x="83" y="174"/>
                </a:cubicBezTo>
                <a:cubicBezTo>
                  <a:pt x="166" y="225"/>
                  <a:pt x="430" y="278"/>
                  <a:pt x="521" y="306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79899" name="Line 67"/>
          <p:cNvSpPr>
            <a:spLocks noChangeShapeType="1"/>
          </p:cNvSpPr>
          <p:nvPr/>
        </p:nvSpPr>
        <p:spPr bwMode="auto">
          <a:xfrm>
            <a:off x="6705600" y="2286000"/>
            <a:ext cx="381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0" name="Line 68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1" name="Line 69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2" name="Line 70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3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79904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5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6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7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8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9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0" name="Rectangle 86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9911" name="Text Box 17"/>
          <p:cNvSpPr txBox="1">
            <a:spLocks noChangeArrowheads="1"/>
          </p:cNvSpPr>
          <p:nvPr/>
        </p:nvSpPr>
        <p:spPr bwMode="auto">
          <a:xfrm>
            <a:off x="4475163" y="1092200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50  99</a:t>
            </a:r>
          </a:p>
        </p:txBody>
      </p:sp>
      <p:sp>
        <p:nvSpPr>
          <p:cNvPr id="79912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3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4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5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6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7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8" name="Rectangle 87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9919" name="Text Box 17"/>
          <p:cNvSpPr txBox="1">
            <a:spLocks noChangeArrowheads="1"/>
          </p:cNvSpPr>
          <p:nvPr/>
        </p:nvSpPr>
        <p:spPr bwMode="auto">
          <a:xfrm>
            <a:off x="2024063" y="19796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FF0000"/>
                </a:solidFill>
                <a:latin typeface="Century Gothic" charset="0"/>
              </a:rPr>
              <a:t>30</a:t>
            </a:r>
          </a:p>
        </p:txBody>
      </p:sp>
      <p:sp>
        <p:nvSpPr>
          <p:cNvPr id="79920" name="Line 18"/>
          <p:cNvSpPr>
            <a:spLocks noChangeShapeType="1"/>
          </p:cNvSpPr>
          <p:nvPr/>
        </p:nvSpPr>
        <p:spPr bwMode="auto">
          <a:xfrm>
            <a:off x="20478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21" name="Line 19"/>
          <p:cNvSpPr>
            <a:spLocks noChangeShapeType="1"/>
          </p:cNvSpPr>
          <p:nvPr/>
        </p:nvSpPr>
        <p:spPr bwMode="auto">
          <a:xfrm>
            <a:off x="2986088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22" name="Line 20"/>
          <p:cNvSpPr>
            <a:spLocks noChangeShapeType="1"/>
          </p:cNvSpPr>
          <p:nvPr/>
        </p:nvSpPr>
        <p:spPr bwMode="auto">
          <a:xfrm>
            <a:off x="24669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23" name="Line 21"/>
          <p:cNvSpPr>
            <a:spLocks noChangeShapeType="1"/>
          </p:cNvSpPr>
          <p:nvPr/>
        </p:nvSpPr>
        <p:spPr bwMode="auto">
          <a:xfrm>
            <a:off x="26066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24" name="Line 22"/>
          <p:cNvSpPr>
            <a:spLocks noChangeShapeType="1"/>
          </p:cNvSpPr>
          <p:nvPr/>
        </p:nvSpPr>
        <p:spPr bwMode="auto">
          <a:xfrm>
            <a:off x="35369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25" name="Line 23"/>
          <p:cNvSpPr>
            <a:spLocks noChangeShapeType="1"/>
          </p:cNvSpPr>
          <p:nvPr/>
        </p:nvSpPr>
        <p:spPr bwMode="auto">
          <a:xfrm>
            <a:off x="31178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26" name="Rectangle 94"/>
          <p:cNvSpPr>
            <a:spLocks noChangeArrowheads="1"/>
          </p:cNvSpPr>
          <p:nvPr/>
        </p:nvSpPr>
        <p:spPr bwMode="auto">
          <a:xfrm>
            <a:off x="1939925" y="20050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9927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79928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29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30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31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32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33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34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79935" name="Line 58"/>
          <p:cNvSpPr>
            <a:spLocks noChangeShapeType="1"/>
          </p:cNvSpPr>
          <p:nvPr/>
        </p:nvSpPr>
        <p:spPr bwMode="auto">
          <a:xfrm>
            <a:off x="1900238" y="32226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7C8DAE-7A95-D24D-B8A6-C4AD0EB0BF4C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74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(e) Redistribute (non-leaf)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Delete 20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/>
              <a:t>Underflow at </a:t>
            </a:r>
            <a:r>
              <a:rPr lang="en-US" altLang="x-none" sz="1800" i="1">
                <a:latin typeface="Times New Roman" charset="0"/>
              </a:rPr>
              <a:t>b</a:t>
            </a:r>
            <a:r>
              <a:rPr lang="en-US" altLang="x-none" sz="1800"/>
              <a:t>? Min 2 ptrs, currently 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/>
              <a:t>Merge </a:t>
            </a:r>
            <a:r>
              <a:rPr lang="en-US" altLang="x-none" sz="1800" i="1">
                <a:latin typeface="Times New Roman" charset="0"/>
              </a:rPr>
              <a:t>b</a:t>
            </a:r>
            <a:r>
              <a:rPr lang="en-US" altLang="x-none" sz="1800"/>
              <a:t> with </a:t>
            </a:r>
            <a:r>
              <a:rPr lang="en-US" altLang="x-none" sz="1800" i="1">
                <a:latin typeface="Times New Roman" charset="0"/>
              </a:rPr>
              <a:t>c</a:t>
            </a:r>
            <a:r>
              <a:rPr lang="en-US" altLang="x-none" sz="1800"/>
              <a:t>? Max 4 ptrs, 5 ptrs in total.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/>
              <a:t>If cannot be merged, redistribute the keys with a sibling.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800"/>
              <a:t>Redistribute </a:t>
            </a:r>
            <a:r>
              <a:rPr lang="en-US" altLang="x-none" sz="1800" i="1">
                <a:latin typeface="Times New Roman" charset="0"/>
              </a:rPr>
              <a:t>b</a:t>
            </a:r>
            <a:r>
              <a:rPr lang="en-US" altLang="x-none" sz="1800"/>
              <a:t> and </a:t>
            </a:r>
            <a:r>
              <a:rPr lang="en-US" altLang="x-none" sz="1800" i="1">
                <a:latin typeface="Times New Roman" charset="0"/>
              </a:rPr>
              <a:t>c</a:t>
            </a:r>
            <a:endParaRPr lang="en-US" altLang="x-none" sz="1800"/>
          </a:p>
        </p:txBody>
      </p:sp>
      <p:sp>
        <p:nvSpPr>
          <p:cNvPr id="80901" name="Line 20"/>
          <p:cNvSpPr>
            <a:spLocks noChangeShapeType="1"/>
          </p:cNvSpPr>
          <p:nvPr/>
        </p:nvSpPr>
        <p:spPr bwMode="auto">
          <a:xfrm>
            <a:off x="2454275" y="3122613"/>
            <a:ext cx="21177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Line 21"/>
          <p:cNvSpPr>
            <a:spLocks noChangeShapeType="1"/>
          </p:cNvSpPr>
          <p:nvPr/>
        </p:nvSpPr>
        <p:spPr bwMode="auto">
          <a:xfrm flipH="1">
            <a:off x="1201738" y="2263775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22"/>
          <p:cNvSpPr>
            <a:spLocks noChangeShapeType="1"/>
          </p:cNvSpPr>
          <p:nvPr/>
        </p:nvSpPr>
        <p:spPr bwMode="auto">
          <a:xfrm flipH="1">
            <a:off x="4953000" y="2271713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Freeform 23"/>
          <p:cNvSpPr>
            <a:spLocks/>
          </p:cNvSpPr>
          <p:nvPr/>
        </p:nvSpPr>
        <p:spPr bwMode="auto">
          <a:xfrm>
            <a:off x="5595938" y="2295525"/>
            <a:ext cx="936625" cy="698500"/>
          </a:xfrm>
          <a:custGeom>
            <a:avLst/>
            <a:gdLst>
              <a:gd name="T0" fmla="*/ 2147483647 w 590"/>
              <a:gd name="T1" fmla="*/ 0 h 440"/>
              <a:gd name="T2" fmla="*/ 2147483647 w 590"/>
              <a:gd name="T3" fmla="*/ 2147483647 h 440"/>
              <a:gd name="T4" fmla="*/ 2147483647 w 590"/>
              <a:gd name="T5" fmla="*/ 2147483647 h 440"/>
              <a:gd name="T6" fmla="*/ 0 60000 65536"/>
              <a:gd name="T7" fmla="*/ 0 60000 65536"/>
              <a:gd name="T8" fmla="*/ 0 60000 65536"/>
              <a:gd name="T9" fmla="*/ 0 w 590"/>
              <a:gd name="T10" fmla="*/ 0 h 440"/>
              <a:gd name="T11" fmla="*/ 590 w 590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440">
                <a:moveTo>
                  <a:pt x="33" y="0"/>
                </a:moveTo>
                <a:cubicBezTo>
                  <a:pt x="43" y="31"/>
                  <a:pt x="0" y="107"/>
                  <a:pt x="93" y="180"/>
                </a:cubicBezTo>
                <a:cubicBezTo>
                  <a:pt x="186" y="253"/>
                  <a:pt x="487" y="386"/>
                  <a:pt x="590" y="44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0905" name="Line 32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906" name="Group 33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80967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80968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7" name="Text Box 36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grpSp>
        <p:nvGrpSpPr>
          <p:cNvPr id="80908" name="Group 45"/>
          <p:cNvGrpSpPr>
            <a:grpSpLocks/>
          </p:cNvGrpSpPr>
          <p:nvPr/>
        </p:nvGrpSpPr>
        <p:grpSpPr bwMode="auto">
          <a:xfrm>
            <a:off x="5024438" y="1982788"/>
            <a:ext cx="1774825" cy="512762"/>
            <a:chOff x="749" y="2389"/>
            <a:chExt cx="1118" cy="323"/>
          </a:xfrm>
        </p:grpSpPr>
        <p:sp>
          <p:nvSpPr>
            <p:cNvPr id="80960" name="Text Box 46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70  90  97 </a:t>
              </a:r>
            </a:p>
          </p:txBody>
        </p:sp>
        <p:sp>
          <p:nvSpPr>
            <p:cNvPr id="80961" name="Line 47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2" name="Line 48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3" name="Line 49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4" name="Line 50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5" name="Line 51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6" name="Line 52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9" name="Line 53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54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Line 55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Line 56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Line 57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4" name="Text Box 58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80915" name="Text Box 59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80916" name="Text Box 60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80917" name="Text Box 61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80918" name="Text Box 62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80919" name="Text Box 63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80920" name="Freeform 64"/>
          <p:cNvSpPr>
            <a:spLocks/>
          </p:cNvSpPr>
          <p:nvPr/>
        </p:nvSpPr>
        <p:spPr bwMode="auto">
          <a:xfrm>
            <a:off x="6135688" y="2295525"/>
            <a:ext cx="827087" cy="485775"/>
          </a:xfrm>
          <a:custGeom>
            <a:avLst/>
            <a:gdLst>
              <a:gd name="T0" fmla="*/ 2147483647 w 521"/>
              <a:gd name="T1" fmla="*/ 0 h 306"/>
              <a:gd name="T2" fmla="*/ 2147483647 w 521"/>
              <a:gd name="T3" fmla="*/ 2147483647 h 306"/>
              <a:gd name="T4" fmla="*/ 2147483647 w 521"/>
              <a:gd name="T5" fmla="*/ 2147483647 h 306"/>
              <a:gd name="T6" fmla="*/ 0 60000 65536"/>
              <a:gd name="T7" fmla="*/ 0 60000 65536"/>
              <a:gd name="T8" fmla="*/ 0 60000 65536"/>
              <a:gd name="T9" fmla="*/ 0 w 521"/>
              <a:gd name="T10" fmla="*/ 0 h 306"/>
              <a:gd name="T11" fmla="*/ 521 w 521"/>
              <a:gd name="T12" fmla="*/ 306 h 3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1" h="306">
                <a:moveTo>
                  <a:pt x="23" y="0"/>
                </a:moveTo>
                <a:cubicBezTo>
                  <a:pt x="33" y="30"/>
                  <a:pt x="0" y="123"/>
                  <a:pt x="83" y="174"/>
                </a:cubicBezTo>
                <a:cubicBezTo>
                  <a:pt x="166" y="225"/>
                  <a:pt x="430" y="278"/>
                  <a:pt x="521" y="306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0921" name="Line 65"/>
          <p:cNvSpPr>
            <a:spLocks noChangeShapeType="1"/>
          </p:cNvSpPr>
          <p:nvPr/>
        </p:nvSpPr>
        <p:spPr bwMode="auto">
          <a:xfrm>
            <a:off x="6705600" y="2286000"/>
            <a:ext cx="381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2" name="Text Box 66"/>
          <p:cNvSpPr txBox="1">
            <a:spLocks noChangeArrowheads="1"/>
          </p:cNvSpPr>
          <p:nvPr/>
        </p:nvSpPr>
        <p:spPr bwMode="auto">
          <a:xfrm>
            <a:off x="1828800" y="1600200"/>
            <a:ext cx="123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underflow!</a:t>
            </a:r>
          </a:p>
        </p:txBody>
      </p:sp>
      <p:sp>
        <p:nvSpPr>
          <p:cNvPr id="80923" name="Freeform 67"/>
          <p:cNvSpPr>
            <a:spLocks/>
          </p:cNvSpPr>
          <p:nvPr/>
        </p:nvSpPr>
        <p:spPr bwMode="auto">
          <a:xfrm>
            <a:off x="3743325" y="2590800"/>
            <a:ext cx="1362075" cy="409575"/>
          </a:xfrm>
          <a:custGeom>
            <a:avLst/>
            <a:gdLst>
              <a:gd name="T0" fmla="*/ 2147483647 w 858"/>
              <a:gd name="T1" fmla="*/ 0 h 258"/>
              <a:gd name="T2" fmla="*/ 2147483647 w 858"/>
              <a:gd name="T3" fmla="*/ 2147483647 h 258"/>
              <a:gd name="T4" fmla="*/ 0 w 858"/>
              <a:gd name="T5" fmla="*/ 2147483647 h 258"/>
              <a:gd name="T6" fmla="*/ 0 60000 65536"/>
              <a:gd name="T7" fmla="*/ 0 60000 65536"/>
              <a:gd name="T8" fmla="*/ 0 60000 65536"/>
              <a:gd name="T9" fmla="*/ 0 w 858"/>
              <a:gd name="T10" fmla="*/ 0 h 258"/>
              <a:gd name="T11" fmla="*/ 858 w 858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258">
                <a:moveTo>
                  <a:pt x="858" y="0"/>
                </a:moveTo>
                <a:cubicBezTo>
                  <a:pt x="764" y="38"/>
                  <a:pt x="435" y="202"/>
                  <a:pt x="292" y="230"/>
                </a:cubicBezTo>
                <a:cubicBezTo>
                  <a:pt x="149" y="258"/>
                  <a:pt x="61" y="181"/>
                  <a:pt x="0" y="16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0924" name="Text Box 68"/>
          <p:cNvSpPr txBox="1">
            <a:spLocks noChangeArrowheads="1"/>
          </p:cNvSpPr>
          <p:nvPr/>
        </p:nvSpPr>
        <p:spPr bwMode="auto">
          <a:xfrm>
            <a:off x="2057400" y="2514600"/>
            <a:ext cx="188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Can be merged?</a:t>
            </a:r>
          </a:p>
        </p:txBody>
      </p:sp>
      <p:sp>
        <p:nvSpPr>
          <p:cNvPr id="80925" name="Line 69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6" name="Line 70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7" name="Line 71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8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80929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0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1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2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3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4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5" name="Rectangle 86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0936" name="Text Box 17"/>
          <p:cNvSpPr txBox="1">
            <a:spLocks noChangeArrowheads="1"/>
          </p:cNvSpPr>
          <p:nvPr/>
        </p:nvSpPr>
        <p:spPr bwMode="auto">
          <a:xfrm>
            <a:off x="4475163" y="1092200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50  99</a:t>
            </a:r>
          </a:p>
        </p:txBody>
      </p:sp>
      <p:sp>
        <p:nvSpPr>
          <p:cNvPr id="80937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8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9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0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1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2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3" name="Rectangle 87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0944" name="Line 18"/>
          <p:cNvSpPr>
            <a:spLocks noChangeShapeType="1"/>
          </p:cNvSpPr>
          <p:nvPr/>
        </p:nvSpPr>
        <p:spPr bwMode="auto">
          <a:xfrm>
            <a:off x="20478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5" name="Line 19"/>
          <p:cNvSpPr>
            <a:spLocks noChangeShapeType="1"/>
          </p:cNvSpPr>
          <p:nvPr/>
        </p:nvSpPr>
        <p:spPr bwMode="auto">
          <a:xfrm>
            <a:off x="2986088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6" name="Line 20"/>
          <p:cNvSpPr>
            <a:spLocks noChangeShapeType="1"/>
          </p:cNvSpPr>
          <p:nvPr/>
        </p:nvSpPr>
        <p:spPr bwMode="auto">
          <a:xfrm>
            <a:off x="24669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7" name="Line 21"/>
          <p:cNvSpPr>
            <a:spLocks noChangeShapeType="1"/>
          </p:cNvSpPr>
          <p:nvPr/>
        </p:nvSpPr>
        <p:spPr bwMode="auto">
          <a:xfrm>
            <a:off x="26066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8" name="Line 22"/>
          <p:cNvSpPr>
            <a:spLocks noChangeShapeType="1"/>
          </p:cNvSpPr>
          <p:nvPr/>
        </p:nvSpPr>
        <p:spPr bwMode="auto">
          <a:xfrm>
            <a:off x="35369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9" name="Line 23"/>
          <p:cNvSpPr>
            <a:spLocks noChangeShapeType="1"/>
          </p:cNvSpPr>
          <p:nvPr/>
        </p:nvSpPr>
        <p:spPr bwMode="auto">
          <a:xfrm>
            <a:off x="31178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50" name="Rectangle 94"/>
          <p:cNvSpPr>
            <a:spLocks noChangeArrowheads="1"/>
          </p:cNvSpPr>
          <p:nvPr/>
        </p:nvSpPr>
        <p:spPr bwMode="auto">
          <a:xfrm>
            <a:off x="1939925" y="20050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0951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80952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53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54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55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56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57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58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0959" name="Line 58"/>
          <p:cNvSpPr>
            <a:spLocks noChangeShapeType="1"/>
          </p:cNvSpPr>
          <p:nvPr/>
        </p:nvSpPr>
        <p:spPr bwMode="auto">
          <a:xfrm>
            <a:off x="1900238" y="32226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EB2A57-D514-794A-A1B7-45C773DC9E3E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75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(e) Redistribute (non-leaf)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590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x-none" sz="2400"/>
              <a:t>Delete 20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x-none" sz="240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x-none" sz="2400" u="sng"/>
              <a:t>Redistribution at a non-leaf node is done in two steps</a:t>
            </a:r>
            <a:r>
              <a:rPr lang="en-US" altLang="x-none" sz="2400"/>
              <a:t>.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x-none" sz="2400" i="1"/>
              <a:t>Step 1</a:t>
            </a:r>
            <a:r>
              <a:rPr lang="en-US" altLang="x-none" sz="2400"/>
              <a:t>: Temporarily, make the left node </a:t>
            </a:r>
            <a:r>
              <a:rPr lang="en-US" altLang="x-none" sz="2400" i="1">
                <a:latin typeface="Times New Roman" charset="0"/>
              </a:rPr>
              <a:t>b</a:t>
            </a:r>
            <a:r>
              <a:rPr lang="en-US" altLang="x-none" sz="2400"/>
              <a:t> </a:t>
            </a:r>
            <a:r>
              <a:rPr lang="en-US" altLang="en-US" sz="2400"/>
              <a:t>“</a:t>
            </a:r>
            <a:r>
              <a:rPr lang="en-US" altLang="x-none" sz="2400"/>
              <a:t>overflow</a:t>
            </a:r>
            <a:r>
              <a:rPr lang="en-US" altLang="en-US" sz="2400"/>
              <a:t>”</a:t>
            </a:r>
            <a:r>
              <a:rPr lang="en-US" altLang="x-none" sz="2400"/>
              <a:t> by pulling down the mid-key and moving everything to the left.</a:t>
            </a:r>
          </a:p>
        </p:txBody>
      </p:sp>
      <p:sp>
        <p:nvSpPr>
          <p:cNvPr id="81925" name="Line 20"/>
          <p:cNvSpPr>
            <a:spLocks noChangeShapeType="1"/>
          </p:cNvSpPr>
          <p:nvPr/>
        </p:nvSpPr>
        <p:spPr bwMode="auto">
          <a:xfrm>
            <a:off x="2454275" y="3122613"/>
            <a:ext cx="21177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Line 21"/>
          <p:cNvSpPr>
            <a:spLocks noChangeShapeType="1"/>
          </p:cNvSpPr>
          <p:nvPr/>
        </p:nvSpPr>
        <p:spPr bwMode="auto">
          <a:xfrm flipH="1">
            <a:off x="1201738" y="2263775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Line 22"/>
          <p:cNvSpPr>
            <a:spLocks noChangeShapeType="1"/>
          </p:cNvSpPr>
          <p:nvPr/>
        </p:nvSpPr>
        <p:spPr bwMode="auto">
          <a:xfrm flipH="1">
            <a:off x="4953000" y="2271713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Freeform 23"/>
          <p:cNvSpPr>
            <a:spLocks/>
          </p:cNvSpPr>
          <p:nvPr/>
        </p:nvSpPr>
        <p:spPr bwMode="auto">
          <a:xfrm>
            <a:off x="5595938" y="2295525"/>
            <a:ext cx="936625" cy="698500"/>
          </a:xfrm>
          <a:custGeom>
            <a:avLst/>
            <a:gdLst>
              <a:gd name="T0" fmla="*/ 2147483647 w 590"/>
              <a:gd name="T1" fmla="*/ 0 h 440"/>
              <a:gd name="T2" fmla="*/ 2147483647 w 590"/>
              <a:gd name="T3" fmla="*/ 2147483647 h 440"/>
              <a:gd name="T4" fmla="*/ 2147483647 w 590"/>
              <a:gd name="T5" fmla="*/ 2147483647 h 440"/>
              <a:gd name="T6" fmla="*/ 0 60000 65536"/>
              <a:gd name="T7" fmla="*/ 0 60000 65536"/>
              <a:gd name="T8" fmla="*/ 0 60000 65536"/>
              <a:gd name="T9" fmla="*/ 0 w 590"/>
              <a:gd name="T10" fmla="*/ 0 h 440"/>
              <a:gd name="T11" fmla="*/ 590 w 590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440">
                <a:moveTo>
                  <a:pt x="33" y="0"/>
                </a:moveTo>
                <a:cubicBezTo>
                  <a:pt x="43" y="31"/>
                  <a:pt x="0" y="107"/>
                  <a:pt x="93" y="180"/>
                </a:cubicBezTo>
                <a:cubicBezTo>
                  <a:pt x="186" y="253"/>
                  <a:pt x="487" y="386"/>
                  <a:pt x="590" y="44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1929" name="Line 32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930" name="Group 33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81994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81995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31" name="Text Box 36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grpSp>
        <p:nvGrpSpPr>
          <p:cNvPr id="81932" name="Group 45"/>
          <p:cNvGrpSpPr>
            <a:grpSpLocks/>
          </p:cNvGrpSpPr>
          <p:nvPr/>
        </p:nvGrpSpPr>
        <p:grpSpPr bwMode="auto">
          <a:xfrm>
            <a:off x="5024438" y="1982788"/>
            <a:ext cx="1774825" cy="512762"/>
            <a:chOff x="749" y="2389"/>
            <a:chExt cx="1118" cy="323"/>
          </a:xfrm>
        </p:grpSpPr>
        <p:sp>
          <p:nvSpPr>
            <p:cNvPr id="81987" name="Text Box 46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70  90  97 </a:t>
              </a:r>
            </a:p>
          </p:txBody>
        </p:sp>
        <p:sp>
          <p:nvSpPr>
            <p:cNvPr id="81988" name="Line 47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9" name="Line 48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0" name="Line 49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1" name="Line 50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2" name="Line 51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3" name="Line 52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33" name="Line 53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54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Line 55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Line 56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7" name="Line 57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Text Box 58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81939" name="Text Box 59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81940" name="Text Box 60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81941" name="Text Box 61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81942" name="Text Box 62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81943" name="Text Box 63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81944" name="Freeform 64"/>
          <p:cNvSpPr>
            <a:spLocks/>
          </p:cNvSpPr>
          <p:nvPr/>
        </p:nvSpPr>
        <p:spPr bwMode="auto">
          <a:xfrm>
            <a:off x="6135688" y="2295525"/>
            <a:ext cx="827087" cy="485775"/>
          </a:xfrm>
          <a:custGeom>
            <a:avLst/>
            <a:gdLst>
              <a:gd name="T0" fmla="*/ 2147483647 w 521"/>
              <a:gd name="T1" fmla="*/ 0 h 306"/>
              <a:gd name="T2" fmla="*/ 2147483647 w 521"/>
              <a:gd name="T3" fmla="*/ 2147483647 h 306"/>
              <a:gd name="T4" fmla="*/ 2147483647 w 521"/>
              <a:gd name="T5" fmla="*/ 2147483647 h 306"/>
              <a:gd name="T6" fmla="*/ 0 60000 65536"/>
              <a:gd name="T7" fmla="*/ 0 60000 65536"/>
              <a:gd name="T8" fmla="*/ 0 60000 65536"/>
              <a:gd name="T9" fmla="*/ 0 w 521"/>
              <a:gd name="T10" fmla="*/ 0 h 306"/>
              <a:gd name="T11" fmla="*/ 521 w 521"/>
              <a:gd name="T12" fmla="*/ 306 h 3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1" h="306">
                <a:moveTo>
                  <a:pt x="23" y="0"/>
                </a:moveTo>
                <a:cubicBezTo>
                  <a:pt x="33" y="30"/>
                  <a:pt x="0" y="123"/>
                  <a:pt x="83" y="174"/>
                </a:cubicBezTo>
                <a:cubicBezTo>
                  <a:pt x="166" y="225"/>
                  <a:pt x="430" y="278"/>
                  <a:pt x="521" y="306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1945" name="Line 65"/>
          <p:cNvSpPr>
            <a:spLocks noChangeShapeType="1"/>
          </p:cNvSpPr>
          <p:nvPr/>
        </p:nvSpPr>
        <p:spPr bwMode="auto">
          <a:xfrm>
            <a:off x="6705600" y="2286000"/>
            <a:ext cx="381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AutoShape 66"/>
          <p:cNvSpPr>
            <a:spLocks noChangeArrowheads="1"/>
          </p:cNvSpPr>
          <p:nvPr/>
        </p:nvSpPr>
        <p:spPr bwMode="auto">
          <a:xfrm>
            <a:off x="4876800" y="2057400"/>
            <a:ext cx="19812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1947" name="AutoShape 67"/>
          <p:cNvSpPr>
            <a:spLocks noChangeArrowheads="1"/>
          </p:cNvSpPr>
          <p:nvPr/>
        </p:nvSpPr>
        <p:spPr bwMode="auto">
          <a:xfrm>
            <a:off x="4572000" y="1143000"/>
            <a:ext cx="381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1948" name="Freeform 68"/>
          <p:cNvSpPr>
            <a:spLocks/>
          </p:cNvSpPr>
          <p:nvPr/>
        </p:nvSpPr>
        <p:spPr bwMode="auto">
          <a:xfrm>
            <a:off x="2286000" y="1371600"/>
            <a:ext cx="2286000" cy="838200"/>
          </a:xfrm>
          <a:custGeom>
            <a:avLst/>
            <a:gdLst>
              <a:gd name="T0" fmla="*/ 2147483647 w 1440"/>
              <a:gd name="T1" fmla="*/ 0 h 528"/>
              <a:gd name="T2" fmla="*/ 2147483647 w 1440"/>
              <a:gd name="T3" fmla="*/ 2147483647 h 528"/>
              <a:gd name="T4" fmla="*/ 2147483647 w 1440"/>
              <a:gd name="T5" fmla="*/ 2147483647 h 528"/>
              <a:gd name="T6" fmla="*/ 0 w 144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528"/>
              <a:gd name="T14" fmla="*/ 1440 w 14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528">
                <a:moveTo>
                  <a:pt x="1440" y="0"/>
                </a:moveTo>
                <a:cubicBezTo>
                  <a:pt x="1359" y="55"/>
                  <a:pt x="1123" y="248"/>
                  <a:pt x="954" y="330"/>
                </a:cubicBezTo>
                <a:cubicBezTo>
                  <a:pt x="785" y="412"/>
                  <a:pt x="585" y="459"/>
                  <a:pt x="426" y="492"/>
                </a:cubicBezTo>
                <a:cubicBezTo>
                  <a:pt x="267" y="525"/>
                  <a:pt x="89" y="521"/>
                  <a:pt x="0" y="528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1949" name="Freeform 69"/>
          <p:cNvSpPr>
            <a:spLocks/>
          </p:cNvSpPr>
          <p:nvPr/>
        </p:nvSpPr>
        <p:spPr bwMode="auto">
          <a:xfrm>
            <a:off x="2895600" y="2362200"/>
            <a:ext cx="1981200" cy="571500"/>
          </a:xfrm>
          <a:custGeom>
            <a:avLst/>
            <a:gdLst>
              <a:gd name="T0" fmla="*/ 2147483647 w 1296"/>
              <a:gd name="T1" fmla="*/ 2147483647 h 360"/>
              <a:gd name="T2" fmla="*/ 2147483647 w 1296"/>
              <a:gd name="T3" fmla="*/ 2147483647 h 360"/>
              <a:gd name="T4" fmla="*/ 0 w 1296"/>
              <a:gd name="T5" fmla="*/ 0 h 360"/>
              <a:gd name="T6" fmla="*/ 0 60000 65536"/>
              <a:gd name="T7" fmla="*/ 0 60000 65536"/>
              <a:gd name="T8" fmla="*/ 0 60000 65536"/>
              <a:gd name="T9" fmla="*/ 0 w 1296"/>
              <a:gd name="T10" fmla="*/ 0 h 360"/>
              <a:gd name="T11" fmla="*/ 1296 w 1296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360">
                <a:moveTo>
                  <a:pt x="1296" y="144"/>
                </a:moveTo>
                <a:cubicBezTo>
                  <a:pt x="924" y="252"/>
                  <a:pt x="552" y="360"/>
                  <a:pt x="336" y="336"/>
                </a:cubicBezTo>
                <a:cubicBezTo>
                  <a:pt x="120" y="312"/>
                  <a:pt x="60" y="156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1950" name="AutoShape 70"/>
          <p:cNvSpPr>
            <a:spLocks noChangeArrowheads="1"/>
          </p:cNvSpPr>
          <p:nvPr/>
        </p:nvSpPr>
        <p:spPr bwMode="auto">
          <a:xfrm>
            <a:off x="1600200" y="1676400"/>
            <a:ext cx="5334000" cy="1066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1951" name="Text Box 71"/>
          <p:cNvSpPr txBox="1">
            <a:spLocks noChangeArrowheads="1"/>
          </p:cNvSpPr>
          <p:nvPr/>
        </p:nvSpPr>
        <p:spPr bwMode="auto">
          <a:xfrm>
            <a:off x="1676400" y="1243013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redistribute</a:t>
            </a:r>
          </a:p>
        </p:txBody>
      </p:sp>
      <p:sp>
        <p:nvSpPr>
          <p:cNvPr id="81952" name="Line 72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3" name="Line 73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4" name="Line 74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5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81956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7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8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9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0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1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2" name="Rectangle 86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1963" name="Text Box 17"/>
          <p:cNvSpPr txBox="1">
            <a:spLocks noChangeArrowheads="1"/>
          </p:cNvSpPr>
          <p:nvPr/>
        </p:nvSpPr>
        <p:spPr bwMode="auto">
          <a:xfrm>
            <a:off x="4475163" y="1092200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50  99</a:t>
            </a:r>
          </a:p>
        </p:txBody>
      </p:sp>
      <p:sp>
        <p:nvSpPr>
          <p:cNvPr id="81964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5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6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7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8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9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0" name="Rectangle 87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1971" name="Line 18"/>
          <p:cNvSpPr>
            <a:spLocks noChangeShapeType="1"/>
          </p:cNvSpPr>
          <p:nvPr/>
        </p:nvSpPr>
        <p:spPr bwMode="auto">
          <a:xfrm>
            <a:off x="20478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2" name="Line 19"/>
          <p:cNvSpPr>
            <a:spLocks noChangeShapeType="1"/>
          </p:cNvSpPr>
          <p:nvPr/>
        </p:nvSpPr>
        <p:spPr bwMode="auto">
          <a:xfrm>
            <a:off x="2986088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3" name="Line 20"/>
          <p:cNvSpPr>
            <a:spLocks noChangeShapeType="1"/>
          </p:cNvSpPr>
          <p:nvPr/>
        </p:nvSpPr>
        <p:spPr bwMode="auto">
          <a:xfrm>
            <a:off x="24669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4" name="Line 21"/>
          <p:cNvSpPr>
            <a:spLocks noChangeShapeType="1"/>
          </p:cNvSpPr>
          <p:nvPr/>
        </p:nvSpPr>
        <p:spPr bwMode="auto">
          <a:xfrm>
            <a:off x="26066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5" name="Line 22"/>
          <p:cNvSpPr>
            <a:spLocks noChangeShapeType="1"/>
          </p:cNvSpPr>
          <p:nvPr/>
        </p:nvSpPr>
        <p:spPr bwMode="auto">
          <a:xfrm>
            <a:off x="35369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6" name="Line 23"/>
          <p:cNvSpPr>
            <a:spLocks noChangeShapeType="1"/>
          </p:cNvSpPr>
          <p:nvPr/>
        </p:nvSpPr>
        <p:spPr bwMode="auto">
          <a:xfrm>
            <a:off x="31178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7" name="Rectangle 94"/>
          <p:cNvSpPr>
            <a:spLocks noChangeArrowheads="1"/>
          </p:cNvSpPr>
          <p:nvPr/>
        </p:nvSpPr>
        <p:spPr bwMode="auto">
          <a:xfrm>
            <a:off x="1939925" y="20050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1978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81979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0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1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2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3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4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5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1986" name="Line 58"/>
          <p:cNvSpPr>
            <a:spLocks noChangeShapeType="1"/>
          </p:cNvSpPr>
          <p:nvPr/>
        </p:nvSpPr>
        <p:spPr bwMode="auto">
          <a:xfrm>
            <a:off x="1900238" y="32226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3F6B0D-DDBB-1F47-978C-4E690EA83C2E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76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(e) Redistribute (non-leaf)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90975"/>
            <a:ext cx="7772400" cy="210502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x-none" sz="2400"/>
              <a:t>Delete 20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altLang="x-none" sz="2400" i="1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x-none" sz="2400" i="1"/>
              <a:t>Step 2</a:t>
            </a:r>
            <a:r>
              <a:rPr lang="en-US" altLang="x-none" sz="2400"/>
              <a:t>: Apply the </a:t>
            </a:r>
            <a:r>
              <a:rPr lang="en-US" altLang="en-US" sz="2400"/>
              <a:t>“</a:t>
            </a:r>
            <a:r>
              <a:rPr lang="en-US" altLang="x-none" sz="2400"/>
              <a:t>overflow handling algorithm</a:t>
            </a:r>
            <a:r>
              <a:rPr lang="en-US" altLang="en-US" sz="2400"/>
              <a:t>”</a:t>
            </a:r>
            <a:r>
              <a:rPr lang="en-US" altLang="x-none" sz="2400"/>
              <a:t> (the same algorithm used for B+tree insertion) to the overflowed node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x-none" sz="2000"/>
              <a:t>Detailed algorithm in the next slide</a:t>
            </a:r>
          </a:p>
        </p:txBody>
      </p:sp>
      <p:sp>
        <p:nvSpPr>
          <p:cNvPr id="82949" name="Line 20"/>
          <p:cNvSpPr>
            <a:spLocks noChangeShapeType="1"/>
          </p:cNvSpPr>
          <p:nvPr/>
        </p:nvSpPr>
        <p:spPr bwMode="auto">
          <a:xfrm>
            <a:off x="2454275" y="3122613"/>
            <a:ext cx="21177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Freeform 21"/>
          <p:cNvSpPr>
            <a:spLocks/>
          </p:cNvSpPr>
          <p:nvPr/>
        </p:nvSpPr>
        <p:spPr bwMode="auto">
          <a:xfrm>
            <a:off x="2501900" y="2286000"/>
            <a:ext cx="2451100" cy="731838"/>
          </a:xfrm>
          <a:custGeom>
            <a:avLst/>
            <a:gdLst>
              <a:gd name="T0" fmla="*/ 2147483647 w 1544"/>
              <a:gd name="T1" fmla="*/ 0 h 461"/>
              <a:gd name="T2" fmla="*/ 2147483647 w 1544"/>
              <a:gd name="T3" fmla="*/ 2147483647 h 461"/>
              <a:gd name="T4" fmla="*/ 2147483647 w 1544"/>
              <a:gd name="T5" fmla="*/ 2147483647 h 461"/>
              <a:gd name="T6" fmla="*/ 0 60000 65536"/>
              <a:gd name="T7" fmla="*/ 0 60000 65536"/>
              <a:gd name="T8" fmla="*/ 0 60000 65536"/>
              <a:gd name="T9" fmla="*/ 0 w 1544"/>
              <a:gd name="T10" fmla="*/ 0 h 461"/>
              <a:gd name="T11" fmla="*/ 1544 w 1544"/>
              <a:gd name="T12" fmla="*/ 461 h 4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4" h="461">
                <a:moveTo>
                  <a:pt x="56" y="0"/>
                </a:moveTo>
                <a:cubicBezTo>
                  <a:pt x="88" y="45"/>
                  <a:pt x="0" y="193"/>
                  <a:pt x="248" y="270"/>
                </a:cubicBezTo>
                <a:cubicBezTo>
                  <a:pt x="496" y="347"/>
                  <a:pt x="1274" y="421"/>
                  <a:pt x="1544" y="461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2951" name="Freeform 22"/>
          <p:cNvSpPr>
            <a:spLocks/>
          </p:cNvSpPr>
          <p:nvPr/>
        </p:nvSpPr>
        <p:spPr bwMode="auto">
          <a:xfrm>
            <a:off x="3052763" y="2266950"/>
            <a:ext cx="3479800" cy="727075"/>
          </a:xfrm>
          <a:custGeom>
            <a:avLst/>
            <a:gdLst>
              <a:gd name="T0" fmla="*/ 2147483647 w 2192"/>
              <a:gd name="T1" fmla="*/ 0 h 458"/>
              <a:gd name="T2" fmla="*/ 2147483647 w 2192"/>
              <a:gd name="T3" fmla="*/ 2147483647 h 458"/>
              <a:gd name="T4" fmla="*/ 2147483647 w 2192"/>
              <a:gd name="T5" fmla="*/ 2147483647 h 458"/>
              <a:gd name="T6" fmla="*/ 2147483647 w 2192"/>
              <a:gd name="T7" fmla="*/ 2147483647 h 458"/>
              <a:gd name="T8" fmla="*/ 0 60000 65536"/>
              <a:gd name="T9" fmla="*/ 0 60000 65536"/>
              <a:gd name="T10" fmla="*/ 0 60000 65536"/>
              <a:gd name="T11" fmla="*/ 0 60000 65536"/>
              <a:gd name="T12" fmla="*/ 0 w 2192"/>
              <a:gd name="T13" fmla="*/ 0 h 458"/>
              <a:gd name="T14" fmla="*/ 2192 w 2192"/>
              <a:gd name="T15" fmla="*/ 458 h 4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2" h="458">
                <a:moveTo>
                  <a:pt x="39" y="0"/>
                </a:moveTo>
                <a:cubicBezTo>
                  <a:pt x="82" y="42"/>
                  <a:pt x="0" y="194"/>
                  <a:pt x="297" y="252"/>
                </a:cubicBezTo>
                <a:cubicBezTo>
                  <a:pt x="594" y="310"/>
                  <a:pt x="1505" y="314"/>
                  <a:pt x="1821" y="348"/>
                </a:cubicBezTo>
                <a:cubicBezTo>
                  <a:pt x="2137" y="382"/>
                  <a:pt x="2115" y="435"/>
                  <a:pt x="2192" y="458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2952" name="Line 31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953" name="Group 32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83018" name="Freeform 33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83019" name="Line 34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954" name="Text Box 35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grpSp>
        <p:nvGrpSpPr>
          <p:cNvPr id="82955" name="Group 36"/>
          <p:cNvGrpSpPr>
            <a:grpSpLocks/>
          </p:cNvGrpSpPr>
          <p:nvPr/>
        </p:nvGrpSpPr>
        <p:grpSpPr bwMode="auto">
          <a:xfrm>
            <a:off x="1981200" y="1981200"/>
            <a:ext cx="1774825" cy="512763"/>
            <a:chOff x="750" y="2389"/>
            <a:chExt cx="1118" cy="323"/>
          </a:xfrm>
        </p:grpSpPr>
        <p:sp>
          <p:nvSpPr>
            <p:cNvPr id="83011" name="Text Box 37"/>
            <p:cNvSpPr txBox="1">
              <a:spLocks noChangeArrowheads="1"/>
            </p:cNvSpPr>
            <p:nvPr/>
          </p:nvSpPr>
          <p:spPr bwMode="auto">
            <a:xfrm>
              <a:off x="750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50</a:t>
              </a:r>
              <a:r>
                <a:rPr lang="en-US" altLang="x-none" sz="2400">
                  <a:solidFill>
                    <a:srgbClr val="FF0000"/>
                  </a:solidFill>
                  <a:latin typeface="Century Gothic" charset="0"/>
                </a:rPr>
                <a:t> </a:t>
              </a:r>
              <a:r>
                <a:rPr lang="en-US" altLang="x-none" sz="2400">
                  <a:latin typeface="Century Gothic" charset="0"/>
                </a:rPr>
                <a:t> 70  90 </a:t>
              </a:r>
            </a:p>
          </p:txBody>
        </p:sp>
        <p:sp>
          <p:nvSpPr>
            <p:cNvPr id="83012" name="Line 38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13" name="Line 39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14" name="Line 40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15" name="Line 41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16" name="Line 42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17" name="Line 43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956" name="Group 44"/>
          <p:cNvGrpSpPr>
            <a:grpSpLocks/>
          </p:cNvGrpSpPr>
          <p:nvPr/>
        </p:nvGrpSpPr>
        <p:grpSpPr bwMode="auto">
          <a:xfrm>
            <a:off x="5000625" y="1982788"/>
            <a:ext cx="1822450" cy="512762"/>
            <a:chOff x="734" y="2389"/>
            <a:chExt cx="1148" cy="323"/>
          </a:xfrm>
        </p:grpSpPr>
        <p:sp>
          <p:nvSpPr>
            <p:cNvPr id="83004" name="Text Box 45"/>
            <p:cNvSpPr txBox="1">
              <a:spLocks noChangeArrowheads="1"/>
            </p:cNvSpPr>
            <p:nvPr/>
          </p:nvSpPr>
          <p:spPr bwMode="auto">
            <a:xfrm>
              <a:off x="734" y="2404"/>
              <a:ext cx="1148" cy="300"/>
            </a:xfrm>
            <a:prstGeom prst="rect">
              <a:avLst/>
            </a:prstGeom>
            <a:noFill/>
            <a:ln w="19050">
              <a:solidFill>
                <a:srgbClr val="B2B2B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                </a:t>
              </a:r>
            </a:p>
          </p:txBody>
        </p:sp>
        <p:sp>
          <p:nvSpPr>
            <p:cNvPr id="83005" name="Line 46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6" name="Line 47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7" name="Line 48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8" name="Line 49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9" name="Line 50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10" name="Line 51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957" name="Line 52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53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rgbClr val="B2B2B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54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0" name="Line 55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56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Text Box 57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82963" name="Text Box 58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82964" name="Text Box 59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82965" name="Text Box 60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82966" name="Text Box 61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82967" name="Text Box 62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82968" name="Freeform 63"/>
          <p:cNvSpPr>
            <a:spLocks/>
          </p:cNvSpPr>
          <p:nvPr/>
        </p:nvSpPr>
        <p:spPr bwMode="auto">
          <a:xfrm>
            <a:off x="3508375" y="2286000"/>
            <a:ext cx="3454400" cy="495300"/>
          </a:xfrm>
          <a:custGeom>
            <a:avLst/>
            <a:gdLst>
              <a:gd name="T0" fmla="*/ 2147483647 w 2176"/>
              <a:gd name="T1" fmla="*/ 0 h 312"/>
              <a:gd name="T2" fmla="*/ 2147483647 w 2176"/>
              <a:gd name="T3" fmla="*/ 2147483647 h 312"/>
              <a:gd name="T4" fmla="*/ 2147483647 w 2176"/>
              <a:gd name="T5" fmla="*/ 2147483647 h 312"/>
              <a:gd name="T6" fmla="*/ 0 60000 65536"/>
              <a:gd name="T7" fmla="*/ 0 60000 65536"/>
              <a:gd name="T8" fmla="*/ 0 60000 65536"/>
              <a:gd name="T9" fmla="*/ 0 w 2176"/>
              <a:gd name="T10" fmla="*/ 0 h 312"/>
              <a:gd name="T11" fmla="*/ 2176 w 2176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12">
                <a:moveTo>
                  <a:pt x="100" y="0"/>
                </a:moveTo>
                <a:cubicBezTo>
                  <a:pt x="141" y="32"/>
                  <a:pt x="0" y="140"/>
                  <a:pt x="346" y="192"/>
                </a:cubicBezTo>
                <a:cubicBezTo>
                  <a:pt x="692" y="244"/>
                  <a:pt x="1795" y="287"/>
                  <a:pt x="2176" y="312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2969" name="AutoShape 64"/>
          <p:cNvSpPr>
            <a:spLocks noChangeArrowheads="1"/>
          </p:cNvSpPr>
          <p:nvPr/>
        </p:nvSpPr>
        <p:spPr bwMode="auto">
          <a:xfrm>
            <a:off x="1600200" y="1676400"/>
            <a:ext cx="5334000" cy="1066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2970" name="Text Box 65"/>
          <p:cNvSpPr txBox="1">
            <a:spLocks noChangeArrowheads="1"/>
          </p:cNvSpPr>
          <p:nvPr/>
        </p:nvSpPr>
        <p:spPr bwMode="auto">
          <a:xfrm>
            <a:off x="1676400" y="1243013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redistribute</a:t>
            </a:r>
          </a:p>
        </p:txBody>
      </p:sp>
      <p:sp>
        <p:nvSpPr>
          <p:cNvPr id="82971" name="Text Box 66"/>
          <p:cNvSpPr txBox="1">
            <a:spLocks noChangeArrowheads="1"/>
          </p:cNvSpPr>
          <p:nvPr/>
        </p:nvSpPr>
        <p:spPr bwMode="auto">
          <a:xfrm>
            <a:off x="3756025" y="2001838"/>
            <a:ext cx="603250" cy="4762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97  </a:t>
            </a:r>
            <a:r>
              <a:rPr lang="en-US" altLang="x-none" sz="2400">
                <a:solidFill>
                  <a:srgbClr val="FF0000"/>
                </a:solidFill>
                <a:latin typeface="Century Gothic" charset="0"/>
              </a:rPr>
              <a:t>    </a:t>
            </a:r>
            <a:r>
              <a:rPr lang="en-US" altLang="x-none" sz="2400">
                <a:latin typeface="Century Gothic" charset="0"/>
              </a:rPr>
              <a:t>            </a:t>
            </a:r>
          </a:p>
        </p:txBody>
      </p:sp>
      <p:sp>
        <p:nvSpPr>
          <p:cNvPr id="82972" name="Line 67"/>
          <p:cNvSpPr>
            <a:spLocks noChangeShapeType="1"/>
          </p:cNvSpPr>
          <p:nvPr/>
        </p:nvSpPr>
        <p:spPr bwMode="auto">
          <a:xfrm>
            <a:off x="4171950" y="19875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73" name="Freeform 68"/>
          <p:cNvSpPr>
            <a:spLocks/>
          </p:cNvSpPr>
          <p:nvPr/>
        </p:nvSpPr>
        <p:spPr bwMode="auto">
          <a:xfrm>
            <a:off x="4194175" y="2286000"/>
            <a:ext cx="2892425" cy="381000"/>
          </a:xfrm>
          <a:custGeom>
            <a:avLst/>
            <a:gdLst>
              <a:gd name="T0" fmla="*/ 2147483647 w 1822"/>
              <a:gd name="T1" fmla="*/ 0 h 240"/>
              <a:gd name="T2" fmla="*/ 2147483647 w 1822"/>
              <a:gd name="T3" fmla="*/ 2147483647 h 240"/>
              <a:gd name="T4" fmla="*/ 2147483647 w 1822"/>
              <a:gd name="T5" fmla="*/ 2147483647 h 240"/>
              <a:gd name="T6" fmla="*/ 2147483647 w 1822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822"/>
              <a:gd name="T13" fmla="*/ 0 h 240"/>
              <a:gd name="T14" fmla="*/ 1822 w 182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2" h="240">
                <a:moveTo>
                  <a:pt x="46" y="0"/>
                </a:moveTo>
                <a:cubicBezTo>
                  <a:pt x="74" y="29"/>
                  <a:pt x="0" y="142"/>
                  <a:pt x="214" y="174"/>
                </a:cubicBezTo>
                <a:cubicBezTo>
                  <a:pt x="428" y="206"/>
                  <a:pt x="1062" y="181"/>
                  <a:pt x="1330" y="192"/>
                </a:cubicBezTo>
                <a:cubicBezTo>
                  <a:pt x="1598" y="203"/>
                  <a:pt x="1720" y="230"/>
                  <a:pt x="1822" y="24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2974" name="Text Box 69"/>
          <p:cNvSpPr txBox="1">
            <a:spLocks noChangeArrowheads="1"/>
          </p:cNvSpPr>
          <p:nvPr/>
        </p:nvSpPr>
        <p:spPr bwMode="auto">
          <a:xfrm>
            <a:off x="1905000" y="167640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temporary overflow</a:t>
            </a:r>
          </a:p>
        </p:txBody>
      </p:sp>
      <p:sp>
        <p:nvSpPr>
          <p:cNvPr id="82975" name="Line 70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76" name="Line 71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77" name="Line 72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78" name="Line 73"/>
          <p:cNvSpPr>
            <a:spLocks noChangeShapeType="1"/>
          </p:cNvSpPr>
          <p:nvPr/>
        </p:nvSpPr>
        <p:spPr bwMode="auto">
          <a:xfrm flipH="1">
            <a:off x="1201738" y="2209800"/>
            <a:ext cx="855662" cy="820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79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82980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81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82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83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84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85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86" name="Rectangle 86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2987" name="Text Box 17"/>
          <p:cNvSpPr txBox="1">
            <a:spLocks noChangeArrowheads="1"/>
          </p:cNvSpPr>
          <p:nvPr/>
        </p:nvSpPr>
        <p:spPr bwMode="auto">
          <a:xfrm>
            <a:off x="5000625" y="109220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99</a:t>
            </a:r>
          </a:p>
        </p:txBody>
      </p:sp>
      <p:sp>
        <p:nvSpPr>
          <p:cNvPr id="82988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89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90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91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92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93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94" name="Rectangle 87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2995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82996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97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98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99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000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001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002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3003" name="Line 58"/>
          <p:cNvSpPr>
            <a:spLocks noChangeShapeType="1"/>
          </p:cNvSpPr>
          <p:nvPr/>
        </p:nvSpPr>
        <p:spPr bwMode="auto">
          <a:xfrm>
            <a:off x="1900238" y="32226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DA7EC4-35C3-9B47-BCB4-67DF6A83CBF1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77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(e) Redistribute (non-leaf)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90975"/>
            <a:ext cx="7772400" cy="210502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x-none" sz="2400"/>
              <a:t>Delete 20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altLang="x-none" sz="2400" i="1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x-none" sz="2400" i="1"/>
              <a:t>Step 2</a:t>
            </a:r>
            <a:r>
              <a:rPr lang="en-US" altLang="x-none" sz="2400"/>
              <a:t>: </a:t>
            </a:r>
            <a:r>
              <a:rPr lang="en-US" altLang="en-US" sz="2400"/>
              <a:t>“</a:t>
            </a:r>
            <a:r>
              <a:rPr lang="en-US" altLang="x-none" sz="2400"/>
              <a:t>overflow handling algorithm</a:t>
            </a:r>
            <a:r>
              <a:rPr lang="en-US" altLang="en-US" sz="2400"/>
              <a:t>”</a:t>
            </a:r>
            <a:endParaRPr lang="en-US" altLang="x-none" sz="2400"/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x-none" sz="2000"/>
              <a:t>Pick the mid-key (say 90) in the node and move it to parent.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x-none" sz="2000"/>
              <a:t>Move everything to the right of 90 to the empty node </a:t>
            </a:r>
            <a:r>
              <a:rPr lang="en-US" altLang="x-none" sz="2000" i="1">
                <a:latin typeface="Times New Roman" charset="0"/>
              </a:rPr>
              <a:t>c</a:t>
            </a:r>
            <a:r>
              <a:rPr lang="en-US" altLang="x-none" sz="2000"/>
              <a:t>.</a:t>
            </a:r>
          </a:p>
        </p:txBody>
      </p:sp>
      <p:sp>
        <p:nvSpPr>
          <p:cNvPr id="83973" name="Line 20"/>
          <p:cNvSpPr>
            <a:spLocks noChangeShapeType="1"/>
          </p:cNvSpPr>
          <p:nvPr/>
        </p:nvSpPr>
        <p:spPr bwMode="auto">
          <a:xfrm>
            <a:off x="2454275" y="3122613"/>
            <a:ext cx="21177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Freeform 21"/>
          <p:cNvSpPr>
            <a:spLocks/>
          </p:cNvSpPr>
          <p:nvPr/>
        </p:nvSpPr>
        <p:spPr bwMode="auto">
          <a:xfrm>
            <a:off x="2501900" y="2286000"/>
            <a:ext cx="2451100" cy="731838"/>
          </a:xfrm>
          <a:custGeom>
            <a:avLst/>
            <a:gdLst>
              <a:gd name="T0" fmla="*/ 2147483647 w 1544"/>
              <a:gd name="T1" fmla="*/ 0 h 461"/>
              <a:gd name="T2" fmla="*/ 2147483647 w 1544"/>
              <a:gd name="T3" fmla="*/ 2147483647 h 461"/>
              <a:gd name="T4" fmla="*/ 2147483647 w 1544"/>
              <a:gd name="T5" fmla="*/ 2147483647 h 461"/>
              <a:gd name="T6" fmla="*/ 0 60000 65536"/>
              <a:gd name="T7" fmla="*/ 0 60000 65536"/>
              <a:gd name="T8" fmla="*/ 0 60000 65536"/>
              <a:gd name="T9" fmla="*/ 0 w 1544"/>
              <a:gd name="T10" fmla="*/ 0 h 461"/>
              <a:gd name="T11" fmla="*/ 1544 w 1544"/>
              <a:gd name="T12" fmla="*/ 461 h 4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4" h="461">
                <a:moveTo>
                  <a:pt x="56" y="0"/>
                </a:moveTo>
                <a:cubicBezTo>
                  <a:pt x="88" y="45"/>
                  <a:pt x="0" y="193"/>
                  <a:pt x="248" y="270"/>
                </a:cubicBezTo>
                <a:cubicBezTo>
                  <a:pt x="496" y="347"/>
                  <a:pt x="1274" y="421"/>
                  <a:pt x="1544" y="461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3975" name="Freeform 22"/>
          <p:cNvSpPr>
            <a:spLocks/>
          </p:cNvSpPr>
          <p:nvPr/>
        </p:nvSpPr>
        <p:spPr bwMode="auto">
          <a:xfrm>
            <a:off x="3052763" y="2266950"/>
            <a:ext cx="3479800" cy="727075"/>
          </a:xfrm>
          <a:custGeom>
            <a:avLst/>
            <a:gdLst>
              <a:gd name="T0" fmla="*/ 2147483647 w 2192"/>
              <a:gd name="T1" fmla="*/ 0 h 458"/>
              <a:gd name="T2" fmla="*/ 2147483647 w 2192"/>
              <a:gd name="T3" fmla="*/ 2147483647 h 458"/>
              <a:gd name="T4" fmla="*/ 2147483647 w 2192"/>
              <a:gd name="T5" fmla="*/ 2147483647 h 458"/>
              <a:gd name="T6" fmla="*/ 2147483647 w 2192"/>
              <a:gd name="T7" fmla="*/ 2147483647 h 458"/>
              <a:gd name="T8" fmla="*/ 0 60000 65536"/>
              <a:gd name="T9" fmla="*/ 0 60000 65536"/>
              <a:gd name="T10" fmla="*/ 0 60000 65536"/>
              <a:gd name="T11" fmla="*/ 0 60000 65536"/>
              <a:gd name="T12" fmla="*/ 0 w 2192"/>
              <a:gd name="T13" fmla="*/ 0 h 458"/>
              <a:gd name="T14" fmla="*/ 2192 w 2192"/>
              <a:gd name="T15" fmla="*/ 458 h 4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2" h="458">
                <a:moveTo>
                  <a:pt x="39" y="0"/>
                </a:moveTo>
                <a:cubicBezTo>
                  <a:pt x="82" y="42"/>
                  <a:pt x="0" y="194"/>
                  <a:pt x="297" y="252"/>
                </a:cubicBezTo>
                <a:cubicBezTo>
                  <a:pt x="594" y="310"/>
                  <a:pt x="1505" y="314"/>
                  <a:pt x="1821" y="348"/>
                </a:cubicBezTo>
                <a:cubicBezTo>
                  <a:pt x="2137" y="382"/>
                  <a:pt x="2115" y="435"/>
                  <a:pt x="2192" y="458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3976" name="Line 31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977" name="Group 32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84045" name="Freeform 33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84046" name="Line 34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978" name="Text Box 35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grpSp>
        <p:nvGrpSpPr>
          <p:cNvPr id="83979" name="Group 36"/>
          <p:cNvGrpSpPr>
            <a:grpSpLocks/>
          </p:cNvGrpSpPr>
          <p:nvPr/>
        </p:nvGrpSpPr>
        <p:grpSpPr bwMode="auto">
          <a:xfrm>
            <a:off x="1981200" y="1981200"/>
            <a:ext cx="1774825" cy="512763"/>
            <a:chOff x="750" y="2389"/>
            <a:chExt cx="1118" cy="323"/>
          </a:xfrm>
        </p:grpSpPr>
        <p:sp>
          <p:nvSpPr>
            <p:cNvPr id="84038" name="Text Box 37"/>
            <p:cNvSpPr txBox="1">
              <a:spLocks noChangeArrowheads="1"/>
            </p:cNvSpPr>
            <p:nvPr/>
          </p:nvSpPr>
          <p:spPr bwMode="auto">
            <a:xfrm>
              <a:off x="750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50</a:t>
              </a:r>
              <a:r>
                <a:rPr lang="en-US" altLang="x-none" sz="2400">
                  <a:solidFill>
                    <a:srgbClr val="FF0000"/>
                  </a:solidFill>
                  <a:latin typeface="Century Gothic" charset="0"/>
                </a:rPr>
                <a:t> </a:t>
              </a:r>
              <a:r>
                <a:rPr lang="en-US" altLang="x-none" sz="2400">
                  <a:latin typeface="Century Gothic" charset="0"/>
                </a:rPr>
                <a:t> 70  90 </a:t>
              </a:r>
            </a:p>
          </p:txBody>
        </p:sp>
        <p:sp>
          <p:nvSpPr>
            <p:cNvPr id="84039" name="Line 38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40" name="Line 39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41" name="Line 40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42" name="Line 41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43" name="Line 42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44" name="Line 43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980" name="Group 44"/>
          <p:cNvGrpSpPr>
            <a:grpSpLocks/>
          </p:cNvGrpSpPr>
          <p:nvPr/>
        </p:nvGrpSpPr>
        <p:grpSpPr bwMode="auto">
          <a:xfrm>
            <a:off x="5000625" y="1982788"/>
            <a:ext cx="1822450" cy="512762"/>
            <a:chOff x="734" y="2389"/>
            <a:chExt cx="1148" cy="323"/>
          </a:xfrm>
        </p:grpSpPr>
        <p:sp>
          <p:nvSpPr>
            <p:cNvPr id="84031" name="Text Box 45"/>
            <p:cNvSpPr txBox="1">
              <a:spLocks noChangeArrowheads="1"/>
            </p:cNvSpPr>
            <p:nvPr/>
          </p:nvSpPr>
          <p:spPr bwMode="auto">
            <a:xfrm>
              <a:off x="734" y="2404"/>
              <a:ext cx="1148" cy="300"/>
            </a:xfrm>
            <a:prstGeom prst="rect">
              <a:avLst/>
            </a:prstGeom>
            <a:noFill/>
            <a:ln w="19050">
              <a:solidFill>
                <a:srgbClr val="B2B2B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latin typeface="Century Gothic" charset="0"/>
                </a:rPr>
                <a:t>                 </a:t>
              </a:r>
            </a:p>
          </p:txBody>
        </p:sp>
        <p:sp>
          <p:nvSpPr>
            <p:cNvPr id="84032" name="Line 46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33" name="Line 47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34" name="Line 48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35" name="Line 49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36" name="Line 50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37" name="Line 51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981" name="Line 52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53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rgbClr val="B2B2B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Line 54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4" name="Line 55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5" name="Line 56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6" name="Text Box 57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83987" name="Text Box 58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83988" name="Text Box 59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83989" name="Text Box 60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83990" name="Text Box 61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83991" name="Text Box 62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83992" name="Freeform 63"/>
          <p:cNvSpPr>
            <a:spLocks/>
          </p:cNvSpPr>
          <p:nvPr/>
        </p:nvSpPr>
        <p:spPr bwMode="auto">
          <a:xfrm>
            <a:off x="3508375" y="2286000"/>
            <a:ext cx="3454400" cy="495300"/>
          </a:xfrm>
          <a:custGeom>
            <a:avLst/>
            <a:gdLst>
              <a:gd name="T0" fmla="*/ 2147483647 w 2176"/>
              <a:gd name="T1" fmla="*/ 0 h 312"/>
              <a:gd name="T2" fmla="*/ 2147483647 w 2176"/>
              <a:gd name="T3" fmla="*/ 2147483647 h 312"/>
              <a:gd name="T4" fmla="*/ 2147483647 w 2176"/>
              <a:gd name="T5" fmla="*/ 2147483647 h 312"/>
              <a:gd name="T6" fmla="*/ 0 60000 65536"/>
              <a:gd name="T7" fmla="*/ 0 60000 65536"/>
              <a:gd name="T8" fmla="*/ 0 60000 65536"/>
              <a:gd name="T9" fmla="*/ 0 w 2176"/>
              <a:gd name="T10" fmla="*/ 0 h 312"/>
              <a:gd name="T11" fmla="*/ 2176 w 2176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12">
                <a:moveTo>
                  <a:pt x="100" y="0"/>
                </a:moveTo>
                <a:cubicBezTo>
                  <a:pt x="141" y="32"/>
                  <a:pt x="0" y="140"/>
                  <a:pt x="346" y="192"/>
                </a:cubicBezTo>
                <a:cubicBezTo>
                  <a:pt x="692" y="244"/>
                  <a:pt x="1795" y="287"/>
                  <a:pt x="2176" y="312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3993" name="AutoShape 64"/>
          <p:cNvSpPr>
            <a:spLocks noChangeArrowheads="1"/>
          </p:cNvSpPr>
          <p:nvPr/>
        </p:nvSpPr>
        <p:spPr bwMode="auto">
          <a:xfrm>
            <a:off x="1600200" y="1676400"/>
            <a:ext cx="5334000" cy="1066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3994" name="Text Box 65"/>
          <p:cNvSpPr txBox="1">
            <a:spLocks noChangeArrowheads="1"/>
          </p:cNvSpPr>
          <p:nvPr/>
        </p:nvSpPr>
        <p:spPr bwMode="auto">
          <a:xfrm>
            <a:off x="1676400" y="1243013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redistribute</a:t>
            </a:r>
          </a:p>
        </p:txBody>
      </p:sp>
      <p:sp>
        <p:nvSpPr>
          <p:cNvPr id="83995" name="Text Box 66"/>
          <p:cNvSpPr txBox="1">
            <a:spLocks noChangeArrowheads="1"/>
          </p:cNvSpPr>
          <p:nvPr/>
        </p:nvSpPr>
        <p:spPr bwMode="auto">
          <a:xfrm>
            <a:off x="3756025" y="2001838"/>
            <a:ext cx="603250" cy="4762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97  </a:t>
            </a:r>
            <a:r>
              <a:rPr lang="en-US" altLang="x-none" sz="2400">
                <a:solidFill>
                  <a:srgbClr val="FF0000"/>
                </a:solidFill>
                <a:latin typeface="Century Gothic" charset="0"/>
              </a:rPr>
              <a:t>    </a:t>
            </a:r>
            <a:r>
              <a:rPr lang="en-US" altLang="x-none" sz="2400">
                <a:latin typeface="Century Gothic" charset="0"/>
              </a:rPr>
              <a:t>            </a:t>
            </a:r>
          </a:p>
        </p:txBody>
      </p:sp>
      <p:sp>
        <p:nvSpPr>
          <p:cNvPr id="83996" name="Line 67"/>
          <p:cNvSpPr>
            <a:spLocks noChangeShapeType="1"/>
          </p:cNvSpPr>
          <p:nvPr/>
        </p:nvSpPr>
        <p:spPr bwMode="auto">
          <a:xfrm>
            <a:off x="4171950" y="19875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7" name="Freeform 68"/>
          <p:cNvSpPr>
            <a:spLocks/>
          </p:cNvSpPr>
          <p:nvPr/>
        </p:nvSpPr>
        <p:spPr bwMode="auto">
          <a:xfrm>
            <a:off x="4194175" y="2286000"/>
            <a:ext cx="2892425" cy="381000"/>
          </a:xfrm>
          <a:custGeom>
            <a:avLst/>
            <a:gdLst>
              <a:gd name="T0" fmla="*/ 2147483647 w 1822"/>
              <a:gd name="T1" fmla="*/ 0 h 240"/>
              <a:gd name="T2" fmla="*/ 2147483647 w 1822"/>
              <a:gd name="T3" fmla="*/ 2147483647 h 240"/>
              <a:gd name="T4" fmla="*/ 2147483647 w 1822"/>
              <a:gd name="T5" fmla="*/ 2147483647 h 240"/>
              <a:gd name="T6" fmla="*/ 2147483647 w 1822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822"/>
              <a:gd name="T13" fmla="*/ 0 h 240"/>
              <a:gd name="T14" fmla="*/ 1822 w 182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2" h="240">
                <a:moveTo>
                  <a:pt x="46" y="0"/>
                </a:moveTo>
                <a:cubicBezTo>
                  <a:pt x="74" y="29"/>
                  <a:pt x="0" y="142"/>
                  <a:pt x="214" y="174"/>
                </a:cubicBezTo>
                <a:cubicBezTo>
                  <a:pt x="428" y="206"/>
                  <a:pt x="1062" y="181"/>
                  <a:pt x="1330" y="192"/>
                </a:cubicBezTo>
                <a:cubicBezTo>
                  <a:pt x="1598" y="203"/>
                  <a:pt x="1720" y="230"/>
                  <a:pt x="1822" y="24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3998" name="AutoShape 69"/>
          <p:cNvSpPr>
            <a:spLocks noChangeArrowheads="1"/>
          </p:cNvSpPr>
          <p:nvPr/>
        </p:nvSpPr>
        <p:spPr bwMode="auto">
          <a:xfrm>
            <a:off x="3636963" y="2057400"/>
            <a:ext cx="6858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3999" name="AutoShape 70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4000" name="Freeform 71"/>
          <p:cNvSpPr>
            <a:spLocks/>
          </p:cNvSpPr>
          <p:nvPr/>
        </p:nvSpPr>
        <p:spPr bwMode="auto">
          <a:xfrm>
            <a:off x="3429000" y="1371600"/>
            <a:ext cx="1295400" cy="685800"/>
          </a:xfrm>
          <a:custGeom>
            <a:avLst/>
            <a:gdLst>
              <a:gd name="T0" fmla="*/ 0 w 816"/>
              <a:gd name="T1" fmla="*/ 2147483647 h 432"/>
              <a:gd name="T2" fmla="*/ 2147483647 w 816"/>
              <a:gd name="T3" fmla="*/ 2147483647 h 432"/>
              <a:gd name="T4" fmla="*/ 2147483647 w 816"/>
              <a:gd name="T5" fmla="*/ 0 h 432"/>
              <a:gd name="T6" fmla="*/ 0 60000 65536"/>
              <a:gd name="T7" fmla="*/ 0 60000 65536"/>
              <a:gd name="T8" fmla="*/ 0 60000 65536"/>
              <a:gd name="T9" fmla="*/ 0 w 816"/>
              <a:gd name="T10" fmla="*/ 0 h 432"/>
              <a:gd name="T11" fmla="*/ 816 w 81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432">
                <a:moveTo>
                  <a:pt x="0" y="432"/>
                </a:moveTo>
                <a:cubicBezTo>
                  <a:pt x="69" y="396"/>
                  <a:pt x="278" y="288"/>
                  <a:pt x="414" y="216"/>
                </a:cubicBezTo>
                <a:cubicBezTo>
                  <a:pt x="550" y="144"/>
                  <a:pt x="732" y="45"/>
                  <a:pt x="816" y="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4001" name="Freeform 72"/>
          <p:cNvSpPr>
            <a:spLocks/>
          </p:cNvSpPr>
          <p:nvPr/>
        </p:nvSpPr>
        <p:spPr bwMode="auto">
          <a:xfrm>
            <a:off x="4324350" y="2219325"/>
            <a:ext cx="971550" cy="66675"/>
          </a:xfrm>
          <a:custGeom>
            <a:avLst/>
            <a:gdLst>
              <a:gd name="T0" fmla="*/ 0 w 612"/>
              <a:gd name="T1" fmla="*/ 2147483647 h 42"/>
              <a:gd name="T2" fmla="*/ 2147483647 w 612"/>
              <a:gd name="T3" fmla="*/ 2147483647 h 42"/>
              <a:gd name="T4" fmla="*/ 2147483647 w 612"/>
              <a:gd name="T5" fmla="*/ 2147483647 h 42"/>
              <a:gd name="T6" fmla="*/ 2147483647 w 612"/>
              <a:gd name="T7" fmla="*/ 0 h 42"/>
              <a:gd name="T8" fmla="*/ 0 60000 65536"/>
              <a:gd name="T9" fmla="*/ 0 60000 65536"/>
              <a:gd name="T10" fmla="*/ 0 60000 65536"/>
              <a:gd name="T11" fmla="*/ 0 60000 65536"/>
              <a:gd name="T12" fmla="*/ 0 w 612"/>
              <a:gd name="T13" fmla="*/ 0 h 42"/>
              <a:gd name="T14" fmla="*/ 612 w 612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" h="42">
                <a:moveTo>
                  <a:pt x="0" y="42"/>
                </a:moveTo>
                <a:cubicBezTo>
                  <a:pt x="26" y="39"/>
                  <a:pt x="104" y="28"/>
                  <a:pt x="156" y="24"/>
                </a:cubicBezTo>
                <a:cubicBezTo>
                  <a:pt x="208" y="20"/>
                  <a:pt x="236" y="22"/>
                  <a:pt x="312" y="18"/>
                </a:cubicBezTo>
                <a:cubicBezTo>
                  <a:pt x="388" y="14"/>
                  <a:pt x="550" y="4"/>
                  <a:pt x="612" y="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4002" name="Line 73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3" name="Line 74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4" name="Line 75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5" name="Line 76"/>
          <p:cNvSpPr>
            <a:spLocks noChangeShapeType="1"/>
          </p:cNvSpPr>
          <p:nvPr/>
        </p:nvSpPr>
        <p:spPr bwMode="auto">
          <a:xfrm flipH="1">
            <a:off x="1201738" y="2209800"/>
            <a:ext cx="855662" cy="820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6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84007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8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9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1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3" name="Rectangle 86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4014" name="Text Box 17"/>
          <p:cNvSpPr txBox="1">
            <a:spLocks noChangeArrowheads="1"/>
          </p:cNvSpPr>
          <p:nvPr/>
        </p:nvSpPr>
        <p:spPr bwMode="auto">
          <a:xfrm>
            <a:off x="5000625" y="109220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99</a:t>
            </a:r>
          </a:p>
        </p:txBody>
      </p:sp>
      <p:sp>
        <p:nvSpPr>
          <p:cNvPr id="84015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6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7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8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9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1" name="Rectangle 87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4022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84023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4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5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7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4030" name="Line 58"/>
          <p:cNvSpPr>
            <a:spLocks noChangeShapeType="1"/>
          </p:cNvSpPr>
          <p:nvPr/>
        </p:nvSpPr>
        <p:spPr bwMode="auto">
          <a:xfrm>
            <a:off x="1900238" y="32226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18360E-414B-684E-87F0-254168CACB36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78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30200"/>
            <a:ext cx="7772400" cy="639763"/>
          </a:xfrm>
        </p:spPr>
        <p:txBody>
          <a:bodyPr/>
          <a:lstStyle/>
          <a:p>
            <a:pPr eaLnBrk="1" hangingPunct="1"/>
            <a:r>
              <a:rPr lang="en-US" altLang="x-none" sz="3200"/>
              <a:t>(e) Redistribute (non-leaf)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90975"/>
            <a:ext cx="7772400" cy="2105025"/>
          </a:xfrm>
        </p:spPr>
        <p:txBody>
          <a:bodyPr/>
          <a:lstStyle/>
          <a:p>
            <a:pPr marL="533400" indent="-533400" eaLnBrk="1" hangingPunct="1"/>
            <a:r>
              <a:rPr lang="en-US" altLang="x-none" sz="2400"/>
              <a:t>Delete 20</a:t>
            </a:r>
          </a:p>
          <a:p>
            <a:pPr marL="914400" lvl="1" indent="-457200" eaLnBrk="1" hangingPunct="1"/>
            <a:r>
              <a:rPr lang="en-US" altLang="x-none" sz="2000"/>
              <a:t>Underflow at </a:t>
            </a:r>
            <a:r>
              <a:rPr lang="en-US" altLang="x-none" sz="2000" i="1">
                <a:latin typeface="Times New Roman" charset="0"/>
              </a:rPr>
              <a:t>a</a:t>
            </a:r>
            <a:r>
              <a:rPr lang="en-US" altLang="x-none" sz="2000"/>
              <a:t>? Min 2 ptrs, currently 3. Done</a:t>
            </a:r>
          </a:p>
        </p:txBody>
      </p:sp>
      <p:sp>
        <p:nvSpPr>
          <p:cNvPr id="84997" name="Line 20"/>
          <p:cNvSpPr>
            <a:spLocks noChangeShapeType="1"/>
          </p:cNvSpPr>
          <p:nvPr/>
        </p:nvSpPr>
        <p:spPr bwMode="auto">
          <a:xfrm>
            <a:off x="2454275" y="3122613"/>
            <a:ext cx="21177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Freeform 21"/>
          <p:cNvSpPr>
            <a:spLocks/>
          </p:cNvSpPr>
          <p:nvPr/>
        </p:nvSpPr>
        <p:spPr bwMode="auto">
          <a:xfrm>
            <a:off x="2501900" y="2286000"/>
            <a:ext cx="2451100" cy="731838"/>
          </a:xfrm>
          <a:custGeom>
            <a:avLst/>
            <a:gdLst>
              <a:gd name="T0" fmla="*/ 2147483647 w 1544"/>
              <a:gd name="T1" fmla="*/ 0 h 461"/>
              <a:gd name="T2" fmla="*/ 2147483647 w 1544"/>
              <a:gd name="T3" fmla="*/ 2147483647 h 461"/>
              <a:gd name="T4" fmla="*/ 2147483647 w 1544"/>
              <a:gd name="T5" fmla="*/ 2147483647 h 461"/>
              <a:gd name="T6" fmla="*/ 0 60000 65536"/>
              <a:gd name="T7" fmla="*/ 0 60000 65536"/>
              <a:gd name="T8" fmla="*/ 0 60000 65536"/>
              <a:gd name="T9" fmla="*/ 0 w 1544"/>
              <a:gd name="T10" fmla="*/ 0 h 461"/>
              <a:gd name="T11" fmla="*/ 1544 w 1544"/>
              <a:gd name="T12" fmla="*/ 461 h 4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4" h="461">
                <a:moveTo>
                  <a:pt x="56" y="0"/>
                </a:moveTo>
                <a:cubicBezTo>
                  <a:pt x="88" y="45"/>
                  <a:pt x="0" y="193"/>
                  <a:pt x="248" y="270"/>
                </a:cubicBezTo>
                <a:cubicBezTo>
                  <a:pt x="496" y="347"/>
                  <a:pt x="1274" y="421"/>
                  <a:pt x="1544" y="461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4999" name="Freeform 22"/>
          <p:cNvSpPr>
            <a:spLocks/>
          </p:cNvSpPr>
          <p:nvPr/>
        </p:nvSpPr>
        <p:spPr bwMode="auto">
          <a:xfrm>
            <a:off x="3052763" y="2266950"/>
            <a:ext cx="3479800" cy="727075"/>
          </a:xfrm>
          <a:custGeom>
            <a:avLst/>
            <a:gdLst>
              <a:gd name="T0" fmla="*/ 2147483647 w 2192"/>
              <a:gd name="T1" fmla="*/ 0 h 458"/>
              <a:gd name="T2" fmla="*/ 2147483647 w 2192"/>
              <a:gd name="T3" fmla="*/ 2147483647 h 458"/>
              <a:gd name="T4" fmla="*/ 2147483647 w 2192"/>
              <a:gd name="T5" fmla="*/ 2147483647 h 458"/>
              <a:gd name="T6" fmla="*/ 2147483647 w 2192"/>
              <a:gd name="T7" fmla="*/ 2147483647 h 458"/>
              <a:gd name="T8" fmla="*/ 0 60000 65536"/>
              <a:gd name="T9" fmla="*/ 0 60000 65536"/>
              <a:gd name="T10" fmla="*/ 0 60000 65536"/>
              <a:gd name="T11" fmla="*/ 0 60000 65536"/>
              <a:gd name="T12" fmla="*/ 0 w 2192"/>
              <a:gd name="T13" fmla="*/ 0 h 458"/>
              <a:gd name="T14" fmla="*/ 2192 w 2192"/>
              <a:gd name="T15" fmla="*/ 458 h 4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2" h="458">
                <a:moveTo>
                  <a:pt x="39" y="0"/>
                </a:moveTo>
                <a:cubicBezTo>
                  <a:pt x="82" y="42"/>
                  <a:pt x="0" y="194"/>
                  <a:pt x="297" y="252"/>
                </a:cubicBezTo>
                <a:cubicBezTo>
                  <a:pt x="594" y="310"/>
                  <a:pt x="1505" y="314"/>
                  <a:pt x="1821" y="348"/>
                </a:cubicBezTo>
                <a:cubicBezTo>
                  <a:pt x="2137" y="382"/>
                  <a:pt x="2115" y="435"/>
                  <a:pt x="2192" y="458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5000" name="Line 31"/>
          <p:cNvSpPr>
            <a:spLocks noChangeShapeType="1"/>
          </p:cNvSpPr>
          <p:nvPr/>
        </p:nvSpPr>
        <p:spPr bwMode="auto">
          <a:xfrm>
            <a:off x="6234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5001" name="Group 32"/>
          <p:cNvGrpSpPr>
            <a:grpSpLocks/>
          </p:cNvGrpSpPr>
          <p:nvPr/>
        </p:nvGrpSpPr>
        <p:grpSpPr bwMode="auto">
          <a:xfrm rot="10800000">
            <a:off x="6440488" y="3021013"/>
            <a:ext cx="396875" cy="503237"/>
            <a:chOff x="384" y="4195"/>
            <a:chExt cx="250" cy="317"/>
          </a:xfrm>
        </p:grpSpPr>
        <p:sp>
          <p:nvSpPr>
            <p:cNvPr id="85061" name="Freeform 33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85062" name="Line 34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002" name="Text Box 35"/>
          <p:cNvSpPr txBox="1">
            <a:spLocks noChangeArrowheads="1"/>
          </p:cNvSpPr>
          <p:nvPr/>
        </p:nvSpPr>
        <p:spPr bwMode="auto">
          <a:xfrm>
            <a:off x="6503988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latin typeface="Century Gothic" charset="0"/>
              </a:rPr>
              <a:t>70</a:t>
            </a:r>
          </a:p>
        </p:txBody>
      </p:sp>
      <p:sp>
        <p:nvSpPr>
          <p:cNvPr id="85003" name="Line 52"/>
          <p:cNvSpPr>
            <a:spLocks noChangeShapeType="1"/>
          </p:cNvSpPr>
          <p:nvPr/>
        </p:nvSpPr>
        <p:spPr bwMode="auto">
          <a:xfrm flipH="1">
            <a:off x="2743200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Line 53"/>
          <p:cNvSpPr>
            <a:spLocks noChangeShapeType="1"/>
          </p:cNvSpPr>
          <p:nvPr/>
        </p:nvSpPr>
        <p:spPr bwMode="auto">
          <a:xfrm>
            <a:off x="5021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5" name="Line 54"/>
          <p:cNvSpPr>
            <a:spLocks noChangeShapeType="1"/>
          </p:cNvSpPr>
          <p:nvPr/>
        </p:nvSpPr>
        <p:spPr bwMode="auto">
          <a:xfrm>
            <a:off x="5554663" y="1339850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Line 55"/>
          <p:cNvSpPr>
            <a:spLocks noChangeShapeType="1"/>
          </p:cNvSpPr>
          <p:nvPr/>
        </p:nvSpPr>
        <p:spPr bwMode="auto">
          <a:xfrm>
            <a:off x="825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7" name="Line 56"/>
          <p:cNvSpPr>
            <a:spLocks noChangeShapeType="1"/>
          </p:cNvSpPr>
          <p:nvPr/>
        </p:nvSpPr>
        <p:spPr bwMode="auto">
          <a:xfrm>
            <a:off x="1408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8" name="Text Box 57"/>
          <p:cNvSpPr txBox="1">
            <a:spLocks noChangeArrowheads="1"/>
          </p:cNvSpPr>
          <p:nvPr/>
        </p:nvSpPr>
        <p:spPr bwMode="auto">
          <a:xfrm>
            <a:off x="4114800" y="838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a</a:t>
            </a:r>
          </a:p>
        </p:txBody>
      </p:sp>
      <p:sp>
        <p:nvSpPr>
          <p:cNvPr id="85009" name="Text Box 58"/>
          <p:cNvSpPr txBox="1">
            <a:spLocks noChangeArrowheads="1"/>
          </p:cNvSpPr>
          <p:nvPr/>
        </p:nvSpPr>
        <p:spPr bwMode="auto">
          <a:xfrm>
            <a:off x="1676400" y="1752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b</a:t>
            </a:r>
          </a:p>
        </p:txBody>
      </p:sp>
      <p:sp>
        <p:nvSpPr>
          <p:cNvPr id="85010" name="Text Box 59"/>
          <p:cNvSpPr txBox="1">
            <a:spLocks noChangeArrowheads="1"/>
          </p:cNvSpPr>
          <p:nvPr/>
        </p:nvSpPr>
        <p:spPr bwMode="auto">
          <a:xfrm>
            <a:off x="4724400" y="1752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c</a:t>
            </a:r>
          </a:p>
        </p:txBody>
      </p:sp>
      <p:sp>
        <p:nvSpPr>
          <p:cNvPr id="85011" name="Text Box 60"/>
          <p:cNvSpPr txBox="1">
            <a:spLocks noChangeArrowheads="1"/>
          </p:cNvSpPr>
          <p:nvPr/>
        </p:nvSpPr>
        <p:spPr bwMode="auto">
          <a:xfrm>
            <a:off x="6858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d</a:t>
            </a:r>
          </a:p>
        </p:txBody>
      </p:sp>
      <p:sp>
        <p:nvSpPr>
          <p:cNvPr id="85012" name="Text Box 61"/>
          <p:cNvSpPr txBox="1">
            <a:spLocks noChangeArrowheads="1"/>
          </p:cNvSpPr>
          <p:nvPr/>
        </p:nvSpPr>
        <p:spPr bwMode="auto">
          <a:xfrm>
            <a:off x="4572000" y="2667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f</a:t>
            </a:r>
          </a:p>
        </p:txBody>
      </p:sp>
      <p:sp>
        <p:nvSpPr>
          <p:cNvPr id="85013" name="Text Box 62"/>
          <p:cNvSpPr txBox="1">
            <a:spLocks noChangeArrowheads="1"/>
          </p:cNvSpPr>
          <p:nvPr/>
        </p:nvSpPr>
        <p:spPr bwMode="auto">
          <a:xfrm>
            <a:off x="6553200" y="2667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i="1">
                <a:latin typeface="Times New Roman" charset="0"/>
              </a:rPr>
              <a:t>g</a:t>
            </a:r>
          </a:p>
        </p:txBody>
      </p:sp>
      <p:sp>
        <p:nvSpPr>
          <p:cNvPr id="85014" name="Freeform 63"/>
          <p:cNvSpPr>
            <a:spLocks/>
          </p:cNvSpPr>
          <p:nvPr/>
        </p:nvSpPr>
        <p:spPr bwMode="auto">
          <a:xfrm>
            <a:off x="4983163" y="2305050"/>
            <a:ext cx="1979612" cy="476250"/>
          </a:xfrm>
          <a:custGeom>
            <a:avLst/>
            <a:gdLst>
              <a:gd name="T0" fmla="*/ 2147483647 w 1247"/>
              <a:gd name="T1" fmla="*/ 0 h 300"/>
              <a:gd name="T2" fmla="*/ 2147483647 w 1247"/>
              <a:gd name="T3" fmla="*/ 2147483647 h 300"/>
              <a:gd name="T4" fmla="*/ 2147483647 w 1247"/>
              <a:gd name="T5" fmla="*/ 2147483647 h 300"/>
              <a:gd name="T6" fmla="*/ 0 60000 65536"/>
              <a:gd name="T7" fmla="*/ 0 60000 65536"/>
              <a:gd name="T8" fmla="*/ 0 60000 65536"/>
              <a:gd name="T9" fmla="*/ 0 w 1247"/>
              <a:gd name="T10" fmla="*/ 0 h 300"/>
              <a:gd name="T11" fmla="*/ 1247 w 1247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7" h="300">
                <a:moveTo>
                  <a:pt x="65" y="0"/>
                </a:moveTo>
                <a:cubicBezTo>
                  <a:pt x="87" y="27"/>
                  <a:pt x="0" y="118"/>
                  <a:pt x="197" y="168"/>
                </a:cubicBezTo>
                <a:cubicBezTo>
                  <a:pt x="394" y="218"/>
                  <a:pt x="1028" y="272"/>
                  <a:pt x="1247" y="30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5015" name="Freeform 64"/>
          <p:cNvSpPr>
            <a:spLocks/>
          </p:cNvSpPr>
          <p:nvPr/>
        </p:nvSpPr>
        <p:spPr bwMode="auto">
          <a:xfrm>
            <a:off x="5611813" y="2286000"/>
            <a:ext cx="1474787" cy="381000"/>
          </a:xfrm>
          <a:custGeom>
            <a:avLst/>
            <a:gdLst>
              <a:gd name="T0" fmla="*/ 2147483647 w 929"/>
              <a:gd name="T1" fmla="*/ 0 h 240"/>
              <a:gd name="T2" fmla="*/ 2147483647 w 929"/>
              <a:gd name="T3" fmla="*/ 2147483647 h 240"/>
              <a:gd name="T4" fmla="*/ 2147483647 w 929"/>
              <a:gd name="T5" fmla="*/ 2147483647 h 240"/>
              <a:gd name="T6" fmla="*/ 2147483647 w 929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929"/>
              <a:gd name="T13" fmla="*/ 0 h 240"/>
              <a:gd name="T14" fmla="*/ 929 w 929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9" h="240">
                <a:moveTo>
                  <a:pt x="17" y="0"/>
                </a:moveTo>
                <a:cubicBezTo>
                  <a:pt x="26" y="27"/>
                  <a:pt x="0" y="127"/>
                  <a:pt x="71" y="162"/>
                </a:cubicBezTo>
                <a:cubicBezTo>
                  <a:pt x="142" y="197"/>
                  <a:pt x="300" y="197"/>
                  <a:pt x="443" y="210"/>
                </a:cubicBezTo>
                <a:cubicBezTo>
                  <a:pt x="586" y="223"/>
                  <a:pt x="828" y="234"/>
                  <a:pt x="929" y="24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>
              <a:latin typeface="Century Gothic" charset="0"/>
            </a:endParaRPr>
          </a:p>
        </p:txBody>
      </p:sp>
      <p:sp>
        <p:nvSpPr>
          <p:cNvPr id="85016" name="Line 65"/>
          <p:cNvSpPr>
            <a:spLocks noChangeShapeType="1"/>
          </p:cNvSpPr>
          <p:nvPr/>
        </p:nvSpPr>
        <p:spPr bwMode="auto">
          <a:xfrm>
            <a:off x="4572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7" name="Line 66"/>
          <p:cNvSpPr>
            <a:spLocks noChangeShapeType="1"/>
          </p:cNvSpPr>
          <p:nvPr/>
        </p:nvSpPr>
        <p:spPr bwMode="auto">
          <a:xfrm>
            <a:off x="5105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8" name="Line 67"/>
          <p:cNvSpPr>
            <a:spLocks noChangeShapeType="1"/>
          </p:cNvSpPr>
          <p:nvPr/>
        </p:nvSpPr>
        <p:spPr bwMode="auto">
          <a:xfrm>
            <a:off x="6477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9" name="Line 68"/>
          <p:cNvSpPr>
            <a:spLocks noChangeShapeType="1"/>
          </p:cNvSpPr>
          <p:nvPr/>
        </p:nvSpPr>
        <p:spPr bwMode="auto">
          <a:xfrm flipH="1">
            <a:off x="1201738" y="2209800"/>
            <a:ext cx="855662" cy="820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0" name="Text Box 17"/>
          <p:cNvSpPr txBox="1">
            <a:spLocks noChangeArrowheads="1"/>
          </p:cNvSpPr>
          <p:nvPr/>
        </p:nvSpPr>
        <p:spPr bwMode="auto">
          <a:xfrm>
            <a:off x="4621213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50  60</a:t>
            </a:r>
          </a:p>
        </p:txBody>
      </p:sp>
      <p:sp>
        <p:nvSpPr>
          <p:cNvPr id="85021" name="Line 18"/>
          <p:cNvSpPr>
            <a:spLocks noChangeShapeType="1"/>
          </p:cNvSpPr>
          <p:nvPr/>
        </p:nvSpPr>
        <p:spPr bwMode="auto">
          <a:xfrm>
            <a:off x="4654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2" name="Line 19"/>
          <p:cNvSpPr>
            <a:spLocks noChangeShapeType="1"/>
          </p:cNvSpPr>
          <p:nvPr/>
        </p:nvSpPr>
        <p:spPr bwMode="auto">
          <a:xfrm>
            <a:off x="5592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3" name="Line 20"/>
          <p:cNvSpPr>
            <a:spLocks noChangeShapeType="1"/>
          </p:cNvSpPr>
          <p:nvPr/>
        </p:nvSpPr>
        <p:spPr bwMode="auto">
          <a:xfrm>
            <a:off x="5073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4" name="Line 21"/>
          <p:cNvSpPr>
            <a:spLocks noChangeShapeType="1"/>
          </p:cNvSpPr>
          <p:nvPr/>
        </p:nvSpPr>
        <p:spPr bwMode="auto">
          <a:xfrm>
            <a:off x="5213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5" name="Line 22"/>
          <p:cNvSpPr>
            <a:spLocks noChangeShapeType="1"/>
          </p:cNvSpPr>
          <p:nvPr/>
        </p:nvSpPr>
        <p:spPr bwMode="auto">
          <a:xfrm>
            <a:off x="6143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6" name="Line 23"/>
          <p:cNvSpPr>
            <a:spLocks noChangeShapeType="1"/>
          </p:cNvSpPr>
          <p:nvPr/>
        </p:nvSpPr>
        <p:spPr bwMode="auto">
          <a:xfrm>
            <a:off x="5724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7" name="Rectangle 86"/>
          <p:cNvSpPr>
            <a:spLocks noChangeArrowheads="1"/>
          </p:cNvSpPr>
          <p:nvPr/>
        </p:nvSpPr>
        <p:spPr bwMode="auto">
          <a:xfrm>
            <a:off x="4546600" y="3013075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5028" name="Text Box 17"/>
          <p:cNvSpPr txBox="1">
            <a:spLocks noChangeArrowheads="1"/>
          </p:cNvSpPr>
          <p:nvPr/>
        </p:nvSpPr>
        <p:spPr bwMode="auto">
          <a:xfrm>
            <a:off x="4475163" y="1092200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90  99</a:t>
            </a:r>
          </a:p>
        </p:txBody>
      </p:sp>
      <p:sp>
        <p:nvSpPr>
          <p:cNvPr id="85029" name="Line 18"/>
          <p:cNvSpPr>
            <a:spLocks noChangeShapeType="1"/>
          </p:cNvSpPr>
          <p:nvPr/>
        </p:nvSpPr>
        <p:spPr bwMode="auto">
          <a:xfrm>
            <a:off x="4510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0" name="Line 19"/>
          <p:cNvSpPr>
            <a:spLocks noChangeShapeType="1"/>
          </p:cNvSpPr>
          <p:nvPr/>
        </p:nvSpPr>
        <p:spPr bwMode="auto">
          <a:xfrm>
            <a:off x="5448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1" name="Line 20"/>
          <p:cNvSpPr>
            <a:spLocks noChangeShapeType="1"/>
          </p:cNvSpPr>
          <p:nvPr/>
        </p:nvSpPr>
        <p:spPr bwMode="auto">
          <a:xfrm>
            <a:off x="4929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2" name="Line 21"/>
          <p:cNvSpPr>
            <a:spLocks noChangeShapeType="1"/>
          </p:cNvSpPr>
          <p:nvPr/>
        </p:nvSpPr>
        <p:spPr bwMode="auto">
          <a:xfrm>
            <a:off x="5068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3" name="Line 22"/>
          <p:cNvSpPr>
            <a:spLocks noChangeShapeType="1"/>
          </p:cNvSpPr>
          <p:nvPr/>
        </p:nvSpPr>
        <p:spPr bwMode="auto">
          <a:xfrm>
            <a:off x="5999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4" name="Line 23"/>
          <p:cNvSpPr>
            <a:spLocks noChangeShapeType="1"/>
          </p:cNvSpPr>
          <p:nvPr/>
        </p:nvSpPr>
        <p:spPr bwMode="auto">
          <a:xfrm>
            <a:off x="5580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5" name="Rectangle 84"/>
          <p:cNvSpPr>
            <a:spLocks noChangeArrowheads="1"/>
          </p:cNvSpPr>
          <p:nvPr/>
        </p:nvSpPr>
        <p:spPr bwMode="auto">
          <a:xfrm>
            <a:off x="4402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5036" name="Text Box 17"/>
          <p:cNvSpPr txBox="1">
            <a:spLocks noChangeArrowheads="1"/>
          </p:cNvSpPr>
          <p:nvPr/>
        </p:nvSpPr>
        <p:spPr bwMode="auto">
          <a:xfrm>
            <a:off x="5121275" y="19446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97</a:t>
            </a:r>
          </a:p>
        </p:txBody>
      </p:sp>
      <p:sp>
        <p:nvSpPr>
          <p:cNvPr id="85037" name="Line 18"/>
          <p:cNvSpPr>
            <a:spLocks noChangeShapeType="1"/>
          </p:cNvSpPr>
          <p:nvPr/>
        </p:nvSpPr>
        <p:spPr bwMode="auto">
          <a:xfrm>
            <a:off x="51450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8" name="Line 19"/>
          <p:cNvSpPr>
            <a:spLocks noChangeShapeType="1"/>
          </p:cNvSpPr>
          <p:nvPr/>
        </p:nvSpPr>
        <p:spPr bwMode="auto">
          <a:xfrm>
            <a:off x="6083300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9" name="Line 20"/>
          <p:cNvSpPr>
            <a:spLocks noChangeShapeType="1"/>
          </p:cNvSpPr>
          <p:nvPr/>
        </p:nvSpPr>
        <p:spPr bwMode="auto">
          <a:xfrm>
            <a:off x="55641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0" name="Line 21"/>
          <p:cNvSpPr>
            <a:spLocks noChangeShapeType="1"/>
          </p:cNvSpPr>
          <p:nvPr/>
        </p:nvSpPr>
        <p:spPr bwMode="auto">
          <a:xfrm>
            <a:off x="57038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1" name="Line 22"/>
          <p:cNvSpPr>
            <a:spLocks noChangeShapeType="1"/>
          </p:cNvSpPr>
          <p:nvPr/>
        </p:nvSpPr>
        <p:spPr bwMode="auto">
          <a:xfrm>
            <a:off x="66341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2" name="Line 23"/>
          <p:cNvSpPr>
            <a:spLocks noChangeShapeType="1"/>
          </p:cNvSpPr>
          <p:nvPr/>
        </p:nvSpPr>
        <p:spPr bwMode="auto">
          <a:xfrm>
            <a:off x="62150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3" name="Rectangle 97"/>
          <p:cNvSpPr>
            <a:spLocks noChangeArrowheads="1"/>
          </p:cNvSpPr>
          <p:nvPr/>
        </p:nvSpPr>
        <p:spPr bwMode="auto">
          <a:xfrm>
            <a:off x="5037138" y="1970088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5044" name="Line 38"/>
          <p:cNvSpPr>
            <a:spLocks noChangeShapeType="1"/>
          </p:cNvSpPr>
          <p:nvPr/>
        </p:nvSpPr>
        <p:spPr bwMode="auto">
          <a:xfrm>
            <a:off x="2111375" y="19812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5" name="Line 39"/>
          <p:cNvSpPr>
            <a:spLocks noChangeShapeType="1"/>
          </p:cNvSpPr>
          <p:nvPr/>
        </p:nvSpPr>
        <p:spPr bwMode="auto">
          <a:xfrm>
            <a:off x="3049588" y="19812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6" name="Line 40"/>
          <p:cNvSpPr>
            <a:spLocks noChangeShapeType="1"/>
          </p:cNvSpPr>
          <p:nvPr/>
        </p:nvSpPr>
        <p:spPr bwMode="auto">
          <a:xfrm>
            <a:off x="2530475" y="19812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7" name="Line 41"/>
          <p:cNvSpPr>
            <a:spLocks noChangeShapeType="1"/>
          </p:cNvSpPr>
          <p:nvPr/>
        </p:nvSpPr>
        <p:spPr bwMode="auto">
          <a:xfrm>
            <a:off x="2670175" y="19812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8" name="Line 42"/>
          <p:cNvSpPr>
            <a:spLocks noChangeShapeType="1"/>
          </p:cNvSpPr>
          <p:nvPr/>
        </p:nvSpPr>
        <p:spPr bwMode="auto">
          <a:xfrm>
            <a:off x="3609975" y="2011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9" name="Line 43"/>
          <p:cNvSpPr>
            <a:spLocks noChangeShapeType="1"/>
          </p:cNvSpPr>
          <p:nvPr/>
        </p:nvSpPr>
        <p:spPr bwMode="auto">
          <a:xfrm>
            <a:off x="3190875" y="2011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0" name="Rectangle 97"/>
          <p:cNvSpPr>
            <a:spLocks noChangeArrowheads="1"/>
          </p:cNvSpPr>
          <p:nvPr/>
        </p:nvSpPr>
        <p:spPr bwMode="auto">
          <a:xfrm>
            <a:off x="1979613" y="2009775"/>
            <a:ext cx="177800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5051" name="Text Box 17"/>
          <p:cNvSpPr txBox="1">
            <a:spLocks noChangeArrowheads="1"/>
          </p:cNvSpPr>
          <p:nvPr/>
        </p:nvSpPr>
        <p:spPr bwMode="auto">
          <a:xfrm>
            <a:off x="2138363" y="2009775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50  70</a:t>
            </a:r>
          </a:p>
        </p:txBody>
      </p:sp>
      <p:sp>
        <p:nvSpPr>
          <p:cNvPr id="85052" name="Text Box 17"/>
          <p:cNvSpPr txBox="1">
            <a:spLocks noChangeArrowheads="1"/>
          </p:cNvSpPr>
          <p:nvPr/>
        </p:nvSpPr>
        <p:spPr bwMode="auto">
          <a:xfrm>
            <a:off x="835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Century Gothic" charset="0"/>
              </a:rPr>
              <a:t>10  30  40</a:t>
            </a:r>
          </a:p>
        </p:txBody>
      </p:sp>
      <p:sp>
        <p:nvSpPr>
          <p:cNvPr id="85053" name="Line 18"/>
          <p:cNvSpPr>
            <a:spLocks noChangeShapeType="1"/>
          </p:cNvSpPr>
          <p:nvPr/>
        </p:nvSpPr>
        <p:spPr bwMode="auto">
          <a:xfrm>
            <a:off x="879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4" name="Line 19"/>
          <p:cNvSpPr>
            <a:spLocks noChangeShapeType="1"/>
          </p:cNvSpPr>
          <p:nvPr/>
        </p:nvSpPr>
        <p:spPr bwMode="auto">
          <a:xfrm>
            <a:off x="1817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5" name="Line 20"/>
          <p:cNvSpPr>
            <a:spLocks noChangeShapeType="1"/>
          </p:cNvSpPr>
          <p:nvPr/>
        </p:nvSpPr>
        <p:spPr bwMode="auto">
          <a:xfrm>
            <a:off x="1298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6" name="Line 21"/>
          <p:cNvSpPr>
            <a:spLocks noChangeShapeType="1"/>
          </p:cNvSpPr>
          <p:nvPr/>
        </p:nvSpPr>
        <p:spPr bwMode="auto">
          <a:xfrm>
            <a:off x="1438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7" name="Line 22"/>
          <p:cNvSpPr>
            <a:spLocks noChangeShapeType="1"/>
          </p:cNvSpPr>
          <p:nvPr/>
        </p:nvSpPr>
        <p:spPr bwMode="auto">
          <a:xfrm>
            <a:off x="2368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8" name="Line 23"/>
          <p:cNvSpPr>
            <a:spLocks noChangeShapeType="1"/>
          </p:cNvSpPr>
          <p:nvPr/>
        </p:nvSpPr>
        <p:spPr bwMode="auto">
          <a:xfrm>
            <a:off x="1949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9" name="Rectangle 86"/>
          <p:cNvSpPr>
            <a:spLocks noChangeArrowheads="1"/>
          </p:cNvSpPr>
          <p:nvPr/>
        </p:nvSpPr>
        <p:spPr bwMode="auto">
          <a:xfrm>
            <a:off x="771525" y="3048000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>
              <a:latin typeface="Century Gothic" charset="0"/>
            </a:endParaRPr>
          </a:p>
          <a:p>
            <a:pPr eaLnBrk="1" hangingPunct="1"/>
            <a:endParaRPr lang="en-US" altLang="x-none">
              <a:latin typeface="Century Gothic" charset="0"/>
            </a:endParaRPr>
          </a:p>
        </p:txBody>
      </p:sp>
      <p:sp>
        <p:nvSpPr>
          <p:cNvPr id="85060" name="Line 58"/>
          <p:cNvSpPr>
            <a:spLocks noChangeShapeType="1"/>
          </p:cNvSpPr>
          <p:nvPr/>
        </p:nvSpPr>
        <p:spPr bwMode="auto">
          <a:xfrm>
            <a:off x="1900238" y="32226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3A36B3-FB51-0B48-8AC8-7F9E00A55A53}" type="slidenum">
              <a:rPr lang="ko-KR" altLang="en-US">
                <a:solidFill>
                  <a:srgbClr val="595959"/>
                </a:solidFill>
                <a:latin typeface="Century Gothic" charset="0"/>
              </a:rPr>
              <a:pPr eaLnBrk="1" hangingPunct="1"/>
              <a:t>79</a:t>
            </a:fld>
            <a:endParaRPr lang="en-US" altLang="ko-KR">
              <a:solidFill>
                <a:srgbClr val="595959"/>
              </a:solidFill>
              <a:latin typeface="Century Gothic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Important Points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800" dirty="0"/>
              <a:t>Remember: </a:t>
            </a:r>
          </a:p>
          <a:p>
            <a:pPr lvl="1" eaLnBrk="1" hangingPunct="1"/>
            <a:r>
              <a:rPr lang="en-US" altLang="x-none" sz="2400" dirty="0"/>
              <a:t>For </a:t>
            </a:r>
            <a:r>
              <a:rPr lang="en-US" altLang="x-none" sz="2400" i="1" u="sng" dirty="0"/>
              <a:t>leaf node</a:t>
            </a:r>
            <a:r>
              <a:rPr lang="en-US" altLang="x-none" sz="2400" dirty="0"/>
              <a:t> merging, we </a:t>
            </a:r>
            <a:r>
              <a:rPr lang="en-US" altLang="x-none" sz="2400" i="1" u="sng" dirty="0"/>
              <a:t>delete</a:t>
            </a:r>
            <a:r>
              <a:rPr lang="en-US" altLang="x-none" sz="2400" dirty="0"/>
              <a:t> the mid-key from the parent</a:t>
            </a:r>
          </a:p>
          <a:p>
            <a:pPr lvl="1" eaLnBrk="1" hangingPunct="1"/>
            <a:r>
              <a:rPr lang="en-US" altLang="x-none" sz="2400" dirty="0"/>
              <a:t>For </a:t>
            </a:r>
            <a:r>
              <a:rPr lang="en-US" altLang="x-none" sz="2400" i="1" u="sng" dirty="0"/>
              <a:t>non-leaf node</a:t>
            </a:r>
            <a:r>
              <a:rPr lang="en-US" altLang="x-none" sz="2400" dirty="0"/>
              <a:t> merging/redistribution, we  </a:t>
            </a:r>
            <a:r>
              <a:rPr lang="en-US" altLang="x-none" sz="2400" i="1" u="sng" dirty="0"/>
              <a:t>pull down</a:t>
            </a:r>
            <a:r>
              <a:rPr lang="en-US" altLang="x-none" sz="2400" dirty="0"/>
              <a:t> the mid-key from their parent.</a:t>
            </a:r>
          </a:p>
          <a:p>
            <a:pPr eaLnBrk="1" hangingPunct="1"/>
            <a:r>
              <a:rPr lang="en-US" altLang="ko-KR" sz="2800" dirty="0">
                <a:ea typeface="Gulim" charset="-127"/>
              </a:rPr>
              <a:t>In practice</a:t>
            </a:r>
          </a:p>
          <a:p>
            <a:pPr lvl="1" eaLnBrk="1" hangingPunct="1"/>
            <a:r>
              <a:rPr lang="en-US" altLang="ko-KR" sz="2400" dirty="0">
                <a:ea typeface="Gulim" charset="-127"/>
              </a:rPr>
              <a:t>Coalescing is often not implemented</a:t>
            </a:r>
          </a:p>
          <a:p>
            <a:pPr lvl="2" eaLnBrk="1" hangingPunct="1"/>
            <a:r>
              <a:rPr lang="en-US" altLang="ko-KR" sz="2000" dirty="0">
                <a:ea typeface="Gulim" charset="-127"/>
              </a:rPr>
              <a:t>Too hard and not worth it</a:t>
            </a:r>
            <a:endParaRPr lang="en-US" altLang="x-non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u="sng" dirty="0" smtClean="0"/>
              <a:t>I</a:t>
            </a:r>
            <a:r>
              <a:rPr kumimoji="1" lang="en-US" altLang="zh-CN" dirty="0" smtClean="0"/>
              <a:t>ndexed </a:t>
            </a:r>
            <a:r>
              <a:rPr kumimoji="1" lang="en-US" altLang="zh-CN" u="sng" dirty="0" smtClean="0"/>
              <a:t>S</a:t>
            </a:r>
            <a:r>
              <a:rPr kumimoji="1" lang="en-US" altLang="zh-CN" dirty="0" smtClean="0"/>
              <a:t>equential </a:t>
            </a:r>
            <a:r>
              <a:rPr kumimoji="1" lang="en-US" altLang="zh-CN" u="sng" dirty="0" smtClean="0"/>
              <a:t>A</a:t>
            </a:r>
            <a:r>
              <a:rPr kumimoji="1" lang="en-US" altLang="zh-CN" dirty="0" smtClean="0"/>
              <a:t>ccess </a:t>
            </a:r>
            <a:r>
              <a:rPr kumimoji="1" lang="en-US" altLang="zh-CN" u="sng" dirty="0" smtClean="0"/>
              <a:t>M</a:t>
            </a:r>
            <a:r>
              <a:rPr kumimoji="1" lang="en-US" altLang="zh-CN" dirty="0" smtClean="0"/>
              <a:t>ethod</a:t>
            </a:r>
            <a:endParaRPr kumimoji="1" lang="zh-CN" altLang="en-US" dirty="0"/>
          </a:p>
        </p:txBody>
      </p:sp>
      <p:grpSp>
        <p:nvGrpSpPr>
          <p:cNvPr id="3" name="Group 147"/>
          <p:cNvGrpSpPr>
            <a:grpSpLocks/>
          </p:cNvGrpSpPr>
          <p:nvPr/>
        </p:nvGrpSpPr>
        <p:grpSpPr bwMode="auto">
          <a:xfrm>
            <a:off x="566738" y="2228850"/>
            <a:ext cx="7912100" cy="3175000"/>
            <a:chOff x="412750" y="2932113"/>
            <a:chExt cx="7912100" cy="3175000"/>
          </a:xfrm>
        </p:grpSpPr>
        <p:sp>
          <p:nvSpPr>
            <p:cNvPr id="13316" name="Freeform 41"/>
            <p:cNvSpPr>
              <a:spLocks/>
            </p:cNvSpPr>
            <p:nvPr/>
          </p:nvSpPr>
          <p:spPr bwMode="auto">
            <a:xfrm>
              <a:off x="1200150" y="5070475"/>
              <a:ext cx="450850" cy="225425"/>
            </a:xfrm>
            <a:custGeom>
              <a:avLst/>
              <a:gdLst>
                <a:gd name="T0" fmla="*/ 0 w 284"/>
                <a:gd name="T1" fmla="*/ 2147483647 h 142"/>
                <a:gd name="T2" fmla="*/ 0 w 284"/>
                <a:gd name="T3" fmla="*/ 0 h 142"/>
                <a:gd name="T4" fmla="*/ 2147483647 w 284"/>
                <a:gd name="T5" fmla="*/ 0 h 142"/>
                <a:gd name="T6" fmla="*/ 2147483647 w 284"/>
                <a:gd name="T7" fmla="*/ 2147483647 h 142"/>
                <a:gd name="T8" fmla="*/ 0 w 284"/>
                <a:gd name="T9" fmla="*/ 2147483647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142"/>
                <a:gd name="T17" fmla="*/ 284 w 284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17" name="Freeform 42"/>
            <p:cNvSpPr>
              <a:spLocks/>
            </p:cNvSpPr>
            <p:nvPr/>
          </p:nvSpPr>
          <p:spPr bwMode="auto">
            <a:xfrm>
              <a:off x="2101850" y="5070475"/>
              <a:ext cx="450850" cy="225425"/>
            </a:xfrm>
            <a:custGeom>
              <a:avLst/>
              <a:gdLst>
                <a:gd name="T0" fmla="*/ 0 w 284"/>
                <a:gd name="T1" fmla="*/ 2147483647 h 142"/>
                <a:gd name="T2" fmla="*/ 0 w 284"/>
                <a:gd name="T3" fmla="*/ 0 h 142"/>
                <a:gd name="T4" fmla="*/ 2147483647 w 284"/>
                <a:gd name="T5" fmla="*/ 0 h 142"/>
                <a:gd name="T6" fmla="*/ 2147483647 w 284"/>
                <a:gd name="T7" fmla="*/ 2147483647 h 142"/>
                <a:gd name="T8" fmla="*/ 0 w 284"/>
                <a:gd name="T9" fmla="*/ 2147483647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142"/>
                <a:gd name="T17" fmla="*/ 284 w 284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18" name="Freeform 43"/>
            <p:cNvSpPr>
              <a:spLocks/>
            </p:cNvSpPr>
            <p:nvPr/>
          </p:nvSpPr>
          <p:spPr bwMode="auto">
            <a:xfrm>
              <a:off x="3114675" y="5070475"/>
              <a:ext cx="452438" cy="225425"/>
            </a:xfrm>
            <a:custGeom>
              <a:avLst/>
              <a:gdLst>
                <a:gd name="T0" fmla="*/ 0 w 285"/>
                <a:gd name="T1" fmla="*/ 2147483647 h 142"/>
                <a:gd name="T2" fmla="*/ 0 w 285"/>
                <a:gd name="T3" fmla="*/ 0 h 142"/>
                <a:gd name="T4" fmla="*/ 2147483647 w 285"/>
                <a:gd name="T5" fmla="*/ 0 h 142"/>
                <a:gd name="T6" fmla="*/ 2147483647 w 285"/>
                <a:gd name="T7" fmla="*/ 2147483647 h 142"/>
                <a:gd name="T8" fmla="*/ 0 w 285"/>
                <a:gd name="T9" fmla="*/ 2147483647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"/>
                <a:gd name="T16" fmla="*/ 0 h 142"/>
                <a:gd name="T17" fmla="*/ 285 w 285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" h="142">
                  <a:moveTo>
                    <a:pt x="0" y="141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141"/>
                  </a:lnTo>
                  <a:lnTo>
                    <a:pt x="0" y="1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19" name="Freeform 44"/>
            <p:cNvSpPr>
              <a:spLocks/>
            </p:cNvSpPr>
            <p:nvPr/>
          </p:nvSpPr>
          <p:spPr bwMode="auto">
            <a:xfrm>
              <a:off x="4014788" y="5070475"/>
              <a:ext cx="452437" cy="225425"/>
            </a:xfrm>
            <a:custGeom>
              <a:avLst/>
              <a:gdLst>
                <a:gd name="T0" fmla="*/ 0 w 285"/>
                <a:gd name="T1" fmla="*/ 2147483647 h 142"/>
                <a:gd name="T2" fmla="*/ 0 w 285"/>
                <a:gd name="T3" fmla="*/ 0 h 142"/>
                <a:gd name="T4" fmla="*/ 2147483647 w 285"/>
                <a:gd name="T5" fmla="*/ 0 h 142"/>
                <a:gd name="T6" fmla="*/ 2147483647 w 285"/>
                <a:gd name="T7" fmla="*/ 2147483647 h 142"/>
                <a:gd name="T8" fmla="*/ 0 w 285"/>
                <a:gd name="T9" fmla="*/ 2147483647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"/>
                <a:gd name="T16" fmla="*/ 0 h 142"/>
                <a:gd name="T17" fmla="*/ 285 w 285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" h="142">
                  <a:moveTo>
                    <a:pt x="0" y="141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141"/>
                  </a:lnTo>
                  <a:lnTo>
                    <a:pt x="0" y="1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20" name="Freeform 45"/>
            <p:cNvSpPr>
              <a:spLocks/>
            </p:cNvSpPr>
            <p:nvPr/>
          </p:nvSpPr>
          <p:spPr bwMode="auto">
            <a:xfrm>
              <a:off x="5029200" y="5070475"/>
              <a:ext cx="450850" cy="225425"/>
            </a:xfrm>
            <a:custGeom>
              <a:avLst/>
              <a:gdLst>
                <a:gd name="T0" fmla="*/ 0 w 284"/>
                <a:gd name="T1" fmla="*/ 2147483647 h 142"/>
                <a:gd name="T2" fmla="*/ 0 w 284"/>
                <a:gd name="T3" fmla="*/ 0 h 142"/>
                <a:gd name="T4" fmla="*/ 2147483647 w 284"/>
                <a:gd name="T5" fmla="*/ 0 h 142"/>
                <a:gd name="T6" fmla="*/ 2147483647 w 284"/>
                <a:gd name="T7" fmla="*/ 2147483647 h 142"/>
                <a:gd name="T8" fmla="*/ 0 w 284"/>
                <a:gd name="T9" fmla="*/ 2147483647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142"/>
                <a:gd name="T17" fmla="*/ 284 w 284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21" name="Freeform 46"/>
            <p:cNvSpPr>
              <a:spLocks/>
            </p:cNvSpPr>
            <p:nvPr/>
          </p:nvSpPr>
          <p:spPr bwMode="auto">
            <a:xfrm>
              <a:off x="5929313" y="5070475"/>
              <a:ext cx="450850" cy="225425"/>
            </a:xfrm>
            <a:custGeom>
              <a:avLst/>
              <a:gdLst>
                <a:gd name="T0" fmla="*/ 0 w 284"/>
                <a:gd name="T1" fmla="*/ 2147483647 h 142"/>
                <a:gd name="T2" fmla="*/ 0 w 284"/>
                <a:gd name="T3" fmla="*/ 0 h 142"/>
                <a:gd name="T4" fmla="*/ 2147483647 w 284"/>
                <a:gd name="T5" fmla="*/ 0 h 142"/>
                <a:gd name="T6" fmla="*/ 2147483647 w 284"/>
                <a:gd name="T7" fmla="*/ 2147483647 h 142"/>
                <a:gd name="T8" fmla="*/ 0 w 284"/>
                <a:gd name="T9" fmla="*/ 2147483647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142"/>
                <a:gd name="T17" fmla="*/ 284 w 284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22" name="Freeform 47"/>
            <p:cNvSpPr>
              <a:spLocks/>
            </p:cNvSpPr>
            <p:nvPr/>
          </p:nvSpPr>
          <p:spPr bwMode="auto">
            <a:xfrm>
              <a:off x="6943725" y="5070475"/>
              <a:ext cx="450850" cy="225425"/>
            </a:xfrm>
            <a:custGeom>
              <a:avLst/>
              <a:gdLst>
                <a:gd name="T0" fmla="*/ 0 w 284"/>
                <a:gd name="T1" fmla="*/ 2147483647 h 142"/>
                <a:gd name="T2" fmla="*/ 0 w 284"/>
                <a:gd name="T3" fmla="*/ 0 h 142"/>
                <a:gd name="T4" fmla="*/ 2147483647 w 284"/>
                <a:gd name="T5" fmla="*/ 0 h 142"/>
                <a:gd name="T6" fmla="*/ 2147483647 w 284"/>
                <a:gd name="T7" fmla="*/ 2147483647 h 142"/>
                <a:gd name="T8" fmla="*/ 0 w 284"/>
                <a:gd name="T9" fmla="*/ 2147483647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142"/>
                <a:gd name="T17" fmla="*/ 284 w 284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23" name="Freeform 48"/>
            <p:cNvSpPr>
              <a:spLocks/>
            </p:cNvSpPr>
            <p:nvPr/>
          </p:nvSpPr>
          <p:spPr bwMode="auto">
            <a:xfrm>
              <a:off x="7842250" y="5070475"/>
              <a:ext cx="454025" cy="225425"/>
            </a:xfrm>
            <a:custGeom>
              <a:avLst/>
              <a:gdLst>
                <a:gd name="T0" fmla="*/ 0 w 286"/>
                <a:gd name="T1" fmla="*/ 2147483647 h 142"/>
                <a:gd name="T2" fmla="*/ 0 w 286"/>
                <a:gd name="T3" fmla="*/ 0 h 142"/>
                <a:gd name="T4" fmla="*/ 2147483647 w 286"/>
                <a:gd name="T5" fmla="*/ 0 h 142"/>
                <a:gd name="T6" fmla="*/ 2147483647 w 286"/>
                <a:gd name="T7" fmla="*/ 2147483647 h 142"/>
                <a:gd name="T8" fmla="*/ 0 w 286"/>
                <a:gd name="T9" fmla="*/ 2147483647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"/>
                <a:gd name="T16" fmla="*/ 0 h 142"/>
                <a:gd name="T17" fmla="*/ 286 w 286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" h="142">
                  <a:moveTo>
                    <a:pt x="0" y="141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141"/>
                  </a:lnTo>
                  <a:lnTo>
                    <a:pt x="0" y="1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24" name="Freeform 74"/>
            <p:cNvSpPr>
              <a:spLocks/>
            </p:cNvSpPr>
            <p:nvPr/>
          </p:nvSpPr>
          <p:spPr bwMode="auto">
            <a:xfrm>
              <a:off x="1649413" y="4732338"/>
              <a:ext cx="114300" cy="339725"/>
            </a:xfrm>
            <a:custGeom>
              <a:avLst/>
              <a:gdLst>
                <a:gd name="T0" fmla="*/ 2147483647 w 72"/>
                <a:gd name="T1" fmla="*/ 0 h 214"/>
                <a:gd name="T2" fmla="*/ 0 w 72"/>
                <a:gd name="T3" fmla="*/ 2147483647 h 214"/>
                <a:gd name="T4" fmla="*/ 2147483647 w 72"/>
                <a:gd name="T5" fmla="*/ 0 h 214"/>
                <a:gd name="T6" fmla="*/ 0 60000 65536"/>
                <a:gd name="T7" fmla="*/ 0 60000 65536"/>
                <a:gd name="T8" fmla="*/ 0 60000 65536"/>
                <a:gd name="T9" fmla="*/ 0 w 72"/>
                <a:gd name="T10" fmla="*/ 0 h 214"/>
                <a:gd name="T11" fmla="*/ 72 w 72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214">
                  <a:moveTo>
                    <a:pt x="71" y="0"/>
                  </a:moveTo>
                  <a:lnTo>
                    <a:pt x="0" y="213"/>
                  </a:lnTo>
                  <a:lnTo>
                    <a:pt x="7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25" name="Freeform 75"/>
            <p:cNvSpPr>
              <a:spLocks/>
            </p:cNvSpPr>
            <p:nvPr/>
          </p:nvSpPr>
          <p:spPr bwMode="auto">
            <a:xfrm>
              <a:off x="1649413" y="4954588"/>
              <a:ext cx="65087" cy="117475"/>
            </a:xfrm>
            <a:custGeom>
              <a:avLst/>
              <a:gdLst>
                <a:gd name="T0" fmla="*/ 2147483647 w 41"/>
                <a:gd name="T1" fmla="*/ 2147483647 h 74"/>
                <a:gd name="T2" fmla="*/ 0 w 41"/>
                <a:gd name="T3" fmla="*/ 2147483647 h 74"/>
                <a:gd name="T4" fmla="*/ 2147483647 w 41"/>
                <a:gd name="T5" fmla="*/ 0 h 74"/>
                <a:gd name="T6" fmla="*/ 2147483647 w 41"/>
                <a:gd name="T7" fmla="*/ 2147483647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74"/>
                <a:gd name="T14" fmla="*/ 41 w 41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74">
                  <a:moveTo>
                    <a:pt x="40" y="10"/>
                  </a:moveTo>
                  <a:lnTo>
                    <a:pt x="0" y="73"/>
                  </a:lnTo>
                  <a:lnTo>
                    <a:pt x="6" y="0"/>
                  </a:lnTo>
                  <a:lnTo>
                    <a:pt x="40" y="1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26" name="Freeform 76"/>
            <p:cNvSpPr>
              <a:spLocks/>
            </p:cNvSpPr>
            <p:nvPr/>
          </p:nvSpPr>
          <p:spPr bwMode="auto">
            <a:xfrm>
              <a:off x="1987550" y="4732338"/>
              <a:ext cx="115888" cy="339725"/>
            </a:xfrm>
            <a:custGeom>
              <a:avLst/>
              <a:gdLst>
                <a:gd name="T0" fmla="*/ 0 w 73"/>
                <a:gd name="T1" fmla="*/ 0 h 214"/>
                <a:gd name="T2" fmla="*/ 2147483647 w 73"/>
                <a:gd name="T3" fmla="*/ 2147483647 h 214"/>
                <a:gd name="T4" fmla="*/ 0 w 73"/>
                <a:gd name="T5" fmla="*/ 0 h 214"/>
                <a:gd name="T6" fmla="*/ 0 60000 65536"/>
                <a:gd name="T7" fmla="*/ 0 60000 65536"/>
                <a:gd name="T8" fmla="*/ 0 60000 65536"/>
                <a:gd name="T9" fmla="*/ 0 w 73"/>
                <a:gd name="T10" fmla="*/ 0 h 214"/>
                <a:gd name="T11" fmla="*/ 73 w 73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214">
                  <a:moveTo>
                    <a:pt x="0" y="0"/>
                  </a:moveTo>
                  <a:lnTo>
                    <a:pt x="72" y="21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27" name="Freeform 77"/>
            <p:cNvSpPr>
              <a:spLocks/>
            </p:cNvSpPr>
            <p:nvPr/>
          </p:nvSpPr>
          <p:spPr bwMode="auto">
            <a:xfrm>
              <a:off x="2038350" y="4954588"/>
              <a:ext cx="65088" cy="117475"/>
            </a:xfrm>
            <a:custGeom>
              <a:avLst/>
              <a:gdLst>
                <a:gd name="T0" fmla="*/ 2147483647 w 41"/>
                <a:gd name="T1" fmla="*/ 0 h 74"/>
                <a:gd name="T2" fmla="*/ 2147483647 w 41"/>
                <a:gd name="T3" fmla="*/ 2147483647 h 74"/>
                <a:gd name="T4" fmla="*/ 0 w 41"/>
                <a:gd name="T5" fmla="*/ 2147483647 h 74"/>
                <a:gd name="T6" fmla="*/ 2147483647 w 41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74"/>
                <a:gd name="T14" fmla="*/ 41 w 41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74">
                  <a:moveTo>
                    <a:pt x="33" y="0"/>
                  </a:moveTo>
                  <a:lnTo>
                    <a:pt x="40" y="73"/>
                  </a:lnTo>
                  <a:lnTo>
                    <a:pt x="0" y="10"/>
                  </a:lnTo>
                  <a:lnTo>
                    <a:pt x="3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28" name="Freeform 80"/>
            <p:cNvSpPr>
              <a:spLocks/>
            </p:cNvSpPr>
            <p:nvPr/>
          </p:nvSpPr>
          <p:spPr bwMode="auto">
            <a:xfrm>
              <a:off x="3565525" y="4732338"/>
              <a:ext cx="114300" cy="339725"/>
            </a:xfrm>
            <a:custGeom>
              <a:avLst/>
              <a:gdLst>
                <a:gd name="T0" fmla="*/ 2147483647 w 72"/>
                <a:gd name="T1" fmla="*/ 0 h 214"/>
                <a:gd name="T2" fmla="*/ 0 w 72"/>
                <a:gd name="T3" fmla="*/ 2147483647 h 214"/>
                <a:gd name="T4" fmla="*/ 2147483647 w 72"/>
                <a:gd name="T5" fmla="*/ 0 h 214"/>
                <a:gd name="T6" fmla="*/ 0 60000 65536"/>
                <a:gd name="T7" fmla="*/ 0 60000 65536"/>
                <a:gd name="T8" fmla="*/ 0 60000 65536"/>
                <a:gd name="T9" fmla="*/ 0 w 72"/>
                <a:gd name="T10" fmla="*/ 0 h 214"/>
                <a:gd name="T11" fmla="*/ 72 w 72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214">
                  <a:moveTo>
                    <a:pt x="71" y="0"/>
                  </a:moveTo>
                  <a:lnTo>
                    <a:pt x="0" y="213"/>
                  </a:lnTo>
                  <a:lnTo>
                    <a:pt x="7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29" name="Freeform 81"/>
            <p:cNvSpPr>
              <a:spLocks/>
            </p:cNvSpPr>
            <p:nvPr/>
          </p:nvSpPr>
          <p:spPr bwMode="auto">
            <a:xfrm>
              <a:off x="3565525" y="4954588"/>
              <a:ext cx="61913" cy="117475"/>
            </a:xfrm>
            <a:custGeom>
              <a:avLst/>
              <a:gdLst>
                <a:gd name="T0" fmla="*/ 2147483647 w 39"/>
                <a:gd name="T1" fmla="*/ 2147483647 h 74"/>
                <a:gd name="T2" fmla="*/ 0 w 39"/>
                <a:gd name="T3" fmla="*/ 2147483647 h 74"/>
                <a:gd name="T4" fmla="*/ 2147483647 w 39"/>
                <a:gd name="T5" fmla="*/ 0 h 74"/>
                <a:gd name="T6" fmla="*/ 2147483647 w 39"/>
                <a:gd name="T7" fmla="*/ 2147483647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74"/>
                <a:gd name="T14" fmla="*/ 39 w 39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74">
                  <a:moveTo>
                    <a:pt x="38" y="10"/>
                  </a:moveTo>
                  <a:lnTo>
                    <a:pt x="0" y="73"/>
                  </a:lnTo>
                  <a:lnTo>
                    <a:pt x="5" y="0"/>
                  </a:lnTo>
                  <a:lnTo>
                    <a:pt x="38" y="1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30" name="Freeform 82"/>
            <p:cNvSpPr>
              <a:spLocks/>
            </p:cNvSpPr>
            <p:nvPr/>
          </p:nvSpPr>
          <p:spPr bwMode="auto">
            <a:xfrm>
              <a:off x="3902075" y="4732338"/>
              <a:ext cx="114300" cy="339725"/>
            </a:xfrm>
            <a:custGeom>
              <a:avLst/>
              <a:gdLst>
                <a:gd name="T0" fmla="*/ 0 w 72"/>
                <a:gd name="T1" fmla="*/ 0 h 214"/>
                <a:gd name="T2" fmla="*/ 2147483647 w 72"/>
                <a:gd name="T3" fmla="*/ 2147483647 h 214"/>
                <a:gd name="T4" fmla="*/ 0 w 72"/>
                <a:gd name="T5" fmla="*/ 0 h 214"/>
                <a:gd name="T6" fmla="*/ 0 60000 65536"/>
                <a:gd name="T7" fmla="*/ 0 60000 65536"/>
                <a:gd name="T8" fmla="*/ 0 60000 65536"/>
                <a:gd name="T9" fmla="*/ 0 w 72"/>
                <a:gd name="T10" fmla="*/ 0 h 214"/>
                <a:gd name="T11" fmla="*/ 72 w 72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214">
                  <a:moveTo>
                    <a:pt x="0" y="0"/>
                  </a:moveTo>
                  <a:lnTo>
                    <a:pt x="71" y="21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31" name="Freeform 83"/>
            <p:cNvSpPr>
              <a:spLocks/>
            </p:cNvSpPr>
            <p:nvPr/>
          </p:nvSpPr>
          <p:spPr bwMode="auto">
            <a:xfrm>
              <a:off x="3952875" y="4954588"/>
              <a:ext cx="63500" cy="117475"/>
            </a:xfrm>
            <a:custGeom>
              <a:avLst/>
              <a:gdLst>
                <a:gd name="T0" fmla="*/ 2147483647 w 40"/>
                <a:gd name="T1" fmla="*/ 0 h 74"/>
                <a:gd name="T2" fmla="*/ 2147483647 w 40"/>
                <a:gd name="T3" fmla="*/ 2147483647 h 74"/>
                <a:gd name="T4" fmla="*/ 0 w 40"/>
                <a:gd name="T5" fmla="*/ 2147483647 h 74"/>
                <a:gd name="T6" fmla="*/ 2147483647 w 40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4"/>
                <a:gd name="T14" fmla="*/ 40 w 40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4">
                  <a:moveTo>
                    <a:pt x="33" y="0"/>
                  </a:moveTo>
                  <a:lnTo>
                    <a:pt x="39" y="73"/>
                  </a:lnTo>
                  <a:lnTo>
                    <a:pt x="0" y="10"/>
                  </a:lnTo>
                  <a:lnTo>
                    <a:pt x="3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32" name="Freeform 86"/>
            <p:cNvSpPr>
              <a:spLocks/>
            </p:cNvSpPr>
            <p:nvPr/>
          </p:nvSpPr>
          <p:spPr bwMode="auto">
            <a:xfrm>
              <a:off x="5478463" y="4732338"/>
              <a:ext cx="114300" cy="339725"/>
            </a:xfrm>
            <a:custGeom>
              <a:avLst/>
              <a:gdLst>
                <a:gd name="T0" fmla="*/ 2147483647 w 72"/>
                <a:gd name="T1" fmla="*/ 0 h 214"/>
                <a:gd name="T2" fmla="*/ 0 w 72"/>
                <a:gd name="T3" fmla="*/ 2147483647 h 214"/>
                <a:gd name="T4" fmla="*/ 2147483647 w 72"/>
                <a:gd name="T5" fmla="*/ 0 h 214"/>
                <a:gd name="T6" fmla="*/ 0 60000 65536"/>
                <a:gd name="T7" fmla="*/ 0 60000 65536"/>
                <a:gd name="T8" fmla="*/ 0 60000 65536"/>
                <a:gd name="T9" fmla="*/ 0 w 72"/>
                <a:gd name="T10" fmla="*/ 0 h 214"/>
                <a:gd name="T11" fmla="*/ 72 w 72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214">
                  <a:moveTo>
                    <a:pt x="71" y="0"/>
                  </a:moveTo>
                  <a:lnTo>
                    <a:pt x="0" y="213"/>
                  </a:lnTo>
                  <a:lnTo>
                    <a:pt x="7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33" name="Freeform 87"/>
            <p:cNvSpPr>
              <a:spLocks/>
            </p:cNvSpPr>
            <p:nvPr/>
          </p:nvSpPr>
          <p:spPr bwMode="auto">
            <a:xfrm>
              <a:off x="5478463" y="4954588"/>
              <a:ext cx="63500" cy="117475"/>
            </a:xfrm>
            <a:custGeom>
              <a:avLst/>
              <a:gdLst>
                <a:gd name="T0" fmla="*/ 2147483647 w 40"/>
                <a:gd name="T1" fmla="*/ 2147483647 h 74"/>
                <a:gd name="T2" fmla="*/ 0 w 40"/>
                <a:gd name="T3" fmla="*/ 2147483647 h 74"/>
                <a:gd name="T4" fmla="*/ 2147483647 w 40"/>
                <a:gd name="T5" fmla="*/ 0 h 74"/>
                <a:gd name="T6" fmla="*/ 2147483647 w 40"/>
                <a:gd name="T7" fmla="*/ 2147483647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4"/>
                <a:gd name="T14" fmla="*/ 40 w 40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4">
                  <a:moveTo>
                    <a:pt x="39" y="10"/>
                  </a:moveTo>
                  <a:lnTo>
                    <a:pt x="0" y="73"/>
                  </a:lnTo>
                  <a:lnTo>
                    <a:pt x="6" y="0"/>
                  </a:lnTo>
                  <a:lnTo>
                    <a:pt x="39" y="1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34" name="Freeform 88"/>
            <p:cNvSpPr>
              <a:spLocks/>
            </p:cNvSpPr>
            <p:nvPr/>
          </p:nvSpPr>
          <p:spPr bwMode="auto">
            <a:xfrm>
              <a:off x="5816600" y="4732338"/>
              <a:ext cx="114300" cy="339725"/>
            </a:xfrm>
            <a:custGeom>
              <a:avLst/>
              <a:gdLst>
                <a:gd name="T0" fmla="*/ 0 w 72"/>
                <a:gd name="T1" fmla="*/ 0 h 214"/>
                <a:gd name="T2" fmla="*/ 2147483647 w 72"/>
                <a:gd name="T3" fmla="*/ 2147483647 h 214"/>
                <a:gd name="T4" fmla="*/ 0 w 72"/>
                <a:gd name="T5" fmla="*/ 0 h 214"/>
                <a:gd name="T6" fmla="*/ 0 60000 65536"/>
                <a:gd name="T7" fmla="*/ 0 60000 65536"/>
                <a:gd name="T8" fmla="*/ 0 60000 65536"/>
                <a:gd name="T9" fmla="*/ 0 w 72"/>
                <a:gd name="T10" fmla="*/ 0 h 214"/>
                <a:gd name="T11" fmla="*/ 72 w 72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214">
                  <a:moveTo>
                    <a:pt x="0" y="0"/>
                  </a:moveTo>
                  <a:lnTo>
                    <a:pt x="71" y="21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35" name="Freeform 89"/>
            <p:cNvSpPr>
              <a:spLocks/>
            </p:cNvSpPr>
            <p:nvPr/>
          </p:nvSpPr>
          <p:spPr bwMode="auto">
            <a:xfrm>
              <a:off x="5867400" y="4954588"/>
              <a:ext cx="63500" cy="117475"/>
            </a:xfrm>
            <a:custGeom>
              <a:avLst/>
              <a:gdLst>
                <a:gd name="T0" fmla="*/ 2147483647 w 40"/>
                <a:gd name="T1" fmla="*/ 0 h 74"/>
                <a:gd name="T2" fmla="*/ 2147483647 w 40"/>
                <a:gd name="T3" fmla="*/ 2147483647 h 74"/>
                <a:gd name="T4" fmla="*/ 0 w 40"/>
                <a:gd name="T5" fmla="*/ 2147483647 h 74"/>
                <a:gd name="T6" fmla="*/ 2147483647 w 40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4"/>
                <a:gd name="T14" fmla="*/ 40 w 40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4">
                  <a:moveTo>
                    <a:pt x="33" y="0"/>
                  </a:moveTo>
                  <a:lnTo>
                    <a:pt x="39" y="73"/>
                  </a:lnTo>
                  <a:lnTo>
                    <a:pt x="0" y="10"/>
                  </a:lnTo>
                  <a:lnTo>
                    <a:pt x="3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36" name="Freeform 92"/>
            <p:cNvSpPr>
              <a:spLocks/>
            </p:cNvSpPr>
            <p:nvPr/>
          </p:nvSpPr>
          <p:spPr bwMode="auto">
            <a:xfrm>
              <a:off x="7392988" y="4732338"/>
              <a:ext cx="115887" cy="339725"/>
            </a:xfrm>
            <a:custGeom>
              <a:avLst/>
              <a:gdLst>
                <a:gd name="T0" fmla="*/ 2147483647 w 73"/>
                <a:gd name="T1" fmla="*/ 0 h 214"/>
                <a:gd name="T2" fmla="*/ 0 w 73"/>
                <a:gd name="T3" fmla="*/ 2147483647 h 214"/>
                <a:gd name="T4" fmla="*/ 2147483647 w 73"/>
                <a:gd name="T5" fmla="*/ 0 h 214"/>
                <a:gd name="T6" fmla="*/ 0 60000 65536"/>
                <a:gd name="T7" fmla="*/ 0 60000 65536"/>
                <a:gd name="T8" fmla="*/ 0 60000 65536"/>
                <a:gd name="T9" fmla="*/ 0 w 73"/>
                <a:gd name="T10" fmla="*/ 0 h 214"/>
                <a:gd name="T11" fmla="*/ 73 w 73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214">
                  <a:moveTo>
                    <a:pt x="72" y="0"/>
                  </a:moveTo>
                  <a:lnTo>
                    <a:pt x="0" y="213"/>
                  </a:ln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37" name="Freeform 93"/>
            <p:cNvSpPr>
              <a:spLocks/>
            </p:cNvSpPr>
            <p:nvPr/>
          </p:nvSpPr>
          <p:spPr bwMode="auto">
            <a:xfrm>
              <a:off x="7392988" y="4954588"/>
              <a:ext cx="63500" cy="117475"/>
            </a:xfrm>
            <a:custGeom>
              <a:avLst/>
              <a:gdLst>
                <a:gd name="T0" fmla="*/ 2147483647 w 40"/>
                <a:gd name="T1" fmla="*/ 2147483647 h 74"/>
                <a:gd name="T2" fmla="*/ 0 w 40"/>
                <a:gd name="T3" fmla="*/ 2147483647 h 74"/>
                <a:gd name="T4" fmla="*/ 2147483647 w 40"/>
                <a:gd name="T5" fmla="*/ 0 h 74"/>
                <a:gd name="T6" fmla="*/ 2147483647 w 40"/>
                <a:gd name="T7" fmla="*/ 2147483647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4"/>
                <a:gd name="T14" fmla="*/ 40 w 40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4">
                  <a:moveTo>
                    <a:pt x="39" y="10"/>
                  </a:moveTo>
                  <a:lnTo>
                    <a:pt x="0" y="73"/>
                  </a:lnTo>
                  <a:lnTo>
                    <a:pt x="6" y="0"/>
                  </a:lnTo>
                  <a:lnTo>
                    <a:pt x="39" y="1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38" name="Freeform 94"/>
            <p:cNvSpPr>
              <a:spLocks/>
            </p:cNvSpPr>
            <p:nvPr/>
          </p:nvSpPr>
          <p:spPr bwMode="auto">
            <a:xfrm>
              <a:off x="7731125" y="4732338"/>
              <a:ext cx="112713" cy="339725"/>
            </a:xfrm>
            <a:custGeom>
              <a:avLst/>
              <a:gdLst>
                <a:gd name="T0" fmla="*/ 0 w 71"/>
                <a:gd name="T1" fmla="*/ 0 h 214"/>
                <a:gd name="T2" fmla="*/ 2147483647 w 71"/>
                <a:gd name="T3" fmla="*/ 2147483647 h 214"/>
                <a:gd name="T4" fmla="*/ 0 w 71"/>
                <a:gd name="T5" fmla="*/ 0 h 214"/>
                <a:gd name="T6" fmla="*/ 0 60000 65536"/>
                <a:gd name="T7" fmla="*/ 0 60000 65536"/>
                <a:gd name="T8" fmla="*/ 0 60000 65536"/>
                <a:gd name="T9" fmla="*/ 0 w 71"/>
                <a:gd name="T10" fmla="*/ 0 h 214"/>
                <a:gd name="T11" fmla="*/ 71 w 71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" h="214">
                  <a:moveTo>
                    <a:pt x="0" y="0"/>
                  </a:moveTo>
                  <a:lnTo>
                    <a:pt x="70" y="213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39" name="Freeform 95"/>
            <p:cNvSpPr>
              <a:spLocks/>
            </p:cNvSpPr>
            <p:nvPr/>
          </p:nvSpPr>
          <p:spPr bwMode="auto">
            <a:xfrm>
              <a:off x="7781925" y="4954588"/>
              <a:ext cx="61913" cy="117475"/>
            </a:xfrm>
            <a:custGeom>
              <a:avLst/>
              <a:gdLst>
                <a:gd name="T0" fmla="*/ 2147483647 w 39"/>
                <a:gd name="T1" fmla="*/ 0 h 74"/>
                <a:gd name="T2" fmla="*/ 2147483647 w 39"/>
                <a:gd name="T3" fmla="*/ 2147483647 h 74"/>
                <a:gd name="T4" fmla="*/ 0 w 39"/>
                <a:gd name="T5" fmla="*/ 2147483647 h 74"/>
                <a:gd name="T6" fmla="*/ 2147483647 w 39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74"/>
                <a:gd name="T14" fmla="*/ 39 w 39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74">
                  <a:moveTo>
                    <a:pt x="33" y="0"/>
                  </a:moveTo>
                  <a:lnTo>
                    <a:pt x="38" y="73"/>
                  </a:lnTo>
                  <a:lnTo>
                    <a:pt x="0" y="10"/>
                  </a:lnTo>
                  <a:lnTo>
                    <a:pt x="3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40" name="Freeform 98"/>
            <p:cNvSpPr>
              <a:spLocks/>
            </p:cNvSpPr>
            <p:nvPr/>
          </p:nvSpPr>
          <p:spPr bwMode="auto">
            <a:xfrm>
              <a:off x="1720850" y="5168900"/>
              <a:ext cx="57150" cy="28575"/>
            </a:xfrm>
            <a:custGeom>
              <a:avLst/>
              <a:gdLst>
                <a:gd name="T0" fmla="*/ 2147483647 w 36"/>
                <a:gd name="T1" fmla="*/ 2147483647 h 18"/>
                <a:gd name="T2" fmla="*/ 2147483647 w 36"/>
                <a:gd name="T3" fmla="*/ 0 h 18"/>
                <a:gd name="T4" fmla="*/ 0 w 36"/>
                <a:gd name="T5" fmla="*/ 2147483647 h 18"/>
                <a:gd name="T6" fmla="*/ 2147483647 w 36"/>
                <a:gd name="T7" fmla="*/ 2147483647 h 18"/>
                <a:gd name="T8" fmla="*/ 2147483647 w 36"/>
                <a:gd name="T9" fmla="*/ 214748364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8"/>
                <a:gd name="T17" fmla="*/ 36 w 36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8">
                  <a:moveTo>
                    <a:pt x="35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5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41" name="Freeform 99"/>
            <p:cNvSpPr>
              <a:spLocks/>
            </p:cNvSpPr>
            <p:nvPr/>
          </p:nvSpPr>
          <p:spPr bwMode="auto">
            <a:xfrm>
              <a:off x="1846263" y="5168900"/>
              <a:ext cx="58737" cy="28575"/>
            </a:xfrm>
            <a:custGeom>
              <a:avLst/>
              <a:gdLst>
                <a:gd name="T0" fmla="*/ 2147483647 w 37"/>
                <a:gd name="T1" fmla="*/ 2147483647 h 18"/>
                <a:gd name="T2" fmla="*/ 2147483647 w 37"/>
                <a:gd name="T3" fmla="*/ 0 h 18"/>
                <a:gd name="T4" fmla="*/ 0 w 37"/>
                <a:gd name="T5" fmla="*/ 2147483647 h 18"/>
                <a:gd name="T6" fmla="*/ 2147483647 w 37"/>
                <a:gd name="T7" fmla="*/ 2147483647 h 18"/>
                <a:gd name="T8" fmla="*/ 2147483647 w 37"/>
                <a:gd name="T9" fmla="*/ 214748364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18"/>
                <a:gd name="T17" fmla="*/ 37 w 37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18">
                  <a:moveTo>
                    <a:pt x="36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6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42" name="Freeform 100"/>
            <p:cNvSpPr>
              <a:spLocks/>
            </p:cNvSpPr>
            <p:nvPr/>
          </p:nvSpPr>
          <p:spPr bwMode="auto">
            <a:xfrm>
              <a:off x="1973263" y="5168900"/>
              <a:ext cx="58737" cy="28575"/>
            </a:xfrm>
            <a:custGeom>
              <a:avLst/>
              <a:gdLst>
                <a:gd name="T0" fmla="*/ 2147483647 w 37"/>
                <a:gd name="T1" fmla="*/ 2147483647 h 18"/>
                <a:gd name="T2" fmla="*/ 2147483647 w 37"/>
                <a:gd name="T3" fmla="*/ 0 h 18"/>
                <a:gd name="T4" fmla="*/ 0 w 37"/>
                <a:gd name="T5" fmla="*/ 2147483647 h 18"/>
                <a:gd name="T6" fmla="*/ 2147483647 w 37"/>
                <a:gd name="T7" fmla="*/ 2147483647 h 18"/>
                <a:gd name="T8" fmla="*/ 2147483647 w 37"/>
                <a:gd name="T9" fmla="*/ 214748364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18"/>
                <a:gd name="T17" fmla="*/ 37 w 37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18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6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43" name="Freeform 101"/>
            <p:cNvSpPr>
              <a:spLocks/>
            </p:cNvSpPr>
            <p:nvPr/>
          </p:nvSpPr>
          <p:spPr bwMode="auto">
            <a:xfrm>
              <a:off x="3621088" y="5168900"/>
              <a:ext cx="58737" cy="28575"/>
            </a:xfrm>
            <a:custGeom>
              <a:avLst/>
              <a:gdLst>
                <a:gd name="T0" fmla="*/ 2147483647 w 37"/>
                <a:gd name="T1" fmla="*/ 2147483647 h 18"/>
                <a:gd name="T2" fmla="*/ 2147483647 w 37"/>
                <a:gd name="T3" fmla="*/ 0 h 18"/>
                <a:gd name="T4" fmla="*/ 0 w 37"/>
                <a:gd name="T5" fmla="*/ 2147483647 h 18"/>
                <a:gd name="T6" fmla="*/ 2147483647 w 37"/>
                <a:gd name="T7" fmla="*/ 2147483647 h 18"/>
                <a:gd name="T8" fmla="*/ 2147483647 w 37"/>
                <a:gd name="T9" fmla="*/ 214748364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18"/>
                <a:gd name="T17" fmla="*/ 37 w 37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18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6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44" name="Freeform 102"/>
            <p:cNvSpPr>
              <a:spLocks/>
            </p:cNvSpPr>
            <p:nvPr/>
          </p:nvSpPr>
          <p:spPr bwMode="auto">
            <a:xfrm>
              <a:off x="3748088" y="5168900"/>
              <a:ext cx="55562" cy="28575"/>
            </a:xfrm>
            <a:custGeom>
              <a:avLst/>
              <a:gdLst>
                <a:gd name="T0" fmla="*/ 2147483647 w 35"/>
                <a:gd name="T1" fmla="*/ 2147483647 h 18"/>
                <a:gd name="T2" fmla="*/ 2147483647 w 35"/>
                <a:gd name="T3" fmla="*/ 0 h 18"/>
                <a:gd name="T4" fmla="*/ 0 w 35"/>
                <a:gd name="T5" fmla="*/ 2147483647 h 18"/>
                <a:gd name="T6" fmla="*/ 2147483647 w 35"/>
                <a:gd name="T7" fmla="*/ 2147483647 h 18"/>
                <a:gd name="T8" fmla="*/ 2147483647 w 35"/>
                <a:gd name="T9" fmla="*/ 214748364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8"/>
                <a:gd name="T17" fmla="*/ 35 w 35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8">
                  <a:moveTo>
                    <a:pt x="34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4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45" name="Freeform 103"/>
            <p:cNvSpPr>
              <a:spLocks/>
            </p:cNvSpPr>
            <p:nvPr/>
          </p:nvSpPr>
          <p:spPr bwMode="auto">
            <a:xfrm>
              <a:off x="3873500" y="5168900"/>
              <a:ext cx="58738" cy="28575"/>
            </a:xfrm>
            <a:custGeom>
              <a:avLst/>
              <a:gdLst>
                <a:gd name="T0" fmla="*/ 2147483647 w 37"/>
                <a:gd name="T1" fmla="*/ 2147483647 h 18"/>
                <a:gd name="T2" fmla="*/ 2147483647 w 37"/>
                <a:gd name="T3" fmla="*/ 0 h 18"/>
                <a:gd name="T4" fmla="*/ 0 w 37"/>
                <a:gd name="T5" fmla="*/ 2147483647 h 18"/>
                <a:gd name="T6" fmla="*/ 2147483647 w 37"/>
                <a:gd name="T7" fmla="*/ 2147483647 h 18"/>
                <a:gd name="T8" fmla="*/ 2147483647 w 37"/>
                <a:gd name="T9" fmla="*/ 214748364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18"/>
                <a:gd name="T17" fmla="*/ 37 w 37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18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6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46" name="Freeform 104"/>
            <p:cNvSpPr>
              <a:spLocks/>
            </p:cNvSpPr>
            <p:nvPr/>
          </p:nvSpPr>
          <p:spPr bwMode="auto">
            <a:xfrm>
              <a:off x="5535613" y="5168900"/>
              <a:ext cx="57150" cy="28575"/>
            </a:xfrm>
            <a:custGeom>
              <a:avLst/>
              <a:gdLst>
                <a:gd name="T0" fmla="*/ 2147483647 w 36"/>
                <a:gd name="T1" fmla="*/ 2147483647 h 18"/>
                <a:gd name="T2" fmla="*/ 2147483647 w 36"/>
                <a:gd name="T3" fmla="*/ 0 h 18"/>
                <a:gd name="T4" fmla="*/ 0 w 36"/>
                <a:gd name="T5" fmla="*/ 2147483647 h 18"/>
                <a:gd name="T6" fmla="*/ 2147483647 w 36"/>
                <a:gd name="T7" fmla="*/ 2147483647 h 18"/>
                <a:gd name="T8" fmla="*/ 2147483647 w 36"/>
                <a:gd name="T9" fmla="*/ 214748364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8"/>
                <a:gd name="T17" fmla="*/ 36 w 36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8">
                  <a:moveTo>
                    <a:pt x="35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5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47" name="Freeform 105"/>
            <p:cNvSpPr>
              <a:spLocks/>
            </p:cNvSpPr>
            <p:nvPr/>
          </p:nvSpPr>
          <p:spPr bwMode="auto">
            <a:xfrm>
              <a:off x="5661025" y="5168900"/>
              <a:ext cx="60325" cy="28575"/>
            </a:xfrm>
            <a:custGeom>
              <a:avLst/>
              <a:gdLst>
                <a:gd name="T0" fmla="*/ 2147483647 w 38"/>
                <a:gd name="T1" fmla="*/ 2147483647 h 18"/>
                <a:gd name="T2" fmla="*/ 2147483647 w 38"/>
                <a:gd name="T3" fmla="*/ 0 h 18"/>
                <a:gd name="T4" fmla="*/ 0 w 38"/>
                <a:gd name="T5" fmla="*/ 2147483647 h 18"/>
                <a:gd name="T6" fmla="*/ 2147483647 w 38"/>
                <a:gd name="T7" fmla="*/ 2147483647 h 18"/>
                <a:gd name="T8" fmla="*/ 2147483647 w 38"/>
                <a:gd name="T9" fmla="*/ 214748364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18"/>
                <a:gd name="T17" fmla="*/ 38 w 38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18">
                  <a:moveTo>
                    <a:pt x="37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7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48" name="Freeform 106"/>
            <p:cNvSpPr>
              <a:spLocks/>
            </p:cNvSpPr>
            <p:nvPr/>
          </p:nvSpPr>
          <p:spPr bwMode="auto">
            <a:xfrm>
              <a:off x="5789613" y="5168900"/>
              <a:ext cx="57150" cy="28575"/>
            </a:xfrm>
            <a:custGeom>
              <a:avLst/>
              <a:gdLst>
                <a:gd name="T0" fmla="*/ 2147483647 w 36"/>
                <a:gd name="T1" fmla="*/ 2147483647 h 18"/>
                <a:gd name="T2" fmla="*/ 2147483647 w 36"/>
                <a:gd name="T3" fmla="*/ 0 h 18"/>
                <a:gd name="T4" fmla="*/ 0 w 36"/>
                <a:gd name="T5" fmla="*/ 2147483647 h 18"/>
                <a:gd name="T6" fmla="*/ 2147483647 w 36"/>
                <a:gd name="T7" fmla="*/ 2147483647 h 18"/>
                <a:gd name="T8" fmla="*/ 2147483647 w 36"/>
                <a:gd name="T9" fmla="*/ 214748364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8"/>
                <a:gd name="T17" fmla="*/ 36 w 36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8">
                  <a:moveTo>
                    <a:pt x="35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5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49" name="Freeform 107"/>
            <p:cNvSpPr>
              <a:spLocks/>
            </p:cNvSpPr>
            <p:nvPr/>
          </p:nvSpPr>
          <p:spPr bwMode="auto">
            <a:xfrm>
              <a:off x="7464425" y="5168900"/>
              <a:ext cx="57150" cy="28575"/>
            </a:xfrm>
            <a:custGeom>
              <a:avLst/>
              <a:gdLst>
                <a:gd name="T0" fmla="*/ 2147483647 w 36"/>
                <a:gd name="T1" fmla="*/ 2147483647 h 18"/>
                <a:gd name="T2" fmla="*/ 2147483647 w 36"/>
                <a:gd name="T3" fmla="*/ 0 h 18"/>
                <a:gd name="T4" fmla="*/ 0 w 36"/>
                <a:gd name="T5" fmla="*/ 2147483647 h 18"/>
                <a:gd name="T6" fmla="*/ 2147483647 w 36"/>
                <a:gd name="T7" fmla="*/ 2147483647 h 18"/>
                <a:gd name="T8" fmla="*/ 2147483647 w 36"/>
                <a:gd name="T9" fmla="*/ 214748364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8"/>
                <a:gd name="T17" fmla="*/ 36 w 36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8">
                  <a:moveTo>
                    <a:pt x="35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5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50" name="Freeform 108"/>
            <p:cNvSpPr>
              <a:spLocks/>
            </p:cNvSpPr>
            <p:nvPr/>
          </p:nvSpPr>
          <p:spPr bwMode="auto">
            <a:xfrm>
              <a:off x="7589838" y="5168900"/>
              <a:ext cx="58737" cy="28575"/>
            </a:xfrm>
            <a:custGeom>
              <a:avLst/>
              <a:gdLst>
                <a:gd name="T0" fmla="*/ 2147483647 w 37"/>
                <a:gd name="T1" fmla="*/ 2147483647 h 18"/>
                <a:gd name="T2" fmla="*/ 2147483647 w 37"/>
                <a:gd name="T3" fmla="*/ 0 h 18"/>
                <a:gd name="T4" fmla="*/ 0 w 37"/>
                <a:gd name="T5" fmla="*/ 2147483647 h 18"/>
                <a:gd name="T6" fmla="*/ 2147483647 w 37"/>
                <a:gd name="T7" fmla="*/ 2147483647 h 18"/>
                <a:gd name="T8" fmla="*/ 2147483647 w 37"/>
                <a:gd name="T9" fmla="*/ 214748364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18"/>
                <a:gd name="T17" fmla="*/ 37 w 37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18">
                  <a:moveTo>
                    <a:pt x="36" y="9"/>
                  </a:moveTo>
                  <a:lnTo>
                    <a:pt x="19" y="0"/>
                  </a:lnTo>
                  <a:lnTo>
                    <a:pt x="0" y="9"/>
                  </a:lnTo>
                  <a:lnTo>
                    <a:pt x="19" y="17"/>
                  </a:lnTo>
                  <a:lnTo>
                    <a:pt x="36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51" name="Freeform 109"/>
            <p:cNvSpPr>
              <a:spLocks/>
            </p:cNvSpPr>
            <p:nvPr/>
          </p:nvSpPr>
          <p:spPr bwMode="auto">
            <a:xfrm>
              <a:off x="7716838" y="5168900"/>
              <a:ext cx="57150" cy="28575"/>
            </a:xfrm>
            <a:custGeom>
              <a:avLst/>
              <a:gdLst>
                <a:gd name="T0" fmla="*/ 2147483647 w 36"/>
                <a:gd name="T1" fmla="*/ 2147483647 h 18"/>
                <a:gd name="T2" fmla="*/ 2147483647 w 36"/>
                <a:gd name="T3" fmla="*/ 0 h 18"/>
                <a:gd name="T4" fmla="*/ 0 w 36"/>
                <a:gd name="T5" fmla="*/ 2147483647 h 18"/>
                <a:gd name="T6" fmla="*/ 2147483647 w 36"/>
                <a:gd name="T7" fmla="*/ 2147483647 h 18"/>
                <a:gd name="T8" fmla="*/ 2147483647 w 36"/>
                <a:gd name="T9" fmla="*/ 214748364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8"/>
                <a:gd name="T17" fmla="*/ 36 w 36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8">
                  <a:moveTo>
                    <a:pt x="35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5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52" name="Freeform 119"/>
            <p:cNvSpPr>
              <a:spLocks/>
            </p:cNvSpPr>
            <p:nvPr/>
          </p:nvSpPr>
          <p:spPr bwMode="auto">
            <a:xfrm>
              <a:off x="1438275" y="2932113"/>
              <a:ext cx="1588" cy="1912937"/>
            </a:xfrm>
            <a:custGeom>
              <a:avLst/>
              <a:gdLst>
                <a:gd name="T0" fmla="*/ 0 w 1"/>
                <a:gd name="T1" fmla="*/ 0 h 1205"/>
                <a:gd name="T2" fmla="*/ 0 w 1"/>
                <a:gd name="T3" fmla="*/ 2147483647 h 1205"/>
                <a:gd name="T4" fmla="*/ 0 w 1"/>
                <a:gd name="T5" fmla="*/ 0 h 1205"/>
                <a:gd name="T6" fmla="*/ 0 60000 65536"/>
                <a:gd name="T7" fmla="*/ 0 60000 65536"/>
                <a:gd name="T8" fmla="*/ 0 60000 65536"/>
                <a:gd name="T9" fmla="*/ 0 w 1"/>
                <a:gd name="T10" fmla="*/ 0 h 1205"/>
                <a:gd name="T11" fmla="*/ 1 w 1"/>
                <a:gd name="T12" fmla="*/ 1205 h 12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205">
                  <a:moveTo>
                    <a:pt x="0" y="0"/>
                  </a:moveTo>
                  <a:lnTo>
                    <a:pt x="0" y="120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53" name="Freeform 123"/>
            <p:cNvSpPr>
              <a:spLocks/>
            </p:cNvSpPr>
            <p:nvPr/>
          </p:nvSpPr>
          <p:spPr bwMode="auto">
            <a:xfrm>
              <a:off x="1211263" y="5478463"/>
              <a:ext cx="450850" cy="228600"/>
            </a:xfrm>
            <a:custGeom>
              <a:avLst/>
              <a:gdLst>
                <a:gd name="T0" fmla="*/ 0 w 284"/>
                <a:gd name="T1" fmla="*/ 2147483647 h 144"/>
                <a:gd name="T2" fmla="*/ 0 w 284"/>
                <a:gd name="T3" fmla="*/ 0 h 144"/>
                <a:gd name="T4" fmla="*/ 2147483647 w 284"/>
                <a:gd name="T5" fmla="*/ 0 h 144"/>
                <a:gd name="T6" fmla="*/ 2147483647 w 284"/>
                <a:gd name="T7" fmla="*/ 2147483647 h 144"/>
                <a:gd name="T8" fmla="*/ 0 w 284"/>
                <a:gd name="T9" fmla="*/ 2147483647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144"/>
                <a:gd name="T17" fmla="*/ 284 w 28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144">
                  <a:moveTo>
                    <a:pt x="0" y="143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3"/>
                  </a:lnTo>
                  <a:lnTo>
                    <a:pt x="0" y="14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54" name="Freeform 124"/>
            <p:cNvSpPr>
              <a:spLocks/>
            </p:cNvSpPr>
            <p:nvPr/>
          </p:nvSpPr>
          <p:spPr bwMode="auto">
            <a:xfrm>
              <a:off x="4024313" y="5484813"/>
              <a:ext cx="450850" cy="227012"/>
            </a:xfrm>
            <a:custGeom>
              <a:avLst/>
              <a:gdLst>
                <a:gd name="T0" fmla="*/ 0 w 284"/>
                <a:gd name="T1" fmla="*/ 2147483647 h 143"/>
                <a:gd name="T2" fmla="*/ 0 w 284"/>
                <a:gd name="T3" fmla="*/ 0 h 143"/>
                <a:gd name="T4" fmla="*/ 2147483647 w 284"/>
                <a:gd name="T5" fmla="*/ 0 h 143"/>
                <a:gd name="T6" fmla="*/ 2147483647 w 284"/>
                <a:gd name="T7" fmla="*/ 2147483647 h 143"/>
                <a:gd name="T8" fmla="*/ 0 w 284"/>
                <a:gd name="T9" fmla="*/ 2147483647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143"/>
                <a:gd name="T17" fmla="*/ 284 w 284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143">
                  <a:moveTo>
                    <a:pt x="0" y="142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2"/>
                  </a:lnTo>
                  <a:lnTo>
                    <a:pt x="0" y="14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55" name="Freeform 125"/>
            <p:cNvSpPr>
              <a:spLocks/>
            </p:cNvSpPr>
            <p:nvPr/>
          </p:nvSpPr>
          <p:spPr bwMode="auto">
            <a:xfrm>
              <a:off x="1660525" y="5276850"/>
              <a:ext cx="69850" cy="187325"/>
            </a:xfrm>
            <a:custGeom>
              <a:avLst/>
              <a:gdLst>
                <a:gd name="T0" fmla="*/ 2147483647 w 44"/>
                <a:gd name="T1" fmla="*/ 0 h 118"/>
                <a:gd name="T2" fmla="*/ 2147483647 w 44"/>
                <a:gd name="T3" fmla="*/ 2147483647 h 118"/>
                <a:gd name="T4" fmla="*/ 2147483647 w 44"/>
                <a:gd name="T5" fmla="*/ 2147483647 h 118"/>
                <a:gd name="T6" fmla="*/ 2147483647 w 44"/>
                <a:gd name="T7" fmla="*/ 2147483647 h 118"/>
                <a:gd name="T8" fmla="*/ 0 w 44"/>
                <a:gd name="T9" fmla="*/ 2147483647 h 118"/>
                <a:gd name="T10" fmla="*/ 2147483647 w 44"/>
                <a:gd name="T11" fmla="*/ 0 h 1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"/>
                <a:gd name="T19" fmla="*/ 0 h 118"/>
                <a:gd name="T20" fmla="*/ 44 w 44"/>
                <a:gd name="T21" fmla="*/ 118 h 1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" h="118">
                  <a:moveTo>
                    <a:pt x="9" y="0"/>
                  </a:moveTo>
                  <a:lnTo>
                    <a:pt x="19" y="11"/>
                  </a:lnTo>
                  <a:lnTo>
                    <a:pt x="43" y="62"/>
                  </a:lnTo>
                  <a:lnTo>
                    <a:pt x="9" y="108"/>
                  </a:lnTo>
                  <a:lnTo>
                    <a:pt x="0" y="117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56" name="Freeform 126"/>
            <p:cNvSpPr>
              <a:spLocks/>
            </p:cNvSpPr>
            <p:nvPr/>
          </p:nvSpPr>
          <p:spPr bwMode="auto">
            <a:xfrm>
              <a:off x="1660525" y="5368925"/>
              <a:ext cx="104775" cy="95250"/>
            </a:xfrm>
            <a:custGeom>
              <a:avLst/>
              <a:gdLst>
                <a:gd name="T0" fmla="*/ 2147483647 w 66"/>
                <a:gd name="T1" fmla="*/ 2147483647 h 60"/>
                <a:gd name="T2" fmla="*/ 0 w 66"/>
                <a:gd name="T3" fmla="*/ 2147483647 h 60"/>
                <a:gd name="T4" fmla="*/ 2147483647 w 66"/>
                <a:gd name="T5" fmla="*/ 0 h 60"/>
                <a:gd name="T6" fmla="*/ 2147483647 w 66"/>
                <a:gd name="T7" fmla="*/ 2147483647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60"/>
                <a:gd name="T14" fmla="*/ 66 w 66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60">
                  <a:moveTo>
                    <a:pt x="65" y="26"/>
                  </a:moveTo>
                  <a:lnTo>
                    <a:pt x="0" y="59"/>
                  </a:lnTo>
                  <a:lnTo>
                    <a:pt x="42" y="0"/>
                  </a:lnTo>
                  <a:lnTo>
                    <a:pt x="65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grpSp>
          <p:nvGrpSpPr>
            <p:cNvPr id="13357" name="Group 146"/>
            <p:cNvGrpSpPr>
              <a:grpSpLocks/>
            </p:cNvGrpSpPr>
            <p:nvPr/>
          </p:nvGrpSpPr>
          <p:grpSpPr bwMode="auto">
            <a:xfrm>
              <a:off x="412750" y="2960688"/>
              <a:ext cx="7912100" cy="1997075"/>
              <a:chOff x="412750" y="2960688"/>
              <a:chExt cx="7912100" cy="1997075"/>
            </a:xfrm>
          </p:grpSpPr>
          <p:sp>
            <p:nvSpPr>
              <p:cNvPr id="13375" name="Freeform 49"/>
              <p:cNvSpPr>
                <a:spLocks/>
              </p:cNvSpPr>
              <p:nvPr/>
            </p:nvSpPr>
            <p:spPr bwMode="auto">
              <a:xfrm>
                <a:off x="1649413" y="4508500"/>
                <a:ext cx="454025" cy="225425"/>
              </a:xfrm>
              <a:custGeom>
                <a:avLst/>
                <a:gdLst>
                  <a:gd name="T0" fmla="*/ 0 w 286"/>
                  <a:gd name="T1" fmla="*/ 2147483647 h 142"/>
                  <a:gd name="T2" fmla="*/ 0 w 286"/>
                  <a:gd name="T3" fmla="*/ 0 h 142"/>
                  <a:gd name="T4" fmla="*/ 2147483647 w 286"/>
                  <a:gd name="T5" fmla="*/ 0 h 142"/>
                  <a:gd name="T6" fmla="*/ 2147483647 w 286"/>
                  <a:gd name="T7" fmla="*/ 2147483647 h 142"/>
                  <a:gd name="T8" fmla="*/ 0 w 286"/>
                  <a:gd name="T9" fmla="*/ 2147483647 h 1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6"/>
                  <a:gd name="T16" fmla="*/ 0 h 142"/>
                  <a:gd name="T17" fmla="*/ 286 w 286"/>
                  <a:gd name="T18" fmla="*/ 142 h 1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6" h="142">
                    <a:moveTo>
                      <a:pt x="0" y="141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141"/>
                    </a:lnTo>
                    <a:lnTo>
                      <a:pt x="0" y="14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76" name="Freeform 50"/>
              <p:cNvSpPr>
                <a:spLocks/>
              </p:cNvSpPr>
              <p:nvPr/>
            </p:nvSpPr>
            <p:spPr bwMode="auto">
              <a:xfrm>
                <a:off x="3565525" y="4508500"/>
                <a:ext cx="450850" cy="225425"/>
              </a:xfrm>
              <a:custGeom>
                <a:avLst/>
                <a:gdLst>
                  <a:gd name="T0" fmla="*/ 0 w 284"/>
                  <a:gd name="T1" fmla="*/ 2147483647 h 142"/>
                  <a:gd name="T2" fmla="*/ 0 w 284"/>
                  <a:gd name="T3" fmla="*/ 0 h 142"/>
                  <a:gd name="T4" fmla="*/ 2147483647 w 284"/>
                  <a:gd name="T5" fmla="*/ 0 h 142"/>
                  <a:gd name="T6" fmla="*/ 2147483647 w 284"/>
                  <a:gd name="T7" fmla="*/ 2147483647 h 142"/>
                  <a:gd name="T8" fmla="*/ 0 w 284"/>
                  <a:gd name="T9" fmla="*/ 2147483647 h 1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4"/>
                  <a:gd name="T16" fmla="*/ 0 h 142"/>
                  <a:gd name="T17" fmla="*/ 284 w 284"/>
                  <a:gd name="T18" fmla="*/ 142 h 1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4" h="142">
                    <a:moveTo>
                      <a:pt x="0" y="141"/>
                    </a:moveTo>
                    <a:lnTo>
                      <a:pt x="0" y="0"/>
                    </a:lnTo>
                    <a:lnTo>
                      <a:pt x="283" y="0"/>
                    </a:lnTo>
                    <a:lnTo>
                      <a:pt x="283" y="141"/>
                    </a:lnTo>
                    <a:lnTo>
                      <a:pt x="0" y="14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77" name="Freeform 51"/>
              <p:cNvSpPr>
                <a:spLocks/>
              </p:cNvSpPr>
              <p:nvPr/>
            </p:nvSpPr>
            <p:spPr bwMode="auto">
              <a:xfrm>
                <a:off x="5478463" y="4508500"/>
                <a:ext cx="452437" cy="225425"/>
              </a:xfrm>
              <a:custGeom>
                <a:avLst/>
                <a:gdLst>
                  <a:gd name="T0" fmla="*/ 0 w 285"/>
                  <a:gd name="T1" fmla="*/ 2147483647 h 142"/>
                  <a:gd name="T2" fmla="*/ 0 w 285"/>
                  <a:gd name="T3" fmla="*/ 0 h 142"/>
                  <a:gd name="T4" fmla="*/ 2147483647 w 285"/>
                  <a:gd name="T5" fmla="*/ 0 h 142"/>
                  <a:gd name="T6" fmla="*/ 2147483647 w 285"/>
                  <a:gd name="T7" fmla="*/ 2147483647 h 142"/>
                  <a:gd name="T8" fmla="*/ 0 w 285"/>
                  <a:gd name="T9" fmla="*/ 2147483647 h 1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"/>
                  <a:gd name="T16" fmla="*/ 0 h 142"/>
                  <a:gd name="T17" fmla="*/ 285 w 285"/>
                  <a:gd name="T18" fmla="*/ 142 h 1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" h="142">
                    <a:moveTo>
                      <a:pt x="0" y="141"/>
                    </a:moveTo>
                    <a:lnTo>
                      <a:pt x="0" y="0"/>
                    </a:lnTo>
                    <a:lnTo>
                      <a:pt x="284" y="0"/>
                    </a:lnTo>
                    <a:lnTo>
                      <a:pt x="284" y="141"/>
                    </a:lnTo>
                    <a:lnTo>
                      <a:pt x="0" y="14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78" name="Freeform 52"/>
              <p:cNvSpPr>
                <a:spLocks/>
              </p:cNvSpPr>
              <p:nvPr/>
            </p:nvSpPr>
            <p:spPr bwMode="auto">
              <a:xfrm>
                <a:off x="7392988" y="4508500"/>
                <a:ext cx="450850" cy="225425"/>
              </a:xfrm>
              <a:custGeom>
                <a:avLst/>
                <a:gdLst>
                  <a:gd name="T0" fmla="*/ 0 w 284"/>
                  <a:gd name="T1" fmla="*/ 2147483647 h 142"/>
                  <a:gd name="T2" fmla="*/ 0 w 284"/>
                  <a:gd name="T3" fmla="*/ 0 h 142"/>
                  <a:gd name="T4" fmla="*/ 2147483647 w 284"/>
                  <a:gd name="T5" fmla="*/ 0 h 142"/>
                  <a:gd name="T6" fmla="*/ 2147483647 w 284"/>
                  <a:gd name="T7" fmla="*/ 2147483647 h 142"/>
                  <a:gd name="T8" fmla="*/ 0 w 284"/>
                  <a:gd name="T9" fmla="*/ 2147483647 h 1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4"/>
                  <a:gd name="T16" fmla="*/ 0 h 142"/>
                  <a:gd name="T17" fmla="*/ 284 w 284"/>
                  <a:gd name="T18" fmla="*/ 142 h 1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4" h="142">
                    <a:moveTo>
                      <a:pt x="0" y="141"/>
                    </a:moveTo>
                    <a:lnTo>
                      <a:pt x="0" y="0"/>
                    </a:lnTo>
                    <a:lnTo>
                      <a:pt x="283" y="0"/>
                    </a:lnTo>
                    <a:lnTo>
                      <a:pt x="283" y="141"/>
                    </a:lnTo>
                    <a:lnTo>
                      <a:pt x="0" y="14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79" name="Freeform 53"/>
              <p:cNvSpPr>
                <a:spLocks/>
              </p:cNvSpPr>
              <p:nvPr/>
            </p:nvSpPr>
            <p:spPr bwMode="auto">
              <a:xfrm>
                <a:off x="6494463" y="3833813"/>
                <a:ext cx="450850" cy="225425"/>
              </a:xfrm>
              <a:custGeom>
                <a:avLst/>
                <a:gdLst>
                  <a:gd name="T0" fmla="*/ 0 w 284"/>
                  <a:gd name="T1" fmla="*/ 2147483647 h 142"/>
                  <a:gd name="T2" fmla="*/ 0 w 284"/>
                  <a:gd name="T3" fmla="*/ 0 h 142"/>
                  <a:gd name="T4" fmla="*/ 2147483647 w 284"/>
                  <a:gd name="T5" fmla="*/ 0 h 142"/>
                  <a:gd name="T6" fmla="*/ 2147483647 w 284"/>
                  <a:gd name="T7" fmla="*/ 2147483647 h 142"/>
                  <a:gd name="T8" fmla="*/ 0 w 284"/>
                  <a:gd name="T9" fmla="*/ 2147483647 h 1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4"/>
                  <a:gd name="T16" fmla="*/ 0 h 142"/>
                  <a:gd name="T17" fmla="*/ 284 w 284"/>
                  <a:gd name="T18" fmla="*/ 142 h 1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4" h="142">
                    <a:moveTo>
                      <a:pt x="0" y="141"/>
                    </a:moveTo>
                    <a:lnTo>
                      <a:pt x="0" y="0"/>
                    </a:lnTo>
                    <a:lnTo>
                      <a:pt x="283" y="0"/>
                    </a:lnTo>
                    <a:lnTo>
                      <a:pt x="283" y="141"/>
                    </a:lnTo>
                    <a:lnTo>
                      <a:pt x="0" y="14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80" name="Freeform 54"/>
              <p:cNvSpPr>
                <a:spLocks/>
              </p:cNvSpPr>
              <p:nvPr/>
            </p:nvSpPr>
            <p:spPr bwMode="auto">
              <a:xfrm>
                <a:off x="2662238" y="3833813"/>
                <a:ext cx="454025" cy="225425"/>
              </a:xfrm>
              <a:custGeom>
                <a:avLst/>
                <a:gdLst>
                  <a:gd name="T0" fmla="*/ 0 w 286"/>
                  <a:gd name="T1" fmla="*/ 2147483647 h 142"/>
                  <a:gd name="T2" fmla="*/ 0 w 286"/>
                  <a:gd name="T3" fmla="*/ 0 h 142"/>
                  <a:gd name="T4" fmla="*/ 2147483647 w 286"/>
                  <a:gd name="T5" fmla="*/ 0 h 142"/>
                  <a:gd name="T6" fmla="*/ 2147483647 w 286"/>
                  <a:gd name="T7" fmla="*/ 2147483647 h 142"/>
                  <a:gd name="T8" fmla="*/ 0 w 286"/>
                  <a:gd name="T9" fmla="*/ 2147483647 h 1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6"/>
                  <a:gd name="T16" fmla="*/ 0 h 142"/>
                  <a:gd name="T17" fmla="*/ 286 w 286"/>
                  <a:gd name="T18" fmla="*/ 142 h 1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6" h="142">
                    <a:moveTo>
                      <a:pt x="0" y="141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141"/>
                    </a:lnTo>
                    <a:lnTo>
                      <a:pt x="0" y="14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81" name="Freeform 55"/>
              <p:cNvSpPr>
                <a:spLocks/>
              </p:cNvSpPr>
              <p:nvPr/>
            </p:nvSpPr>
            <p:spPr bwMode="auto">
              <a:xfrm>
                <a:off x="4465638" y="3046413"/>
                <a:ext cx="450850" cy="227012"/>
              </a:xfrm>
              <a:custGeom>
                <a:avLst/>
                <a:gdLst>
                  <a:gd name="T0" fmla="*/ 0 w 284"/>
                  <a:gd name="T1" fmla="*/ 2147483647 h 143"/>
                  <a:gd name="T2" fmla="*/ 0 w 284"/>
                  <a:gd name="T3" fmla="*/ 0 h 143"/>
                  <a:gd name="T4" fmla="*/ 2147483647 w 284"/>
                  <a:gd name="T5" fmla="*/ 0 h 143"/>
                  <a:gd name="T6" fmla="*/ 2147483647 w 284"/>
                  <a:gd name="T7" fmla="*/ 2147483647 h 143"/>
                  <a:gd name="T8" fmla="*/ 0 w 284"/>
                  <a:gd name="T9" fmla="*/ 214748364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4"/>
                  <a:gd name="T16" fmla="*/ 0 h 143"/>
                  <a:gd name="T17" fmla="*/ 284 w 284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4" h="143">
                    <a:moveTo>
                      <a:pt x="0" y="142"/>
                    </a:moveTo>
                    <a:lnTo>
                      <a:pt x="0" y="0"/>
                    </a:lnTo>
                    <a:lnTo>
                      <a:pt x="283" y="0"/>
                    </a:lnTo>
                    <a:lnTo>
                      <a:pt x="283" y="142"/>
                    </a:lnTo>
                    <a:lnTo>
                      <a:pt x="0" y="14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82" name="Freeform 56"/>
              <p:cNvSpPr>
                <a:spLocks/>
              </p:cNvSpPr>
              <p:nvPr/>
            </p:nvSpPr>
            <p:spPr bwMode="auto">
              <a:xfrm>
                <a:off x="3114675" y="3271838"/>
                <a:ext cx="1465263" cy="563562"/>
              </a:xfrm>
              <a:custGeom>
                <a:avLst/>
                <a:gdLst>
                  <a:gd name="T0" fmla="*/ 2147483647 w 923"/>
                  <a:gd name="T1" fmla="*/ 0 h 355"/>
                  <a:gd name="T2" fmla="*/ 0 w 923"/>
                  <a:gd name="T3" fmla="*/ 2147483647 h 355"/>
                  <a:gd name="T4" fmla="*/ 2147483647 w 923"/>
                  <a:gd name="T5" fmla="*/ 0 h 355"/>
                  <a:gd name="T6" fmla="*/ 0 60000 65536"/>
                  <a:gd name="T7" fmla="*/ 0 60000 65536"/>
                  <a:gd name="T8" fmla="*/ 0 60000 65536"/>
                  <a:gd name="T9" fmla="*/ 0 w 923"/>
                  <a:gd name="T10" fmla="*/ 0 h 355"/>
                  <a:gd name="T11" fmla="*/ 923 w 923"/>
                  <a:gd name="T12" fmla="*/ 355 h 3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23" h="355">
                    <a:moveTo>
                      <a:pt x="922" y="0"/>
                    </a:moveTo>
                    <a:lnTo>
                      <a:pt x="0" y="354"/>
                    </a:lnTo>
                    <a:lnTo>
                      <a:pt x="922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83" name="Freeform 57"/>
              <p:cNvSpPr>
                <a:spLocks/>
              </p:cNvSpPr>
              <p:nvPr/>
            </p:nvSpPr>
            <p:spPr bwMode="auto">
              <a:xfrm>
                <a:off x="3114675" y="3765550"/>
                <a:ext cx="115888" cy="69850"/>
              </a:xfrm>
              <a:custGeom>
                <a:avLst/>
                <a:gdLst>
                  <a:gd name="T0" fmla="*/ 2147483647 w 73"/>
                  <a:gd name="T1" fmla="*/ 2147483647 h 44"/>
                  <a:gd name="T2" fmla="*/ 0 w 73"/>
                  <a:gd name="T3" fmla="*/ 2147483647 h 44"/>
                  <a:gd name="T4" fmla="*/ 2147483647 w 73"/>
                  <a:gd name="T5" fmla="*/ 0 h 44"/>
                  <a:gd name="T6" fmla="*/ 2147483647 w 73"/>
                  <a:gd name="T7" fmla="*/ 2147483647 h 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44"/>
                  <a:gd name="T14" fmla="*/ 73 w 73"/>
                  <a:gd name="T15" fmla="*/ 44 h 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44">
                    <a:moveTo>
                      <a:pt x="72" y="34"/>
                    </a:moveTo>
                    <a:lnTo>
                      <a:pt x="0" y="43"/>
                    </a:lnTo>
                    <a:lnTo>
                      <a:pt x="59" y="0"/>
                    </a:lnTo>
                    <a:lnTo>
                      <a:pt x="72" y="3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84" name="Freeform 58"/>
              <p:cNvSpPr>
                <a:spLocks/>
              </p:cNvSpPr>
              <p:nvPr/>
            </p:nvSpPr>
            <p:spPr bwMode="auto">
              <a:xfrm>
                <a:off x="4691063" y="3271838"/>
                <a:ext cx="1587" cy="449262"/>
              </a:xfrm>
              <a:custGeom>
                <a:avLst/>
                <a:gdLst>
                  <a:gd name="T0" fmla="*/ 0 w 1"/>
                  <a:gd name="T1" fmla="*/ 0 h 283"/>
                  <a:gd name="T2" fmla="*/ 0 w 1"/>
                  <a:gd name="T3" fmla="*/ 2147483647 h 283"/>
                  <a:gd name="T4" fmla="*/ 0 w 1"/>
                  <a:gd name="T5" fmla="*/ 0 h 28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83"/>
                  <a:gd name="T11" fmla="*/ 1 w 1"/>
                  <a:gd name="T12" fmla="*/ 283 h 2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83">
                    <a:moveTo>
                      <a:pt x="0" y="0"/>
                    </a:moveTo>
                    <a:lnTo>
                      <a:pt x="0" y="28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85" name="Freeform 59"/>
              <p:cNvSpPr>
                <a:spLocks/>
              </p:cNvSpPr>
              <p:nvPr/>
            </p:nvSpPr>
            <p:spPr bwMode="auto">
              <a:xfrm>
                <a:off x="4660900" y="3608388"/>
                <a:ext cx="60325" cy="112712"/>
              </a:xfrm>
              <a:custGeom>
                <a:avLst/>
                <a:gdLst>
                  <a:gd name="T0" fmla="*/ 2147483647 w 38"/>
                  <a:gd name="T1" fmla="*/ 0 h 71"/>
                  <a:gd name="T2" fmla="*/ 2147483647 w 38"/>
                  <a:gd name="T3" fmla="*/ 2147483647 h 71"/>
                  <a:gd name="T4" fmla="*/ 0 w 38"/>
                  <a:gd name="T5" fmla="*/ 0 h 71"/>
                  <a:gd name="T6" fmla="*/ 2147483647 w 38"/>
                  <a:gd name="T7" fmla="*/ 0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71"/>
                  <a:gd name="T14" fmla="*/ 38 w 38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71">
                    <a:moveTo>
                      <a:pt x="37" y="0"/>
                    </a:moveTo>
                    <a:lnTo>
                      <a:pt x="19" y="70"/>
                    </a:ln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86" name="Freeform 60"/>
              <p:cNvSpPr>
                <a:spLocks/>
              </p:cNvSpPr>
              <p:nvPr/>
            </p:nvSpPr>
            <p:spPr bwMode="auto">
              <a:xfrm>
                <a:off x="4802188" y="3271838"/>
                <a:ext cx="1693862" cy="563562"/>
              </a:xfrm>
              <a:custGeom>
                <a:avLst/>
                <a:gdLst>
                  <a:gd name="T0" fmla="*/ 0 w 1067"/>
                  <a:gd name="T1" fmla="*/ 0 h 355"/>
                  <a:gd name="T2" fmla="*/ 2147483647 w 1067"/>
                  <a:gd name="T3" fmla="*/ 2147483647 h 355"/>
                  <a:gd name="T4" fmla="*/ 0 w 1067"/>
                  <a:gd name="T5" fmla="*/ 0 h 355"/>
                  <a:gd name="T6" fmla="*/ 0 60000 65536"/>
                  <a:gd name="T7" fmla="*/ 0 60000 65536"/>
                  <a:gd name="T8" fmla="*/ 0 60000 65536"/>
                  <a:gd name="T9" fmla="*/ 0 w 1067"/>
                  <a:gd name="T10" fmla="*/ 0 h 355"/>
                  <a:gd name="T11" fmla="*/ 1067 w 1067"/>
                  <a:gd name="T12" fmla="*/ 355 h 3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67" h="355">
                    <a:moveTo>
                      <a:pt x="0" y="0"/>
                    </a:moveTo>
                    <a:lnTo>
                      <a:pt x="1066" y="3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87" name="Freeform 61"/>
              <p:cNvSpPr>
                <a:spLocks/>
              </p:cNvSpPr>
              <p:nvPr/>
            </p:nvSpPr>
            <p:spPr bwMode="auto">
              <a:xfrm>
                <a:off x="6375400" y="3768725"/>
                <a:ext cx="120650" cy="66675"/>
              </a:xfrm>
              <a:custGeom>
                <a:avLst/>
                <a:gdLst>
                  <a:gd name="T0" fmla="*/ 2147483647 w 76"/>
                  <a:gd name="T1" fmla="*/ 0 h 42"/>
                  <a:gd name="T2" fmla="*/ 2147483647 w 76"/>
                  <a:gd name="T3" fmla="*/ 2147483647 h 42"/>
                  <a:gd name="T4" fmla="*/ 0 w 76"/>
                  <a:gd name="T5" fmla="*/ 2147483647 h 42"/>
                  <a:gd name="T6" fmla="*/ 2147483647 w 76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"/>
                  <a:gd name="T13" fmla="*/ 0 h 42"/>
                  <a:gd name="T14" fmla="*/ 76 w 7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" h="42">
                    <a:moveTo>
                      <a:pt x="12" y="0"/>
                    </a:moveTo>
                    <a:lnTo>
                      <a:pt x="75" y="41"/>
                    </a:lnTo>
                    <a:lnTo>
                      <a:pt x="0" y="35"/>
                    </a:lnTo>
                    <a:lnTo>
                      <a:pt x="12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88" name="Freeform 62"/>
              <p:cNvSpPr>
                <a:spLocks/>
              </p:cNvSpPr>
              <p:nvPr/>
            </p:nvSpPr>
            <p:spPr bwMode="auto">
              <a:xfrm>
                <a:off x="2101850" y="4057650"/>
                <a:ext cx="676275" cy="452438"/>
              </a:xfrm>
              <a:custGeom>
                <a:avLst/>
                <a:gdLst>
                  <a:gd name="T0" fmla="*/ 2147483647 w 426"/>
                  <a:gd name="T1" fmla="*/ 0 h 285"/>
                  <a:gd name="T2" fmla="*/ 0 w 426"/>
                  <a:gd name="T3" fmla="*/ 2147483647 h 285"/>
                  <a:gd name="T4" fmla="*/ 2147483647 w 426"/>
                  <a:gd name="T5" fmla="*/ 0 h 285"/>
                  <a:gd name="T6" fmla="*/ 0 60000 65536"/>
                  <a:gd name="T7" fmla="*/ 0 60000 65536"/>
                  <a:gd name="T8" fmla="*/ 0 60000 65536"/>
                  <a:gd name="T9" fmla="*/ 0 w 426"/>
                  <a:gd name="T10" fmla="*/ 0 h 285"/>
                  <a:gd name="T11" fmla="*/ 426 w 426"/>
                  <a:gd name="T12" fmla="*/ 285 h 2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6" h="285">
                    <a:moveTo>
                      <a:pt x="425" y="0"/>
                    </a:moveTo>
                    <a:lnTo>
                      <a:pt x="0" y="284"/>
                    </a:lnTo>
                    <a:lnTo>
                      <a:pt x="42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89" name="Freeform 63"/>
              <p:cNvSpPr>
                <a:spLocks/>
              </p:cNvSpPr>
              <p:nvPr/>
            </p:nvSpPr>
            <p:spPr bwMode="auto">
              <a:xfrm>
                <a:off x="2101850" y="4422775"/>
                <a:ext cx="109538" cy="87313"/>
              </a:xfrm>
              <a:custGeom>
                <a:avLst/>
                <a:gdLst>
                  <a:gd name="T0" fmla="*/ 2147483647 w 69"/>
                  <a:gd name="T1" fmla="*/ 2147483647 h 55"/>
                  <a:gd name="T2" fmla="*/ 0 w 69"/>
                  <a:gd name="T3" fmla="*/ 2147483647 h 55"/>
                  <a:gd name="T4" fmla="*/ 2147483647 w 69"/>
                  <a:gd name="T5" fmla="*/ 0 h 55"/>
                  <a:gd name="T6" fmla="*/ 2147483647 w 69"/>
                  <a:gd name="T7" fmla="*/ 2147483647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"/>
                  <a:gd name="T13" fmla="*/ 0 h 55"/>
                  <a:gd name="T14" fmla="*/ 69 w 69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" h="55">
                    <a:moveTo>
                      <a:pt x="68" y="29"/>
                    </a:moveTo>
                    <a:lnTo>
                      <a:pt x="0" y="54"/>
                    </a:lnTo>
                    <a:lnTo>
                      <a:pt x="49" y="0"/>
                    </a:lnTo>
                    <a:lnTo>
                      <a:pt x="68" y="2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90" name="Freeform 64"/>
              <p:cNvSpPr>
                <a:spLocks/>
              </p:cNvSpPr>
              <p:nvPr/>
            </p:nvSpPr>
            <p:spPr bwMode="auto">
              <a:xfrm>
                <a:off x="3001963" y="4057650"/>
                <a:ext cx="565150" cy="452438"/>
              </a:xfrm>
              <a:custGeom>
                <a:avLst/>
                <a:gdLst>
                  <a:gd name="T0" fmla="*/ 0 w 356"/>
                  <a:gd name="T1" fmla="*/ 0 h 285"/>
                  <a:gd name="T2" fmla="*/ 2147483647 w 356"/>
                  <a:gd name="T3" fmla="*/ 2147483647 h 285"/>
                  <a:gd name="T4" fmla="*/ 0 w 356"/>
                  <a:gd name="T5" fmla="*/ 0 h 285"/>
                  <a:gd name="T6" fmla="*/ 0 60000 65536"/>
                  <a:gd name="T7" fmla="*/ 0 60000 65536"/>
                  <a:gd name="T8" fmla="*/ 0 60000 65536"/>
                  <a:gd name="T9" fmla="*/ 0 w 356"/>
                  <a:gd name="T10" fmla="*/ 0 h 285"/>
                  <a:gd name="T11" fmla="*/ 356 w 356"/>
                  <a:gd name="T12" fmla="*/ 285 h 2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6" h="285">
                    <a:moveTo>
                      <a:pt x="0" y="0"/>
                    </a:moveTo>
                    <a:lnTo>
                      <a:pt x="355" y="28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91" name="Freeform 65"/>
              <p:cNvSpPr>
                <a:spLocks/>
              </p:cNvSpPr>
              <p:nvPr/>
            </p:nvSpPr>
            <p:spPr bwMode="auto">
              <a:xfrm>
                <a:off x="3459163" y="4416425"/>
                <a:ext cx="107950" cy="93663"/>
              </a:xfrm>
              <a:custGeom>
                <a:avLst/>
                <a:gdLst>
                  <a:gd name="T0" fmla="*/ 2147483647 w 68"/>
                  <a:gd name="T1" fmla="*/ 0 h 59"/>
                  <a:gd name="T2" fmla="*/ 2147483647 w 68"/>
                  <a:gd name="T3" fmla="*/ 2147483647 h 59"/>
                  <a:gd name="T4" fmla="*/ 0 w 68"/>
                  <a:gd name="T5" fmla="*/ 2147483647 h 59"/>
                  <a:gd name="T6" fmla="*/ 2147483647 w 6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59"/>
                  <a:gd name="T14" fmla="*/ 68 w 6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59">
                    <a:moveTo>
                      <a:pt x="22" y="0"/>
                    </a:moveTo>
                    <a:lnTo>
                      <a:pt x="67" y="58"/>
                    </a:lnTo>
                    <a:lnTo>
                      <a:pt x="0" y="27"/>
                    </a:lnTo>
                    <a:lnTo>
                      <a:pt x="22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92" name="Freeform 66"/>
              <p:cNvSpPr>
                <a:spLocks/>
              </p:cNvSpPr>
              <p:nvPr/>
            </p:nvSpPr>
            <p:spPr bwMode="auto">
              <a:xfrm>
                <a:off x="2889250" y="4057650"/>
                <a:ext cx="1588" cy="338138"/>
              </a:xfrm>
              <a:custGeom>
                <a:avLst/>
                <a:gdLst>
                  <a:gd name="T0" fmla="*/ 0 w 1"/>
                  <a:gd name="T1" fmla="*/ 0 h 213"/>
                  <a:gd name="T2" fmla="*/ 0 w 1"/>
                  <a:gd name="T3" fmla="*/ 2147483647 h 213"/>
                  <a:gd name="T4" fmla="*/ 0 w 1"/>
                  <a:gd name="T5" fmla="*/ 0 h 21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13"/>
                  <a:gd name="T11" fmla="*/ 1 w 1"/>
                  <a:gd name="T12" fmla="*/ 213 h 2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13">
                    <a:moveTo>
                      <a:pt x="0" y="0"/>
                    </a:moveTo>
                    <a:lnTo>
                      <a:pt x="0" y="2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93" name="Freeform 67"/>
              <p:cNvSpPr>
                <a:spLocks/>
              </p:cNvSpPr>
              <p:nvPr/>
            </p:nvSpPr>
            <p:spPr bwMode="auto">
              <a:xfrm>
                <a:off x="2860675" y="4281488"/>
                <a:ext cx="58738" cy="114300"/>
              </a:xfrm>
              <a:custGeom>
                <a:avLst/>
                <a:gdLst>
                  <a:gd name="T0" fmla="*/ 2147483647 w 37"/>
                  <a:gd name="T1" fmla="*/ 0 h 72"/>
                  <a:gd name="T2" fmla="*/ 2147483647 w 37"/>
                  <a:gd name="T3" fmla="*/ 2147483647 h 72"/>
                  <a:gd name="T4" fmla="*/ 0 w 37"/>
                  <a:gd name="T5" fmla="*/ 0 h 72"/>
                  <a:gd name="T6" fmla="*/ 2147483647 w 37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72"/>
                  <a:gd name="T14" fmla="*/ 37 w 3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72">
                    <a:moveTo>
                      <a:pt x="36" y="0"/>
                    </a:moveTo>
                    <a:lnTo>
                      <a:pt x="18" y="71"/>
                    </a:ln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94" name="Freeform 68"/>
              <p:cNvSpPr>
                <a:spLocks/>
              </p:cNvSpPr>
              <p:nvPr/>
            </p:nvSpPr>
            <p:spPr bwMode="auto">
              <a:xfrm>
                <a:off x="5929313" y="4057650"/>
                <a:ext cx="677862" cy="452438"/>
              </a:xfrm>
              <a:custGeom>
                <a:avLst/>
                <a:gdLst>
                  <a:gd name="T0" fmla="*/ 2147483647 w 427"/>
                  <a:gd name="T1" fmla="*/ 0 h 285"/>
                  <a:gd name="T2" fmla="*/ 0 w 427"/>
                  <a:gd name="T3" fmla="*/ 2147483647 h 285"/>
                  <a:gd name="T4" fmla="*/ 2147483647 w 427"/>
                  <a:gd name="T5" fmla="*/ 0 h 285"/>
                  <a:gd name="T6" fmla="*/ 0 60000 65536"/>
                  <a:gd name="T7" fmla="*/ 0 60000 65536"/>
                  <a:gd name="T8" fmla="*/ 0 60000 65536"/>
                  <a:gd name="T9" fmla="*/ 0 w 427"/>
                  <a:gd name="T10" fmla="*/ 0 h 285"/>
                  <a:gd name="T11" fmla="*/ 427 w 427"/>
                  <a:gd name="T12" fmla="*/ 285 h 2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7" h="285">
                    <a:moveTo>
                      <a:pt x="426" y="0"/>
                    </a:moveTo>
                    <a:lnTo>
                      <a:pt x="0" y="284"/>
                    </a:lnTo>
                    <a:lnTo>
                      <a:pt x="42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95" name="Freeform 69"/>
              <p:cNvSpPr>
                <a:spLocks/>
              </p:cNvSpPr>
              <p:nvPr/>
            </p:nvSpPr>
            <p:spPr bwMode="auto">
              <a:xfrm>
                <a:off x="5929313" y="4422775"/>
                <a:ext cx="111125" cy="87313"/>
              </a:xfrm>
              <a:custGeom>
                <a:avLst/>
                <a:gdLst>
                  <a:gd name="T0" fmla="*/ 2147483647 w 70"/>
                  <a:gd name="T1" fmla="*/ 2147483647 h 55"/>
                  <a:gd name="T2" fmla="*/ 0 w 70"/>
                  <a:gd name="T3" fmla="*/ 2147483647 h 55"/>
                  <a:gd name="T4" fmla="*/ 2147483647 w 70"/>
                  <a:gd name="T5" fmla="*/ 0 h 55"/>
                  <a:gd name="T6" fmla="*/ 2147483647 w 70"/>
                  <a:gd name="T7" fmla="*/ 2147483647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55"/>
                  <a:gd name="T14" fmla="*/ 70 w 70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55">
                    <a:moveTo>
                      <a:pt x="69" y="29"/>
                    </a:moveTo>
                    <a:lnTo>
                      <a:pt x="0" y="54"/>
                    </a:lnTo>
                    <a:lnTo>
                      <a:pt x="49" y="0"/>
                    </a:lnTo>
                    <a:lnTo>
                      <a:pt x="69" y="2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96" name="Freeform 70"/>
              <p:cNvSpPr>
                <a:spLocks/>
              </p:cNvSpPr>
              <p:nvPr/>
            </p:nvSpPr>
            <p:spPr bwMode="auto">
              <a:xfrm>
                <a:off x="6831013" y="4057650"/>
                <a:ext cx="563562" cy="452438"/>
              </a:xfrm>
              <a:custGeom>
                <a:avLst/>
                <a:gdLst>
                  <a:gd name="T0" fmla="*/ 0 w 355"/>
                  <a:gd name="T1" fmla="*/ 0 h 285"/>
                  <a:gd name="T2" fmla="*/ 2147483647 w 355"/>
                  <a:gd name="T3" fmla="*/ 2147483647 h 285"/>
                  <a:gd name="T4" fmla="*/ 0 w 355"/>
                  <a:gd name="T5" fmla="*/ 0 h 285"/>
                  <a:gd name="T6" fmla="*/ 0 60000 65536"/>
                  <a:gd name="T7" fmla="*/ 0 60000 65536"/>
                  <a:gd name="T8" fmla="*/ 0 60000 65536"/>
                  <a:gd name="T9" fmla="*/ 0 w 355"/>
                  <a:gd name="T10" fmla="*/ 0 h 285"/>
                  <a:gd name="T11" fmla="*/ 355 w 355"/>
                  <a:gd name="T12" fmla="*/ 285 h 2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5" h="285">
                    <a:moveTo>
                      <a:pt x="0" y="0"/>
                    </a:moveTo>
                    <a:lnTo>
                      <a:pt x="354" y="28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97" name="Freeform 71"/>
              <p:cNvSpPr>
                <a:spLocks/>
              </p:cNvSpPr>
              <p:nvPr/>
            </p:nvSpPr>
            <p:spPr bwMode="auto">
              <a:xfrm>
                <a:off x="7289800" y="4416425"/>
                <a:ext cx="104775" cy="93663"/>
              </a:xfrm>
              <a:custGeom>
                <a:avLst/>
                <a:gdLst>
                  <a:gd name="T0" fmla="*/ 2147483647 w 66"/>
                  <a:gd name="T1" fmla="*/ 0 h 59"/>
                  <a:gd name="T2" fmla="*/ 2147483647 w 66"/>
                  <a:gd name="T3" fmla="*/ 2147483647 h 59"/>
                  <a:gd name="T4" fmla="*/ 0 w 66"/>
                  <a:gd name="T5" fmla="*/ 2147483647 h 59"/>
                  <a:gd name="T6" fmla="*/ 2147483647 w 66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"/>
                  <a:gd name="T13" fmla="*/ 0 h 59"/>
                  <a:gd name="T14" fmla="*/ 66 w 66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" h="59">
                    <a:moveTo>
                      <a:pt x="21" y="0"/>
                    </a:moveTo>
                    <a:lnTo>
                      <a:pt x="65" y="58"/>
                    </a:lnTo>
                    <a:lnTo>
                      <a:pt x="0" y="27"/>
                    </a:lnTo>
                    <a:lnTo>
                      <a:pt x="21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98" name="Freeform 72"/>
              <p:cNvSpPr>
                <a:spLocks/>
              </p:cNvSpPr>
              <p:nvPr/>
            </p:nvSpPr>
            <p:spPr bwMode="auto">
              <a:xfrm>
                <a:off x="6718300" y="4057650"/>
                <a:ext cx="1588" cy="338138"/>
              </a:xfrm>
              <a:custGeom>
                <a:avLst/>
                <a:gdLst>
                  <a:gd name="T0" fmla="*/ 0 w 1"/>
                  <a:gd name="T1" fmla="*/ 0 h 213"/>
                  <a:gd name="T2" fmla="*/ 0 w 1"/>
                  <a:gd name="T3" fmla="*/ 2147483647 h 213"/>
                  <a:gd name="T4" fmla="*/ 0 w 1"/>
                  <a:gd name="T5" fmla="*/ 0 h 21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13"/>
                  <a:gd name="T11" fmla="*/ 1 w 1"/>
                  <a:gd name="T12" fmla="*/ 213 h 2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13">
                    <a:moveTo>
                      <a:pt x="0" y="0"/>
                    </a:moveTo>
                    <a:lnTo>
                      <a:pt x="0" y="2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99" name="Freeform 73"/>
              <p:cNvSpPr>
                <a:spLocks/>
              </p:cNvSpPr>
              <p:nvPr/>
            </p:nvSpPr>
            <p:spPr bwMode="auto">
              <a:xfrm>
                <a:off x="6689725" y="4281488"/>
                <a:ext cx="58738" cy="114300"/>
              </a:xfrm>
              <a:custGeom>
                <a:avLst/>
                <a:gdLst>
                  <a:gd name="T0" fmla="*/ 2147483647 w 37"/>
                  <a:gd name="T1" fmla="*/ 0 h 72"/>
                  <a:gd name="T2" fmla="*/ 2147483647 w 37"/>
                  <a:gd name="T3" fmla="*/ 2147483647 h 72"/>
                  <a:gd name="T4" fmla="*/ 0 w 37"/>
                  <a:gd name="T5" fmla="*/ 0 h 72"/>
                  <a:gd name="T6" fmla="*/ 2147483647 w 37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72"/>
                  <a:gd name="T14" fmla="*/ 37 w 3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72">
                    <a:moveTo>
                      <a:pt x="36" y="0"/>
                    </a:moveTo>
                    <a:lnTo>
                      <a:pt x="18" y="71"/>
                    </a:ln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400" name="Freeform 78"/>
              <p:cNvSpPr>
                <a:spLocks/>
              </p:cNvSpPr>
              <p:nvPr/>
            </p:nvSpPr>
            <p:spPr bwMode="auto">
              <a:xfrm>
                <a:off x="1873250" y="4732338"/>
                <a:ext cx="1588" cy="225425"/>
              </a:xfrm>
              <a:custGeom>
                <a:avLst/>
                <a:gdLst>
                  <a:gd name="T0" fmla="*/ 0 w 1"/>
                  <a:gd name="T1" fmla="*/ 0 h 142"/>
                  <a:gd name="T2" fmla="*/ 0 w 1"/>
                  <a:gd name="T3" fmla="*/ 2147483647 h 142"/>
                  <a:gd name="T4" fmla="*/ 0 w 1"/>
                  <a:gd name="T5" fmla="*/ 0 h 14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42"/>
                  <a:gd name="T11" fmla="*/ 1 w 1"/>
                  <a:gd name="T12" fmla="*/ 142 h 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42">
                    <a:moveTo>
                      <a:pt x="0" y="0"/>
                    </a:moveTo>
                    <a:lnTo>
                      <a:pt x="0" y="14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401" name="Freeform 79"/>
              <p:cNvSpPr>
                <a:spLocks/>
              </p:cNvSpPr>
              <p:nvPr/>
            </p:nvSpPr>
            <p:spPr bwMode="auto">
              <a:xfrm>
                <a:off x="1846263" y="4843463"/>
                <a:ext cx="58737" cy="114300"/>
              </a:xfrm>
              <a:custGeom>
                <a:avLst/>
                <a:gdLst>
                  <a:gd name="T0" fmla="*/ 2147483647 w 37"/>
                  <a:gd name="T1" fmla="*/ 0 h 72"/>
                  <a:gd name="T2" fmla="*/ 2147483647 w 37"/>
                  <a:gd name="T3" fmla="*/ 2147483647 h 72"/>
                  <a:gd name="T4" fmla="*/ 0 w 37"/>
                  <a:gd name="T5" fmla="*/ 0 h 72"/>
                  <a:gd name="T6" fmla="*/ 2147483647 w 37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72"/>
                  <a:gd name="T14" fmla="*/ 37 w 3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72">
                    <a:moveTo>
                      <a:pt x="36" y="0"/>
                    </a:moveTo>
                    <a:lnTo>
                      <a:pt x="17" y="71"/>
                    </a:ln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402" name="Freeform 84"/>
              <p:cNvSpPr>
                <a:spLocks/>
              </p:cNvSpPr>
              <p:nvPr/>
            </p:nvSpPr>
            <p:spPr bwMode="auto">
              <a:xfrm>
                <a:off x="3789363" y="4732338"/>
                <a:ext cx="1587" cy="225425"/>
              </a:xfrm>
              <a:custGeom>
                <a:avLst/>
                <a:gdLst>
                  <a:gd name="T0" fmla="*/ 0 w 1"/>
                  <a:gd name="T1" fmla="*/ 0 h 142"/>
                  <a:gd name="T2" fmla="*/ 0 w 1"/>
                  <a:gd name="T3" fmla="*/ 2147483647 h 142"/>
                  <a:gd name="T4" fmla="*/ 0 w 1"/>
                  <a:gd name="T5" fmla="*/ 0 h 14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42"/>
                  <a:gd name="T11" fmla="*/ 1 w 1"/>
                  <a:gd name="T12" fmla="*/ 142 h 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42">
                    <a:moveTo>
                      <a:pt x="0" y="0"/>
                    </a:moveTo>
                    <a:lnTo>
                      <a:pt x="0" y="14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403" name="Freeform 85"/>
              <p:cNvSpPr>
                <a:spLocks/>
              </p:cNvSpPr>
              <p:nvPr/>
            </p:nvSpPr>
            <p:spPr bwMode="auto">
              <a:xfrm>
                <a:off x="3760788" y="4843463"/>
                <a:ext cx="58737" cy="114300"/>
              </a:xfrm>
              <a:custGeom>
                <a:avLst/>
                <a:gdLst>
                  <a:gd name="T0" fmla="*/ 2147483647 w 37"/>
                  <a:gd name="T1" fmla="*/ 0 h 72"/>
                  <a:gd name="T2" fmla="*/ 2147483647 w 37"/>
                  <a:gd name="T3" fmla="*/ 2147483647 h 72"/>
                  <a:gd name="T4" fmla="*/ 0 w 37"/>
                  <a:gd name="T5" fmla="*/ 0 h 72"/>
                  <a:gd name="T6" fmla="*/ 2147483647 w 37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72"/>
                  <a:gd name="T14" fmla="*/ 37 w 3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72">
                    <a:moveTo>
                      <a:pt x="36" y="0"/>
                    </a:moveTo>
                    <a:lnTo>
                      <a:pt x="18" y="71"/>
                    </a:ln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404" name="Freeform 90"/>
              <p:cNvSpPr>
                <a:spLocks/>
              </p:cNvSpPr>
              <p:nvPr/>
            </p:nvSpPr>
            <p:spPr bwMode="auto">
              <a:xfrm>
                <a:off x="5705475" y="4732338"/>
                <a:ext cx="1588" cy="225425"/>
              </a:xfrm>
              <a:custGeom>
                <a:avLst/>
                <a:gdLst>
                  <a:gd name="T0" fmla="*/ 0 w 1"/>
                  <a:gd name="T1" fmla="*/ 0 h 142"/>
                  <a:gd name="T2" fmla="*/ 0 w 1"/>
                  <a:gd name="T3" fmla="*/ 2147483647 h 142"/>
                  <a:gd name="T4" fmla="*/ 0 w 1"/>
                  <a:gd name="T5" fmla="*/ 0 h 14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42"/>
                  <a:gd name="T11" fmla="*/ 1 w 1"/>
                  <a:gd name="T12" fmla="*/ 142 h 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42">
                    <a:moveTo>
                      <a:pt x="0" y="0"/>
                    </a:moveTo>
                    <a:lnTo>
                      <a:pt x="0" y="14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405" name="Freeform 91"/>
              <p:cNvSpPr>
                <a:spLocks/>
              </p:cNvSpPr>
              <p:nvPr/>
            </p:nvSpPr>
            <p:spPr bwMode="auto">
              <a:xfrm>
                <a:off x="5675313" y="4843463"/>
                <a:ext cx="58737" cy="114300"/>
              </a:xfrm>
              <a:custGeom>
                <a:avLst/>
                <a:gdLst>
                  <a:gd name="T0" fmla="*/ 2147483647 w 37"/>
                  <a:gd name="T1" fmla="*/ 0 h 72"/>
                  <a:gd name="T2" fmla="*/ 2147483647 w 37"/>
                  <a:gd name="T3" fmla="*/ 2147483647 h 72"/>
                  <a:gd name="T4" fmla="*/ 0 w 37"/>
                  <a:gd name="T5" fmla="*/ 0 h 72"/>
                  <a:gd name="T6" fmla="*/ 2147483647 w 37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72"/>
                  <a:gd name="T14" fmla="*/ 37 w 3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72">
                    <a:moveTo>
                      <a:pt x="36" y="0"/>
                    </a:moveTo>
                    <a:lnTo>
                      <a:pt x="19" y="71"/>
                    </a:ln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406" name="Freeform 96"/>
              <p:cNvSpPr>
                <a:spLocks/>
              </p:cNvSpPr>
              <p:nvPr/>
            </p:nvSpPr>
            <p:spPr bwMode="auto">
              <a:xfrm>
                <a:off x="7620000" y="4732338"/>
                <a:ext cx="1588" cy="225425"/>
              </a:xfrm>
              <a:custGeom>
                <a:avLst/>
                <a:gdLst>
                  <a:gd name="T0" fmla="*/ 0 w 1"/>
                  <a:gd name="T1" fmla="*/ 0 h 142"/>
                  <a:gd name="T2" fmla="*/ 0 w 1"/>
                  <a:gd name="T3" fmla="*/ 2147483647 h 142"/>
                  <a:gd name="T4" fmla="*/ 0 w 1"/>
                  <a:gd name="T5" fmla="*/ 0 h 14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42"/>
                  <a:gd name="T11" fmla="*/ 1 w 1"/>
                  <a:gd name="T12" fmla="*/ 142 h 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42">
                    <a:moveTo>
                      <a:pt x="0" y="0"/>
                    </a:moveTo>
                    <a:lnTo>
                      <a:pt x="0" y="14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407" name="Freeform 97"/>
              <p:cNvSpPr>
                <a:spLocks/>
              </p:cNvSpPr>
              <p:nvPr/>
            </p:nvSpPr>
            <p:spPr bwMode="auto">
              <a:xfrm>
                <a:off x="7589838" y="4843463"/>
                <a:ext cx="58737" cy="114300"/>
              </a:xfrm>
              <a:custGeom>
                <a:avLst/>
                <a:gdLst>
                  <a:gd name="T0" fmla="*/ 2147483647 w 37"/>
                  <a:gd name="T1" fmla="*/ 0 h 72"/>
                  <a:gd name="T2" fmla="*/ 2147483647 w 37"/>
                  <a:gd name="T3" fmla="*/ 2147483647 h 72"/>
                  <a:gd name="T4" fmla="*/ 0 w 37"/>
                  <a:gd name="T5" fmla="*/ 0 h 72"/>
                  <a:gd name="T6" fmla="*/ 2147483647 w 37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72"/>
                  <a:gd name="T14" fmla="*/ 37 w 3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72">
                    <a:moveTo>
                      <a:pt x="36" y="0"/>
                    </a:moveTo>
                    <a:lnTo>
                      <a:pt x="19" y="71"/>
                    </a:ln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408" name="Freeform 110"/>
              <p:cNvSpPr>
                <a:spLocks/>
              </p:cNvSpPr>
              <p:nvPr/>
            </p:nvSpPr>
            <p:spPr bwMode="auto">
              <a:xfrm>
                <a:off x="6548438" y="4619625"/>
                <a:ext cx="58737" cy="30163"/>
              </a:xfrm>
              <a:custGeom>
                <a:avLst/>
                <a:gdLst>
                  <a:gd name="T0" fmla="*/ 2147483647 w 37"/>
                  <a:gd name="T1" fmla="*/ 2147483647 h 19"/>
                  <a:gd name="T2" fmla="*/ 2147483647 w 37"/>
                  <a:gd name="T3" fmla="*/ 0 h 19"/>
                  <a:gd name="T4" fmla="*/ 0 w 37"/>
                  <a:gd name="T5" fmla="*/ 2147483647 h 19"/>
                  <a:gd name="T6" fmla="*/ 2147483647 w 37"/>
                  <a:gd name="T7" fmla="*/ 2147483647 h 19"/>
                  <a:gd name="T8" fmla="*/ 2147483647 w 37"/>
                  <a:gd name="T9" fmla="*/ 2147483647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19"/>
                  <a:gd name="T17" fmla="*/ 37 w 37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19">
                    <a:moveTo>
                      <a:pt x="36" y="9"/>
                    </a:moveTo>
                    <a:lnTo>
                      <a:pt x="18" y="0"/>
                    </a:lnTo>
                    <a:lnTo>
                      <a:pt x="0" y="9"/>
                    </a:lnTo>
                    <a:lnTo>
                      <a:pt x="18" y="18"/>
                    </a:lnTo>
                    <a:lnTo>
                      <a:pt x="36" y="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409" name="Freeform 111"/>
              <p:cNvSpPr>
                <a:spLocks/>
              </p:cNvSpPr>
              <p:nvPr/>
            </p:nvSpPr>
            <p:spPr bwMode="auto">
              <a:xfrm>
                <a:off x="6675438" y="4619625"/>
                <a:ext cx="57150" cy="30163"/>
              </a:xfrm>
              <a:custGeom>
                <a:avLst/>
                <a:gdLst>
                  <a:gd name="T0" fmla="*/ 2147483647 w 36"/>
                  <a:gd name="T1" fmla="*/ 2147483647 h 19"/>
                  <a:gd name="T2" fmla="*/ 2147483647 w 36"/>
                  <a:gd name="T3" fmla="*/ 0 h 19"/>
                  <a:gd name="T4" fmla="*/ 0 w 36"/>
                  <a:gd name="T5" fmla="*/ 2147483647 h 19"/>
                  <a:gd name="T6" fmla="*/ 2147483647 w 36"/>
                  <a:gd name="T7" fmla="*/ 2147483647 h 19"/>
                  <a:gd name="T8" fmla="*/ 2147483647 w 36"/>
                  <a:gd name="T9" fmla="*/ 2147483647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19"/>
                  <a:gd name="T17" fmla="*/ 36 w 36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19">
                    <a:moveTo>
                      <a:pt x="35" y="9"/>
                    </a:moveTo>
                    <a:lnTo>
                      <a:pt x="18" y="0"/>
                    </a:lnTo>
                    <a:lnTo>
                      <a:pt x="0" y="9"/>
                    </a:lnTo>
                    <a:lnTo>
                      <a:pt x="18" y="18"/>
                    </a:lnTo>
                    <a:lnTo>
                      <a:pt x="35" y="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410" name="Freeform 112"/>
              <p:cNvSpPr>
                <a:spLocks/>
              </p:cNvSpPr>
              <p:nvPr/>
            </p:nvSpPr>
            <p:spPr bwMode="auto">
              <a:xfrm>
                <a:off x="6802438" y="4619625"/>
                <a:ext cx="58737" cy="30163"/>
              </a:xfrm>
              <a:custGeom>
                <a:avLst/>
                <a:gdLst>
                  <a:gd name="T0" fmla="*/ 2147483647 w 37"/>
                  <a:gd name="T1" fmla="*/ 2147483647 h 19"/>
                  <a:gd name="T2" fmla="*/ 2147483647 w 37"/>
                  <a:gd name="T3" fmla="*/ 0 h 19"/>
                  <a:gd name="T4" fmla="*/ 0 w 37"/>
                  <a:gd name="T5" fmla="*/ 2147483647 h 19"/>
                  <a:gd name="T6" fmla="*/ 2147483647 w 37"/>
                  <a:gd name="T7" fmla="*/ 2147483647 h 19"/>
                  <a:gd name="T8" fmla="*/ 2147483647 w 37"/>
                  <a:gd name="T9" fmla="*/ 2147483647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19"/>
                  <a:gd name="T17" fmla="*/ 37 w 37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19">
                    <a:moveTo>
                      <a:pt x="36" y="9"/>
                    </a:moveTo>
                    <a:lnTo>
                      <a:pt x="18" y="0"/>
                    </a:lnTo>
                    <a:lnTo>
                      <a:pt x="0" y="9"/>
                    </a:lnTo>
                    <a:lnTo>
                      <a:pt x="18" y="18"/>
                    </a:lnTo>
                    <a:lnTo>
                      <a:pt x="36" y="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411" name="Freeform 113"/>
              <p:cNvSpPr>
                <a:spLocks/>
              </p:cNvSpPr>
              <p:nvPr/>
            </p:nvSpPr>
            <p:spPr bwMode="auto">
              <a:xfrm>
                <a:off x="4537075" y="3960813"/>
                <a:ext cx="55563" cy="28575"/>
              </a:xfrm>
              <a:custGeom>
                <a:avLst/>
                <a:gdLst>
                  <a:gd name="T0" fmla="*/ 2147483647 w 35"/>
                  <a:gd name="T1" fmla="*/ 2147483647 h 18"/>
                  <a:gd name="T2" fmla="*/ 2147483647 w 35"/>
                  <a:gd name="T3" fmla="*/ 0 h 18"/>
                  <a:gd name="T4" fmla="*/ 0 w 35"/>
                  <a:gd name="T5" fmla="*/ 2147483647 h 18"/>
                  <a:gd name="T6" fmla="*/ 2147483647 w 35"/>
                  <a:gd name="T7" fmla="*/ 2147483647 h 18"/>
                  <a:gd name="T8" fmla="*/ 2147483647 w 35"/>
                  <a:gd name="T9" fmla="*/ 214748364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18"/>
                  <a:gd name="T17" fmla="*/ 35 w 35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18">
                    <a:moveTo>
                      <a:pt x="34" y="8"/>
                    </a:moveTo>
                    <a:lnTo>
                      <a:pt x="17" y="0"/>
                    </a:lnTo>
                    <a:lnTo>
                      <a:pt x="0" y="8"/>
                    </a:lnTo>
                    <a:lnTo>
                      <a:pt x="17" y="17"/>
                    </a:lnTo>
                    <a:lnTo>
                      <a:pt x="34" y="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412" name="Freeform 114"/>
              <p:cNvSpPr>
                <a:spLocks/>
              </p:cNvSpPr>
              <p:nvPr/>
            </p:nvSpPr>
            <p:spPr bwMode="auto">
              <a:xfrm>
                <a:off x="4660900" y="3960813"/>
                <a:ext cx="60325" cy="28575"/>
              </a:xfrm>
              <a:custGeom>
                <a:avLst/>
                <a:gdLst>
                  <a:gd name="T0" fmla="*/ 2147483647 w 38"/>
                  <a:gd name="T1" fmla="*/ 2147483647 h 18"/>
                  <a:gd name="T2" fmla="*/ 2147483647 w 38"/>
                  <a:gd name="T3" fmla="*/ 0 h 18"/>
                  <a:gd name="T4" fmla="*/ 0 w 38"/>
                  <a:gd name="T5" fmla="*/ 2147483647 h 18"/>
                  <a:gd name="T6" fmla="*/ 2147483647 w 38"/>
                  <a:gd name="T7" fmla="*/ 2147483647 h 18"/>
                  <a:gd name="T8" fmla="*/ 2147483647 w 38"/>
                  <a:gd name="T9" fmla="*/ 214748364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18"/>
                  <a:gd name="T17" fmla="*/ 38 w 38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18">
                    <a:moveTo>
                      <a:pt x="37" y="8"/>
                    </a:moveTo>
                    <a:lnTo>
                      <a:pt x="19" y="0"/>
                    </a:lnTo>
                    <a:lnTo>
                      <a:pt x="0" y="8"/>
                    </a:lnTo>
                    <a:lnTo>
                      <a:pt x="19" y="17"/>
                    </a:lnTo>
                    <a:lnTo>
                      <a:pt x="37" y="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413" name="Freeform 115"/>
              <p:cNvSpPr>
                <a:spLocks/>
              </p:cNvSpPr>
              <p:nvPr/>
            </p:nvSpPr>
            <p:spPr bwMode="auto">
              <a:xfrm>
                <a:off x="4789488" y="3960813"/>
                <a:ext cx="57150" cy="28575"/>
              </a:xfrm>
              <a:custGeom>
                <a:avLst/>
                <a:gdLst>
                  <a:gd name="T0" fmla="*/ 2147483647 w 36"/>
                  <a:gd name="T1" fmla="*/ 2147483647 h 18"/>
                  <a:gd name="T2" fmla="*/ 2147483647 w 36"/>
                  <a:gd name="T3" fmla="*/ 0 h 18"/>
                  <a:gd name="T4" fmla="*/ 0 w 36"/>
                  <a:gd name="T5" fmla="*/ 2147483647 h 18"/>
                  <a:gd name="T6" fmla="*/ 2147483647 w 36"/>
                  <a:gd name="T7" fmla="*/ 2147483647 h 18"/>
                  <a:gd name="T8" fmla="*/ 2147483647 w 36"/>
                  <a:gd name="T9" fmla="*/ 214748364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18"/>
                  <a:gd name="T17" fmla="*/ 36 w 36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18">
                    <a:moveTo>
                      <a:pt x="35" y="8"/>
                    </a:moveTo>
                    <a:lnTo>
                      <a:pt x="17" y="0"/>
                    </a:lnTo>
                    <a:lnTo>
                      <a:pt x="0" y="8"/>
                    </a:lnTo>
                    <a:lnTo>
                      <a:pt x="17" y="17"/>
                    </a:lnTo>
                    <a:lnTo>
                      <a:pt x="35" y="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414" name="Freeform 116"/>
              <p:cNvSpPr>
                <a:spLocks/>
              </p:cNvSpPr>
              <p:nvPr/>
            </p:nvSpPr>
            <p:spPr bwMode="auto">
              <a:xfrm>
                <a:off x="2690813" y="4606925"/>
                <a:ext cx="58737" cy="28575"/>
              </a:xfrm>
              <a:custGeom>
                <a:avLst/>
                <a:gdLst>
                  <a:gd name="T0" fmla="*/ 2147483647 w 37"/>
                  <a:gd name="T1" fmla="*/ 2147483647 h 18"/>
                  <a:gd name="T2" fmla="*/ 2147483647 w 37"/>
                  <a:gd name="T3" fmla="*/ 0 h 18"/>
                  <a:gd name="T4" fmla="*/ 0 w 37"/>
                  <a:gd name="T5" fmla="*/ 2147483647 h 18"/>
                  <a:gd name="T6" fmla="*/ 2147483647 w 37"/>
                  <a:gd name="T7" fmla="*/ 2147483647 h 18"/>
                  <a:gd name="T8" fmla="*/ 2147483647 w 37"/>
                  <a:gd name="T9" fmla="*/ 214748364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18"/>
                  <a:gd name="T17" fmla="*/ 37 w 37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18">
                    <a:moveTo>
                      <a:pt x="36" y="8"/>
                    </a:moveTo>
                    <a:lnTo>
                      <a:pt x="18" y="0"/>
                    </a:lnTo>
                    <a:lnTo>
                      <a:pt x="0" y="8"/>
                    </a:lnTo>
                    <a:lnTo>
                      <a:pt x="18" y="17"/>
                    </a:lnTo>
                    <a:lnTo>
                      <a:pt x="36" y="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415" name="Freeform 117"/>
              <p:cNvSpPr>
                <a:spLocks/>
              </p:cNvSpPr>
              <p:nvPr/>
            </p:nvSpPr>
            <p:spPr bwMode="auto">
              <a:xfrm>
                <a:off x="2819400" y="4606925"/>
                <a:ext cx="57150" cy="28575"/>
              </a:xfrm>
              <a:custGeom>
                <a:avLst/>
                <a:gdLst>
                  <a:gd name="T0" fmla="*/ 2147483647 w 36"/>
                  <a:gd name="T1" fmla="*/ 2147483647 h 18"/>
                  <a:gd name="T2" fmla="*/ 2147483647 w 36"/>
                  <a:gd name="T3" fmla="*/ 0 h 18"/>
                  <a:gd name="T4" fmla="*/ 0 w 36"/>
                  <a:gd name="T5" fmla="*/ 2147483647 h 18"/>
                  <a:gd name="T6" fmla="*/ 2147483647 w 36"/>
                  <a:gd name="T7" fmla="*/ 2147483647 h 18"/>
                  <a:gd name="T8" fmla="*/ 2147483647 w 36"/>
                  <a:gd name="T9" fmla="*/ 214748364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18"/>
                  <a:gd name="T17" fmla="*/ 36 w 36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18">
                    <a:moveTo>
                      <a:pt x="35" y="8"/>
                    </a:moveTo>
                    <a:lnTo>
                      <a:pt x="17" y="0"/>
                    </a:lnTo>
                    <a:lnTo>
                      <a:pt x="0" y="8"/>
                    </a:lnTo>
                    <a:lnTo>
                      <a:pt x="17" y="17"/>
                    </a:lnTo>
                    <a:lnTo>
                      <a:pt x="35" y="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416" name="Freeform 118"/>
              <p:cNvSpPr>
                <a:spLocks/>
              </p:cNvSpPr>
              <p:nvPr/>
            </p:nvSpPr>
            <p:spPr bwMode="auto">
              <a:xfrm>
                <a:off x="2944813" y="4606925"/>
                <a:ext cx="58737" cy="28575"/>
              </a:xfrm>
              <a:custGeom>
                <a:avLst/>
                <a:gdLst>
                  <a:gd name="T0" fmla="*/ 2147483647 w 37"/>
                  <a:gd name="T1" fmla="*/ 2147483647 h 18"/>
                  <a:gd name="T2" fmla="*/ 2147483647 w 37"/>
                  <a:gd name="T3" fmla="*/ 0 h 18"/>
                  <a:gd name="T4" fmla="*/ 0 w 37"/>
                  <a:gd name="T5" fmla="*/ 2147483647 h 18"/>
                  <a:gd name="T6" fmla="*/ 2147483647 w 37"/>
                  <a:gd name="T7" fmla="*/ 2147483647 h 18"/>
                  <a:gd name="T8" fmla="*/ 2147483647 w 37"/>
                  <a:gd name="T9" fmla="*/ 214748364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18"/>
                  <a:gd name="T17" fmla="*/ 37 w 37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18">
                    <a:moveTo>
                      <a:pt x="36" y="8"/>
                    </a:moveTo>
                    <a:lnTo>
                      <a:pt x="18" y="0"/>
                    </a:lnTo>
                    <a:lnTo>
                      <a:pt x="0" y="8"/>
                    </a:lnTo>
                    <a:lnTo>
                      <a:pt x="18" y="17"/>
                    </a:lnTo>
                    <a:lnTo>
                      <a:pt x="36" y="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417" name="Freeform 120"/>
              <p:cNvSpPr>
                <a:spLocks/>
              </p:cNvSpPr>
              <p:nvPr/>
            </p:nvSpPr>
            <p:spPr bwMode="auto">
              <a:xfrm>
                <a:off x="1452563" y="4816475"/>
                <a:ext cx="114300" cy="1588"/>
              </a:xfrm>
              <a:custGeom>
                <a:avLst/>
                <a:gdLst>
                  <a:gd name="T0" fmla="*/ 0 w 72"/>
                  <a:gd name="T1" fmla="*/ 0 h 1"/>
                  <a:gd name="T2" fmla="*/ 2147483647 w 72"/>
                  <a:gd name="T3" fmla="*/ 0 h 1"/>
                  <a:gd name="T4" fmla="*/ 0 w 7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1"/>
                  <a:gd name="T11" fmla="*/ 72 w 7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1">
                    <a:moveTo>
                      <a:pt x="0" y="0"/>
                    </a:moveTo>
                    <a:lnTo>
                      <a:pt x="71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418" name="Freeform 121"/>
              <p:cNvSpPr>
                <a:spLocks/>
              </p:cNvSpPr>
              <p:nvPr/>
            </p:nvSpPr>
            <p:spPr bwMode="auto">
              <a:xfrm>
                <a:off x="1438275" y="2960688"/>
                <a:ext cx="142875" cy="1587"/>
              </a:xfrm>
              <a:custGeom>
                <a:avLst/>
                <a:gdLst>
                  <a:gd name="T0" fmla="*/ 0 w 90"/>
                  <a:gd name="T1" fmla="*/ 0 h 1"/>
                  <a:gd name="T2" fmla="*/ 2147483647 w 90"/>
                  <a:gd name="T3" fmla="*/ 0 h 1"/>
                  <a:gd name="T4" fmla="*/ 0 w 9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1"/>
                  <a:gd name="T11" fmla="*/ 90 w 9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1">
                    <a:moveTo>
                      <a:pt x="0" y="0"/>
                    </a:moveTo>
                    <a:lnTo>
                      <a:pt x="89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419" name="Freeform 122"/>
              <p:cNvSpPr>
                <a:spLocks/>
              </p:cNvSpPr>
              <p:nvPr/>
            </p:nvSpPr>
            <p:spPr bwMode="auto">
              <a:xfrm>
                <a:off x="523875" y="4899025"/>
                <a:ext cx="7800975" cy="1588"/>
              </a:xfrm>
              <a:custGeom>
                <a:avLst/>
                <a:gdLst>
                  <a:gd name="T0" fmla="*/ 0 w 4914"/>
                  <a:gd name="T1" fmla="*/ 0 h 1"/>
                  <a:gd name="T2" fmla="*/ 2147483647 w 4914"/>
                  <a:gd name="T3" fmla="*/ 0 h 1"/>
                  <a:gd name="T4" fmla="*/ 0 w 4914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4914"/>
                  <a:gd name="T10" fmla="*/ 0 h 1"/>
                  <a:gd name="T11" fmla="*/ 4914 w 491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14" h="1">
                    <a:moveTo>
                      <a:pt x="0" y="0"/>
                    </a:moveTo>
                    <a:lnTo>
                      <a:pt x="4913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420" name="Rectangle 127"/>
              <p:cNvSpPr>
                <a:spLocks noChangeArrowheads="1"/>
              </p:cNvSpPr>
              <p:nvPr/>
            </p:nvSpPr>
            <p:spPr bwMode="auto">
              <a:xfrm>
                <a:off x="412750" y="3568700"/>
                <a:ext cx="89535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x-none" sz="1400" b="1">
                    <a:solidFill>
                      <a:srgbClr val="000000"/>
                    </a:solidFill>
                  </a:rPr>
                  <a:t>Non-leaf</a:t>
                </a:r>
              </a:p>
            </p:txBody>
          </p:sp>
          <p:sp>
            <p:nvSpPr>
              <p:cNvPr id="13421" name="Rectangle 128"/>
              <p:cNvSpPr>
                <a:spLocks noChangeArrowheads="1"/>
              </p:cNvSpPr>
              <p:nvPr/>
            </p:nvSpPr>
            <p:spPr bwMode="auto">
              <a:xfrm>
                <a:off x="446088" y="3822700"/>
                <a:ext cx="70802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x-none" sz="1400" b="1">
                    <a:solidFill>
                      <a:srgbClr val="000000"/>
                    </a:solidFill>
                  </a:rPr>
                  <a:t>Pages</a:t>
                </a:r>
              </a:p>
            </p:txBody>
          </p:sp>
        </p:grpSp>
        <p:sp>
          <p:nvSpPr>
            <p:cNvPr id="13358" name="Rectangle 129"/>
            <p:cNvSpPr>
              <a:spLocks noChangeArrowheads="1"/>
            </p:cNvSpPr>
            <p:nvPr/>
          </p:nvSpPr>
          <p:spPr bwMode="auto">
            <a:xfrm>
              <a:off x="417513" y="5211763"/>
              <a:ext cx="7080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400" b="1">
                  <a:solidFill>
                    <a:srgbClr val="000000"/>
                  </a:solidFill>
                </a:rPr>
                <a:t>Pages</a:t>
              </a:r>
            </a:p>
          </p:txBody>
        </p:sp>
        <p:grpSp>
          <p:nvGrpSpPr>
            <p:cNvPr id="13359" name="Group 132"/>
            <p:cNvGrpSpPr>
              <a:grpSpLocks/>
            </p:cNvGrpSpPr>
            <p:nvPr/>
          </p:nvGrpSpPr>
          <p:grpSpPr bwMode="auto">
            <a:xfrm>
              <a:off x="2339975" y="5487988"/>
              <a:ext cx="993775" cy="488950"/>
              <a:chOff x="1474" y="3457"/>
              <a:chExt cx="626" cy="308"/>
            </a:xfrm>
          </p:grpSpPr>
          <p:sp>
            <p:nvSpPr>
              <p:cNvPr id="13373" name="Rectangle 130"/>
              <p:cNvSpPr>
                <a:spLocks noChangeArrowheads="1"/>
              </p:cNvSpPr>
              <p:nvPr/>
            </p:nvSpPr>
            <p:spPr bwMode="auto">
              <a:xfrm>
                <a:off x="1474" y="3457"/>
                <a:ext cx="62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x-none" sz="1400" b="1">
                    <a:solidFill>
                      <a:srgbClr val="000000"/>
                    </a:solidFill>
                  </a:rPr>
                  <a:t>Overflow </a:t>
                </a:r>
              </a:p>
            </p:txBody>
          </p:sp>
          <p:sp>
            <p:nvSpPr>
              <p:cNvPr id="13374" name="Rectangle 131"/>
              <p:cNvSpPr>
                <a:spLocks noChangeArrowheads="1"/>
              </p:cNvSpPr>
              <p:nvPr/>
            </p:nvSpPr>
            <p:spPr bwMode="auto">
              <a:xfrm>
                <a:off x="1597" y="3573"/>
                <a:ext cx="37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x-none" sz="1400" b="1">
                    <a:solidFill>
                      <a:srgbClr val="000000"/>
                    </a:solidFill>
                  </a:rPr>
                  <a:t>page</a:t>
                </a:r>
              </a:p>
            </p:txBody>
          </p:sp>
        </p:grpSp>
        <p:sp>
          <p:nvSpPr>
            <p:cNvPr id="13360" name="Rectangle 133"/>
            <p:cNvSpPr>
              <a:spLocks noChangeArrowheads="1"/>
            </p:cNvSpPr>
            <p:nvPr/>
          </p:nvSpPr>
          <p:spPr bwMode="auto">
            <a:xfrm>
              <a:off x="6070600" y="5802313"/>
              <a:ext cx="14097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400" b="1">
                  <a:solidFill>
                    <a:srgbClr val="000000"/>
                  </a:solidFill>
                </a:rPr>
                <a:t>Primary pages</a:t>
              </a:r>
            </a:p>
          </p:txBody>
        </p:sp>
        <p:sp>
          <p:nvSpPr>
            <p:cNvPr id="13361" name="Rectangle 134"/>
            <p:cNvSpPr>
              <a:spLocks noChangeArrowheads="1"/>
            </p:cNvSpPr>
            <p:nvPr/>
          </p:nvSpPr>
          <p:spPr bwMode="auto">
            <a:xfrm>
              <a:off x="446088" y="4946650"/>
              <a:ext cx="5492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400" b="1">
                  <a:solidFill>
                    <a:srgbClr val="000000"/>
                  </a:solidFill>
                </a:rPr>
                <a:t>Leaf</a:t>
              </a:r>
            </a:p>
          </p:txBody>
        </p:sp>
        <p:sp>
          <p:nvSpPr>
            <p:cNvPr id="13362" name="Arc 135"/>
            <p:cNvSpPr>
              <a:spLocks/>
            </p:cNvSpPr>
            <p:nvPr/>
          </p:nvSpPr>
          <p:spPr bwMode="auto">
            <a:xfrm>
              <a:off x="1676400" y="5259388"/>
              <a:ext cx="152400" cy="1524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sp>
          <p:nvSpPr>
            <p:cNvPr id="13363" name="Arc 136"/>
            <p:cNvSpPr>
              <a:spLocks/>
            </p:cNvSpPr>
            <p:nvPr/>
          </p:nvSpPr>
          <p:spPr bwMode="auto">
            <a:xfrm>
              <a:off x="1676400" y="5410200"/>
              <a:ext cx="152400" cy="1524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>
                <a:latin typeface="Century Gothic" charset="0"/>
              </a:endParaRPr>
            </a:p>
          </p:txBody>
        </p:sp>
        <p:grpSp>
          <p:nvGrpSpPr>
            <p:cNvPr id="13364" name="Group 141"/>
            <p:cNvGrpSpPr>
              <a:grpSpLocks/>
            </p:cNvGrpSpPr>
            <p:nvPr/>
          </p:nvGrpSpPr>
          <p:grpSpPr bwMode="auto">
            <a:xfrm>
              <a:off x="4479925" y="5259405"/>
              <a:ext cx="168275" cy="303213"/>
              <a:chOff x="2822" y="3313"/>
              <a:chExt cx="106" cy="191"/>
            </a:xfrm>
          </p:grpSpPr>
          <p:sp>
            <p:nvSpPr>
              <p:cNvPr id="13369" name="Freeform 137"/>
              <p:cNvSpPr>
                <a:spLocks/>
              </p:cNvSpPr>
              <p:nvPr/>
            </p:nvSpPr>
            <p:spPr bwMode="auto">
              <a:xfrm>
                <a:off x="2822" y="3324"/>
                <a:ext cx="44" cy="118"/>
              </a:xfrm>
              <a:custGeom>
                <a:avLst/>
                <a:gdLst>
                  <a:gd name="T0" fmla="*/ 9 w 44"/>
                  <a:gd name="T1" fmla="*/ 0 h 118"/>
                  <a:gd name="T2" fmla="*/ 19 w 44"/>
                  <a:gd name="T3" fmla="*/ 11 h 118"/>
                  <a:gd name="T4" fmla="*/ 43 w 44"/>
                  <a:gd name="T5" fmla="*/ 62 h 118"/>
                  <a:gd name="T6" fmla="*/ 9 w 44"/>
                  <a:gd name="T7" fmla="*/ 108 h 118"/>
                  <a:gd name="T8" fmla="*/ 0 w 44"/>
                  <a:gd name="T9" fmla="*/ 117 h 118"/>
                  <a:gd name="T10" fmla="*/ 9 w 44"/>
                  <a:gd name="T11" fmla="*/ 0 h 1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4"/>
                  <a:gd name="T19" fmla="*/ 0 h 118"/>
                  <a:gd name="T20" fmla="*/ 44 w 44"/>
                  <a:gd name="T21" fmla="*/ 118 h 1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4" h="118">
                    <a:moveTo>
                      <a:pt x="9" y="0"/>
                    </a:moveTo>
                    <a:lnTo>
                      <a:pt x="19" y="11"/>
                    </a:lnTo>
                    <a:lnTo>
                      <a:pt x="43" y="62"/>
                    </a:lnTo>
                    <a:lnTo>
                      <a:pt x="9" y="108"/>
                    </a:lnTo>
                    <a:lnTo>
                      <a:pt x="0" y="117"/>
                    </a:lnTo>
                    <a:lnTo>
                      <a:pt x="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70" name="Freeform 138"/>
              <p:cNvSpPr>
                <a:spLocks/>
              </p:cNvSpPr>
              <p:nvPr/>
            </p:nvSpPr>
            <p:spPr bwMode="auto">
              <a:xfrm>
                <a:off x="2822" y="3382"/>
                <a:ext cx="66" cy="60"/>
              </a:xfrm>
              <a:custGeom>
                <a:avLst/>
                <a:gdLst>
                  <a:gd name="T0" fmla="*/ 65 w 66"/>
                  <a:gd name="T1" fmla="*/ 26 h 60"/>
                  <a:gd name="T2" fmla="*/ 0 w 66"/>
                  <a:gd name="T3" fmla="*/ 59 h 60"/>
                  <a:gd name="T4" fmla="*/ 42 w 66"/>
                  <a:gd name="T5" fmla="*/ 0 h 60"/>
                  <a:gd name="T6" fmla="*/ 65 w 66"/>
                  <a:gd name="T7" fmla="*/ 26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"/>
                  <a:gd name="T13" fmla="*/ 0 h 60"/>
                  <a:gd name="T14" fmla="*/ 66 w 66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" h="60">
                    <a:moveTo>
                      <a:pt x="65" y="26"/>
                    </a:moveTo>
                    <a:lnTo>
                      <a:pt x="0" y="59"/>
                    </a:lnTo>
                    <a:lnTo>
                      <a:pt x="42" y="0"/>
                    </a:lnTo>
                    <a:lnTo>
                      <a:pt x="65" y="2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71" name="Arc 139"/>
              <p:cNvSpPr>
                <a:spLocks/>
              </p:cNvSpPr>
              <p:nvPr/>
            </p:nvSpPr>
            <p:spPr bwMode="auto">
              <a:xfrm>
                <a:off x="2832" y="3313"/>
                <a:ext cx="96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  <p:sp>
            <p:nvSpPr>
              <p:cNvPr id="13372" name="Arc 140"/>
              <p:cNvSpPr>
                <a:spLocks/>
              </p:cNvSpPr>
              <p:nvPr/>
            </p:nvSpPr>
            <p:spPr bwMode="auto">
              <a:xfrm>
                <a:off x="2832" y="3408"/>
                <a:ext cx="96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>
                  <a:latin typeface="Century Gothic" charset="0"/>
                </a:endParaRPr>
              </a:p>
            </p:txBody>
          </p:sp>
        </p:grpSp>
        <p:sp>
          <p:nvSpPr>
            <p:cNvPr id="13365" name="Line 142"/>
            <p:cNvSpPr>
              <a:spLocks noChangeShapeType="1"/>
            </p:cNvSpPr>
            <p:nvPr/>
          </p:nvSpPr>
          <p:spPr bwMode="auto">
            <a:xfrm>
              <a:off x="3276600" y="5638800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Line 143"/>
            <p:cNvSpPr>
              <a:spLocks noChangeShapeType="1"/>
            </p:cNvSpPr>
            <p:nvPr/>
          </p:nvSpPr>
          <p:spPr bwMode="auto">
            <a:xfrm flipH="1" flipV="1">
              <a:off x="6019800" y="5334000"/>
              <a:ext cx="3810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Line 144"/>
            <p:cNvSpPr>
              <a:spLocks noChangeShapeType="1"/>
            </p:cNvSpPr>
            <p:nvPr/>
          </p:nvSpPr>
          <p:spPr bwMode="auto">
            <a:xfrm flipV="1">
              <a:off x="6629400" y="5334000"/>
              <a:ext cx="3810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8" name="Line 145"/>
            <p:cNvSpPr>
              <a:spLocks noChangeShapeType="1"/>
            </p:cNvSpPr>
            <p:nvPr/>
          </p:nvSpPr>
          <p:spPr bwMode="auto">
            <a:xfrm flipV="1">
              <a:off x="6858000" y="5334000"/>
              <a:ext cx="9144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both insertion and deletion:</a:t>
            </a:r>
          </a:p>
          <a:p>
            <a:pPr lvl="1"/>
            <a:r>
              <a:rPr lang="en-US" sz="2400" dirty="0" smtClean="0"/>
              <a:t>Leaf nodes add/delete a key from their parent (copy/delete)</a:t>
            </a:r>
          </a:p>
          <a:p>
            <a:pPr lvl="2"/>
            <a:r>
              <a:rPr lang="en-US" sz="2000" dirty="0" smtClean="0"/>
              <a:t>but retain their own copy!</a:t>
            </a:r>
          </a:p>
          <a:p>
            <a:pPr lvl="1"/>
            <a:r>
              <a:rPr lang="en-US" sz="2400" dirty="0" smtClean="0"/>
              <a:t>Non-leaf nodes will </a:t>
            </a:r>
            <a:r>
              <a:rPr lang="en-US" sz="2400" i="1" dirty="0" smtClean="0"/>
              <a:t>move</a:t>
            </a:r>
            <a:r>
              <a:rPr lang="en-US" sz="2400" dirty="0" smtClean="0"/>
              <a:t> a key (push up/pull down)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09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Balanced? (extra discussion)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Balanced: </a:t>
            </a:r>
            <a:r>
              <a:rPr lang="en-US" sz="2000" dirty="0" smtClean="0"/>
              <a:t>leaves are at same depth</a:t>
            </a:r>
          </a:p>
          <a:p>
            <a:r>
              <a:rPr lang="en-US" dirty="0" smtClean="0"/>
              <a:t>ISAM?</a:t>
            </a:r>
          </a:p>
          <a:p>
            <a:pPr lvl="1"/>
            <a:r>
              <a:rPr lang="en-US" sz="2000" b="1" dirty="0" smtClean="0"/>
              <a:t>unbalanced</a:t>
            </a:r>
          </a:p>
          <a:p>
            <a:pPr lvl="1"/>
            <a:r>
              <a:rPr lang="en-US" sz="2000" dirty="0" smtClean="0"/>
              <a:t>overflow pages from insertions</a:t>
            </a:r>
          </a:p>
          <a:p>
            <a:r>
              <a:rPr lang="en-US" dirty="0" smtClean="0"/>
              <a:t>B+ tree?</a:t>
            </a:r>
          </a:p>
          <a:p>
            <a:pPr lvl="1"/>
            <a:r>
              <a:rPr lang="en-US" sz="2000" b="1" dirty="0" smtClean="0"/>
              <a:t>balanced!</a:t>
            </a:r>
            <a:endParaRPr lang="en-US" sz="2000" dirty="0" smtClean="0"/>
          </a:p>
          <a:p>
            <a:pPr lvl="1"/>
            <a:r>
              <a:rPr lang="en-US" sz="2000" dirty="0" smtClean="0"/>
              <a:t>The only operations that affect depth do so at the root level</a:t>
            </a:r>
          </a:p>
          <a:p>
            <a:pPr lvl="1"/>
            <a:r>
              <a:rPr lang="en-US" sz="2000" dirty="0" smtClean="0"/>
              <a:t>Perfectly balanced – all leaves always at same depth!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4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B+ Tree: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to leaf nodes when they overflow?</a:t>
            </a:r>
          </a:p>
          <a:p>
            <a:pPr lvl="1"/>
            <a:r>
              <a:rPr lang="en-US" sz="2000" dirty="0" smtClean="0"/>
              <a:t>Node split into two (new leaf node), first key is </a:t>
            </a:r>
            <a:r>
              <a:rPr lang="en-US" sz="2000" i="1" dirty="0" smtClean="0"/>
              <a:t>copied</a:t>
            </a:r>
            <a:r>
              <a:rPr lang="en-US" sz="2000" dirty="0" smtClean="0"/>
              <a:t> to parent</a:t>
            </a:r>
          </a:p>
          <a:p>
            <a:r>
              <a:rPr lang="en-US" dirty="0" smtClean="0"/>
              <a:t>What happens to non-leaf, non-root node?</a:t>
            </a:r>
          </a:p>
          <a:p>
            <a:pPr lvl="1"/>
            <a:r>
              <a:rPr lang="en-US" sz="2000" dirty="0" smtClean="0"/>
              <a:t>Node is split into two, middle key is </a:t>
            </a:r>
            <a:r>
              <a:rPr lang="en-US" sz="2000" i="1" dirty="0" smtClean="0"/>
              <a:t>moved</a:t>
            </a:r>
            <a:r>
              <a:rPr lang="en-US" sz="2000" dirty="0" smtClean="0"/>
              <a:t> to parent</a:t>
            </a:r>
          </a:p>
          <a:p>
            <a:r>
              <a:rPr lang="en-US" dirty="0" smtClean="0"/>
              <a:t>What happens to root node?</a:t>
            </a:r>
          </a:p>
          <a:p>
            <a:pPr lvl="1"/>
            <a:r>
              <a:rPr lang="en-US" sz="2000" dirty="0" smtClean="0"/>
              <a:t>Node split into two, new parent node created with middle key (new root)</a:t>
            </a:r>
          </a:p>
          <a:p>
            <a:r>
              <a:rPr lang="en-US" dirty="0" smtClean="0"/>
              <a:t>Only root overflow results in depth increase!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B+ Tree: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to leaf nodes when they </a:t>
            </a:r>
            <a:r>
              <a:rPr lang="en-US" dirty="0" smtClean="0"/>
              <a:t>underflow?</a:t>
            </a:r>
            <a:endParaRPr lang="en-US" dirty="0"/>
          </a:p>
          <a:p>
            <a:pPr lvl="1"/>
            <a:r>
              <a:rPr lang="en-US" sz="2000" dirty="0"/>
              <a:t>Node </a:t>
            </a:r>
            <a:r>
              <a:rPr lang="en-US" sz="2000" dirty="0" smtClean="0"/>
              <a:t>merged with neighbor, key deleted from parent</a:t>
            </a:r>
            <a:endParaRPr lang="en-US" sz="2000" dirty="0"/>
          </a:p>
          <a:p>
            <a:r>
              <a:rPr lang="en-US" dirty="0"/>
              <a:t>What happens to non-leaf, non-root node?</a:t>
            </a:r>
          </a:p>
          <a:p>
            <a:pPr lvl="1"/>
            <a:r>
              <a:rPr lang="en-US" sz="2000" dirty="0"/>
              <a:t>Node </a:t>
            </a:r>
            <a:r>
              <a:rPr lang="en-US" sz="2000" dirty="0" smtClean="0"/>
              <a:t>merged with neighbor, key moved from parent</a:t>
            </a:r>
          </a:p>
          <a:p>
            <a:r>
              <a:rPr lang="en-US" dirty="0" smtClean="0"/>
              <a:t>What happens to root node?</a:t>
            </a:r>
          </a:p>
          <a:p>
            <a:pPr lvl="1"/>
            <a:r>
              <a:rPr lang="en-US" sz="2000" dirty="0" smtClean="0"/>
              <a:t>A root node only underflows when it has 1 key </a:t>
            </a:r>
          </a:p>
          <a:p>
            <a:pPr lvl="2"/>
            <a:r>
              <a:rPr lang="en-US" sz="1600" dirty="0" smtClean="0"/>
              <a:t>(</a:t>
            </a:r>
            <a:r>
              <a:rPr lang="en-US" sz="1600" dirty="0" err="1" smtClean="0"/>
              <a:t>ie</a:t>
            </a:r>
            <a:r>
              <a:rPr lang="en-US" sz="1600" dirty="0" smtClean="0"/>
              <a:t> 2 pointers/2 children)</a:t>
            </a:r>
          </a:p>
          <a:p>
            <a:pPr lvl="1"/>
            <a:r>
              <a:rPr lang="en-US" sz="2000" dirty="0" smtClean="0"/>
              <a:t>One child must also be </a:t>
            </a:r>
            <a:r>
              <a:rPr lang="en-US" sz="2000" dirty="0" err="1" smtClean="0"/>
              <a:t>underflowing</a:t>
            </a:r>
            <a:r>
              <a:rPr lang="en-US" sz="2000" dirty="0" smtClean="0"/>
              <a:t> (and merging)</a:t>
            </a:r>
          </a:p>
          <a:p>
            <a:pPr lvl="1"/>
            <a:r>
              <a:rPr lang="en-US" sz="2000" dirty="0" smtClean="0"/>
              <a:t>Since root is now empty: delete it!</a:t>
            </a:r>
          </a:p>
          <a:p>
            <a:pPr lvl="1"/>
            <a:r>
              <a:rPr lang="en-US" sz="2000" dirty="0" smtClean="0"/>
              <a:t>New root: the merged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3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Balanced: 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indexes are used to speed up lookups</a:t>
            </a:r>
          </a:p>
          <a:p>
            <a:r>
              <a:rPr lang="en-US" dirty="0" smtClean="0"/>
              <a:t>Database optimizers will estimate costs for different query plans, including using an index if available</a:t>
            </a:r>
          </a:p>
          <a:p>
            <a:r>
              <a:rPr lang="en-US" dirty="0" smtClean="0"/>
              <a:t>Balanced tree means predictable cost, reliable performance (no skew)</a:t>
            </a:r>
          </a:p>
        </p:txBody>
      </p:sp>
    </p:spTree>
    <p:extLst>
      <p:ext uri="{BB962C8B-B14F-4D97-AF65-F5344CB8AC3E}">
        <p14:creationId xmlns:p14="http://schemas.microsoft.com/office/powerpoint/2010/main" val="6786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u="sng" dirty="0" smtClean="0"/>
              <a:t>I</a:t>
            </a:r>
            <a:r>
              <a:rPr kumimoji="1" lang="en-US" altLang="zh-CN" dirty="0" smtClean="0"/>
              <a:t>ndexed </a:t>
            </a:r>
            <a:r>
              <a:rPr kumimoji="1" lang="en-US" altLang="zh-CN" u="sng" dirty="0" smtClean="0"/>
              <a:t>S</a:t>
            </a:r>
            <a:r>
              <a:rPr kumimoji="1" lang="en-US" altLang="zh-CN" dirty="0" smtClean="0"/>
              <a:t>equential </a:t>
            </a:r>
            <a:r>
              <a:rPr kumimoji="1" lang="en-US" altLang="zh-CN" u="sng" dirty="0" smtClean="0"/>
              <a:t>A</a:t>
            </a:r>
            <a:r>
              <a:rPr kumimoji="1" lang="en-US" altLang="zh-CN" dirty="0" smtClean="0"/>
              <a:t>ccess </a:t>
            </a:r>
            <a:r>
              <a:rPr kumimoji="1" lang="en-US" altLang="zh-CN" u="sng" dirty="0" smtClean="0"/>
              <a:t>M</a:t>
            </a:r>
            <a:r>
              <a:rPr kumimoji="1" lang="en-US" altLang="zh-CN" dirty="0" smtClean="0"/>
              <a:t>ethod</a:t>
            </a:r>
            <a:endParaRPr kumimoji="1"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804863" y="1489075"/>
            <a:ext cx="7610475" cy="3670300"/>
          </a:xfrm>
        </p:spPr>
        <p:txBody>
          <a:bodyPr/>
          <a:lstStyle/>
          <a:p>
            <a:pPr eaLnBrk="1" hangingPunct="1"/>
            <a:endParaRPr lang="en-US" altLang="x-none"/>
          </a:p>
          <a:p>
            <a:pPr eaLnBrk="1" hangingPunct="1"/>
            <a:endParaRPr lang="en-US" altLang="x-none" i="1">
              <a:solidFill>
                <a:schemeClr val="accent2"/>
              </a:solidFill>
            </a:endParaRPr>
          </a:p>
          <a:p>
            <a:pPr eaLnBrk="1" hangingPunct="1"/>
            <a:endParaRPr lang="en-US" altLang="x-none" i="1">
              <a:solidFill>
                <a:schemeClr val="accent2"/>
              </a:solidFill>
            </a:endParaRPr>
          </a:p>
          <a:p>
            <a:pPr eaLnBrk="1" hangingPunct="1"/>
            <a:r>
              <a:rPr lang="en-US" altLang="x-none"/>
              <a:t>Leaf pages are sequential.</a:t>
            </a:r>
          </a:p>
          <a:p>
            <a:pPr eaLnBrk="1" hangingPunct="1"/>
            <a:r>
              <a:rPr lang="en-US" altLang="x-none"/>
              <a:t>So fast access!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5656</TotalTime>
  <Words>4100</Words>
  <Application>Microsoft Macintosh PowerPoint</Application>
  <PresentationFormat>On-screen Show (4:3)</PresentationFormat>
  <Paragraphs>1210</Paragraphs>
  <Slides>84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100" baseType="lpstr">
      <vt:lpstr>Gulim</vt:lpstr>
      <vt:lpstr>Malgun Gothic</vt:lpstr>
      <vt:lpstr>SimSun</vt:lpstr>
      <vt:lpstr>宋体</vt:lpstr>
      <vt:lpstr>Arial</vt:lpstr>
      <vt:lpstr>Bookman Old Style</vt:lpstr>
      <vt:lpstr>Calibri</vt:lpstr>
      <vt:lpstr>Century Gothic</vt:lpstr>
      <vt:lpstr>Helvetica Neue Light</vt:lpstr>
      <vt:lpstr>Osaka</vt:lpstr>
      <vt:lpstr>Symbol</vt:lpstr>
      <vt:lpstr>Tahoma</vt:lpstr>
      <vt:lpstr>Times New Roman</vt:lpstr>
      <vt:lpstr>Wingdings</vt:lpstr>
      <vt:lpstr>Wingdings 2</vt:lpstr>
      <vt:lpstr>Perception</vt:lpstr>
      <vt:lpstr>CS143 Discussion 4</vt:lpstr>
      <vt:lpstr>Announcements</vt:lpstr>
      <vt:lpstr>Announcements (cont.)</vt:lpstr>
      <vt:lpstr>Today’s Plan</vt:lpstr>
      <vt:lpstr>Tree-Structured Indexes</vt:lpstr>
      <vt:lpstr>Intuition: Range Searches</vt:lpstr>
      <vt:lpstr>Intuition: Range Searches</vt:lpstr>
      <vt:lpstr>Indexed Sequential Access Method</vt:lpstr>
      <vt:lpstr>Indexed Sequential Access Method</vt:lpstr>
      <vt:lpstr>Example: ISAM</vt:lpstr>
      <vt:lpstr>Insert 23*,48*,41*,42*</vt:lpstr>
      <vt:lpstr>Delete 42*,51*,97*</vt:lpstr>
      <vt:lpstr>ISAM: Problem</vt:lpstr>
      <vt:lpstr>B+Tree Example (n=3)</vt:lpstr>
      <vt:lpstr>Sample Non-leaf Node (n=3)</vt:lpstr>
      <vt:lpstr>Search on B+tree</vt:lpstr>
      <vt:lpstr>Number of Ptrs/Keys for B+tree</vt:lpstr>
      <vt:lpstr>Practice</vt:lpstr>
      <vt:lpstr>Max Fan-out for index node ?</vt:lpstr>
      <vt:lpstr>B+Tree Insertion</vt:lpstr>
      <vt:lpstr>(a) Simple case  (no overflow)</vt:lpstr>
      <vt:lpstr>Insertion (Simple Case)</vt:lpstr>
      <vt:lpstr>Insertion (Simple Case)</vt:lpstr>
      <vt:lpstr>(b) Leaf overflow</vt:lpstr>
      <vt:lpstr>Insertion (Leaf Overflow)</vt:lpstr>
      <vt:lpstr>Insertion (Leaf Overflow)</vt:lpstr>
      <vt:lpstr>Insertion (Leaf Overflow)</vt:lpstr>
      <vt:lpstr>Insertion (Leaf Overflow)</vt:lpstr>
      <vt:lpstr>Insertion (Leaf Overflow)</vt:lpstr>
      <vt:lpstr>(c) Non-leaf overflow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(d) New root</vt:lpstr>
      <vt:lpstr>PowerPoint Presentation</vt:lpstr>
      <vt:lpstr>PowerPoint Presentation</vt:lpstr>
      <vt:lpstr>PowerPoint Presentation</vt:lpstr>
      <vt:lpstr>PowerPoint Presentation</vt:lpstr>
      <vt:lpstr>B+Tree Insertion</vt:lpstr>
      <vt:lpstr>Practice</vt:lpstr>
      <vt:lpstr>B+Tree Deletion</vt:lpstr>
      <vt:lpstr>(a) Simple case  (no underflow)</vt:lpstr>
      <vt:lpstr>(a) Simple case</vt:lpstr>
      <vt:lpstr>(a) Simple case</vt:lpstr>
      <vt:lpstr>(b) Leaf node, coalesce  with neighbor</vt:lpstr>
      <vt:lpstr>(b) Coalesce with sibling (leaf)</vt:lpstr>
      <vt:lpstr>(b) Coalesce with sibling (leaf)</vt:lpstr>
      <vt:lpstr>(b) Coalesce with sibling (leaf)</vt:lpstr>
      <vt:lpstr>(b) Coalesce with sibling (leaf)</vt:lpstr>
      <vt:lpstr>(b) Coalesce with sibling (leaf)</vt:lpstr>
      <vt:lpstr>(b) Coalesce with sibling (leaf)</vt:lpstr>
      <vt:lpstr>(b) Coalesce with sibling (leaf)</vt:lpstr>
      <vt:lpstr>(c) Leaf node, redistribute  with neighbor</vt:lpstr>
      <vt:lpstr>(c) Redistribute (leaf)</vt:lpstr>
      <vt:lpstr>(c) Redistribute (leaf)</vt:lpstr>
      <vt:lpstr>(c) Redistribute (leaf)</vt:lpstr>
      <vt:lpstr>(c) Redistribute (leaf)</vt:lpstr>
      <vt:lpstr>(c) Redistribute (leaf)</vt:lpstr>
      <vt:lpstr>(d) Non-leaf node, coalesce  with neighbor</vt:lpstr>
      <vt:lpstr>(d) Coalesce (non-leaf)</vt:lpstr>
      <vt:lpstr>(d) Coalesce (non-leaf)</vt:lpstr>
      <vt:lpstr>(d) Coalesce (non-leaf)</vt:lpstr>
      <vt:lpstr>(d) Coalesce (non-leaf)</vt:lpstr>
      <vt:lpstr>(d) Coalesce (non-leaf)</vt:lpstr>
      <vt:lpstr>(d) Coalesce (non-leaf)</vt:lpstr>
      <vt:lpstr>(d) Coalesce (non-leaf)</vt:lpstr>
      <vt:lpstr>(e) Non-leaf node, redistribute  with neighbor</vt:lpstr>
      <vt:lpstr>(e) Redistribute (non-leaf)</vt:lpstr>
      <vt:lpstr>(e) Redistribute (non-leaf)</vt:lpstr>
      <vt:lpstr>(e) Redistribute (non-leaf)</vt:lpstr>
      <vt:lpstr>(e) Redistribute (non-leaf)</vt:lpstr>
      <vt:lpstr>(e) Redistribute (non-leaf)</vt:lpstr>
      <vt:lpstr>(e) Redistribute (non-leaf)</vt:lpstr>
      <vt:lpstr>(e) Redistribute (non-leaf)</vt:lpstr>
      <vt:lpstr>Important Points</vt:lpstr>
      <vt:lpstr>Important Points (recap)</vt:lpstr>
      <vt:lpstr>Balanced? (extra discussion)</vt:lpstr>
      <vt:lpstr>Balanced B+ Tree: Insertion</vt:lpstr>
      <vt:lpstr>Balanced B+ Tree: Deletion</vt:lpstr>
      <vt:lpstr>Balanced: Why do we care?</vt:lpstr>
    </vt:vector>
  </TitlesOfParts>
  <Company>Purdue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 Discussion 2</dc:title>
  <dc:creator>Yuxi Chen</dc:creator>
  <cp:lastModifiedBy>Jia Teoh</cp:lastModifiedBy>
  <cp:revision>121</cp:revision>
  <dcterms:created xsi:type="dcterms:W3CDTF">2015-04-10T14:17:39Z</dcterms:created>
  <dcterms:modified xsi:type="dcterms:W3CDTF">2017-10-28T01:19:57Z</dcterms:modified>
</cp:coreProperties>
</file>