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1" r:id="rId1"/>
  </p:sldMasterIdLst>
  <p:notesMasterIdLst>
    <p:notesMasterId r:id="rId27"/>
  </p:notesMasterIdLst>
  <p:sldIdLst>
    <p:sldId id="256" r:id="rId2"/>
    <p:sldId id="289" r:id="rId3"/>
    <p:sldId id="290" r:id="rId4"/>
    <p:sldId id="291" r:id="rId5"/>
    <p:sldId id="292" r:id="rId6"/>
    <p:sldId id="293" r:id="rId7"/>
    <p:sldId id="299" r:id="rId8"/>
    <p:sldId id="295" r:id="rId9"/>
    <p:sldId id="296" r:id="rId10"/>
    <p:sldId id="297" r:id="rId11"/>
    <p:sldId id="304" r:id="rId12"/>
    <p:sldId id="300" r:id="rId13"/>
    <p:sldId id="301" r:id="rId14"/>
    <p:sldId id="302" r:id="rId15"/>
    <p:sldId id="274" r:id="rId16"/>
    <p:sldId id="276" r:id="rId17"/>
    <p:sldId id="277" r:id="rId18"/>
    <p:sldId id="279" r:id="rId19"/>
    <p:sldId id="278" r:id="rId20"/>
    <p:sldId id="280" r:id="rId21"/>
    <p:sldId id="281" r:id="rId22"/>
    <p:sldId id="284" r:id="rId23"/>
    <p:sldId id="285" r:id="rId24"/>
    <p:sldId id="287" r:id="rId25"/>
    <p:sldId id="303"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31"/>
    <p:restoredTop sz="77114"/>
  </p:normalViewPr>
  <p:slideViewPr>
    <p:cSldViewPr snapToGrid="0" snapToObjects="1">
      <p:cViewPr varScale="1">
        <p:scale>
          <a:sx n="65" d="100"/>
          <a:sy n="65" d="100"/>
        </p:scale>
        <p:origin x="146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0E9ADA-D184-44B7-9810-C54B40E35622}" type="datetimeFigureOut">
              <a:rPr lang="en-US" smtClean="0"/>
              <a:t>10/31/17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4B70DC-C226-43FA-B399-791AF64D591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4B70DC-C226-43FA-B399-791AF64D5918}" type="slidenum">
              <a:rPr lang="en-US" smtClean="0"/>
              <a:t>1</a:t>
            </a:fld>
            <a:endParaRPr lang="en-US"/>
          </a:p>
        </p:txBody>
      </p:sp>
    </p:spTree>
    <p:extLst>
      <p:ext uri="{BB962C8B-B14F-4D97-AF65-F5344CB8AC3E}">
        <p14:creationId xmlns:p14="http://schemas.microsoft.com/office/powerpoint/2010/main" val="660037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jteoh</a:t>
            </a:r>
            <a:r>
              <a:rPr lang="en-US" dirty="0" smtClean="0"/>
              <a:t>:</a:t>
            </a:r>
            <a:r>
              <a:rPr lang="en-US" baseline="0" dirty="0" smtClean="0"/>
              <a:t> Adding credit where due] </a:t>
            </a:r>
            <a:r>
              <a:rPr lang="en-US" dirty="0" smtClean="0"/>
              <a:t>UC</a:t>
            </a:r>
            <a:r>
              <a:rPr lang="en-US" baseline="0" dirty="0" smtClean="0"/>
              <a:t> Berkeley </a:t>
            </a:r>
            <a:r>
              <a:rPr lang="en-US" dirty="0" smtClean="0"/>
              <a:t>CS186 Midterm 2,</a:t>
            </a:r>
            <a:r>
              <a:rPr lang="en-US" baseline="0" dirty="0" smtClean="0"/>
              <a:t> Spring 2011: https://</a:t>
            </a:r>
            <a:r>
              <a:rPr lang="en-US" baseline="0" dirty="0" err="1" smtClean="0"/>
              <a:t>tbp.berkeley.edu</a:t>
            </a:r>
            <a:r>
              <a:rPr lang="en-US" baseline="0" dirty="0" smtClean="0"/>
              <a:t>/exams/3215/download/</a:t>
            </a:r>
          </a:p>
          <a:p>
            <a:pPr lvl="0" rtl="0">
              <a:spcBef>
                <a:spcPts val="0"/>
              </a:spcBef>
              <a:buNone/>
            </a:pPr>
            <a:endParaRPr lang="en-US" dirty="0" smtClean="0"/>
          </a:p>
          <a:p>
            <a:pPr lvl="0" rtl="0">
              <a:spcBef>
                <a:spcPts val="0"/>
              </a:spcBef>
              <a:buNone/>
            </a:pPr>
            <a:r>
              <a:rPr lang="en-US" dirty="0" smtClean="0"/>
              <a:t>Set difference: Find students who have taken each course, intersect them, then remove students who took any other course.</a:t>
            </a:r>
          </a:p>
          <a:p>
            <a:pPr lvl="0" rtl="0">
              <a:spcBef>
                <a:spcPts val="0"/>
              </a:spcBef>
              <a:buNone/>
            </a:pPr>
            <a:r>
              <a:rPr lang="en-US" dirty="0" smtClean="0"/>
              <a:t>Could do a join on </a:t>
            </a:r>
            <a:r>
              <a:rPr lang="en-US" dirty="0" err="1" smtClean="0"/>
              <a:t>sid</a:t>
            </a:r>
            <a:r>
              <a:rPr lang="en-US" dirty="0" smtClean="0"/>
              <a:t> instead of the intersect operator too, just be sure to project </a:t>
            </a:r>
            <a:r>
              <a:rPr lang="en-US" dirty="0" err="1" smtClean="0"/>
              <a:t>sid</a:t>
            </a:r>
            <a:r>
              <a:rPr lang="en-US" dirty="0" smtClean="0"/>
              <a:t> after that.</a:t>
            </a:r>
          </a:p>
          <a:p>
            <a:pPr lvl="0" rtl="0">
              <a:spcBef>
                <a:spcPts val="0"/>
              </a:spcBef>
              <a:buNone/>
            </a:pPr>
            <a:endParaRPr lang="en-US" dirty="0" smtClean="0"/>
          </a:p>
          <a:p>
            <a:pPr lvl="0" rtl="0">
              <a:spcBef>
                <a:spcPts val="0"/>
              </a:spcBef>
              <a:buNone/>
            </a:pPr>
            <a:endParaRPr lang="en-US" dirty="0" smtClean="0"/>
          </a:p>
          <a:p>
            <a:pPr lvl="0" rtl="0">
              <a:spcBef>
                <a:spcPts val="0"/>
              </a:spcBef>
              <a:buNone/>
            </a:pPr>
            <a:r>
              <a:rPr lang="en-US" dirty="0" smtClean="0"/>
              <a:t>(CS162 is Operating Systems at UC Berkeley)</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dirty="0" smtClean="0"/>
              <a:t>Tricky: 1</a:t>
            </a:r>
            <a:r>
              <a:rPr lang="en-US" baseline="0" dirty="0" smtClean="0"/>
              <a:t> and 3 are </a:t>
            </a:r>
            <a:r>
              <a:rPr lang="en-US" dirty="0" err="1" smtClean="0"/>
              <a:t>proj_R.A</a:t>
            </a:r>
            <a:r>
              <a:rPr lang="en-US" dirty="0" smtClean="0"/>
              <a:t>(R</a:t>
            </a:r>
            <a:r>
              <a:rPr lang="en-US" baseline="0" dirty="0" smtClean="0"/>
              <a:t> – S), but 2 is </a:t>
            </a:r>
            <a:r>
              <a:rPr lang="en-US" baseline="0" dirty="0" err="1" smtClean="0"/>
              <a:t>proj_R.A</a:t>
            </a:r>
            <a:r>
              <a:rPr lang="en-US" baseline="0" dirty="0" smtClean="0"/>
              <a:t>(R) – </a:t>
            </a:r>
            <a:r>
              <a:rPr lang="en-US" baseline="0" dirty="0" err="1" smtClean="0"/>
              <a:t>proj_R.A</a:t>
            </a:r>
            <a:r>
              <a:rPr lang="en-US" baseline="0" dirty="0" smtClean="0"/>
              <a:t>(S)</a:t>
            </a:r>
          </a:p>
          <a:p>
            <a:pPr lvl="0" rtl="0">
              <a:spcBef>
                <a:spcPts val="0"/>
              </a:spcBef>
              <a:buNone/>
            </a:pPr>
            <a:r>
              <a:rPr lang="en-US" baseline="0" dirty="0" smtClean="0"/>
              <a:t>	set difference for entire tuple vs A values only</a:t>
            </a:r>
          </a:p>
          <a:p>
            <a:pPr lvl="0" rtl="0">
              <a:spcBef>
                <a:spcPts val="0"/>
              </a:spcBef>
              <a:buNone/>
            </a:pPr>
            <a:r>
              <a:rPr lang="en-US" baseline="0" dirty="0" smtClean="0"/>
              <a:t>	easy example: consider R = {(1, “Hi”)} and S = {(1, “Bye”)}</a:t>
            </a:r>
          </a:p>
          <a:p>
            <a:pPr lvl="0" rtl="0">
              <a:spcBef>
                <a:spcPts val="0"/>
              </a:spcBef>
              <a:buNone/>
            </a:pPr>
            <a:r>
              <a:rPr lang="en-US" baseline="0" dirty="0" smtClean="0"/>
              <a:t>	Thanks to </a:t>
            </a:r>
            <a:r>
              <a:rPr lang="en-US" baseline="0" dirty="0" err="1" smtClean="0"/>
              <a:t>Zijun</a:t>
            </a:r>
            <a:r>
              <a:rPr lang="en-US" baseline="0" dirty="0" smtClean="0"/>
              <a:t> and the 2A discussion for pointing out my mistake!</a:t>
            </a:r>
          </a:p>
          <a:p>
            <a:pPr lvl="0" rtl="0">
              <a:spcBef>
                <a:spcPts val="0"/>
              </a:spcBef>
              <a:buNone/>
            </a:pPr>
            <a:endParaRPr lang="en-US" baseline="0" dirty="0" smtClean="0"/>
          </a:p>
          <a:p>
            <a:pPr lvl="0" rtl="0">
              <a:spcBef>
                <a:spcPts val="0"/>
              </a:spcBef>
              <a:buNone/>
            </a:pPr>
            <a:r>
              <a:rPr lang="en-US" baseline="0" dirty="0" smtClean="0"/>
              <a:t>intersection as set diff: R – (R – S). R-S means “tuples in R not in S”, so the result is “Tuples in R not in (tuples in R not in S)”. This is equivalent to “tuples in R that are also in S”, which is intersection!</a:t>
            </a:r>
          </a:p>
          <a:p>
            <a:pPr lvl="0" rtl="0">
              <a:spcBef>
                <a:spcPts val="0"/>
              </a:spcBef>
              <a:buNone/>
            </a:pPr>
            <a:endParaRPr lang="en-US" baseline="0" dirty="0" smtClean="0"/>
          </a:p>
          <a:p>
            <a:pPr lvl="0" rtl="0">
              <a:spcBef>
                <a:spcPts val="0"/>
              </a:spcBef>
              <a:buNone/>
            </a:pPr>
            <a:r>
              <a:rPr lang="en-US" baseline="0" dirty="0" smtClean="0"/>
              <a:t>as </a:t>
            </a:r>
            <a:r>
              <a:rPr lang="en-US" baseline="0" dirty="0" err="1" smtClean="0"/>
              <a:t>cartesian</a:t>
            </a:r>
            <a:r>
              <a:rPr lang="en-US" baseline="0" dirty="0" smtClean="0"/>
              <a:t> product and projection?: Nope. Prof touched upon a similar (same) point in review. Neither Cartesian product nor projection can </a:t>
            </a:r>
            <a:r>
              <a:rPr lang="en-US" i="1" baseline="0" dirty="0" smtClean="0"/>
              <a:t>remove</a:t>
            </a:r>
            <a:r>
              <a:rPr lang="en-US" i="0" baseline="0" dirty="0" smtClean="0"/>
              <a:t> tuples; what if the intersection of R and S is an empty set?</a:t>
            </a:r>
            <a:endParaRPr lang="en-US" baseline="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p:txBody>
      </p:sp>
      <p:sp>
        <p:nvSpPr>
          <p:cNvPr id="4" name="Slide Number Placeholder 3"/>
          <p:cNvSpPr>
            <a:spLocks noGrp="1"/>
          </p:cNvSpPr>
          <p:nvPr>
            <p:ph type="sldNum" sz="quarter" idx="10"/>
          </p:nvPr>
        </p:nvSpPr>
        <p:spPr/>
        <p:txBody>
          <a:bodyPr/>
          <a:lstStyle/>
          <a:p>
            <a:fld id="{AC4B70DC-C226-43FA-B399-791AF64D5918}" type="slidenum">
              <a:rPr lang="en-US" smtClean="0"/>
              <a:t>12</a:t>
            </a:fld>
            <a:endParaRPr lang="en-US"/>
          </a:p>
        </p:txBody>
      </p:sp>
    </p:spTree>
    <p:extLst>
      <p:ext uri="{BB962C8B-B14F-4D97-AF65-F5344CB8AC3E}">
        <p14:creationId xmlns:p14="http://schemas.microsoft.com/office/powerpoint/2010/main" val="853691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4B70DC-C226-43FA-B399-791AF64D5918}" type="slidenum">
              <a:rPr lang="en-US" smtClean="0"/>
              <a:t>13</a:t>
            </a:fld>
            <a:endParaRPr lang="en-US"/>
          </a:p>
        </p:txBody>
      </p:sp>
    </p:spTree>
    <p:extLst>
      <p:ext uri="{BB962C8B-B14F-4D97-AF65-F5344CB8AC3E}">
        <p14:creationId xmlns:p14="http://schemas.microsoft.com/office/powerpoint/2010/main" val="1131586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ALL CALCULATIONS</a:t>
            </a:r>
            <a:r>
              <a:rPr lang="en-US" baseline="0" dirty="0" smtClean="0"/>
              <a:t> HERE ARE DONE HASTILY AND MAY BE WRONG. logic should be right though.</a:t>
            </a:r>
          </a:p>
          <a:p>
            <a:endParaRPr lang="en-US" baseline="0" dirty="0" smtClean="0"/>
          </a:p>
          <a:p>
            <a:endParaRPr lang="en-US" dirty="0" smtClean="0"/>
          </a:p>
          <a:p>
            <a:r>
              <a:rPr lang="en-US" dirty="0" smtClean="0"/>
              <a:t>Tuple = (10 +24)B; floor(4096</a:t>
            </a:r>
            <a:r>
              <a:rPr lang="en-US" baseline="0" dirty="0" smtClean="0"/>
              <a:t>B/ (34B/tuple)) = 120 Tuples per block</a:t>
            </a:r>
          </a:p>
          <a:p>
            <a:r>
              <a:rPr lang="en-US" baseline="0" dirty="0" smtClean="0"/>
              <a:t>ceil(2M tuples / 120 tuples/block) = </a:t>
            </a:r>
            <a:r>
              <a:rPr lang="en-US" sz="1200" b="0" i="0" kern="1200" dirty="0" smtClean="0">
                <a:solidFill>
                  <a:schemeClr val="tx1"/>
                </a:solidFill>
                <a:effectLst/>
                <a:latin typeface="+mn-lt"/>
                <a:ea typeface="+mn-ea"/>
                <a:cs typeface="+mn-cs"/>
              </a:rPr>
              <a:t>16667 blocks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Minimum number -&gt; best case -&gt; full</a:t>
            </a:r>
          </a:p>
          <a:p>
            <a:r>
              <a:rPr lang="en-US" sz="1200" b="0" i="0" kern="1200" dirty="0" err="1" smtClean="0">
                <a:solidFill>
                  <a:schemeClr val="tx1"/>
                </a:solidFill>
                <a:effectLst/>
                <a:latin typeface="+mn-lt"/>
                <a:ea typeface="+mn-ea"/>
                <a:cs typeface="+mn-cs"/>
              </a:rPr>
              <a:t>fanout</a:t>
            </a:r>
            <a:r>
              <a:rPr lang="en-US" sz="1200" b="0" i="0" kern="1200" dirty="0" smtClean="0">
                <a:solidFill>
                  <a:schemeClr val="tx1"/>
                </a:solidFill>
                <a:effectLst/>
                <a:latin typeface="+mn-lt"/>
                <a:ea typeface="+mn-ea"/>
                <a:cs typeface="+mn-cs"/>
              </a:rPr>
              <a:t>: floor(4096+10(key) / (10 + 10)) = 205</a:t>
            </a:r>
          </a:p>
          <a:p>
            <a:r>
              <a:rPr lang="en-US" sz="1200" b="0" i="0" kern="1200" dirty="0" smtClean="0">
                <a:solidFill>
                  <a:schemeClr val="tx1"/>
                </a:solidFill>
                <a:effectLst/>
                <a:latin typeface="+mn-lt"/>
                <a:ea typeface="+mn-ea"/>
                <a:cs typeface="+mn-cs"/>
              </a:rPr>
              <a:t>leaf nodes have one</a:t>
            </a:r>
            <a:r>
              <a:rPr lang="en-US" sz="1200" b="0" i="0" kern="1200" baseline="0" dirty="0" smtClean="0">
                <a:solidFill>
                  <a:schemeClr val="tx1"/>
                </a:solidFill>
                <a:effectLst/>
                <a:latin typeface="+mn-lt"/>
                <a:ea typeface="+mn-ea"/>
                <a:cs typeface="+mn-cs"/>
              </a:rPr>
              <a:t> pointer allocated to tail pointers, so can store 204 data pointers per node.</a:t>
            </a:r>
          </a:p>
          <a:p>
            <a:r>
              <a:rPr lang="en-US" sz="1200" b="0" i="0" kern="1200" baseline="0" dirty="0" smtClean="0">
                <a:solidFill>
                  <a:schemeClr val="tx1"/>
                </a:solidFill>
                <a:effectLst/>
                <a:latin typeface="+mn-lt"/>
                <a:ea typeface="+mn-ea"/>
                <a:cs typeface="+mn-cs"/>
              </a:rPr>
              <a:t>sparse tree: one pointer per data block (not record!)</a:t>
            </a:r>
          </a:p>
          <a:p>
            <a:r>
              <a:rPr lang="en-US" sz="1200" b="0" i="0" kern="1200" baseline="0" dirty="0" smtClean="0">
                <a:solidFill>
                  <a:schemeClr val="tx1"/>
                </a:solidFill>
                <a:effectLst/>
                <a:latin typeface="+mn-lt"/>
                <a:ea typeface="+mn-ea"/>
                <a:cs typeface="+mn-cs"/>
              </a:rPr>
              <a:t>leaves: ceil(16667 / (205 – 1)) = 82</a:t>
            </a:r>
          </a:p>
          <a:p>
            <a:r>
              <a:rPr lang="en-US" sz="1200" b="0" i="0" kern="1200" baseline="0" dirty="0" smtClean="0">
                <a:solidFill>
                  <a:schemeClr val="tx1"/>
                </a:solidFill>
                <a:effectLst/>
                <a:latin typeface="+mn-lt"/>
                <a:ea typeface="+mn-ea"/>
                <a:cs typeface="+mn-cs"/>
              </a:rPr>
              <a:t>	Why ceil? because nodes are already at max capacity – any ‘leftover’ requires a new node (and also redistributing from other nodes to reach min requirement)</a:t>
            </a:r>
          </a:p>
          <a:p>
            <a:r>
              <a:rPr lang="en-US" sz="1200" b="0" i="0" kern="1200" baseline="0" dirty="0" smtClean="0">
                <a:solidFill>
                  <a:schemeClr val="tx1"/>
                </a:solidFill>
                <a:effectLst/>
                <a:latin typeface="+mn-lt"/>
                <a:ea typeface="+mn-ea"/>
                <a:cs typeface="+mn-cs"/>
              </a:rPr>
              <a:t>only one node requires (must be root too, since below min constraint)</a:t>
            </a:r>
          </a:p>
          <a:p>
            <a:r>
              <a:rPr lang="en-US" sz="1200" b="0" i="0" kern="1200" baseline="0" dirty="0" smtClean="0">
                <a:solidFill>
                  <a:schemeClr val="tx1"/>
                </a:solidFill>
                <a:effectLst/>
                <a:latin typeface="+mn-lt"/>
                <a:ea typeface="+mn-ea"/>
                <a:cs typeface="+mn-cs"/>
              </a:rPr>
              <a:t>TOTAL 82</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Min </a:t>
            </a:r>
            <a:r>
              <a:rPr lang="en-US" sz="1200" b="0" i="0" kern="1200" baseline="0" dirty="0" err="1" smtClean="0">
                <a:solidFill>
                  <a:schemeClr val="tx1"/>
                </a:solidFill>
                <a:effectLst/>
                <a:latin typeface="+mn-lt"/>
                <a:ea typeface="+mn-ea"/>
                <a:cs typeface="+mn-cs"/>
              </a:rPr>
              <a:t>ptrs</a:t>
            </a:r>
            <a:r>
              <a:rPr lang="en-US" sz="1200" b="0" i="0" kern="1200" baseline="0" dirty="0" smtClean="0">
                <a:solidFill>
                  <a:schemeClr val="tx1"/>
                </a:solidFill>
                <a:effectLst/>
                <a:latin typeface="+mn-lt"/>
                <a:ea typeface="+mn-ea"/>
                <a:cs typeface="+mn-cs"/>
              </a:rPr>
              <a:t>: leaf = ceil(205 + 1 / 2): 103 (but 103 – 1 data pointers)</a:t>
            </a:r>
          </a:p>
          <a:p>
            <a:r>
              <a:rPr lang="en-US" sz="1200" b="0" i="0" kern="1200" baseline="0" dirty="0" smtClean="0">
                <a:solidFill>
                  <a:schemeClr val="tx1"/>
                </a:solidFill>
                <a:effectLst/>
                <a:latin typeface="+mn-lt"/>
                <a:ea typeface="+mn-ea"/>
                <a:cs typeface="+mn-cs"/>
              </a:rPr>
              <a:t>               non-leaf/root: ceil(205/2): 103</a:t>
            </a:r>
          </a:p>
          <a:p>
            <a:r>
              <a:rPr lang="en-US" sz="1200" b="0" i="0" kern="1200" baseline="0" dirty="0" smtClean="0">
                <a:solidFill>
                  <a:schemeClr val="tx1"/>
                </a:solidFill>
                <a:effectLst/>
                <a:latin typeface="+mn-lt"/>
                <a:ea typeface="+mn-ea"/>
                <a:cs typeface="+mn-cs"/>
              </a:rPr>
              <a:t>leaves: floor(16667/(103-1)) = 160</a:t>
            </a:r>
          </a:p>
          <a:p>
            <a:r>
              <a:rPr lang="en-US" sz="1200" b="0" i="0" kern="1200" baseline="0" dirty="0" smtClean="0">
                <a:solidFill>
                  <a:schemeClr val="tx1"/>
                </a:solidFill>
                <a:effectLst/>
                <a:latin typeface="+mn-lt"/>
                <a:ea typeface="+mn-ea"/>
                <a:cs typeface="+mn-cs"/>
              </a:rPr>
              <a:t>	floor(160/103) = 1... so has to be the root node.</a:t>
            </a:r>
          </a:p>
          <a:p>
            <a:r>
              <a:rPr lang="en-US" sz="1200" b="0" i="0" kern="1200" baseline="0" dirty="0" smtClean="0">
                <a:solidFill>
                  <a:schemeClr val="tx1"/>
                </a:solidFill>
                <a:effectLst/>
                <a:latin typeface="+mn-lt"/>
                <a:ea typeface="+mn-ea"/>
                <a:cs typeface="+mn-cs"/>
              </a:rPr>
              <a:t>TOTAL: 161</a:t>
            </a: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a:t>
            </a:r>
            <a:r>
              <a:rPr lang="en-US" sz="1200" b="0" i="0" kern="1200" baseline="0" dirty="0" smtClean="0">
                <a:solidFill>
                  <a:schemeClr val="tx1"/>
                </a:solidFill>
                <a:effectLst/>
                <a:latin typeface="+mn-lt"/>
                <a:ea typeface="+mn-ea"/>
                <a:cs typeface="+mn-cs"/>
              </a:rPr>
              <a:t> both worst and best case, we have 2 levels to get the first leaf node. While not specified, we assume id is unique (</a:t>
            </a:r>
            <a:r>
              <a:rPr lang="en-US" sz="1200" b="0" i="0" kern="1200" baseline="0" dirty="0" err="1" smtClean="0">
                <a:solidFill>
                  <a:schemeClr val="tx1"/>
                </a:solidFill>
                <a:effectLst/>
                <a:latin typeface="+mn-lt"/>
                <a:ea typeface="+mn-ea"/>
                <a:cs typeface="+mn-cs"/>
              </a:rPr>
              <a:t>ie</a:t>
            </a:r>
            <a:r>
              <a:rPr lang="en-US" sz="1200" b="0" i="0" kern="1200" baseline="0" dirty="0" smtClean="0">
                <a:solidFill>
                  <a:schemeClr val="tx1"/>
                </a:solidFill>
                <a:effectLst/>
                <a:latin typeface="+mn-lt"/>
                <a:ea typeface="+mn-ea"/>
                <a:cs typeface="+mn-cs"/>
              </a:rPr>
              <a:t> only one leaf node needs to be retrieved). Thus it’s 2 + 1 (file block).</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4B70DC-C226-43FA-B399-791AF64D5918}" type="slidenum">
              <a:rPr lang="en-US" smtClean="0"/>
              <a:t>14</a:t>
            </a:fld>
            <a:endParaRPr lang="en-US"/>
          </a:p>
        </p:txBody>
      </p:sp>
    </p:spTree>
    <p:extLst>
      <p:ext uri="{BB962C8B-B14F-4D97-AF65-F5344CB8AC3E}">
        <p14:creationId xmlns:p14="http://schemas.microsoft.com/office/powerpoint/2010/main" val="1739191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key</a:t>
            </a:r>
            <a:r>
              <a:rPr lang="en-US" i="0" baseline="0" dirty="0" smtClean="0"/>
              <a:t> diff: unordered data</a:t>
            </a:r>
          </a:p>
          <a:p>
            <a:endParaRPr lang="en-US" i="0" dirty="0"/>
          </a:p>
        </p:txBody>
      </p:sp>
      <p:sp>
        <p:nvSpPr>
          <p:cNvPr id="4" name="Slide Number Placeholder 3"/>
          <p:cNvSpPr>
            <a:spLocks noGrp="1"/>
          </p:cNvSpPr>
          <p:nvPr>
            <p:ph type="sldNum" sz="quarter" idx="10"/>
          </p:nvPr>
        </p:nvSpPr>
        <p:spPr/>
        <p:txBody>
          <a:bodyPr/>
          <a:lstStyle/>
          <a:p>
            <a:fld id="{AC4B70DC-C226-43FA-B399-791AF64D5918}" type="slidenum">
              <a:rPr lang="en-US" smtClean="0"/>
              <a:t>18</a:t>
            </a:fld>
            <a:endParaRPr lang="en-US"/>
          </a:p>
        </p:txBody>
      </p:sp>
    </p:spTree>
    <p:extLst>
      <p:ext uri="{BB962C8B-B14F-4D97-AF65-F5344CB8AC3E}">
        <p14:creationId xmlns:p14="http://schemas.microsoft.com/office/powerpoint/2010/main" val="2014062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Doesn’t make sense! What if I were to search for 50?</a:t>
            </a:r>
          </a:p>
          <a:p>
            <a:endParaRPr lang="en-US" dirty="0" smtClean="0"/>
          </a:p>
          <a:p>
            <a:r>
              <a:rPr lang="en-US" dirty="0" smtClean="0"/>
              <a:t>Jason: Wow, I’m glad you noticed I’m not</a:t>
            </a:r>
            <a:r>
              <a:rPr lang="en-US" baseline="0" dirty="0" smtClean="0"/>
              <a:t> an artist.</a:t>
            </a:r>
          </a:p>
          <a:p>
            <a:r>
              <a:rPr lang="en-US" dirty="0" smtClean="0"/>
              <a:t>There’s a reason I chose a major that (mostly) doesn’t require</a:t>
            </a:r>
            <a:r>
              <a:rPr lang="en-US" baseline="0" dirty="0" smtClean="0"/>
              <a:t> picking up a pencil.</a:t>
            </a:r>
            <a:endParaRPr lang="en-US" dirty="0"/>
          </a:p>
        </p:txBody>
      </p:sp>
      <p:sp>
        <p:nvSpPr>
          <p:cNvPr id="4" name="Slide Number Placeholder 3"/>
          <p:cNvSpPr>
            <a:spLocks noGrp="1"/>
          </p:cNvSpPr>
          <p:nvPr>
            <p:ph type="sldNum" sz="quarter" idx="10"/>
          </p:nvPr>
        </p:nvSpPr>
        <p:spPr/>
        <p:txBody>
          <a:bodyPr/>
          <a:lstStyle/>
          <a:p>
            <a:fld id="{AC4B70DC-C226-43FA-B399-791AF64D5918}" type="slidenum">
              <a:rPr lang="en-US" smtClean="0"/>
              <a:t>20</a:t>
            </a:fld>
            <a:endParaRPr lang="en-US"/>
          </a:p>
        </p:txBody>
      </p:sp>
    </p:spTree>
    <p:extLst>
      <p:ext uri="{BB962C8B-B14F-4D97-AF65-F5344CB8AC3E}">
        <p14:creationId xmlns:p14="http://schemas.microsoft.com/office/powerpoint/2010/main" val="1757996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HW3</a:t>
            </a:r>
            <a:r>
              <a:rPr lang="en-US" baseline="0" dirty="0" smtClean="0"/>
              <a:t> Q1, so skim at best.</a:t>
            </a:r>
            <a:endParaRPr lang="en-US" dirty="0"/>
          </a:p>
        </p:txBody>
      </p:sp>
      <p:sp>
        <p:nvSpPr>
          <p:cNvPr id="4" name="Slide Number Placeholder 3"/>
          <p:cNvSpPr>
            <a:spLocks noGrp="1"/>
          </p:cNvSpPr>
          <p:nvPr>
            <p:ph type="sldNum" sz="quarter" idx="10"/>
          </p:nvPr>
        </p:nvSpPr>
        <p:spPr/>
        <p:txBody>
          <a:bodyPr/>
          <a:lstStyle/>
          <a:p>
            <a:fld id="{AC4B70DC-C226-43FA-B399-791AF64D5918}" type="slidenum">
              <a:rPr lang="en-US" smtClean="0"/>
              <a:t>22</a:t>
            </a:fld>
            <a:endParaRPr lang="en-US"/>
          </a:p>
        </p:txBody>
      </p:sp>
    </p:spTree>
    <p:extLst>
      <p:ext uri="{BB962C8B-B14F-4D97-AF65-F5344CB8AC3E}">
        <p14:creationId xmlns:p14="http://schemas.microsoft.com/office/powerpoint/2010/main" val="248583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HW3 Q1c</a:t>
            </a:r>
            <a:endParaRPr lang="en-US" dirty="0"/>
          </a:p>
        </p:txBody>
      </p:sp>
      <p:sp>
        <p:nvSpPr>
          <p:cNvPr id="4" name="Slide Number Placeholder 3"/>
          <p:cNvSpPr>
            <a:spLocks noGrp="1"/>
          </p:cNvSpPr>
          <p:nvPr>
            <p:ph type="sldNum" sz="quarter" idx="10"/>
          </p:nvPr>
        </p:nvSpPr>
        <p:spPr/>
        <p:txBody>
          <a:bodyPr/>
          <a:lstStyle/>
          <a:p>
            <a:fld id="{AC4B70DC-C226-43FA-B399-791AF64D5918}" type="slidenum">
              <a:rPr lang="en-US" smtClean="0"/>
              <a:t>23</a:t>
            </a:fld>
            <a:endParaRPr lang="en-US"/>
          </a:p>
        </p:txBody>
      </p:sp>
    </p:spTree>
    <p:extLst>
      <p:ext uri="{BB962C8B-B14F-4D97-AF65-F5344CB8AC3E}">
        <p14:creationId xmlns:p14="http://schemas.microsoft.com/office/powerpoint/2010/main" val="186268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(Jason fixed second question from</a:t>
            </a:r>
            <a:r>
              <a:rPr lang="en-US" baseline="0" dirty="0" smtClean="0"/>
              <a:t> previous slides)</a:t>
            </a:r>
          </a:p>
          <a:p>
            <a:endParaRPr lang="en-US" dirty="0"/>
          </a:p>
        </p:txBody>
      </p:sp>
      <p:sp>
        <p:nvSpPr>
          <p:cNvPr id="4" name="Slide Number Placeholder 3"/>
          <p:cNvSpPr>
            <a:spLocks noGrp="1"/>
          </p:cNvSpPr>
          <p:nvPr>
            <p:ph type="sldNum" sz="quarter" idx="10"/>
          </p:nvPr>
        </p:nvSpPr>
        <p:spPr/>
        <p:txBody>
          <a:bodyPr/>
          <a:lstStyle/>
          <a:p>
            <a:fld id="{AC4B70DC-C226-43FA-B399-791AF64D5918}" type="slidenum">
              <a:rPr lang="en-US" smtClean="0"/>
              <a:t>24</a:t>
            </a:fld>
            <a:endParaRPr lang="en-US"/>
          </a:p>
        </p:txBody>
      </p:sp>
    </p:spTree>
    <p:extLst>
      <p:ext uri="{BB962C8B-B14F-4D97-AF65-F5344CB8AC3E}">
        <p14:creationId xmlns:p14="http://schemas.microsoft.com/office/powerpoint/2010/main" val="110917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Recall: primary keys mean unique identifiers for the row</a:t>
            </a:r>
          </a:p>
          <a:p>
            <a:pPr lvl="0">
              <a:spcBef>
                <a:spcPts val="0"/>
              </a:spcBef>
              <a:buNone/>
            </a:pPr>
            <a:endParaRPr lang="en-US" dirty="0" smtClean="0"/>
          </a:p>
          <a:p>
            <a:pPr lvl="0">
              <a:spcBef>
                <a:spcPts val="0"/>
              </a:spcBef>
              <a:buNone/>
            </a:pPr>
            <a:r>
              <a:rPr lang="en-US" dirty="0" smtClean="0"/>
              <a:t>syntactically valid -&gt; don't worry about checking if they fail to compile</a:t>
            </a:r>
          </a:p>
          <a:p>
            <a:pPr lvl="0">
              <a:spcBef>
                <a:spcPts val="0"/>
              </a:spcBef>
              <a:buNone/>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jteoh</a:t>
            </a:r>
            <a:r>
              <a:rPr lang="en-US" dirty="0" smtClean="0"/>
              <a:t>:</a:t>
            </a:r>
            <a:r>
              <a:rPr lang="en-US" baseline="0" dirty="0" smtClean="0"/>
              <a:t> Adding credit where due] </a:t>
            </a:r>
            <a:r>
              <a:rPr lang="en-US" dirty="0" smtClean="0"/>
              <a:t>UC</a:t>
            </a:r>
            <a:r>
              <a:rPr lang="en-US" baseline="0" dirty="0" smtClean="0"/>
              <a:t> Berkeley </a:t>
            </a:r>
            <a:r>
              <a:rPr lang="en-US" dirty="0" smtClean="0"/>
              <a:t>CS186 Midterm 2,</a:t>
            </a:r>
            <a:r>
              <a:rPr lang="en-US" baseline="0" dirty="0" smtClean="0"/>
              <a:t> Spring 2011: https://</a:t>
            </a:r>
            <a:r>
              <a:rPr lang="en-US" baseline="0" dirty="0" err="1" smtClean="0"/>
              <a:t>tbp.berkeley.edu</a:t>
            </a:r>
            <a:r>
              <a:rPr lang="en-US" baseline="0" dirty="0" smtClean="0"/>
              <a:t>/exams/3215/download/</a:t>
            </a:r>
            <a:endParaRPr lang="en-US" dirty="0" smtClean="0"/>
          </a:p>
          <a:p>
            <a:pPr lvl="0">
              <a:spcBef>
                <a:spcPts val="0"/>
              </a:spcBef>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jteoh</a:t>
            </a:r>
            <a:r>
              <a:rPr lang="en-US" dirty="0" smtClean="0"/>
              <a:t>:</a:t>
            </a:r>
            <a:r>
              <a:rPr lang="en-US" baseline="0" dirty="0" smtClean="0"/>
              <a:t> Adding credit where due] </a:t>
            </a:r>
            <a:r>
              <a:rPr lang="en-US" dirty="0" smtClean="0"/>
              <a:t>UC</a:t>
            </a:r>
            <a:r>
              <a:rPr lang="en-US" baseline="0" dirty="0" smtClean="0"/>
              <a:t> Berkeley </a:t>
            </a:r>
            <a:r>
              <a:rPr lang="en-US" dirty="0" smtClean="0"/>
              <a:t>CS186 Midterm 2,</a:t>
            </a:r>
            <a:r>
              <a:rPr lang="en-US" baseline="0" dirty="0" smtClean="0"/>
              <a:t> Spring 2011: https://</a:t>
            </a:r>
            <a:r>
              <a:rPr lang="en-US" baseline="0" dirty="0" err="1" smtClean="0"/>
              <a:t>tbp.berkeley.edu</a:t>
            </a:r>
            <a:r>
              <a:rPr lang="en-US" baseline="0" dirty="0" smtClean="0"/>
              <a:t>/exams/3215/download/</a:t>
            </a:r>
          </a:p>
          <a:p>
            <a:pPr lvl="0">
              <a:spcBef>
                <a:spcPts val="0"/>
              </a:spcBef>
              <a:buNone/>
            </a:pPr>
            <a:endParaRPr lang="en-US" dirty="0" smtClean="0"/>
          </a:p>
          <a:p>
            <a:pPr lvl="0">
              <a:spcBef>
                <a:spcPts val="0"/>
              </a:spcBef>
              <a:buNone/>
            </a:pPr>
            <a:endParaRPr lang="en-US" dirty="0" smtClean="0"/>
          </a:p>
          <a:p>
            <a:pPr lvl="0">
              <a:spcBef>
                <a:spcPts val="0"/>
              </a:spcBef>
              <a:buNone/>
            </a:pPr>
            <a:r>
              <a:rPr lang="en-US" dirty="0" smtClean="0"/>
              <a:t>Answer: D</a:t>
            </a:r>
          </a:p>
          <a:p>
            <a:pPr lvl="0">
              <a:spcBef>
                <a:spcPts val="0"/>
              </a:spcBef>
              <a:buNone/>
            </a:pPr>
            <a:endParaRPr lang="en-US" dirty="0" smtClean="0"/>
          </a:p>
          <a:p>
            <a:pPr lvl="0">
              <a:spcBef>
                <a:spcPts val="0"/>
              </a:spcBef>
              <a:buNone/>
            </a:pPr>
            <a:r>
              <a:rPr lang="en-US" dirty="0" smtClean="0"/>
              <a:t>A: no: Any</a:t>
            </a:r>
            <a:r>
              <a:rPr lang="en-US" baseline="0" dirty="0" smtClean="0"/>
              <a:t> filled courses will still show up in the join result. COUNT(*)&gt;0 is always true. Small note: HAVING here is used </a:t>
            </a:r>
            <a:r>
              <a:rPr lang="en-US" baseline="0" dirty="0" err="1" smtClean="0"/>
              <a:t>bc</a:t>
            </a:r>
            <a:r>
              <a:rPr lang="en-US" baseline="0" dirty="0" smtClean="0"/>
              <a:t> aggregate, some systems will still allow you to use COUNT(*).</a:t>
            </a:r>
          </a:p>
          <a:p>
            <a:pPr lvl="0">
              <a:spcBef>
                <a:spcPts val="0"/>
              </a:spcBef>
              <a:buNone/>
            </a:pPr>
            <a:r>
              <a:rPr lang="en-US" baseline="0" dirty="0" smtClean="0"/>
              <a:t>B: no: This is actually backwards table order – we want courses with nobody registered! this query would give us registered tuples for which the course doesn’t exist.</a:t>
            </a:r>
          </a:p>
          <a:p>
            <a:pPr lvl="0">
              <a:spcBef>
                <a:spcPts val="0"/>
              </a:spcBef>
              <a:buNone/>
            </a:pPr>
            <a:r>
              <a:rPr lang="en-US" baseline="0" dirty="0" smtClean="0"/>
              <a:t>C: no: this almost works, but grouping by </a:t>
            </a:r>
            <a:r>
              <a:rPr lang="en-US" baseline="0" dirty="0" err="1" smtClean="0"/>
              <a:t>cid</a:t>
            </a:r>
            <a:r>
              <a:rPr lang="en-US" baseline="0" dirty="0" smtClean="0"/>
              <a:t> doesn’t magically pull in missing </a:t>
            </a:r>
            <a:r>
              <a:rPr lang="en-US" baseline="0" dirty="0" err="1" smtClean="0"/>
              <a:t>cids</a:t>
            </a:r>
            <a:r>
              <a:rPr lang="en-US" baseline="0" dirty="0" smtClean="0"/>
              <a:t> (and empty classes would be missing from Registered).</a:t>
            </a:r>
          </a:p>
          <a:p>
            <a:pPr lvl="0">
              <a:spcBef>
                <a:spcPts val="0"/>
              </a:spcBef>
              <a:buNone/>
            </a:pPr>
            <a:r>
              <a:rPr lang="en-US" baseline="0" dirty="0" smtClean="0"/>
              <a:t>D: Yes! This works by checking if there are matching tuples in Registered.</a:t>
            </a:r>
          </a:p>
          <a:p>
            <a:pPr lvl="0">
              <a:spcBef>
                <a:spcPts val="0"/>
              </a:spcBef>
              <a:buNone/>
            </a:pPr>
            <a:r>
              <a:rPr lang="en-US" baseline="0" dirty="0" smtClean="0"/>
              <a:t>E: no simply because one of A-D is true.</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jteoh</a:t>
            </a:r>
            <a:r>
              <a:rPr lang="en-US" dirty="0" smtClean="0"/>
              <a:t>:</a:t>
            </a:r>
            <a:r>
              <a:rPr lang="en-US" baseline="0" dirty="0" smtClean="0"/>
              <a:t> Adding credit where due] </a:t>
            </a:r>
            <a:r>
              <a:rPr lang="en-US" dirty="0" smtClean="0"/>
              <a:t>UC</a:t>
            </a:r>
            <a:r>
              <a:rPr lang="en-US" baseline="0" dirty="0" smtClean="0"/>
              <a:t> Berkeley </a:t>
            </a:r>
            <a:r>
              <a:rPr lang="en-US" dirty="0" smtClean="0"/>
              <a:t>CS186 Midterm 2,</a:t>
            </a:r>
            <a:r>
              <a:rPr lang="en-US" baseline="0" dirty="0" smtClean="0"/>
              <a:t> Spring 2011: https://</a:t>
            </a:r>
            <a:r>
              <a:rPr lang="en-US" baseline="0" dirty="0" err="1" smtClean="0"/>
              <a:t>tbp.berkeley.edu</a:t>
            </a:r>
            <a:r>
              <a:rPr lang="en-US" baseline="0" dirty="0" smtClean="0"/>
              <a:t>/exams/3215/download/</a:t>
            </a:r>
          </a:p>
          <a:p>
            <a:pPr lvl="0" rtl="0">
              <a:spcBef>
                <a:spcPts val="0"/>
              </a:spcBef>
              <a:buNone/>
            </a:pPr>
            <a:endParaRPr lang="en-US" dirty="0" smtClean="0"/>
          </a:p>
          <a:p>
            <a:pPr lvl="0" rtl="0">
              <a:spcBef>
                <a:spcPts val="0"/>
              </a:spcBef>
              <a:buNone/>
            </a:pPr>
            <a:endParaRPr lang="en-US" dirty="0" smtClean="0"/>
          </a:p>
          <a:p>
            <a:pPr lvl="0" rtl="0">
              <a:spcBef>
                <a:spcPts val="0"/>
              </a:spcBef>
              <a:buNone/>
            </a:pPr>
            <a:r>
              <a:rPr lang="en-US" dirty="0" smtClean="0"/>
              <a:t>Answer: A, B</a:t>
            </a:r>
          </a:p>
          <a:p>
            <a:pPr lvl="0" rtl="0">
              <a:spcBef>
                <a:spcPts val="0"/>
              </a:spcBef>
              <a:buNone/>
            </a:pPr>
            <a:r>
              <a:rPr lang="en-US" dirty="0" smtClean="0"/>
              <a:t>A: group by will only return distinct groups, and we don’t output any other</a:t>
            </a:r>
            <a:r>
              <a:rPr lang="en-US" baseline="0" dirty="0" smtClean="0"/>
              <a:t> columns</a:t>
            </a:r>
          </a:p>
          <a:p>
            <a:pPr lvl="0" rtl="0">
              <a:spcBef>
                <a:spcPts val="0"/>
              </a:spcBef>
              <a:buNone/>
            </a:pPr>
            <a:r>
              <a:rPr lang="en-US" dirty="0" smtClean="0"/>
              <a:t>B: UNION is a set operator and will remove duplicates</a:t>
            </a:r>
          </a:p>
          <a:p>
            <a:pPr lvl="0" rtl="0">
              <a:spcBef>
                <a:spcPts val="0"/>
              </a:spcBef>
              <a:buNone/>
            </a:pPr>
            <a:r>
              <a:rPr lang="en-US" dirty="0" smtClean="0"/>
              <a:t>C: UNION ALL is used to retain all tuples (duplicates) since UNION is a set operator.</a:t>
            </a:r>
            <a:r>
              <a:rPr lang="en-US" baseline="0" dirty="0" smtClean="0"/>
              <a:t> The second half doesn’t use distinct.</a:t>
            </a:r>
            <a:endParaRPr lang="en-US" dirty="0" smtClean="0"/>
          </a:p>
          <a:p>
            <a:pPr lvl="0" rtl="0">
              <a:spcBef>
                <a:spcPts val="0"/>
              </a:spcBef>
              <a:buNone/>
            </a:pPr>
            <a:r>
              <a:rPr lang="en-US" dirty="0" smtClean="0"/>
              <a:t>D: NULL = NULL evaluates to NULL (might be false on some systems, but same result)</a:t>
            </a:r>
          </a:p>
          <a:p>
            <a:pPr lvl="0" rtl="0">
              <a:spcBef>
                <a:spcPts val="0"/>
              </a:spcBef>
              <a:buNone/>
            </a:pPr>
            <a:r>
              <a:rPr lang="en-US" dirty="0" smtClean="0"/>
              <a:t>	intuitively: NULL isn’t an actual value, it’s something</a:t>
            </a:r>
            <a:r>
              <a:rPr lang="en-US" baseline="0" dirty="0" smtClean="0"/>
              <a:t> unknown or inapplicable. We can’t say for certain that two unknowns are equal.</a:t>
            </a:r>
          </a:p>
          <a:p>
            <a:pPr lvl="0" rtl="0">
              <a:spcBef>
                <a:spcPts val="0"/>
              </a:spcBef>
              <a:buNone/>
            </a:pPr>
            <a:r>
              <a:rPr lang="en-US" baseline="0" dirty="0" smtClean="0"/>
              <a:t>E: duh.</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jteoh</a:t>
            </a:r>
            <a:r>
              <a:rPr lang="en-US" dirty="0" smtClean="0"/>
              <a:t>:</a:t>
            </a:r>
            <a:r>
              <a:rPr lang="en-US" baseline="0" dirty="0" smtClean="0"/>
              <a:t> Adding credit where due] </a:t>
            </a:r>
            <a:r>
              <a:rPr lang="en-US" dirty="0" smtClean="0"/>
              <a:t>UC</a:t>
            </a:r>
            <a:r>
              <a:rPr lang="en-US" baseline="0" dirty="0" smtClean="0"/>
              <a:t> Berkeley </a:t>
            </a:r>
            <a:r>
              <a:rPr lang="en-US" dirty="0" smtClean="0"/>
              <a:t>CS186 Midterm 2,</a:t>
            </a:r>
            <a:r>
              <a:rPr lang="en-US" baseline="0" dirty="0" smtClean="0"/>
              <a:t> Spring 2011: https://</a:t>
            </a:r>
            <a:r>
              <a:rPr lang="en-US" baseline="0" dirty="0" err="1" smtClean="0"/>
              <a:t>tbp.berkeley.edu</a:t>
            </a:r>
            <a:r>
              <a:rPr lang="en-US" baseline="0" dirty="0" smtClean="0"/>
              <a:t>/exams/3215/download/</a:t>
            </a:r>
          </a:p>
          <a:p>
            <a:pPr lvl="0" rtl="0">
              <a:spcBef>
                <a:spcPts val="0"/>
              </a:spcBef>
              <a:buNone/>
            </a:pPr>
            <a:endParaRPr lang="en-US" dirty="0" smtClean="0"/>
          </a:p>
          <a:p>
            <a:pPr lvl="0" rtl="0">
              <a:spcBef>
                <a:spcPts val="0"/>
              </a:spcBef>
              <a:buNone/>
            </a:pPr>
            <a:endParaRPr lang="en-US" dirty="0" smtClean="0"/>
          </a:p>
          <a:p>
            <a:pPr lvl="0" rtl="0">
              <a:spcBef>
                <a:spcPts val="0"/>
              </a:spcBef>
              <a:buNone/>
            </a:pPr>
            <a:r>
              <a:rPr lang="en-US" dirty="0" smtClean="0"/>
              <a:t>First query is a left outer join</a:t>
            </a:r>
          </a:p>
          <a:p>
            <a:pPr lvl="0" rtl="0">
              <a:spcBef>
                <a:spcPts val="0"/>
              </a:spcBef>
              <a:buNone/>
            </a:pPr>
            <a:r>
              <a:rPr lang="en-US" dirty="0" smtClean="0"/>
              <a:t>Second is basically an inner join</a:t>
            </a:r>
          </a:p>
          <a:p>
            <a:pPr lvl="0" rtl="0">
              <a:spcBef>
                <a:spcPts val="0"/>
              </a:spcBef>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lang="en-US" dirty="0" smtClean="0"/>
          </a:p>
          <a:p>
            <a:pPr lvl="0" rtl="0">
              <a:spcBef>
                <a:spcPts val="0"/>
              </a:spcBef>
              <a:buNone/>
            </a:pPr>
            <a:r>
              <a:rPr lang="en-US" dirty="0" smtClean="0"/>
              <a:t>Those of you confused: CS186 is the course number for databases at UC Berkeley where</a:t>
            </a:r>
            <a:r>
              <a:rPr lang="en-US" baseline="0" dirty="0" smtClean="0"/>
              <a:t> this question was taken from</a:t>
            </a:r>
            <a:endParaRPr lang="en-US" dirty="0" smtClean="0"/>
          </a:p>
          <a:p>
            <a:pPr lvl="0" rtl="0">
              <a:spcBef>
                <a:spcPts val="0"/>
              </a:spcBef>
              <a:buNone/>
            </a:pPr>
            <a:r>
              <a:rPr lang="en-US" dirty="0" smtClean="0"/>
              <a:t>Many</a:t>
            </a:r>
            <a:r>
              <a:rPr lang="en-US" baseline="0" dirty="0" smtClean="0"/>
              <a:t> other options, but you’ll need a subquery to compute the </a:t>
            </a:r>
            <a:r>
              <a:rPr lang="en-US" baseline="0" dirty="0" err="1" smtClean="0"/>
              <a:t>avg</a:t>
            </a:r>
            <a:r>
              <a:rPr lang="en-US" baseline="0" dirty="0" smtClean="0"/>
              <a:t> for sure:</a:t>
            </a:r>
          </a:p>
          <a:p>
            <a:pPr lvl="0" rtl="0">
              <a:spcBef>
                <a:spcPts val="0"/>
              </a:spcBef>
              <a:buNone/>
            </a:pPr>
            <a:endParaRPr lang="en-US" baseline="0" dirty="0" smtClean="0"/>
          </a:p>
          <a:p>
            <a:pPr lvl="0" rtl="0">
              <a:spcBef>
                <a:spcPts val="0"/>
              </a:spcBef>
              <a:buNone/>
            </a:pPr>
            <a:r>
              <a:rPr lang="en-US" baseline="0" dirty="0" smtClean="0"/>
              <a:t>Multiple equivalent solutions exist here: for example you could use JOIN _ ON _ syntax (you’d still need a WHERE clause though).</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interest of time we won't get to this one</a:t>
            </a:r>
            <a:r>
              <a:rPr lang="en-US" baseline="0" dirty="0" smtClean="0"/>
              <a:t> during discussion. Try this one at home!</a:t>
            </a:r>
          </a:p>
          <a:p>
            <a:endParaRPr lang="en-US" baseline="0" dirty="0" smtClean="0"/>
          </a:p>
          <a:p>
            <a:endParaRPr lang="en-US" baseline="0" dirty="0" smtClean="0"/>
          </a:p>
          <a:p>
            <a:r>
              <a:rPr lang="en-US" baseline="0" dirty="0" smtClean="0"/>
              <a:t>It might be easier to start with A2 over A1 for some people too.</a:t>
            </a:r>
          </a:p>
          <a:p>
            <a:endParaRPr lang="en-US" baseline="0" dirty="0" smtClean="0"/>
          </a:p>
          <a:p>
            <a:r>
              <a:rPr lang="en-US" baseline="0" dirty="0" smtClean="0"/>
              <a:t>A1: I think the challenge here is calculating the max GPA - try to use NOT EXIST/NOT IN to replace MAX, such as</a:t>
            </a:r>
          </a:p>
          <a:p>
            <a:r>
              <a:rPr lang="en-US" baseline="0" dirty="0" smtClean="0"/>
              <a:t>select * from taken T1 where NOT EXISTS (select * from taken T2  where T2.grade &gt; T1.grade</a:t>
            </a:r>
          </a:p>
          <a:p>
            <a:endParaRPr lang="en-US" baseline="0" dirty="0" smtClean="0"/>
          </a:p>
          <a:p>
            <a:r>
              <a:rPr lang="en-US" baseline="0" dirty="0" smtClean="0"/>
              <a:t>You still need to make sure they got the highest grade in each of their classes too!!</a:t>
            </a:r>
          </a:p>
          <a:p>
            <a:endParaRPr lang="en-US" baseline="0" dirty="0" smtClean="0"/>
          </a:p>
          <a:p>
            <a:r>
              <a:rPr lang="en-US" baseline="0" dirty="0" smtClean="0"/>
              <a:t>A2: I think the challenge here is making sure the student is a top student in all classes - try counting how many classes they took and how many they scored top grades in.</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C4B70DC-C226-43FA-B399-791AF64D5918}" type="slidenum">
              <a:rPr lang="en-US" smtClean="0"/>
              <a:t>7</a:t>
            </a:fld>
            <a:endParaRPr lang="en-US"/>
          </a:p>
        </p:txBody>
      </p:sp>
    </p:spTree>
    <p:extLst>
      <p:ext uri="{BB962C8B-B14F-4D97-AF65-F5344CB8AC3E}">
        <p14:creationId xmlns:p14="http://schemas.microsoft.com/office/powerpoint/2010/main" val="423971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dirty="0" smtClean="0"/>
              <a:t>[</a:t>
            </a:r>
            <a:r>
              <a:rPr lang="en-US" dirty="0" err="1" smtClean="0"/>
              <a:t>jteoh</a:t>
            </a:r>
            <a:r>
              <a:rPr lang="en-US" dirty="0" smtClean="0"/>
              <a:t>:</a:t>
            </a:r>
            <a:r>
              <a:rPr lang="en-US" baseline="0" dirty="0" smtClean="0"/>
              <a:t> Adding credit where due] </a:t>
            </a:r>
            <a:r>
              <a:rPr lang="en-US" dirty="0" smtClean="0"/>
              <a:t>UC</a:t>
            </a:r>
            <a:r>
              <a:rPr lang="en-US" baseline="0" dirty="0" smtClean="0"/>
              <a:t> Berkeley </a:t>
            </a:r>
            <a:r>
              <a:rPr lang="en-US" dirty="0" smtClean="0"/>
              <a:t>CS186 Midterm 2,</a:t>
            </a:r>
            <a:r>
              <a:rPr lang="en-US" baseline="0" dirty="0" smtClean="0"/>
              <a:t> Spring 2011: https://</a:t>
            </a:r>
            <a:r>
              <a:rPr lang="en-US" baseline="0" dirty="0" err="1" smtClean="0"/>
              <a:t>tbp.berkeley.edu</a:t>
            </a:r>
            <a:r>
              <a:rPr lang="en-US" baseline="0" dirty="0" smtClean="0"/>
              <a:t>/exams/3215/download/</a:t>
            </a:r>
          </a:p>
          <a:p>
            <a:pPr lvl="0" rtl="0">
              <a:spcBef>
                <a:spcPts val="0"/>
              </a:spcBef>
              <a:buNone/>
            </a:pPr>
            <a:endParaRPr lang="en-US" dirty="0" smtClean="0"/>
          </a:p>
          <a:p>
            <a:pPr lvl="0" rtl="0">
              <a:spcBef>
                <a:spcPts val="0"/>
              </a:spcBef>
              <a:buNone/>
            </a:pPr>
            <a:r>
              <a:rPr lang="en-US" dirty="0" smtClean="0"/>
              <a:t>You can also</a:t>
            </a:r>
            <a:r>
              <a:rPr lang="en-US" baseline="0" dirty="0" smtClean="0"/>
              <a:t> ”push down” the selection filter if you wanted (</a:t>
            </a:r>
            <a:r>
              <a:rPr lang="en-US" baseline="0" dirty="0" err="1" smtClean="0"/>
              <a:t>profname</a:t>
            </a:r>
            <a:r>
              <a:rPr lang="en-US" baseline="0" dirty="0" smtClean="0"/>
              <a:t> on top of Courses, grade on top of registered).</a:t>
            </a:r>
          </a:p>
          <a:p>
            <a:pPr lvl="0" rtl="0">
              <a:spcBef>
                <a:spcPts val="0"/>
              </a:spcBef>
              <a:buNone/>
            </a:pPr>
            <a:r>
              <a:rPr lang="en-US" baseline="0" dirty="0" smtClean="0"/>
              <a:t>Remember that natural join (no explicit condition) will remove duplicate values automatically – if you use theta join with an explicit condition, you’ll need to specify what column is projected (</a:t>
            </a:r>
            <a:r>
              <a:rPr lang="en-US" baseline="0" dirty="0" err="1" smtClean="0"/>
              <a:t>eg</a:t>
            </a:r>
            <a:r>
              <a:rPr lang="en-US" baseline="0" dirty="0" smtClean="0"/>
              <a:t> \pi_{</a:t>
            </a:r>
            <a:r>
              <a:rPr lang="en-US" baseline="0" dirty="0" err="1" smtClean="0"/>
              <a:t>S.sid</a:t>
            </a:r>
            <a:r>
              <a:rPr lang="en-US" baseline="0" dirty="0" smtClean="0"/>
              <a:t>, </a:t>
            </a:r>
            <a:r>
              <a:rPr lang="en-US" baseline="0" dirty="0" err="1" smtClean="0"/>
              <a:t>S.sname</a:t>
            </a:r>
            <a:r>
              <a:rPr lang="en-US" baseline="0" dirty="0" smtClean="0"/>
              <a:t>}).</a:t>
            </a:r>
          </a:p>
          <a:p>
            <a:pPr lvl="0" rtl="0">
              <a:spcBef>
                <a:spcPts val="0"/>
              </a:spcBef>
              <a:buNone/>
            </a:pPr>
            <a:r>
              <a:rPr lang="en-US" baseline="0" dirty="0" smtClean="0"/>
              <a:t>You could push down the projection filter to students (and really any non-join/filter columns on registered/courses), but you still need the final projection regardless. Generally we don’t grade for efficiency on RA queries anyways (as in optimizations, don’t go about joining extra tables because you can)</a:t>
            </a:r>
          </a:p>
          <a:p>
            <a:pPr lvl="0" rtl="0">
              <a:spcBef>
                <a:spcPts val="0"/>
              </a:spcBef>
              <a:buNone/>
            </a:pPr>
            <a:endParaRPr lang="en-US" baseline="0" dirty="0" smtClean="0"/>
          </a:p>
          <a:p>
            <a:pPr lvl="0" rtl="0">
              <a:spcBef>
                <a:spcPts val="0"/>
              </a:spcBef>
              <a:buNone/>
            </a:pPr>
            <a:endParaRPr lang="en-US" dirty="0" smtClean="0"/>
          </a:p>
          <a:p>
            <a:pPr lvl="0" rtl="0">
              <a:spcBef>
                <a:spcPts val="0"/>
              </a:spcBef>
              <a:buNone/>
            </a:pPr>
            <a:r>
              <a:rPr lang="en-US" dirty="0" smtClean="0"/>
              <a:t>Digression: Prof </a:t>
            </a:r>
            <a:r>
              <a:rPr lang="en-US" dirty="0" err="1" smtClean="0"/>
              <a:t>Hilfinger</a:t>
            </a:r>
            <a:r>
              <a:rPr lang="en-US" dirty="0" smtClean="0"/>
              <a:t> is</a:t>
            </a:r>
            <a:r>
              <a:rPr lang="en-US" baseline="0" dirty="0" smtClean="0"/>
              <a:t> the most feared CS teacher at UC Berkeley (at least during my undergrad, and to my knowledge still is). Primarily for his Compilers course, but he also taught Data Structures while I was there and the intro CS class after I left (you can imagine enrollment was low that quarter). He’s also a bit of a troll: if you ask him what will be on the exam, his response is generally “the exam will cover the sum total of human knowledge, with a focus on material presented in lectures and </a:t>
            </a:r>
            <a:r>
              <a:rPr lang="en-US" baseline="0" dirty="0" err="1" smtClean="0"/>
              <a:t>homeworks</a:t>
            </a:r>
            <a:r>
              <a:rPr lang="en-US" baseline="0" dirty="0" smtClean="0"/>
              <a:t>”. So in that sense... you’re kind of lucky you won’t end up with a random EC question such as the ones at http://</a:t>
            </a:r>
            <a:r>
              <a:rPr lang="en-US" baseline="0" dirty="0" err="1" smtClean="0"/>
              <a:t>people.eecs.berkeley.edu</a:t>
            </a:r>
            <a:r>
              <a:rPr lang="en-US" baseline="0" dirty="0" smtClean="0"/>
              <a:t>/~</a:t>
            </a:r>
            <a:r>
              <a:rPr lang="en-US" baseline="0" dirty="0" err="1" smtClean="0"/>
              <a:t>hilfingr</a:t>
            </a:r>
            <a:r>
              <a:rPr lang="en-US" baseline="0" dirty="0" smtClean="0"/>
              <a:t>/collected-</a:t>
            </a:r>
            <a:r>
              <a:rPr lang="en-US" baseline="0" dirty="0" err="1" smtClean="0"/>
              <a:t>problems.pdf</a:t>
            </a:r>
            <a:endParaRPr lang="en-US" baseline="0" dirty="0" smtClean="0"/>
          </a:p>
          <a:p>
            <a:pPr lvl="0" rtl="0">
              <a:spcBef>
                <a:spcPts val="0"/>
              </a:spcBef>
              <a:buNone/>
            </a:pPr>
            <a:r>
              <a:rPr lang="en-US" baseline="0" dirty="0" smtClean="0"/>
              <a:t>(My personal favorite is “</a:t>
            </a:r>
            <a:r>
              <a:rPr lang="en-US" dirty="0" smtClean="0"/>
              <a:t>Name a poet much of whose work can be sung to the tune of The Yellow Rose of Texas” because I guessed it right...)</a:t>
            </a:r>
          </a:p>
          <a:p>
            <a:pPr lvl="0" rtl="0">
              <a:spcBef>
                <a:spcPts val="0"/>
              </a:spcBef>
              <a:buNone/>
            </a:pPr>
            <a:endParaRPr lang="en-US" dirty="0" smtClean="0"/>
          </a:p>
          <a:p>
            <a:pPr lvl="0" rtl="0">
              <a:spcBef>
                <a:spcPts val="0"/>
              </a:spcBef>
              <a:buNone/>
            </a:pPr>
            <a:r>
              <a:rPr lang="en-US" dirty="0" smtClean="0"/>
              <a:t>A few other relevant quotes and anecdotes about </a:t>
            </a:r>
            <a:r>
              <a:rPr lang="en-US" dirty="0" err="1" smtClean="0"/>
              <a:t>Hilfinger</a:t>
            </a:r>
            <a:r>
              <a:rPr lang="en-US" baseline="0" dirty="0" smtClean="0"/>
              <a:t> (paraphrased/from memory):</a:t>
            </a:r>
          </a:p>
          <a:p>
            <a:pPr lvl="0" rtl="0">
              <a:spcBef>
                <a:spcPts val="0"/>
              </a:spcBef>
              <a:buNone/>
            </a:pPr>
            <a:r>
              <a:rPr lang="en-US" baseline="0" dirty="0" smtClean="0"/>
              <a:t>“Once you stop bleeding you’ll realize you’ve learned a lot” (I can personally attest to this)</a:t>
            </a:r>
          </a:p>
          <a:p>
            <a:pPr lvl="0" rtl="0">
              <a:spcBef>
                <a:spcPts val="0"/>
              </a:spcBef>
              <a:buNone/>
            </a:pPr>
            <a:r>
              <a:rPr lang="en-US" baseline="0" dirty="0" smtClean="0"/>
              <a:t>“I’m not going to teach you to swim, I’ll just throw you in the water”</a:t>
            </a:r>
          </a:p>
          <a:p>
            <a:pPr lvl="0" rtl="0">
              <a:spcBef>
                <a:spcPts val="0"/>
              </a:spcBef>
              <a:buNone/>
            </a:pPr>
            <a:r>
              <a:rPr lang="en-US" baseline="0" dirty="0" smtClean="0"/>
              <a:t>“RTFM” (Read The F...</a:t>
            </a:r>
            <a:r>
              <a:rPr lang="en-US" baseline="0" dirty="0" err="1" smtClean="0"/>
              <a:t>ing</a:t>
            </a:r>
            <a:r>
              <a:rPr lang="en-US" baseline="0" dirty="0" smtClean="0"/>
              <a:t> Manual – used heavily with project specs)</a:t>
            </a:r>
          </a:p>
          <a:p>
            <a:pPr lvl="0" rtl="0">
              <a:spcBef>
                <a:spcPts val="0"/>
              </a:spcBef>
              <a:buNone/>
            </a:pPr>
            <a:r>
              <a:rPr lang="en-US" baseline="0" dirty="0" smtClean="0"/>
              <a:t>“Throw away your social calendars. You won’t need them”</a:t>
            </a:r>
          </a:p>
          <a:p>
            <a:pPr lvl="0" rtl="0">
              <a:spcBef>
                <a:spcPts val="0"/>
              </a:spcBef>
              <a:buNone/>
            </a:pPr>
            <a:r>
              <a:rPr lang="en-US" baseline="0" dirty="0" smtClean="0"/>
              <a:t>Every project submitted must pass a style checker. If it compiles but fails the style checker, you can’t even submit.</a:t>
            </a:r>
          </a:p>
          <a:p>
            <a:pPr lvl="0" rtl="0">
              <a:spcBef>
                <a:spcPts val="0"/>
              </a:spcBef>
              <a:buNone/>
            </a:pPr>
            <a:r>
              <a:rPr lang="en-US" baseline="0" dirty="0" smtClean="0"/>
              <a:t>Berkeley’s big on memes... so of course: https://</a:t>
            </a:r>
            <a:r>
              <a:rPr lang="en-US" baseline="0" dirty="0" err="1" smtClean="0"/>
              <a:t>memegenerator.net</a:t>
            </a:r>
            <a:r>
              <a:rPr lang="en-US" baseline="0" dirty="0" smtClean="0"/>
              <a:t>/Paul-</a:t>
            </a:r>
            <a:r>
              <a:rPr lang="en-US" baseline="0" dirty="0" err="1" smtClean="0"/>
              <a:t>Hilfinger</a:t>
            </a:r>
            <a:endParaRPr lang="en-US" baseline="0" dirty="0" smtClean="0"/>
          </a:p>
          <a:p>
            <a:pPr lvl="0" rtl="0">
              <a:spcBef>
                <a:spcPts val="0"/>
              </a:spcBef>
              <a:buNone/>
            </a:pPr>
            <a:endParaRPr lang="en-US" baseline="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0E0E99B0-EEF0-3E4E-87E3-2E9899CCFCC0}" type="datetimeFigureOut">
              <a:rPr lang="en-US" smtClean="0"/>
              <a:pPr/>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D8673-1DDB-BE42-9AEA-A6FA9B8E11B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0E0E99B0-EEF0-3E4E-87E3-2E9899CCFCC0}" type="datetimeFigureOut">
              <a:rPr lang="en-US" smtClean="0"/>
              <a:pPr/>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D8673-1DDB-BE42-9AEA-A6FA9B8E11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0E0E99B0-EEF0-3E4E-87E3-2E9899CCFCC0}" type="datetimeFigureOut">
              <a:rPr lang="en-US" smtClean="0"/>
              <a:pPr/>
              <a:t>10/31/17</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0E0E99B0-EEF0-3E4E-87E3-2E9899CCFCC0}" type="datetimeFigureOut">
              <a:rPr lang="en-US" smtClean="0"/>
              <a:pPr/>
              <a:t>10/31/17</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0E0E99B0-EEF0-3E4E-87E3-2E9899CCFCC0}" type="datetimeFigureOut">
              <a:rPr lang="en-US" smtClean="0"/>
              <a:pPr/>
              <a:t>10/31/17</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E0E99B0-EEF0-3E4E-87E3-2E9899CCFCC0}" type="datetimeFigureOut">
              <a:rPr lang="en-US" smtClean="0"/>
              <a:pPr/>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D8673-1DDB-BE42-9AEA-A6FA9B8E11B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E0E99B0-EEF0-3E4E-87E3-2E9899CCFCC0}" type="datetimeFigureOut">
              <a:rPr lang="en-US" smtClean="0"/>
              <a:pPr/>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D8673-1DDB-BE42-9AEA-A6FA9B8E11B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457200" y="274637"/>
            <a:ext cx="8229600" cy="1143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 name="Shape 13"/>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E0E99B0-EEF0-3E4E-87E3-2E9899CCFCC0}" type="datetimeFigureOut">
              <a:rPr lang="en-US" smtClean="0"/>
              <a:pPr/>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D8673-1DDB-BE42-9AEA-A6FA9B8E11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0E0E99B0-EEF0-3E4E-87E3-2E9899CCFCC0}" type="datetimeFigureOut">
              <a:rPr lang="en-US" smtClean="0"/>
              <a:pPr/>
              <a:t>10/31/17</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0E99B0-EEF0-3E4E-87E3-2E9899CCFCC0}" type="datetimeFigureOut">
              <a:rPr lang="en-US" smtClean="0"/>
              <a:pPr/>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D8673-1DDB-BE42-9AEA-A6FA9B8E11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0E0E99B0-EEF0-3E4E-87E3-2E9899CCFCC0}" type="datetimeFigureOut">
              <a:rPr lang="en-US" smtClean="0"/>
              <a:pPr/>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D8673-1DDB-BE42-9AEA-A6FA9B8E11B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0E0E99B0-EEF0-3E4E-87E3-2E9899CCFCC0}" type="datetimeFigureOut">
              <a:rPr lang="en-US" smtClean="0"/>
              <a:pPr/>
              <a:t>10/31/17</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E7ED8673-1DDB-BE42-9AEA-A6FA9B8E11BF}" type="slidenum">
              <a:rPr lang="en-US" smtClean="0"/>
              <a:pPr/>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E0E99B0-EEF0-3E4E-87E3-2E9899CCFCC0}" type="datetimeFigureOut">
              <a:rPr lang="en-US" smtClean="0"/>
              <a:pPr/>
              <a:t>10/31/17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ED8673-1DDB-BE42-9AEA-A6FA9B8E11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0E99B0-EEF0-3E4E-87E3-2E9899CCFCC0}" type="datetimeFigureOut">
              <a:rPr lang="en-US" smtClean="0"/>
              <a:pPr/>
              <a:t>10/31/17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ED8673-1DDB-BE42-9AEA-A6FA9B8E11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0E0E99B0-EEF0-3E4E-87E3-2E9899CCFCC0}" type="datetimeFigureOut">
              <a:rPr lang="en-US" smtClean="0"/>
              <a:pPr/>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D8673-1DDB-BE42-9AEA-A6FA9B8E11B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0E0E99B0-EEF0-3E4E-87E3-2E9899CCFCC0}" type="datetimeFigureOut">
              <a:rPr lang="en-US" smtClean="0"/>
              <a:pPr/>
              <a:t>10/31/17</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E7ED8673-1DDB-BE42-9AEA-A6FA9B8E11BF}" type="slidenum">
              <a:rPr lang="en-US" smtClean="0"/>
              <a:pPr/>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CS143 Midterm Practice</a:t>
            </a:r>
            <a:endParaRPr lang="en-US" sz="4400" dirty="0"/>
          </a:p>
        </p:txBody>
      </p:sp>
      <p:sp>
        <p:nvSpPr>
          <p:cNvPr id="3" name="Subtitle 2"/>
          <p:cNvSpPr>
            <a:spLocks noGrp="1"/>
          </p:cNvSpPr>
          <p:nvPr>
            <p:ph type="subTitle" idx="1"/>
          </p:nvPr>
        </p:nvSpPr>
        <p:spPr/>
        <p:txBody>
          <a:bodyPr>
            <a:normAutofit/>
          </a:bodyPr>
          <a:lstStyle/>
          <a:p>
            <a:r>
              <a:rPr lang="en-US" sz="3200" dirty="0" smtClean="0"/>
              <a:t>Jia(Jason) Teoh</a:t>
            </a:r>
          </a:p>
          <a:p>
            <a:r>
              <a:rPr lang="en-US" sz="2200" dirty="0" smtClean="0"/>
              <a:t>Slides borrowed and modified from </a:t>
            </a:r>
            <a:r>
              <a:rPr lang="en-US" sz="2200" dirty="0" err="1" smtClean="0"/>
              <a:t>Ariyam</a:t>
            </a:r>
            <a:r>
              <a:rPr lang="en-US" sz="2200" dirty="0" smtClean="0"/>
              <a:t> Das</a:t>
            </a:r>
            <a:endParaRPr lang="en-US" sz="2200" dirty="0"/>
          </a:p>
        </p:txBody>
      </p:sp>
    </p:spTree>
    <p:extLst>
      <p:ext uri="{BB962C8B-B14F-4D97-AF65-F5344CB8AC3E}">
        <p14:creationId xmlns:p14="http://schemas.microsoft.com/office/powerpoint/2010/main" val="524425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457200" y="479685"/>
            <a:ext cx="8229600" cy="1994371"/>
          </a:xfrm>
          <a:prstGeom prst="rect">
            <a:avLst/>
          </a:prstGeom>
        </p:spPr>
        <p:txBody>
          <a:bodyPr lIns="91425" tIns="91425" rIns="91425" bIns="91425" anchor="b" anchorCtr="0">
            <a:noAutofit/>
          </a:bodyPr>
          <a:lstStyle/>
          <a:p>
            <a:pPr lvl="0" rtl="0">
              <a:spcBef>
                <a:spcPts val="0"/>
              </a:spcBef>
              <a:buClr>
                <a:schemeClr val="dk1"/>
              </a:buClr>
              <a:buSzPct val="45833"/>
              <a:buFont typeface="Arial"/>
              <a:buNone/>
            </a:pPr>
            <a:r>
              <a:rPr lang="en" sz="2400" dirty="0"/>
              <a:t>b) In the space below, write a Relational Algebra expression that returns the sid of all </a:t>
            </a:r>
          </a:p>
          <a:p>
            <a:pPr lvl="0" rtl="0">
              <a:spcBef>
                <a:spcPts val="0"/>
              </a:spcBef>
              <a:buNone/>
            </a:pPr>
            <a:r>
              <a:rPr lang="en" sz="2400" dirty="0"/>
              <a:t>students who have taken both CS162 and CS186 (where CS162 and CS186 are “cid”s) but no other courses. Do not use any unnecessary relations. </a:t>
            </a:r>
          </a:p>
        </p:txBody>
      </p:sp>
      <p:sp>
        <p:nvSpPr>
          <p:cNvPr id="3" name="TextBox 2"/>
          <p:cNvSpPr txBox="1"/>
          <p:nvPr/>
        </p:nvSpPr>
        <p:spPr>
          <a:xfrm>
            <a:off x="4093028" y="5393096"/>
            <a:ext cx="4190976" cy="954107"/>
          </a:xfrm>
          <a:prstGeom prst="rect">
            <a:avLst/>
          </a:prstGeom>
          <a:noFill/>
          <a:ln>
            <a:solidFill>
              <a:schemeClr val="tx1"/>
            </a:solidFill>
          </a:ln>
        </p:spPr>
        <p:txBody>
          <a:bodyPr wrap="square" rtlCol="0">
            <a:spAutoFit/>
          </a:bodyPr>
          <a:lstStyle/>
          <a:p>
            <a:pPr lvl="0">
              <a:buClr>
                <a:schemeClr val="dk1"/>
              </a:buClr>
              <a:buSzPct val="36666"/>
            </a:pPr>
            <a:r>
              <a:rPr lang="en-US" sz="1400" b="1" dirty="0" smtClean="0"/>
              <a:t>Schema</a:t>
            </a:r>
          </a:p>
          <a:p>
            <a:pPr lvl="0">
              <a:buClr>
                <a:schemeClr val="dk1"/>
              </a:buClr>
              <a:buSzPct val="36666"/>
            </a:pPr>
            <a:r>
              <a:rPr lang="en" sz="1400" dirty="0" smtClean="0"/>
              <a:t>Students </a:t>
            </a:r>
            <a:r>
              <a:rPr lang="en" sz="1400" dirty="0"/>
              <a:t>(</a:t>
            </a:r>
            <a:r>
              <a:rPr lang="en" sz="1400" u="sng" dirty="0" err="1"/>
              <a:t>sid</a:t>
            </a:r>
            <a:r>
              <a:rPr lang="en" sz="1400" dirty="0"/>
              <a:t>, </a:t>
            </a:r>
            <a:r>
              <a:rPr lang="en" sz="1400" dirty="0" err="1"/>
              <a:t>sname</a:t>
            </a:r>
            <a:r>
              <a:rPr lang="en" sz="1400" dirty="0"/>
              <a:t>, street, city, age, gender) </a:t>
            </a:r>
          </a:p>
          <a:p>
            <a:pPr lvl="0">
              <a:buClr>
                <a:schemeClr val="dk1"/>
              </a:buClr>
              <a:buSzPct val="36666"/>
            </a:pPr>
            <a:r>
              <a:rPr lang="en" sz="1400" dirty="0"/>
              <a:t> Registered (</a:t>
            </a:r>
            <a:r>
              <a:rPr lang="en" sz="1400" u="sng" dirty="0" err="1"/>
              <a:t>sid</a:t>
            </a:r>
            <a:r>
              <a:rPr lang="en" sz="1400" dirty="0"/>
              <a:t>, </a:t>
            </a:r>
            <a:r>
              <a:rPr lang="en" sz="1400" u="sng" dirty="0" err="1"/>
              <a:t>cid</a:t>
            </a:r>
            <a:r>
              <a:rPr lang="en" sz="1400" dirty="0"/>
              <a:t>, grade) </a:t>
            </a:r>
          </a:p>
          <a:p>
            <a:pPr lvl="0">
              <a:buClr>
                <a:schemeClr val="dk1"/>
              </a:buClr>
              <a:buSzPct val="36666"/>
            </a:pPr>
            <a:r>
              <a:rPr lang="en" sz="1400" dirty="0"/>
              <a:t> Courses (</a:t>
            </a:r>
            <a:r>
              <a:rPr lang="en" sz="1400" u="sng" dirty="0" err="1"/>
              <a:t>cid</a:t>
            </a:r>
            <a:r>
              <a:rPr lang="en" sz="1400" dirty="0"/>
              <a:t>, </a:t>
            </a:r>
            <a:r>
              <a:rPr lang="en" sz="1400" dirty="0" err="1"/>
              <a:t>cname</a:t>
            </a:r>
            <a:r>
              <a:rPr lang="en" sz="1400" dirty="0"/>
              <a:t>, </a:t>
            </a:r>
            <a:r>
              <a:rPr lang="en" sz="1400" dirty="0" err="1"/>
              <a:t>profname</a:t>
            </a:r>
            <a:r>
              <a:rPr lang="en" sz="1400" dirty="0"/>
              <a:t>) </a:t>
            </a:r>
          </a:p>
        </p:txBody>
      </p:sp>
      <p:pic>
        <p:nvPicPr>
          <p:cNvPr id="2" name="Picture 1"/>
          <p:cNvPicPr>
            <a:picLocks noChangeAspect="1"/>
          </p:cNvPicPr>
          <p:nvPr/>
        </p:nvPicPr>
        <p:blipFill>
          <a:blip r:embed="rId3"/>
          <a:stretch>
            <a:fillRect/>
          </a:stretch>
        </p:blipFill>
        <p:spPr>
          <a:xfrm>
            <a:off x="356391" y="3187699"/>
            <a:ext cx="8330409" cy="5064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4098" name="Picture 2"/>
          <p:cNvPicPr>
            <a:picLocks noChangeAspect="1" noChangeArrowheads="1"/>
          </p:cNvPicPr>
          <p:nvPr/>
        </p:nvPicPr>
        <p:blipFill rotWithShape="1">
          <a:blip r:embed="rId3"/>
          <a:srcRect b="15491"/>
          <a:stretch/>
        </p:blipFill>
        <p:spPr bwMode="auto">
          <a:xfrm>
            <a:off x="457200" y="1708879"/>
            <a:ext cx="8581587" cy="1710182"/>
          </a:xfrm>
          <a:prstGeom prst="rect">
            <a:avLst/>
          </a:prstGeom>
          <a:noFill/>
          <a:ln w="9525">
            <a:noFill/>
            <a:miter lim="800000"/>
            <a:headEnd/>
            <a:tailEnd/>
          </a:ln>
          <a:effectLst/>
        </p:spPr>
      </p:pic>
      <p:sp>
        <p:nvSpPr>
          <p:cNvPr id="4" name="Title 3"/>
          <p:cNvSpPr>
            <a:spLocks noGrp="1"/>
          </p:cNvSpPr>
          <p:nvPr>
            <p:ph type="title"/>
          </p:nvPr>
        </p:nvSpPr>
        <p:spPr/>
        <p:txBody>
          <a:bodyPr/>
          <a:lstStyle/>
          <a:p>
            <a:r>
              <a:rPr lang="en-US" dirty="0" smtClean="0"/>
              <a:t>Objective Questions</a:t>
            </a:r>
            <a:endParaRPr lang="en-US" dirty="0"/>
          </a:p>
        </p:txBody>
      </p:sp>
      <p:sp>
        <p:nvSpPr>
          <p:cNvPr id="5" name="Shape 176"/>
          <p:cNvSpPr txBox="1">
            <a:spLocks noGrp="1"/>
          </p:cNvSpPr>
          <p:nvPr>
            <p:ph type="body" idx="1"/>
          </p:nvPr>
        </p:nvSpPr>
        <p:spPr>
          <a:xfrm>
            <a:off x="457200" y="3710303"/>
            <a:ext cx="7922302" cy="5451300"/>
          </a:xfrm>
          <a:prstGeom prst="rect">
            <a:avLst/>
          </a:prstGeom>
        </p:spPr>
        <p:txBody>
          <a:bodyPr lIns="91425" tIns="91425" rIns="91425" bIns="91425" anchor="t" anchorCtr="0">
            <a:noAutofit/>
          </a:bodyPr>
          <a:lstStyle/>
          <a:p>
            <a:pPr lvl="0" rtl="0">
              <a:spcBef>
                <a:spcPts val="0"/>
              </a:spcBef>
              <a:buNone/>
            </a:pPr>
            <a:r>
              <a:rPr lang="en" sz="2800" dirty="0" smtClean="0">
                <a:solidFill>
                  <a:schemeClr val="tx1"/>
                </a:solidFill>
              </a:rPr>
              <a:t>Can intersection be expressed using set difference?</a:t>
            </a:r>
          </a:p>
          <a:p>
            <a:pPr lvl="0" rtl="0">
              <a:spcBef>
                <a:spcPts val="0"/>
              </a:spcBef>
              <a:buNone/>
            </a:pPr>
            <a:endParaRPr lang="en" sz="2800" dirty="0" smtClean="0">
              <a:solidFill>
                <a:schemeClr val="tx1"/>
              </a:solidFill>
            </a:endParaRPr>
          </a:p>
          <a:p>
            <a:pPr>
              <a:buNone/>
            </a:pPr>
            <a:r>
              <a:rPr lang="en" sz="2800" dirty="0" smtClean="0">
                <a:solidFill>
                  <a:schemeClr val="tx1"/>
                </a:solidFill>
              </a:rPr>
              <a:t>Can intersection be expressed using cartesian product and projection?</a:t>
            </a:r>
          </a:p>
          <a:p>
            <a:pPr lvl="0" rtl="0">
              <a:spcBef>
                <a:spcPts val="0"/>
              </a:spcBef>
              <a:buNone/>
            </a:pPr>
            <a:endParaRPr sz="1000" dirty="0"/>
          </a:p>
        </p:txBody>
      </p:sp>
      <p:sp>
        <p:nvSpPr>
          <p:cNvPr id="2" name="TextBox 1"/>
          <p:cNvSpPr txBox="1"/>
          <p:nvPr/>
        </p:nvSpPr>
        <p:spPr>
          <a:xfrm>
            <a:off x="5446644" y="3189872"/>
            <a:ext cx="2044160" cy="646331"/>
          </a:xfrm>
          <a:prstGeom prst="rect">
            <a:avLst/>
          </a:prstGeom>
          <a:noFill/>
        </p:spPr>
        <p:txBody>
          <a:bodyPr wrap="square" rtlCol="0">
            <a:spAutoFit/>
          </a:bodyPr>
          <a:lstStyle/>
          <a:p>
            <a:r>
              <a:rPr lang="en-US" dirty="0" smtClean="0"/>
              <a:t>2</a:t>
            </a:r>
            <a:r>
              <a:rPr lang="en-US" baseline="30000" dirty="0" smtClean="0"/>
              <a:t>nd</a:t>
            </a:r>
            <a:r>
              <a:rPr lang="en-US" dirty="0" smtClean="0"/>
              <a:t> is different!</a:t>
            </a:r>
          </a:p>
          <a:p>
            <a:r>
              <a:rPr lang="en-US" dirty="0" smtClean="0"/>
              <a:t>(Set diff on R.A)</a:t>
            </a:r>
          </a:p>
        </p:txBody>
      </p:sp>
      <mc:AlternateContent xmlns:mc="http://schemas.openxmlformats.org/markup-compatibility/2006">
        <mc:Choice xmlns:a14="http://schemas.microsoft.com/office/drawing/2010/main" Requires="a14">
          <p:sp>
            <p:nvSpPr>
              <p:cNvPr id="3" name="TextBox 2"/>
              <p:cNvSpPr txBox="1"/>
              <p:nvPr/>
            </p:nvSpPr>
            <p:spPr>
              <a:xfrm>
                <a:off x="3379305" y="4576888"/>
                <a:ext cx="4416658" cy="646331"/>
              </a:xfrm>
              <a:prstGeom prst="rect">
                <a:avLst/>
              </a:prstGeom>
              <a:noFill/>
            </p:spPr>
            <p:txBody>
              <a:bodyPr wrap="none" rtlCol="0">
                <a:spAutoFit/>
              </a:bodyPr>
              <a:lstStyle/>
              <a:p>
                <a:r>
                  <a:rPr lang="en-US" dirty="0" smtClean="0"/>
                  <a:t>Yes: </a:t>
                </a:r>
                <a14:m>
                  <m:oMath xmlns:m="http://schemas.openxmlformats.org/officeDocument/2006/math">
                    <m:r>
                      <a:rPr lang="en-US" b="0" i="1" smtClean="0">
                        <a:latin typeface="Cambria Math" charset="0"/>
                      </a:rPr>
                      <m:t>𝑅</m:t>
                    </m:r>
                    <m:r>
                      <a:rPr lang="en-US" b="0" i="1" smtClean="0">
                        <a:latin typeface="Cambria Math" charset="0"/>
                      </a:rPr>
                      <m:t> ∩</m:t>
                    </m:r>
                    <m:r>
                      <a:rPr lang="en-US" b="0" i="1" smtClean="0">
                        <a:latin typeface="Cambria Math" charset="0"/>
                        <a:ea typeface="Cambria Math" charset="0"/>
                        <a:cs typeface="Cambria Math" charset="0"/>
                      </a:rPr>
                      <m:t>𝑆</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𝑅</m:t>
                    </m:r>
                    <m:r>
                      <a:rPr lang="en-US" b="0" i="1" smtClean="0">
                        <a:latin typeface="Cambria Math" charset="0"/>
                        <a:ea typeface="Cambria Math" charset="0"/>
                        <a:cs typeface="Cambria Math" charset="0"/>
                      </a:rPr>
                      <m:t> −</m:t>
                    </m:r>
                    <m:d>
                      <m:dPr>
                        <m:ctrlPr>
                          <a:rPr lang="en-US"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𝑅</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𝑆</m:t>
                        </m:r>
                      </m:e>
                    </m:d>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𝑆</m:t>
                    </m:r>
                    <m:r>
                      <a:rPr lang="en-US" b="0" i="1" smtClean="0">
                        <a:latin typeface="Cambria Math" charset="0"/>
                        <a:ea typeface="Cambria Math" charset="0"/>
                        <a:cs typeface="Cambria Math" charset="0"/>
                      </a:rPr>
                      <m:t> −</m:t>
                    </m:r>
                    <m:d>
                      <m:dPr>
                        <m:ctrlPr>
                          <a:rPr lang="en-US"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𝑆</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𝑅</m:t>
                        </m:r>
                      </m:e>
                    </m:d>
                  </m:oMath>
                </a14:m>
                <a:endParaRPr lang="en-US" b="0" dirty="0" smtClean="0">
                  <a:ea typeface="Cambria Math" charset="0"/>
                  <a:cs typeface="Cambria Math" charset="0"/>
                </a:endParaRPr>
              </a:p>
              <a:p>
                <a:endParaRPr lang="en-US" dirty="0" smtClean="0"/>
              </a:p>
            </p:txBody>
          </p:sp>
        </mc:Choice>
        <mc:Fallback>
          <p:sp>
            <p:nvSpPr>
              <p:cNvPr id="3" name="TextBox 2"/>
              <p:cNvSpPr txBox="1">
                <a:spLocks noRot="1" noChangeAspect="1" noMove="1" noResize="1" noEditPoints="1" noAdjustHandles="1" noChangeArrowheads="1" noChangeShapeType="1" noTextEdit="1"/>
              </p:cNvSpPr>
              <p:nvPr/>
            </p:nvSpPr>
            <p:spPr>
              <a:xfrm>
                <a:off x="3379305" y="4576888"/>
                <a:ext cx="4416658" cy="646331"/>
              </a:xfrm>
              <a:prstGeom prst="rect">
                <a:avLst/>
              </a:prstGeom>
              <a:blipFill rotWithShape="0">
                <a:blip r:embed="rId4"/>
                <a:stretch>
                  <a:fillRect l="-1103" t="-53774" b="-28302"/>
                </a:stretch>
              </a:blipFill>
            </p:spPr>
            <p:txBody>
              <a:bodyPr/>
              <a:lstStyle/>
              <a:p>
                <a:r>
                  <a:rPr lang="en-US">
                    <a:noFill/>
                  </a:rPr>
                  <a:t> </a:t>
                </a:r>
              </a:p>
            </p:txBody>
          </p:sp>
        </mc:Fallback>
      </mc:AlternateContent>
      <p:sp>
        <p:nvSpPr>
          <p:cNvPr id="6" name="TextBox 5"/>
          <p:cNvSpPr txBox="1"/>
          <p:nvPr/>
        </p:nvSpPr>
        <p:spPr>
          <a:xfrm>
            <a:off x="457200" y="5934670"/>
            <a:ext cx="8480207" cy="923330"/>
          </a:xfrm>
          <a:prstGeom prst="rect">
            <a:avLst/>
          </a:prstGeom>
          <a:noFill/>
        </p:spPr>
        <p:txBody>
          <a:bodyPr wrap="none" rtlCol="0">
            <a:spAutoFit/>
          </a:bodyPr>
          <a:lstStyle/>
          <a:p>
            <a:r>
              <a:rPr lang="en-US" dirty="0"/>
              <a:t>No, neither operator can remove elements! What about empty set</a:t>
            </a:r>
            <a:r>
              <a:rPr lang="en-US" dirty="0" smtClean="0"/>
              <a:t>?</a:t>
            </a:r>
          </a:p>
          <a:p>
            <a:r>
              <a:rPr lang="en-US" dirty="0" smtClean="0"/>
              <a:t>Can be done if you include selection operator though (MT review sample)</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Extendible Hashing</a:t>
            </a:r>
            <a:endParaRPr lang="en-US" dirty="0"/>
          </a:p>
        </p:txBody>
      </p:sp>
      <p:sp>
        <p:nvSpPr>
          <p:cNvPr id="3" name="TextBox 2"/>
          <p:cNvSpPr txBox="1"/>
          <p:nvPr/>
        </p:nvSpPr>
        <p:spPr>
          <a:xfrm>
            <a:off x="886265" y="2264898"/>
            <a:ext cx="7470315" cy="1200329"/>
          </a:xfrm>
          <a:prstGeom prst="rect">
            <a:avLst/>
          </a:prstGeom>
          <a:noFill/>
        </p:spPr>
        <p:txBody>
          <a:bodyPr wrap="none" rtlCol="0">
            <a:spAutoFit/>
          </a:bodyPr>
          <a:lstStyle/>
          <a:p>
            <a:r>
              <a:rPr lang="en-US" dirty="0" smtClean="0"/>
              <a:t>Lecture slide example (</a:t>
            </a:r>
            <a:r>
              <a:rPr lang="en-US" dirty="0" err="1" smtClean="0"/>
              <a:t>index.ppt</a:t>
            </a:r>
            <a:r>
              <a:rPr lang="en-US" dirty="0" smtClean="0"/>
              <a:t> slide 101)</a:t>
            </a:r>
          </a:p>
          <a:p>
            <a:endParaRPr lang="en-US" dirty="0"/>
          </a:p>
          <a:p>
            <a:endParaRPr lang="en-US" dirty="0" smtClean="0"/>
          </a:p>
          <a:p>
            <a:r>
              <a:rPr lang="en-US" dirty="0" smtClean="0"/>
              <a:t>Recap: Can extendible hashing have overflow? Why or why not?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Extendible Hashing</a:t>
            </a:r>
            <a:endParaRPr lang="en-US" dirty="0"/>
          </a:p>
        </p:txBody>
      </p:sp>
      <p:sp>
        <p:nvSpPr>
          <p:cNvPr id="4" name="Shape 23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a:r>
              <a:rPr lang="en-US" altLang="zh-CN" dirty="0" smtClean="0"/>
              <a:t>Does the extendible hash index structure depend on the order in which the keys are inserted?</a:t>
            </a:r>
          </a:p>
          <a:p>
            <a:pPr lvl="0"/>
            <a:endParaRPr lang="en-US" altLang="zh-CN" dirty="0" smtClean="0"/>
          </a:p>
          <a:p>
            <a:pPr lvl="0"/>
            <a:endParaRPr lang="en-US" altLang="zh-CN" dirty="0" smtClean="0"/>
          </a:p>
          <a:p>
            <a:pPr lvl="0"/>
            <a:r>
              <a:rPr lang="en-US" altLang="zh-CN" dirty="0" smtClean="0"/>
              <a:t>What </a:t>
            </a:r>
            <a:r>
              <a:rPr lang="en-US" altLang="zh-CN" dirty="0" smtClean="0"/>
              <a:t>about B+-tree?</a:t>
            </a:r>
          </a:p>
        </p:txBody>
      </p:sp>
      <p:sp>
        <p:nvSpPr>
          <p:cNvPr id="3" name="TextBox 2"/>
          <p:cNvSpPr txBox="1"/>
          <p:nvPr/>
        </p:nvSpPr>
        <p:spPr>
          <a:xfrm>
            <a:off x="926611" y="2286000"/>
            <a:ext cx="8061822" cy="369332"/>
          </a:xfrm>
          <a:prstGeom prst="rect">
            <a:avLst/>
          </a:prstGeom>
          <a:noFill/>
        </p:spPr>
        <p:txBody>
          <a:bodyPr wrap="none" rtlCol="0">
            <a:spAutoFit/>
          </a:bodyPr>
          <a:lstStyle/>
          <a:p>
            <a:r>
              <a:rPr lang="en-US" dirty="0" smtClean="0"/>
              <a:t>Not really – matters for order within a bucket only, but not the structure</a:t>
            </a:r>
          </a:p>
        </p:txBody>
      </p:sp>
      <p:sp>
        <p:nvSpPr>
          <p:cNvPr id="5" name="TextBox 4"/>
          <p:cNvSpPr txBox="1"/>
          <p:nvPr/>
        </p:nvSpPr>
        <p:spPr>
          <a:xfrm>
            <a:off x="926611" y="3248799"/>
            <a:ext cx="7646645" cy="3139321"/>
          </a:xfrm>
          <a:prstGeom prst="rect">
            <a:avLst/>
          </a:prstGeom>
          <a:noFill/>
        </p:spPr>
        <p:txBody>
          <a:bodyPr wrap="none" rtlCol="0">
            <a:spAutoFit/>
          </a:bodyPr>
          <a:lstStyle/>
          <a:p>
            <a:r>
              <a:rPr lang="en-US" dirty="0" smtClean="0"/>
              <a:t>Yes!! Short example:</a:t>
            </a:r>
          </a:p>
          <a:p>
            <a:r>
              <a:rPr lang="en-US" dirty="0" smtClean="0"/>
              <a:t>Consider leaf node with n = 3 (so 2 keys): [3 4]</a:t>
            </a:r>
          </a:p>
          <a:p>
            <a:r>
              <a:rPr lang="en-US" dirty="0" smtClean="0"/>
              <a:t>When splitting, we keep 2 elements in left node and 1 in right node</a:t>
            </a:r>
          </a:p>
          <a:p>
            <a:endParaRPr lang="en-US" dirty="0"/>
          </a:p>
          <a:p>
            <a:r>
              <a:rPr lang="en-US" i="1" dirty="0" smtClean="0"/>
              <a:t>Insert 5, then 1:</a:t>
            </a:r>
          </a:p>
          <a:p>
            <a:r>
              <a:rPr lang="en-US" dirty="0"/>
              <a:t>	</a:t>
            </a:r>
            <a:r>
              <a:rPr lang="en-US" dirty="0" smtClean="0"/>
              <a:t>[3 4 (5)] overflows and becomes [3 4]-&gt;[5]</a:t>
            </a:r>
          </a:p>
          <a:p>
            <a:r>
              <a:rPr lang="en-US" dirty="0"/>
              <a:t>	</a:t>
            </a:r>
            <a:r>
              <a:rPr lang="en-US" dirty="0" smtClean="0"/>
              <a:t>[(1) 3 4]-&gt;[5] overflows and becomes [1 3]-&gt;[4]-&gt;[5]</a:t>
            </a:r>
            <a:endParaRPr lang="en-US" dirty="0"/>
          </a:p>
          <a:p>
            <a:r>
              <a:rPr lang="en-US" i="1" dirty="0" smtClean="0"/>
              <a:t>Insert 1, then 5:</a:t>
            </a:r>
          </a:p>
          <a:p>
            <a:r>
              <a:rPr lang="en-US" dirty="0" smtClean="0"/>
              <a:t>	[ (1) 3 4] overflows and becomes [1 3] -&gt; [4]</a:t>
            </a:r>
          </a:p>
          <a:p>
            <a:r>
              <a:rPr lang="en-US" dirty="0"/>
              <a:t>	</a:t>
            </a:r>
            <a:r>
              <a:rPr lang="en-US" dirty="0" smtClean="0"/>
              <a:t>[1 3] -&gt; [4 (5)] has no overflow: [1 3] -&gt; [4 5]</a:t>
            </a:r>
          </a:p>
          <a:p>
            <a:r>
              <a:rPr lang="en-US"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and Indexing</a:t>
            </a:r>
            <a:endParaRPr lang="en-US" dirty="0"/>
          </a:p>
        </p:txBody>
      </p:sp>
      <p:pic>
        <p:nvPicPr>
          <p:cNvPr id="3074" name="Picture 2"/>
          <p:cNvPicPr>
            <a:picLocks noChangeAspect="1" noChangeArrowheads="1"/>
          </p:cNvPicPr>
          <p:nvPr/>
        </p:nvPicPr>
        <p:blipFill>
          <a:blip r:embed="rId3"/>
          <a:srcRect/>
          <a:stretch>
            <a:fillRect/>
          </a:stretch>
        </p:blipFill>
        <p:spPr bwMode="auto">
          <a:xfrm>
            <a:off x="0" y="1746360"/>
            <a:ext cx="9144000" cy="2216727"/>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194482" y="4197246"/>
            <a:ext cx="7705725" cy="3810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a:srcRect/>
          <a:stretch>
            <a:fillRect/>
          </a:stretch>
        </p:blipFill>
        <p:spPr bwMode="auto">
          <a:xfrm>
            <a:off x="194482" y="4775616"/>
            <a:ext cx="7905750" cy="381000"/>
          </a:xfrm>
          <a:prstGeom prst="rect">
            <a:avLst/>
          </a:prstGeom>
          <a:noFill/>
          <a:ln w="9525">
            <a:noFill/>
            <a:miter lim="800000"/>
            <a:headEnd/>
            <a:tailEnd/>
          </a:ln>
          <a:effectLst/>
        </p:spPr>
      </p:pic>
      <p:sp>
        <p:nvSpPr>
          <p:cNvPr id="9" name="Shape 239"/>
          <p:cNvSpPr txBox="1">
            <a:spLocks noGrp="1"/>
          </p:cNvSpPr>
          <p:nvPr>
            <p:ph type="body" idx="1"/>
          </p:nvPr>
        </p:nvSpPr>
        <p:spPr>
          <a:xfrm>
            <a:off x="194482" y="5426439"/>
            <a:ext cx="8229600" cy="1652666"/>
          </a:xfrm>
          <a:prstGeom prst="rect">
            <a:avLst/>
          </a:prstGeom>
        </p:spPr>
        <p:txBody>
          <a:bodyPr lIns="91425" tIns="91425" rIns="91425" bIns="91425" anchor="t" anchorCtr="0">
            <a:noAutofit/>
          </a:bodyPr>
          <a:lstStyle/>
          <a:p>
            <a:pPr lvl="0"/>
            <a:r>
              <a:rPr lang="en-US" altLang="zh-CN" dirty="0" smtClean="0"/>
              <a:t>Using B+ tree index as above, how many blocks do you need to read for the following query: SELECT name FROM customer WHERE id = ‘0123456789’</a:t>
            </a:r>
          </a:p>
        </p:txBody>
      </p:sp>
      <p:sp>
        <p:nvSpPr>
          <p:cNvPr id="4" name="TextBox 3"/>
          <p:cNvSpPr txBox="1"/>
          <p:nvPr/>
        </p:nvSpPr>
        <p:spPr>
          <a:xfrm>
            <a:off x="314170" y="3827914"/>
            <a:ext cx="8109912" cy="369332"/>
          </a:xfrm>
          <a:prstGeom prst="rect">
            <a:avLst/>
          </a:prstGeom>
          <a:noFill/>
        </p:spPr>
        <p:txBody>
          <a:bodyPr wrap="none" rtlCol="0">
            <a:spAutoFit/>
          </a:bodyPr>
          <a:lstStyle/>
          <a:p>
            <a:r>
              <a:rPr lang="en-US" dirty="0" smtClean="0"/>
              <a:t>floor(4096/(10+24)) = 120 tuples per block. ceil(2M / 120) = 16667 blocks</a:t>
            </a:r>
            <a:endParaRPr lang="en-US" dirty="0"/>
          </a:p>
        </p:txBody>
      </p:sp>
      <p:sp>
        <p:nvSpPr>
          <p:cNvPr id="5" name="TextBox 4"/>
          <p:cNvSpPr txBox="1"/>
          <p:nvPr/>
        </p:nvSpPr>
        <p:spPr>
          <a:xfrm>
            <a:off x="154726" y="4432925"/>
            <a:ext cx="9084538" cy="646331"/>
          </a:xfrm>
          <a:prstGeom prst="rect">
            <a:avLst/>
          </a:prstGeom>
          <a:noFill/>
        </p:spPr>
        <p:txBody>
          <a:bodyPr wrap="none" rtlCol="0">
            <a:spAutoFit/>
          </a:bodyPr>
          <a:lstStyle/>
          <a:p>
            <a:r>
              <a:rPr lang="en-US" dirty="0" err="1" smtClean="0"/>
              <a:t>fanout</a:t>
            </a:r>
            <a:r>
              <a:rPr lang="en-US" dirty="0" smtClean="0"/>
              <a:t>: 205; leaves have tail </a:t>
            </a:r>
            <a:r>
              <a:rPr lang="en-US" dirty="0" err="1" smtClean="0"/>
              <a:t>ptr</a:t>
            </a:r>
            <a:r>
              <a:rPr lang="en-US" dirty="0" smtClean="0"/>
              <a:t>: </a:t>
            </a:r>
            <a:r>
              <a:rPr lang="en-US" b="1" u="sng" dirty="0" smtClean="0"/>
              <a:t>ceil</a:t>
            </a:r>
            <a:r>
              <a:rPr lang="en-US" dirty="0" smtClean="0"/>
              <a:t>(16667/(205 – 1)) = 82; root has 82 </a:t>
            </a:r>
            <a:r>
              <a:rPr lang="en-US" dirty="0" err="1" smtClean="0"/>
              <a:t>ptrs</a:t>
            </a:r>
            <a:r>
              <a:rPr lang="en-US" dirty="0" smtClean="0"/>
              <a:t> -&gt; </a:t>
            </a:r>
            <a:r>
              <a:rPr lang="en-US" b="1" dirty="0" smtClean="0"/>
              <a:t>83</a:t>
            </a:r>
            <a:endParaRPr lang="en-US" dirty="0" smtClean="0"/>
          </a:p>
          <a:p>
            <a:endParaRPr lang="en-US" dirty="0"/>
          </a:p>
        </p:txBody>
      </p:sp>
      <p:sp>
        <p:nvSpPr>
          <p:cNvPr id="6" name="TextBox 5"/>
          <p:cNvSpPr txBox="1"/>
          <p:nvPr/>
        </p:nvSpPr>
        <p:spPr>
          <a:xfrm>
            <a:off x="194482" y="5048084"/>
            <a:ext cx="8997976" cy="369332"/>
          </a:xfrm>
          <a:prstGeom prst="rect">
            <a:avLst/>
          </a:prstGeom>
          <a:noFill/>
        </p:spPr>
        <p:txBody>
          <a:bodyPr wrap="none" rtlCol="0">
            <a:spAutoFit/>
          </a:bodyPr>
          <a:lstStyle/>
          <a:p>
            <a:r>
              <a:rPr lang="en-US" dirty="0" smtClean="0"/>
              <a:t>min = 103 </a:t>
            </a:r>
            <a:r>
              <a:rPr lang="en-US" dirty="0" err="1" smtClean="0"/>
              <a:t>ptrs</a:t>
            </a:r>
            <a:r>
              <a:rPr lang="en-US" dirty="0" smtClean="0"/>
              <a:t> for both levels: </a:t>
            </a:r>
            <a:r>
              <a:rPr lang="en-US" b="1" u="sng" dirty="0" smtClean="0"/>
              <a:t>floor</a:t>
            </a:r>
            <a:r>
              <a:rPr lang="en-US" dirty="0" smtClean="0"/>
              <a:t>(16667/(103-1) = 160, next must be root -&gt; </a:t>
            </a:r>
            <a:r>
              <a:rPr lang="en-US" b="1" dirty="0" smtClean="0"/>
              <a:t>161</a:t>
            </a:r>
            <a:endParaRPr lang="en-US" dirty="0"/>
          </a:p>
        </p:txBody>
      </p:sp>
      <p:sp>
        <p:nvSpPr>
          <p:cNvPr id="7" name="TextBox 6"/>
          <p:cNvSpPr txBox="1"/>
          <p:nvPr/>
        </p:nvSpPr>
        <p:spPr>
          <a:xfrm>
            <a:off x="3836504" y="6094134"/>
            <a:ext cx="2164375" cy="369332"/>
          </a:xfrm>
          <a:prstGeom prst="rect">
            <a:avLst/>
          </a:prstGeom>
          <a:noFill/>
        </p:spPr>
        <p:txBody>
          <a:bodyPr wrap="none" rtlCol="0">
            <a:spAutoFit/>
          </a:bodyPr>
          <a:lstStyle/>
          <a:p>
            <a:r>
              <a:rPr lang="en-US" smtClean="0"/>
              <a:t>2 (index ) + 1 (file)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Dense, Primary Index</a:t>
            </a:r>
          </a:p>
        </p:txBody>
      </p:sp>
      <p:sp>
        <p:nvSpPr>
          <p:cNvPr id="3" name="Content Placeholder 2"/>
          <p:cNvSpPr>
            <a:spLocks noGrp="1"/>
          </p:cNvSpPr>
          <p:nvPr>
            <p:ph idx="1"/>
          </p:nvPr>
        </p:nvSpPr>
        <p:spPr>
          <a:xfrm>
            <a:off x="5196989" y="2236995"/>
            <a:ext cx="3716824" cy="4449464"/>
          </a:xfrm>
        </p:spPr>
        <p:txBody>
          <a:bodyPr>
            <a:normAutofit fontScale="85000" lnSpcReduction="10000"/>
          </a:bodyPr>
          <a:lstStyle/>
          <a:p>
            <a:r>
              <a:rPr lang="en-US" dirty="0"/>
              <a:t>Primary index (clustering index)</a:t>
            </a:r>
          </a:p>
          <a:p>
            <a:pPr lvl="1"/>
            <a:r>
              <a:rPr lang="en-US" dirty="0"/>
              <a:t>Index on the search key</a:t>
            </a:r>
          </a:p>
          <a:p>
            <a:r>
              <a:rPr lang="en-US" dirty="0"/>
              <a:t>Dense index</a:t>
            </a:r>
          </a:p>
          <a:p>
            <a:pPr lvl="1"/>
            <a:r>
              <a:rPr lang="en-US" dirty="0"/>
              <a:t>(key, pointer) pair for </a:t>
            </a:r>
            <a:r>
              <a:rPr lang="en-US" b="1" dirty="0"/>
              <a:t>every record</a:t>
            </a:r>
          </a:p>
          <a:p>
            <a:r>
              <a:rPr lang="en-US" dirty="0"/>
              <a:t>Find the key from index and follow pointer</a:t>
            </a:r>
          </a:p>
          <a:p>
            <a:pPr lvl="1"/>
            <a:r>
              <a:rPr lang="en-US" dirty="0"/>
              <a:t>Maybe through binary </a:t>
            </a:r>
            <a:r>
              <a:rPr lang="en-US" dirty="0" smtClean="0"/>
              <a:t>search</a:t>
            </a:r>
            <a:endParaRPr lang="en-US" dirty="0"/>
          </a:p>
          <a:p>
            <a:r>
              <a:rPr lang="en-US" dirty="0"/>
              <a:t>Q: Why dense index?</a:t>
            </a:r>
          </a:p>
          <a:p>
            <a:pPr lvl="1"/>
            <a:r>
              <a:rPr lang="en-US" dirty="0"/>
              <a:t>Isn’t binary search on the file the same</a:t>
            </a:r>
            <a:r>
              <a:rPr lang="en-US" dirty="0" smtClean="0"/>
              <a:t>?</a:t>
            </a:r>
          </a:p>
          <a:p>
            <a:pPr lvl="1"/>
            <a:r>
              <a:rPr lang="en-US" dirty="0" smtClean="0"/>
              <a:t>Index require less space and could be load into memory</a:t>
            </a:r>
          </a:p>
          <a:p>
            <a:pPr lvl="1"/>
            <a:endParaRPr lang="en-US" dirty="0"/>
          </a:p>
          <a:p>
            <a:endParaRPr lang="en-US" dirty="0"/>
          </a:p>
        </p:txBody>
      </p:sp>
      <p:grpSp>
        <p:nvGrpSpPr>
          <p:cNvPr id="77" name="Group 76"/>
          <p:cNvGrpSpPr/>
          <p:nvPr/>
        </p:nvGrpSpPr>
        <p:grpSpPr>
          <a:xfrm>
            <a:off x="909260" y="1944848"/>
            <a:ext cx="4020003" cy="4855369"/>
            <a:chOff x="383722" y="1742281"/>
            <a:chExt cx="4020003" cy="4855369"/>
          </a:xfrm>
        </p:grpSpPr>
        <p:grpSp>
          <p:nvGrpSpPr>
            <p:cNvPr id="4" name="Group 4"/>
            <p:cNvGrpSpPr>
              <a:grpSpLocks/>
            </p:cNvGrpSpPr>
            <p:nvPr/>
          </p:nvGrpSpPr>
          <p:grpSpPr bwMode="auto">
            <a:xfrm>
              <a:off x="2624138" y="2170113"/>
              <a:ext cx="1779587" cy="609600"/>
              <a:chOff x="3792" y="1152"/>
              <a:chExt cx="1296" cy="384"/>
            </a:xfrm>
          </p:grpSpPr>
          <p:sp>
            <p:nvSpPr>
              <p:cNvPr id="5" name="Rectangle 5"/>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20</a:t>
                </a:r>
                <a:endParaRPr lang="en-US" altLang="ko-KR" sz="3600">
                  <a:ea typeface="굴림" charset="0"/>
                  <a:cs typeface="굴림" charset="0"/>
                </a:endParaRPr>
              </a:p>
            </p:txBody>
          </p:sp>
          <p:sp>
            <p:nvSpPr>
              <p:cNvPr id="6" name="Rectangle 6"/>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dirty="0">
                    <a:ea typeface="굴림" charset="0"/>
                    <a:cs typeface="굴림" charset="0"/>
                  </a:rPr>
                  <a:t>10</a:t>
                </a:r>
              </a:p>
            </p:txBody>
          </p:sp>
          <p:sp>
            <p:nvSpPr>
              <p:cNvPr id="7" name="Rectangle 7"/>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 name="Rectangle 8"/>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9" name="Group 9"/>
            <p:cNvGrpSpPr>
              <a:grpSpLocks/>
            </p:cNvGrpSpPr>
            <p:nvPr/>
          </p:nvGrpSpPr>
          <p:grpSpPr bwMode="auto">
            <a:xfrm>
              <a:off x="2624138" y="3008313"/>
              <a:ext cx="1779587" cy="609600"/>
              <a:chOff x="3792" y="1152"/>
              <a:chExt cx="1296" cy="384"/>
            </a:xfrm>
          </p:grpSpPr>
          <p:sp>
            <p:nvSpPr>
              <p:cNvPr id="10" name="Rectangle 10"/>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40</a:t>
                </a:r>
                <a:endParaRPr lang="en-US" altLang="ko-KR" sz="3600">
                  <a:ea typeface="굴림" charset="0"/>
                  <a:cs typeface="굴림" charset="0"/>
                </a:endParaRPr>
              </a:p>
            </p:txBody>
          </p:sp>
          <p:sp>
            <p:nvSpPr>
              <p:cNvPr id="11" name="Rectangle 11"/>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30</a:t>
                </a:r>
              </a:p>
            </p:txBody>
          </p:sp>
          <p:sp>
            <p:nvSpPr>
              <p:cNvPr id="12" name="Rectangle 12"/>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3" name="Rectangle 13"/>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14" name="Group 14"/>
            <p:cNvGrpSpPr>
              <a:grpSpLocks/>
            </p:cNvGrpSpPr>
            <p:nvPr/>
          </p:nvGrpSpPr>
          <p:grpSpPr bwMode="auto">
            <a:xfrm>
              <a:off x="2624138" y="3846513"/>
              <a:ext cx="1779587" cy="609600"/>
              <a:chOff x="3792" y="1152"/>
              <a:chExt cx="1296" cy="384"/>
            </a:xfrm>
          </p:grpSpPr>
          <p:sp>
            <p:nvSpPr>
              <p:cNvPr id="15" name="Rectangle 15"/>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60</a:t>
                </a:r>
                <a:endParaRPr lang="en-US" altLang="ko-KR" sz="3600">
                  <a:ea typeface="굴림" charset="0"/>
                  <a:cs typeface="굴림" charset="0"/>
                </a:endParaRPr>
              </a:p>
            </p:txBody>
          </p:sp>
          <p:sp>
            <p:nvSpPr>
              <p:cNvPr id="16" name="Rectangle 16"/>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50</a:t>
                </a:r>
              </a:p>
            </p:txBody>
          </p:sp>
          <p:sp>
            <p:nvSpPr>
              <p:cNvPr id="17" name="Rectangle 17"/>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8" name="Rectangle 18"/>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19" name="Group 19"/>
            <p:cNvGrpSpPr>
              <a:grpSpLocks/>
            </p:cNvGrpSpPr>
            <p:nvPr/>
          </p:nvGrpSpPr>
          <p:grpSpPr bwMode="auto">
            <a:xfrm>
              <a:off x="2624138" y="4684713"/>
              <a:ext cx="1779587" cy="609600"/>
              <a:chOff x="3792" y="1152"/>
              <a:chExt cx="1296" cy="384"/>
            </a:xfrm>
          </p:grpSpPr>
          <p:sp>
            <p:nvSpPr>
              <p:cNvPr id="20" name="Rectangle 20"/>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80</a:t>
                </a:r>
                <a:endParaRPr lang="en-US" altLang="ko-KR" sz="3600">
                  <a:ea typeface="굴림" charset="0"/>
                  <a:cs typeface="굴림" charset="0"/>
                </a:endParaRPr>
              </a:p>
            </p:txBody>
          </p:sp>
          <p:sp>
            <p:nvSpPr>
              <p:cNvPr id="21" name="Rectangle 21"/>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70</a:t>
                </a:r>
              </a:p>
            </p:txBody>
          </p:sp>
          <p:sp>
            <p:nvSpPr>
              <p:cNvPr id="22" name="Rectangle 22"/>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 name="Rectangle 23"/>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24" name="Group 24"/>
            <p:cNvGrpSpPr>
              <a:grpSpLocks/>
            </p:cNvGrpSpPr>
            <p:nvPr/>
          </p:nvGrpSpPr>
          <p:grpSpPr bwMode="auto">
            <a:xfrm>
              <a:off x="2624138" y="5446713"/>
              <a:ext cx="1779587" cy="609600"/>
              <a:chOff x="3792" y="1152"/>
              <a:chExt cx="1296" cy="384"/>
            </a:xfrm>
          </p:grpSpPr>
          <p:sp>
            <p:nvSpPr>
              <p:cNvPr id="25" name="Rectangle 25"/>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100</a:t>
                </a:r>
                <a:endParaRPr lang="en-US" altLang="ko-KR" sz="3600">
                  <a:ea typeface="굴림" charset="0"/>
                  <a:cs typeface="굴림" charset="0"/>
                </a:endParaRPr>
              </a:p>
            </p:txBody>
          </p:sp>
          <p:sp>
            <p:nvSpPr>
              <p:cNvPr id="26" name="Rectangle 26"/>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90</a:t>
                </a:r>
              </a:p>
            </p:txBody>
          </p:sp>
          <p:sp>
            <p:nvSpPr>
              <p:cNvPr id="27" name="Rectangle 27"/>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8" name="Rectangle 28"/>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29" name="Text Box 29"/>
            <p:cNvSpPr txBox="1">
              <a:spLocks noChangeArrowheads="1"/>
            </p:cNvSpPr>
            <p:nvPr/>
          </p:nvSpPr>
          <p:spPr bwMode="auto">
            <a:xfrm>
              <a:off x="383722" y="1825171"/>
              <a:ext cx="1607456"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3200">
                  <a:solidFill>
                    <a:schemeClr val="tx1"/>
                  </a:solidFill>
                  <a:latin typeface="Tahoma" charset="0"/>
                  <a:ea typeface="MS PGothic" charset="0"/>
                  <a:cs typeface="MS PGothic" charset="0"/>
                </a:defRPr>
              </a:lvl1pPr>
              <a:lvl2pPr marL="742950" indent="-285750" eaLnBrk="0" hangingPunct="0">
                <a:defRPr sz="3200">
                  <a:solidFill>
                    <a:schemeClr val="tx1"/>
                  </a:solidFill>
                  <a:latin typeface="Tahoma" charset="0"/>
                  <a:ea typeface="MS PGothic" charset="0"/>
                  <a:cs typeface="MS PGothic" charset="0"/>
                </a:defRPr>
              </a:lvl2pPr>
              <a:lvl3pPr marL="1143000" indent="-228600" eaLnBrk="0" hangingPunct="0">
                <a:defRPr sz="3200">
                  <a:solidFill>
                    <a:schemeClr val="tx1"/>
                  </a:solidFill>
                  <a:latin typeface="Tahoma" charset="0"/>
                  <a:ea typeface="MS PGothic" charset="0"/>
                  <a:cs typeface="MS PGothic" charset="0"/>
                </a:defRPr>
              </a:lvl3pPr>
              <a:lvl4pPr marL="1600200" indent="-228600" eaLnBrk="0" hangingPunct="0">
                <a:defRPr sz="3200">
                  <a:solidFill>
                    <a:schemeClr val="tx1"/>
                  </a:solidFill>
                  <a:latin typeface="Tahoma" charset="0"/>
                  <a:ea typeface="MS PGothic" charset="0"/>
                  <a:cs typeface="MS PGothic" charset="0"/>
                </a:defRPr>
              </a:lvl4pPr>
              <a:lvl5pPr marL="2057400" indent="-228600" eaLnBrk="0" hangingPunct="0">
                <a:defRPr sz="32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2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2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2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200">
                  <a:solidFill>
                    <a:schemeClr val="tx1"/>
                  </a:solidFill>
                  <a:latin typeface="Tahoma" charset="0"/>
                  <a:ea typeface="MS PGothic" charset="0"/>
                  <a:cs typeface="MS PGothic" charset="0"/>
                </a:defRPr>
              </a:lvl9pPr>
            </a:lstStyle>
            <a:p>
              <a:pPr algn="ctr" eaLnBrk="1" hangingPunct="1">
                <a:spcBef>
                  <a:spcPct val="50000"/>
                </a:spcBef>
              </a:pPr>
              <a:r>
                <a:rPr lang="en-US" altLang="ko-KR" sz="2000" dirty="0">
                  <a:ea typeface="굴림" charset="0"/>
                  <a:cs typeface="굴림" charset="0"/>
                </a:rPr>
                <a:t>Dense Index</a:t>
              </a:r>
            </a:p>
          </p:txBody>
        </p:sp>
        <p:grpSp>
          <p:nvGrpSpPr>
            <p:cNvPr id="30" name="Group 30"/>
            <p:cNvGrpSpPr>
              <a:grpSpLocks/>
            </p:cNvGrpSpPr>
            <p:nvPr/>
          </p:nvGrpSpPr>
          <p:grpSpPr bwMode="auto">
            <a:xfrm>
              <a:off x="566738" y="2254250"/>
              <a:ext cx="914400" cy="1219200"/>
              <a:chOff x="1872" y="912"/>
              <a:chExt cx="576" cy="768"/>
            </a:xfrm>
          </p:grpSpPr>
          <p:grpSp>
            <p:nvGrpSpPr>
              <p:cNvPr id="31" name="Group 31"/>
              <p:cNvGrpSpPr>
                <a:grpSpLocks/>
              </p:cNvGrpSpPr>
              <p:nvPr/>
            </p:nvGrpSpPr>
            <p:grpSpPr bwMode="auto">
              <a:xfrm>
                <a:off x="1872" y="912"/>
                <a:ext cx="576" cy="384"/>
                <a:chOff x="1872" y="912"/>
                <a:chExt cx="576" cy="384"/>
              </a:xfrm>
            </p:grpSpPr>
            <p:sp>
              <p:nvSpPr>
                <p:cNvPr id="37" name="Rectangle 32"/>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dirty="0">
                      <a:ea typeface="굴림" charset="0"/>
                      <a:cs typeface="굴림" charset="0"/>
                    </a:rPr>
                    <a:t>10</a:t>
                  </a:r>
                </a:p>
              </p:txBody>
            </p:sp>
            <p:sp>
              <p:nvSpPr>
                <p:cNvPr id="38" name="Rectangle 33"/>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9" name="Rectangle 34"/>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0" name="Rectangle 35"/>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dirty="0">
                      <a:ea typeface="굴림" charset="0"/>
                      <a:cs typeface="굴림" charset="0"/>
                    </a:rPr>
                    <a:t>20</a:t>
                  </a:r>
                </a:p>
              </p:txBody>
            </p:sp>
          </p:grpSp>
          <p:grpSp>
            <p:nvGrpSpPr>
              <p:cNvPr id="32" name="Group 36"/>
              <p:cNvGrpSpPr>
                <a:grpSpLocks/>
              </p:cNvGrpSpPr>
              <p:nvPr/>
            </p:nvGrpSpPr>
            <p:grpSpPr bwMode="auto">
              <a:xfrm>
                <a:off x="1872" y="1296"/>
                <a:ext cx="576" cy="384"/>
                <a:chOff x="1872" y="912"/>
                <a:chExt cx="576" cy="384"/>
              </a:xfrm>
            </p:grpSpPr>
            <p:sp>
              <p:nvSpPr>
                <p:cNvPr id="33" name="Rectangle 37"/>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dirty="0">
                      <a:ea typeface="굴림" charset="0"/>
                      <a:cs typeface="굴림" charset="0"/>
                    </a:rPr>
                    <a:t>30</a:t>
                  </a:r>
                </a:p>
              </p:txBody>
            </p:sp>
            <p:sp>
              <p:nvSpPr>
                <p:cNvPr id="34" name="Rectangle 38"/>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5" name="Rectangle 39"/>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6" name="Rectangle 40"/>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40</a:t>
                  </a:r>
                </a:p>
              </p:txBody>
            </p:sp>
          </p:grpSp>
        </p:grpSp>
        <p:grpSp>
          <p:nvGrpSpPr>
            <p:cNvPr id="41" name="Group 41"/>
            <p:cNvGrpSpPr>
              <a:grpSpLocks/>
            </p:cNvGrpSpPr>
            <p:nvPr/>
          </p:nvGrpSpPr>
          <p:grpSpPr bwMode="auto">
            <a:xfrm>
              <a:off x="566738" y="3625850"/>
              <a:ext cx="914400" cy="1219200"/>
              <a:chOff x="1872" y="912"/>
              <a:chExt cx="576" cy="768"/>
            </a:xfrm>
          </p:grpSpPr>
          <p:grpSp>
            <p:nvGrpSpPr>
              <p:cNvPr id="42" name="Group 42"/>
              <p:cNvGrpSpPr>
                <a:grpSpLocks/>
              </p:cNvGrpSpPr>
              <p:nvPr/>
            </p:nvGrpSpPr>
            <p:grpSpPr bwMode="auto">
              <a:xfrm>
                <a:off x="1872" y="912"/>
                <a:ext cx="576" cy="384"/>
                <a:chOff x="1872" y="912"/>
                <a:chExt cx="576" cy="384"/>
              </a:xfrm>
            </p:grpSpPr>
            <p:sp>
              <p:nvSpPr>
                <p:cNvPr id="48" name="Rectangle 43"/>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50</a:t>
                  </a:r>
                </a:p>
              </p:txBody>
            </p:sp>
            <p:sp>
              <p:nvSpPr>
                <p:cNvPr id="49" name="Rectangle 44"/>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0" name="Rectangle 45"/>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1" name="Rectangle 46"/>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60</a:t>
                  </a:r>
                </a:p>
              </p:txBody>
            </p:sp>
          </p:grpSp>
          <p:grpSp>
            <p:nvGrpSpPr>
              <p:cNvPr id="43" name="Group 47"/>
              <p:cNvGrpSpPr>
                <a:grpSpLocks/>
              </p:cNvGrpSpPr>
              <p:nvPr/>
            </p:nvGrpSpPr>
            <p:grpSpPr bwMode="auto">
              <a:xfrm>
                <a:off x="1872" y="1296"/>
                <a:ext cx="576" cy="384"/>
                <a:chOff x="1872" y="912"/>
                <a:chExt cx="576" cy="384"/>
              </a:xfrm>
            </p:grpSpPr>
            <p:sp>
              <p:nvSpPr>
                <p:cNvPr id="44" name="Rectangle 48"/>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70</a:t>
                  </a:r>
                </a:p>
              </p:txBody>
            </p:sp>
            <p:sp>
              <p:nvSpPr>
                <p:cNvPr id="45" name="Rectangle 49"/>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6" name="Rectangle 50"/>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7" name="Rectangle 51"/>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80</a:t>
                  </a:r>
                </a:p>
              </p:txBody>
            </p:sp>
          </p:grpSp>
        </p:grpSp>
        <p:grpSp>
          <p:nvGrpSpPr>
            <p:cNvPr id="52" name="Group 52"/>
            <p:cNvGrpSpPr>
              <a:grpSpLocks/>
            </p:cNvGrpSpPr>
            <p:nvPr/>
          </p:nvGrpSpPr>
          <p:grpSpPr bwMode="auto">
            <a:xfrm>
              <a:off x="566738" y="5073650"/>
              <a:ext cx="914400" cy="1219200"/>
              <a:chOff x="1872" y="912"/>
              <a:chExt cx="576" cy="768"/>
            </a:xfrm>
          </p:grpSpPr>
          <p:grpSp>
            <p:nvGrpSpPr>
              <p:cNvPr id="53" name="Group 53"/>
              <p:cNvGrpSpPr>
                <a:grpSpLocks/>
              </p:cNvGrpSpPr>
              <p:nvPr/>
            </p:nvGrpSpPr>
            <p:grpSpPr bwMode="auto">
              <a:xfrm>
                <a:off x="1872" y="912"/>
                <a:ext cx="576" cy="384"/>
                <a:chOff x="1872" y="912"/>
                <a:chExt cx="576" cy="384"/>
              </a:xfrm>
            </p:grpSpPr>
            <p:sp>
              <p:nvSpPr>
                <p:cNvPr id="59" name="Rectangle 54"/>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90</a:t>
                  </a:r>
                </a:p>
              </p:txBody>
            </p:sp>
            <p:sp>
              <p:nvSpPr>
                <p:cNvPr id="60" name="Rectangle 55"/>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1" name="Rectangle 56"/>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2" name="Rectangle 57"/>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100</a:t>
                  </a:r>
                </a:p>
              </p:txBody>
            </p:sp>
          </p:grpSp>
          <p:grpSp>
            <p:nvGrpSpPr>
              <p:cNvPr id="54" name="Group 58"/>
              <p:cNvGrpSpPr>
                <a:grpSpLocks/>
              </p:cNvGrpSpPr>
              <p:nvPr/>
            </p:nvGrpSpPr>
            <p:grpSpPr bwMode="auto">
              <a:xfrm>
                <a:off x="1872" y="1296"/>
                <a:ext cx="576" cy="384"/>
                <a:chOff x="1872" y="912"/>
                <a:chExt cx="576" cy="384"/>
              </a:xfrm>
            </p:grpSpPr>
            <p:sp>
              <p:nvSpPr>
                <p:cNvPr id="55" name="Rectangle 59"/>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110</a:t>
                  </a:r>
                </a:p>
              </p:txBody>
            </p:sp>
            <p:sp>
              <p:nvSpPr>
                <p:cNvPr id="56" name="Rectangle 60"/>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7" name="Rectangle 61"/>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8" name="Rectangle 62"/>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120</a:t>
                  </a:r>
                </a:p>
              </p:txBody>
            </p:sp>
          </p:grpSp>
        </p:grpSp>
        <p:grpSp>
          <p:nvGrpSpPr>
            <p:cNvPr id="63" name="Group 75"/>
            <p:cNvGrpSpPr>
              <a:grpSpLocks/>
            </p:cNvGrpSpPr>
            <p:nvPr/>
          </p:nvGrpSpPr>
          <p:grpSpPr bwMode="auto">
            <a:xfrm>
              <a:off x="1252538" y="2330450"/>
              <a:ext cx="1346200" cy="4267200"/>
              <a:chOff x="1020" y="1484"/>
              <a:chExt cx="1152" cy="2688"/>
            </a:xfrm>
          </p:grpSpPr>
          <p:sp>
            <p:nvSpPr>
              <p:cNvPr id="64" name="Line 63"/>
              <p:cNvSpPr>
                <a:spLocks noChangeShapeType="1"/>
              </p:cNvSpPr>
              <p:nvPr/>
            </p:nvSpPr>
            <p:spPr bwMode="auto">
              <a:xfrm>
                <a:off x="1020" y="1484"/>
                <a:ext cx="1152"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5" name="Line 64"/>
              <p:cNvSpPr>
                <a:spLocks noChangeShapeType="1"/>
              </p:cNvSpPr>
              <p:nvPr/>
            </p:nvSpPr>
            <p:spPr bwMode="auto">
              <a:xfrm>
                <a:off x="1068" y="1724"/>
                <a:ext cx="1104"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6" name="Line 65"/>
              <p:cNvSpPr>
                <a:spLocks noChangeShapeType="1"/>
              </p:cNvSpPr>
              <p:nvPr/>
            </p:nvSpPr>
            <p:spPr bwMode="auto">
              <a:xfrm>
                <a:off x="1068" y="1916"/>
                <a:ext cx="1104" cy="96"/>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7" name="Line 66"/>
              <p:cNvSpPr>
                <a:spLocks noChangeShapeType="1"/>
              </p:cNvSpPr>
              <p:nvPr/>
            </p:nvSpPr>
            <p:spPr bwMode="auto">
              <a:xfrm>
                <a:off x="1116" y="3740"/>
                <a:ext cx="1056" cy="24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8" name="Line 67"/>
              <p:cNvSpPr>
                <a:spLocks noChangeShapeType="1"/>
              </p:cNvSpPr>
              <p:nvPr/>
            </p:nvSpPr>
            <p:spPr bwMode="auto">
              <a:xfrm>
                <a:off x="1068" y="2780"/>
                <a:ext cx="1104" cy="28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9" name="Line 68"/>
              <p:cNvSpPr>
                <a:spLocks noChangeShapeType="1"/>
              </p:cNvSpPr>
              <p:nvPr/>
            </p:nvSpPr>
            <p:spPr bwMode="auto">
              <a:xfrm>
                <a:off x="1068" y="2588"/>
                <a:ext cx="1104" cy="96"/>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0" name="Line 69"/>
              <p:cNvSpPr>
                <a:spLocks noChangeShapeType="1"/>
              </p:cNvSpPr>
              <p:nvPr/>
            </p:nvSpPr>
            <p:spPr bwMode="auto">
              <a:xfrm>
                <a:off x="1068" y="2396"/>
                <a:ext cx="1104" cy="96"/>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1" name="Line 70"/>
              <p:cNvSpPr>
                <a:spLocks noChangeShapeType="1"/>
              </p:cNvSpPr>
              <p:nvPr/>
            </p:nvSpPr>
            <p:spPr bwMode="auto">
              <a:xfrm>
                <a:off x="1068" y="2972"/>
                <a:ext cx="1104" cy="28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2" name="Line 71"/>
              <p:cNvSpPr>
                <a:spLocks noChangeShapeType="1"/>
              </p:cNvSpPr>
              <p:nvPr/>
            </p:nvSpPr>
            <p:spPr bwMode="auto">
              <a:xfrm>
                <a:off x="1068" y="3308"/>
                <a:ext cx="1056" cy="24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3" name="Line 72"/>
              <p:cNvSpPr>
                <a:spLocks noChangeShapeType="1"/>
              </p:cNvSpPr>
              <p:nvPr/>
            </p:nvSpPr>
            <p:spPr bwMode="auto">
              <a:xfrm>
                <a:off x="1068" y="3500"/>
                <a:ext cx="1056" cy="24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4" name="Line 73"/>
              <p:cNvSpPr>
                <a:spLocks noChangeShapeType="1"/>
              </p:cNvSpPr>
              <p:nvPr/>
            </p:nvSpPr>
            <p:spPr bwMode="auto">
              <a:xfrm>
                <a:off x="1068" y="3884"/>
                <a:ext cx="1104" cy="28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5" name="Line 74"/>
              <p:cNvSpPr>
                <a:spLocks noChangeShapeType="1"/>
              </p:cNvSpPr>
              <p:nvPr/>
            </p:nvSpPr>
            <p:spPr bwMode="auto">
              <a:xfrm>
                <a:off x="1068" y="2108"/>
                <a:ext cx="1104" cy="96"/>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76" name="Text Box 76"/>
            <p:cNvSpPr txBox="1">
              <a:spLocks noChangeArrowheads="1"/>
            </p:cNvSpPr>
            <p:nvPr/>
          </p:nvSpPr>
          <p:spPr bwMode="auto">
            <a:xfrm>
              <a:off x="2476757" y="1742281"/>
              <a:ext cx="182987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3200">
                  <a:solidFill>
                    <a:schemeClr val="tx1"/>
                  </a:solidFill>
                  <a:latin typeface="Tahoma" charset="0"/>
                  <a:ea typeface="MS PGothic" charset="0"/>
                  <a:cs typeface="MS PGothic" charset="0"/>
                </a:defRPr>
              </a:lvl1pPr>
              <a:lvl2pPr marL="742950" indent="-285750" eaLnBrk="0" hangingPunct="0">
                <a:defRPr sz="3200">
                  <a:solidFill>
                    <a:schemeClr val="tx1"/>
                  </a:solidFill>
                  <a:latin typeface="Tahoma" charset="0"/>
                  <a:ea typeface="MS PGothic" charset="0"/>
                  <a:cs typeface="MS PGothic" charset="0"/>
                </a:defRPr>
              </a:lvl2pPr>
              <a:lvl3pPr marL="1143000" indent="-228600" eaLnBrk="0" hangingPunct="0">
                <a:defRPr sz="3200">
                  <a:solidFill>
                    <a:schemeClr val="tx1"/>
                  </a:solidFill>
                  <a:latin typeface="Tahoma" charset="0"/>
                  <a:ea typeface="MS PGothic" charset="0"/>
                  <a:cs typeface="MS PGothic" charset="0"/>
                </a:defRPr>
              </a:lvl3pPr>
              <a:lvl4pPr marL="1600200" indent="-228600" eaLnBrk="0" hangingPunct="0">
                <a:defRPr sz="3200">
                  <a:solidFill>
                    <a:schemeClr val="tx1"/>
                  </a:solidFill>
                  <a:latin typeface="Tahoma" charset="0"/>
                  <a:ea typeface="MS PGothic" charset="0"/>
                  <a:cs typeface="MS PGothic" charset="0"/>
                </a:defRPr>
              </a:lvl4pPr>
              <a:lvl5pPr marL="2057400" indent="-228600" eaLnBrk="0" hangingPunct="0">
                <a:defRPr sz="32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2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2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2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200">
                  <a:solidFill>
                    <a:schemeClr val="tx1"/>
                  </a:solidFill>
                  <a:latin typeface="Tahoma" charset="0"/>
                  <a:ea typeface="MS PGothic" charset="0"/>
                  <a:cs typeface="MS PGothic" charset="0"/>
                </a:defRPr>
              </a:lvl9pPr>
            </a:lstStyle>
            <a:p>
              <a:pPr algn="ctr" eaLnBrk="1" hangingPunct="1">
                <a:spcBef>
                  <a:spcPct val="50000"/>
                </a:spcBef>
              </a:pPr>
              <a:r>
                <a:rPr lang="en-US" altLang="ko-KR" sz="2000" dirty="0">
                  <a:ea typeface="굴림" charset="0"/>
                  <a:cs typeface="굴림" charset="0"/>
                </a:rPr>
                <a:t>Sequential File</a:t>
              </a:r>
            </a:p>
          </p:txBody>
        </p:sp>
      </p:grpSp>
    </p:spTree>
    <p:extLst>
      <p:ext uri="{BB962C8B-B14F-4D97-AF65-F5344CB8AC3E}">
        <p14:creationId xmlns:p14="http://schemas.microsoft.com/office/powerpoint/2010/main" val="15677277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Sparse, Primary Index</a:t>
            </a:r>
          </a:p>
        </p:txBody>
      </p:sp>
      <p:sp>
        <p:nvSpPr>
          <p:cNvPr id="3" name="Content Placeholder 2"/>
          <p:cNvSpPr>
            <a:spLocks noGrp="1"/>
          </p:cNvSpPr>
          <p:nvPr>
            <p:ph idx="1"/>
          </p:nvPr>
        </p:nvSpPr>
        <p:spPr>
          <a:xfrm>
            <a:off x="5342971" y="2595562"/>
            <a:ext cx="3570841" cy="3670767"/>
          </a:xfrm>
        </p:spPr>
        <p:txBody>
          <a:bodyPr>
            <a:normAutofit lnSpcReduction="10000"/>
          </a:bodyPr>
          <a:lstStyle/>
          <a:p>
            <a:r>
              <a:rPr lang="en-US" dirty="0"/>
              <a:t>Sparse index</a:t>
            </a:r>
          </a:p>
          <a:p>
            <a:pPr lvl="1"/>
            <a:r>
              <a:rPr lang="en-US" dirty="0"/>
              <a:t>(key, pointer) pair per </a:t>
            </a:r>
            <a:r>
              <a:rPr lang="en-US" b="1" dirty="0"/>
              <a:t>every “block”</a:t>
            </a:r>
          </a:p>
          <a:p>
            <a:pPr lvl="1"/>
            <a:r>
              <a:rPr lang="en-US" dirty="0"/>
              <a:t>(key, pointer) pair points to the first record in the </a:t>
            </a:r>
            <a:r>
              <a:rPr lang="en-US" dirty="0" smtClean="0"/>
              <a:t>block</a:t>
            </a:r>
          </a:p>
          <a:p>
            <a:r>
              <a:rPr lang="en-US" altLang="ko-KR" dirty="0">
                <a:ea typeface="굴림" charset="0"/>
                <a:cs typeface="굴림" charset="0"/>
              </a:rPr>
              <a:t>Q: How can we find 60</a:t>
            </a:r>
            <a:r>
              <a:rPr lang="en-US" altLang="ko-KR" dirty="0" smtClean="0">
                <a:ea typeface="굴림" charset="0"/>
                <a:cs typeface="굴림" charset="0"/>
              </a:rPr>
              <a:t>?</a:t>
            </a:r>
          </a:p>
          <a:p>
            <a:pPr lvl="1"/>
            <a:r>
              <a:rPr lang="en-US" dirty="0" smtClean="0">
                <a:ea typeface="굴림" charset="0"/>
                <a:cs typeface="굴림" charset="0"/>
              </a:rPr>
              <a:t>Binary search on sparse index - 50</a:t>
            </a:r>
          </a:p>
          <a:p>
            <a:pPr lvl="1"/>
            <a:r>
              <a:rPr lang="en-US" dirty="0" smtClean="0"/>
              <a:t>Load the block</a:t>
            </a:r>
          </a:p>
          <a:p>
            <a:pPr lvl="1"/>
            <a:r>
              <a:rPr lang="en-US" dirty="0" smtClean="0"/>
              <a:t>Find 60</a:t>
            </a:r>
          </a:p>
          <a:p>
            <a:pPr lvl="1"/>
            <a:endParaRPr lang="en-US" dirty="0"/>
          </a:p>
        </p:txBody>
      </p:sp>
      <p:grpSp>
        <p:nvGrpSpPr>
          <p:cNvPr id="60" name="Group 59"/>
          <p:cNvGrpSpPr/>
          <p:nvPr/>
        </p:nvGrpSpPr>
        <p:grpSpPr>
          <a:xfrm>
            <a:off x="786955" y="1956001"/>
            <a:ext cx="4032250" cy="4965700"/>
            <a:chOff x="142875" y="1770063"/>
            <a:chExt cx="4032250" cy="4965700"/>
          </a:xfrm>
        </p:grpSpPr>
        <p:sp>
          <p:nvSpPr>
            <p:cNvPr id="4" name="Text Box 77"/>
            <p:cNvSpPr txBox="1">
              <a:spLocks noChangeArrowheads="1"/>
            </p:cNvSpPr>
            <p:nvPr/>
          </p:nvSpPr>
          <p:spPr bwMode="auto">
            <a:xfrm>
              <a:off x="2362200" y="1770063"/>
              <a:ext cx="18129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3200">
                  <a:solidFill>
                    <a:schemeClr val="tx1"/>
                  </a:solidFill>
                  <a:latin typeface="Tahoma" charset="0"/>
                  <a:ea typeface="MS PGothic" charset="0"/>
                  <a:cs typeface="MS PGothic" charset="0"/>
                </a:defRPr>
              </a:lvl1pPr>
              <a:lvl2pPr marL="742950" indent="-285750" eaLnBrk="0" hangingPunct="0">
                <a:defRPr sz="3200">
                  <a:solidFill>
                    <a:schemeClr val="tx1"/>
                  </a:solidFill>
                  <a:latin typeface="Tahoma" charset="0"/>
                  <a:ea typeface="MS PGothic" charset="0"/>
                  <a:cs typeface="MS PGothic" charset="0"/>
                </a:defRPr>
              </a:lvl2pPr>
              <a:lvl3pPr marL="1143000" indent="-228600" eaLnBrk="0" hangingPunct="0">
                <a:defRPr sz="3200">
                  <a:solidFill>
                    <a:schemeClr val="tx1"/>
                  </a:solidFill>
                  <a:latin typeface="Tahoma" charset="0"/>
                  <a:ea typeface="MS PGothic" charset="0"/>
                  <a:cs typeface="MS PGothic" charset="0"/>
                </a:defRPr>
              </a:lvl3pPr>
              <a:lvl4pPr marL="1600200" indent="-228600" eaLnBrk="0" hangingPunct="0">
                <a:defRPr sz="3200">
                  <a:solidFill>
                    <a:schemeClr val="tx1"/>
                  </a:solidFill>
                  <a:latin typeface="Tahoma" charset="0"/>
                  <a:ea typeface="MS PGothic" charset="0"/>
                  <a:cs typeface="MS PGothic" charset="0"/>
                </a:defRPr>
              </a:lvl4pPr>
              <a:lvl5pPr marL="2057400" indent="-228600" eaLnBrk="0" hangingPunct="0">
                <a:defRPr sz="32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2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2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2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200">
                  <a:solidFill>
                    <a:schemeClr val="tx1"/>
                  </a:solidFill>
                  <a:latin typeface="Tahoma" charset="0"/>
                  <a:ea typeface="MS PGothic" charset="0"/>
                  <a:cs typeface="MS PGothic" charset="0"/>
                </a:defRPr>
              </a:lvl9pPr>
            </a:lstStyle>
            <a:p>
              <a:pPr algn="ctr" eaLnBrk="1" hangingPunct="1">
                <a:spcBef>
                  <a:spcPct val="50000"/>
                </a:spcBef>
              </a:pPr>
              <a:r>
                <a:rPr lang="en-US" altLang="ko-KR" sz="2000" dirty="0">
                  <a:ea typeface="굴림" charset="0"/>
                  <a:cs typeface="굴림" charset="0"/>
                </a:rPr>
                <a:t>Sequential File</a:t>
              </a:r>
            </a:p>
          </p:txBody>
        </p:sp>
        <p:grpSp>
          <p:nvGrpSpPr>
            <p:cNvPr id="5" name="Group 78"/>
            <p:cNvGrpSpPr>
              <a:grpSpLocks/>
            </p:cNvGrpSpPr>
            <p:nvPr/>
          </p:nvGrpSpPr>
          <p:grpSpPr bwMode="auto">
            <a:xfrm>
              <a:off x="2338388" y="2203450"/>
              <a:ext cx="1836737" cy="609600"/>
              <a:chOff x="3792" y="1152"/>
              <a:chExt cx="1296" cy="384"/>
            </a:xfrm>
          </p:grpSpPr>
          <p:sp>
            <p:nvSpPr>
              <p:cNvPr id="6" name="Rectangle 79"/>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20</a:t>
                </a:r>
                <a:endParaRPr lang="en-US" altLang="ko-KR" sz="3600">
                  <a:ea typeface="굴림" charset="0"/>
                  <a:cs typeface="굴림" charset="0"/>
                </a:endParaRPr>
              </a:p>
            </p:txBody>
          </p:sp>
          <p:sp>
            <p:nvSpPr>
              <p:cNvPr id="7" name="Rectangle 80"/>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10</a:t>
                </a:r>
              </a:p>
            </p:txBody>
          </p:sp>
          <p:sp>
            <p:nvSpPr>
              <p:cNvPr id="8" name="Rectangle 81"/>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 name="Rectangle 82"/>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10" name="Group 83"/>
            <p:cNvGrpSpPr>
              <a:grpSpLocks/>
            </p:cNvGrpSpPr>
            <p:nvPr/>
          </p:nvGrpSpPr>
          <p:grpSpPr bwMode="auto">
            <a:xfrm>
              <a:off x="2338388" y="3041650"/>
              <a:ext cx="1836737" cy="609600"/>
              <a:chOff x="3792" y="1152"/>
              <a:chExt cx="1296" cy="384"/>
            </a:xfrm>
          </p:grpSpPr>
          <p:sp>
            <p:nvSpPr>
              <p:cNvPr id="11" name="Rectangle 84"/>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40</a:t>
                </a:r>
                <a:endParaRPr lang="en-US" altLang="ko-KR" sz="3600">
                  <a:ea typeface="굴림" charset="0"/>
                  <a:cs typeface="굴림" charset="0"/>
                </a:endParaRPr>
              </a:p>
            </p:txBody>
          </p:sp>
          <p:sp>
            <p:nvSpPr>
              <p:cNvPr id="12" name="Rectangle 85"/>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30</a:t>
                </a:r>
              </a:p>
            </p:txBody>
          </p:sp>
          <p:sp>
            <p:nvSpPr>
              <p:cNvPr id="13" name="Rectangle 86"/>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 name="Rectangle 87"/>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15" name="Group 88"/>
            <p:cNvGrpSpPr>
              <a:grpSpLocks/>
            </p:cNvGrpSpPr>
            <p:nvPr/>
          </p:nvGrpSpPr>
          <p:grpSpPr bwMode="auto">
            <a:xfrm>
              <a:off x="2338388" y="3879850"/>
              <a:ext cx="1836737" cy="609600"/>
              <a:chOff x="3792" y="1152"/>
              <a:chExt cx="1296" cy="384"/>
            </a:xfrm>
          </p:grpSpPr>
          <p:sp>
            <p:nvSpPr>
              <p:cNvPr id="16" name="Rectangle 89"/>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60</a:t>
                </a:r>
                <a:endParaRPr lang="en-US" altLang="ko-KR" sz="3600">
                  <a:ea typeface="굴림" charset="0"/>
                  <a:cs typeface="굴림" charset="0"/>
                </a:endParaRPr>
              </a:p>
            </p:txBody>
          </p:sp>
          <p:sp>
            <p:nvSpPr>
              <p:cNvPr id="17" name="Rectangle 90"/>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50</a:t>
                </a:r>
              </a:p>
            </p:txBody>
          </p:sp>
          <p:sp>
            <p:nvSpPr>
              <p:cNvPr id="18" name="Rectangle 91"/>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9" name="Rectangle 92"/>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20" name="Group 93"/>
            <p:cNvGrpSpPr>
              <a:grpSpLocks/>
            </p:cNvGrpSpPr>
            <p:nvPr/>
          </p:nvGrpSpPr>
          <p:grpSpPr bwMode="auto">
            <a:xfrm>
              <a:off x="2338388" y="4718050"/>
              <a:ext cx="1836737" cy="609600"/>
              <a:chOff x="3792" y="1152"/>
              <a:chExt cx="1296" cy="384"/>
            </a:xfrm>
          </p:grpSpPr>
          <p:sp>
            <p:nvSpPr>
              <p:cNvPr id="21" name="Rectangle 94"/>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80</a:t>
                </a:r>
                <a:endParaRPr lang="en-US" altLang="ko-KR" sz="3600">
                  <a:ea typeface="굴림" charset="0"/>
                  <a:cs typeface="굴림" charset="0"/>
                </a:endParaRPr>
              </a:p>
            </p:txBody>
          </p:sp>
          <p:sp>
            <p:nvSpPr>
              <p:cNvPr id="22" name="Rectangle 95"/>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70</a:t>
                </a:r>
              </a:p>
            </p:txBody>
          </p:sp>
          <p:sp>
            <p:nvSpPr>
              <p:cNvPr id="23" name="Rectangle 96"/>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4" name="Rectangle 97"/>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25" name="Group 98"/>
            <p:cNvGrpSpPr>
              <a:grpSpLocks/>
            </p:cNvGrpSpPr>
            <p:nvPr/>
          </p:nvGrpSpPr>
          <p:grpSpPr bwMode="auto">
            <a:xfrm>
              <a:off x="2338388" y="5480050"/>
              <a:ext cx="1836737" cy="609600"/>
              <a:chOff x="3792" y="1152"/>
              <a:chExt cx="1296" cy="384"/>
            </a:xfrm>
          </p:grpSpPr>
          <p:sp>
            <p:nvSpPr>
              <p:cNvPr id="26" name="Rectangle 99"/>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100</a:t>
                </a:r>
                <a:endParaRPr lang="en-US" altLang="ko-KR" sz="3600">
                  <a:ea typeface="굴림" charset="0"/>
                  <a:cs typeface="굴림" charset="0"/>
                </a:endParaRPr>
              </a:p>
            </p:txBody>
          </p:sp>
          <p:sp>
            <p:nvSpPr>
              <p:cNvPr id="27" name="Rectangle 100"/>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90</a:t>
                </a:r>
              </a:p>
            </p:txBody>
          </p:sp>
          <p:sp>
            <p:nvSpPr>
              <p:cNvPr id="28" name="Rectangle 101"/>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9" name="Rectangle 102"/>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30" name="Text Box 103"/>
            <p:cNvSpPr txBox="1">
              <a:spLocks noChangeArrowheads="1"/>
            </p:cNvSpPr>
            <p:nvPr/>
          </p:nvSpPr>
          <p:spPr bwMode="auto">
            <a:xfrm>
              <a:off x="142875" y="1828459"/>
              <a:ext cx="16510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3200">
                  <a:solidFill>
                    <a:schemeClr val="tx1"/>
                  </a:solidFill>
                  <a:latin typeface="Tahoma" charset="0"/>
                  <a:ea typeface="MS PGothic" charset="0"/>
                  <a:cs typeface="MS PGothic" charset="0"/>
                </a:defRPr>
              </a:lvl1pPr>
              <a:lvl2pPr marL="742950" indent="-285750" eaLnBrk="0" hangingPunct="0">
                <a:defRPr sz="3200">
                  <a:solidFill>
                    <a:schemeClr val="tx1"/>
                  </a:solidFill>
                  <a:latin typeface="Tahoma" charset="0"/>
                  <a:ea typeface="MS PGothic" charset="0"/>
                  <a:cs typeface="MS PGothic" charset="0"/>
                </a:defRPr>
              </a:lvl2pPr>
              <a:lvl3pPr marL="1143000" indent="-228600" eaLnBrk="0" hangingPunct="0">
                <a:defRPr sz="3200">
                  <a:solidFill>
                    <a:schemeClr val="tx1"/>
                  </a:solidFill>
                  <a:latin typeface="Tahoma" charset="0"/>
                  <a:ea typeface="MS PGothic" charset="0"/>
                  <a:cs typeface="MS PGothic" charset="0"/>
                </a:defRPr>
              </a:lvl3pPr>
              <a:lvl4pPr marL="1600200" indent="-228600" eaLnBrk="0" hangingPunct="0">
                <a:defRPr sz="3200">
                  <a:solidFill>
                    <a:schemeClr val="tx1"/>
                  </a:solidFill>
                  <a:latin typeface="Tahoma" charset="0"/>
                  <a:ea typeface="MS PGothic" charset="0"/>
                  <a:cs typeface="MS PGothic" charset="0"/>
                </a:defRPr>
              </a:lvl4pPr>
              <a:lvl5pPr marL="2057400" indent="-228600" eaLnBrk="0" hangingPunct="0">
                <a:defRPr sz="32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2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2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2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200">
                  <a:solidFill>
                    <a:schemeClr val="tx1"/>
                  </a:solidFill>
                  <a:latin typeface="Tahoma" charset="0"/>
                  <a:ea typeface="MS PGothic" charset="0"/>
                  <a:cs typeface="MS PGothic" charset="0"/>
                </a:defRPr>
              </a:lvl9pPr>
            </a:lstStyle>
            <a:p>
              <a:pPr algn="ctr" eaLnBrk="1" hangingPunct="1">
                <a:spcBef>
                  <a:spcPct val="50000"/>
                </a:spcBef>
              </a:pPr>
              <a:r>
                <a:rPr lang="en-US" altLang="ko-KR" sz="2000" dirty="0">
                  <a:ea typeface="굴림" charset="0"/>
                  <a:cs typeface="굴림" charset="0"/>
                </a:rPr>
                <a:t>Sparse Index</a:t>
              </a:r>
            </a:p>
          </p:txBody>
        </p:sp>
        <p:grpSp>
          <p:nvGrpSpPr>
            <p:cNvPr id="31" name="Group 104"/>
            <p:cNvGrpSpPr>
              <a:grpSpLocks/>
            </p:cNvGrpSpPr>
            <p:nvPr/>
          </p:nvGrpSpPr>
          <p:grpSpPr bwMode="auto">
            <a:xfrm>
              <a:off x="371475" y="2262188"/>
              <a:ext cx="914400" cy="1219200"/>
              <a:chOff x="1872" y="912"/>
              <a:chExt cx="576" cy="768"/>
            </a:xfrm>
          </p:grpSpPr>
          <p:grpSp>
            <p:nvGrpSpPr>
              <p:cNvPr id="32" name="Group 105"/>
              <p:cNvGrpSpPr>
                <a:grpSpLocks/>
              </p:cNvGrpSpPr>
              <p:nvPr/>
            </p:nvGrpSpPr>
            <p:grpSpPr bwMode="auto">
              <a:xfrm>
                <a:off x="1872" y="912"/>
                <a:ext cx="576" cy="384"/>
                <a:chOff x="1872" y="912"/>
                <a:chExt cx="576" cy="384"/>
              </a:xfrm>
            </p:grpSpPr>
            <p:sp>
              <p:nvSpPr>
                <p:cNvPr id="38" name="Rectangle 106"/>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10</a:t>
                  </a:r>
                </a:p>
              </p:txBody>
            </p:sp>
            <p:sp>
              <p:nvSpPr>
                <p:cNvPr id="39" name="Rectangle 107"/>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0" name="Rectangle 108"/>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1" name="Rectangle 109"/>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30</a:t>
                  </a:r>
                </a:p>
              </p:txBody>
            </p:sp>
          </p:grpSp>
          <p:grpSp>
            <p:nvGrpSpPr>
              <p:cNvPr id="33" name="Group 110"/>
              <p:cNvGrpSpPr>
                <a:grpSpLocks/>
              </p:cNvGrpSpPr>
              <p:nvPr/>
            </p:nvGrpSpPr>
            <p:grpSpPr bwMode="auto">
              <a:xfrm>
                <a:off x="1872" y="1296"/>
                <a:ext cx="576" cy="384"/>
                <a:chOff x="1872" y="912"/>
                <a:chExt cx="576" cy="384"/>
              </a:xfrm>
            </p:grpSpPr>
            <p:sp>
              <p:nvSpPr>
                <p:cNvPr id="34" name="Rectangle 111"/>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50</a:t>
                  </a:r>
                </a:p>
              </p:txBody>
            </p:sp>
            <p:sp>
              <p:nvSpPr>
                <p:cNvPr id="35" name="Rectangle 112"/>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6" name="Rectangle 113"/>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7" name="Rectangle 114"/>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70</a:t>
                  </a:r>
                </a:p>
              </p:txBody>
            </p:sp>
          </p:grpSp>
        </p:grpSp>
        <p:grpSp>
          <p:nvGrpSpPr>
            <p:cNvPr id="42" name="Group 115"/>
            <p:cNvGrpSpPr>
              <a:grpSpLocks/>
            </p:cNvGrpSpPr>
            <p:nvPr/>
          </p:nvGrpSpPr>
          <p:grpSpPr bwMode="auto">
            <a:xfrm>
              <a:off x="371475" y="3633788"/>
              <a:ext cx="914400" cy="1219200"/>
              <a:chOff x="1872" y="912"/>
              <a:chExt cx="576" cy="768"/>
            </a:xfrm>
          </p:grpSpPr>
          <p:grpSp>
            <p:nvGrpSpPr>
              <p:cNvPr id="43" name="Group 116"/>
              <p:cNvGrpSpPr>
                <a:grpSpLocks/>
              </p:cNvGrpSpPr>
              <p:nvPr/>
            </p:nvGrpSpPr>
            <p:grpSpPr bwMode="auto">
              <a:xfrm>
                <a:off x="1872" y="912"/>
                <a:ext cx="576" cy="384"/>
                <a:chOff x="1872" y="912"/>
                <a:chExt cx="576" cy="384"/>
              </a:xfrm>
            </p:grpSpPr>
            <p:sp>
              <p:nvSpPr>
                <p:cNvPr id="49" name="Rectangle 117"/>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90</a:t>
                  </a:r>
                </a:p>
              </p:txBody>
            </p:sp>
            <p:sp>
              <p:nvSpPr>
                <p:cNvPr id="50" name="Rectangle 118"/>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1" name="Rectangle 119"/>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2" name="Rectangle 120"/>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110</a:t>
                  </a:r>
                </a:p>
              </p:txBody>
            </p:sp>
          </p:grpSp>
          <p:grpSp>
            <p:nvGrpSpPr>
              <p:cNvPr id="44" name="Group 121"/>
              <p:cNvGrpSpPr>
                <a:grpSpLocks/>
              </p:cNvGrpSpPr>
              <p:nvPr/>
            </p:nvGrpSpPr>
            <p:grpSpPr bwMode="auto">
              <a:xfrm>
                <a:off x="1872" y="1296"/>
                <a:ext cx="576" cy="384"/>
                <a:chOff x="1872" y="912"/>
                <a:chExt cx="576" cy="384"/>
              </a:xfrm>
            </p:grpSpPr>
            <p:sp>
              <p:nvSpPr>
                <p:cNvPr id="45" name="Rectangle 122"/>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130</a:t>
                  </a:r>
                </a:p>
              </p:txBody>
            </p:sp>
            <p:sp>
              <p:nvSpPr>
                <p:cNvPr id="46" name="Rectangle 123"/>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7" name="Rectangle 124"/>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8" name="Rectangle 125"/>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150</a:t>
                  </a:r>
                </a:p>
              </p:txBody>
            </p:sp>
          </p:grpSp>
        </p:grpSp>
        <p:sp>
          <p:nvSpPr>
            <p:cNvPr id="53" name="Line 137"/>
            <p:cNvSpPr>
              <a:spLocks noChangeShapeType="1"/>
            </p:cNvSpPr>
            <p:nvPr/>
          </p:nvSpPr>
          <p:spPr bwMode="auto">
            <a:xfrm>
              <a:off x="1057275" y="2338388"/>
              <a:ext cx="128905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4" name="Line 138"/>
            <p:cNvSpPr>
              <a:spLocks noChangeShapeType="1"/>
            </p:cNvSpPr>
            <p:nvPr/>
          </p:nvSpPr>
          <p:spPr bwMode="auto">
            <a:xfrm>
              <a:off x="1111250" y="2719388"/>
              <a:ext cx="118110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5" name="Line 139"/>
            <p:cNvSpPr>
              <a:spLocks noChangeShapeType="1"/>
            </p:cNvSpPr>
            <p:nvPr/>
          </p:nvSpPr>
          <p:spPr bwMode="auto">
            <a:xfrm>
              <a:off x="1111250" y="3024188"/>
              <a:ext cx="1235075" cy="990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6" name="Line 140"/>
            <p:cNvSpPr>
              <a:spLocks noChangeShapeType="1"/>
            </p:cNvSpPr>
            <p:nvPr/>
          </p:nvSpPr>
          <p:spPr bwMode="auto">
            <a:xfrm>
              <a:off x="1057275" y="3328988"/>
              <a:ext cx="1235075" cy="1524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7" name="Line 141"/>
            <p:cNvSpPr>
              <a:spLocks noChangeShapeType="1"/>
            </p:cNvSpPr>
            <p:nvPr/>
          </p:nvSpPr>
          <p:spPr bwMode="auto">
            <a:xfrm>
              <a:off x="1111250" y="4167188"/>
              <a:ext cx="1181100" cy="2209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8" name="Line 142"/>
            <p:cNvSpPr>
              <a:spLocks noChangeShapeType="1"/>
            </p:cNvSpPr>
            <p:nvPr/>
          </p:nvSpPr>
          <p:spPr bwMode="auto">
            <a:xfrm>
              <a:off x="1057275" y="3786188"/>
              <a:ext cx="1235075" cy="1828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9" name="Line 143"/>
            <p:cNvSpPr>
              <a:spLocks noChangeShapeType="1"/>
            </p:cNvSpPr>
            <p:nvPr/>
          </p:nvSpPr>
          <p:spPr bwMode="auto">
            <a:xfrm>
              <a:off x="1165225" y="4700588"/>
              <a:ext cx="1000125" cy="20351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7189586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index</a:t>
            </a:r>
          </a:p>
        </p:txBody>
      </p:sp>
      <p:sp>
        <p:nvSpPr>
          <p:cNvPr id="106" name="Content Placeholder 105"/>
          <p:cNvSpPr>
            <a:spLocks noGrp="1"/>
          </p:cNvSpPr>
          <p:nvPr>
            <p:ph idx="1"/>
          </p:nvPr>
        </p:nvSpPr>
        <p:spPr>
          <a:xfrm>
            <a:off x="6378899" y="2595562"/>
            <a:ext cx="2765101" cy="3670767"/>
          </a:xfrm>
        </p:spPr>
        <p:txBody>
          <a:bodyPr>
            <a:normAutofit/>
          </a:bodyPr>
          <a:lstStyle/>
          <a:p>
            <a:r>
              <a:rPr lang="en-US" dirty="0" smtClean="0"/>
              <a:t>What if index size is big?</a:t>
            </a:r>
          </a:p>
          <a:p>
            <a:pPr lvl="1"/>
            <a:r>
              <a:rPr lang="en-US" dirty="0" smtClean="0"/>
              <a:t>Build multi-level</a:t>
            </a:r>
          </a:p>
          <a:p>
            <a:r>
              <a:rPr lang="en-US" dirty="0" smtClean="0"/>
              <a:t>1st level: dense/sparse</a:t>
            </a:r>
          </a:p>
          <a:p>
            <a:r>
              <a:rPr lang="en-US" dirty="0" smtClean="0"/>
              <a:t>2nd level or higher level: sparse only</a:t>
            </a:r>
            <a:endParaRPr lang="en-US" dirty="0"/>
          </a:p>
        </p:txBody>
      </p:sp>
      <p:grpSp>
        <p:nvGrpSpPr>
          <p:cNvPr id="4" name="Group 109"/>
          <p:cNvGrpSpPr>
            <a:grpSpLocks/>
          </p:cNvGrpSpPr>
          <p:nvPr/>
        </p:nvGrpSpPr>
        <p:grpSpPr bwMode="auto">
          <a:xfrm>
            <a:off x="179712" y="2119346"/>
            <a:ext cx="6199187" cy="4330700"/>
            <a:chOff x="393" y="629"/>
            <a:chExt cx="4360" cy="3022"/>
          </a:xfrm>
        </p:grpSpPr>
        <p:sp>
          <p:nvSpPr>
            <p:cNvPr id="5" name="Text Box 4"/>
            <p:cNvSpPr txBox="1">
              <a:spLocks noChangeArrowheads="1"/>
            </p:cNvSpPr>
            <p:nvPr/>
          </p:nvSpPr>
          <p:spPr bwMode="auto">
            <a:xfrm>
              <a:off x="3249" y="629"/>
              <a:ext cx="1504" cy="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3200">
                  <a:solidFill>
                    <a:schemeClr val="tx1"/>
                  </a:solidFill>
                  <a:latin typeface="Tahoma" charset="0"/>
                  <a:ea typeface="MS PGothic" charset="0"/>
                  <a:cs typeface="MS PGothic" charset="0"/>
                </a:defRPr>
              </a:lvl1pPr>
              <a:lvl2pPr marL="742950" indent="-285750" eaLnBrk="0" hangingPunct="0">
                <a:defRPr sz="3200">
                  <a:solidFill>
                    <a:schemeClr val="tx1"/>
                  </a:solidFill>
                  <a:latin typeface="Tahoma" charset="0"/>
                  <a:ea typeface="MS PGothic" charset="0"/>
                  <a:cs typeface="MS PGothic" charset="0"/>
                </a:defRPr>
              </a:lvl2pPr>
              <a:lvl3pPr marL="1143000" indent="-228600" eaLnBrk="0" hangingPunct="0">
                <a:defRPr sz="3200">
                  <a:solidFill>
                    <a:schemeClr val="tx1"/>
                  </a:solidFill>
                  <a:latin typeface="Tahoma" charset="0"/>
                  <a:ea typeface="MS PGothic" charset="0"/>
                  <a:cs typeface="MS PGothic" charset="0"/>
                </a:defRPr>
              </a:lvl3pPr>
              <a:lvl4pPr marL="1600200" indent="-228600" eaLnBrk="0" hangingPunct="0">
                <a:defRPr sz="3200">
                  <a:solidFill>
                    <a:schemeClr val="tx1"/>
                  </a:solidFill>
                  <a:latin typeface="Tahoma" charset="0"/>
                  <a:ea typeface="MS PGothic" charset="0"/>
                  <a:cs typeface="MS PGothic" charset="0"/>
                </a:defRPr>
              </a:lvl4pPr>
              <a:lvl5pPr marL="2057400" indent="-228600" eaLnBrk="0" hangingPunct="0">
                <a:defRPr sz="32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2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2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2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200">
                  <a:solidFill>
                    <a:schemeClr val="tx1"/>
                  </a:solidFill>
                  <a:latin typeface="Tahoma" charset="0"/>
                  <a:ea typeface="MS PGothic" charset="0"/>
                  <a:cs typeface="MS PGothic" charset="0"/>
                </a:defRPr>
              </a:lvl9pPr>
            </a:lstStyle>
            <a:p>
              <a:pPr algn="ctr" eaLnBrk="1" hangingPunct="1">
                <a:spcBef>
                  <a:spcPct val="50000"/>
                </a:spcBef>
              </a:pPr>
              <a:r>
                <a:rPr lang="en-US" altLang="ko-KR" sz="2400">
                  <a:ea typeface="굴림" charset="0"/>
                  <a:cs typeface="굴림" charset="0"/>
                </a:rPr>
                <a:t>Sequential File</a:t>
              </a:r>
            </a:p>
          </p:txBody>
        </p:sp>
        <p:grpSp>
          <p:nvGrpSpPr>
            <p:cNvPr id="6" name="Group 5"/>
            <p:cNvGrpSpPr>
              <a:grpSpLocks/>
            </p:cNvGrpSpPr>
            <p:nvPr/>
          </p:nvGrpSpPr>
          <p:grpSpPr bwMode="auto">
            <a:xfrm>
              <a:off x="3356" y="964"/>
              <a:ext cx="1296" cy="384"/>
              <a:chOff x="3792" y="1152"/>
              <a:chExt cx="1296" cy="384"/>
            </a:xfrm>
          </p:grpSpPr>
          <p:sp>
            <p:nvSpPr>
              <p:cNvPr id="102" name="Rectangle 6"/>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20</a:t>
                </a:r>
                <a:endParaRPr lang="en-US" altLang="ko-KR" sz="3600">
                  <a:ea typeface="굴림" charset="0"/>
                  <a:cs typeface="굴림" charset="0"/>
                </a:endParaRPr>
              </a:p>
            </p:txBody>
          </p:sp>
          <p:sp>
            <p:nvSpPr>
              <p:cNvPr id="103" name="Rectangle 7"/>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10</a:t>
                </a:r>
              </a:p>
            </p:txBody>
          </p:sp>
          <p:sp>
            <p:nvSpPr>
              <p:cNvPr id="104" name="Rectangle 8"/>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05" name="Rectangle 9"/>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7" name="Group 10"/>
            <p:cNvGrpSpPr>
              <a:grpSpLocks/>
            </p:cNvGrpSpPr>
            <p:nvPr/>
          </p:nvGrpSpPr>
          <p:grpSpPr bwMode="auto">
            <a:xfrm>
              <a:off x="3356" y="1492"/>
              <a:ext cx="1296" cy="384"/>
              <a:chOff x="3792" y="1152"/>
              <a:chExt cx="1296" cy="384"/>
            </a:xfrm>
          </p:grpSpPr>
          <p:sp>
            <p:nvSpPr>
              <p:cNvPr id="98" name="Rectangle 11"/>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40</a:t>
                </a:r>
                <a:endParaRPr lang="en-US" altLang="ko-KR" sz="3600">
                  <a:ea typeface="굴림" charset="0"/>
                  <a:cs typeface="굴림" charset="0"/>
                </a:endParaRPr>
              </a:p>
            </p:txBody>
          </p:sp>
          <p:sp>
            <p:nvSpPr>
              <p:cNvPr id="99" name="Rectangle 12"/>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30</a:t>
                </a:r>
              </a:p>
            </p:txBody>
          </p:sp>
          <p:sp>
            <p:nvSpPr>
              <p:cNvPr id="100" name="Rectangle 13"/>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01" name="Rectangle 14"/>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8" name="Group 15"/>
            <p:cNvGrpSpPr>
              <a:grpSpLocks/>
            </p:cNvGrpSpPr>
            <p:nvPr/>
          </p:nvGrpSpPr>
          <p:grpSpPr bwMode="auto">
            <a:xfrm>
              <a:off x="3356" y="2020"/>
              <a:ext cx="1296" cy="384"/>
              <a:chOff x="3792" y="1152"/>
              <a:chExt cx="1296" cy="384"/>
            </a:xfrm>
          </p:grpSpPr>
          <p:sp>
            <p:nvSpPr>
              <p:cNvPr id="94" name="Rectangle 16"/>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60</a:t>
                </a:r>
                <a:endParaRPr lang="en-US" altLang="ko-KR" sz="3600">
                  <a:ea typeface="굴림" charset="0"/>
                  <a:cs typeface="굴림" charset="0"/>
                </a:endParaRPr>
              </a:p>
            </p:txBody>
          </p:sp>
          <p:sp>
            <p:nvSpPr>
              <p:cNvPr id="95" name="Rectangle 17"/>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50</a:t>
                </a:r>
              </a:p>
            </p:txBody>
          </p:sp>
          <p:sp>
            <p:nvSpPr>
              <p:cNvPr id="96" name="Rectangle 18"/>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7" name="Rectangle 19"/>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9" name="Group 20"/>
            <p:cNvGrpSpPr>
              <a:grpSpLocks/>
            </p:cNvGrpSpPr>
            <p:nvPr/>
          </p:nvGrpSpPr>
          <p:grpSpPr bwMode="auto">
            <a:xfrm>
              <a:off x="3356" y="2548"/>
              <a:ext cx="1296" cy="384"/>
              <a:chOff x="3792" y="1152"/>
              <a:chExt cx="1296" cy="384"/>
            </a:xfrm>
          </p:grpSpPr>
          <p:sp>
            <p:nvSpPr>
              <p:cNvPr id="90" name="Rectangle 21"/>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80</a:t>
                </a:r>
                <a:endParaRPr lang="en-US" altLang="ko-KR" sz="3600">
                  <a:ea typeface="굴림" charset="0"/>
                  <a:cs typeface="굴림" charset="0"/>
                </a:endParaRPr>
              </a:p>
            </p:txBody>
          </p:sp>
          <p:sp>
            <p:nvSpPr>
              <p:cNvPr id="91" name="Rectangle 22"/>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70</a:t>
                </a:r>
              </a:p>
            </p:txBody>
          </p:sp>
          <p:sp>
            <p:nvSpPr>
              <p:cNvPr id="92" name="Rectangle 23"/>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3" name="Rectangle 24"/>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10" name="Group 25"/>
            <p:cNvGrpSpPr>
              <a:grpSpLocks/>
            </p:cNvGrpSpPr>
            <p:nvPr/>
          </p:nvGrpSpPr>
          <p:grpSpPr bwMode="auto">
            <a:xfrm>
              <a:off x="3356" y="3028"/>
              <a:ext cx="1296" cy="384"/>
              <a:chOff x="3792" y="1152"/>
              <a:chExt cx="1296" cy="384"/>
            </a:xfrm>
          </p:grpSpPr>
          <p:sp>
            <p:nvSpPr>
              <p:cNvPr id="86" name="Rectangle 26"/>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100</a:t>
                </a:r>
                <a:endParaRPr lang="en-US" altLang="ko-KR" sz="3600">
                  <a:ea typeface="굴림" charset="0"/>
                  <a:cs typeface="굴림" charset="0"/>
                </a:endParaRPr>
              </a:p>
            </p:txBody>
          </p:sp>
          <p:sp>
            <p:nvSpPr>
              <p:cNvPr id="87" name="Rectangle 27"/>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90</a:t>
                </a:r>
              </a:p>
            </p:txBody>
          </p:sp>
          <p:sp>
            <p:nvSpPr>
              <p:cNvPr id="88" name="Rectangle 28"/>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9" name="Rectangle 29"/>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1" name="Text Box 30"/>
            <p:cNvSpPr txBox="1">
              <a:spLocks noChangeArrowheads="1"/>
            </p:cNvSpPr>
            <p:nvPr/>
          </p:nvSpPr>
          <p:spPr bwMode="auto">
            <a:xfrm>
              <a:off x="393" y="633"/>
              <a:ext cx="1686" cy="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3200">
                  <a:solidFill>
                    <a:schemeClr val="tx1"/>
                  </a:solidFill>
                  <a:latin typeface="Tahoma" charset="0"/>
                  <a:ea typeface="MS PGothic" charset="0"/>
                  <a:cs typeface="MS PGothic" charset="0"/>
                </a:defRPr>
              </a:lvl1pPr>
              <a:lvl2pPr marL="742950" indent="-285750" eaLnBrk="0" hangingPunct="0">
                <a:defRPr sz="3200">
                  <a:solidFill>
                    <a:schemeClr val="tx1"/>
                  </a:solidFill>
                  <a:latin typeface="Tahoma" charset="0"/>
                  <a:ea typeface="MS PGothic" charset="0"/>
                  <a:cs typeface="MS PGothic" charset="0"/>
                </a:defRPr>
              </a:lvl2pPr>
              <a:lvl3pPr marL="1143000" indent="-228600" eaLnBrk="0" hangingPunct="0">
                <a:defRPr sz="3200">
                  <a:solidFill>
                    <a:schemeClr val="tx1"/>
                  </a:solidFill>
                  <a:latin typeface="Tahoma" charset="0"/>
                  <a:ea typeface="MS PGothic" charset="0"/>
                  <a:cs typeface="MS PGothic" charset="0"/>
                </a:defRPr>
              </a:lvl3pPr>
              <a:lvl4pPr marL="1600200" indent="-228600" eaLnBrk="0" hangingPunct="0">
                <a:defRPr sz="3200">
                  <a:solidFill>
                    <a:schemeClr val="tx1"/>
                  </a:solidFill>
                  <a:latin typeface="Tahoma" charset="0"/>
                  <a:ea typeface="MS PGothic" charset="0"/>
                  <a:cs typeface="MS PGothic" charset="0"/>
                </a:defRPr>
              </a:lvl4pPr>
              <a:lvl5pPr marL="2057400" indent="-228600" eaLnBrk="0" hangingPunct="0">
                <a:defRPr sz="32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2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2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2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200">
                  <a:solidFill>
                    <a:schemeClr val="tx1"/>
                  </a:solidFill>
                  <a:latin typeface="Tahoma" charset="0"/>
                  <a:ea typeface="MS PGothic" charset="0"/>
                  <a:cs typeface="MS PGothic" charset="0"/>
                </a:defRPr>
              </a:lvl9pPr>
            </a:lstStyle>
            <a:p>
              <a:pPr algn="ctr" eaLnBrk="1" hangingPunct="1">
                <a:spcBef>
                  <a:spcPct val="50000"/>
                </a:spcBef>
              </a:pPr>
              <a:r>
                <a:rPr lang="en-US" altLang="ko-KR" sz="2400">
                  <a:ea typeface="굴림" charset="0"/>
                  <a:cs typeface="굴림" charset="0"/>
                </a:rPr>
                <a:t>Sparse 2nd level</a:t>
              </a:r>
            </a:p>
          </p:txBody>
        </p:sp>
        <p:grpSp>
          <p:nvGrpSpPr>
            <p:cNvPr id="12" name="Group 31"/>
            <p:cNvGrpSpPr>
              <a:grpSpLocks/>
            </p:cNvGrpSpPr>
            <p:nvPr/>
          </p:nvGrpSpPr>
          <p:grpSpPr bwMode="auto">
            <a:xfrm>
              <a:off x="2183" y="996"/>
              <a:ext cx="576" cy="768"/>
              <a:chOff x="1872" y="912"/>
              <a:chExt cx="576" cy="768"/>
            </a:xfrm>
          </p:grpSpPr>
          <p:grpSp>
            <p:nvGrpSpPr>
              <p:cNvPr id="76" name="Group 32"/>
              <p:cNvGrpSpPr>
                <a:grpSpLocks/>
              </p:cNvGrpSpPr>
              <p:nvPr/>
            </p:nvGrpSpPr>
            <p:grpSpPr bwMode="auto">
              <a:xfrm>
                <a:off x="1872" y="912"/>
                <a:ext cx="576" cy="384"/>
                <a:chOff x="1872" y="912"/>
                <a:chExt cx="576" cy="384"/>
              </a:xfrm>
            </p:grpSpPr>
            <p:sp>
              <p:nvSpPr>
                <p:cNvPr id="82" name="Rectangle 33"/>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10</a:t>
                  </a:r>
                </a:p>
              </p:txBody>
            </p:sp>
            <p:sp>
              <p:nvSpPr>
                <p:cNvPr id="83" name="Rectangle 34"/>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4" name="Rectangle 35"/>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5" name="Rectangle 36"/>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30</a:t>
                  </a:r>
                </a:p>
              </p:txBody>
            </p:sp>
          </p:grpSp>
          <p:grpSp>
            <p:nvGrpSpPr>
              <p:cNvPr id="77" name="Group 37"/>
              <p:cNvGrpSpPr>
                <a:grpSpLocks/>
              </p:cNvGrpSpPr>
              <p:nvPr/>
            </p:nvGrpSpPr>
            <p:grpSpPr bwMode="auto">
              <a:xfrm>
                <a:off x="1872" y="1296"/>
                <a:ext cx="576" cy="384"/>
                <a:chOff x="1872" y="912"/>
                <a:chExt cx="576" cy="384"/>
              </a:xfrm>
            </p:grpSpPr>
            <p:sp>
              <p:nvSpPr>
                <p:cNvPr id="78" name="Rectangle 38"/>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50</a:t>
                  </a:r>
                </a:p>
              </p:txBody>
            </p:sp>
            <p:sp>
              <p:nvSpPr>
                <p:cNvPr id="79" name="Rectangle 39"/>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0" name="Rectangle 40"/>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1" name="Rectangle 41"/>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70</a:t>
                  </a:r>
                </a:p>
              </p:txBody>
            </p:sp>
          </p:grpSp>
        </p:grpSp>
        <p:grpSp>
          <p:nvGrpSpPr>
            <p:cNvPr id="13" name="Group 42"/>
            <p:cNvGrpSpPr>
              <a:grpSpLocks/>
            </p:cNvGrpSpPr>
            <p:nvPr/>
          </p:nvGrpSpPr>
          <p:grpSpPr bwMode="auto">
            <a:xfrm>
              <a:off x="2183" y="1860"/>
              <a:ext cx="576" cy="768"/>
              <a:chOff x="1872" y="912"/>
              <a:chExt cx="576" cy="768"/>
            </a:xfrm>
          </p:grpSpPr>
          <p:grpSp>
            <p:nvGrpSpPr>
              <p:cNvPr id="66" name="Group 43"/>
              <p:cNvGrpSpPr>
                <a:grpSpLocks/>
              </p:cNvGrpSpPr>
              <p:nvPr/>
            </p:nvGrpSpPr>
            <p:grpSpPr bwMode="auto">
              <a:xfrm>
                <a:off x="1872" y="912"/>
                <a:ext cx="576" cy="384"/>
                <a:chOff x="1872" y="912"/>
                <a:chExt cx="576" cy="384"/>
              </a:xfrm>
            </p:grpSpPr>
            <p:sp>
              <p:nvSpPr>
                <p:cNvPr id="72" name="Rectangle 44"/>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90</a:t>
                  </a:r>
                </a:p>
              </p:txBody>
            </p:sp>
            <p:sp>
              <p:nvSpPr>
                <p:cNvPr id="73" name="Rectangle 45"/>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4" name="Rectangle 46"/>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5" name="Rectangle 47"/>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110</a:t>
                  </a:r>
                </a:p>
              </p:txBody>
            </p:sp>
          </p:grpSp>
          <p:grpSp>
            <p:nvGrpSpPr>
              <p:cNvPr id="67" name="Group 48"/>
              <p:cNvGrpSpPr>
                <a:grpSpLocks/>
              </p:cNvGrpSpPr>
              <p:nvPr/>
            </p:nvGrpSpPr>
            <p:grpSpPr bwMode="auto">
              <a:xfrm>
                <a:off x="1872" y="1296"/>
                <a:ext cx="576" cy="384"/>
                <a:chOff x="1872" y="912"/>
                <a:chExt cx="576" cy="384"/>
              </a:xfrm>
            </p:grpSpPr>
            <p:sp>
              <p:nvSpPr>
                <p:cNvPr id="68" name="Rectangle 49"/>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130</a:t>
                  </a:r>
                </a:p>
              </p:txBody>
            </p:sp>
            <p:sp>
              <p:nvSpPr>
                <p:cNvPr id="69" name="Rectangle 50"/>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0" name="Rectangle 51"/>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 name="Rectangle 52"/>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150</a:t>
                  </a:r>
                </a:p>
              </p:txBody>
            </p:sp>
          </p:grpSp>
        </p:grpSp>
        <p:grpSp>
          <p:nvGrpSpPr>
            <p:cNvPr id="14" name="Group 53"/>
            <p:cNvGrpSpPr>
              <a:grpSpLocks/>
            </p:cNvGrpSpPr>
            <p:nvPr/>
          </p:nvGrpSpPr>
          <p:grpSpPr bwMode="auto">
            <a:xfrm>
              <a:off x="2183" y="2772"/>
              <a:ext cx="576" cy="768"/>
              <a:chOff x="1872" y="912"/>
              <a:chExt cx="576" cy="768"/>
            </a:xfrm>
          </p:grpSpPr>
          <p:grpSp>
            <p:nvGrpSpPr>
              <p:cNvPr id="56" name="Group 54"/>
              <p:cNvGrpSpPr>
                <a:grpSpLocks/>
              </p:cNvGrpSpPr>
              <p:nvPr/>
            </p:nvGrpSpPr>
            <p:grpSpPr bwMode="auto">
              <a:xfrm>
                <a:off x="1872" y="912"/>
                <a:ext cx="576" cy="384"/>
                <a:chOff x="1872" y="912"/>
                <a:chExt cx="576" cy="384"/>
              </a:xfrm>
            </p:grpSpPr>
            <p:sp>
              <p:nvSpPr>
                <p:cNvPr id="62" name="Rectangle 55"/>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170</a:t>
                  </a:r>
                </a:p>
              </p:txBody>
            </p:sp>
            <p:sp>
              <p:nvSpPr>
                <p:cNvPr id="63" name="Rectangle 56"/>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4" name="Rectangle 57"/>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5" name="Rectangle 58"/>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190</a:t>
                  </a:r>
                </a:p>
              </p:txBody>
            </p:sp>
          </p:grpSp>
          <p:grpSp>
            <p:nvGrpSpPr>
              <p:cNvPr id="57" name="Group 59"/>
              <p:cNvGrpSpPr>
                <a:grpSpLocks/>
              </p:cNvGrpSpPr>
              <p:nvPr/>
            </p:nvGrpSpPr>
            <p:grpSpPr bwMode="auto">
              <a:xfrm>
                <a:off x="1872" y="1296"/>
                <a:ext cx="576" cy="384"/>
                <a:chOff x="1872" y="912"/>
                <a:chExt cx="576" cy="384"/>
              </a:xfrm>
            </p:grpSpPr>
            <p:sp>
              <p:nvSpPr>
                <p:cNvPr id="58" name="Rectangle 60"/>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210</a:t>
                  </a:r>
                </a:p>
              </p:txBody>
            </p:sp>
            <p:sp>
              <p:nvSpPr>
                <p:cNvPr id="59" name="Rectangle 61"/>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0" name="Rectangle 62"/>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1" name="Rectangle 63"/>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230</a:t>
                  </a:r>
                </a:p>
              </p:txBody>
            </p:sp>
          </p:grpSp>
        </p:grpSp>
        <p:sp>
          <p:nvSpPr>
            <p:cNvPr id="15" name="Line 64"/>
            <p:cNvSpPr>
              <a:spLocks noChangeShapeType="1"/>
            </p:cNvSpPr>
            <p:nvPr/>
          </p:nvSpPr>
          <p:spPr bwMode="auto">
            <a:xfrm>
              <a:off x="2615" y="1044"/>
              <a:ext cx="745"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6" name="Line 65"/>
            <p:cNvSpPr>
              <a:spLocks noChangeShapeType="1"/>
            </p:cNvSpPr>
            <p:nvPr/>
          </p:nvSpPr>
          <p:spPr bwMode="auto">
            <a:xfrm>
              <a:off x="2646" y="1284"/>
              <a:ext cx="683" cy="28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7" name="Line 66"/>
            <p:cNvSpPr>
              <a:spLocks noChangeShapeType="1"/>
            </p:cNvSpPr>
            <p:nvPr/>
          </p:nvSpPr>
          <p:spPr bwMode="auto">
            <a:xfrm>
              <a:off x="2646" y="1476"/>
              <a:ext cx="714" cy="624"/>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8" name="Line 67"/>
            <p:cNvSpPr>
              <a:spLocks noChangeShapeType="1"/>
            </p:cNvSpPr>
            <p:nvPr/>
          </p:nvSpPr>
          <p:spPr bwMode="auto">
            <a:xfrm>
              <a:off x="2615" y="1668"/>
              <a:ext cx="714" cy="96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9" name="Line 68"/>
            <p:cNvSpPr>
              <a:spLocks noChangeShapeType="1"/>
            </p:cNvSpPr>
            <p:nvPr/>
          </p:nvSpPr>
          <p:spPr bwMode="auto">
            <a:xfrm>
              <a:off x="2646" y="2196"/>
              <a:ext cx="683" cy="1392"/>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0" name="Line 69"/>
            <p:cNvSpPr>
              <a:spLocks noChangeShapeType="1"/>
            </p:cNvSpPr>
            <p:nvPr/>
          </p:nvSpPr>
          <p:spPr bwMode="auto">
            <a:xfrm>
              <a:off x="2615" y="1956"/>
              <a:ext cx="714" cy="1152"/>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1" name="Line 70"/>
            <p:cNvSpPr>
              <a:spLocks noChangeShapeType="1"/>
            </p:cNvSpPr>
            <p:nvPr/>
          </p:nvSpPr>
          <p:spPr bwMode="auto">
            <a:xfrm>
              <a:off x="2677" y="2532"/>
              <a:ext cx="507" cy="108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 name="Line 71"/>
            <p:cNvSpPr>
              <a:spLocks noChangeShapeType="1"/>
            </p:cNvSpPr>
            <p:nvPr/>
          </p:nvSpPr>
          <p:spPr bwMode="auto">
            <a:xfrm>
              <a:off x="2677" y="3444"/>
              <a:ext cx="167" cy="20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3" name="Line 72"/>
            <p:cNvSpPr>
              <a:spLocks noChangeShapeType="1"/>
            </p:cNvSpPr>
            <p:nvPr/>
          </p:nvSpPr>
          <p:spPr bwMode="auto">
            <a:xfrm>
              <a:off x="2646" y="3108"/>
              <a:ext cx="286" cy="51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 name="Line 73"/>
            <p:cNvSpPr>
              <a:spLocks noChangeShapeType="1"/>
            </p:cNvSpPr>
            <p:nvPr/>
          </p:nvSpPr>
          <p:spPr bwMode="auto">
            <a:xfrm>
              <a:off x="2677" y="2868"/>
              <a:ext cx="379" cy="75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25" name="Group 74"/>
            <p:cNvGrpSpPr>
              <a:grpSpLocks/>
            </p:cNvGrpSpPr>
            <p:nvPr/>
          </p:nvGrpSpPr>
          <p:grpSpPr bwMode="auto">
            <a:xfrm>
              <a:off x="1166" y="986"/>
              <a:ext cx="576" cy="768"/>
              <a:chOff x="1872" y="912"/>
              <a:chExt cx="576" cy="768"/>
            </a:xfrm>
          </p:grpSpPr>
          <p:grpSp>
            <p:nvGrpSpPr>
              <p:cNvPr id="46" name="Group 75"/>
              <p:cNvGrpSpPr>
                <a:grpSpLocks/>
              </p:cNvGrpSpPr>
              <p:nvPr/>
            </p:nvGrpSpPr>
            <p:grpSpPr bwMode="auto">
              <a:xfrm>
                <a:off x="1872" y="912"/>
                <a:ext cx="576" cy="384"/>
                <a:chOff x="1872" y="912"/>
                <a:chExt cx="576" cy="384"/>
              </a:xfrm>
            </p:grpSpPr>
            <p:sp>
              <p:nvSpPr>
                <p:cNvPr id="52" name="Rectangle 76"/>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10</a:t>
                  </a:r>
                </a:p>
              </p:txBody>
            </p:sp>
            <p:sp>
              <p:nvSpPr>
                <p:cNvPr id="53" name="Rectangle 77"/>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4" name="Rectangle 78"/>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5" name="Rectangle 79"/>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90</a:t>
                  </a:r>
                </a:p>
              </p:txBody>
            </p:sp>
          </p:grpSp>
          <p:grpSp>
            <p:nvGrpSpPr>
              <p:cNvPr id="47" name="Group 80"/>
              <p:cNvGrpSpPr>
                <a:grpSpLocks/>
              </p:cNvGrpSpPr>
              <p:nvPr/>
            </p:nvGrpSpPr>
            <p:grpSpPr bwMode="auto">
              <a:xfrm>
                <a:off x="1872" y="1296"/>
                <a:ext cx="576" cy="384"/>
                <a:chOff x="1872" y="912"/>
                <a:chExt cx="576" cy="384"/>
              </a:xfrm>
            </p:grpSpPr>
            <p:sp>
              <p:nvSpPr>
                <p:cNvPr id="48" name="Rectangle 81"/>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170</a:t>
                  </a:r>
                </a:p>
              </p:txBody>
            </p:sp>
            <p:sp>
              <p:nvSpPr>
                <p:cNvPr id="49" name="Rectangle 82"/>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0" name="Rectangle 83"/>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1" name="Rectangle 84"/>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250</a:t>
                  </a:r>
                </a:p>
              </p:txBody>
            </p:sp>
          </p:grpSp>
        </p:grpSp>
        <p:grpSp>
          <p:nvGrpSpPr>
            <p:cNvPr id="26" name="Group 85"/>
            <p:cNvGrpSpPr>
              <a:grpSpLocks/>
            </p:cNvGrpSpPr>
            <p:nvPr/>
          </p:nvGrpSpPr>
          <p:grpSpPr bwMode="auto">
            <a:xfrm>
              <a:off x="1166" y="1946"/>
              <a:ext cx="576" cy="768"/>
              <a:chOff x="1872" y="912"/>
              <a:chExt cx="576" cy="768"/>
            </a:xfrm>
          </p:grpSpPr>
          <p:grpSp>
            <p:nvGrpSpPr>
              <p:cNvPr id="36" name="Group 86"/>
              <p:cNvGrpSpPr>
                <a:grpSpLocks/>
              </p:cNvGrpSpPr>
              <p:nvPr/>
            </p:nvGrpSpPr>
            <p:grpSpPr bwMode="auto">
              <a:xfrm>
                <a:off x="1872" y="912"/>
                <a:ext cx="576" cy="384"/>
                <a:chOff x="1872" y="912"/>
                <a:chExt cx="576" cy="384"/>
              </a:xfrm>
            </p:grpSpPr>
            <p:sp>
              <p:nvSpPr>
                <p:cNvPr id="42" name="Rectangle 87"/>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330</a:t>
                  </a:r>
                </a:p>
              </p:txBody>
            </p:sp>
            <p:sp>
              <p:nvSpPr>
                <p:cNvPr id="43" name="Rectangle 88"/>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4" name="Rectangle 89"/>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5" name="Rectangle 90"/>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410</a:t>
                  </a:r>
                </a:p>
              </p:txBody>
            </p:sp>
          </p:grpSp>
          <p:grpSp>
            <p:nvGrpSpPr>
              <p:cNvPr id="37" name="Group 91"/>
              <p:cNvGrpSpPr>
                <a:grpSpLocks/>
              </p:cNvGrpSpPr>
              <p:nvPr/>
            </p:nvGrpSpPr>
            <p:grpSpPr bwMode="auto">
              <a:xfrm>
                <a:off x="1872" y="1296"/>
                <a:ext cx="576" cy="384"/>
                <a:chOff x="1872" y="912"/>
                <a:chExt cx="576" cy="384"/>
              </a:xfrm>
            </p:grpSpPr>
            <p:sp>
              <p:nvSpPr>
                <p:cNvPr id="38" name="Rectangle 92"/>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490</a:t>
                  </a:r>
                </a:p>
              </p:txBody>
            </p:sp>
            <p:sp>
              <p:nvSpPr>
                <p:cNvPr id="39" name="Rectangle 93"/>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0" name="Rectangle 94"/>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1" name="Rectangle 95"/>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570</a:t>
                  </a:r>
                </a:p>
              </p:txBody>
            </p:sp>
          </p:grpSp>
        </p:grpSp>
        <p:sp>
          <p:nvSpPr>
            <p:cNvPr id="27" name="Line 96"/>
            <p:cNvSpPr>
              <a:spLocks noChangeShapeType="1"/>
            </p:cNvSpPr>
            <p:nvPr/>
          </p:nvSpPr>
          <p:spPr bwMode="auto">
            <a:xfrm>
              <a:off x="1598" y="1082"/>
              <a:ext cx="571"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8" name="Line 97"/>
            <p:cNvSpPr>
              <a:spLocks noChangeShapeType="1"/>
            </p:cNvSpPr>
            <p:nvPr/>
          </p:nvSpPr>
          <p:spPr bwMode="auto">
            <a:xfrm>
              <a:off x="1625" y="1274"/>
              <a:ext cx="544" cy="72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9" name="Line 98"/>
            <p:cNvSpPr>
              <a:spLocks noChangeShapeType="1"/>
            </p:cNvSpPr>
            <p:nvPr/>
          </p:nvSpPr>
          <p:spPr bwMode="auto">
            <a:xfrm>
              <a:off x="1625" y="1466"/>
              <a:ext cx="571" cy="144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0" name="Line 99"/>
            <p:cNvSpPr>
              <a:spLocks noChangeShapeType="1"/>
            </p:cNvSpPr>
            <p:nvPr/>
          </p:nvSpPr>
          <p:spPr bwMode="auto">
            <a:xfrm>
              <a:off x="1625" y="1658"/>
              <a:ext cx="471" cy="187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1" name="Line 100"/>
            <p:cNvSpPr>
              <a:spLocks noChangeShapeType="1"/>
            </p:cNvSpPr>
            <p:nvPr/>
          </p:nvSpPr>
          <p:spPr bwMode="auto">
            <a:xfrm>
              <a:off x="1625" y="2042"/>
              <a:ext cx="163" cy="48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2" name="Line 101"/>
            <p:cNvSpPr>
              <a:spLocks noChangeShapeType="1"/>
            </p:cNvSpPr>
            <p:nvPr/>
          </p:nvSpPr>
          <p:spPr bwMode="auto">
            <a:xfrm>
              <a:off x="1625" y="2234"/>
              <a:ext cx="136" cy="52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3" name="Line 102"/>
            <p:cNvSpPr>
              <a:spLocks noChangeShapeType="1"/>
            </p:cNvSpPr>
            <p:nvPr/>
          </p:nvSpPr>
          <p:spPr bwMode="auto">
            <a:xfrm>
              <a:off x="1625" y="2426"/>
              <a:ext cx="190" cy="76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 name="Line 103"/>
            <p:cNvSpPr>
              <a:spLocks noChangeShapeType="1"/>
            </p:cNvSpPr>
            <p:nvPr/>
          </p:nvSpPr>
          <p:spPr bwMode="auto">
            <a:xfrm>
              <a:off x="1625" y="2618"/>
              <a:ext cx="163" cy="76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5" name="Text Box 106"/>
            <p:cNvSpPr txBox="1">
              <a:spLocks noChangeArrowheads="1"/>
            </p:cNvSpPr>
            <p:nvPr/>
          </p:nvSpPr>
          <p:spPr bwMode="auto">
            <a:xfrm>
              <a:off x="2090" y="662"/>
              <a:ext cx="913" cy="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3200">
                  <a:solidFill>
                    <a:schemeClr val="tx1"/>
                  </a:solidFill>
                  <a:latin typeface="Tahoma" charset="0"/>
                  <a:ea typeface="MS PGothic" charset="0"/>
                  <a:cs typeface="MS PGothic" charset="0"/>
                </a:defRPr>
              </a:lvl1pPr>
              <a:lvl2pPr marL="742950" indent="-285750" eaLnBrk="0" hangingPunct="0">
                <a:defRPr sz="3200">
                  <a:solidFill>
                    <a:schemeClr val="tx1"/>
                  </a:solidFill>
                  <a:latin typeface="Tahoma" charset="0"/>
                  <a:ea typeface="MS PGothic" charset="0"/>
                  <a:cs typeface="MS PGothic" charset="0"/>
                </a:defRPr>
              </a:lvl2pPr>
              <a:lvl3pPr marL="1143000" indent="-228600" eaLnBrk="0" hangingPunct="0">
                <a:defRPr sz="3200">
                  <a:solidFill>
                    <a:schemeClr val="tx1"/>
                  </a:solidFill>
                  <a:latin typeface="Tahoma" charset="0"/>
                  <a:ea typeface="MS PGothic" charset="0"/>
                  <a:cs typeface="MS PGothic" charset="0"/>
                </a:defRPr>
              </a:lvl3pPr>
              <a:lvl4pPr marL="1600200" indent="-228600" eaLnBrk="0" hangingPunct="0">
                <a:defRPr sz="3200">
                  <a:solidFill>
                    <a:schemeClr val="tx1"/>
                  </a:solidFill>
                  <a:latin typeface="Tahoma" charset="0"/>
                  <a:ea typeface="MS PGothic" charset="0"/>
                  <a:cs typeface="MS PGothic" charset="0"/>
                </a:defRPr>
              </a:lvl4pPr>
              <a:lvl5pPr marL="2057400" indent="-228600" eaLnBrk="0" hangingPunct="0">
                <a:defRPr sz="32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2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2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2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200">
                  <a:solidFill>
                    <a:schemeClr val="tx1"/>
                  </a:solidFill>
                  <a:latin typeface="Tahoma" charset="0"/>
                  <a:ea typeface="MS PGothic" charset="0"/>
                  <a:cs typeface="MS PGothic" charset="0"/>
                </a:defRPr>
              </a:lvl9pPr>
            </a:lstStyle>
            <a:p>
              <a:pPr algn="ctr" eaLnBrk="1" hangingPunct="1">
                <a:spcBef>
                  <a:spcPct val="50000"/>
                </a:spcBef>
              </a:pPr>
              <a:r>
                <a:rPr lang="en-US" altLang="ko-KR" sz="2400">
                  <a:ea typeface="굴림" charset="0"/>
                  <a:cs typeface="굴림" charset="0"/>
                </a:rPr>
                <a:t>1st level</a:t>
              </a:r>
            </a:p>
          </p:txBody>
        </p:sp>
      </p:grpSp>
    </p:spTree>
    <p:extLst>
      <p:ext uri="{BB962C8B-B14F-4D97-AF65-F5344CB8AC3E}">
        <p14:creationId xmlns:p14="http://schemas.microsoft.com/office/powerpoint/2010/main" val="16330284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Primary Index vs. Secondary Index</a:t>
            </a:r>
          </a:p>
        </p:txBody>
      </p:sp>
      <p:grpSp>
        <p:nvGrpSpPr>
          <p:cNvPr id="31" name="Group 30"/>
          <p:cNvGrpSpPr/>
          <p:nvPr/>
        </p:nvGrpSpPr>
        <p:grpSpPr>
          <a:xfrm>
            <a:off x="5202228" y="2305889"/>
            <a:ext cx="2057400" cy="4179887"/>
            <a:chOff x="690563" y="1868488"/>
            <a:chExt cx="2057400" cy="4179887"/>
          </a:xfrm>
        </p:grpSpPr>
        <p:sp>
          <p:nvSpPr>
            <p:cNvPr id="5" name="Line 5"/>
            <p:cNvSpPr>
              <a:spLocks noChangeShapeType="1"/>
            </p:cNvSpPr>
            <p:nvPr/>
          </p:nvSpPr>
          <p:spPr bwMode="auto">
            <a:xfrm>
              <a:off x="800100" y="1868488"/>
              <a:ext cx="190500" cy="304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6" name="Group 6"/>
            <p:cNvGrpSpPr>
              <a:grpSpLocks/>
            </p:cNvGrpSpPr>
            <p:nvPr/>
          </p:nvGrpSpPr>
          <p:grpSpPr bwMode="auto">
            <a:xfrm>
              <a:off x="690563" y="2162175"/>
              <a:ext cx="2057400" cy="609600"/>
              <a:chOff x="3792" y="1152"/>
              <a:chExt cx="1296" cy="384"/>
            </a:xfrm>
          </p:grpSpPr>
          <p:sp>
            <p:nvSpPr>
              <p:cNvPr id="7" name="Rectangle 7"/>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50</a:t>
                </a:r>
                <a:endParaRPr lang="en-US" altLang="ko-KR" sz="3600">
                  <a:ea typeface="굴림" charset="0"/>
                  <a:cs typeface="굴림" charset="0"/>
                </a:endParaRPr>
              </a:p>
            </p:txBody>
          </p:sp>
          <p:sp>
            <p:nvSpPr>
              <p:cNvPr id="8" name="Rectangle 8"/>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30</a:t>
                </a:r>
              </a:p>
            </p:txBody>
          </p:sp>
          <p:sp>
            <p:nvSpPr>
              <p:cNvPr id="9" name="Rectangle 9"/>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0" name="Rectangle 10"/>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11" name="Group 11"/>
            <p:cNvGrpSpPr>
              <a:grpSpLocks/>
            </p:cNvGrpSpPr>
            <p:nvPr/>
          </p:nvGrpSpPr>
          <p:grpSpPr bwMode="auto">
            <a:xfrm>
              <a:off x="690563" y="3000375"/>
              <a:ext cx="2057400" cy="609600"/>
              <a:chOff x="3792" y="1152"/>
              <a:chExt cx="1296" cy="384"/>
            </a:xfrm>
          </p:grpSpPr>
          <p:sp>
            <p:nvSpPr>
              <p:cNvPr id="12" name="Rectangle 12"/>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70</a:t>
                </a:r>
                <a:endParaRPr lang="en-US" altLang="ko-KR" sz="3600">
                  <a:ea typeface="굴림" charset="0"/>
                  <a:cs typeface="굴림" charset="0"/>
                </a:endParaRPr>
              </a:p>
            </p:txBody>
          </p:sp>
          <p:sp>
            <p:nvSpPr>
              <p:cNvPr id="13" name="Rectangle 13"/>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20</a:t>
                </a:r>
              </a:p>
            </p:txBody>
          </p:sp>
          <p:sp>
            <p:nvSpPr>
              <p:cNvPr id="14" name="Rectangle 14"/>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5" name="Rectangle 15"/>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16" name="Group 16"/>
            <p:cNvGrpSpPr>
              <a:grpSpLocks/>
            </p:cNvGrpSpPr>
            <p:nvPr/>
          </p:nvGrpSpPr>
          <p:grpSpPr bwMode="auto">
            <a:xfrm>
              <a:off x="690563" y="3838575"/>
              <a:ext cx="2057400" cy="609600"/>
              <a:chOff x="3792" y="1152"/>
              <a:chExt cx="1296" cy="384"/>
            </a:xfrm>
          </p:grpSpPr>
          <p:sp>
            <p:nvSpPr>
              <p:cNvPr id="17" name="Rectangle 17"/>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40</a:t>
                </a:r>
                <a:endParaRPr lang="en-US" altLang="ko-KR" sz="3600">
                  <a:ea typeface="굴림" charset="0"/>
                  <a:cs typeface="굴림" charset="0"/>
                </a:endParaRPr>
              </a:p>
            </p:txBody>
          </p:sp>
          <p:sp>
            <p:nvSpPr>
              <p:cNvPr id="18" name="Rectangle 18"/>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80</a:t>
                </a:r>
              </a:p>
            </p:txBody>
          </p:sp>
          <p:sp>
            <p:nvSpPr>
              <p:cNvPr id="19" name="Rectangle 19"/>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0" name="Rectangle 20"/>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21" name="Group 21"/>
            <p:cNvGrpSpPr>
              <a:grpSpLocks/>
            </p:cNvGrpSpPr>
            <p:nvPr/>
          </p:nvGrpSpPr>
          <p:grpSpPr bwMode="auto">
            <a:xfrm>
              <a:off x="690563" y="4676775"/>
              <a:ext cx="2057400" cy="609600"/>
              <a:chOff x="3792" y="1152"/>
              <a:chExt cx="1296" cy="384"/>
            </a:xfrm>
          </p:grpSpPr>
          <p:sp>
            <p:nvSpPr>
              <p:cNvPr id="22" name="Rectangle 22"/>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10</a:t>
                </a:r>
                <a:endParaRPr lang="en-US" altLang="ko-KR" sz="3600">
                  <a:ea typeface="굴림" charset="0"/>
                  <a:cs typeface="굴림" charset="0"/>
                </a:endParaRPr>
              </a:p>
            </p:txBody>
          </p:sp>
          <p:sp>
            <p:nvSpPr>
              <p:cNvPr id="23" name="Rectangle 23"/>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100</a:t>
                </a:r>
              </a:p>
            </p:txBody>
          </p:sp>
          <p:sp>
            <p:nvSpPr>
              <p:cNvPr id="24" name="Rectangle 24"/>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5" name="Rectangle 25"/>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26" name="Group 26"/>
            <p:cNvGrpSpPr>
              <a:grpSpLocks/>
            </p:cNvGrpSpPr>
            <p:nvPr/>
          </p:nvGrpSpPr>
          <p:grpSpPr bwMode="auto">
            <a:xfrm>
              <a:off x="690563" y="5438775"/>
              <a:ext cx="2057400" cy="609600"/>
              <a:chOff x="3792" y="1152"/>
              <a:chExt cx="1296" cy="384"/>
            </a:xfrm>
          </p:grpSpPr>
          <p:sp>
            <p:nvSpPr>
              <p:cNvPr id="27" name="Rectangle 27"/>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60</a:t>
                </a:r>
                <a:endParaRPr lang="en-US" altLang="ko-KR" sz="3600">
                  <a:ea typeface="굴림" charset="0"/>
                  <a:cs typeface="굴림" charset="0"/>
                </a:endParaRPr>
              </a:p>
            </p:txBody>
          </p:sp>
          <p:sp>
            <p:nvSpPr>
              <p:cNvPr id="28" name="Rectangle 28"/>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90</a:t>
                </a:r>
              </a:p>
            </p:txBody>
          </p:sp>
          <p:sp>
            <p:nvSpPr>
              <p:cNvPr id="29" name="Rectangle 29"/>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0" name="Rectangle 30"/>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grpSp>
        <p:nvGrpSpPr>
          <p:cNvPr id="58" name="Group 57"/>
          <p:cNvGrpSpPr/>
          <p:nvPr/>
        </p:nvGrpSpPr>
        <p:grpSpPr>
          <a:xfrm>
            <a:off x="1491688" y="2063378"/>
            <a:ext cx="1836737" cy="4422775"/>
            <a:chOff x="4820097" y="2341169"/>
            <a:chExt cx="1836737" cy="4422775"/>
          </a:xfrm>
        </p:grpSpPr>
        <p:sp>
          <p:nvSpPr>
            <p:cNvPr id="32" name="Text Box 77"/>
            <p:cNvSpPr txBox="1">
              <a:spLocks noChangeArrowheads="1"/>
            </p:cNvSpPr>
            <p:nvPr/>
          </p:nvSpPr>
          <p:spPr bwMode="auto">
            <a:xfrm>
              <a:off x="4832797" y="2341169"/>
              <a:ext cx="18129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3200">
                  <a:solidFill>
                    <a:schemeClr val="tx1"/>
                  </a:solidFill>
                  <a:latin typeface="Tahoma" charset="0"/>
                  <a:ea typeface="MS PGothic" charset="0"/>
                  <a:cs typeface="MS PGothic" charset="0"/>
                </a:defRPr>
              </a:lvl1pPr>
              <a:lvl2pPr marL="742950" indent="-285750" eaLnBrk="0" hangingPunct="0">
                <a:defRPr sz="3200">
                  <a:solidFill>
                    <a:schemeClr val="tx1"/>
                  </a:solidFill>
                  <a:latin typeface="Tahoma" charset="0"/>
                  <a:ea typeface="MS PGothic" charset="0"/>
                  <a:cs typeface="MS PGothic" charset="0"/>
                </a:defRPr>
              </a:lvl2pPr>
              <a:lvl3pPr marL="1143000" indent="-228600" eaLnBrk="0" hangingPunct="0">
                <a:defRPr sz="3200">
                  <a:solidFill>
                    <a:schemeClr val="tx1"/>
                  </a:solidFill>
                  <a:latin typeface="Tahoma" charset="0"/>
                  <a:ea typeface="MS PGothic" charset="0"/>
                  <a:cs typeface="MS PGothic" charset="0"/>
                </a:defRPr>
              </a:lvl3pPr>
              <a:lvl4pPr marL="1600200" indent="-228600" eaLnBrk="0" hangingPunct="0">
                <a:defRPr sz="3200">
                  <a:solidFill>
                    <a:schemeClr val="tx1"/>
                  </a:solidFill>
                  <a:latin typeface="Tahoma" charset="0"/>
                  <a:ea typeface="MS PGothic" charset="0"/>
                  <a:cs typeface="MS PGothic" charset="0"/>
                </a:defRPr>
              </a:lvl4pPr>
              <a:lvl5pPr marL="2057400" indent="-228600" eaLnBrk="0" hangingPunct="0">
                <a:defRPr sz="32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2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2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2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200">
                  <a:solidFill>
                    <a:schemeClr val="tx1"/>
                  </a:solidFill>
                  <a:latin typeface="Tahoma" charset="0"/>
                  <a:ea typeface="MS PGothic" charset="0"/>
                  <a:cs typeface="MS PGothic" charset="0"/>
                </a:defRPr>
              </a:lvl9pPr>
            </a:lstStyle>
            <a:p>
              <a:pPr algn="ctr" eaLnBrk="1" hangingPunct="1">
                <a:spcBef>
                  <a:spcPct val="50000"/>
                </a:spcBef>
              </a:pPr>
              <a:r>
                <a:rPr lang="en-US" altLang="ko-KR" sz="2000">
                  <a:ea typeface="굴림" charset="0"/>
                  <a:cs typeface="굴림" charset="0"/>
                </a:rPr>
                <a:t>Sequential File</a:t>
              </a:r>
            </a:p>
          </p:txBody>
        </p:sp>
        <p:grpSp>
          <p:nvGrpSpPr>
            <p:cNvPr id="33" name="Group 78"/>
            <p:cNvGrpSpPr>
              <a:grpSpLocks/>
            </p:cNvGrpSpPr>
            <p:nvPr/>
          </p:nvGrpSpPr>
          <p:grpSpPr bwMode="auto">
            <a:xfrm>
              <a:off x="4820097" y="2877744"/>
              <a:ext cx="1836737" cy="609600"/>
              <a:chOff x="3792" y="1152"/>
              <a:chExt cx="1296" cy="384"/>
            </a:xfrm>
          </p:grpSpPr>
          <p:sp>
            <p:nvSpPr>
              <p:cNvPr id="34" name="Rectangle 79"/>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dirty="0">
                    <a:ea typeface="굴림" charset="0"/>
                    <a:cs typeface="굴림" charset="0"/>
                  </a:rPr>
                  <a:t>20</a:t>
                </a:r>
                <a:endParaRPr lang="en-US" altLang="ko-KR" sz="3600" dirty="0">
                  <a:ea typeface="굴림" charset="0"/>
                  <a:cs typeface="굴림" charset="0"/>
                </a:endParaRPr>
              </a:p>
            </p:txBody>
          </p:sp>
          <p:sp>
            <p:nvSpPr>
              <p:cNvPr id="35" name="Rectangle 80"/>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10</a:t>
                </a:r>
              </a:p>
            </p:txBody>
          </p:sp>
          <p:sp>
            <p:nvSpPr>
              <p:cNvPr id="36" name="Rectangle 81"/>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7" name="Rectangle 82"/>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38" name="Group 83"/>
            <p:cNvGrpSpPr>
              <a:grpSpLocks/>
            </p:cNvGrpSpPr>
            <p:nvPr/>
          </p:nvGrpSpPr>
          <p:grpSpPr bwMode="auto">
            <a:xfrm>
              <a:off x="4820097" y="3715944"/>
              <a:ext cx="1836737" cy="609600"/>
              <a:chOff x="3792" y="1152"/>
              <a:chExt cx="1296" cy="384"/>
            </a:xfrm>
          </p:grpSpPr>
          <p:sp>
            <p:nvSpPr>
              <p:cNvPr id="39" name="Rectangle 84"/>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40</a:t>
                </a:r>
                <a:endParaRPr lang="en-US" altLang="ko-KR" sz="3600">
                  <a:ea typeface="굴림" charset="0"/>
                  <a:cs typeface="굴림" charset="0"/>
                </a:endParaRPr>
              </a:p>
            </p:txBody>
          </p:sp>
          <p:sp>
            <p:nvSpPr>
              <p:cNvPr id="40" name="Rectangle 85"/>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30</a:t>
                </a:r>
              </a:p>
            </p:txBody>
          </p:sp>
          <p:sp>
            <p:nvSpPr>
              <p:cNvPr id="41" name="Rectangle 86"/>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2" name="Rectangle 87"/>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43" name="Group 88"/>
            <p:cNvGrpSpPr>
              <a:grpSpLocks/>
            </p:cNvGrpSpPr>
            <p:nvPr/>
          </p:nvGrpSpPr>
          <p:grpSpPr bwMode="auto">
            <a:xfrm>
              <a:off x="4820097" y="4554144"/>
              <a:ext cx="1836737" cy="609600"/>
              <a:chOff x="3792" y="1152"/>
              <a:chExt cx="1296" cy="384"/>
            </a:xfrm>
          </p:grpSpPr>
          <p:sp>
            <p:nvSpPr>
              <p:cNvPr id="44" name="Rectangle 89"/>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60</a:t>
                </a:r>
                <a:endParaRPr lang="en-US" altLang="ko-KR" sz="3600">
                  <a:ea typeface="굴림" charset="0"/>
                  <a:cs typeface="굴림" charset="0"/>
                </a:endParaRPr>
              </a:p>
            </p:txBody>
          </p:sp>
          <p:sp>
            <p:nvSpPr>
              <p:cNvPr id="45" name="Rectangle 90"/>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50</a:t>
                </a:r>
              </a:p>
            </p:txBody>
          </p:sp>
          <p:sp>
            <p:nvSpPr>
              <p:cNvPr id="46" name="Rectangle 91"/>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7" name="Rectangle 92"/>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48" name="Group 93"/>
            <p:cNvGrpSpPr>
              <a:grpSpLocks/>
            </p:cNvGrpSpPr>
            <p:nvPr/>
          </p:nvGrpSpPr>
          <p:grpSpPr bwMode="auto">
            <a:xfrm>
              <a:off x="4820097" y="5392344"/>
              <a:ext cx="1836737" cy="609600"/>
              <a:chOff x="3792" y="1152"/>
              <a:chExt cx="1296" cy="384"/>
            </a:xfrm>
          </p:grpSpPr>
          <p:sp>
            <p:nvSpPr>
              <p:cNvPr id="49" name="Rectangle 94"/>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80</a:t>
                </a:r>
                <a:endParaRPr lang="en-US" altLang="ko-KR" sz="3600">
                  <a:ea typeface="굴림" charset="0"/>
                  <a:cs typeface="굴림" charset="0"/>
                </a:endParaRPr>
              </a:p>
            </p:txBody>
          </p:sp>
          <p:sp>
            <p:nvSpPr>
              <p:cNvPr id="50" name="Rectangle 95"/>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70</a:t>
                </a:r>
              </a:p>
            </p:txBody>
          </p:sp>
          <p:sp>
            <p:nvSpPr>
              <p:cNvPr id="51" name="Rectangle 96"/>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2" name="Rectangle 97"/>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53" name="Group 98"/>
            <p:cNvGrpSpPr>
              <a:grpSpLocks/>
            </p:cNvGrpSpPr>
            <p:nvPr/>
          </p:nvGrpSpPr>
          <p:grpSpPr bwMode="auto">
            <a:xfrm>
              <a:off x="4820097" y="6154344"/>
              <a:ext cx="1836737" cy="609600"/>
              <a:chOff x="3792" y="1152"/>
              <a:chExt cx="1296" cy="384"/>
            </a:xfrm>
          </p:grpSpPr>
          <p:sp>
            <p:nvSpPr>
              <p:cNvPr id="54" name="Rectangle 99"/>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100</a:t>
                </a:r>
                <a:endParaRPr lang="en-US" altLang="ko-KR" sz="3600">
                  <a:ea typeface="굴림" charset="0"/>
                  <a:cs typeface="굴림" charset="0"/>
                </a:endParaRPr>
              </a:p>
            </p:txBody>
          </p:sp>
          <p:sp>
            <p:nvSpPr>
              <p:cNvPr id="55" name="Rectangle 100"/>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90</a:t>
                </a:r>
              </a:p>
            </p:txBody>
          </p:sp>
          <p:sp>
            <p:nvSpPr>
              <p:cNvPr id="56" name="Rectangle 101"/>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7" name="Rectangle 102"/>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spTree>
    <p:extLst>
      <p:ext uri="{BB962C8B-B14F-4D97-AF65-F5344CB8AC3E}">
        <p14:creationId xmlns:p14="http://schemas.microsoft.com/office/powerpoint/2010/main" val="26753504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Primary Index vs. Secondary Index</a:t>
            </a:r>
            <a:endParaRPr lang="en-US" dirty="0"/>
          </a:p>
        </p:txBody>
      </p:sp>
      <p:sp>
        <p:nvSpPr>
          <p:cNvPr id="3" name="Content Placeholder 2"/>
          <p:cNvSpPr>
            <a:spLocks noGrp="1"/>
          </p:cNvSpPr>
          <p:nvPr>
            <p:ph idx="1"/>
          </p:nvPr>
        </p:nvSpPr>
        <p:spPr/>
        <p:txBody>
          <a:bodyPr/>
          <a:lstStyle/>
          <a:p>
            <a:r>
              <a:rPr lang="en-US" dirty="0" smtClean="0"/>
              <a:t>Primary index</a:t>
            </a:r>
          </a:p>
          <a:p>
            <a:pPr lvl="1"/>
            <a:r>
              <a:rPr lang="en-US" dirty="0" smtClean="0"/>
              <a:t>Clustering</a:t>
            </a:r>
          </a:p>
          <a:p>
            <a:pPr lvl="1"/>
            <a:r>
              <a:rPr lang="en-US" dirty="0" smtClean="0"/>
              <a:t>Tuples in the table are ordered by the index search key</a:t>
            </a:r>
          </a:p>
          <a:p>
            <a:r>
              <a:rPr lang="en-US" dirty="0" smtClean="0"/>
              <a:t>Secondary index</a:t>
            </a:r>
          </a:p>
          <a:p>
            <a:pPr lvl="1"/>
            <a:r>
              <a:rPr lang="en-US" dirty="0"/>
              <a:t>N</a:t>
            </a:r>
            <a:r>
              <a:rPr lang="en-US" dirty="0" smtClean="0"/>
              <a:t>on-clustering</a:t>
            </a:r>
          </a:p>
          <a:p>
            <a:pPr lvl="1"/>
            <a:r>
              <a:rPr lang="en-US" dirty="0"/>
              <a:t>Tuples in the table </a:t>
            </a:r>
            <a:r>
              <a:rPr lang="en-US" dirty="0" smtClean="0"/>
              <a:t>are not ordered </a:t>
            </a:r>
            <a:r>
              <a:rPr lang="en-US" dirty="0"/>
              <a:t>by the index search </a:t>
            </a:r>
            <a:r>
              <a:rPr lang="en-US" dirty="0" smtClean="0"/>
              <a:t>key</a:t>
            </a:r>
          </a:p>
          <a:p>
            <a:pPr lvl="2"/>
            <a:r>
              <a:rPr lang="en-US" dirty="0" smtClean="0"/>
              <a:t>Index on a non-search-key for sequential file</a:t>
            </a:r>
          </a:p>
          <a:p>
            <a:pPr lvl="2"/>
            <a:r>
              <a:rPr lang="en-US" dirty="0" smtClean="0"/>
              <a:t>Unordered file</a:t>
            </a:r>
            <a:endParaRPr lang="en-US" dirty="0"/>
          </a:p>
          <a:p>
            <a:pPr lvl="1"/>
            <a:endParaRPr lang="en-US" dirty="0"/>
          </a:p>
        </p:txBody>
      </p:sp>
    </p:spTree>
    <p:extLst>
      <p:ext uri="{BB962C8B-B14F-4D97-AF65-F5344CB8AC3E}">
        <p14:creationId xmlns:p14="http://schemas.microsoft.com/office/powerpoint/2010/main" val="1127408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SQL Practice</a:t>
            </a:r>
          </a:p>
        </p:txBody>
      </p:sp>
      <p:sp>
        <p:nvSpPr>
          <p:cNvPr id="170" name="Shape 17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Clr>
                <a:schemeClr val="dk1"/>
              </a:buClr>
              <a:buSzPct val="36666"/>
              <a:buFont typeface="Arial"/>
              <a:buNone/>
            </a:pPr>
            <a:r>
              <a:rPr lang="en" dirty="0"/>
              <a:t>Consider the following schema about students and courses. Primary keys are underlined. </a:t>
            </a:r>
          </a:p>
          <a:p>
            <a:pPr lvl="0" rtl="0">
              <a:spcBef>
                <a:spcPts val="0"/>
              </a:spcBef>
              <a:buClr>
                <a:schemeClr val="dk1"/>
              </a:buClr>
              <a:buSzPct val="36666"/>
              <a:buFont typeface="Arial"/>
              <a:buNone/>
            </a:pPr>
            <a:r>
              <a:rPr lang="en" dirty="0"/>
              <a:t> Students (</a:t>
            </a:r>
            <a:r>
              <a:rPr lang="en" u="sng" dirty="0"/>
              <a:t>sid</a:t>
            </a:r>
            <a:r>
              <a:rPr lang="en" dirty="0"/>
              <a:t>, sname, street, city, age, gender) </a:t>
            </a:r>
          </a:p>
          <a:p>
            <a:pPr lvl="0" rtl="0">
              <a:spcBef>
                <a:spcPts val="0"/>
              </a:spcBef>
              <a:buClr>
                <a:schemeClr val="dk1"/>
              </a:buClr>
              <a:buSzPct val="36666"/>
              <a:buFont typeface="Arial"/>
              <a:buNone/>
            </a:pPr>
            <a:r>
              <a:rPr lang="en" dirty="0"/>
              <a:t> Registered (</a:t>
            </a:r>
            <a:r>
              <a:rPr lang="en" u="sng" dirty="0"/>
              <a:t>sid</a:t>
            </a:r>
            <a:r>
              <a:rPr lang="en" dirty="0"/>
              <a:t>, </a:t>
            </a:r>
            <a:r>
              <a:rPr lang="en" u="sng" dirty="0"/>
              <a:t>cid</a:t>
            </a:r>
            <a:r>
              <a:rPr lang="en" dirty="0"/>
              <a:t>, grade) </a:t>
            </a:r>
          </a:p>
          <a:p>
            <a:pPr lvl="0" rtl="0">
              <a:spcBef>
                <a:spcPts val="0"/>
              </a:spcBef>
              <a:buClr>
                <a:schemeClr val="dk1"/>
              </a:buClr>
              <a:buSzPct val="36666"/>
              <a:buFont typeface="Arial"/>
              <a:buNone/>
            </a:pPr>
            <a:r>
              <a:rPr lang="en" dirty="0"/>
              <a:t> Courses (</a:t>
            </a:r>
            <a:r>
              <a:rPr lang="en" u="sng" dirty="0"/>
              <a:t>cid</a:t>
            </a:r>
            <a:r>
              <a:rPr lang="en" dirty="0"/>
              <a:t>, cname, profname) </a:t>
            </a:r>
          </a:p>
          <a:p>
            <a:pPr lvl="0" rtl="0">
              <a:spcBef>
                <a:spcPts val="0"/>
              </a:spcBef>
              <a:buClr>
                <a:schemeClr val="dk1"/>
              </a:buClr>
              <a:buSzPct val="36666"/>
              <a:buFont typeface="Arial"/>
              <a:buNone/>
            </a:pPr>
            <a:endParaRPr lang="en-US" dirty="0" smtClean="0"/>
          </a:p>
          <a:p>
            <a:pPr lvl="0" rtl="0">
              <a:spcBef>
                <a:spcPts val="0"/>
              </a:spcBef>
              <a:buClr>
                <a:schemeClr val="dk1"/>
              </a:buClr>
              <a:buSzPct val="36666"/>
              <a:buFont typeface="Arial"/>
              <a:buNone/>
            </a:pPr>
            <a:r>
              <a:rPr lang="en" dirty="0" smtClean="0"/>
              <a:t>Note </a:t>
            </a:r>
            <a:r>
              <a:rPr lang="en" dirty="0"/>
              <a:t>that all of the SQL queries in parts a and b </a:t>
            </a:r>
            <a:r>
              <a:rPr lang="en-US" dirty="0" smtClean="0"/>
              <a:t>(next two slides) </a:t>
            </a:r>
            <a:r>
              <a:rPr lang="en" dirty="0" smtClean="0"/>
              <a:t>are </a:t>
            </a:r>
            <a:r>
              <a:rPr lang="en" dirty="0"/>
              <a:t>syntactically valid</a:t>
            </a:r>
          </a:p>
          <a:p>
            <a:pPr lvl="0">
              <a:spcBef>
                <a:spcPts val="0"/>
              </a:spcBef>
              <a:buNone/>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Sparse and secondary index?</a:t>
            </a:r>
          </a:p>
        </p:txBody>
      </p:sp>
      <p:grpSp>
        <p:nvGrpSpPr>
          <p:cNvPr id="53" name="Group 52"/>
          <p:cNvGrpSpPr/>
          <p:nvPr/>
        </p:nvGrpSpPr>
        <p:grpSpPr>
          <a:xfrm>
            <a:off x="2044700" y="2273300"/>
            <a:ext cx="4845050" cy="3886200"/>
            <a:chOff x="2032000" y="1897063"/>
            <a:chExt cx="4845050" cy="3886200"/>
          </a:xfrm>
        </p:grpSpPr>
        <p:grpSp>
          <p:nvGrpSpPr>
            <p:cNvPr id="4" name="Group 4"/>
            <p:cNvGrpSpPr>
              <a:grpSpLocks/>
            </p:cNvGrpSpPr>
            <p:nvPr/>
          </p:nvGrpSpPr>
          <p:grpSpPr bwMode="auto">
            <a:xfrm>
              <a:off x="4819650" y="1897063"/>
              <a:ext cx="2057400" cy="609600"/>
              <a:chOff x="3792" y="1152"/>
              <a:chExt cx="1296" cy="384"/>
            </a:xfrm>
          </p:grpSpPr>
          <p:sp>
            <p:nvSpPr>
              <p:cNvPr id="5" name="Rectangle 5"/>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dirty="0">
                    <a:ea typeface="굴림" charset="0"/>
                    <a:cs typeface="굴림" charset="0"/>
                  </a:rPr>
                  <a:t>50</a:t>
                </a:r>
                <a:endParaRPr lang="en-US" altLang="ko-KR" sz="3600" dirty="0">
                  <a:ea typeface="굴림" charset="0"/>
                  <a:cs typeface="굴림" charset="0"/>
                </a:endParaRPr>
              </a:p>
            </p:txBody>
          </p:sp>
          <p:sp>
            <p:nvSpPr>
              <p:cNvPr id="6" name="Rectangle 6"/>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30</a:t>
                </a:r>
              </a:p>
            </p:txBody>
          </p:sp>
          <p:sp>
            <p:nvSpPr>
              <p:cNvPr id="7" name="Rectangle 7"/>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 name="Rectangle 8"/>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9" name="Group 9"/>
            <p:cNvGrpSpPr>
              <a:grpSpLocks/>
            </p:cNvGrpSpPr>
            <p:nvPr/>
          </p:nvGrpSpPr>
          <p:grpSpPr bwMode="auto">
            <a:xfrm>
              <a:off x="4819650" y="2735263"/>
              <a:ext cx="2057400" cy="609600"/>
              <a:chOff x="3792" y="1152"/>
              <a:chExt cx="1296" cy="384"/>
            </a:xfrm>
          </p:grpSpPr>
          <p:sp>
            <p:nvSpPr>
              <p:cNvPr id="10" name="Rectangle 10"/>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70</a:t>
                </a:r>
                <a:endParaRPr lang="en-US" altLang="ko-KR" sz="3600">
                  <a:ea typeface="굴림" charset="0"/>
                  <a:cs typeface="굴림" charset="0"/>
                </a:endParaRPr>
              </a:p>
            </p:txBody>
          </p:sp>
          <p:sp>
            <p:nvSpPr>
              <p:cNvPr id="11" name="Rectangle 11"/>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20</a:t>
                </a:r>
              </a:p>
            </p:txBody>
          </p:sp>
          <p:sp>
            <p:nvSpPr>
              <p:cNvPr id="12" name="Rectangle 12"/>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3" name="Rectangle 13"/>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14" name="Group 14"/>
            <p:cNvGrpSpPr>
              <a:grpSpLocks/>
            </p:cNvGrpSpPr>
            <p:nvPr/>
          </p:nvGrpSpPr>
          <p:grpSpPr bwMode="auto">
            <a:xfrm>
              <a:off x="4819650" y="3573463"/>
              <a:ext cx="2057400" cy="609600"/>
              <a:chOff x="3792" y="1152"/>
              <a:chExt cx="1296" cy="384"/>
            </a:xfrm>
          </p:grpSpPr>
          <p:sp>
            <p:nvSpPr>
              <p:cNvPr id="15" name="Rectangle 15"/>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dirty="0">
                    <a:ea typeface="굴림" charset="0"/>
                    <a:cs typeface="굴림" charset="0"/>
                  </a:rPr>
                  <a:t>40</a:t>
                </a:r>
                <a:endParaRPr lang="en-US" altLang="ko-KR" sz="3600" dirty="0">
                  <a:ea typeface="굴림" charset="0"/>
                  <a:cs typeface="굴림" charset="0"/>
                </a:endParaRPr>
              </a:p>
            </p:txBody>
          </p:sp>
          <p:sp>
            <p:nvSpPr>
              <p:cNvPr id="16" name="Rectangle 16"/>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80</a:t>
                </a:r>
              </a:p>
            </p:txBody>
          </p:sp>
          <p:sp>
            <p:nvSpPr>
              <p:cNvPr id="17" name="Rectangle 17"/>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8" name="Rectangle 18"/>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19" name="Group 19"/>
            <p:cNvGrpSpPr>
              <a:grpSpLocks/>
            </p:cNvGrpSpPr>
            <p:nvPr/>
          </p:nvGrpSpPr>
          <p:grpSpPr bwMode="auto">
            <a:xfrm>
              <a:off x="4819650" y="4411663"/>
              <a:ext cx="2057400" cy="609600"/>
              <a:chOff x="3792" y="1152"/>
              <a:chExt cx="1296" cy="384"/>
            </a:xfrm>
          </p:grpSpPr>
          <p:sp>
            <p:nvSpPr>
              <p:cNvPr id="20" name="Rectangle 20"/>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10</a:t>
                </a:r>
                <a:endParaRPr lang="en-US" altLang="ko-KR" sz="3600">
                  <a:ea typeface="굴림" charset="0"/>
                  <a:cs typeface="굴림" charset="0"/>
                </a:endParaRPr>
              </a:p>
            </p:txBody>
          </p:sp>
          <p:sp>
            <p:nvSpPr>
              <p:cNvPr id="21" name="Rectangle 21"/>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100</a:t>
                </a:r>
              </a:p>
            </p:txBody>
          </p:sp>
          <p:sp>
            <p:nvSpPr>
              <p:cNvPr id="22" name="Rectangle 22"/>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 name="Rectangle 23"/>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24" name="Group 24"/>
            <p:cNvGrpSpPr>
              <a:grpSpLocks/>
            </p:cNvGrpSpPr>
            <p:nvPr/>
          </p:nvGrpSpPr>
          <p:grpSpPr bwMode="auto">
            <a:xfrm>
              <a:off x="4819650" y="5173663"/>
              <a:ext cx="2057400" cy="609600"/>
              <a:chOff x="3792" y="1152"/>
              <a:chExt cx="1296" cy="384"/>
            </a:xfrm>
          </p:grpSpPr>
          <p:sp>
            <p:nvSpPr>
              <p:cNvPr id="25" name="Rectangle 25"/>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60</a:t>
                </a:r>
                <a:endParaRPr lang="en-US" altLang="ko-KR" sz="3600">
                  <a:ea typeface="굴림" charset="0"/>
                  <a:cs typeface="굴림" charset="0"/>
                </a:endParaRPr>
              </a:p>
            </p:txBody>
          </p:sp>
          <p:sp>
            <p:nvSpPr>
              <p:cNvPr id="26" name="Rectangle 26"/>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90</a:t>
                </a:r>
              </a:p>
            </p:txBody>
          </p:sp>
          <p:sp>
            <p:nvSpPr>
              <p:cNvPr id="27" name="Rectangle 27"/>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8" name="Rectangle 28"/>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29" name="Group 29"/>
            <p:cNvGrpSpPr>
              <a:grpSpLocks/>
            </p:cNvGrpSpPr>
            <p:nvPr/>
          </p:nvGrpSpPr>
          <p:grpSpPr bwMode="auto">
            <a:xfrm>
              <a:off x="2032000" y="2057400"/>
              <a:ext cx="914400" cy="1219200"/>
              <a:chOff x="1340" y="1501"/>
              <a:chExt cx="576" cy="768"/>
            </a:xfrm>
          </p:grpSpPr>
          <p:sp>
            <p:nvSpPr>
              <p:cNvPr id="30" name="Rectangle 30"/>
              <p:cNvSpPr>
                <a:spLocks noChangeArrowheads="1"/>
              </p:cNvSpPr>
              <p:nvPr/>
            </p:nvSpPr>
            <p:spPr bwMode="auto">
              <a:xfrm>
                <a:off x="1340" y="1501"/>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30</a:t>
                </a:r>
              </a:p>
            </p:txBody>
          </p:sp>
          <p:sp>
            <p:nvSpPr>
              <p:cNvPr id="31" name="Rectangle 31"/>
              <p:cNvSpPr>
                <a:spLocks noChangeArrowheads="1"/>
              </p:cNvSpPr>
              <p:nvPr/>
            </p:nvSpPr>
            <p:spPr bwMode="auto">
              <a:xfrm>
                <a:off x="1628" y="1501"/>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2" name="Rectangle 32"/>
              <p:cNvSpPr>
                <a:spLocks noChangeArrowheads="1"/>
              </p:cNvSpPr>
              <p:nvPr/>
            </p:nvSpPr>
            <p:spPr bwMode="auto">
              <a:xfrm>
                <a:off x="1628" y="1693"/>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3" name="Rectangle 33"/>
              <p:cNvSpPr>
                <a:spLocks noChangeArrowheads="1"/>
              </p:cNvSpPr>
              <p:nvPr/>
            </p:nvSpPr>
            <p:spPr bwMode="auto">
              <a:xfrm>
                <a:off x="1340" y="1693"/>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20</a:t>
                </a:r>
              </a:p>
            </p:txBody>
          </p:sp>
          <p:sp>
            <p:nvSpPr>
              <p:cNvPr id="34" name="Rectangle 34"/>
              <p:cNvSpPr>
                <a:spLocks noChangeArrowheads="1"/>
              </p:cNvSpPr>
              <p:nvPr/>
            </p:nvSpPr>
            <p:spPr bwMode="auto">
              <a:xfrm>
                <a:off x="1340" y="1885"/>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80</a:t>
                </a:r>
              </a:p>
            </p:txBody>
          </p:sp>
          <p:sp>
            <p:nvSpPr>
              <p:cNvPr id="35" name="Rectangle 35"/>
              <p:cNvSpPr>
                <a:spLocks noChangeArrowheads="1"/>
              </p:cNvSpPr>
              <p:nvPr/>
            </p:nvSpPr>
            <p:spPr bwMode="auto">
              <a:xfrm>
                <a:off x="1628" y="1885"/>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6" name="Rectangle 36"/>
              <p:cNvSpPr>
                <a:spLocks noChangeArrowheads="1"/>
              </p:cNvSpPr>
              <p:nvPr/>
            </p:nvSpPr>
            <p:spPr bwMode="auto">
              <a:xfrm>
                <a:off x="1628" y="2077"/>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7" name="Rectangle 37"/>
              <p:cNvSpPr>
                <a:spLocks noChangeArrowheads="1"/>
              </p:cNvSpPr>
              <p:nvPr/>
            </p:nvSpPr>
            <p:spPr bwMode="auto">
              <a:xfrm>
                <a:off x="1340" y="2077"/>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100</a:t>
                </a:r>
              </a:p>
            </p:txBody>
          </p:sp>
        </p:grpSp>
        <p:grpSp>
          <p:nvGrpSpPr>
            <p:cNvPr id="38" name="Group 38"/>
            <p:cNvGrpSpPr>
              <a:grpSpLocks/>
            </p:cNvGrpSpPr>
            <p:nvPr/>
          </p:nvGrpSpPr>
          <p:grpSpPr bwMode="auto">
            <a:xfrm>
              <a:off x="2044700" y="3606800"/>
              <a:ext cx="914400" cy="1219200"/>
              <a:chOff x="1340" y="1501"/>
              <a:chExt cx="576" cy="768"/>
            </a:xfrm>
          </p:grpSpPr>
          <p:sp>
            <p:nvSpPr>
              <p:cNvPr id="39" name="Rectangle 39"/>
              <p:cNvSpPr>
                <a:spLocks noChangeArrowheads="1"/>
              </p:cNvSpPr>
              <p:nvPr/>
            </p:nvSpPr>
            <p:spPr bwMode="auto">
              <a:xfrm>
                <a:off x="1340" y="1501"/>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90</a:t>
                </a:r>
              </a:p>
            </p:txBody>
          </p:sp>
          <p:sp>
            <p:nvSpPr>
              <p:cNvPr id="40" name="Rectangle 40"/>
              <p:cNvSpPr>
                <a:spLocks noChangeArrowheads="1"/>
              </p:cNvSpPr>
              <p:nvPr/>
            </p:nvSpPr>
            <p:spPr bwMode="auto">
              <a:xfrm>
                <a:off x="1628" y="1501"/>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1" name="Rectangle 41"/>
              <p:cNvSpPr>
                <a:spLocks noChangeArrowheads="1"/>
              </p:cNvSpPr>
              <p:nvPr/>
            </p:nvSpPr>
            <p:spPr bwMode="auto">
              <a:xfrm>
                <a:off x="1628" y="1693"/>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2" name="Rectangle 42"/>
              <p:cNvSpPr>
                <a:spLocks noChangeArrowheads="1"/>
              </p:cNvSpPr>
              <p:nvPr/>
            </p:nvSpPr>
            <p:spPr bwMode="auto">
              <a:xfrm>
                <a:off x="1340" y="1693"/>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a:t>
                </a:r>
              </a:p>
            </p:txBody>
          </p:sp>
          <p:sp>
            <p:nvSpPr>
              <p:cNvPr id="43" name="Rectangle 43"/>
              <p:cNvSpPr>
                <a:spLocks noChangeArrowheads="1"/>
              </p:cNvSpPr>
              <p:nvPr/>
            </p:nvSpPr>
            <p:spPr bwMode="auto">
              <a:xfrm>
                <a:off x="1340" y="1885"/>
                <a:ext cx="288" cy="192"/>
              </a:xfrm>
              <a:prstGeom prst="rect">
                <a:avLst/>
              </a:prstGeom>
              <a:solidFill>
                <a:schemeClr val="bg1"/>
              </a:solidFill>
              <a:ln w="9525">
                <a:solidFill>
                  <a:schemeClr val="tx1"/>
                </a:solidFill>
                <a:miter lim="800000"/>
                <a:headEnd/>
                <a:tailEnd/>
              </a:ln>
            </p:spPr>
            <p:txBody>
              <a:bodyPr wrap="none" anchor="ctr"/>
              <a:lstStyle/>
              <a:p>
                <a:pPr algn="ctr"/>
                <a:endParaRPr lang="ko-KR" altLang="en-US" sz="2000">
                  <a:ea typeface="굴림" charset="0"/>
                  <a:cs typeface="굴림" charset="0"/>
                </a:endParaRPr>
              </a:p>
            </p:txBody>
          </p:sp>
          <p:sp>
            <p:nvSpPr>
              <p:cNvPr id="44" name="Rectangle 44"/>
              <p:cNvSpPr>
                <a:spLocks noChangeArrowheads="1"/>
              </p:cNvSpPr>
              <p:nvPr/>
            </p:nvSpPr>
            <p:spPr bwMode="auto">
              <a:xfrm>
                <a:off x="1628" y="1885"/>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5" name="Rectangle 45"/>
              <p:cNvSpPr>
                <a:spLocks noChangeArrowheads="1"/>
              </p:cNvSpPr>
              <p:nvPr/>
            </p:nvSpPr>
            <p:spPr bwMode="auto">
              <a:xfrm>
                <a:off x="1628" y="2077"/>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6" name="Rectangle 46"/>
              <p:cNvSpPr>
                <a:spLocks noChangeArrowheads="1"/>
              </p:cNvSpPr>
              <p:nvPr/>
            </p:nvSpPr>
            <p:spPr bwMode="auto">
              <a:xfrm>
                <a:off x="1340" y="2077"/>
                <a:ext cx="288" cy="192"/>
              </a:xfrm>
              <a:prstGeom prst="rect">
                <a:avLst/>
              </a:prstGeom>
              <a:solidFill>
                <a:schemeClr val="bg1"/>
              </a:solidFill>
              <a:ln w="9525">
                <a:solidFill>
                  <a:schemeClr val="tx1"/>
                </a:solidFill>
                <a:miter lim="800000"/>
                <a:headEnd/>
                <a:tailEnd/>
              </a:ln>
            </p:spPr>
            <p:txBody>
              <a:bodyPr wrap="none" anchor="ctr"/>
              <a:lstStyle/>
              <a:p>
                <a:pPr algn="ctr"/>
                <a:endParaRPr lang="ko-KR" altLang="en-US" sz="2000">
                  <a:ea typeface="굴림" charset="0"/>
                  <a:cs typeface="굴림" charset="0"/>
                </a:endParaRPr>
              </a:p>
            </p:txBody>
          </p:sp>
        </p:grpSp>
        <p:sp>
          <p:nvSpPr>
            <p:cNvPr id="47" name="Line 47"/>
            <p:cNvSpPr>
              <a:spLocks noChangeShapeType="1"/>
            </p:cNvSpPr>
            <p:nvPr/>
          </p:nvSpPr>
          <p:spPr bwMode="auto">
            <a:xfrm flipV="1">
              <a:off x="2787650" y="2011363"/>
              <a:ext cx="1955800" cy="203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8" name="Line 48"/>
            <p:cNvSpPr>
              <a:spLocks noChangeShapeType="1"/>
            </p:cNvSpPr>
            <p:nvPr/>
          </p:nvSpPr>
          <p:spPr bwMode="auto">
            <a:xfrm>
              <a:off x="2787650" y="2519363"/>
              <a:ext cx="1981200" cy="3429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9" name="Line 49"/>
            <p:cNvSpPr>
              <a:spLocks noChangeShapeType="1"/>
            </p:cNvSpPr>
            <p:nvPr/>
          </p:nvSpPr>
          <p:spPr bwMode="auto">
            <a:xfrm>
              <a:off x="2787650" y="2824163"/>
              <a:ext cx="1981200" cy="8763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0" name="Line 50"/>
            <p:cNvSpPr>
              <a:spLocks noChangeShapeType="1"/>
            </p:cNvSpPr>
            <p:nvPr/>
          </p:nvSpPr>
          <p:spPr bwMode="auto">
            <a:xfrm>
              <a:off x="2825750" y="3141663"/>
              <a:ext cx="1917700" cy="13589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1" name="Line 51"/>
            <p:cNvSpPr>
              <a:spLocks noChangeShapeType="1"/>
            </p:cNvSpPr>
            <p:nvPr/>
          </p:nvSpPr>
          <p:spPr bwMode="auto">
            <a:xfrm>
              <a:off x="2825750" y="3751263"/>
              <a:ext cx="1968500" cy="1524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2" name="Line 52"/>
            <p:cNvSpPr>
              <a:spLocks noChangeShapeType="1"/>
            </p:cNvSpPr>
            <p:nvPr/>
          </p:nvSpPr>
          <p:spPr bwMode="auto">
            <a:xfrm>
              <a:off x="2825750" y="4068763"/>
              <a:ext cx="1320800" cy="1473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cxnSp>
        <p:nvCxnSpPr>
          <p:cNvPr id="54" name="Straight Connector 53"/>
          <p:cNvCxnSpPr/>
          <p:nvPr/>
        </p:nvCxnSpPr>
        <p:spPr>
          <a:xfrm>
            <a:off x="1113183" y="2273300"/>
            <a:ext cx="7116417" cy="3886200"/>
          </a:xfrm>
          <a:prstGeom prst="line">
            <a:avLst/>
          </a:prstGeom>
          <a:ln w="1905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934278" y="2273300"/>
            <a:ext cx="7533861" cy="4047987"/>
          </a:xfrm>
          <a:prstGeom prst="line">
            <a:avLst/>
          </a:prstGeom>
          <a:ln w="19050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058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index</a:t>
            </a:r>
          </a:p>
        </p:txBody>
      </p:sp>
      <p:sp>
        <p:nvSpPr>
          <p:cNvPr id="3" name="Content Placeholder 2"/>
          <p:cNvSpPr>
            <a:spLocks noGrp="1"/>
          </p:cNvSpPr>
          <p:nvPr>
            <p:ph idx="1"/>
          </p:nvPr>
        </p:nvSpPr>
        <p:spPr>
          <a:xfrm>
            <a:off x="1114424" y="5241133"/>
            <a:ext cx="7610476" cy="1025196"/>
          </a:xfrm>
        </p:spPr>
        <p:txBody>
          <a:bodyPr/>
          <a:lstStyle/>
          <a:p>
            <a:r>
              <a:rPr lang="en-US" dirty="0" smtClean="0"/>
              <a:t>1st level: dense only</a:t>
            </a:r>
          </a:p>
          <a:p>
            <a:r>
              <a:rPr lang="en-US" dirty="0" smtClean="0"/>
              <a:t>2nd level or higher level: sparse only</a:t>
            </a:r>
            <a:endParaRPr lang="en-US" dirty="0"/>
          </a:p>
        </p:txBody>
      </p:sp>
      <p:grpSp>
        <p:nvGrpSpPr>
          <p:cNvPr id="70" name="Group 69"/>
          <p:cNvGrpSpPr/>
          <p:nvPr/>
        </p:nvGrpSpPr>
        <p:grpSpPr>
          <a:xfrm>
            <a:off x="1330045" y="1973263"/>
            <a:ext cx="7109104" cy="4019550"/>
            <a:chOff x="945871" y="1563688"/>
            <a:chExt cx="7109104" cy="4019550"/>
          </a:xfrm>
        </p:grpSpPr>
        <p:grpSp>
          <p:nvGrpSpPr>
            <p:cNvPr id="4" name="Group 4"/>
            <p:cNvGrpSpPr>
              <a:grpSpLocks/>
            </p:cNvGrpSpPr>
            <p:nvPr/>
          </p:nvGrpSpPr>
          <p:grpSpPr bwMode="auto">
            <a:xfrm>
              <a:off x="5997575" y="1697038"/>
              <a:ext cx="2057400" cy="609600"/>
              <a:chOff x="3792" y="1152"/>
              <a:chExt cx="1296" cy="384"/>
            </a:xfrm>
          </p:grpSpPr>
          <p:sp>
            <p:nvSpPr>
              <p:cNvPr id="5" name="Rectangle 5"/>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50</a:t>
                </a:r>
                <a:endParaRPr lang="en-US" altLang="ko-KR" sz="3600">
                  <a:ea typeface="굴림" charset="0"/>
                  <a:cs typeface="굴림" charset="0"/>
                </a:endParaRPr>
              </a:p>
            </p:txBody>
          </p:sp>
          <p:sp>
            <p:nvSpPr>
              <p:cNvPr id="6" name="Rectangle 6"/>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30</a:t>
                </a:r>
              </a:p>
            </p:txBody>
          </p:sp>
          <p:sp>
            <p:nvSpPr>
              <p:cNvPr id="7" name="Rectangle 7"/>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 name="Rectangle 8"/>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9" name="Group 9"/>
            <p:cNvGrpSpPr>
              <a:grpSpLocks/>
            </p:cNvGrpSpPr>
            <p:nvPr/>
          </p:nvGrpSpPr>
          <p:grpSpPr bwMode="auto">
            <a:xfrm>
              <a:off x="5997575" y="2535238"/>
              <a:ext cx="2057400" cy="609600"/>
              <a:chOff x="3792" y="1152"/>
              <a:chExt cx="1296" cy="384"/>
            </a:xfrm>
          </p:grpSpPr>
          <p:sp>
            <p:nvSpPr>
              <p:cNvPr id="10" name="Rectangle 10"/>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70</a:t>
                </a:r>
                <a:endParaRPr lang="en-US" altLang="ko-KR" sz="3600">
                  <a:ea typeface="굴림" charset="0"/>
                  <a:cs typeface="굴림" charset="0"/>
                </a:endParaRPr>
              </a:p>
            </p:txBody>
          </p:sp>
          <p:sp>
            <p:nvSpPr>
              <p:cNvPr id="11" name="Rectangle 11"/>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20</a:t>
                </a:r>
              </a:p>
            </p:txBody>
          </p:sp>
          <p:sp>
            <p:nvSpPr>
              <p:cNvPr id="12" name="Rectangle 12"/>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3" name="Rectangle 13"/>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14" name="Group 14"/>
            <p:cNvGrpSpPr>
              <a:grpSpLocks/>
            </p:cNvGrpSpPr>
            <p:nvPr/>
          </p:nvGrpSpPr>
          <p:grpSpPr bwMode="auto">
            <a:xfrm>
              <a:off x="5997575" y="3373438"/>
              <a:ext cx="2057400" cy="609600"/>
              <a:chOff x="3792" y="1152"/>
              <a:chExt cx="1296" cy="384"/>
            </a:xfrm>
          </p:grpSpPr>
          <p:sp>
            <p:nvSpPr>
              <p:cNvPr id="15" name="Rectangle 15"/>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40</a:t>
                </a:r>
                <a:endParaRPr lang="en-US" altLang="ko-KR" sz="3600">
                  <a:ea typeface="굴림" charset="0"/>
                  <a:cs typeface="굴림" charset="0"/>
                </a:endParaRPr>
              </a:p>
            </p:txBody>
          </p:sp>
          <p:sp>
            <p:nvSpPr>
              <p:cNvPr id="16" name="Rectangle 16"/>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80</a:t>
                </a:r>
              </a:p>
            </p:txBody>
          </p:sp>
          <p:sp>
            <p:nvSpPr>
              <p:cNvPr id="17" name="Rectangle 17"/>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8" name="Rectangle 18"/>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19" name="Group 19"/>
            <p:cNvGrpSpPr>
              <a:grpSpLocks/>
            </p:cNvGrpSpPr>
            <p:nvPr/>
          </p:nvGrpSpPr>
          <p:grpSpPr bwMode="auto">
            <a:xfrm>
              <a:off x="5997575" y="4211638"/>
              <a:ext cx="2057400" cy="609600"/>
              <a:chOff x="3792" y="1152"/>
              <a:chExt cx="1296" cy="384"/>
            </a:xfrm>
          </p:grpSpPr>
          <p:sp>
            <p:nvSpPr>
              <p:cNvPr id="20" name="Rectangle 20"/>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10</a:t>
                </a:r>
                <a:endParaRPr lang="en-US" altLang="ko-KR" sz="3600">
                  <a:ea typeface="굴림" charset="0"/>
                  <a:cs typeface="굴림" charset="0"/>
                </a:endParaRPr>
              </a:p>
            </p:txBody>
          </p:sp>
          <p:sp>
            <p:nvSpPr>
              <p:cNvPr id="21" name="Rectangle 21"/>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100</a:t>
                </a:r>
              </a:p>
            </p:txBody>
          </p:sp>
          <p:sp>
            <p:nvSpPr>
              <p:cNvPr id="22" name="Rectangle 22"/>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 name="Rectangle 23"/>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24" name="Group 24"/>
            <p:cNvGrpSpPr>
              <a:grpSpLocks/>
            </p:cNvGrpSpPr>
            <p:nvPr/>
          </p:nvGrpSpPr>
          <p:grpSpPr bwMode="auto">
            <a:xfrm>
              <a:off x="5997575" y="4973638"/>
              <a:ext cx="2057400" cy="609600"/>
              <a:chOff x="3792" y="1152"/>
              <a:chExt cx="1296" cy="384"/>
            </a:xfrm>
          </p:grpSpPr>
          <p:sp>
            <p:nvSpPr>
              <p:cNvPr id="25" name="Rectangle 25"/>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60</a:t>
                </a:r>
                <a:endParaRPr lang="en-US" altLang="ko-KR" sz="3600">
                  <a:ea typeface="굴림" charset="0"/>
                  <a:cs typeface="굴림" charset="0"/>
                </a:endParaRPr>
              </a:p>
            </p:txBody>
          </p:sp>
          <p:sp>
            <p:nvSpPr>
              <p:cNvPr id="26" name="Rectangle 26"/>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400">
                    <a:ea typeface="굴림" charset="0"/>
                    <a:cs typeface="굴림" charset="0"/>
                  </a:rPr>
                  <a:t>90</a:t>
                </a:r>
              </a:p>
            </p:txBody>
          </p:sp>
          <p:sp>
            <p:nvSpPr>
              <p:cNvPr id="27" name="Rectangle 27"/>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8" name="Rectangle 28"/>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29" name="Group 29"/>
            <p:cNvGrpSpPr>
              <a:grpSpLocks/>
            </p:cNvGrpSpPr>
            <p:nvPr/>
          </p:nvGrpSpPr>
          <p:grpSpPr bwMode="auto">
            <a:xfrm>
              <a:off x="3489325" y="1563688"/>
              <a:ext cx="2495550" cy="3854450"/>
              <a:chOff x="2044" y="1036"/>
              <a:chExt cx="1572" cy="2428"/>
            </a:xfrm>
          </p:grpSpPr>
          <p:grpSp>
            <p:nvGrpSpPr>
              <p:cNvPr id="30" name="Group 30"/>
              <p:cNvGrpSpPr>
                <a:grpSpLocks/>
              </p:cNvGrpSpPr>
              <p:nvPr/>
            </p:nvGrpSpPr>
            <p:grpSpPr bwMode="auto">
              <a:xfrm>
                <a:off x="2044" y="1117"/>
                <a:ext cx="576" cy="768"/>
                <a:chOff x="1340" y="1501"/>
                <a:chExt cx="576" cy="768"/>
              </a:xfrm>
            </p:grpSpPr>
            <p:sp>
              <p:nvSpPr>
                <p:cNvPr id="48" name="Rectangle 31"/>
                <p:cNvSpPr>
                  <a:spLocks noChangeArrowheads="1"/>
                </p:cNvSpPr>
                <p:nvPr/>
              </p:nvSpPr>
              <p:spPr bwMode="auto">
                <a:xfrm>
                  <a:off x="1340" y="1501"/>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10</a:t>
                  </a:r>
                </a:p>
              </p:txBody>
            </p:sp>
            <p:sp>
              <p:nvSpPr>
                <p:cNvPr id="49" name="Rectangle 32"/>
                <p:cNvSpPr>
                  <a:spLocks noChangeArrowheads="1"/>
                </p:cNvSpPr>
                <p:nvPr/>
              </p:nvSpPr>
              <p:spPr bwMode="auto">
                <a:xfrm>
                  <a:off x="1628" y="1501"/>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0" name="Rectangle 33"/>
                <p:cNvSpPr>
                  <a:spLocks noChangeArrowheads="1"/>
                </p:cNvSpPr>
                <p:nvPr/>
              </p:nvSpPr>
              <p:spPr bwMode="auto">
                <a:xfrm>
                  <a:off x="1628" y="1693"/>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1" name="Rectangle 34"/>
                <p:cNvSpPr>
                  <a:spLocks noChangeArrowheads="1"/>
                </p:cNvSpPr>
                <p:nvPr/>
              </p:nvSpPr>
              <p:spPr bwMode="auto">
                <a:xfrm>
                  <a:off x="1340" y="1693"/>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20</a:t>
                  </a:r>
                </a:p>
              </p:txBody>
            </p:sp>
            <p:sp>
              <p:nvSpPr>
                <p:cNvPr id="52" name="Rectangle 35"/>
                <p:cNvSpPr>
                  <a:spLocks noChangeArrowheads="1"/>
                </p:cNvSpPr>
                <p:nvPr/>
              </p:nvSpPr>
              <p:spPr bwMode="auto">
                <a:xfrm>
                  <a:off x="1340" y="1885"/>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30</a:t>
                  </a:r>
                </a:p>
              </p:txBody>
            </p:sp>
            <p:sp>
              <p:nvSpPr>
                <p:cNvPr id="53" name="Rectangle 36"/>
                <p:cNvSpPr>
                  <a:spLocks noChangeArrowheads="1"/>
                </p:cNvSpPr>
                <p:nvPr/>
              </p:nvSpPr>
              <p:spPr bwMode="auto">
                <a:xfrm>
                  <a:off x="1628" y="1885"/>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4" name="Rectangle 37"/>
                <p:cNvSpPr>
                  <a:spLocks noChangeArrowheads="1"/>
                </p:cNvSpPr>
                <p:nvPr/>
              </p:nvSpPr>
              <p:spPr bwMode="auto">
                <a:xfrm>
                  <a:off x="1628" y="2077"/>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5" name="Rectangle 38"/>
                <p:cNvSpPr>
                  <a:spLocks noChangeArrowheads="1"/>
                </p:cNvSpPr>
                <p:nvPr/>
              </p:nvSpPr>
              <p:spPr bwMode="auto">
                <a:xfrm>
                  <a:off x="1340" y="2077"/>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40</a:t>
                  </a:r>
                </a:p>
              </p:txBody>
            </p:sp>
          </p:grpSp>
          <p:grpSp>
            <p:nvGrpSpPr>
              <p:cNvPr id="31" name="Group 39"/>
              <p:cNvGrpSpPr>
                <a:grpSpLocks/>
              </p:cNvGrpSpPr>
              <p:nvPr/>
            </p:nvGrpSpPr>
            <p:grpSpPr bwMode="auto">
              <a:xfrm>
                <a:off x="2044" y="2077"/>
                <a:ext cx="576" cy="768"/>
                <a:chOff x="1340" y="1501"/>
                <a:chExt cx="576" cy="768"/>
              </a:xfrm>
            </p:grpSpPr>
            <p:sp>
              <p:nvSpPr>
                <p:cNvPr id="40" name="Rectangle 40"/>
                <p:cNvSpPr>
                  <a:spLocks noChangeArrowheads="1"/>
                </p:cNvSpPr>
                <p:nvPr/>
              </p:nvSpPr>
              <p:spPr bwMode="auto">
                <a:xfrm>
                  <a:off x="1340" y="1501"/>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50</a:t>
                  </a:r>
                </a:p>
              </p:txBody>
            </p:sp>
            <p:sp>
              <p:nvSpPr>
                <p:cNvPr id="41" name="Rectangle 41"/>
                <p:cNvSpPr>
                  <a:spLocks noChangeArrowheads="1"/>
                </p:cNvSpPr>
                <p:nvPr/>
              </p:nvSpPr>
              <p:spPr bwMode="auto">
                <a:xfrm>
                  <a:off x="1628" y="1501"/>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2" name="Rectangle 42"/>
                <p:cNvSpPr>
                  <a:spLocks noChangeArrowheads="1"/>
                </p:cNvSpPr>
                <p:nvPr/>
              </p:nvSpPr>
              <p:spPr bwMode="auto">
                <a:xfrm>
                  <a:off x="1628" y="1693"/>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3" name="Rectangle 43"/>
                <p:cNvSpPr>
                  <a:spLocks noChangeArrowheads="1"/>
                </p:cNvSpPr>
                <p:nvPr/>
              </p:nvSpPr>
              <p:spPr bwMode="auto">
                <a:xfrm>
                  <a:off x="1340" y="1693"/>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60</a:t>
                  </a:r>
                </a:p>
              </p:txBody>
            </p:sp>
            <p:sp>
              <p:nvSpPr>
                <p:cNvPr id="44" name="Rectangle 44"/>
                <p:cNvSpPr>
                  <a:spLocks noChangeArrowheads="1"/>
                </p:cNvSpPr>
                <p:nvPr/>
              </p:nvSpPr>
              <p:spPr bwMode="auto">
                <a:xfrm>
                  <a:off x="1340" y="1885"/>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70</a:t>
                  </a:r>
                </a:p>
              </p:txBody>
            </p:sp>
            <p:sp>
              <p:nvSpPr>
                <p:cNvPr id="45" name="Rectangle 45"/>
                <p:cNvSpPr>
                  <a:spLocks noChangeArrowheads="1"/>
                </p:cNvSpPr>
                <p:nvPr/>
              </p:nvSpPr>
              <p:spPr bwMode="auto">
                <a:xfrm>
                  <a:off x="1628" y="1885"/>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6" name="Rectangle 46"/>
                <p:cNvSpPr>
                  <a:spLocks noChangeArrowheads="1"/>
                </p:cNvSpPr>
                <p:nvPr/>
              </p:nvSpPr>
              <p:spPr bwMode="auto">
                <a:xfrm>
                  <a:off x="1628" y="2077"/>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7" name="Rectangle 47"/>
                <p:cNvSpPr>
                  <a:spLocks noChangeArrowheads="1"/>
                </p:cNvSpPr>
                <p:nvPr/>
              </p:nvSpPr>
              <p:spPr bwMode="auto">
                <a:xfrm>
                  <a:off x="1340" y="2077"/>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a:t>
                  </a:r>
                </a:p>
              </p:txBody>
            </p:sp>
          </p:grpSp>
          <p:sp>
            <p:nvSpPr>
              <p:cNvPr id="32" name="Line 48"/>
              <p:cNvSpPr>
                <a:spLocks noChangeShapeType="1"/>
              </p:cNvSpPr>
              <p:nvPr/>
            </p:nvSpPr>
            <p:spPr bwMode="auto">
              <a:xfrm>
                <a:off x="2520" y="1400"/>
                <a:ext cx="1096" cy="344"/>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3" name="Line 49"/>
              <p:cNvSpPr>
                <a:spLocks noChangeShapeType="1"/>
              </p:cNvSpPr>
              <p:nvPr/>
            </p:nvSpPr>
            <p:spPr bwMode="auto">
              <a:xfrm flipV="1">
                <a:off x="2520" y="1232"/>
                <a:ext cx="1096" cy="36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4" name="Line 50"/>
              <p:cNvSpPr>
                <a:spLocks noChangeShapeType="1"/>
              </p:cNvSpPr>
              <p:nvPr/>
            </p:nvSpPr>
            <p:spPr bwMode="auto">
              <a:xfrm>
                <a:off x="2520" y="1784"/>
                <a:ext cx="1088" cy="64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5" name="Line 51"/>
              <p:cNvSpPr>
                <a:spLocks noChangeShapeType="1"/>
              </p:cNvSpPr>
              <p:nvPr/>
            </p:nvSpPr>
            <p:spPr bwMode="auto">
              <a:xfrm flipV="1">
                <a:off x="2520" y="1424"/>
                <a:ext cx="1080" cy="752"/>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6" name="Line 52"/>
              <p:cNvSpPr>
                <a:spLocks noChangeShapeType="1"/>
              </p:cNvSpPr>
              <p:nvPr/>
            </p:nvSpPr>
            <p:spPr bwMode="auto">
              <a:xfrm>
                <a:off x="2528" y="2368"/>
                <a:ext cx="1080" cy="1096"/>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7" name="Freeform 53"/>
              <p:cNvSpPr>
                <a:spLocks/>
              </p:cNvSpPr>
              <p:nvPr/>
            </p:nvSpPr>
            <p:spPr bwMode="auto">
              <a:xfrm>
                <a:off x="2512" y="1036"/>
                <a:ext cx="1088" cy="1948"/>
              </a:xfrm>
              <a:custGeom>
                <a:avLst/>
                <a:gdLst>
                  <a:gd name="T0" fmla="*/ 0 w 1088"/>
                  <a:gd name="T1" fmla="*/ 188 h 1948"/>
                  <a:gd name="T2" fmla="*/ 264 w 1088"/>
                  <a:gd name="T3" fmla="*/ 180 h 1948"/>
                  <a:gd name="T4" fmla="*/ 224 w 1088"/>
                  <a:gd name="T5" fmla="*/ 1268 h 1948"/>
                  <a:gd name="T6" fmla="*/ 616 w 1088"/>
                  <a:gd name="T7" fmla="*/ 1692 h 1948"/>
                  <a:gd name="T8" fmla="*/ 1088 w 1088"/>
                  <a:gd name="T9" fmla="*/ 1948 h 1948"/>
                  <a:gd name="T10" fmla="*/ 0 60000 65536"/>
                  <a:gd name="T11" fmla="*/ 0 60000 65536"/>
                  <a:gd name="T12" fmla="*/ 0 60000 65536"/>
                  <a:gd name="T13" fmla="*/ 0 60000 65536"/>
                  <a:gd name="T14" fmla="*/ 0 60000 65536"/>
                  <a:gd name="T15" fmla="*/ 0 w 1088"/>
                  <a:gd name="T16" fmla="*/ 0 h 1948"/>
                  <a:gd name="T17" fmla="*/ 1088 w 1088"/>
                  <a:gd name="T18" fmla="*/ 1948 h 1948"/>
                </a:gdLst>
                <a:ahLst/>
                <a:cxnLst>
                  <a:cxn ang="T10">
                    <a:pos x="T0" y="T1"/>
                  </a:cxn>
                  <a:cxn ang="T11">
                    <a:pos x="T2" y="T3"/>
                  </a:cxn>
                  <a:cxn ang="T12">
                    <a:pos x="T4" y="T5"/>
                  </a:cxn>
                  <a:cxn ang="T13">
                    <a:pos x="T6" y="T7"/>
                  </a:cxn>
                  <a:cxn ang="T14">
                    <a:pos x="T8" y="T9"/>
                  </a:cxn>
                </a:cxnLst>
                <a:rect l="T15" t="T16" r="T17" b="T18"/>
                <a:pathLst>
                  <a:path w="1088" h="1948">
                    <a:moveTo>
                      <a:pt x="0" y="188"/>
                    </a:moveTo>
                    <a:cubicBezTo>
                      <a:pt x="113" y="94"/>
                      <a:pt x="227" y="0"/>
                      <a:pt x="264" y="180"/>
                    </a:cubicBezTo>
                    <a:cubicBezTo>
                      <a:pt x="301" y="360"/>
                      <a:pt x="165" y="1016"/>
                      <a:pt x="224" y="1268"/>
                    </a:cubicBezTo>
                    <a:cubicBezTo>
                      <a:pt x="283" y="1520"/>
                      <a:pt x="472" y="1579"/>
                      <a:pt x="616" y="1692"/>
                    </a:cubicBezTo>
                    <a:cubicBezTo>
                      <a:pt x="760" y="1805"/>
                      <a:pt x="924" y="1876"/>
                      <a:pt x="1088" y="1948"/>
                    </a:cubicBezTo>
                  </a:path>
                </a:pathLst>
              </a:custGeom>
              <a:noFill/>
              <a:ln w="9525">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8" name="Freeform 54"/>
              <p:cNvSpPr>
                <a:spLocks/>
              </p:cNvSpPr>
              <p:nvPr/>
            </p:nvSpPr>
            <p:spPr bwMode="auto">
              <a:xfrm>
                <a:off x="2536" y="1879"/>
                <a:ext cx="1064" cy="681"/>
              </a:xfrm>
              <a:custGeom>
                <a:avLst/>
                <a:gdLst>
                  <a:gd name="T0" fmla="*/ 0 w 1064"/>
                  <a:gd name="T1" fmla="*/ 681 h 681"/>
                  <a:gd name="T2" fmla="*/ 552 w 1064"/>
                  <a:gd name="T3" fmla="*/ 529 h 681"/>
                  <a:gd name="T4" fmla="*/ 832 w 1064"/>
                  <a:gd name="T5" fmla="*/ 81 h 681"/>
                  <a:gd name="T6" fmla="*/ 1064 w 1064"/>
                  <a:gd name="T7" fmla="*/ 41 h 681"/>
                  <a:gd name="T8" fmla="*/ 0 60000 65536"/>
                  <a:gd name="T9" fmla="*/ 0 60000 65536"/>
                  <a:gd name="T10" fmla="*/ 0 60000 65536"/>
                  <a:gd name="T11" fmla="*/ 0 60000 65536"/>
                  <a:gd name="T12" fmla="*/ 0 w 1064"/>
                  <a:gd name="T13" fmla="*/ 0 h 681"/>
                  <a:gd name="T14" fmla="*/ 1064 w 1064"/>
                  <a:gd name="T15" fmla="*/ 681 h 681"/>
                </a:gdLst>
                <a:ahLst/>
                <a:cxnLst>
                  <a:cxn ang="T8">
                    <a:pos x="T0" y="T1"/>
                  </a:cxn>
                  <a:cxn ang="T9">
                    <a:pos x="T2" y="T3"/>
                  </a:cxn>
                  <a:cxn ang="T10">
                    <a:pos x="T4" y="T5"/>
                  </a:cxn>
                  <a:cxn ang="T11">
                    <a:pos x="T6" y="T7"/>
                  </a:cxn>
                </a:cxnLst>
                <a:rect l="T12" t="T13" r="T14" b="T15"/>
                <a:pathLst>
                  <a:path w="1064" h="681">
                    <a:moveTo>
                      <a:pt x="0" y="681"/>
                    </a:moveTo>
                    <a:cubicBezTo>
                      <a:pt x="206" y="655"/>
                      <a:pt x="413" y="629"/>
                      <a:pt x="552" y="529"/>
                    </a:cubicBezTo>
                    <a:cubicBezTo>
                      <a:pt x="691" y="429"/>
                      <a:pt x="747" y="162"/>
                      <a:pt x="832" y="81"/>
                    </a:cubicBezTo>
                    <a:cubicBezTo>
                      <a:pt x="917" y="0"/>
                      <a:pt x="990" y="20"/>
                      <a:pt x="1064" y="41"/>
                    </a:cubicBezTo>
                  </a:path>
                </a:pathLst>
              </a:custGeom>
              <a:noFill/>
              <a:ln w="9525">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9" name="Line 55"/>
              <p:cNvSpPr>
                <a:spLocks noChangeShapeType="1"/>
              </p:cNvSpPr>
              <p:nvPr/>
            </p:nvSpPr>
            <p:spPr bwMode="auto">
              <a:xfrm>
                <a:off x="2536" y="2752"/>
                <a:ext cx="360" cy="424"/>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56" name="Group 57"/>
            <p:cNvGrpSpPr>
              <a:grpSpLocks/>
            </p:cNvGrpSpPr>
            <p:nvPr/>
          </p:nvGrpSpPr>
          <p:grpSpPr bwMode="auto">
            <a:xfrm>
              <a:off x="1279525" y="2403475"/>
              <a:ext cx="914400" cy="1219200"/>
              <a:chOff x="1340" y="1501"/>
              <a:chExt cx="576" cy="768"/>
            </a:xfrm>
          </p:grpSpPr>
          <p:sp>
            <p:nvSpPr>
              <p:cNvPr id="57" name="Rectangle 58"/>
              <p:cNvSpPr>
                <a:spLocks noChangeArrowheads="1"/>
              </p:cNvSpPr>
              <p:nvPr/>
            </p:nvSpPr>
            <p:spPr bwMode="auto">
              <a:xfrm>
                <a:off x="1340" y="1501"/>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10</a:t>
                </a:r>
              </a:p>
            </p:txBody>
          </p:sp>
          <p:sp>
            <p:nvSpPr>
              <p:cNvPr id="58" name="Rectangle 59"/>
              <p:cNvSpPr>
                <a:spLocks noChangeArrowheads="1"/>
              </p:cNvSpPr>
              <p:nvPr/>
            </p:nvSpPr>
            <p:spPr bwMode="auto">
              <a:xfrm>
                <a:off x="1628" y="1501"/>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9" name="Rectangle 60"/>
              <p:cNvSpPr>
                <a:spLocks noChangeArrowheads="1"/>
              </p:cNvSpPr>
              <p:nvPr/>
            </p:nvSpPr>
            <p:spPr bwMode="auto">
              <a:xfrm>
                <a:off x="1628" y="1693"/>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0" name="Rectangle 61"/>
              <p:cNvSpPr>
                <a:spLocks noChangeArrowheads="1"/>
              </p:cNvSpPr>
              <p:nvPr/>
            </p:nvSpPr>
            <p:spPr bwMode="auto">
              <a:xfrm>
                <a:off x="1340" y="1693"/>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50</a:t>
                </a:r>
              </a:p>
            </p:txBody>
          </p:sp>
          <p:sp>
            <p:nvSpPr>
              <p:cNvPr id="61" name="Rectangle 62"/>
              <p:cNvSpPr>
                <a:spLocks noChangeArrowheads="1"/>
              </p:cNvSpPr>
              <p:nvPr/>
            </p:nvSpPr>
            <p:spPr bwMode="auto">
              <a:xfrm>
                <a:off x="1340" y="1885"/>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90</a:t>
                </a:r>
              </a:p>
            </p:txBody>
          </p:sp>
          <p:sp>
            <p:nvSpPr>
              <p:cNvPr id="62" name="Rectangle 63"/>
              <p:cNvSpPr>
                <a:spLocks noChangeArrowheads="1"/>
              </p:cNvSpPr>
              <p:nvPr/>
            </p:nvSpPr>
            <p:spPr bwMode="auto">
              <a:xfrm>
                <a:off x="1628" y="1885"/>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3" name="Rectangle 64"/>
              <p:cNvSpPr>
                <a:spLocks noChangeArrowheads="1"/>
              </p:cNvSpPr>
              <p:nvPr/>
            </p:nvSpPr>
            <p:spPr bwMode="auto">
              <a:xfrm>
                <a:off x="1628" y="2077"/>
                <a:ext cx="288"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4" name="Rectangle 65"/>
              <p:cNvSpPr>
                <a:spLocks noChangeArrowheads="1"/>
              </p:cNvSpPr>
              <p:nvPr/>
            </p:nvSpPr>
            <p:spPr bwMode="auto">
              <a:xfrm>
                <a:off x="1340" y="2077"/>
                <a:ext cx="288" cy="192"/>
              </a:xfrm>
              <a:prstGeom prst="rect">
                <a:avLst/>
              </a:prstGeom>
              <a:solidFill>
                <a:schemeClr val="bg1"/>
              </a:solidFill>
              <a:ln w="9525">
                <a:solidFill>
                  <a:schemeClr val="tx1"/>
                </a:solidFill>
                <a:miter lim="800000"/>
                <a:headEnd/>
                <a:tailEnd/>
              </a:ln>
            </p:spPr>
            <p:txBody>
              <a:bodyPr wrap="none" anchor="ctr"/>
              <a:lstStyle/>
              <a:p>
                <a:pPr algn="ctr"/>
                <a:r>
                  <a:rPr lang="en-US" altLang="ko-KR" sz="2000">
                    <a:ea typeface="굴림" charset="0"/>
                    <a:cs typeface="굴림" charset="0"/>
                  </a:rPr>
                  <a:t>...</a:t>
                </a:r>
              </a:p>
            </p:txBody>
          </p:sp>
        </p:grpSp>
        <p:sp>
          <p:nvSpPr>
            <p:cNvPr id="65" name="Line 66"/>
            <p:cNvSpPr>
              <a:spLocks noChangeShapeType="1"/>
            </p:cNvSpPr>
            <p:nvPr/>
          </p:nvSpPr>
          <p:spPr bwMode="auto">
            <a:xfrm flipV="1">
              <a:off x="2073275" y="1862138"/>
              <a:ext cx="1422400" cy="6985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6" name="Line 67"/>
            <p:cNvSpPr>
              <a:spLocks noChangeShapeType="1"/>
            </p:cNvSpPr>
            <p:nvPr/>
          </p:nvSpPr>
          <p:spPr bwMode="auto">
            <a:xfrm>
              <a:off x="2060575" y="2852738"/>
              <a:ext cx="1409700" cy="508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7" name="Line 68"/>
            <p:cNvSpPr>
              <a:spLocks noChangeShapeType="1"/>
            </p:cNvSpPr>
            <p:nvPr/>
          </p:nvSpPr>
          <p:spPr bwMode="auto">
            <a:xfrm>
              <a:off x="2060575" y="3144838"/>
              <a:ext cx="1155700" cy="1549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8" name="Line 69"/>
            <p:cNvSpPr>
              <a:spLocks noChangeShapeType="1"/>
            </p:cNvSpPr>
            <p:nvPr/>
          </p:nvSpPr>
          <p:spPr bwMode="auto">
            <a:xfrm>
              <a:off x="2035175" y="3475038"/>
              <a:ext cx="673100" cy="12065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9" name="Text Box 70"/>
            <p:cNvSpPr txBox="1">
              <a:spLocks noChangeArrowheads="1"/>
            </p:cNvSpPr>
            <p:nvPr/>
          </p:nvSpPr>
          <p:spPr bwMode="auto">
            <a:xfrm>
              <a:off x="945871" y="3813245"/>
              <a:ext cx="1294370"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3200">
                  <a:solidFill>
                    <a:schemeClr val="tx1"/>
                  </a:solidFill>
                  <a:latin typeface="Tahoma" charset="0"/>
                  <a:ea typeface="MS PGothic" charset="0"/>
                  <a:cs typeface="MS PGothic" charset="0"/>
                </a:defRPr>
              </a:lvl1pPr>
              <a:lvl2pPr marL="742950" indent="-285750" eaLnBrk="0" hangingPunct="0">
                <a:defRPr sz="3200">
                  <a:solidFill>
                    <a:schemeClr val="tx1"/>
                  </a:solidFill>
                  <a:latin typeface="Tahoma" charset="0"/>
                  <a:ea typeface="MS PGothic" charset="0"/>
                  <a:cs typeface="MS PGothic" charset="0"/>
                </a:defRPr>
              </a:lvl2pPr>
              <a:lvl3pPr marL="1143000" indent="-228600" eaLnBrk="0" hangingPunct="0">
                <a:defRPr sz="3200">
                  <a:solidFill>
                    <a:schemeClr val="tx1"/>
                  </a:solidFill>
                  <a:latin typeface="Tahoma" charset="0"/>
                  <a:ea typeface="MS PGothic" charset="0"/>
                  <a:cs typeface="MS PGothic" charset="0"/>
                </a:defRPr>
              </a:lvl3pPr>
              <a:lvl4pPr marL="1600200" indent="-228600" eaLnBrk="0" hangingPunct="0">
                <a:defRPr sz="3200">
                  <a:solidFill>
                    <a:schemeClr val="tx1"/>
                  </a:solidFill>
                  <a:latin typeface="Tahoma" charset="0"/>
                  <a:ea typeface="MS PGothic" charset="0"/>
                  <a:cs typeface="MS PGothic" charset="0"/>
                </a:defRPr>
              </a:lvl4pPr>
              <a:lvl5pPr marL="2057400" indent="-228600" eaLnBrk="0" hangingPunct="0">
                <a:defRPr sz="32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2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2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2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200">
                  <a:solidFill>
                    <a:schemeClr val="tx1"/>
                  </a:solidFill>
                  <a:latin typeface="Tahoma" charset="0"/>
                  <a:ea typeface="MS PGothic" charset="0"/>
                  <a:cs typeface="MS PGothic" charset="0"/>
                </a:defRPr>
              </a:lvl9pPr>
            </a:lstStyle>
            <a:p>
              <a:pPr algn="ctr" eaLnBrk="1" hangingPunct="1"/>
              <a:r>
                <a:rPr lang="en-US" altLang="ko-KR" sz="2000" dirty="0">
                  <a:ea typeface="굴림" charset="0"/>
                  <a:cs typeface="굴림" charset="0"/>
                </a:rPr>
                <a:t>sparse</a:t>
              </a:r>
            </a:p>
            <a:p>
              <a:pPr algn="ctr" eaLnBrk="1" hangingPunct="1"/>
              <a:r>
                <a:rPr lang="en-US" altLang="ko-KR" sz="2000" dirty="0">
                  <a:ea typeface="굴림" charset="0"/>
                  <a:cs typeface="굴림" charset="0"/>
                </a:rPr>
                <a:t>High level</a:t>
              </a:r>
            </a:p>
          </p:txBody>
        </p:sp>
      </p:grpSp>
    </p:spTree>
    <p:extLst>
      <p:ext uri="{BB962C8B-B14F-4D97-AF65-F5344CB8AC3E}">
        <p14:creationId xmlns:p14="http://schemas.microsoft.com/office/powerpoint/2010/main" val="12434668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 table into disk</a:t>
            </a:r>
            <a:endParaRPr lang="en-US" dirty="0"/>
          </a:p>
        </p:txBody>
      </p:sp>
      <p:sp>
        <p:nvSpPr>
          <p:cNvPr id="4" name="Rectangle 3"/>
          <p:cNvSpPr/>
          <p:nvPr/>
        </p:nvSpPr>
        <p:spPr>
          <a:xfrm>
            <a:off x="1103539" y="2032616"/>
            <a:ext cx="7086098" cy="4524316"/>
          </a:xfrm>
          <a:prstGeom prst="rect">
            <a:avLst/>
          </a:prstGeom>
        </p:spPr>
        <p:txBody>
          <a:bodyPr wrap="square">
            <a:spAutoFit/>
          </a:bodyPr>
          <a:lstStyle/>
          <a:p>
            <a:r>
              <a:rPr lang="en-US" dirty="0"/>
              <a:t>We want to store the table created by the following SQL statement into a disk.</a:t>
            </a:r>
          </a:p>
          <a:p>
            <a:r>
              <a:rPr lang="en-US" dirty="0"/>
              <a:t>    CREATE TABLE Class(</a:t>
            </a:r>
          </a:p>
          <a:p>
            <a:r>
              <a:rPr lang="en-US" dirty="0"/>
              <a:t>      </a:t>
            </a:r>
            <a:r>
              <a:rPr lang="en-US" dirty="0" err="1"/>
              <a:t>dept</a:t>
            </a:r>
            <a:r>
              <a:rPr lang="en-US" dirty="0"/>
              <a:t>  CHAR(2),</a:t>
            </a:r>
          </a:p>
          <a:p>
            <a:r>
              <a:rPr lang="en-US" dirty="0"/>
              <a:t>      </a:t>
            </a:r>
            <a:r>
              <a:rPr lang="en-US" dirty="0" err="1"/>
              <a:t>cnum</a:t>
            </a:r>
            <a:r>
              <a:rPr lang="en-US" dirty="0"/>
              <a:t>  INTEGER,</a:t>
            </a:r>
          </a:p>
          <a:p>
            <a:r>
              <a:rPr lang="en-US" dirty="0"/>
              <a:t>      sec   INTEGER,</a:t>
            </a:r>
          </a:p>
          <a:p>
            <a:r>
              <a:rPr lang="en-US" dirty="0"/>
              <a:t>      unit  INTEGER,</a:t>
            </a:r>
          </a:p>
          <a:p>
            <a:r>
              <a:rPr lang="en-US" dirty="0"/>
              <a:t>      year  INTEGER,</a:t>
            </a:r>
          </a:p>
          <a:p>
            <a:r>
              <a:rPr lang="en-US" dirty="0"/>
              <a:t>      quarter INTEGER,</a:t>
            </a:r>
          </a:p>
          <a:p>
            <a:r>
              <a:rPr lang="en-US" dirty="0"/>
              <a:t>      title CHAR(30),</a:t>
            </a:r>
          </a:p>
          <a:p>
            <a:r>
              <a:rPr lang="en-US" dirty="0"/>
              <a:t>      instructor CHAR(20)</a:t>
            </a:r>
          </a:p>
          <a:p>
            <a:r>
              <a:rPr lang="en-US" dirty="0"/>
              <a:t>)</a:t>
            </a:r>
          </a:p>
          <a:p>
            <a:r>
              <a:rPr lang="en-US" dirty="0"/>
              <a:t>We need to store tuples for 1,000 classes that have been offered so far. 10 classes are offered every year. The tuples are stored in random order (i.e., they are not sequenced by any attribute).</a:t>
            </a:r>
          </a:p>
        </p:txBody>
      </p:sp>
    </p:spTree>
    <p:extLst>
      <p:ext uri="{BB962C8B-B14F-4D97-AF65-F5344CB8AC3E}">
        <p14:creationId xmlns:p14="http://schemas.microsoft.com/office/powerpoint/2010/main" val="15920584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 table into disk</a:t>
            </a:r>
          </a:p>
        </p:txBody>
      </p:sp>
      <p:sp>
        <p:nvSpPr>
          <p:cNvPr id="3" name="Content Placeholder 2"/>
          <p:cNvSpPr>
            <a:spLocks noGrp="1"/>
          </p:cNvSpPr>
          <p:nvPr>
            <p:ph idx="1"/>
          </p:nvPr>
        </p:nvSpPr>
        <p:spPr/>
        <p:txBody>
          <a:bodyPr/>
          <a:lstStyle/>
          <a:p>
            <a:r>
              <a:rPr lang="en-US" dirty="0"/>
              <a:t>Assume one disk block corresponds to one disk sector. How many disk blocks are needed to store the above table with 1,000 tuples</a:t>
            </a:r>
            <a:r>
              <a:rPr lang="en-US" dirty="0" smtClean="0"/>
              <a:t>?</a:t>
            </a:r>
          </a:p>
          <a:p>
            <a:pPr lvl="1"/>
            <a:r>
              <a:rPr lang="en-US" dirty="0"/>
              <a:t>tuple: 2+4*5+30+20=72bytes/tuple</a:t>
            </a:r>
          </a:p>
          <a:p>
            <a:pPr lvl="1"/>
            <a:r>
              <a:rPr lang="en-US" dirty="0"/>
              <a:t>block: (1024bytes/block)/(72bytes/tuple)=14tuples/block</a:t>
            </a:r>
          </a:p>
          <a:p>
            <a:pPr lvl="1"/>
            <a:r>
              <a:rPr lang="en-US" dirty="0"/>
              <a:t>table: (1000tuples/table)/(14tuples/block)=72blocks/table</a:t>
            </a:r>
          </a:p>
        </p:txBody>
      </p:sp>
    </p:spTree>
    <p:extLst>
      <p:ext uri="{BB962C8B-B14F-4D97-AF65-F5344CB8AC3E}">
        <p14:creationId xmlns:p14="http://schemas.microsoft.com/office/powerpoint/2010/main" val="22128140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Size vs. Index Size</a:t>
            </a:r>
            <a:endParaRPr lang="en-US" dirty="0"/>
          </a:p>
        </p:txBody>
      </p:sp>
      <p:sp>
        <p:nvSpPr>
          <p:cNvPr id="4" name="Rectangle 3"/>
          <p:cNvSpPr/>
          <p:nvPr/>
        </p:nvSpPr>
        <p:spPr>
          <a:xfrm>
            <a:off x="1059743" y="2297317"/>
            <a:ext cx="7538645" cy="4524315"/>
          </a:xfrm>
          <a:prstGeom prst="rect">
            <a:avLst/>
          </a:prstGeom>
        </p:spPr>
        <p:txBody>
          <a:bodyPr wrap="square">
            <a:spAutoFit/>
          </a:bodyPr>
          <a:lstStyle/>
          <a:p>
            <a:r>
              <a:rPr lang="en-US" dirty="0"/>
              <a:t>10,000,000 records (900-bytes/rec)</a:t>
            </a:r>
          </a:p>
          <a:p>
            <a:r>
              <a:rPr lang="en-US" dirty="0"/>
              <a:t>4-byte search key, 4-byte pointer</a:t>
            </a:r>
          </a:p>
          <a:p>
            <a:r>
              <a:rPr lang="en-US" dirty="0"/>
              <a:t>4096-byte block. </a:t>
            </a:r>
            <a:r>
              <a:rPr lang="en-US" dirty="0" err="1"/>
              <a:t>Unspanned</a:t>
            </a:r>
            <a:r>
              <a:rPr lang="en-US" dirty="0"/>
              <a:t> </a:t>
            </a:r>
            <a:r>
              <a:rPr lang="en-US" dirty="0" smtClean="0"/>
              <a:t>tuples</a:t>
            </a:r>
          </a:p>
          <a:p>
            <a:endParaRPr lang="en-US" dirty="0"/>
          </a:p>
          <a:p>
            <a:r>
              <a:rPr lang="en-US" b="1" dirty="0"/>
              <a:t>Q: How many blocks for table (how big)?</a:t>
            </a:r>
          </a:p>
          <a:p>
            <a:r>
              <a:rPr lang="en-US" dirty="0" smtClean="0"/>
              <a:t>floor(4096/900)=4 </a:t>
            </a:r>
            <a:r>
              <a:rPr lang="en-US" dirty="0" smtClean="0"/>
              <a:t>tuple</a:t>
            </a:r>
            <a:r>
              <a:rPr lang="en-US" dirty="0"/>
              <a:t>/</a:t>
            </a:r>
            <a:r>
              <a:rPr lang="en-US" dirty="0" smtClean="0"/>
              <a:t>block</a:t>
            </a:r>
          </a:p>
          <a:p>
            <a:r>
              <a:rPr lang="en-US" dirty="0" smtClean="0"/>
              <a:t>ceil(10,000,000/4)=2,500,000 </a:t>
            </a:r>
            <a:r>
              <a:rPr lang="en-US" dirty="0" smtClean="0"/>
              <a:t>block = 2.5 M block</a:t>
            </a:r>
          </a:p>
          <a:p>
            <a:r>
              <a:rPr lang="en-US" dirty="0" smtClean="0"/>
              <a:t>2.5M block * 4KB/block = </a:t>
            </a:r>
            <a:r>
              <a:rPr lang="en-US" b="1" dirty="0" smtClean="0"/>
              <a:t>10 GB</a:t>
            </a:r>
            <a:endParaRPr lang="en-US" b="1" dirty="0"/>
          </a:p>
          <a:p>
            <a:endParaRPr lang="en-US" dirty="0"/>
          </a:p>
          <a:p>
            <a:r>
              <a:rPr lang="en-US" b="1" dirty="0"/>
              <a:t>Q: How many blocks for </a:t>
            </a:r>
            <a:r>
              <a:rPr lang="en-US" b="1" dirty="0" smtClean="0"/>
              <a:t>dense index </a:t>
            </a:r>
            <a:r>
              <a:rPr lang="en-US" b="1" dirty="0"/>
              <a:t>(how big</a:t>
            </a:r>
            <a:r>
              <a:rPr lang="en-US" b="1" dirty="0" smtClean="0"/>
              <a:t>)? Worst-case</a:t>
            </a:r>
            <a:endParaRPr lang="en-US" b="1" dirty="0" smtClean="0"/>
          </a:p>
          <a:p>
            <a:r>
              <a:rPr lang="en-US" dirty="0" smtClean="0"/>
              <a:t>4+4=8 byte/entry</a:t>
            </a:r>
          </a:p>
          <a:p>
            <a:r>
              <a:rPr lang="en-US" dirty="0" smtClean="0"/>
              <a:t>floor(4096 + 4/8)=512 </a:t>
            </a:r>
            <a:r>
              <a:rPr lang="en-US" dirty="0" err="1" smtClean="0"/>
              <a:t>fanout</a:t>
            </a:r>
            <a:r>
              <a:rPr lang="en-US" dirty="0" smtClean="0"/>
              <a:t>. </a:t>
            </a:r>
          </a:p>
          <a:p>
            <a:r>
              <a:rPr lang="en-US" dirty="0"/>
              <a:t>	</a:t>
            </a:r>
            <a:r>
              <a:rPr lang="en-US" dirty="0" smtClean="0"/>
              <a:t>Leaves have minimum 257 pointers. Non-leaf has 256</a:t>
            </a:r>
            <a:endParaRPr lang="en-US" dirty="0" smtClean="0"/>
          </a:p>
          <a:p>
            <a:r>
              <a:rPr lang="en-US" dirty="0" smtClean="0"/>
              <a:t>floor(10,000,000/(257 – 1))= 39062 leaf node blocks</a:t>
            </a:r>
            <a:endParaRPr lang="en-US" dirty="0"/>
          </a:p>
          <a:p>
            <a:r>
              <a:rPr lang="en-US" dirty="0" smtClean="0"/>
              <a:t>floor(39062 / 256) = (...) 1</a:t>
            </a:r>
            <a:r>
              <a:rPr lang="en-US" baseline="30000" dirty="0" smtClean="0"/>
              <a:t>st</a:t>
            </a:r>
            <a:r>
              <a:rPr lang="en-US" dirty="0" smtClean="0"/>
              <a:t> level node blocks</a:t>
            </a:r>
          </a:p>
          <a:p>
            <a:r>
              <a:rPr lang="en-US" dirty="0" smtClean="0"/>
              <a:t>End: # of total index blocks </a:t>
            </a:r>
            <a:r>
              <a:rPr lang="en-US" dirty="0" smtClean="0"/>
              <a:t>* 4KB/blocks</a:t>
            </a:r>
            <a:endParaRPr lang="en-US" b="1" dirty="0"/>
          </a:p>
        </p:txBody>
      </p:sp>
    </p:spTree>
    <p:extLst>
      <p:ext uri="{BB962C8B-B14F-4D97-AF65-F5344CB8AC3E}">
        <p14:creationId xmlns:p14="http://schemas.microsoft.com/office/powerpoint/2010/main" val="38839689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n-US" altLang="zh-CN" dirty="0"/>
              <a:t>Good</a:t>
            </a:r>
            <a:r>
              <a:rPr lang="zh-CN" altLang="en-US" dirty="0"/>
              <a:t> </a:t>
            </a:r>
            <a:r>
              <a:rPr lang="en-US" altLang="zh-CN" dirty="0"/>
              <a:t>Luck</a:t>
            </a:r>
            <a:endParaRPr lang="en" dirty="0"/>
          </a:p>
        </p:txBody>
      </p:sp>
      <p:sp>
        <p:nvSpPr>
          <p:cNvPr id="239" name="Shape 23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a:r>
              <a:rPr lang="en-US" altLang="zh-CN" dirty="0" smtClean="0"/>
              <a:t>Good Luck</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457200" y="179762"/>
            <a:ext cx="8229600" cy="1143000"/>
          </a:xfrm>
          <a:prstGeom prst="rect">
            <a:avLst/>
          </a:prstGeom>
        </p:spPr>
        <p:txBody>
          <a:bodyPr lIns="91425" tIns="91425" rIns="91425" bIns="91425" anchor="b" anchorCtr="0">
            <a:noAutofit/>
          </a:bodyPr>
          <a:lstStyle/>
          <a:p>
            <a:pPr lvl="0" rtl="0">
              <a:spcBef>
                <a:spcPts val="0"/>
              </a:spcBef>
              <a:buNone/>
            </a:pPr>
            <a:r>
              <a:rPr lang="en" sz="1800" dirty="0"/>
              <a:t>a) Which of the following queries produces the CIDs of courses that have no registered students? (One or more options are correct)</a:t>
            </a:r>
          </a:p>
          <a:p>
            <a:pPr lvl="0">
              <a:spcBef>
                <a:spcPts val="0"/>
              </a:spcBef>
              <a:buNone/>
            </a:pPr>
            <a:endParaRPr sz="1800" dirty="0"/>
          </a:p>
        </p:txBody>
      </p:sp>
      <p:sp>
        <p:nvSpPr>
          <p:cNvPr id="176" name="Shape 176"/>
          <p:cNvSpPr txBox="1">
            <a:spLocks noGrp="1"/>
          </p:cNvSpPr>
          <p:nvPr>
            <p:ph type="body" idx="1"/>
          </p:nvPr>
        </p:nvSpPr>
        <p:spPr>
          <a:xfrm>
            <a:off x="457200" y="1506540"/>
            <a:ext cx="5897999" cy="5451300"/>
          </a:xfrm>
          <a:prstGeom prst="rect">
            <a:avLst/>
          </a:prstGeom>
        </p:spPr>
        <p:txBody>
          <a:bodyPr lIns="91425" tIns="91425" rIns="91425" bIns="91425" anchor="t" anchorCtr="0">
            <a:noAutofit/>
          </a:bodyPr>
          <a:lstStyle/>
          <a:p>
            <a:pPr lvl="0" rtl="0">
              <a:spcBef>
                <a:spcPts val="0"/>
              </a:spcBef>
              <a:buNone/>
            </a:pPr>
            <a:r>
              <a:rPr lang="en" sz="1400" dirty="0"/>
              <a:t>A. SELECT c.cid </a:t>
            </a:r>
          </a:p>
          <a:p>
            <a:pPr lvl="0" rtl="0">
              <a:spcBef>
                <a:spcPts val="0"/>
              </a:spcBef>
              <a:buNone/>
            </a:pPr>
            <a:r>
              <a:rPr lang="en" sz="1400" dirty="0"/>
              <a:t> FROM Courses c LEFT OUTER JOIN Registered r ON c.cid = r.cid </a:t>
            </a:r>
          </a:p>
          <a:p>
            <a:pPr lvl="0" rtl="0">
              <a:spcBef>
                <a:spcPts val="0"/>
              </a:spcBef>
              <a:buNone/>
            </a:pPr>
            <a:r>
              <a:rPr lang="en" sz="1400" dirty="0"/>
              <a:t> HAVING COUNT(*) &gt; 0; </a:t>
            </a:r>
          </a:p>
          <a:p>
            <a:pPr lvl="0" rtl="0">
              <a:spcBef>
                <a:spcPts val="0"/>
              </a:spcBef>
              <a:buNone/>
            </a:pPr>
            <a:endParaRPr sz="1400"/>
          </a:p>
          <a:p>
            <a:pPr lvl="0" rtl="0">
              <a:spcBef>
                <a:spcPts val="0"/>
              </a:spcBef>
              <a:buClr>
                <a:schemeClr val="dk1"/>
              </a:buClr>
              <a:buSzPct val="78571"/>
              <a:buFont typeface="Arial"/>
              <a:buNone/>
            </a:pPr>
            <a:r>
              <a:rPr lang="en" sz="1400" dirty="0"/>
              <a:t>B. SELECT cid FROM Registered </a:t>
            </a:r>
          </a:p>
          <a:p>
            <a:pPr lvl="0" rtl="0">
              <a:spcBef>
                <a:spcPts val="0"/>
              </a:spcBef>
              <a:buClr>
                <a:schemeClr val="dk1"/>
              </a:buClr>
              <a:buSzPct val="78571"/>
              <a:buFont typeface="Arial"/>
              <a:buNone/>
            </a:pPr>
            <a:r>
              <a:rPr lang="en" sz="1400" dirty="0"/>
              <a:t> EXCEPT </a:t>
            </a:r>
          </a:p>
          <a:p>
            <a:pPr lvl="0" rtl="0">
              <a:spcBef>
                <a:spcPts val="0"/>
              </a:spcBef>
              <a:buNone/>
            </a:pPr>
            <a:r>
              <a:rPr lang="en" sz="1400" dirty="0"/>
              <a:t> SELECT cid FROM Courses; </a:t>
            </a:r>
          </a:p>
          <a:p>
            <a:pPr lvl="0" rtl="0">
              <a:spcBef>
                <a:spcPts val="0"/>
              </a:spcBef>
              <a:buNone/>
            </a:pPr>
            <a:endParaRPr sz="1400"/>
          </a:p>
          <a:p>
            <a:pPr lvl="0" rtl="0">
              <a:spcBef>
                <a:spcPts val="0"/>
              </a:spcBef>
              <a:buClr>
                <a:schemeClr val="dk1"/>
              </a:buClr>
              <a:buSzPct val="78571"/>
              <a:buFont typeface="Arial"/>
              <a:buNone/>
            </a:pPr>
            <a:r>
              <a:rPr lang="en" sz="1400" dirty="0"/>
              <a:t>C. SELECT cid FROM Courses </a:t>
            </a:r>
          </a:p>
          <a:p>
            <a:pPr lvl="0" rtl="0">
              <a:spcBef>
                <a:spcPts val="0"/>
              </a:spcBef>
              <a:buClr>
                <a:schemeClr val="dk1"/>
              </a:buClr>
              <a:buSzPct val="78571"/>
              <a:buFont typeface="Arial"/>
              <a:buNone/>
            </a:pPr>
            <a:r>
              <a:rPr lang="en" sz="1400" dirty="0"/>
              <a:t> WHERE cid IN </a:t>
            </a:r>
          </a:p>
          <a:p>
            <a:pPr lvl="0" rtl="0">
              <a:spcBef>
                <a:spcPts val="0"/>
              </a:spcBef>
              <a:buClr>
                <a:schemeClr val="dk1"/>
              </a:buClr>
              <a:buSzPct val="78571"/>
              <a:buFont typeface="Arial"/>
              <a:buNone/>
            </a:pPr>
            <a:r>
              <a:rPr lang="en" sz="1400" dirty="0"/>
              <a:t> (SELECT cid FROM Registered </a:t>
            </a:r>
          </a:p>
          <a:p>
            <a:pPr lvl="0" rtl="0">
              <a:spcBef>
                <a:spcPts val="0"/>
              </a:spcBef>
              <a:buNone/>
            </a:pPr>
            <a:r>
              <a:rPr lang="en" sz="1400" dirty="0"/>
              <a:t> GROUP BY cid HAVING COUNT(*) = 0); </a:t>
            </a:r>
          </a:p>
          <a:p>
            <a:pPr lvl="0" rtl="0">
              <a:spcBef>
                <a:spcPts val="0"/>
              </a:spcBef>
              <a:buNone/>
            </a:pPr>
            <a:endParaRPr sz="1400"/>
          </a:p>
          <a:p>
            <a:pPr lvl="0" rtl="0">
              <a:spcBef>
                <a:spcPts val="0"/>
              </a:spcBef>
              <a:buClr>
                <a:schemeClr val="dk1"/>
              </a:buClr>
              <a:buSzPct val="78571"/>
              <a:buFont typeface="Arial"/>
              <a:buNone/>
            </a:pPr>
            <a:r>
              <a:rPr lang="en" sz="1400" dirty="0"/>
              <a:t>D. SELECT c.cid FROM Courses c </a:t>
            </a:r>
          </a:p>
          <a:p>
            <a:pPr lvl="0" rtl="0">
              <a:spcBef>
                <a:spcPts val="0"/>
              </a:spcBef>
              <a:buClr>
                <a:schemeClr val="dk1"/>
              </a:buClr>
              <a:buSzPct val="78571"/>
              <a:buFont typeface="Arial"/>
              <a:buNone/>
            </a:pPr>
            <a:r>
              <a:rPr lang="en" sz="1400" dirty="0"/>
              <a:t> WHERE NOT EXISTS </a:t>
            </a:r>
          </a:p>
          <a:p>
            <a:pPr lvl="0" rtl="0">
              <a:spcBef>
                <a:spcPts val="0"/>
              </a:spcBef>
              <a:buClr>
                <a:schemeClr val="dk1"/>
              </a:buClr>
              <a:buSzPct val="78571"/>
              <a:buFont typeface="Arial"/>
              <a:buNone/>
            </a:pPr>
            <a:r>
              <a:rPr lang="en" sz="1400" dirty="0"/>
              <a:t> (SELECT cid FROM Registered r WHERE r.cid = c.cid); </a:t>
            </a:r>
          </a:p>
          <a:p>
            <a:pPr lvl="0" rtl="0">
              <a:spcBef>
                <a:spcPts val="0"/>
              </a:spcBef>
              <a:buClr>
                <a:schemeClr val="dk1"/>
              </a:buClr>
              <a:buSzPct val="78571"/>
              <a:buFont typeface="Arial"/>
              <a:buNone/>
            </a:pPr>
            <a:endParaRPr sz="1400"/>
          </a:p>
          <a:p>
            <a:pPr lvl="0" rtl="0">
              <a:spcBef>
                <a:spcPts val="0"/>
              </a:spcBef>
              <a:buClr>
                <a:schemeClr val="dk1"/>
              </a:buClr>
              <a:buSzPct val="78571"/>
              <a:buFont typeface="Arial"/>
              <a:buNone/>
            </a:pPr>
            <a:r>
              <a:rPr lang="en" sz="1400" dirty="0"/>
              <a:t>E. None of the above</a:t>
            </a:r>
          </a:p>
          <a:p>
            <a:pPr lvl="0">
              <a:spcBef>
                <a:spcPts val="0"/>
              </a:spcBef>
              <a:buNone/>
            </a:pPr>
            <a:endParaRPr sz="1000"/>
          </a:p>
        </p:txBody>
      </p:sp>
      <p:sp>
        <p:nvSpPr>
          <p:cNvPr id="177" name="Shape 177"/>
          <p:cNvSpPr txBox="1"/>
          <p:nvPr/>
        </p:nvSpPr>
        <p:spPr>
          <a:xfrm>
            <a:off x="5390975" y="2652550"/>
            <a:ext cx="3295800" cy="1598100"/>
          </a:xfrm>
          <a:prstGeom prst="rect">
            <a:avLst/>
          </a:prstGeom>
          <a:noFill/>
          <a:ln>
            <a:noFill/>
          </a:ln>
        </p:spPr>
        <p:txBody>
          <a:bodyPr lIns="91425" tIns="91425" rIns="91425" bIns="91425" anchor="t" anchorCtr="0">
            <a:noAutofit/>
          </a:bodyPr>
          <a:lstStyle/>
          <a:p>
            <a:pPr lvl="0">
              <a:spcBef>
                <a:spcPts val="0"/>
              </a:spcBef>
              <a:buNone/>
            </a:pPr>
            <a:r>
              <a:rPr lang="en-US" sz="2400" dirty="0" smtClean="0">
                <a:solidFill>
                  <a:schemeClr val="accent5"/>
                </a:solidFill>
              </a:rPr>
              <a:t>Answer: D</a:t>
            </a:r>
            <a:endParaRPr lang="en" sz="2400" dirty="0">
              <a:solidFill>
                <a:schemeClr val="accent5"/>
              </a:solidFill>
            </a:endParaRPr>
          </a:p>
        </p:txBody>
      </p:sp>
      <p:sp>
        <p:nvSpPr>
          <p:cNvPr id="3" name="TextBox 2"/>
          <p:cNvSpPr txBox="1"/>
          <p:nvPr/>
        </p:nvSpPr>
        <p:spPr>
          <a:xfrm>
            <a:off x="4093028" y="5393096"/>
            <a:ext cx="4190976" cy="954107"/>
          </a:xfrm>
          <a:prstGeom prst="rect">
            <a:avLst/>
          </a:prstGeom>
          <a:noFill/>
          <a:ln>
            <a:solidFill>
              <a:schemeClr val="tx1"/>
            </a:solidFill>
          </a:ln>
        </p:spPr>
        <p:txBody>
          <a:bodyPr wrap="square" rtlCol="0">
            <a:spAutoFit/>
          </a:bodyPr>
          <a:lstStyle/>
          <a:p>
            <a:pPr lvl="0">
              <a:buClr>
                <a:schemeClr val="dk1"/>
              </a:buClr>
              <a:buSzPct val="36666"/>
            </a:pPr>
            <a:r>
              <a:rPr lang="en-US" sz="1400" b="1" dirty="0" smtClean="0"/>
              <a:t>Schema</a:t>
            </a:r>
          </a:p>
          <a:p>
            <a:pPr lvl="0">
              <a:buClr>
                <a:schemeClr val="dk1"/>
              </a:buClr>
              <a:buSzPct val="36666"/>
            </a:pPr>
            <a:r>
              <a:rPr lang="en" sz="1400" dirty="0" smtClean="0"/>
              <a:t>Students </a:t>
            </a:r>
            <a:r>
              <a:rPr lang="en" sz="1400" dirty="0"/>
              <a:t>(</a:t>
            </a:r>
            <a:r>
              <a:rPr lang="en" sz="1400" u="sng" dirty="0" err="1"/>
              <a:t>sid</a:t>
            </a:r>
            <a:r>
              <a:rPr lang="en" sz="1400" dirty="0"/>
              <a:t>, </a:t>
            </a:r>
            <a:r>
              <a:rPr lang="en" sz="1400" dirty="0" err="1"/>
              <a:t>sname</a:t>
            </a:r>
            <a:r>
              <a:rPr lang="en" sz="1400" dirty="0"/>
              <a:t>, street, city, age, gender) </a:t>
            </a:r>
          </a:p>
          <a:p>
            <a:pPr lvl="0">
              <a:buClr>
                <a:schemeClr val="dk1"/>
              </a:buClr>
              <a:buSzPct val="36666"/>
            </a:pPr>
            <a:r>
              <a:rPr lang="en" sz="1400" dirty="0"/>
              <a:t> Registered (</a:t>
            </a:r>
            <a:r>
              <a:rPr lang="en" sz="1400" u="sng" dirty="0" err="1"/>
              <a:t>sid</a:t>
            </a:r>
            <a:r>
              <a:rPr lang="en" sz="1400" dirty="0"/>
              <a:t>, </a:t>
            </a:r>
            <a:r>
              <a:rPr lang="en" sz="1400" u="sng" dirty="0" err="1"/>
              <a:t>cid</a:t>
            </a:r>
            <a:r>
              <a:rPr lang="en" sz="1400" dirty="0"/>
              <a:t>, grade) </a:t>
            </a:r>
          </a:p>
          <a:p>
            <a:pPr lvl="0">
              <a:buClr>
                <a:schemeClr val="dk1"/>
              </a:buClr>
              <a:buSzPct val="36666"/>
            </a:pPr>
            <a:r>
              <a:rPr lang="en" sz="1400" dirty="0"/>
              <a:t> Courses (</a:t>
            </a:r>
            <a:r>
              <a:rPr lang="en" sz="1400" u="sng" dirty="0" err="1"/>
              <a:t>cid</a:t>
            </a:r>
            <a:r>
              <a:rPr lang="en" sz="1400" dirty="0"/>
              <a:t>, </a:t>
            </a:r>
            <a:r>
              <a:rPr lang="en" sz="1400" dirty="0" err="1"/>
              <a:t>cname</a:t>
            </a:r>
            <a:r>
              <a:rPr lang="en" sz="1400" dirty="0"/>
              <a:t>, </a:t>
            </a:r>
            <a:r>
              <a:rPr lang="en" sz="1400" dirty="0" err="1"/>
              <a:t>profname</a:t>
            </a:r>
            <a:r>
              <a:rPr lang="en" sz="14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fade">
                                      <p:cBhvr>
                                        <p:cTn id="7" dur="1000"/>
                                        <p:tgtEl>
                                          <p:spTgt spid="1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7"/>
                                        </p:tgtEl>
                                        <p:attrNameLst>
                                          <p:attrName>style.visibility</p:attrName>
                                        </p:attrNameLst>
                                      </p:cBhvr>
                                      <p:to>
                                        <p:strVal val="visible"/>
                                      </p:to>
                                    </p:set>
                                    <p:animEffect transition="in" filter="fade">
                                      <p:cBhvr>
                                        <p:cTn id="12" dur="10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457200" y="179762"/>
            <a:ext cx="8229600" cy="1143000"/>
          </a:xfrm>
          <a:prstGeom prst="rect">
            <a:avLst/>
          </a:prstGeom>
        </p:spPr>
        <p:txBody>
          <a:bodyPr lIns="91425" tIns="91425" rIns="91425" bIns="91425" anchor="b" anchorCtr="0">
            <a:noAutofit/>
          </a:bodyPr>
          <a:lstStyle/>
          <a:p>
            <a:pPr lvl="0" rtl="0">
              <a:spcBef>
                <a:spcPts val="0"/>
              </a:spcBef>
              <a:buNone/>
            </a:pPr>
            <a:r>
              <a:rPr lang="en" sz="1800"/>
              <a:t>b) Which of the following queries are equivalent to the query: SELECT DISTINCT profname FROM Courses (One or more options are correct)</a:t>
            </a:r>
          </a:p>
          <a:p>
            <a:pPr lvl="0" rtl="0">
              <a:spcBef>
                <a:spcPts val="0"/>
              </a:spcBef>
              <a:buNone/>
            </a:pPr>
            <a:endParaRPr sz="1800"/>
          </a:p>
        </p:txBody>
      </p:sp>
      <p:sp>
        <p:nvSpPr>
          <p:cNvPr id="183" name="Shape 183"/>
          <p:cNvSpPr txBox="1">
            <a:spLocks noGrp="1"/>
          </p:cNvSpPr>
          <p:nvPr>
            <p:ph type="body" idx="1"/>
          </p:nvPr>
        </p:nvSpPr>
        <p:spPr>
          <a:xfrm>
            <a:off x="457200" y="1746380"/>
            <a:ext cx="8229600" cy="4245599"/>
          </a:xfrm>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r>
              <a:rPr lang="en" sz="1800" dirty="0"/>
              <a:t>A. SELECT profname FROM Courses GROUP BY profname; </a:t>
            </a:r>
          </a:p>
          <a:p>
            <a:pPr lvl="0" rtl="0">
              <a:spcBef>
                <a:spcPts val="0"/>
              </a:spcBef>
              <a:buClr>
                <a:schemeClr val="dk1"/>
              </a:buClr>
              <a:buSzPct val="61111"/>
              <a:buFont typeface="Arial"/>
              <a:buNone/>
            </a:pPr>
            <a:r>
              <a:rPr lang="en" sz="1800" dirty="0"/>
              <a:t> </a:t>
            </a:r>
          </a:p>
          <a:p>
            <a:pPr lvl="0" rtl="0">
              <a:spcBef>
                <a:spcPts val="0"/>
              </a:spcBef>
              <a:buClr>
                <a:schemeClr val="dk1"/>
              </a:buClr>
              <a:buSzPct val="61111"/>
              <a:buFont typeface="Arial"/>
              <a:buNone/>
            </a:pPr>
            <a:r>
              <a:rPr lang="en" sz="1800" dirty="0"/>
              <a:t>B. SELECT profname FROM Courses </a:t>
            </a:r>
          </a:p>
          <a:p>
            <a:pPr lvl="0" rtl="0">
              <a:spcBef>
                <a:spcPts val="0"/>
              </a:spcBef>
              <a:buClr>
                <a:schemeClr val="dk1"/>
              </a:buClr>
              <a:buSzPct val="61111"/>
              <a:buFont typeface="Arial"/>
              <a:buNone/>
            </a:pPr>
            <a:r>
              <a:rPr lang="en" sz="1800" dirty="0"/>
              <a:t> UNION SELECT profname FROM Courses; </a:t>
            </a:r>
          </a:p>
          <a:p>
            <a:pPr lvl="0" rtl="0">
              <a:spcBef>
                <a:spcPts val="0"/>
              </a:spcBef>
              <a:buClr>
                <a:schemeClr val="dk1"/>
              </a:buClr>
              <a:buSzPct val="61111"/>
              <a:buFont typeface="Arial"/>
              <a:buNone/>
            </a:pPr>
            <a:r>
              <a:rPr lang="en" sz="1800" dirty="0"/>
              <a:t> </a:t>
            </a:r>
          </a:p>
          <a:p>
            <a:pPr lvl="0" rtl="0">
              <a:spcBef>
                <a:spcPts val="0"/>
              </a:spcBef>
              <a:buClr>
                <a:schemeClr val="dk1"/>
              </a:buClr>
              <a:buSzPct val="61111"/>
              <a:buFont typeface="Arial"/>
              <a:buNone/>
            </a:pPr>
            <a:r>
              <a:rPr lang="en" sz="1800" dirty="0"/>
              <a:t>C. SELECT DISTINCT profname FROM Courses </a:t>
            </a:r>
          </a:p>
          <a:p>
            <a:pPr lvl="0" rtl="0">
              <a:spcBef>
                <a:spcPts val="0"/>
              </a:spcBef>
              <a:buNone/>
            </a:pPr>
            <a:r>
              <a:rPr lang="en" sz="1800" dirty="0"/>
              <a:t> UNION ALL SELECT profname FROM Courses </a:t>
            </a:r>
          </a:p>
          <a:p>
            <a:pPr lvl="0" rtl="0">
              <a:spcBef>
                <a:spcPts val="0"/>
              </a:spcBef>
              <a:buNone/>
            </a:pPr>
            <a:endParaRPr sz="1800"/>
          </a:p>
          <a:p>
            <a:pPr lvl="0" rtl="0">
              <a:spcBef>
                <a:spcPts val="0"/>
              </a:spcBef>
              <a:buNone/>
            </a:pPr>
            <a:r>
              <a:rPr lang="en" sz="1800" dirty="0"/>
              <a:t>D. SELECT DISTINCT profname FROM Courses WHERE NULL = NULL </a:t>
            </a:r>
          </a:p>
          <a:p>
            <a:pPr lvl="0" rtl="0">
              <a:spcBef>
                <a:spcPts val="0"/>
              </a:spcBef>
              <a:buNone/>
            </a:pPr>
            <a:r>
              <a:rPr lang="en" sz="1800" dirty="0"/>
              <a:t> </a:t>
            </a:r>
          </a:p>
          <a:p>
            <a:pPr lvl="0" rtl="0">
              <a:spcBef>
                <a:spcPts val="0"/>
              </a:spcBef>
              <a:buClr>
                <a:schemeClr val="dk1"/>
              </a:buClr>
              <a:buSzPct val="61111"/>
              <a:buFont typeface="Arial"/>
              <a:buNone/>
            </a:pPr>
            <a:r>
              <a:rPr lang="en" sz="1800" dirty="0"/>
              <a:t>E. None of the above </a:t>
            </a:r>
          </a:p>
          <a:p>
            <a:pPr lvl="0" rtl="0">
              <a:spcBef>
                <a:spcPts val="0"/>
              </a:spcBef>
              <a:buNone/>
            </a:pPr>
            <a:endParaRPr sz="1400"/>
          </a:p>
        </p:txBody>
      </p:sp>
      <p:sp>
        <p:nvSpPr>
          <p:cNvPr id="184" name="Shape 184"/>
          <p:cNvSpPr txBox="1"/>
          <p:nvPr/>
        </p:nvSpPr>
        <p:spPr>
          <a:xfrm>
            <a:off x="572500" y="5491175"/>
            <a:ext cx="7156200" cy="632100"/>
          </a:xfrm>
          <a:prstGeom prst="rect">
            <a:avLst/>
          </a:prstGeom>
          <a:noFill/>
          <a:ln>
            <a:noFill/>
          </a:ln>
        </p:spPr>
        <p:txBody>
          <a:bodyPr lIns="91425" tIns="91425" rIns="91425" bIns="91425" anchor="t" anchorCtr="0">
            <a:noAutofit/>
          </a:bodyPr>
          <a:lstStyle/>
          <a:p>
            <a:pPr lvl="0" rtl="0">
              <a:spcBef>
                <a:spcPts val="0"/>
              </a:spcBef>
              <a:buNone/>
            </a:pPr>
            <a:r>
              <a:rPr lang="en" sz="2400" dirty="0">
                <a:solidFill>
                  <a:schemeClr val="accent5"/>
                </a:solidFill>
              </a:rPr>
              <a:t>Answer: A, B</a:t>
            </a:r>
          </a:p>
        </p:txBody>
      </p:sp>
      <p:sp>
        <p:nvSpPr>
          <p:cNvPr id="5" name="TextBox 4"/>
          <p:cNvSpPr txBox="1"/>
          <p:nvPr/>
        </p:nvSpPr>
        <p:spPr>
          <a:xfrm>
            <a:off x="4093028" y="5393096"/>
            <a:ext cx="4190976" cy="954107"/>
          </a:xfrm>
          <a:prstGeom prst="rect">
            <a:avLst/>
          </a:prstGeom>
          <a:noFill/>
          <a:ln>
            <a:solidFill>
              <a:schemeClr val="tx1"/>
            </a:solidFill>
          </a:ln>
        </p:spPr>
        <p:txBody>
          <a:bodyPr wrap="square" rtlCol="0">
            <a:spAutoFit/>
          </a:bodyPr>
          <a:lstStyle/>
          <a:p>
            <a:pPr lvl="0">
              <a:buClr>
                <a:schemeClr val="dk1"/>
              </a:buClr>
              <a:buSzPct val="36666"/>
            </a:pPr>
            <a:r>
              <a:rPr lang="en-US" sz="1400" b="1" dirty="0" smtClean="0"/>
              <a:t>Schema</a:t>
            </a:r>
          </a:p>
          <a:p>
            <a:pPr lvl="0">
              <a:buClr>
                <a:schemeClr val="dk1"/>
              </a:buClr>
              <a:buSzPct val="36666"/>
            </a:pPr>
            <a:r>
              <a:rPr lang="en" sz="1400" dirty="0" smtClean="0"/>
              <a:t>Students </a:t>
            </a:r>
            <a:r>
              <a:rPr lang="en" sz="1400" dirty="0"/>
              <a:t>(</a:t>
            </a:r>
            <a:r>
              <a:rPr lang="en" sz="1400" u="sng" dirty="0" err="1"/>
              <a:t>sid</a:t>
            </a:r>
            <a:r>
              <a:rPr lang="en" sz="1400" dirty="0"/>
              <a:t>, </a:t>
            </a:r>
            <a:r>
              <a:rPr lang="en" sz="1400" dirty="0" err="1"/>
              <a:t>sname</a:t>
            </a:r>
            <a:r>
              <a:rPr lang="en" sz="1400" dirty="0"/>
              <a:t>, street, city, age, gender) </a:t>
            </a:r>
          </a:p>
          <a:p>
            <a:pPr lvl="0">
              <a:buClr>
                <a:schemeClr val="dk1"/>
              </a:buClr>
              <a:buSzPct val="36666"/>
            </a:pPr>
            <a:r>
              <a:rPr lang="en" sz="1400" dirty="0"/>
              <a:t> Registered (</a:t>
            </a:r>
            <a:r>
              <a:rPr lang="en" sz="1400" u="sng" dirty="0" err="1"/>
              <a:t>sid</a:t>
            </a:r>
            <a:r>
              <a:rPr lang="en" sz="1400" dirty="0"/>
              <a:t>, </a:t>
            </a:r>
            <a:r>
              <a:rPr lang="en" sz="1400" u="sng" dirty="0" err="1"/>
              <a:t>cid</a:t>
            </a:r>
            <a:r>
              <a:rPr lang="en" sz="1400" dirty="0"/>
              <a:t>, grade) </a:t>
            </a:r>
          </a:p>
          <a:p>
            <a:pPr lvl="0">
              <a:buClr>
                <a:schemeClr val="dk1"/>
              </a:buClr>
              <a:buSzPct val="36666"/>
            </a:pPr>
            <a:r>
              <a:rPr lang="en" sz="1400" dirty="0"/>
              <a:t> Courses (</a:t>
            </a:r>
            <a:r>
              <a:rPr lang="en" sz="1400" u="sng" dirty="0" err="1"/>
              <a:t>cid</a:t>
            </a:r>
            <a:r>
              <a:rPr lang="en" sz="1400" dirty="0"/>
              <a:t>, </a:t>
            </a:r>
            <a:r>
              <a:rPr lang="en" sz="1400" dirty="0" err="1"/>
              <a:t>cname</a:t>
            </a:r>
            <a:r>
              <a:rPr lang="en" sz="1400" dirty="0"/>
              <a:t>, </a:t>
            </a:r>
            <a:r>
              <a:rPr lang="en" sz="1400" dirty="0" err="1"/>
              <a:t>profname</a:t>
            </a:r>
            <a:r>
              <a:rPr lang="en" sz="14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fade">
                                      <p:cBhvr>
                                        <p:cTn id="7" dur="10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457200" y="179779"/>
            <a:ext cx="8229600" cy="1558500"/>
          </a:xfrm>
          <a:prstGeom prst="rect">
            <a:avLst/>
          </a:prstGeom>
        </p:spPr>
        <p:txBody>
          <a:bodyPr lIns="91425" tIns="91425" rIns="91425" bIns="91425" anchor="b" anchorCtr="0">
            <a:noAutofit/>
          </a:bodyPr>
          <a:lstStyle/>
          <a:p>
            <a:pPr lvl="0" rtl="0">
              <a:spcBef>
                <a:spcPts val="0"/>
              </a:spcBef>
              <a:buNone/>
            </a:pPr>
            <a:r>
              <a:rPr lang="en" sz="1800"/>
              <a:t>c) When would the following two queries return different results for a given database instance? A one sentence answer should be sufficient!!! </a:t>
            </a:r>
          </a:p>
          <a:p>
            <a:pPr lvl="0" rtl="0">
              <a:spcBef>
                <a:spcPts val="0"/>
              </a:spcBef>
              <a:buNone/>
            </a:pPr>
            <a:endParaRPr sz="1800"/>
          </a:p>
        </p:txBody>
      </p:sp>
      <p:sp>
        <p:nvSpPr>
          <p:cNvPr id="190" name="Shape 190"/>
          <p:cNvSpPr txBox="1">
            <a:spLocks noGrp="1"/>
          </p:cNvSpPr>
          <p:nvPr>
            <p:ph type="body" idx="1"/>
          </p:nvPr>
        </p:nvSpPr>
        <p:spPr>
          <a:xfrm>
            <a:off x="457200" y="1924050"/>
            <a:ext cx="8229600" cy="1971300"/>
          </a:xfrm>
          <a:prstGeom prst="rect">
            <a:avLst/>
          </a:prstGeom>
        </p:spPr>
        <p:txBody>
          <a:bodyPr lIns="91425" tIns="91425" rIns="91425" bIns="91425" anchor="t" anchorCtr="0">
            <a:noAutofit/>
          </a:bodyPr>
          <a:lstStyle/>
          <a:p>
            <a:pPr lvl="0" rtl="0">
              <a:spcBef>
                <a:spcPts val="0"/>
              </a:spcBef>
              <a:buClr>
                <a:schemeClr val="dk1"/>
              </a:buClr>
              <a:buSzPct val="45833"/>
              <a:buFont typeface="Arial"/>
              <a:buNone/>
            </a:pPr>
            <a:r>
              <a:rPr lang="en" sz="2400"/>
              <a:t>SELECT s.sname FROM Students s LEFT OUTER JOIN Registered r ON s.sid = r.sid </a:t>
            </a:r>
          </a:p>
          <a:p>
            <a:pPr lvl="0" rtl="0">
              <a:spcBef>
                <a:spcPts val="0"/>
              </a:spcBef>
              <a:buNone/>
            </a:pPr>
            <a:r>
              <a:rPr lang="en" sz="2400"/>
              <a:t>SELECT s.sname FROM Students s, Registered r WHERE s.sid = r.sid </a:t>
            </a:r>
          </a:p>
          <a:p>
            <a:pPr lvl="0" rtl="0">
              <a:spcBef>
                <a:spcPts val="0"/>
              </a:spcBef>
              <a:buNone/>
            </a:pPr>
            <a:endParaRPr sz="2400"/>
          </a:p>
          <a:p>
            <a:pPr lvl="0" rtl="0">
              <a:spcBef>
                <a:spcPts val="0"/>
              </a:spcBef>
              <a:buClr>
                <a:schemeClr val="dk1"/>
              </a:buClr>
              <a:buSzPct val="45833"/>
              <a:buFont typeface="Arial"/>
              <a:buNone/>
            </a:pPr>
            <a:endParaRPr sz="2400"/>
          </a:p>
          <a:p>
            <a:pPr lvl="0" rtl="0">
              <a:spcBef>
                <a:spcPts val="0"/>
              </a:spcBef>
              <a:buClr>
                <a:schemeClr val="dk1"/>
              </a:buClr>
              <a:buSzPct val="78571"/>
              <a:buFont typeface="Arial"/>
              <a:buNone/>
            </a:pPr>
            <a:endParaRPr sz="1400"/>
          </a:p>
          <a:p>
            <a:pPr lvl="0" rtl="0">
              <a:spcBef>
                <a:spcPts val="0"/>
              </a:spcBef>
              <a:buNone/>
            </a:pPr>
            <a:endParaRPr sz="1400"/>
          </a:p>
          <a:p>
            <a:pPr lvl="0" rtl="0">
              <a:spcBef>
                <a:spcPts val="0"/>
              </a:spcBef>
              <a:buNone/>
            </a:pPr>
            <a:endParaRPr sz="1000"/>
          </a:p>
        </p:txBody>
      </p:sp>
      <p:sp>
        <p:nvSpPr>
          <p:cNvPr id="191" name="Shape 191"/>
          <p:cNvSpPr txBox="1"/>
          <p:nvPr/>
        </p:nvSpPr>
        <p:spPr>
          <a:xfrm>
            <a:off x="596350" y="4358100"/>
            <a:ext cx="7311299" cy="965999"/>
          </a:xfrm>
          <a:prstGeom prst="rect">
            <a:avLst/>
          </a:prstGeom>
          <a:noFill/>
          <a:ln>
            <a:noFill/>
          </a:ln>
        </p:spPr>
        <p:txBody>
          <a:bodyPr lIns="91425" tIns="91425" rIns="91425" bIns="91425" anchor="t" anchorCtr="0">
            <a:noAutofit/>
          </a:bodyPr>
          <a:lstStyle/>
          <a:p>
            <a:pPr lvl="0">
              <a:spcBef>
                <a:spcPts val="0"/>
              </a:spcBef>
              <a:buNone/>
            </a:pPr>
            <a:r>
              <a:rPr lang="en" sz="3000" i="1" dirty="0">
                <a:solidFill>
                  <a:schemeClr val="accent5"/>
                </a:solidFill>
              </a:rPr>
              <a:t>If a student is not registered for a course.</a:t>
            </a:r>
          </a:p>
        </p:txBody>
      </p:sp>
      <p:sp>
        <p:nvSpPr>
          <p:cNvPr id="5" name="TextBox 4"/>
          <p:cNvSpPr txBox="1"/>
          <p:nvPr/>
        </p:nvSpPr>
        <p:spPr>
          <a:xfrm>
            <a:off x="4093028" y="5393096"/>
            <a:ext cx="4190976" cy="954107"/>
          </a:xfrm>
          <a:prstGeom prst="rect">
            <a:avLst/>
          </a:prstGeom>
          <a:noFill/>
          <a:ln>
            <a:solidFill>
              <a:schemeClr val="tx1"/>
            </a:solidFill>
          </a:ln>
        </p:spPr>
        <p:txBody>
          <a:bodyPr wrap="square" rtlCol="0">
            <a:spAutoFit/>
          </a:bodyPr>
          <a:lstStyle/>
          <a:p>
            <a:pPr lvl="0">
              <a:buClr>
                <a:schemeClr val="dk1"/>
              </a:buClr>
              <a:buSzPct val="36666"/>
            </a:pPr>
            <a:r>
              <a:rPr lang="en-US" sz="1400" b="1" dirty="0" smtClean="0"/>
              <a:t>Schema</a:t>
            </a:r>
          </a:p>
          <a:p>
            <a:pPr lvl="0">
              <a:buClr>
                <a:schemeClr val="dk1"/>
              </a:buClr>
              <a:buSzPct val="36666"/>
            </a:pPr>
            <a:r>
              <a:rPr lang="en" sz="1400" dirty="0" smtClean="0"/>
              <a:t>Students </a:t>
            </a:r>
            <a:r>
              <a:rPr lang="en" sz="1400" dirty="0"/>
              <a:t>(</a:t>
            </a:r>
            <a:r>
              <a:rPr lang="en" sz="1400" u="sng" dirty="0" err="1"/>
              <a:t>sid</a:t>
            </a:r>
            <a:r>
              <a:rPr lang="en" sz="1400" dirty="0"/>
              <a:t>, </a:t>
            </a:r>
            <a:r>
              <a:rPr lang="en" sz="1400" dirty="0" err="1"/>
              <a:t>sname</a:t>
            </a:r>
            <a:r>
              <a:rPr lang="en" sz="1400" dirty="0"/>
              <a:t>, street, city, age, gender) </a:t>
            </a:r>
          </a:p>
          <a:p>
            <a:pPr lvl="0">
              <a:buClr>
                <a:schemeClr val="dk1"/>
              </a:buClr>
              <a:buSzPct val="36666"/>
            </a:pPr>
            <a:r>
              <a:rPr lang="en" sz="1400" dirty="0"/>
              <a:t> Registered (</a:t>
            </a:r>
            <a:r>
              <a:rPr lang="en" sz="1400" u="sng" dirty="0" err="1"/>
              <a:t>sid</a:t>
            </a:r>
            <a:r>
              <a:rPr lang="en" sz="1400" dirty="0"/>
              <a:t>, </a:t>
            </a:r>
            <a:r>
              <a:rPr lang="en" sz="1400" u="sng" dirty="0" err="1"/>
              <a:t>cid</a:t>
            </a:r>
            <a:r>
              <a:rPr lang="en" sz="1400" dirty="0"/>
              <a:t>, grade) </a:t>
            </a:r>
          </a:p>
          <a:p>
            <a:pPr lvl="0">
              <a:buClr>
                <a:schemeClr val="dk1"/>
              </a:buClr>
              <a:buSzPct val="36666"/>
            </a:pPr>
            <a:r>
              <a:rPr lang="en" sz="1400" dirty="0"/>
              <a:t> Courses (</a:t>
            </a:r>
            <a:r>
              <a:rPr lang="en" sz="1400" u="sng" dirty="0" err="1"/>
              <a:t>cid</a:t>
            </a:r>
            <a:r>
              <a:rPr lang="en" sz="1400" dirty="0"/>
              <a:t>, </a:t>
            </a:r>
            <a:r>
              <a:rPr lang="en" sz="1400" dirty="0" err="1"/>
              <a:t>cname</a:t>
            </a:r>
            <a:r>
              <a:rPr lang="en" sz="1400" dirty="0"/>
              <a:t>, </a:t>
            </a:r>
            <a:r>
              <a:rPr lang="en" sz="1400" dirty="0" err="1"/>
              <a:t>profname</a:t>
            </a:r>
            <a:r>
              <a:rPr lang="en" sz="14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10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457200" y="239305"/>
            <a:ext cx="8229600" cy="1653899"/>
          </a:xfrm>
          <a:prstGeom prst="rect">
            <a:avLst/>
          </a:prstGeom>
        </p:spPr>
        <p:txBody>
          <a:bodyPr lIns="91425" tIns="91425" rIns="91425" bIns="91425" anchor="b" anchorCtr="0">
            <a:noAutofit/>
          </a:bodyPr>
          <a:lstStyle/>
          <a:p>
            <a:pPr lvl="0" rtl="0">
              <a:spcBef>
                <a:spcPts val="0"/>
              </a:spcBef>
              <a:buNone/>
            </a:pPr>
            <a:r>
              <a:rPr lang="en" sz="2000"/>
              <a:t>d) In the space below, write a SQL query that returns the name and SID of every student enrolled in the class ‘CS186’ whose age is greater than the average age of all the students enrolled in that class. (‘CS186’ is a CID.) </a:t>
            </a:r>
          </a:p>
          <a:p>
            <a:pPr lvl="0" rtl="0">
              <a:spcBef>
                <a:spcPts val="0"/>
              </a:spcBef>
              <a:buNone/>
            </a:pPr>
            <a:endParaRPr sz="2000"/>
          </a:p>
        </p:txBody>
      </p:sp>
      <p:sp>
        <p:nvSpPr>
          <p:cNvPr id="3" name="TextBox 2"/>
          <p:cNvSpPr txBox="1"/>
          <p:nvPr/>
        </p:nvSpPr>
        <p:spPr>
          <a:xfrm>
            <a:off x="4093028" y="5393096"/>
            <a:ext cx="4190976" cy="954107"/>
          </a:xfrm>
          <a:prstGeom prst="rect">
            <a:avLst/>
          </a:prstGeom>
          <a:noFill/>
          <a:ln>
            <a:solidFill>
              <a:schemeClr val="tx1"/>
            </a:solidFill>
          </a:ln>
        </p:spPr>
        <p:txBody>
          <a:bodyPr wrap="square" rtlCol="0">
            <a:spAutoFit/>
          </a:bodyPr>
          <a:lstStyle/>
          <a:p>
            <a:pPr lvl="0">
              <a:buClr>
                <a:schemeClr val="dk1"/>
              </a:buClr>
              <a:buSzPct val="36666"/>
            </a:pPr>
            <a:r>
              <a:rPr lang="en-US" sz="1400" b="1" dirty="0" smtClean="0"/>
              <a:t>Schema</a:t>
            </a:r>
          </a:p>
          <a:p>
            <a:pPr lvl="0">
              <a:buClr>
                <a:schemeClr val="dk1"/>
              </a:buClr>
              <a:buSzPct val="36666"/>
            </a:pPr>
            <a:r>
              <a:rPr lang="en" sz="1400" dirty="0" smtClean="0"/>
              <a:t>Students </a:t>
            </a:r>
            <a:r>
              <a:rPr lang="en" sz="1400" dirty="0"/>
              <a:t>(</a:t>
            </a:r>
            <a:r>
              <a:rPr lang="en" sz="1400" u="sng" dirty="0" err="1"/>
              <a:t>sid</a:t>
            </a:r>
            <a:r>
              <a:rPr lang="en" sz="1400" dirty="0"/>
              <a:t>, </a:t>
            </a:r>
            <a:r>
              <a:rPr lang="en" sz="1400" dirty="0" err="1"/>
              <a:t>sname</a:t>
            </a:r>
            <a:r>
              <a:rPr lang="en" sz="1400" dirty="0"/>
              <a:t>, street, city, age, gender) </a:t>
            </a:r>
          </a:p>
          <a:p>
            <a:pPr lvl="0">
              <a:buClr>
                <a:schemeClr val="dk1"/>
              </a:buClr>
              <a:buSzPct val="36666"/>
            </a:pPr>
            <a:r>
              <a:rPr lang="en" sz="1400" dirty="0"/>
              <a:t> Registered (</a:t>
            </a:r>
            <a:r>
              <a:rPr lang="en" sz="1400" u="sng" dirty="0" err="1"/>
              <a:t>sid</a:t>
            </a:r>
            <a:r>
              <a:rPr lang="en" sz="1400" dirty="0"/>
              <a:t>, </a:t>
            </a:r>
            <a:r>
              <a:rPr lang="en" sz="1400" u="sng" dirty="0" err="1"/>
              <a:t>cid</a:t>
            </a:r>
            <a:r>
              <a:rPr lang="en" sz="1400" dirty="0"/>
              <a:t>, grade) </a:t>
            </a:r>
          </a:p>
          <a:p>
            <a:pPr lvl="0">
              <a:buClr>
                <a:schemeClr val="dk1"/>
              </a:buClr>
              <a:buSzPct val="36666"/>
            </a:pPr>
            <a:r>
              <a:rPr lang="en" sz="1400" dirty="0"/>
              <a:t> Courses (</a:t>
            </a:r>
            <a:r>
              <a:rPr lang="en" sz="1400" u="sng" dirty="0" err="1"/>
              <a:t>cid</a:t>
            </a:r>
            <a:r>
              <a:rPr lang="en" sz="1400" dirty="0"/>
              <a:t>, </a:t>
            </a:r>
            <a:r>
              <a:rPr lang="en" sz="1400" dirty="0" err="1"/>
              <a:t>cname</a:t>
            </a:r>
            <a:r>
              <a:rPr lang="en" sz="1400" dirty="0"/>
              <a:t>, </a:t>
            </a:r>
            <a:r>
              <a:rPr lang="en" sz="1400" dirty="0" err="1"/>
              <a:t>profname</a:t>
            </a:r>
            <a:r>
              <a:rPr lang="en" sz="1400" dirty="0"/>
              <a:t>) </a:t>
            </a:r>
          </a:p>
        </p:txBody>
      </p:sp>
      <p:sp>
        <p:nvSpPr>
          <p:cNvPr id="2" name="TextBox 1"/>
          <p:cNvSpPr txBox="1"/>
          <p:nvPr/>
        </p:nvSpPr>
        <p:spPr>
          <a:xfrm>
            <a:off x="945396" y="2526223"/>
            <a:ext cx="6803757" cy="2031325"/>
          </a:xfrm>
          <a:prstGeom prst="rect">
            <a:avLst/>
          </a:prstGeom>
          <a:noFill/>
        </p:spPr>
        <p:txBody>
          <a:bodyPr wrap="square" rtlCol="0">
            <a:spAutoFit/>
          </a:bodyPr>
          <a:lstStyle/>
          <a:p>
            <a:r>
              <a:rPr lang="en-US" i="1" dirty="0" smtClean="0"/>
              <a:t>One </a:t>
            </a:r>
            <a:r>
              <a:rPr lang="en-US" dirty="0" smtClean="0"/>
              <a:t>solution with subqueries (more in slide notes):</a:t>
            </a:r>
            <a:endParaRPr lang="en-US" i="1" dirty="0" smtClean="0"/>
          </a:p>
          <a:p>
            <a:r>
              <a:rPr lang="en-US" dirty="0"/>
              <a:t>SELECT </a:t>
            </a:r>
            <a:r>
              <a:rPr lang="en-US" dirty="0" err="1"/>
              <a:t>S.sname</a:t>
            </a:r>
            <a:r>
              <a:rPr lang="en-US" dirty="0"/>
              <a:t>, </a:t>
            </a:r>
            <a:r>
              <a:rPr lang="en-US" dirty="0" err="1" smtClean="0"/>
              <a:t>S.sid</a:t>
            </a:r>
            <a:endParaRPr lang="en-US" dirty="0" smtClean="0"/>
          </a:p>
          <a:p>
            <a:r>
              <a:rPr lang="en-US" dirty="0" smtClean="0"/>
              <a:t>FROM </a:t>
            </a:r>
            <a:r>
              <a:rPr lang="en-US" dirty="0"/>
              <a:t>Students S, Registered </a:t>
            </a:r>
            <a:r>
              <a:rPr lang="en-US" dirty="0" smtClean="0"/>
              <a:t>R</a:t>
            </a:r>
          </a:p>
          <a:p>
            <a:r>
              <a:rPr lang="en-US" dirty="0" smtClean="0"/>
              <a:t>WHERE </a:t>
            </a:r>
            <a:r>
              <a:rPr lang="en-US" dirty="0" err="1"/>
              <a:t>S.sid</a:t>
            </a:r>
            <a:r>
              <a:rPr lang="en-US" dirty="0"/>
              <a:t> = </a:t>
            </a:r>
            <a:r>
              <a:rPr lang="en-US" dirty="0" err="1"/>
              <a:t>R.sid</a:t>
            </a:r>
            <a:r>
              <a:rPr lang="en-US" dirty="0"/>
              <a:t> AND </a:t>
            </a:r>
            <a:r>
              <a:rPr lang="en-US" dirty="0" err="1"/>
              <a:t>R.cid</a:t>
            </a:r>
            <a:r>
              <a:rPr lang="en-US" dirty="0"/>
              <a:t> = ‘CS186’ </a:t>
            </a:r>
            <a:r>
              <a:rPr lang="en-US" dirty="0" smtClean="0"/>
              <a:t>AND </a:t>
            </a:r>
          </a:p>
          <a:p>
            <a:r>
              <a:rPr lang="en-US" dirty="0"/>
              <a:t>	</a:t>
            </a:r>
            <a:r>
              <a:rPr lang="en-US" dirty="0" err="1" smtClean="0"/>
              <a:t>S.age</a:t>
            </a:r>
            <a:r>
              <a:rPr lang="en-US" dirty="0" smtClean="0"/>
              <a:t> </a:t>
            </a:r>
            <a:r>
              <a:rPr lang="en-US" dirty="0"/>
              <a:t>&gt; (SELECT AVG(S2.age) </a:t>
            </a:r>
            <a:endParaRPr lang="en-US" dirty="0" smtClean="0"/>
          </a:p>
          <a:p>
            <a:r>
              <a:rPr lang="en-US" dirty="0"/>
              <a:t>	</a:t>
            </a:r>
            <a:r>
              <a:rPr lang="en-US" dirty="0" smtClean="0"/>
              <a:t>		FROM </a:t>
            </a:r>
            <a:r>
              <a:rPr lang="en-US" dirty="0"/>
              <a:t>Students S2, Registered R2 </a:t>
            </a:r>
            <a:endParaRPr lang="en-US" dirty="0" smtClean="0"/>
          </a:p>
          <a:p>
            <a:r>
              <a:rPr lang="en-US" dirty="0"/>
              <a:t>	</a:t>
            </a:r>
            <a:r>
              <a:rPr lang="en-US" dirty="0" smtClean="0"/>
              <a:t>		WHERE </a:t>
            </a:r>
            <a:r>
              <a:rPr lang="en-US" dirty="0"/>
              <a:t>S2.sid = R2.sid AND R2.cid = ‘CS186’)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104930" y="848018"/>
            <a:ext cx="8734181" cy="4353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Relational Algebra Practice</a:t>
            </a:r>
          </a:p>
        </p:txBody>
      </p:sp>
      <p:sp>
        <p:nvSpPr>
          <p:cNvPr id="209" name="Shape 20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Clr>
                <a:schemeClr val="dk1"/>
              </a:buClr>
              <a:buSzPct val="45833"/>
              <a:buFont typeface="Arial"/>
              <a:buNone/>
            </a:pPr>
            <a:r>
              <a:rPr lang="en" sz="2400" dirty="0" smtClean="0"/>
              <a:t>Recall </a:t>
            </a:r>
            <a:r>
              <a:rPr lang="en" sz="2400" dirty="0"/>
              <a:t>the schema about students and courses from the previous question: </a:t>
            </a:r>
          </a:p>
          <a:p>
            <a:pPr lvl="0" rtl="0">
              <a:spcBef>
                <a:spcPts val="0"/>
              </a:spcBef>
              <a:buClr>
                <a:schemeClr val="dk1"/>
              </a:buClr>
              <a:buSzPct val="45833"/>
              <a:buFont typeface="Arial"/>
              <a:buNone/>
            </a:pPr>
            <a:r>
              <a:rPr lang="en" sz="2400" dirty="0"/>
              <a:t> Students (</a:t>
            </a:r>
            <a:r>
              <a:rPr lang="en" sz="2400" u="sng" dirty="0" err="1"/>
              <a:t>sid</a:t>
            </a:r>
            <a:r>
              <a:rPr lang="en" sz="2400" dirty="0"/>
              <a:t>, </a:t>
            </a:r>
            <a:r>
              <a:rPr lang="en" sz="2400" dirty="0" err="1"/>
              <a:t>sname</a:t>
            </a:r>
            <a:r>
              <a:rPr lang="en" sz="2400" dirty="0"/>
              <a:t>, street, city, age, gender) </a:t>
            </a:r>
          </a:p>
          <a:p>
            <a:pPr lvl="0" rtl="0">
              <a:spcBef>
                <a:spcPts val="0"/>
              </a:spcBef>
              <a:buClr>
                <a:schemeClr val="dk1"/>
              </a:buClr>
              <a:buSzPct val="45833"/>
              <a:buFont typeface="Arial"/>
              <a:buNone/>
            </a:pPr>
            <a:r>
              <a:rPr lang="en" sz="2400" dirty="0"/>
              <a:t> Registered (</a:t>
            </a:r>
            <a:r>
              <a:rPr lang="en" sz="2400" u="sng" dirty="0" err="1"/>
              <a:t>sid</a:t>
            </a:r>
            <a:r>
              <a:rPr lang="en" sz="2400" dirty="0"/>
              <a:t>, </a:t>
            </a:r>
            <a:r>
              <a:rPr lang="en" sz="2400" u="sng" dirty="0" err="1"/>
              <a:t>cid</a:t>
            </a:r>
            <a:r>
              <a:rPr lang="en" sz="2400" dirty="0"/>
              <a:t>, grade) </a:t>
            </a:r>
          </a:p>
          <a:p>
            <a:pPr lvl="0" rtl="0">
              <a:spcBef>
                <a:spcPts val="0"/>
              </a:spcBef>
              <a:buClr>
                <a:schemeClr val="dk1"/>
              </a:buClr>
              <a:buSzPct val="45833"/>
              <a:buFont typeface="Arial"/>
              <a:buNone/>
            </a:pPr>
            <a:r>
              <a:rPr lang="en" sz="2400" dirty="0"/>
              <a:t> Courses (</a:t>
            </a:r>
            <a:r>
              <a:rPr lang="en" sz="2400" u="sng" dirty="0" err="1"/>
              <a:t>cid</a:t>
            </a:r>
            <a:r>
              <a:rPr lang="en" sz="2400" dirty="0"/>
              <a:t>, </a:t>
            </a:r>
            <a:r>
              <a:rPr lang="en" sz="2400" dirty="0" err="1"/>
              <a:t>cname</a:t>
            </a:r>
            <a:r>
              <a:rPr lang="en" sz="2400" dirty="0"/>
              <a:t>, </a:t>
            </a:r>
            <a:r>
              <a:rPr lang="en" sz="2400" dirty="0" err="1"/>
              <a:t>profname</a:t>
            </a:r>
            <a:r>
              <a:rPr lang="en" sz="2400" dirty="0"/>
              <a:t>) </a:t>
            </a:r>
          </a:p>
          <a:p>
            <a:pPr lvl="0" rtl="0">
              <a:spcBef>
                <a:spcPts val="0"/>
              </a:spcBef>
              <a:buClr>
                <a:schemeClr val="dk1"/>
              </a:buClr>
              <a:buSzPct val="45833"/>
              <a:buFont typeface="Arial"/>
              <a:buNone/>
            </a:pPr>
            <a:endParaRPr sz="2400" dirty="0"/>
          </a:p>
          <a:p>
            <a:pPr lvl="0">
              <a:spcBef>
                <a:spcPts val="0"/>
              </a:spcBef>
              <a:buClr>
                <a:schemeClr val="dk1"/>
              </a:buClr>
              <a:buSzPct val="45833"/>
              <a:buFont typeface="Arial"/>
              <a:buNone/>
            </a:pPr>
            <a:endParaRPr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457200" y="758412"/>
            <a:ext cx="8229600" cy="1571188"/>
          </a:xfrm>
          <a:prstGeom prst="rect">
            <a:avLst/>
          </a:prstGeom>
        </p:spPr>
        <p:txBody>
          <a:bodyPr lIns="91425" tIns="91425" rIns="91425" bIns="91425" anchor="b" anchorCtr="0">
            <a:noAutofit/>
          </a:bodyPr>
          <a:lstStyle/>
          <a:p>
            <a:pPr lvl="0" rtl="0">
              <a:spcBef>
                <a:spcPts val="0"/>
              </a:spcBef>
              <a:buNone/>
            </a:pPr>
            <a:r>
              <a:rPr lang="en" sz="2400" dirty="0"/>
              <a:t>a) In the space below, write a Relational </a:t>
            </a:r>
            <a:r>
              <a:rPr lang="en" sz="2400" dirty="0" smtClean="0"/>
              <a:t>Algebra expression </a:t>
            </a:r>
            <a:r>
              <a:rPr lang="en" sz="2400" dirty="0"/>
              <a:t>that returns the sid and sname of all students who received an “A” in a course taught by “Hilfinger”. </a:t>
            </a:r>
          </a:p>
        </p:txBody>
      </p:sp>
      <p:sp>
        <p:nvSpPr>
          <p:cNvPr id="3" name="TextBox 2"/>
          <p:cNvSpPr txBox="1"/>
          <p:nvPr/>
        </p:nvSpPr>
        <p:spPr>
          <a:xfrm>
            <a:off x="4093028" y="5404385"/>
            <a:ext cx="4190976" cy="954107"/>
          </a:xfrm>
          <a:prstGeom prst="rect">
            <a:avLst/>
          </a:prstGeom>
          <a:noFill/>
          <a:ln>
            <a:solidFill>
              <a:schemeClr val="tx1"/>
            </a:solidFill>
          </a:ln>
        </p:spPr>
        <p:txBody>
          <a:bodyPr wrap="square" rtlCol="0">
            <a:spAutoFit/>
          </a:bodyPr>
          <a:lstStyle/>
          <a:p>
            <a:pPr lvl="0">
              <a:buClr>
                <a:schemeClr val="dk1"/>
              </a:buClr>
              <a:buSzPct val="36666"/>
            </a:pPr>
            <a:r>
              <a:rPr lang="en-US" sz="1400" b="1" dirty="0" smtClean="0"/>
              <a:t>Schema</a:t>
            </a:r>
          </a:p>
          <a:p>
            <a:pPr lvl="0">
              <a:buClr>
                <a:schemeClr val="dk1"/>
              </a:buClr>
              <a:buSzPct val="36666"/>
            </a:pPr>
            <a:r>
              <a:rPr lang="en" sz="1400" dirty="0" smtClean="0"/>
              <a:t>Students </a:t>
            </a:r>
            <a:r>
              <a:rPr lang="en" sz="1400" dirty="0"/>
              <a:t>(</a:t>
            </a:r>
            <a:r>
              <a:rPr lang="en" sz="1400" u="sng" dirty="0" err="1"/>
              <a:t>sid</a:t>
            </a:r>
            <a:r>
              <a:rPr lang="en" sz="1400" dirty="0"/>
              <a:t>, </a:t>
            </a:r>
            <a:r>
              <a:rPr lang="en" sz="1400" dirty="0" err="1"/>
              <a:t>sname</a:t>
            </a:r>
            <a:r>
              <a:rPr lang="en" sz="1400" dirty="0"/>
              <a:t>, street, city, age, gender) </a:t>
            </a:r>
          </a:p>
          <a:p>
            <a:pPr lvl="0">
              <a:buClr>
                <a:schemeClr val="dk1"/>
              </a:buClr>
              <a:buSzPct val="36666"/>
            </a:pPr>
            <a:r>
              <a:rPr lang="en" sz="1400" dirty="0"/>
              <a:t> Registered (</a:t>
            </a:r>
            <a:r>
              <a:rPr lang="en" sz="1400" u="sng" dirty="0" err="1"/>
              <a:t>sid</a:t>
            </a:r>
            <a:r>
              <a:rPr lang="en" sz="1400" dirty="0"/>
              <a:t>, </a:t>
            </a:r>
            <a:r>
              <a:rPr lang="en" sz="1400" u="sng" dirty="0" err="1"/>
              <a:t>cid</a:t>
            </a:r>
            <a:r>
              <a:rPr lang="en" sz="1400" dirty="0"/>
              <a:t>, grade) </a:t>
            </a:r>
          </a:p>
          <a:p>
            <a:pPr lvl="0">
              <a:buClr>
                <a:schemeClr val="dk1"/>
              </a:buClr>
              <a:buSzPct val="36666"/>
            </a:pPr>
            <a:r>
              <a:rPr lang="en" sz="1400" dirty="0"/>
              <a:t> Courses (</a:t>
            </a:r>
            <a:r>
              <a:rPr lang="en" sz="1400" u="sng" dirty="0" err="1"/>
              <a:t>cid</a:t>
            </a:r>
            <a:r>
              <a:rPr lang="en" sz="1400" dirty="0"/>
              <a:t>, </a:t>
            </a:r>
            <a:r>
              <a:rPr lang="en" sz="1400" dirty="0" err="1"/>
              <a:t>cname</a:t>
            </a:r>
            <a:r>
              <a:rPr lang="en" sz="1400" dirty="0"/>
              <a:t>, </a:t>
            </a:r>
            <a:r>
              <a:rPr lang="en" sz="1400" dirty="0" err="1"/>
              <a:t>profname</a:t>
            </a:r>
            <a:r>
              <a:rPr lang="en" sz="1400" dirty="0"/>
              <a:t>) </a:t>
            </a:r>
          </a:p>
        </p:txBody>
      </p:sp>
      <p:pic>
        <p:nvPicPr>
          <p:cNvPr id="4" name="Picture 3"/>
          <p:cNvPicPr>
            <a:picLocks noChangeAspect="1"/>
          </p:cNvPicPr>
          <p:nvPr/>
        </p:nvPicPr>
        <p:blipFill>
          <a:blip r:embed="rId3"/>
          <a:stretch>
            <a:fillRect/>
          </a:stretch>
        </p:blipFill>
        <p:spPr>
          <a:xfrm>
            <a:off x="444669" y="3213099"/>
            <a:ext cx="8287425" cy="70797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erception">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Perception.thmx</Template>
  <TotalTime>4757</TotalTime>
  <Words>2855</Words>
  <Application>Microsoft Macintosh PowerPoint</Application>
  <PresentationFormat>On-screen Show (4:3)</PresentationFormat>
  <Paragraphs>459</Paragraphs>
  <Slides>25</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Calibri</vt:lpstr>
      <vt:lpstr>Cambria Math</vt:lpstr>
      <vt:lpstr>Century Gothic</vt:lpstr>
      <vt:lpstr>Wingdings 2</vt:lpstr>
      <vt:lpstr>굴림</vt:lpstr>
      <vt:lpstr>宋体</vt:lpstr>
      <vt:lpstr>Arial</vt:lpstr>
      <vt:lpstr>Tahoma</vt:lpstr>
      <vt:lpstr>Perception</vt:lpstr>
      <vt:lpstr>CS143 Midterm Practice</vt:lpstr>
      <vt:lpstr>SQL Practice</vt:lpstr>
      <vt:lpstr>a) Which of the following queries produces the CIDs of courses that have no registered students? (One or more options are correct) </vt:lpstr>
      <vt:lpstr>b) Which of the following queries are equivalent to the query: SELECT DISTINCT profname FROM Courses (One or more options are correct) </vt:lpstr>
      <vt:lpstr>c) When would the following two queries return different results for a given database instance? A one sentence answer should be sufficient!!!  </vt:lpstr>
      <vt:lpstr>d) In the space below, write a SQL query that returns the name and SID of every student enrolled in the class ‘CS186’ whose age is greater than the average age of all the students enrolled in that class. (‘CS186’ is a CID.)  </vt:lpstr>
      <vt:lpstr>PowerPoint Presentation</vt:lpstr>
      <vt:lpstr>Relational Algebra Practice</vt:lpstr>
      <vt:lpstr>a) In the space below, write a Relational Algebra expression that returns the sid and sname of all students who received an “A” in a course taught by “Hilfinger”. </vt:lpstr>
      <vt:lpstr>b) In the space below, write a Relational Algebra expression that returns the sid of all  students who have taken both CS162 and CS186 (where CS162 and CS186 are “cid”s) but no other courses. Do not use any unnecessary relations. </vt:lpstr>
      <vt:lpstr>Objective Questions</vt:lpstr>
      <vt:lpstr>Extendible Hashing</vt:lpstr>
      <vt:lpstr>Extendible Hashing</vt:lpstr>
      <vt:lpstr>Disk and Indexing</vt:lpstr>
      <vt:lpstr>Dense, Primary Index</vt:lpstr>
      <vt:lpstr>Sparse, Primary Index</vt:lpstr>
      <vt:lpstr>Multi-level index</vt:lpstr>
      <vt:lpstr>Primary Index vs. Secondary Index</vt:lpstr>
      <vt:lpstr>Primary Index vs. Secondary Index</vt:lpstr>
      <vt:lpstr>Sparse and secondary index?</vt:lpstr>
      <vt:lpstr>Secondary index</vt:lpstr>
      <vt:lpstr>Store table into disk</vt:lpstr>
      <vt:lpstr>Store table into disk</vt:lpstr>
      <vt:lpstr>Table Size vs. Index Size</vt:lpstr>
      <vt:lpstr>Good Luck</vt:lpstr>
    </vt:vector>
  </TitlesOfParts>
  <Company>Purdue</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CS143 Discussion 2</dc:title>
  <dc:creator>Yuxi Chen</dc:creator>
  <cp:lastModifiedBy>Jia Teoh</cp:lastModifiedBy>
  <cp:revision>92</cp:revision>
  <dcterms:created xsi:type="dcterms:W3CDTF">2015-04-10T14:17:39Z</dcterms:created>
  <dcterms:modified xsi:type="dcterms:W3CDTF">2017-11-03T22:16:34Z</dcterms:modified>
</cp:coreProperties>
</file>