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1" r:id="rId3"/>
    <p:sldId id="266" r:id="rId4"/>
    <p:sldId id="262" r:id="rId5"/>
    <p:sldId id="268" r:id="rId6"/>
    <p:sldId id="269" r:id="rId7"/>
    <p:sldId id="267" r:id="rId8"/>
    <p:sldId id="265" r:id="rId9"/>
    <p:sldId id="271" r:id="rId10"/>
    <p:sldId id="272" r:id="rId11"/>
    <p:sldId id="273" r:id="rId12"/>
    <p:sldId id="274"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80841"/>
  </p:normalViewPr>
  <p:slideViewPr>
    <p:cSldViewPr snapToGrid="0" snapToObjects="1">
      <p:cViewPr varScale="1">
        <p:scale>
          <a:sx n="52" d="100"/>
          <a:sy n="52" d="100"/>
        </p:scale>
        <p:origin x="7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D27FA-F34C-AD45-8C9E-DFFFDEB5FC67}" type="datetimeFigureOut">
              <a:rPr lang="en-US" smtClean="0"/>
              <a:t>11/17/17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56DA4-5944-2D40-ADED-A883E923B9DC}" type="slidenum">
              <a:rPr lang="en-US" smtClean="0"/>
              <a:t>‹#›</a:t>
            </a:fld>
            <a:endParaRPr lang="en-US"/>
          </a:p>
        </p:txBody>
      </p:sp>
    </p:spTree>
    <p:extLst>
      <p:ext uri="{BB962C8B-B14F-4D97-AF65-F5344CB8AC3E}">
        <p14:creationId xmlns:p14="http://schemas.microsoft.com/office/powerpoint/2010/main" val="185121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park.apache.org/docs/1.3.0/api/scala/index.html#org.apache.spark.sql.DataFrame" TargetMode="External"/><Relationship Id="rId4" Type="http://schemas.openxmlformats.org/officeDocument/2006/relationships/hyperlink" Target="https://spark.apache.org/docs/1.3.0/api/java/index.html?org/apache/spark/sql/DataFrame.html" TargetMode="External"/><Relationship Id="rId5" Type="http://schemas.openxmlformats.org/officeDocument/2006/relationships/hyperlink" Target="https://spark.apache.org/docs/1.3.0/api/python/pyspark.sql.html#pyspark.sql.DataFrame"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courtesy of </a:t>
            </a:r>
            <a:r>
              <a:rPr lang="en-US" dirty="0" err="1" smtClean="0"/>
              <a:t>Jiaqi</a:t>
            </a:r>
            <a:r>
              <a:rPr lang="en-US" dirty="0" smtClean="0"/>
              <a:t> </a:t>
            </a:r>
            <a:r>
              <a:rPr lang="en-US" smtClean="0"/>
              <a:t>Guo</a:t>
            </a:r>
          </a:p>
          <a:p>
            <a:endParaRPr lang="en-US" dirty="0"/>
          </a:p>
        </p:txBody>
      </p:sp>
      <p:sp>
        <p:nvSpPr>
          <p:cNvPr id="4" name="Slide Number Placeholder 3"/>
          <p:cNvSpPr>
            <a:spLocks noGrp="1"/>
          </p:cNvSpPr>
          <p:nvPr>
            <p:ph type="sldNum" sz="quarter" idx="10"/>
          </p:nvPr>
        </p:nvSpPr>
        <p:spPr/>
        <p:txBody>
          <a:bodyPr/>
          <a:lstStyle/>
          <a:p>
            <a:fld id="{BB956DA4-5944-2D40-ADED-A883E923B9DC}" type="slidenum">
              <a:rPr lang="en-US" smtClean="0"/>
              <a:t>1</a:t>
            </a:fld>
            <a:endParaRPr lang="en-US"/>
          </a:p>
        </p:txBody>
      </p:sp>
    </p:spTree>
    <p:extLst>
      <p:ext uri="{BB962C8B-B14F-4D97-AF65-F5344CB8AC3E}">
        <p14:creationId xmlns:p14="http://schemas.microsoft.com/office/powerpoint/2010/main" val="58863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Spark Core is the base of an overall spark project.</a:t>
            </a:r>
          </a:p>
          <a:p>
            <a:r>
              <a:rPr lang="en-US" sz="1200" dirty="0" smtClean="0"/>
              <a:t>It is responsible for distributed task dispatching, parallelism, scheduling, and basic I/O functionalities.</a:t>
            </a:r>
          </a:p>
          <a:p>
            <a:r>
              <a:rPr lang="en-US" sz="1200" dirty="0" smtClean="0"/>
              <a:t>All the basic functionality of spark core are exposed through an API (for Java, Python, Scala, and R) centered on the </a:t>
            </a:r>
            <a:r>
              <a:rPr lang="en-US" sz="1200" b="1" dirty="0" smtClean="0"/>
              <a:t>RDD abstraction</a:t>
            </a:r>
            <a:r>
              <a:rPr lang="en-US" sz="1200" dirty="0" smtClean="0"/>
              <a:t>.</a:t>
            </a:r>
          </a:p>
        </p:txBody>
      </p:sp>
      <p:sp>
        <p:nvSpPr>
          <p:cNvPr id="4" name="Slide Number Placeholder 3"/>
          <p:cNvSpPr>
            <a:spLocks noGrp="1"/>
          </p:cNvSpPr>
          <p:nvPr>
            <p:ph type="sldNum" sz="quarter" idx="10"/>
          </p:nvPr>
        </p:nvSpPr>
        <p:spPr/>
        <p:txBody>
          <a:bodyPr/>
          <a:lstStyle/>
          <a:p>
            <a:fld id="{BB956DA4-5944-2D40-ADED-A883E923B9DC}" type="slidenum">
              <a:rPr lang="en-US" smtClean="0"/>
              <a:t>3</a:t>
            </a:fld>
            <a:endParaRPr lang="en-US"/>
          </a:p>
        </p:txBody>
      </p:sp>
    </p:spTree>
    <p:extLst>
      <p:ext uri="{BB962C8B-B14F-4D97-AF65-F5344CB8AC3E}">
        <p14:creationId xmlns:p14="http://schemas.microsoft.com/office/powerpoint/2010/main" val="107145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DataFrames provide a domain-specific language for structured data manipulation in </a:t>
            </a:r>
            <a:r>
              <a:rPr lang="en-US" sz="1200" b="0" i="0" u="none" strike="noStrike" kern="1200" dirty="0" smtClean="0">
                <a:solidFill>
                  <a:schemeClr val="tx1"/>
                </a:solidFill>
                <a:effectLst/>
                <a:latin typeface="+mn-lt"/>
                <a:ea typeface="+mn-ea"/>
                <a:cs typeface="+mn-cs"/>
                <a:hlinkClick r:id="rId3"/>
              </a:rPr>
              <a:t>Scala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Java</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Python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Here we include some basic examples of structured data processing using DataFrames:</a:t>
            </a:r>
          </a:p>
        </p:txBody>
      </p:sp>
      <p:sp>
        <p:nvSpPr>
          <p:cNvPr id="4" name="Slide Number Placeholder 3"/>
          <p:cNvSpPr>
            <a:spLocks noGrp="1"/>
          </p:cNvSpPr>
          <p:nvPr>
            <p:ph type="sldNum" sz="quarter" idx="10"/>
          </p:nvPr>
        </p:nvSpPr>
        <p:spPr/>
        <p:txBody>
          <a:bodyPr/>
          <a:lstStyle/>
          <a:p>
            <a:fld id="{BB956DA4-5944-2D40-ADED-A883E923B9DC}" type="slidenum">
              <a:rPr lang="en-US" smtClean="0"/>
              <a:t>9</a:t>
            </a:fld>
            <a:endParaRPr lang="en-US"/>
          </a:p>
        </p:txBody>
      </p:sp>
    </p:spTree>
    <p:extLst>
      <p:ext uri="{BB962C8B-B14F-4D97-AF65-F5344CB8AC3E}">
        <p14:creationId xmlns:p14="http://schemas.microsoft.com/office/powerpoint/2010/main" val="582621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Scala interface for Spark SQL supports automatically converting an RDD containing case classes to a DataFrame. The case class defines the schema of the table. The names of the arguments to the case class are read using reflection and become the names of the columns. Case classes can also be nested or contain complex types such as Sequences or Arrays. This RDD can be implicitly converted to a DataFrame and then be registered as a table. Tables can be used in subsequent SQL statements.</a:t>
            </a:r>
            <a:endParaRPr lang="en-US" dirty="0"/>
          </a:p>
        </p:txBody>
      </p:sp>
      <p:sp>
        <p:nvSpPr>
          <p:cNvPr id="4" name="Slide Number Placeholder 3"/>
          <p:cNvSpPr>
            <a:spLocks noGrp="1"/>
          </p:cNvSpPr>
          <p:nvPr>
            <p:ph type="sldNum" sz="quarter" idx="10"/>
          </p:nvPr>
        </p:nvSpPr>
        <p:spPr/>
        <p:txBody>
          <a:bodyPr/>
          <a:lstStyle/>
          <a:p>
            <a:fld id="{BB956DA4-5944-2D40-ADED-A883E923B9DC}" type="slidenum">
              <a:rPr lang="en-US" smtClean="0"/>
              <a:t>10</a:t>
            </a:fld>
            <a:endParaRPr lang="en-US"/>
          </a:p>
        </p:txBody>
      </p:sp>
    </p:spTree>
    <p:extLst>
      <p:ext uri="{BB962C8B-B14F-4D97-AF65-F5344CB8AC3E}">
        <p14:creationId xmlns:p14="http://schemas.microsoft.com/office/powerpoint/2010/main" val="366999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4DFD5-0D1E-E440-8EB7-7ACBF2FAC3CA}" type="datetimeFigureOut">
              <a:rPr lang="en-US" smtClean="0"/>
              <a:t>11/17/17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186456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4DFD5-0D1E-E440-8EB7-7ACBF2FAC3CA}" type="datetimeFigureOut">
              <a:rPr lang="en-US" smtClean="0"/>
              <a:t>11/17/17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32641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4DFD5-0D1E-E440-8EB7-7ACBF2FAC3CA}" type="datetimeFigureOut">
              <a:rPr lang="en-US" smtClean="0"/>
              <a:t>11/17/17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142210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4DFD5-0D1E-E440-8EB7-7ACBF2FAC3CA}" type="datetimeFigureOut">
              <a:rPr lang="en-US" smtClean="0"/>
              <a:t>11/17/17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174180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4DFD5-0D1E-E440-8EB7-7ACBF2FAC3CA}" type="datetimeFigureOut">
              <a:rPr lang="en-US" smtClean="0"/>
              <a:t>11/17/17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3929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4DFD5-0D1E-E440-8EB7-7ACBF2FAC3CA}" type="datetimeFigureOut">
              <a:rPr lang="en-US" smtClean="0"/>
              <a:t>11/17/17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107818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4DFD5-0D1E-E440-8EB7-7ACBF2FAC3CA}" type="datetimeFigureOut">
              <a:rPr lang="en-US" smtClean="0"/>
              <a:t>11/17/17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658349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4DFD5-0D1E-E440-8EB7-7ACBF2FAC3CA}" type="datetimeFigureOut">
              <a:rPr lang="en-US" smtClean="0"/>
              <a:t>11/17/17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105265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4DFD5-0D1E-E440-8EB7-7ACBF2FAC3CA}" type="datetimeFigureOut">
              <a:rPr lang="en-US" smtClean="0"/>
              <a:t>11/17/17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92221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4DFD5-0D1E-E440-8EB7-7ACBF2FAC3CA}" type="datetimeFigureOut">
              <a:rPr lang="en-US" smtClean="0"/>
              <a:t>11/17/17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1289100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4DFD5-0D1E-E440-8EB7-7ACBF2FAC3CA}" type="datetimeFigureOut">
              <a:rPr lang="en-US" smtClean="0"/>
              <a:t>11/17/17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C5080-4AD0-7749-B224-67319F1FFB9C}" type="slidenum">
              <a:rPr lang="en-US" smtClean="0"/>
              <a:t>‹#›</a:t>
            </a:fld>
            <a:endParaRPr lang="en-US"/>
          </a:p>
        </p:txBody>
      </p:sp>
    </p:spTree>
    <p:extLst>
      <p:ext uri="{BB962C8B-B14F-4D97-AF65-F5344CB8AC3E}">
        <p14:creationId xmlns:p14="http://schemas.microsoft.com/office/powerpoint/2010/main" val="20956271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4DFD5-0D1E-E440-8EB7-7ACBF2FAC3CA}" type="datetimeFigureOut">
              <a:rPr lang="en-US" smtClean="0"/>
              <a:t>11/17/17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C5080-4AD0-7749-B224-67319F1FFB9C}" type="slidenum">
              <a:rPr lang="en-US" smtClean="0"/>
              <a:t>‹#›</a:t>
            </a:fld>
            <a:endParaRPr lang="en-US"/>
          </a:p>
        </p:txBody>
      </p:sp>
    </p:spTree>
    <p:extLst>
      <p:ext uri="{BB962C8B-B14F-4D97-AF65-F5344CB8AC3E}">
        <p14:creationId xmlns:p14="http://schemas.microsoft.com/office/powerpoint/2010/main" val="72547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uclacs143/project2" TargetMode="External"/><Relationship Id="rId3" Type="http://schemas.openxmlformats.org/officeDocument/2006/relationships/hyperlink" Target="https://piazza.com/class/j80mche5we75t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Spark Introduction</a:t>
            </a:r>
            <a:endParaRPr lang="en-US" dirty="0"/>
          </a:p>
        </p:txBody>
      </p:sp>
      <p:sp>
        <p:nvSpPr>
          <p:cNvPr id="3" name="Subtitle 2"/>
          <p:cNvSpPr>
            <a:spLocks noGrp="1"/>
          </p:cNvSpPr>
          <p:nvPr>
            <p:ph type="subTitle" idx="1"/>
          </p:nvPr>
        </p:nvSpPr>
        <p:spPr/>
        <p:txBody>
          <a:bodyPr/>
          <a:lstStyle/>
          <a:p>
            <a:pPr algn="r"/>
            <a:r>
              <a:rPr lang="en-US" dirty="0" smtClean="0"/>
              <a:t>CS143 Project 2 Background</a:t>
            </a:r>
            <a:endParaRPr lang="en-US" dirty="0"/>
          </a:p>
        </p:txBody>
      </p:sp>
    </p:spTree>
    <p:extLst>
      <p:ext uri="{BB962C8B-B14F-4D97-AF65-F5344CB8AC3E}">
        <p14:creationId xmlns:p14="http://schemas.microsoft.com/office/powerpoint/2010/main" val="2026522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15685" y="130403"/>
            <a:ext cx="10515600" cy="489898"/>
          </a:xfrm>
        </p:spPr>
        <p:txBody>
          <a:bodyPr>
            <a:normAutofit fontScale="90000"/>
          </a:bodyPr>
          <a:lstStyle/>
          <a:p>
            <a:r>
              <a:rPr lang="en-US" sz="3600" dirty="0" smtClean="0"/>
              <a:t>DataFrame</a:t>
            </a:r>
            <a:r>
              <a:rPr lang="en-US" sz="3600" smtClean="0"/>
              <a:t>, SchemaRDD</a:t>
            </a:r>
            <a:r>
              <a:rPr lang="en-US" sz="3600" dirty="0" smtClean="0"/>
              <a:t>, SQL</a:t>
            </a:r>
            <a:endParaRPr lang="en-US" sz="3600" dirty="0"/>
          </a:p>
        </p:txBody>
      </p:sp>
      <p:sp>
        <p:nvSpPr>
          <p:cNvPr id="3" name="Rectangle 2"/>
          <p:cNvSpPr/>
          <p:nvPr/>
        </p:nvSpPr>
        <p:spPr>
          <a:xfrm>
            <a:off x="424720" y="818481"/>
            <a:ext cx="10406565" cy="5355312"/>
          </a:xfrm>
          <a:prstGeom prst="rect">
            <a:avLst/>
          </a:prstGeom>
        </p:spPr>
        <p:txBody>
          <a:bodyPr wrap="square">
            <a:spAutoFit/>
          </a:bodyPr>
          <a:lstStyle/>
          <a:p>
            <a:r>
              <a:rPr lang="en-US" i="1" dirty="0">
                <a:solidFill>
                  <a:srgbClr val="60A0B0"/>
                </a:solidFill>
              </a:rPr>
              <a:t>// </a:t>
            </a:r>
            <a:r>
              <a:rPr lang="en-US" i="1" dirty="0" err="1">
                <a:solidFill>
                  <a:srgbClr val="60A0B0"/>
                </a:solidFill>
              </a:rPr>
              <a:t>sc</a:t>
            </a:r>
            <a:r>
              <a:rPr lang="en-US" i="1" dirty="0">
                <a:solidFill>
                  <a:srgbClr val="60A0B0"/>
                </a:solidFill>
              </a:rPr>
              <a:t> is an existing </a:t>
            </a:r>
            <a:r>
              <a:rPr lang="en-US" i="1" dirty="0" err="1" smtClean="0">
                <a:solidFill>
                  <a:srgbClr val="60A0B0"/>
                </a:solidFill>
              </a:rPr>
              <a:t>SparkContext</a:t>
            </a:r>
            <a:r>
              <a:rPr lang="en-US" i="1" dirty="0" smtClean="0">
                <a:solidFill>
                  <a:srgbClr val="60A0B0"/>
                </a:solidFill>
              </a:rPr>
              <a:t>.</a:t>
            </a:r>
            <a:endParaRPr lang="en-US" dirty="0" smtClean="0"/>
          </a:p>
          <a:p>
            <a:r>
              <a:rPr lang="en-US" b="1" dirty="0" err="1" smtClean="0">
                <a:solidFill>
                  <a:srgbClr val="007020"/>
                </a:solidFill>
              </a:rPr>
              <a:t>val</a:t>
            </a:r>
            <a:r>
              <a:rPr lang="en-US" dirty="0" smtClean="0"/>
              <a:t> </a:t>
            </a:r>
            <a:r>
              <a:rPr lang="en-US" dirty="0" err="1"/>
              <a:t>sqlContext</a:t>
            </a:r>
            <a:r>
              <a:rPr lang="en-US" dirty="0"/>
              <a:t> </a:t>
            </a:r>
            <a:r>
              <a:rPr lang="en-US" b="1" dirty="0">
                <a:solidFill>
                  <a:srgbClr val="007020"/>
                </a:solidFill>
              </a:rPr>
              <a:t>=</a:t>
            </a:r>
            <a:r>
              <a:rPr lang="en-US" dirty="0"/>
              <a:t> </a:t>
            </a:r>
            <a:r>
              <a:rPr lang="en-US" b="1" dirty="0">
                <a:solidFill>
                  <a:srgbClr val="007020"/>
                </a:solidFill>
              </a:rPr>
              <a:t>new</a:t>
            </a:r>
            <a:r>
              <a:rPr lang="en-US" dirty="0"/>
              <a:t> </a:t>
            </a:r>
            <a:r>
              <a:rPr lang="en-US" dirty="0" err="1"/>
              <a:t>org</a:t>
            </a:r>
            <a:r>
              <a:rPr lang="en-US" dirty="0" err="1">
                <a:solidFill>
                  <a:srgbClr val="666666"/>
                </a:solidFill>
              </a:rPr>
              <a:t>.</a:t>
            </a:r>
            <a:r>
              <a:rPr lang="en-US" dirty="0" err="1"/>
              <a:t>apache</a:t>
            </a:r>
            <a:r>
              <a:rPr lang="en-US" dirty="0" err="1">
                <a:solidFill>
                  <a:srgbClr val="666666"/>
                </a:solidFill>
              </a:rPr>
              <a:t>.</a:t>
            </a:r>
            <a:r>
              <a:rPr lang="en-US" dirty="0" err="1"/>
              <a:t>spark</a:t>
            </a:r>
            <a:r>
              <a:rPr lang="en-US" dirty="0" err="1">
                <a:solidFill>
                  <a:srgbClr val="666666"/>
                </a:solidFill>
              </a:rPr>
              <a:t>.</a:t>
            </a:r>
            <a:r>
              <a:rPr lang="en-US" dirty="0" err="1"/>
              <a:t>sql</a:t>
            </a:r>
            <a:r>
              <a:rPr lang="en-US" dirty="0" err="1">
                <a:solidFill>
                  <a:srgbClr val="666666"/>
                </a:solidFill>
              </a:rPr>
              <a:t>.</a:t>
            </a:r>
            <a:r>
              <a:rPr lang="en-US" b="1" dirty="0" err="1">
                <a:solidFill>
                  <a:srgbClr val="0E84B5"/>
                </a:solidFill>
              </a:rPr>
              <a:t>SQLContext</a:t>
            </a:r>
            <a:r>
              <a:rPr lang="en-US" dirty="0">
                <a:solidFill>
                  <a:srgbClr val="666666"/>
                </a:solidFill>
              </a:rPr>
              <a:t>(</a:t>
            </a:r>
            <a:r>
              <a:rPr lang="en-US" dirty="0" err="1"/>
              <a:t>sc</a:t>
            </a:r>
            <a:r>
              <a:rPr lang="en-US" dirty="0" smtClean="0">
                <a:solidFill>
                  <a:srgbClr val="666666"/>
                </a:solidFill>
              </a:rPr>
              <a:t>)</a:t>
            </a:r>
            <a:endParaRPr lang="en-US" dirty="0" smtClean="0"/>
          </a:p>
          <a:p>
            <a:r>
              <a:rPr lang="en-US" i="1" dirty="0" smtClean="0">
                <a:solidFill>
                  <a:srgbClr val="60A0B0"/>
                </a:solidFill>
              </a:rPr>
              <a:t>// </a:t>
            </a:r>
            <a:r>
              <a:rPr lang="en-US" i="1" dirty="0">
                <a:solidFill>
                  <a:srgbClr val="60A0B0"/>
                </a:solidFill>
              </a:rPr>
              <a:t>this is used to implicitly convert an RDD to a </a:t>
            </a:r>
            <a:r>
              <a:rPr lang="en-US" i="1" dirty="0" smtClean="0">
                <a:solidFill>
                  <a:srgbClr val="60A0B0"/>
                </a:solidFill>
              </a:rPr>
              <a:t>DataFrame.</a:t>
            </a:r>
            <a:endParaRPr lang="en-US" dirty="0" smtClean="0"/>
          </a:p>
          <a:p>
            <a:r>
              <a:rPr lang="en-US" b="1" dirty="0" smtClean="0">
                <a:solidFill>
                  <a:srgbClr val="007020"/>
                </a:solidFill>
              </a:rPr>
              <a:t>import</a:t>
            </a:r>
            <a:r>
              <a:rPr lang="en-US" dirty="0" smtClean="0"/>
              <a:t> </a:t>
            </a:r>
            <a:r>
              <a:rPr lang="en-US" b="1" dirty="0" err="1">
                <a:solidFill>
                  <a:srgbClr val="0E84B5"/>
                </a:solidFill>
              </a:rPr>
              <a:t>sqlContext.implicits</a:t>
            </a:r>
            <a:r>
              <a:rPr lang="en-US" b="1" dirty="0" smtClean="0">
                <a:solidFill>
                  <a:srgbClr val="0E84B5"/>
                </a:solidFill>
              </a:rPr>
              <a:t>._</a:t>
            </a:r>
            <a:endParaRPr lang="en-US" dirty="0" smtClean="0"/>
          </a:p>
          <a:p>
            <a:endParaRPr lang="en-US" i="1" dirty="0">
              <a:solidFill>
                <a:srgbClr val="60A0B0"/>
              </a:solidFill>
            </a:endParaRPr>
          </a:p>
          <a:p>
            <a:r>
              <a:rPr lang="en-US" i="1" dirty="0" smtClean="0">
                <a:solidFill>
                  <a:srgbClr val="60A0B0"/>
                </a:solidFill>
              </a:rPr>
              <a:t>// </a:t>
            </a:r>
            <a:r>
              <a:rPr lang="en-US" i="1" dirty="0">
                <a:solidFill>
                  <a:srgbClr val="60A0B0"/>
                </a:solidFill>
              </a:rPr>
              <a:t>Define the schema using a case class</a:t>
            </a:r>
            <a:r>
              <a:rPr lang="en-US" i="1" dirty="0" smtClean="0">
                <a:solidFill>
                  <a:srgbClr val="60A0B0"/>
                </a:solidFill>
              </a:rPr>
              <a:t>.</a:t>
            </a:r>
            <a:endParaRPr lang="en-US" dirty="0" smtClean="0"/>
          </a:p>
          <a:p>
            <a:r>
              <a:rPr lang="en-US" b="1" dirty="0" smtClean="0">
                <a:solidFill>
                  <a:srgbClr val="007020"/>
                </a:solidFill>
              </a:rPr>
              <a:t>case</a:t>
            </a:r>
            <a:r>
              <a:rPr lang="en-US" dirty="0" smtClean="0"/>
              <a:t> </a:t>
            </a:r>
            <a:r>
              <a:rPr lang="en-US" b="1" dirty="0">
                <a:solidFill>
                  <a:srgbClr val="007020"/>
                </a:solidFill>
              </a:rPr>
              <a:t>class</a:t>
            </a:r>
            <a:r>
              <a:rPr lang="en-US" dirty="0"/>
              <a:t> </a:t>
            </a:r>
            <a:r>
              <a:rPr lang="en-US" b="1" dirty="0">
                <a:solidFill>
                  <a:srgbClr val="0E84B5"/>
                </a:solidFill>
              </a:rPr>
              <a:t>Person</a:t>
            </a:r>
            <a:r>
              <a:rPr lang="en-US" dirty="0">
                <a:solidFill>
                  <a:srgbClr val="666666"/>
                </a:solidFill>
              </a:rPr>
              <a:t>(</a:t>
            </a:r>
            <a:r>
              <a:rPr lang="en-US" dirty="0"/>
              <a:t>name</a:t>
            </a:r>
            <a:r>
              <a:rPr lang="en-US" b="1" dirty="0">
                <a:solidFill>
                  <a:srgbClr val="007020"/>
                </a:solidFill>
              </a:rPr>
              <a:t>:</a:t>
            </a:r>
            <a:r>
              <a:rPr lang="en-US" dirty="0"/>
              <a:t> </a:t>
            </a:r>
            <a:r>
              <a:rPr lang="en-US" dirty="0">
                <a:solidFill>
                  <a:srgbClr val="902000"/>
                </a:solidFill>
              </a:rPr>
              <a:t>String</a:t>
            </a:r>
            <a:r>
              <a:rPr lang="en-US" dirty="0">
                <a:solidFill>
                  <a:srgbClr val="666666"/>
                </a:solidFill>
              </a:rPr>
              <a:t>,</a:t>
            </a:r>
            <a:r>
              <a:rPr lang="en-US" dirty="0"/>
              <a:t> age</a:t>
            </a:r>
            <a:r>
              <a:rPr lang="en-US" b="1" dirty="0">
                <a:solidFill>
                  <a:srgbClr val="007020"/>
                </a:solidFill>
              </a:rPr>
              <a:t>:</a:t>
            </a:r>
            <a:r>
              <a:rPr lang="en-US" dirty="0"/>
              <a:t> </a:t>
            </a:r>
            <a:r>
              <a:rPr lang="en-US" dirty="0" err="1">
                <a:solidFill>
                  <a:srgbClr val="902000"/>
                </a:solidFill>
              </a:rPr>
              <a:t>Int</a:t>
            </a:r>
            <a:r>
              <a:rPr lang="en-US" dirty="0" smtClean="0">
                <a:solidFill>
                  <a:srgbClr val="666666"/>
                </a:solidFill>
              </a:rPr>
              <a:t>)</a:t>
            </a:r>
            <a:endParaRPr lang="en-US" dirty="0" smtClean="0"/>
          </a:p>
          <a:p>
            <a:endParaRPr lang="en-US" i="1" dirty="0">
              <a:solidFill>
                <a:srgbClr val="60A0B0"/>
              </a:solidFill>
            </a:endParaRPr>
          </a:p>
          <a:p>
            <a:r>
              <a:rPr lang="en-US" i="1" dirty="0" smtClean="0">
                <a:solidFill>
                  <a:srgbClr val="60A0B0"/>
                </a:solidFill>
              </a:rPr>
              <a:t>// </a:t>
            </a:r>
            <a:r>
              <a:rPr lang="en-US" i="1" dirty="0">
                <a:solidFill>
                  <a:srgbClr val="60A0B0"/>
                </a:solidFill>
              </a:rPr>
              <a:t>Create an RDD of Person objects and register it as a </a:t>
            </a:r>
            <a:r>
              <a:rPr lang="en-US" i="1" dirty="0" smtClean="0">
                <a:solidFill>
                  <a:srgbClr val="60A0B0"/>
                </a:solidFill>
              </a:rPr>
              <a:t>table.</a:t>
            </a:r>
            <a:endParaRPr lang="en-US" dirty="0" smtClean="0"/>
          </a:p>
          <a:p>
            <a:r>
              <a:rPr lang="en-US" b="1" dirty="0" err="1" smtClean="0">
                <a:solidFill>
                  <a:srgbClr val="007020"/>
                </a:solidFill>
              </a:rPr>
              <a:t>val</a:t>
            </a:r>
            <a:r>
              <a:rPr lang="en-US" dirty="0" smtClean="0"/>
              <a:t> </a:t>
            </a:r>
            <a:r>
              <a:rPr lang="en-US" dirty="0"/>
              <a:t>people </a:t>
            </a:r>
            <a:r>
              <a:rPr lang="en-US" b="1" dirty="0">
                <a:solidFill>
                  <a:srgbClr val="007020"/>
                </a:solidFill>
              </a:rPr>
              <a:t>=</a:t>
            </a:r>
            <a:r>
              <a:rPr lang="en-US" dirty="0"/>
              <a:t> </a:t>
            </a:r>
            <a:r>
              <a:rPr lang="en-US" dirty="0" err="1"/>
              <a:t>sc</a:t>
            </a:r>
            <a:r>
              <a:rPr lang="en-US" dirty="0" err="1">
                <a:solidFill>
                  <a:srgbClr val="666666"/>
                </a:solidFill>
              </a:rPr>
              <a:t>.</a:t>
            </a:r>
            <a:r>
              <a:rPr lang="en-US" dirty="0" err="1"/>
              <a:t>textFile</a:t>
            </a:r>
            <a:r>
              <a:rPr lang="en-US" dirty="0">
                <a:solidFill>
                  <a:srgbClr val="666666"/>
                </a:solidFill>
              </a:rPr>
              <a:t>(</a:t>
            </a:r>
            <a:r>
              <a:rPr lang="en-US" dirty="0">
                <a:solidFill>
                  <a:srgbClr val="4070A0"/>
                </a:solidFill>
              </a:rPr>
              <a:t>"examples/</a:t>
            </a:r>
            <a:r>
              <a:rPr lang="en-US" dirty="0" err="1">
                <a:solidFill>
                  <a:srgbClr val="4070A0"/>
                </a:solidFill>
              </a:rPr>
              <a:t>src</a:t>
            </a:r>
            <a:r>
              <a:rPr lang="en-US" dirty="0">
                <a:solidFill>
                  <a:srgbClr val="4070A0"/>
                </a:solidFill>
              </a:rPr>
              <a:t>/main/resources/</a:t>
            </a:r>
            <a:r>
              <a:rPr lang="en-US" dirty="0" err="1">
                <a:solidFill>
                  <a:srgbClr val="4070A0"/>
                </a:solidFill>
              </a:rPr>
              <a:t>people.txt</a:t>
            </a:r>
            <a:r>
              <a:rPr lang="en-US" dirty="0" smtClean="0">
                <a:solidFill>
                  <a:srgbClr val="4070A0"/>
                </a:solidFill>
              </a:rPr>
              <a:t>"</a:t>
            </a:r>
            <a:r>
              <a:rPr lang="en-US" dirty="0" smtClean="0">
                <a:solidFill>
                  <a:srgbClr val="666666"/>
                </a:solidFill>
              </a:rPr>
              <a:t>)</a:t>
            </a:r>
          </a:p>
          <a:p>
            <a:r>
              <a:rPr lang="en-US" dirty="0">
                <a:solidFill>
                  <a:srgbClr val="666666"/>
                </a:solidFill>
              </a:rPr>
              <a:t> </a:t>
            </a:r>
            <a:r>
              <a:rPr lang="en-US" dirty="0" smtClean="0">
                <a:solidFill>
                  <a:srgbClr val="666666"/>
                </a:solidFill>
              </a:rPr>
              <a:t>                         .</a:t>
            </a:r>
            <a:r>
              <a:rPr lang="en-US" dirty="0"/>
              <a:t>map</a:t>
            </a:r>
            <a:r>
              <a:rPr lang="en-US" dirty="0">
                <a:solidFill>
                  <a:srgbClr val="666666"/>
                </a:solidFill>
              </a:rPr>
              <a:t>(</a:t>
            </a:r>
            <a:r>
              <a:rPr lang="en-US" b="1" dirty="0">
                <a:solidFill>
                  <a:srgbClr val="007020"/>
                </a:solidFill>
              </a:rPr>
              <a:t>_</a:t>
            </a:r>
            <a:r>
              <a:rPr lang="en-US" dirty="0">
                <a:solidFill>
                  <a:srgbClr val="666666"/>
                </a:solidFill>
              </a:rPr>
              <a:t>.</a:t>
            </a:r>
            <a:r>
              <a:rPr lang="en-US" dirty="0"/>
              <a:t>split</a:t>
            </a:r>
            <a:r>
              <a:rPr lang="en-US" dirty="0">
                <a:solidFill>
                  <a:srgbClr val="666666"/>
                </a:solidFill>
              </a:rPr>
              <a:t>(</a:t>
            </a:r>
            <a:r>
              <a:rPr lang="en-US" dirty="0">
                <a:solidFill>
                  <a:srgbClr val="4070A0"/>
                </a:solidFill>
              </a:rPr>
              <a:t>","</a:t>
            </a:r>
            <a:r>
              <a:rPr lang="en-US" dirty="0">
                <a:solidFill>
                  <a:srgbClr val="666666"/>
                </a:solidFill>
              </a:rPr>
              <a:t>)).</a:t>
            </a:r>
            <a:r>
              <a:rPr lang="en-US" dirty="0"/>
              <a:t>map</a:t>
            </a:r>
            <a:r>
              <a:rPr lang="en-US" dirty="0">
                <a:solidFill>
                  <a:srgbClr val="666666"/>
                </a:solidFill>
              </a:rPr>
              <a:t>(</a:t>
            </a:r>
            <a:r>
              <a:rPr lang="en-US" dirty="0"/>
              <a:t>p </a:t>
            </a:r>
            <a:r>
              <a:rPr lang="en-US" b="1" dirty="0">
                <a:solidFill>
                  <a:srgbClr val="007020"/>
                </a:solidFill>
              </a:rPr>
              <a:t>=&gt;</a:t>
            </a:r>
            <a:r>
              <a:rPr lang="en-US" dirty="0"/>
              <a:t> </a:t>
            </a:r>
            <a:r>
              <a:rPr lang="en-US" b="1" dirty="0">
                <a:solidFill>
                  <a:srgbClr val="0E84B5"/>
                </a:solidFill>
              </a:rPr>
              <a:t>Person</a:t>
            </a:r>
            <a:r>
              <a:rPr lang="en-US" dirty="0">
                <a:solidFill>
                  <a:srgbClr val="666666"/>
                </a:solidFill>
              </a:rPr>
              <a:t>(</a:t>
            </a:r>
            <a:r>
              <a:rPr lang="en-US" dirty="0"/>
              <a:t>p</a:t>
            </a:r>
            <a:r>
              <a:rPr lang="en-US" dirty="0">
                <a:solidFill>
                  <a:srgbClr val="666666"/>
                </a:solidFill>
              </a:rPr>
              <a:t>(</a:t>
            </a:r>
            <a:r>
              <a:rPr lang="en-US" dirty="0">
                <a:solidFill>
                  <a:srgbClr val="40A070"/>
                </a:solidFill>
              </a:rPr>
              <a:t>0</a:t>
            </a:r>
            <a:r>
              <a:rPr lang="en-US" dirty="0">
                <a:solidFill>
                  <a:srgbClr val="666666"/>
                </a:solidFill>
              </a:rPr>
              <a:t>),</a:t>
            </a:r>
            <a:r>
              <a:rPr lang="en-US" dirty="0"/>
              <a:t> p</a:t>
            </a:r>
            <a:r>
              <a:rPr lang="en-US" dirty="0">
                <a:solidFill>
                  <a:srgbClr val="666666"/>
                </a:solidFill>
              </a:rPr>
              <a:t>(</a:t>
            </a:r>
            <a:r>
              <a:rPr lang="en-US" dirty="0">
                <a:solidFill>
                  <a:srgbClr val="40A070"/>
                </a:solidFill>
              </a:rPr>
              <a:t>1</a:t>
            </a:r>
            <a:r>
              <a:rPr lang="en-US" dirty="0">
                <a:solidFill>
                  <a:srgbClr val="666666"/>
                </a:solidFill>
              </a:rPr>
              <a:t>).</a:t>
            </a:r>
            <a:r>
              <a:rPr lang="en-US" dirty="0" err="1"/>
              <a:t>trim</a:t>
            </a:r>
            <a:r>
              <a:rPr lang="en-US" dirty="0" err="1">
                <a:solidFill>
                  <a:srgbClr val="666666"/>
                </a:solidFill>
              </a:rPr>
              <a:t>.</a:t>
            </a:r>
            <a:r>
              <a:rPr lang="en-US" dirty="0" err="1"/>
              <a:t>toInt</a:t>
            </a:r>
            <a:r>
              <a:rPr lang="en-US" dirty="0">
                <a:solidFill>
                  <a:srgbClr val="666666"/>
                </a:solidFill>
              </a:rPr>
              <a:t>)).</a:t>
            </a:r>
            <a:r>
              <a:rPr lang="en-US" dirty="0" err="1"/>
              <a:t>toDF</a:t>
            </a:r>
            <a:r>
              <a:rPr lang="en-US" dirty="0" smtClean="0">
                <a:solidFill>
                  <a:srgbClr val="666666"/>
                </a:solidFill>
              </a:rPr>
              <a:t>()</a:t>
            </a:r>
            <a:endParaRPr lang="en-US" dirty="0" smtClean="0"/>
          </a:p>
          <a:p>
            <a:r>
              <a:rPr lang="en-US" dirty="0" err="1" smtClean="0"/>
              <a:t>people</a:t>
            </a:r>
            <a:r>
              <a:rPr lang="en-US" dirty="0" err="1" smtClean="0">
                <a:solidFill>
                  <a:srgbClr val="666666"/>
                </a:solidFill>
              </a:rPr>
              <a:t>.</a:t>
            </a:r>
            <a:r>
              <a:rPr lang="en-US" dirty="0" err="1" smtClean="0"/>
              <a:t>registerTempTable</a:t>
            </a:r>
            <a:r>
              <a:rPr lang="en-US" dirty="0">
                <a:solidFill>
                  <a:srgbClr val="666666"/>
                </a:solidFill>
              </a:rPr>
              <a:t>(</a:t>
            </a:r>
            <a:r>
              <a:rPr lang="en-US" dirty="0">
                <a:solidFill>
                  <a:srgbClr val="4070A0"/>
                </a:solidFill>
              </a:rPr>
              <a:t>"people</a:t>
            </a:r>
            <a:r>
              <a:rPr lang="en-US" dirty="0" smtClean="0">
                <a:solidFill>
                  <a:srgbClr val="4070A0"/>
                </a:solidFill>
              </a:rPr>
              <a:t>"</a:t>
            </a:r>
            <a:r>
              <a:rPr lang="en-US" dirty="0" smtClean="0">
                <a:solidFill>
                  <a:srgbClr val="666666"/>
                </a:solidFill>
              </a:rPr>
              <a:t>)</a:t>
            </a:r>
            <a:endParaRPr lang="en-US" dirty="0" smtClean="0"/>
          </a:p>
          <a:p>
            <a:endParaRPr lang="en-US" i="1" dirty="0">
              <a:solidFill>
                <a:srgbClr val="60A0B0"/>
              </a:solidFill>
            </a:endParaRPr>
          </a:p>
          <a:p>
            <a:r>
              <a:rPr lang="en-US" i="1" dirty="0" smtClean="0">
                <a:solidFill>
                  <a:srgbClr val="60A0B0"/>
                </a:solidFill>
              </a:rPr>
              <a:t>// </a:t>
            </a:r>
            <a:r>
              <a:rPr lang="en-US" i="1" dirty="0">
                <a:solidFill>
                  <a:srgbClr val="60A0B0"/>
                </a:solidFill>
              </a:rPr>
              <a:t>SQL statements can be run by using the </a:t>
            </a:r>
            <a:r>
              <a:rPr lang="en-US" i="1" dirty="0" err="1">
                <a:solidFill>
                  <a:srgbClr val="60A0B0"/>
                </a:solidFill>
              </a:rPr>
              <a:t>sql</a:t>
            </a:r>
            <a:r>
              <a:rPr lang="en-US" i="1" dirty="0">
                <a:solidFill>
                  <a:srgbClr val="60A0B0"/>
                </a:solidFill>
              </a:rPr>
              <a:t> methods provided by </a:t>
            </a:r>
            <a:r>
              <a:rPr lang="en-US" i="1" dirty="0" err="1" smtClean="0">
                <a:solidFill>
                  <a:srgbClr val="60A0B0"/>
                </a:solidFill>
              </a:rPr>
              <a:t>sqlContext</a:t>
            </a:r>
            <a:r>
              <a:rPr lang="en-US" i="1" dirty="0" smtClean="0">
                <a:solidFill>
                  <a:srgbClr val="60A0B0"/>
                </a:solidFill>
              </a:rPr>
              <a:t>.</a:t>
            </a:r>
            <a:endParaRPr lang="en-US" dirty="0" smtClean="0"/>
          </a:p>
          <a:p>
            <a:r>
              <a:rPr lang="en-US" b="1" dirty="0" err="1" smtClean="0">
                <a:solidFill>
                  <a:srgbClr val="007020"/>
                </a:solidFill>
              </a:rPr>
              <a:t>val</a:t>
            </a:r>
            <a:r>
              <a:rPr lang="en-US" dirty="0" smtClean="0"/>
              <a:t> </a:t>
            </a:r>
            <a:r>
              <a:rPr lang="en-US" dirty="0"/>
              <a:t>teenagers </a:t>
            </a:r>
            <a:r>
              <a:rPr lang="en-US" b="1" dirty="0">
                <a:solidFill>
                  <a:srgbClr val="007020"/>
                </a:solidFill>
              </a:rPr>
              <a:t>=</a:t>
            </a:r>
            <a:r>
              <a:rPr lang="en-US" dirty="0"/>
              <a:t> </a:t>
            </a:r>
            <a:r>
              <a:rPr lang="en-US" dirty="0" err="1"/>
              <a:t>sqlContext</a:t>
            </a:r>
            <a:r>
              <a:rPr lang="en-US" dirty="0" err="1">
                <a:solidFill>
                  <a:srgbClr val="666666"/>
                </a:solidFill>
              </a:rPr>
              <a:t>.</a:t>
            </a:r>
            <a:r>
              <a:rPr lang="en-US" dirty="0" err="1"/>
              <a:t>sql</a:t>
            </a:r>
            <a:r>
              <a:rPr lang="en-US" dirty="0">
                <a:solidFill>
                  <a:srgbClr val="666666"/>
                </a:solidFill>
              </a:rPr>
              <a:t>(</a:t>
            </a:r>
            <a:r>
              <a:rPr lang="en-US" dirty="0">
                <a:solidFill>
                  <a:srgbClr val="4070A0"/>
                </a:solidFill>
              </a:rPr>
              <a:t>"SELECT name FROM people WHERE age &gt;= 13 AND age &lt;= 19</a:t>
            </a:r>
            <a:r>
              <a:rPr lang="en-US" dirty="0" smtClean="0">
                <a:solidFill>
                  <a:srgbClr val="4070A0"/>
                </a:solidFill>
              </a:rPr>
              <a:t>"</a:t>
            </a:r>
            <a:r>
              <a:rPr lang="en-US" dirty="0" smtClean="0">
                <a:solidFill>
                  <a:srgbClr val="666666"/>
                </a:solidFill>
              </a:rPr>
              <a:t>)</a:t>
            </a:r>
            <a:endParaRPr lang="en-US" dirty="0" smtClean="0"/>
          </a:p>
          <a:p>
            <a:endParaRPr lang="en-US" i="1" dirty="0">
              <a:solidFill>
                <a:srgbClr val="60A0B0"/>
              </a:solidFill>
            </a:endParaRPr>
          </a:p>
          <a:p>
            <a:r>
              <a:rPr lang="en-US" i="1" dirty="0" smtClean="0">
                <a:solidFill>
                  <a:srgbClr val="60A0B0"/>
                </a:solidFill>
              </a:rPr>
              <a:t>// </a:t>
            </a:r>
            <a:r>
              <a:rPr lang="en-US" i="1" dirty="0">
                <a:solidFill>
                  <a:srgbClr val="60A0B0"/>
                </a:solidFill>
              </a:rPr>
              <a:t>The results of SQL queries are DataFrames and support all the normal RDD operations</a:t>
            </a:r>
            <a:r>
              <a:rPr lang="en-US" i="1" dirty="0" smtClean="0">
                <a:solidFill>
                  <a:srgbClr val="60A0B0"/>
                </a:solidFill>
              </a:rPr>
              <a:t>.</a:t>
            </a:r>
            <a:endParaRPr lang="en-US" dirty="0" smtClean="0"/>
          </a:p>
          <a:p>
            <a:r>
              <a:rPr lang="en-US" i="1" dirty="0" smtClean="0">
                <a:solidFill>
                  <a:srgbClr val="60A0B0"/>
                </a:solidFill>
              </a:rPr>
              <a:t>// </a:t>
            </a:r>
            <a:r>
              <a:rPr lang="en-US" i="1" dirty="0">
                <a:solidFill>
                  <a:srgbClr val="60A0B0"/>
                </a:solidFill>
              </a:rPr>
              <a:t>The columns of a row in the result can be accessed by </a:t>
            </a:r>
            <a:r>
              <a:rPr lang="en-US" i="1" dirty="0" smtClean="0">
                <a:solidFill>
                  <a:srgbClr val="60A0B0"/>
                </a:solidFill>
              </a:rPr>
              <a:t>ordinal.</a:t>
            </a:r>
            <a:endParaRPr lang="en-US" dirty="0" smtClean="0"/>
          </a:p>
          <a:p>
            <a:r>
              <a:rPr lang="en-US" dirty="0" err="1" smtClean="0"/>
              <a:t>teenagers</a:t>
            </a:r>
            <a:r>
              <a:rPr lang="en-US" dirty="0" err="1" smtClean="0">
                <a:solidFill>
                  <a:srgbClr val="666666"/>
                </a:solidFill>
              </a:rPr>
              <a:t>.</a:t>
            </a:r>
            <a:r>
              <a:rPr lang="en-US" dirty="0" err="1" smtClean="0"/>
              <a:t>map</a:t>
            </a:r>
            <a:r>
              <a:rPr lang="en-US" dirty="0" smtClean="0">
                <a:solidFill>
                  <a:srgbClr val="666666"/>
                </a:solidFill>
              </a:rPr>
              <a:t>(</a:t>
            </a:r>
            <a:r>
              <a:rPr lang="en-US" dirty="0" smtClean="0"/>
              <a:t>t </a:t>
            </a:r>
            <a:r>
              <a:rPr lang="en-US" b="1" dirty="0">
                <a:solidFill>
                  <a:srgbClr val="007020"/>
                </a:solidFill>
              </a:rPr>
              <a:t>=&gt;</a:t>
            </a:r>
            <a:r>
              <a:rPr lang="en-US" dirty="0"/>
              <a:t> </a:t>
            </a:r>
            <a:r>
              <a:rPr lang="en-US" dirty="0">
                <a:solidFill>
                  <a:srgbClr val="4070A0"/>
                </a:solidFill>
              </a:rPr>
              <a:t>"Name: "</a:t>
            </a:r>
            <a:r>
              <a:rPr lang="en-US" dirty="0"/>
              <a:t> </a:t>
            </a:r>
            <a:r>
              <a:rPr lang="en-US" dirty="0">
                <a:solidFill>
                  <a:srgbClr val="666666"/>
                </a:solidFill>
              </a:rPr>
              <a:t>+</a:t>
            </a:r>
            <a:r>
              <a:rPr lang="en-US" dirty="0"/>
              <a:t> t</a:t>
            </a:r>
            <a:r>
              <a:rPr lang="en-US" dirty="0">
                <a:solidFill>
                  <a:srgbClr val="666666"/>
                </a:solidFill>
              </a:rPr>
              <a:t>(</a:t>
            </a:r>
            <a:r>
              <a:rPr lang="en-US" dirty="0">
                <a:solidFill>
                  <a:srgbClr val="40A070"/>
                </a:solidFill>
              </a:rPr>
              <a:t>0</a:t>
            </a:r>
            <a:r>
              <a:rPr lang="en-US" dirty="0">
                <a:solidFill>
                  <a:srgbClr val="666666"/>
                </a:solidFill>
              </a:rPr>
              <a:t>)).</a:t>
            </a:r>
            <a:r>
              <a:rPr lang="en-US" dirty="0"/>
              <a:t>collect</a:t>
            </a:r>
            <a:r>
              <a:rPr lang="en-US" dirty="0">
                <a:solidFill>
                  <a:srgbClr val="666666"/>
                </a:solidFill>
              </a:rPr>
              <a:t>().</a:t>
            </a:r>
            <a:r>
              <a:rPr lang="en-US" dirty="0" err="1"/>
              <a:t>foreach</a:t>
            </a:r>
            <a:r>
              <a:rPr lang="en-US" dirty="0">
                <a:solidFill>
                  <a:srgbClr val="666666"/>
                </a:solidFill>
              </a:rPr>
              <a:t>(</a:t>
            </a:r>
            <a:r>
              <a:rPr lang="en-US" dirty="0" err="1"/>
              <a:t>println</a:t>
            </a:r>
            <a:r>
              <a:rPr lang="en-US" dirty="0">
                <a:solidFill>
                  <a:srgbClr val="666666"/>
                </a:solidFill>
              </a:rPr>
              <a:t>)</a:t>
            </a:r>
            <a:endParaRPr lang="en-US" dirty="0"/>
          </a:p>
        </p:txBody>
      </p:sp>
    </p:spTree>
    <p:extLst>
      <p:ext uri="{BB962C8B-B14F-4D97-AF65-F5344CB8AC3E}">
        <p14:creationId xmlns:p14="http://schemas.microsoft.com/office/powerpoint/2010/main" val="1759742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 Related</a:t>
            </a:r>
            <a:endParaRPr lang="en-US" dirty="0"/>
          </a:p>
        </p:txBody>
      </p:sp>
      <p:sp>
        <p:nvSpPr>
          <p:cNvPr id="3" name="Content Placeholder 2"/>
          <p:cNvSpPr>
            <a:spLocks noGrp="1"/>
          </p:cNvSpPr>
          <p:nvPr>
            <p:ph idx="1"/>
          </p:nvPr>
        </p:nvSpPr>
        <p:spPr>
          <a:xfrm>
            <a:off x="838200" y="1825625"/>
            <a:ext cx="11078980" cy="4351338"/>
          </a:xfrm>
        </p:spPr>
        <p:txBody>
          <a:bodyPr/>
          <a:lstStyle/>
          <a:p>
            <a:r>
              <a:rPr lang="en-US" dirty="0"/>
              <a:t>S</a:t>
            </a:r>
            <a:r>
              <a:rPr lang="en-US" dirty="0" smtClean="0"/>
              <a:t>keleton codes: </a:t>
            </a:r>
            <a:r>
              <a:rPr lang="en-US" dirty="0" smtClean="0">
                <a:solidFill>
                  <a:srgbClr val="C00000"/>
                </a:solidFill>
              </a:rPr>
              <a:t>CS143Utils, basicOperators, DiskHashedRelation</a:t>
            </a:r>
          </a:p>
          <a:p>
            <a:endParaRPr lang="en-US" dirty="0"/>
          </a:p>
          <a:p>
            <a:r>
              <a:rPr lang="en-US" dirty="0" smtClean="0"/>
              <a:t>Some useful functions are already contained in </a:t>
            </a:r>
            <a:r>
              <a:rPr lang="en-US" dirty="0" smtClean="0">
                <a:solidFill>
                  <a:srgbClr val="C00000"/>
                </a:solidFill>
              </a:rPr>
              <a:t>CS143Utils</a:t>
            </a:r>
            <a:r>
              <a:rPr lang="en-US" dirty="0" smtClean="0"/>
              <a:t> and </a:t>
            </a:r>
            <a:r>
              <a:rPr lang="en-US" dirty="0" smtClean="0">
                <a:solidFill>
                  <a:srgbClr val="C00000"/>
                </a:solidFill>
              </a:rPr>
              <a:t>DiskHashedRelation</a:t>
            </a:r>
            <a:r>
              <a:rPr lang="en-US" dirty="0" smtClean="0"/>
              <a:t>. (Understand them and save time!)</a:t>
            </a:r>
          </a:p>
          <a:p>
            <a:endParaRPr lang="en-US" dirty="0"/>
          </a:p>
          <a:p>
            <a:r>
              <a:rPr lang="en-US" dirty="0" smtClean="0"/>
              <a:t>Other useful files: </a:t>
            </a:r>
            <a:r>
              <a:rPr lang="en-US" dirty="0" err="1" smtClean="0">
                <a:solidFill>
                  <a:schemeClr val="accent6">
                    <a:lumMod val="75000"/>
                  </a:schemeClr>
                </a:solidFill>
              </a:rPr>
              <a:t>Aggregate.scala</a:t>
            </a:r>
            <a:r>
              <a:rPr lang="en-US" dirty="0" smtClean="0">
                <a:solidFill>
                  <a:schemeClr val="accent6">
                    <a:lumMod val="75000"/>
                  </a:schemeClr>
                </a:solidFill>
              </a:rPr>
              <a:t>, </a:t>
            </a:r>
            <a:r>
              <a:rPr lang="en-US" dirty="0" err="1" smtClean="0">
                <a:solidFill>
                  <a:schemeClr val="accent6">
                    <a:lumMod val="75000"/>
                  </a:schemeClr>
                </a:solidFill>
              </a:rPr>
              <a:t>SparkPlan.scala</a:t>
            </a:r>
            <a:r>
              <a:rPr lang="en-US">
                <a:solidFill>
                  <a:schemeClr val="accent6">
                    <a:lumMod val="75000"/>
                  </a:schemeClr>
                </a:solidFill>
              </a:rPr>
              <a:t>, </a:t>
            </a:r>
            <a:r>
              <a:rPr lang="en-US" smtClean="0">
                <a:solidFill>
                  <a:schemeClr val="accent6">
                    <a:lumMod val="75000"/>
                  </a:schemeClr>
                </a:solidFill>
              </a:rPr>
              <a:t>basicOperators.scala</a:t>
            </a:r>
            <a:endParaRPr lang="en-US"/>
          </a:p>
          <a:p>
            <a:endParaRPr lang="en-US" b="1"/>
          </a:p>
          <a:p>
            <a:r>
              <a:rPr lang="en-US" smtClean="0"/>
              <a:t>Majority of code you need to look at is contained in the package: </a:t>
            </a:r>
            <a:r>
              <a:rPr lang="en-US" b="1" smtClean="0"/>
              <a:t>sql/core/src/main/scala/org/apache/spark/sql/execution</a:t>
            </a:r>
            <a:endParaRPr lang="en-US" dirty="0" smtClean="0"/>
          </a:p>
          <a:p>
            <a:endParaRPr lang="en-US" dirty="0"/>
          </a:p>
          <a:p>
            <a:endParaRPr lang="en-US" dirty="0"/>
          </a:p>
        </p:txBody>
      </p:sp>
    </p:spTree>
    <p:extLst>
      <p:ext uri="{BB962C8B-B14F-4D97-AF65-F5344CB8AC3E}">
        <p14:creationId xmlns:p14="http://schemas.microsoft.com/office/powerpoint/2010/main" val="967962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Interface</a:t>
            </a:r>
            <a:endParaRPr lang="en-US" dirty="0"/>
          </a:p>
        </p:txBody>
      </p:sp>
      <p:sp>
        <p:nvSpPr>
          <p:cNvPr id="3" name="Content Placeholder 2"/>
          <p:cNvSpPr>
            <a:spLocks noGrp="1"/>
          </p:cNvSpPr>
          <p:nvPr>
            <p:ph idx="1"/>
          </p:nvPr>
        </p:nvSpPr>
        <p:spPr>
          <a:xfrm>
            <a:off x="838200" y="1825625"/>
            <a:ext cx="10515600" cy="4351338"/>
          </a:xfrm>
        </p:spPr>
        <p:txBody>
          <a:bodyPr>
            <a:noAutofit/>
          </a:bodyPr>
          <a:lstStyle/>
          <a:p>
            <a:r>
              <a:rPr lang="en-US" dirty="0" smtClean="0"/>
              <a:t>Iterator</a:t>
            </a:r>
            <a:r>
              <a:rPr lang="en-US" dirty="0"/>
              <a:t> provides an interface to </a:t>
            </a:r>
            <a:r>
              <a:rPr lang="en-US" dirty="0" smtClean="0"/>
              <a:t>collections </a:t>
            </a:r>
            <a:r>
              <a:rPr lang="en-US" dirty="0"/>
              <a:t>that enforces a specific API: the </a:t>
            </a:r>
            <a:r>
              <a:rPr lang="en-US" b="1" dirty="0"/>
              <a:t>next</a:t>
            </a:r>
            <a:r>
              <a:rPr lang="en-US" dirty="0"/>
              <a:t> and </a:t>
            </a:r>
            <a:r>
              <a:rPr lang="en-US" b="1" dirty="0" smtClean="0"/>
              <a:t>hasNext</a:t>
            </a:r>
            <a:r>
              <a:rPr lang="en-US" dirty="0" smtClean="0"/>
              <a:t> functions.</a:t>
            </a:r>
          </a:p>
          <a:p>
            <a:r>
              <a:rPr lang="en-US" dirty="0" smtClean="0"/>
              <a:t>Some tasks ask you to </a:t>
            </a:r>
            <a:r>
              <a:rPr lang="en-US" b="1" dirty="0" smtClean="0"/>
              <a:t>implement the function </a:t>
            </a:r>
            <a:r>
              <a:rPr lang="en-US" dirty="0" smtClean="0"/>
              <a:t>to generate a </a:t>
            </a:r>
            <a:r>
              <a:rPr lang="en-US" dirty="0"/>
              <a:t>new iterator given </a:t>
            </a:r>
            <a:r>
              <a:rPr lang="en-US" dirty="0" smtClean="0"/>
              <a:t>an iterator as the </a:t>
            </a:r>
            <a:r>
              <a:rPr lang="en-US" smtClean="0"/>
              <a:t>argument.</a:t>
            </a:r>
            <a:endParaRPr lang="en-US" dirty="0"/>
          </a:p>
        </p:txBody>
      </p:sp>
      <p:sp>
        <p:nvSpPr>
          <p:cNvPr id="4" name="Rectangle 3"/>
          <p:cNvSpPr/>
          <p:nvPr/>
        </p:nvSpPr>
        <p:spPr>
          <a:xfrm>
            <a:off x="1402078" y="3693774"/>
            <a:ext cx="9786851" cy="2554545"/>
          </a:xfrm>
          <a:prstGeom prst="rect">
            <a:avLst/>
          </a:prstGeom>
        </p:spPr>
        <p:txBody>
          <a:bodyPr wrap="square">
            <a:spAutoFit/>
          </a:bodyPr>
          <a:lstStyle/>
          <a:p>
            <a:pPr marL="0" lvl="1" indent="0" fontAlgn="base">
              <a:buNone/>
            </a:pPr>
            <a:r>
              <a:rPr lang="en-US" sz="1600">
                <a:solidFill>
                  <a:schemeClr val="dk1"/>
                </a:solidFill>
                <a:latin typeface="Consolas" charset="0"/>
                <a:ea typeface="Consolas" charset="0"/>
                <a:cs typeface="Consolas" charset="0"/>
              </a:rPr>
              <a:t>def </a:t>
            </a:r>
            <a:r>
              <a:rPr lang="en-US" sz="1600" b="1">
                <a:solidFill>
                  <a:schemeClr val="accent6">
                    <a:lumMod val="75000"/>
                  </a:schemeClr>
                </a:solidFill>
                <a:latin typeface="Consolas" charset="0"/>
                <a:ea typeface="Consolas" charset="0"/>
                <a:cs typeface="Consolas" charset="0"/>
              </a:rPr>
              <a:t>generateIterator</a:t>
            </a:r>
            <a:r>
              <a:rPr lang="en-US" sz="1600">
                <a:solidFill>
                  <a:schemeClr val="dk1"/>
                </a:solidFill>
                <a:latin typeface="Consolas" charset="0"/>
                <a:ea typeface="Consolas" charset="0"/>
                <a:cs typeface="Consolas" charset="0"/>
              </a:rPr>
              <a:t>(args): </a:t>
            </a:r>
            <a:r>
              <a:rPr lang="en-US" sz="1600">
                <a:solidFill>
                  <a:srgbClr val="C00000"/>
                </a:solidFill>
                <a:latin typeface="Consolas" charset="0"/>
                <a:ea typeface="Consolas" charset="0"/>
                <a:cs typeface="Consolas" charset="0"/>
              </a:rPr>
              <a:t>(Iterator[Row] =&gt; Iterator[Row]) </a:t>
            </a:r>
            <a:r>
              <a:rPr lang="en-US" sz="1600">
                <a:solidFill>
                  <a:schemeClr val="dk1"/>
                </a:solidFill>
                <a:latin typeface="Consolas" charset="0"/>
                <a:ea typeface="Consolas" charset="0"/>
                <a:cs typeface="Consolas" charset="0"/>
              </a:rPr>
              <a:t>= {</a:t>
            </a:r>
          </a:p>
          <a:p>
            <a:pPr marL="0" lvl="1" indent="0" fontAlgn="base">
              <a:buNone/>
            </a:pPr>
            <a:r>
              <a:rPr lang="en-US" sz="1600" smtClean="0">
                <a:solidFill>
                  <a:schemeClr val="dk1"/>
                </a:solidFill>
                <a:latin typeface="Consolas" charset="0"/>
                <a:ea typeface="Consolas" charset="0"/>
                <a:cs typeface="Consolas" charset="0"/>
              </a:rPr>
              <a:t>    </a:t>
            </a:r>
            <a:r>
              <a:rPr lang="en-US" sz="1600" b="1" smtClean="0">
                <a:solidFill>
                  <a:schemeClr val="accent4">
                    <a:lumMod val="75000"/>
                  </a:schemeClr>
                </a:solidFill>
                <a:latin typeface="Consolas" charset="0"/>
                <a:ea typeface="Consolas" charset="0"/>
                <a:cs typeface="Consolas" charset="0"/>
              </a:rPr>
              <a:t>/* </a:t>
            </a:r>
            <a:r>
              <a:rPr lang="en-US" sz="1600" b="1">
                <a:solidFill>
                  <a:schemeClr val="accent4">
                    <a:lumMod val="75000"/>
                  </a:schemeClr>
                </a:solidFill>
                <a:latin typeface="Consolas" charset="0"/>
                <a:ea typeface="Consolas" charset="0"/>
                <a:cs typeface="Consolas" charset="0"/>
              </a:rPr>
              <a:t>Type of input is Iterator[Row] */ </a:t>
            </a:r>
            <a:r>
              <a:rPr lang="en-US" sz="1600">
                <a:solidFill>
                  <a:schemeClr val="dk1"/>
                </a:solidFill>
                <a:latin typeface="Consolas" charset="0"/>
                <a:ea typeface="Consolas" charset="0"/>
                <a:cs typeface="Consolas" charset="0"/>
              </a:rPr>
              <a:t/>
            </a:r>
            <a:br>
              <a:rPr lang="en-US" sz="1600">
                <a:solidFill>
                  <a:schemeClr val="dk1"/>
                </a:solidFill>
                <a:latin typeface="Consolas" charset="0"/>
                <a:ea typeface="Consolas" charset="0"/>
                <a:cs typeface="Consolas" charset="0"/>
              </a:rPr>
            </a:br>
            <a:r>
              <a:rPr lang="en-US" sz="1600" smtClean="0">
                <a:solidFill>
                  <a:schemeClr val="dk1"/>
                </a:solidFill>
                <a:latin typeface="Consolas" charset="0"/>
                <a:ea typeface="Consolas" charset="0"/>
                <a:cs typeface="Consolas" charset="0"/>
              </a:rPr>
              <a:t>    input </a:t>
            </a:r>
            <a:r>
              <a:rPr lang="en-US" sz="1600">
                <a:solidFill>
                  <a:schemeClr val="dk1"/>
                </a:solidFill>
                <a:latin typeface="Consolas" charset="0"/>
                <a:ea typeface="Consolas" charset="0"/>
                <a:cs typeface="Consolas" charset="0"/>
              </a:rPr>
              <a:t>=&gt; {</a:t>
            </a:r>
            <a:br>
              <a:rPr lang="en-US" sz="1600">
                <a:solidFill>
                  <a:schemeClr val="dk1"/>
                </a:solidFill>
                <a:latin typeface="Consolas" charset="0"/>
                <a:ea typeface="Consolas" charset="0"/>
                <a:cs typeface="Consolas" charset="0"/>
              </a:rPr>
            </a:br>
            <a:r>
              <a:rPr lang="en-US" sz="1600" smtClean="0">
                <a:solidFill>
                  <a:schemeClr val="dk1"/>
                </a:solidFill>
                <a:latin typeface="Consolas" charset="0"/>
                <a:ea typeface="Consolas" charset="0"/>
                <a:cs typeface="Consolas" charset="0"/>
              </a:rPr>
              <a:t>        new </a:t>
            </a:r>
            <a:r>
              <a:rPr lang="en-US" sz="1600">
                <a:solidFill>
                  <a:srgbClr val="C00000"/>
                </a:solidFill>
                <a:latin typeface="Consolas" charset="0"/>
                <a:ea typeface="Consolas" charset="0"/>
                <a:cs typeface="Consolas" charset="0"/>
              </a:rPr>
              <a:t>Iterator[Row] </a:t>
            </a:r>
            <a:r>
              <a:rPr lang="en-US" sz="1600">
                <a:solidFill>
                  <a:schemeClr val="dk1"/>
                </a:solidFill>
                <a:latin typeface="Consolas" charset="0"/>
                <a:ea typeface="Consolas" charset="0"/>
                <a:cs typeface="Consolas" charset="0"/>
              </a:rPr>
              <a:t>{</a:t>
            </a:r>
            <a:br>
              <a:rPr lang="en-US" sz="1600">
                <a:solidFill>
                  <a:schemeClr val="dk1"/>
                </a:solidFill>
                <a:latin typeface="Consolas" charset="0"/>
                <a:ea typeface="Consolas" charset="0"/>
                <a:cs typeface="Consolas" charset="0"/>
              </a:rPr>
            </a:br>
            <a:r>
              <a:rPr lang="en-US" sz="1600" smtClean="0">
                <a:solidFill>
                  <a:schemeClr val="dk1"/>
                </a:solidFill>
                <a:latin typeface="Consolas" charset="0"/>
                <a:ea typeface="Consolas" charset="0"/>
                <a:cs typeface="Consolas" charset="0"/>
              </a:rPr>
              <a:t>            </a:t>
            </a:r>
            <a:r>
              <a:rPr lang="en-US" sz="1600" b="1" smtClean="0">
                <a:solidFill>
                  <a:schemeClr val="accent4">
                    <a:lumMod val="75000"/>
                  </a:schemeClr>
                </a:solidFill>
                <a:latin typeface="Consolas" charset="0"/>
                <a:ea typeface="Consolas" charset="0"/>
                <a:cs typeface="Consolas" charset="0"/>
              </a:rPr>
              <a:t>/* </a:t>
            </a:r>
            <a:r>
              <a:rPr lang="en-US" sz="1600" b="1">
                <a:solidFill>
                  <a:schemeClr val="accent4">
                    <a:lumMod val="75000"/>
                  </a:schemeClr>
                </a:solidFill>
                <a:latin typeface="Consolas" charset="0"/>
                <a:ea typeface="Consolas" charset="0"/>
                <a:cs typeface="Consolas" charset="0"/>
              </a:rPr>
              <a:t>Use input.next and input.hasNext to help implement the new iterator */</a:t>
            </a:r>
          </a:p>
          <a:p>
            <a:pPr marL="0" lvl="1" indent="0" fontAlgn="base">
              <a:buNone/>
            </a:pPr>
            <a:r>
              <a:rPr lang="en-US" sz="1600" smtClean="0">
                <a:solidFill>
                  <a:schemeClr val="dk1"/>
                </a:solidFill>
                <a:latin typeface="Consolas" charset="0"/>
                <a:ea typeface="Consolas" charset="0"/>
                <a:cs typeface="Consolas" charset="0"/>
              </a:rPr>
              <a:t>            def </a:t>
            </a:r>
            <a:r>
              <a:rPr lang="en-US" sz="1600" b="1">
                <a:solidFill>
                  <a:schemeClr val="accent6">
                    <a:lumMod val="75000"/>
                  </a:schemeClr>
                </a:solidFill>
                <a:latin typeface="Consolas" charset="0"/>
                <a:ea typeface="Consolas" charset="0"/>
                <a:cs typeface="Consolas" charset="0"/>
              </a:rPr>
              <a:t>hasNext</a:t>
            </a:r>
            <a:r>
              <a:rPr lang="en-US" sz="1600">
                <a:solidFill>
                  <a:schemeClr val="dk1"/>
                </a:solidFill>
                <a:latin typeface="Consolas" charset="0"/>
                <a:ea typeface="Consolas" charset="0"/>
                <a:cs typeface="Consolas" charset="0"/>
              </a:rPr>
              <a:t>() =&gt; </a:t>
            </a:r>
            <a:r>
              <a:rPr lang="mr-IN" sz="1600">
                <a:solidFill>
                  <a:schemeClr val="dk1"/>
                </a:solidFill>
                <a:latin typeface="Consolas" charset="0"/>
                <a:ea typeface="Consolas" charset="0"/>
                <a:cs typeface="Consolas" charset="0"/>
              </a:rPr>
              <a:t>…</a:t>
            </a:r>
            <a:endParaRPr lang="en-US" sz="1600">
              <a:solidFill>
                <a:schemeClr val="dk1"/>
              </a:solidFill>
              <a:latin typeface="Consolas" charset="0"/>
              <a:ea typeface="Consolas" charset="0"/>
              <a:cs typeface="Consolas" charset="0"/>
            </a:endParaRPr>
          </a:p>
          <a:p>
            <a:pPr marL="0" lvl="1" indent="0" fontAlgn="base">
              <a:buNone/>
            </a:pPr>
            <a:r>
              <a:rPr lang="en-US" sz="1600" smtClean="0">
                <a:solidFill>
                  <a:schemeClr val="dk1"/>
                </a:solidFill>
                <a:latin typeface="Consolas" charset="0"/>
                <a:ea typeface="Consolas" charset="0"/>
                <a:cs typeface="Consolas" charset="0"/>
              </a:rPr>
              <a:t>            def </a:t>
            </a:r>
            <a:r>
              <a:rPr lang="en-US" sz="1600" b="1">
                <a:solidFill>
                  <a:schemeClr val="accent6">
                    <a:lumMod val="75000"/>
                  </a:schemeClr>
                </a:solidFill>
                <a:latin typeface="Consolas" charset="0"/>
                <a:ea typeface="Consolas" charset="0"/>
                <a:cs typeface="Consolas" charset="0"/>
              </a:rPr>
              <a:t>next</a:t>
            </a:r>
            <a:r>
              <a:rPr lang="en-US" sz="1600">
                <a:solidFill>
                  <a:schemeClr val="dk1"/>
                </a:solidFill>
                <a:latin typeface="Consolas" charset="0"/>
                <a:ea typeface="Consolas" charset="0"/>
                <a:cs typeface="Consolas" charset="0"/>
              </a:rPr>
              <a:t>() =&gt; </a:t>
            </a:r>
            <a:r>
              <a:rPr lang="mr-IN" sz="1600">
                <a:solidFill>
                  <a:schemeClr val="dk1"/>
                </a:solidFill>
                <a:latin typeface="Consolas" charset="0"/>
                <a:ea typeface="Consolas" charset="0"/>
                <a:cs typeface="Consolas" charset="0"/>
              </a:rPr>
              <a:t>…</a:t>
            </a:r>
            <a:endParaRPr lang="en-US" sz="1600">
              <a:solidFill>
                <a:schemeClr val="dk1"/>
              </a:solidFill>
              <a:latin typeface="Consolas" charset="0"/>
              <a:ea typeface="Consolas" charset="0"/>
              <a:cs typeface="Consolas" charset="0"/>
            </a:endParaRPr>
          </a:p>
          <a:p>
            <a:pPr marL="0" lvl="1" indent="0" fontAlgn="base">
              <a:buNone/>
            </a:pPr>
            <a:r>
              <a:rPr lang="en-US" sz="1600" smtClean="0">
                <a:solidFill>
                  <a:schemeClr val="dk1"/>
                </a:solidFill>
                <a:latin typeface="Consolas" charset="0"/>
                <a:ea typeface="Consolas" charset="0"/>
                <a:cs typeface="Consolas" charset="0"/>
              </a:rPr>
              <a:t>        }</a:t>
            </a:r>
            <a:r>
              <a:rPr lang="en-US" sz="1600">
                <a:solidFill>
                  <a:schemeClr val="dk1"/>
                </a:solidFill>
                <a:latin typeface="Consolas" charset="0"/>
                <a:ea typeface="Consolas" charset="0"/>
                <a:cs typeface="Consolas" charset="0"/>
              </a:rPr>
              <a:t/>
            </a:r>
            <a:br>
              <a:rPr lang="en-US" sz="1600">
                <a:solidFill>
                  <a:schemeClr val="dk1"/>
                </a:solidFill>
                <a:latin typeface="Consolas" charset="0"/>
                <a:ea typeface="Consolas" charset="0"/>
                <a:cs typeface="Consolas" charset="0"/>
              </a:rPr>
            </a:br>
            <a:r>
              <a:rPr lang="en-US" sz="1600" smtClean="0">
                <a:solidFill>
                  <a:schemeClr val="dk1"/>
                </a:solidFill>
                <a:latin typeface="Consolas" charset="0"/>
                <a:ea typeface="Consolas" charset="0"/>
                <a:cs typeface="Consolas" charset="0"/>
              </a:rPr>
              <a:t>    }</a:t>
            </a:r>
            <a:r>
              <a:rPr lang="en-US" sz="1600">
                <a:solidFill>
                  <a:schemeClr val="dk1"/>
                </a:solidFill>
                <a:latin typeface="Consolas" charset="0"/>
                <a:ea typeface="Consolas" charset="0"/>
                <a:cs typeface="Consolas" charset="0"/>
              </a:rPr>
              <a:t/>
            </a:r>
            <a:br>
              <a:rPr lang="en-US" sz="1600">
                <a:solidFill>
                  <a:schemeClr val="dk1"/>
                </a:solidFill>
                <a:latin typeface="Consolas" charset="0"/>
                <a:ea typeface="Consolas" charset="0"/>
                <a:cs typeface="Consolas" charset="0"/>
              </a:rPr>
            </a:br>
            <a:r>
              <a:rPr lang="en-US" sz="1600">
                <a:solidFill>
                  <a:schemeClr val="dk1"/>
                </a:solidFill>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spTree>
    <p:extLst>
      <p:ext uri="{BB962C8B-B14F-4D97-AF65-F5344CB8AC3E}">
        <p14:creationId xmlns:p14="http://schemas.microsoft.com/office/powerpoint/2010/main" val="1628304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914286"/>
          </a:xfrm>
        </p:spPr>
      </p:pic>
    </p:spTree>
    <p:extLst>
      <p:ext uri="{BB962C8B-B14F-4D97-AF65-F5344CB8AC3E}">
        <p14:creationId xmlns:p14="http://schemas.microsoft.com/office/powerpoint/2010/main" val="379142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Following Things in mind</a:t>
            </a:r>
            <a:endParaRPr lang="en-US" dirty="0"/>
          </a:p>
        </p:txBody>
      </p:sp>
      <p:sp>
        <p:nvSpPr>
          <p:cNvPr id="3" name="Content Placeholder 2"/>
          <p:cNvSpPr>
            <a:spLocks noGrp="1"/>
          </p:cNvSpPr>
          <p:nvPr>
            <p:ph idx="1"/>
          </p:nvPr>
        </p:nvSpPr>
        <p:spPr>
          <a:xfrm>
            <a:off x="838200" y="1825624"/>
            <a:ext cx="10075224" cy="3957659"/>
          </a:xfrm>
        </p:spPr>
        <p:txBody>
          <a:bodyPr>
            <a:noAutofit/>
          </a:bodyPr>
          <a:lstStyle/>
          <a:p>
            <a:r>
              <a:rPr lang="en-US" sz="2400" dirty="0" smtClean="0"/>
              <a:t>Start Project 2 as early as possible! (Deadline: Dec. 8</a:t>
            </a:r>
            <a:r>
              <a:rPr lang="en-US" sz="2400" baseline="30000" dirty="0" smtClean="0"/>
              <a:t>th</a:t>
            </a:r>
            <a:r>
              <a:rPr lang="en-US" sz="2400" dirty="0" smtClean="0"/>
              <a:t>. Friday of 10</a:t>
            </a:r>
            <a:r>
              <a:rPr lang="en-US" sz="2400" baseline="30000" dirty="0" smtClean="0"/>
              <a:t>th</a:t>
            </a:r>
            <a:r>
              <a:rPr lang="en-US" sz="2400" dirty="0" smtClean="0"/>
              <a:t> week)</a:t>
            </a:r>
            <a:endParaRPr lang="en-US" sz="2400" dirty="0"/>
          </a:p>
          <a:p>
            <a:pPr lvl="1"/>
            <a:r>
              <a:rPr lang="en-US" sz="2000" dirty="0" smtClean="0"/>
              <a:t>Read </a:t>
            </a:r>
            <a:r>
              <a:rPr lang="en-US" sz="2000" dirty="0" smtClean="0">
                <a:hlinkClick r:id="rId2"/>
              </a:rPr>
              <a:t>Project Description</a:t>
            </a:r>
            <a:r>
              <a:rPr lang="en-US" sz="2000" dirty="0" smtClean="0"/>
              <a:t> Carefully! </a:t>
            </a:r>
          </a:p>
          <a:p>
            <a:pPr lvl="1"/>
            <a:endParaRPr lang="en-US" sz="2000" dirty="0" smtClean="0"/>
          </a:p>
          <a:p>
            <a:r>
              <a:rPr lang="en-US" sz="2400" dirty="0" smtClean="0"/>
              <a:t>Many new concepts to </a:t>
            </a:r>
            <a:r>
              <a:rPr lang="en-US" sz="2400" b="1" dirty="0" smtClean="0"/>
              <a:t>learn by yourself</a:t>
            </a:r>
            <a:r>
              <a:rPr lang="en-US" sz="2400" dirty="0"/>
              <a:t>.</a:t>
            </a:r>
            <a:endParaRPr lang="en-US" sz="2400" dirty="0" smtClean="0"/>
          </a:p>
          <a:p>
            <a:pPr lvl="1"/>
            <a:r>
              <a:rPr lang="en-US" sz="2000" dirty="0" smtClean="0"/>
              <a:t>Scala, RDD, Query Plans/Operators, UDFs, </a:t>
            </a:r>
            <a:r>
              <a:rPr lang="en-US" sz="2000" dirty="0" err="1" smtClean="0"/>
              <a:t>etc</a:t>
            </a:r>
            <a:endParaRPr lang="en-US" sz="2000" dirty="0" smtClean="0"/>
          </a:p>
          <a:p>
            <a:pPr lvl="1"/>
            <a:r>
              <a:rPr lang="en-US" sz="2000" dirty="0" smtClean="0"/>
              <a:t>Setting up the Spark Dev Environment</a:t>
            </a:r>
          </a:p>
          <a:p>
            <a:pPr lvl="1"/>
            <a:r>
              <a:rPr lang="en-US" sz="2000" dirty="0" smtClean="0"/>
              <a:t>Getting familiar with code skeleton </a:t>
            </a:r>
            <a:r>
              <a:rPr lang="en-US" sz="2000" dirty="0"/>
              <a:t>we </a:t>
            </a:r>
            <a:r>
              <a:rPr lang="en-US" sz="2000" dirty="0" smtClean="0"/>
              <a:t>provided and related Spark SQL code</a:t>
            </a:r>
          </a:p>
          <a:p>
            <a:endParaRPr lang="en-US" sz="2400" dirty="0"/>
          </a:p>
          <a:p>
            <a:r>
              <a:rPr lang="en-US" sz="2400" dirty="0" smtClean="0"/>
              <a:t>Focus on Task 1-5, and check </a:t>
            </a:r>
            <a:r>
              <a:rPr lang="en-US" sz="2400" dirty="0" smtClean="0">
                <a:hlinkClick r:id="rId3"/>
              </a:rPr>
              <a:t>Piazza</a:t>
            </a:r>
            <a:r>
              <a:rPr lang="en-US" sz="2400" dirty="0" smtClean="0"/>
              <a:t> for Q&amp;A.</a:t>
            </a:r>
          </a:p>
          <a:p>
            <a:pPr lvl="1"/>
            <a:r>
              <a:rPr lang="en-US" sz="2000" dirty="0" smtClean="0"/>
              <a:t>After you finish first 5 tasks, you can try </a:t>
            </a:r>
            <a:r>
              <a:rPr lang="en-US" sz="2000" dirty="0"/>
              <a:t>t</a:t>
            </a:r>
            <a:r>
              <a:rPr lang="en-US" sz="2000" dirty="0" smtClean="0"/>
              <a:t>ask 6, 7</a:t>
            </a:r>
          </a:p>
          <a:p>
            <a:pPr lvl="1"/>
            <a:r>
              <a:rPr lang="en-US" sz="2000" dirty="0" smtClean="0"/>
              <a:t>Designed for students who want more challenges </a:t>
            </a:r>
            <a:r>
              <a:rPr lang="en-US" sz="2000" dirty="0" smtClean="0">
                <a:sym typeface="Wingdings"/>
              </a:rPr>
              <a:t></a:t>
            </a:r>
            <a:endParaRPr lang="en-US" sz="2000" dirty="0" smtClean="0"/>
          </a:p>
          <a:p>
            <a:endParaRPr lang="en-US" sz="3200" dirty="0" smtClean="0"/>
          </a:p>
        </p:txBody>
      </p:sp>
    </p:spTree>
    <p:extLst>
      <p:ext uri="{BB962C8B-B14F-4D97-AF65-F5344CB8AC3E}">
        <p14:creationId xmlns:p14="http://schemas.microsoft.com/office/powerpoint/2010/main" val="58235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365124"/>
            <a:ext cx="10515601" cy="5914287"/>
          </a:xfrm>
        </p:spPr>
      </p:pic>
      <p:sp>
        <p:nvSpPr>
          <p:cNvPr id="3" name="Rectangle 2"/>
          <p:cNvSpPr/>
          <p:nvPr/>
        </p:nvSpPr>
        <p:spPr>
          <a:xfrm>
            <a:off x="2628275" y="6487200"/>
            <a:ext cx="9563725" cy="369332"/>
          </a:xfrm>
          <a:prstGeom prst="rect">
            <a:avLst/>
          </a:prstGeom>
        </p:spPr>
        <p:txBody>
          <a:bodyPr wrap="square">
            <a:spAutoFit/>
          </a:bodyPr>
          <a:lstStyle/>
          <a:p>
            <a:r>
              <a:rPr lang="en-US" dirty="0" smtClean="0">
                <a:solidFill>
                  <a:schemeClr val="bg1">
                    <a:lumMod val="65000"/>
                  </a:schemeClr>
                </a:solidFill>
              </a:rPr>
              <a:t>Slide taken from: https</a:t>
            </a:r>
            <a:r>
              <a:rPr lang="en-US" dirty="0">
                <a:solidFill>
                  <a:schemeClr val="bg1">
                    <a:lumMod val="65000"/>
                  </a:schemeClr>
                </a:solidFill>
              </a:rPr>
              <a:t>://</a:t>
            </a:r>
            <a:r>
              <a:rPr lang="en-US" dirty="0" err="1">
                <a:solidFill>
                  <a:schemeClr val="bg1">
                    <a:lumMod val="65000"/>
                  </a:schemeClr>
                </a:solidFill>
              </a:rPr>
              <a:t>www.slideshare.net</a:t>
            </a:r>
            <a:r>
              <a:rPr lang="en-US" dirty="0">
                <a:solidFill>
                  <a:schemeClr val="bg1">
                    <a:lumMod val="65000"/>
                  </a:schemeClr>
                </a:solidFill>
              </a:rPr>
              <a:t>/</a:t>
            </a:r>
            <a:r>
              <a:rPr lang="en-US" dirty="0" err="1">
                <a:solidFill>
                  <a:schemeClr val="bg1">
                    <a:lumMod val="65000"/>
                  </a:schemeClr>
                </a:solidFill>
              </a:rPr>
              <a:t>thelabdude</a:t>
            </a:r>
            <a:r>
              <a:rPr lang="en-US" dirty="0">
                <a:solidFill>
                  <a:schemeClr val="bg1">
                    <a:lumMod val="65000"/>
                  </a:schemeClr>
                </a:solidFill>
              </a:rPr>
              <a:t>/apachecon-na-2015-spark-solr-integration</a:t>
            </a:r>
          </a:p>
        </p:txBody>
      </p:sp>
    </p:spTree>
    <p:extLst>
      <p:ext uri="{BB962C8B-B14F-4D97-AF65-F5344CB8AC3E}">
        <p14:creationId xmlns:p14="http://schemas.microsoft.com/office/powerpoint/2010/main" val="1791620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a:t>
            </a:r>
            <a:r>
              <a:rPr lang="en-US" dirty="0" smtClean="0"/>
              <a:t>Datasets (RDD)</a:t>
            </a:r>
            <a:r>
              <a:rPr lang="en-US" dirty="0"/>
              <a:t/>
            </a:r>
            <a:br>
              <a:rPr lang="en-US" dirty="0"/>
            </a:br>
            <a:r>
              <a:rPr lang="en-US" dirty="0" smtClean="0"/>
              <a:t>(Key Abstraction of Data Parallelization in Spark)</a:t>
            </a:r>
            <a:endParaRPr lang="en-US" dirty="0"/>
          </a:p>
        </p:txBody>
      </p:sp>
      <p:sp>
        <p:nvSpPr>
          <p:cNvPr id="3" name="Content Placeholder 2"/>
          <p:cNvSpPr>
            <a:spLocks noGrp="1"/>
          </p:cNvSpPr>
          <p:nvPr>
            <p:ph idx="1"/>
          </p:nvPr>
        </p:nvSpPr>
        <p:spPr>
          <a:xfrm>
            <a:off x="677333" y="2110714"/>
            <a:ext cx="11514667" cy="3791324"/>
          </a:xfrm>
        </p:spPr>
        <p:txBody>
          <a:bodyPr>
            <a:noAutofit/>
          </a:bodyPr>
          <a:lstStyle/>
          <a:p>
            <a:r>
              <a:rPr lang="en-US" sz="3200" dirty="0" smtClean="0"/>
              <a:t>RDD is an </a:t>
            </a:r>
            <a:r>
              <a:rPr lang="en-US" sz="3200" b="1" dirty="0"/>
              <a:t>immutable (read-only) </a:t>
            </a:r>
            <a:r>
              <a:rPr lang="en-US" sz="3200" b="1" dirty="0" smtClean="0"/>
              <a:t>distributed collection of records</a:t>
            </a:r>
            <a:r>
              <a:rPr lang="en-US" sz="3200" dirty="0" smtClean="0"/>
              <a:t>.</a:t>
            </a:r>
          </a:p>
          <a:p>
            <a:r>
              <a:rPr lang="en-US" sz="3200" dirty="0"/>
              <a:t>Each dataset in RDD is </a:t>
            </a:r>
            <a:r>
              <a:rPr lang="en-US" sz="3200" dirty="0" smtClean="0"/>
              <a:t>divided (</a:t>
            </a:r>
            <a:r>
              <a:rPr lang="en-US" sz="3200" b="1" dirty="0" smtClean="0"/>
              <a:t>partitioned</a:t>
            </a:r>
            <a:r>
              <a:rPr lang="en-US" sz="3200" dirty="0" smtClean="0"/>
              <a:t>) </a:t>
            </a:r>
            <a:r>
              <a:rPr lang="en-US" sz="3200" dirty="0"/>
              <a:t>into </a:t>
            </a:r>
            <a:r>
              <a:rPr lang="en-US" sz="3200" b="1" dirty="0"/>
              <a:t>logical </a:t>
            </a:r>
            <a:r>
              <a:rPr lang="en-US" sz="3200" b="1" dirty="0" smtClean="0"/>
              <a:t>partitions</a:t>
            </a:r>
            <a:r>
              <a:rPr lang="en-US" sz="3200" dirty="0"/>
              <a:t>, which may be computed on different nodes of the cluster.</a:t>
            </a:r>
          </a:p>
          <a:p>
            <a:r>
              <a:rPr lang="en-US" sz="3200" dirty="0" smtClean="0"/>
              <a:t>RDDs </a:t>
            </a:r>
            <a:r>
              <a:rPr lang="en-US" sz="3200" dirty="0"/>
              <a:t>can be created through operations </a:t>
            </a:r>
            <a:r>
              <a:rPr lang="en-US" sz="3200" b="1" dirty="0"/>
              <a:t>such as map, filter or reduce on either data on stable storage or other RDDs</a:t>
            </a:r>
            <a:r>
              <a:rPr lang="en-US" sz="3200" dirty="0"/>
              <a:t>.</a:t>
            </a:r>
            <a:endParaRPr lang="en-US" sz="3200" b="1" dirty="0" smtClean="0"/>
          </a:p>
          <a:p>
            <a:r>
              <a:rPr lang="en-US" sz="3200" dirty="0" smtClean="0"/>
              <a:t>RDD </a:t>
            </a:r>
            <a:r>
              <a:rPr lang="en-US" sz="3200" dirty="0"/>
              <a:t>is a fault-tolerant collection of elements that can be operated on in parallel</a:t>
            </a:r>
            <a:r>
              <a:rPr lang="en-US" sz="3200" dirty="0" smtClean="0"/>
              <a:t>.</a:t>
            </a:r>
          </a:p>
          <a:p>
            <a:r>
              <a:rPr lang="en-US" sz="3200" dirty="0" smtClean="0"/>
              <a:t>RDD is represented </a:t>
            </a:r>
            <a:r>
              <a:rPr lang="en-US" sz="3200" dirty="0"/>
              <a:t>by </a:t>
            </a:r>
            <a:r>
              <a:rPr lang="en-US" sz="3200" dirty="0" smtClean="0"/>
              <a:t>various RDD objects </a:t>
            </a:r>
            <a:r>
              <a:rPr lang="en-US" sz="3200" dirty="0"/>
              <a:t>in </a:t>
            </a:r>
            <a:r>
              <a:rPr lang="en-US" sz="3200" dirty="0" smtClean="0"/>
              <a:t>Spark.</a:t>
            </a:r>
            <a:endParaRPr lang="en-US" sz="3200" b="1" dirty="0"/>
          </a:p>
          <a:p>
            <a:endParaRPr lang="en-US" dirty="0" smtClean="0"/>
          </a:p>
        </p:txBody>
      </p:sp>
    </p:spTree>
    <p:extLst>
      <p:ext uri="{BB962C8B-B14F-4D97-AF65-F5344CB8AC3E}">
        <p14:creationId xmlns:p14="http://schemas.microsoft.com/office/powerpoint/2010/main" val="1488428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8275" y="6487200"/>
            <a:ext cx="9563725" cy="369332"/>
          </a:xfrm>
          <a:prstGeom prst="rect">
            <a:avLst/>
          </a:prstGeom>
        </p:spPr>
        <p:txBody>
          <a:bodyPr wrap="square">
            <a:spAutoFit/>
          </a:bodyPr>
          <a:lstStyle/>
          <a:p>
            <a:r>
              <a:rPr lang="en-US" dirty="0" smtClean="0">
                <a:solidFill>
                  <a:schemeClr val="bg1">
                    <a:lumMod val="65000"/>
                  </a:schemeClr>
                </a:solidFill>
              </a:rPr>
              <a:t>Slide taken from: https</a:t>
            </a:r>
            <a:r>
              <a:rPr lang="en-US" dirty="0">
                <a:solidFill>
                  <a:schemeClr val="bg1">
                    <a:lumMod val="65000"/>
                  </a:schemeClr>
                </a:solidFill>
              </a:rPr>
              <a:t>://</a:t>
            </a:r>
            <a:r>
              <a:rPr lang="en-US" dirty="0" err="1">
                <a:solidFill>
                  <a:schemeClr val="bg1">
                    <a:lumMod val="65000"/>
                  </a:schemeClr>
                </a:solidFill>
              </a:rPr>
              <a:t>www.slideshare.net</a:t>
            </a:r>
            <a:r>
              <a:rPr lang="en-US" dirty="0">
                <a:solidFill>
                  <a:schemeClr val="bg1">
                    <a:lumMod val="65000"/>
                  </a:schemeClr>
                </a:solidFill>
              </a:rPr>
              <a:t>/</a:t>
            </a:r>
            <a:r>
              <a:rPr lang="en-US" dirty="0" err="1">
                <a:solidFill>
                  <a:schemeClr val="bg1">
                    <a:lumMod val="65000"/>
                  </a:schemeClr>
                </a:solidFill>
              </a:rPr>
              <a:t>thelabdude</a:t>
            </a:r>
            <a:r>
              <a:rPr lang="en-US" dirty="0">
                <a:solidFill>
                  <a:schemeClr val="bg1">
                    <a:lumMod val="65000"/>
                  </a:schemeClr>
                </a:solidFill>
              </a:rPr>
              <a:t>/apachecon-na-2015-spark-solr-integration</a:t>
            </a:r>
          </a:p>
        </p:txBody>
      </p:sp>
      <p:sp>
        <p:nvSpPr>
          <p:cNvPr id="3" name="Rectangle 2"/>
          <p:cNvSpPr/>
          <p:nvPr/>
        </p:nvSpPr>
        <p:spPr>
          <a:xfrm>
            <a:off x="5604166" y="1936033"/>
            <a:ext cx="6488084"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smtClean="0">
                <a:solidFill>
                  <a:schemeClr val="accent4">
                    <a:lumMod val="75000"/>
                  </a:schemeClr>
                </a:solidFill>
                <a:latin typeface="Consolas" charset="0"/>
                <a:ea typeface="Consolas" charset="0"/>
                <a:cs typeface="Consolas" charset="0"/>
              </a:rPr>
              <a:t>// HadoopRDD created</a:t>
            </a:r>
          </a:p>
          <a:p>
            <a:pPr fontAlgn="base"/>
            <a:r>
              <a:rPr lang="en-US" b="1" smtClean="0">
                <a:latin typeface="Consolas" charset="0"/>
                <a:ea typeface="Consolas" charset="0"/>
                <a:cs typeface="Consolas" charset="0"/>
              </a:rPr>
              <a:t>val</a:t>
            </a:r>
            <a:r>
              <a:rPr lang="en-US" smtClean="0">
                <a:latin typeface="Consolas" charset="0"/>
                <a:ea typeface="Consolas" charset="0"/>
                <a:cs typeface="Consolas" charset="0"/>
              </a:rPr>
              <a:t> file = </a:t>
            </a:r>
            <a:r>
              <a:rPr lang="en-US" dirty="0" err="1">
                <a:latin typeface="Consolas" charset="0"/>
                <a:ea typeface="Consolas" charset="0"/>
                <a:cs typeface="Consolas" charset="0"/>
              </a:rPr>
              <a:t>spark.textFile</a:t>
            </a:r>
            <a:r>
              <a:rPr lang="en-US" dirty="0">
                <a:latin typeface="Consolas" charset="0"/>
                <a:ea typeface="Consolas" charset="0"/>
                <a:cs typeface="Consolas" charset="0"/>
              </a:rPr>
              <a:t>(“</a:t>
            </a:r>
            <a:r>
              <a:rPr lang="en-US" err="1">
                <a:solidFill>
                  <a:schemeClr val="accent1">
                    <a:lumMod val="60000"/>
                    <a:lumOff val="40000"/>
                  </a:schemeClr>
                </a:solidFill>
                <a:latin typeface="Consolas" charset="0"/>
                <a:ea typeface="Consolas" charset="0"/>
                <a:cs typeface="Consolas" charset="0"/>
              </a:rPr>
              <a:t>hdfs</a:t>
            </a:r>
            <a:r>
              <a:rPr lang="en-US" smtClean="0">
                <a:solidFill>
                  <a:schemeClr val="accent1">
                    <a:lumMod val="60000"/>
                    <a:lumOff val="40000"/>
                  </a:schemeClr>
                </a:solidFill>
                <a:latin typeface="Consolas" charset="0"/>
                <a:ea typeface="Consolas" charset="0"/>
                <a:cs typeface="Consolas" charset="0"/>
              </a:rPr>
              <a:t>://...</a:t>
            </a:r>
            <a:r>
              <a:rPr lang="en-US" smtClean="0">
                <a:latin typeface="Consolas" charset="0"/>
                <a:ea typeface="Consolas" charset="0"/>
                <a:cs typeface="Consolas" charset="0"/>
              </a:rPr>
              <a:t>”)</a:t>
            </a:r>
          </a:p>
          <a:p>
            <a:pPr fontAlgn="base"/>
            <a:endParaRPr lang="en-US" smtClean="0">
              <a:latin typeface="Consolas" charset="0"/>
              <a:ea typeface="Consolas" charset="0"/>
              <a:cs typeface="Consolas" charset="0"/>
            </a:endParaRPr>
          </a:p>
          <a:p>
            <a:pPr fontAlgn="base"/>
            <a:r>
              <a:rPr lang="en-US">
                <a:latin typeface="Consolas" charset="0"/>
                <a:ea typeface="Consolas" charset="0"/>
                <a:cs typeface="Consolas" charset="0"/>
              </a:rPr>
              <a:t/>
            </a:r>
            <a:br>
              <a:rPr lang="en-US">
                <a:latin typeface="Consolas" charset="0"/>
                <a:ea typeface="Consolas" charset="0"/>
                <a:cs typeface="Consolas" charset="0"/>
              </a:rPr>
            </a:br>
            <a:r>
              <a:rPr lang="en-US" b="1">
                <a:solidFill>
                  <a:schemeClr val="accent4">
                    <a:lumMod val="75000"/>
                  </a:schemeClr>
                </a:solidFill>
                <a:latin typeface="Consolas" charset="0"/>
                <a:ea typeface="Consolas" charset="0"/>
                <a:cs typeface="Consolas" charset="0"/>
              </a:rPr>
              <a:t>// FlatMappedRDD, MappedRDD, ShuffledRDD created</a:t>
            </a:r>
          </a:p>
          <a:p>
            <a:pPr fontAlgn="base"/>
            <a:r>
              <a:rPr lang="en-US" b="1" smtClean="0">
                <a:latin typeface="Consolas" charset="0"/>
                <a:ea typeface="Consolas" charset="0"/>
                <a:cs typeface="Consolas" charset="0"/>
              </a:rPr>
              <a:t>val</a:t>
            </a:r>
            <a:r>
              <a:rPr lang="en-US" smtClean="0">
                <a:latin typeface="Consolas" charset="0"/>
                <a:ea typeface="Consolas" charset="0"/>
                <a:cs typeface="Consolas" charset="0"/>
              </a:rPr>
              <a:t> </a:t>
            </a:r>
            <a:r>
              <a:rPr lang="en-US" dirty="0">
                <a:latin typeface="Consolas" charset="0"/>
                <a:ea typeface="Consolas" charset="0"/>
                <a:cs typeface="Consolas" charset="0"/>
              </a:rPr>
              <a:t>counts = </a:t>
            </a:r>
            <a:r>
              <a:rPr lang="en-US" dirty="0" err="1" smtClean="0">
                <a:latin typeface="Consolas" charset="0"/>
                <a:ea typeface="Consolas" charset="0"/>
                <a:cs typeface="Consolas" charset="0"/>
              </a:rPr>
              <a:t>file.</a:t>
            </a:r>
            <a:r>
              <a:rPr lang="en-US" dirty="0" err="1" smtClean="0">
                <a:solidFill>
                  <a:schemeClr val="accent1">
                    <a:lumMod val="75000"/>
                  </a:schemeClr>
                </a:solidFill>
                <a:latin typeface="Consolas" charset="0"/>
                <a:ea typeface="Consolas" charset="0"/>
                <a:cs typeface="Consolas" charset="0"/>
              </a:rPr>
              <a:t>flatMap</a:t>
            </a:r>
            <a:r>
              <a:rPr lang="en-US" dirty="0" smtClean="0">
                <a:latin typeface="Consolas" charset="0"/>
                <a:ea typeface="Consolas" charset="0"/>
                <a:cs typeface="Consolas" charset="0"/>
              </a:rPr>
              <a:t>(</a:t>
            </a:r>
            <a:r>
              <a:rPr lang="en-US" dirty="0" smtClean="0">
                <a:solidFill>
                  <a:srgbClr val="FF0000"/>
                </a:solidFill>
                <a:latin typeface="Consolas" charset="0"/>
                <a:ea typeface="Consolas" charset="0"/>
                <a:cs typeface="Consolas" charset="0"/>
              </a:rPr>
              <a:t>line </a:t>
            </a:r>
            <a:r>
              <a:rPr lang="en-US" dirty="0">
                <a:solidFill>
                  <a:srgbClr val="FF0000"/>
                </a:solidFill>
                <a:latin typeface="Consolas" charset="0"/>
                <a:ea typeface="Consolas" charset="0"/>
                <a:cs typeface="Consolas" charset="0"/>
              </a:rPr>
              <a:t>=&gt; </a:t>
            </a:r>
            <a:r>
              <a:rPr lang="en-US" dirty="0" err="1">
                <a:solidFill>
                  <a:srgbClr val="FF0000"/>
                </a:solidFill>
                <a:latin typeface="Consolas" charset="0"/>
                <a:ea typeface="Consolas" charset="0"/>
                <a:cs typeface="Consolas" charset="0"/>
              </a:rPr>
              <a:t>line.split</a:t>
            </a:r>
            <a:r>
              <a:rPr lang="en-US" dirty="0">
                <a:solidFill>
                  <a:srgbClr val="FF0000"/>
                </a:solidFill>
                <a:latin typeface="Consolas" charset="0"/>
                <a:ea typeface="Consolas" charset="0"/>
                <a:cs typeface="Consolas" charset="0"/>
              </a:rPr>
              <a:t>(“ </a:t>
            </a:r>
            <a:r>
              <a:rPr lang="en-US" dirty="0" smtClean="0">
                <a:solidFill>
                  <a:srgbClr val="FF0000"/>
                </a:solidFill>
                <a:latin typeface="Consolas" charset="0"/>
                <a:ea typeface="Consolas" charset="0"/>
                <a:cs typeface="Consolas" charset="0"/>
              </a:rPr>
              <a:t>”)</a:t>
            </a:r>
            <a:r>
              <a:rPr lang="en-US" dirty="0" smtClean="0">
                <a:latin typeface="Consolas" charset="0"/>
                <a:ea typeface="Consolas" charset="0"/>
                <a:cs typeface="Consolas" charset="0"/>
              </a:rPr>
              <a:t>)</a:t>
            </a:r>
            <a:r>
              <a:rPr lang="en-US" dirty="0">
                <a:latin typeface="Consolas" charset="0"/>
                <a:ea typeface="Consolas" charset="0"/>
                <a:cs typeface="Consolas" charset="0"/>
              </a:rPr>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map</a:t>
            </a:r>
            <a:r>
              <a:rPr lang="en-US" dirty="0" smtClean="0">
                <a:latin typeface="Consolas" charset="0"/>
                <a:ea typeface="Consolas" charset="0"/>
                <a:cs typeface="Consolas" charset="0"/>
              </a:rPr>
              <a:t>(</a:t>
            </a:r>
            <a:r>
              <a:rPr lang="en-US" dirty="0" smtClean="0">
                <a:solidFill>
                  <a:srgbClr val="FF0000"/>
                </a:solidFill>
                <a:latin typeface="Consolas" charset="0"/>
                <a:ea typeface="Consolas" charset="0"/>
                <a:cs typeface="Consolas" charset="0"/>
              </a:rPr>
              <a:t>word </a:t>
            </a:r>
            <a:r>
              <a:rPr lang="en-US" dirty="0">
                <a:solidFill>
                  <a:srgbClr val="FF0000"/>
                </a:solidFill>
                <a:latin typeface="Consolas" charset="0"/>
                <a:ea typeface="Consolas" charset="0"/>
                <a:cs typeface="Consolas" charset="0"/>
              </a:rPr>
              <a:t>=&gt; (word, 1</a:t>
            </a:r>
            <a:r>
              <a:rPr lang="en-US" dirty="0" smtClean="0">
                <a:solidFill>
                  <a:srgbClr val="FF0000"/>
                </a:solidFill>
                <a:latin typeface="Consolas" charset="0"/>
                <a:ea typeface="Consolas" charset="0"/>
                <a:cs typeface="Consolas" charset="0"/>
              </a:rPr>
              <a:t>)</a:t>
            </a:r>
            <a:r>
              <a:rPr lang="en-US" dirty="0" smtClean="0">
                <a:latin typeface="Consolas" charset="0"/>
                <a:ea typeface="Consolas" charset="0"/>
                <a:cs typeface="Consolas" charset="0"/>
              </a:rPr>
              <a:t>)</a:t>
            </a:r>
          </a:p>
          <a:p>
            <a:pPr fontAlgn="base"/>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a:solidFill>
                  <a:schemeClr val="accent1">
                    <a:lumMod val="75000"/>
                  </a:schemeClr>
                </a:solidFill>
                <a:latin typeface="Consolas" charset="0"/>
                <a:ea typeface="Consolas" charset="0"/>
                <a:cs typeface="Consolas" charset="0"/>
              </a:rPr>
              <a:t>reduceByKey</a:t>
            </a:r>
            <a:r>
              <a:rPr lang="en-US" dirty="0" smtClean="0">
                <a:latin typeface="Consolas" charset="0"/>
                <a:ea typeface="Consolas" charset="0"/>
                <a:cs typeface="Consolas" charset="0"/>
              </a:rPr>
              <a:t>(</a:t>
            </a:r>
            <a:r>
              <a:rPr lang="en-US" dirty="0" smtClean="0">
                <a:solidFill>
                  <a:srgbClr val="FF0000"/>
                </a:solidFill>
                <a:latin typeface="Consolas" charset="0"/>
                <a:ea typeface="Consolas" charset="0"/>
                <a:cs typeface="Consolas" charset="0"/>
              </a:rPr>
              <a:t>_ + _</a:t>
            </a:r>
            <a:r>
              <a:rPr lang="en-US" dirty="0" smtClean="0">
                <a:latin typeface="Consolas" charset="0"/>
                <a:ea typeface="Consolas" charset="0"/>
                <a:cs typeface="Consolas" charset="0"/>
              </a:rPr>
              <a:t>)</a:t>
            </a:r>
            <a:r>
              <a:rPr lang="en-US">
                <a:latin typeface="Consolas" charset="0"/>
                <a:ea typeface="Consolas" charset="0"/>
                <a:cs typeface="Consolas" charset="0"/>
              </a:rPr>
              <a:t/>
            </a:r>
            <a:br>
              <a:rPr lang="en-US">
                <a:latin typeface="Consolas" charset="0"/>
                <a:ea typeface="Consolas" charset="0"/>
                <a:cs typeface="Consolas" charset="0"/>
              </a:rPr>
            </a:br>
            <a:endParaRPr lang="en-US" smtClean="0">
              <a:latin typeface="Consolas" charset="0"/>
              <a:ea typeface="Consolas" charset="0"/>
              <a:cs typeface="Consolas" charset="0"/>
            </a:endParaRPr>
          </a:p>
          <a:p>
            <a:pPr fontAlgn="base"/>
            <a:endParaRPr lang="en-US" smtClean="0">
              <a:latin typeface="Consolas" charset="0"/>
              <a:ea typeface="Consolas" charset="0"/>
              <a:cs typeface="Consolas" charset="0"/>
            </a:endParaRPr>
          </a:p>
          <a:p>
            <a:pPr fontAlgn="base"/>
            <a:r>
              <a:rPr lang="en-US" b="1">
                <a:solidFill>
                  <a:schemeClr val="accent4">
                    <a:lumMod val="75000"/>
                  </a:schemeClr>
                </a:solidFill>
                <a:latin typeface="Consolas" charset="0"/>
                <a:ea typeface="Consolas" charset="0"/>
                <a:cs typeface="Consolas" charset="0"/>
              </a:rPr>
              <a:t>// Only until an RDD is called, the DAG gets </a:t>
            </a:r>
            <a:r>
              <a:rPr lang="en-US" b="1" smtClean="0">
                <a:solidFill>
                  <a:schemeClr val="accent4">
                    <a:lumMod val="75000"/>
                  </a:schemeClr>
                </a:solidFill>
                <a:latin typeface="Consolas" charset="0"/>
                <a:ea typeface="Consolas" charset="0"/>
                <a:cs typeface="Consolas" charset="0"/>
              </a:rPr>
              <a:t>executed in parallel</a:t>
            </a:r>
            <a:endParaRPr lang="en-US" b="1">
              <a:solidFill>
                <a:schemeClr val="accent4">
                  <a:lumMod val="75000"/>
                </a:schemeClr>
              </a:solidFill>
              <a:latin typeface="Consolas" charset="0"/>
              <a:ea typeface="Consolas" charset="0"/>
              <a:cs typeface="Consolas" charset="0"/>
            </a:endParaRPr>
          </a:p>
          <a:p>
            <a:pPr fontAlgn="base"/>
            <a:r>
              <a:rPr lang="en-US" smtClean="0">
                <a:latin typeface="Consolas" charset="0"/>
                <a:ea typeface="Consolas" charset="0"/>
                <a:cs typeface="Consolas" charset="0"/>
              </a:rPr>
              <a:t>counts.</a:t>
            </a:r>
            <a:r>
              <a:rPr lang="en-US" smtClean="0">
                <a:solidFill>
                  <a:schemeClr val="accent1">
                    <a:lumMod val="75000"/>
                  </a:schemeClr>
                </a:solidFill>
                <a:latin typeface="Consolas" charset="0"/>
                <a:ea typeface="Consolas" charset="0"/>
                <a:cs typeface="Consolas" charset="0"/>
              </a:rPr>
              <a:t>saveAsTextFile</a:t>
            </a:r>
            <a:r>
              <a:rPr lang="en-US" dirty="0">
                <a:latin typeface="Consolas" charset="0"/>
                <a:ea typeface="Consolas" charset="0"/>
                <a:cs typeface="Consolas" charset="0"/>
              </a:rPr>
              <a:t>(“</a:t>
            </a:r>
            <a:r>
              <a:rPr lang="en-US" dirty="0" err="1">
                <a:solidFill>
                  <a:schemeClr val="accent1">
                    <a:lumMod val="60000"/>
                    <a:lumOff val="40000"/>
                  </a:schemeClr>
                </a:solidFill>
                <a:latin typeface="Consolas" charset="0"/>
                <a:ea typeface="Consolas" charset="0"/>
                <a:cs typeface="Consolas" charset="0"/>
              </a:rPr>
              <a:t>hdfs</a:t>
            </a:r>
            <a:r>
              <a:rPr lang="en-US" dirty="0">
                <a:solidFill>
                  <a:schemeClr val="accent1">
                    <a:lumMod val="60000"/>
                    <a:lumOff val="40000"/>
                  </a:schemeClr>
                </a:solidFill>
                <a:latin typeface="Consolas" charset="0"/>
                <a:ea typeface="Consolas" charset="0"/>
                <a:cs typeface="Consolas" charset="0"/>
              </a:rPr>
              <a:t>://...</a:t>
            </a:r>
            <a:r>
              <a:rPr lang="en-US" dirty="0">
                <a:latin typeface="Consolas" charset="0"/>
                <a:ea typeface="Consolas" charset="0"/>
                <a:cs typeface="Consolas" charset="0"/>
              </a:rPr>
              <a:t>”)</a:t>
            </a:r>
          </a:p>
        </p:txBody>
      </p:sp>
      <p:sp>
        <p:nvSpPr>
          <p:cNvPr id="8" name="Title 1"/>
          <p:cNvSpPr>
            <a:spLocks noGrp="1"/>
          </p:cNvSpPr>
          <p:nvPr>
            <p:ph type="title"/>
          </p:nvPr>
        </p:nvSpPr>
        <p:spPr>
          <a:xfrm>
            <a:off x="838200" y="365125"/>
            <a:ext cx="10515600" cy="1325563"/>
          </a:xfrm>
        </p:spPr>
        <p:txBody>
          <a:bodyPr/>
          <a:lstStyle/>
          <a:p>
            <a:r>
              <a:rPr lang="en-US" smtClean="0"/>
              <a:t>RDD Example (Word count)</a:t>
            </a:r>
            <a:endParaRPr lang="en-US" dirty="0"/>
          </a:p>
        </p:txBody>
      </p:sp>
      <p:sp>
        <p:nvSpPr>
          <p:cNvPr id="9" name="Content Placeholder 2"/>
          <p:cNvSpPr>
            <a:spLocks noGrp="1"/>
          </p:cNvSpPr>
          <p:nvPr>
            <p:ph idx="1"/>
          </p:nvPr>
        </p:nvSpPr>
        <p:spPr>
          <a:xfrm>
            <a:off x="838200" y="1825624"/>
            <a:ext cx="4980709" cy="2912631"/>
          </a:xfrm>
        </p:spPr>
        <p:txBody>
          <a:bodyPr>
            <a:noAutofit/>
          </a:bodyPr>
          <a:lstStyle/>
          <a:p>
            <a:r>
              <a:rPr lang="en-US" sz="2400" smtClean="0"/>
              <a:t>Spark Program typically starts with the creation of an RDD for data reading (e.g. </a:t>
            </a:r>
            <a:r>
              <a:rPr lang="en-US" sz="2400" b="1"/>
              <a:t>HadoopRDD</a:t>
            </a:r>
            <a:r>
              <a:rPr lang="en-US" sz="2400" smtClean="0"/>
              <a:t>)</a:t>
            </a:r>
          </a:p>
          <a:p>
            <a:r>
              <a:rPr lang="en-US" sz="2400" smtClean="0"/>
              <a:t>User specifies a series of </a:t>
            </a:r>
            <a:r>
              <a:rPr lang="en-US" sz="2400" b="1" smtClean="0"/>
              <a:t>transformations </a:t>
            </a:r>
            <a:r>
              <a:rPr lang="en-US" sz="2400" smtClean="0"/>
              <a:t>(e.g. map, reduce, groupBy) on exisitng RDDs to</a:t>
            </a:r>
            <a:br>
              <a:rPr lang="en-US" sz="2400" smtClean="0"/>
            </a:br>
            <a:r>
              <a:rPr lang="en-US" sz="2400" smtClean="0"/>
              <a:t>create new RDDs.</a:t>
            </a:r>
            <a:endParaRPr lang="en-US" sz="2400"/>
          </a:p>
          <a:p>
            <a:r>
              <a:rPr lang="en-US" sz="2400" smtClean="0"/>
              <a:t>Until an </a:t>
            </a:r>
            <a:r>
              <a:rPr lang="en-US" sz="2400" b="1" smtClean="0"/>
              <a:t>action</a:t>
            </a:r>
            <a:r>
              <a:rPr lang="en-US" sz="2400" smtClean="0"/>
              <a:t> (e.g. count, collect, save) is called, the RDD DAG gets analyzed and optimized, delivered</a:t>
            </a:r>
            <a:br>
              <a:rPr lang="en-US" sz="2400" smtClean="0"/>
            </a:br>
            <a:r>
              <a:rPr lang="en-US" sz="2400" smtClean="0"/>
              <a:t>to worker nodes for execution.</a:t>
            </a:r>
            <a:br>
              <a:rPr lang="en-US" sz="2400" smtClean="0"/>
            </a:br>
            <a:r>
              <a:rPr lang="en-US" sz="2400" smtClean="0"/>
              <a:t>(</a:t>
            </a:r>
            <a:r>
              <a:rPr lang="en-US" sz="2400" b="1" smtClean="0"/>
              <a:t>Lazy Evaluation</a:t>
            </a:r>
            <a:r>
              <a:rPr lang="en-US" sz="2400" smtClean="0"/>
              <a:t>)</a:t>
            </a:r>
            <a:endParaRPr lang="en-US" sz="2400"/>
          </a:p>
          <a:p>
            <a:endParaRPr lang="en-US" sz="2400" dirty="0" smtClean="0"/>
          </a:p>
        </p:txBody>
      </p:sp>
    </p:spTree>
    <p:extLst>
      <p:ext uri="{BB962C8B-B14F-4D97-AF65-F5344CB8AC3E}">
        <p14:creationId xmlns:p14="http://schemas.microsoft.com/office/powerpoint/2010/main" val="1503072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914286"/>
          </a:xfrm>
        </p:spPr>
      </p:pic>
      <p:sp>
        <p:nvSpPr>
          <p:cNvPr id="5" name="Rectangle 4"/>
          <p:cNvSpPr/>
          <p:nvPr/>
        </p:nvSpPr>
        <p:spPr>
          <a:xfrm>
            <a:off x="2628275" y="6487200"/>
            <a:ext cx="9563725" cy="369332"/>
          </a:xfrm>
          <a:prstGeom prst="rect">
            <a:avLst/>
          </a:prstGeom>
        </p:spPr>
        <p:txBody>
          <a:bodyPr wrap="square">
            <a:spAutoFit/>
          </a:bodyPr>
          <a:lstStyle/>
          <a:p>
            <a:r>
              <a:rPr lang="en-US" dirty="0" smtClean="0">
                <a:solidFill>
                  <a:schemeClr val="bg1">
                    <a:lumMod val="65000"/>
                  </a:schemeClr>
                </a:solidFill>
              </a:rPr>
              <a:t>Slide taken from: https</a:t>
            </a:r>
            <a:r>
              <a:rPr lang="en-US" dirty="0">
                <a:solidFill>
                  <a:schemeClr val="bg1">
                    <a:lumMod val="65000"/>
                  </a:schemeClr>
                </a:solidFill>
              </a:rPr>
              <a:t>://</a:t>
            </a:r>
            <a:r>
              <a:rPr lang="en-US" dirty="0" err="1">
                <a:solidFill>
                  <a:schemeClr val="bg1">
                    <a:lumMod val="65000"/>
                  </a:schemeClr>
                </a:solidFill>
              </a:rPr>
              <a:t>www.slideshare.net</a:t>
            </a:r>
            <a:r>
              <a:rPr lang="en-US" dirty="0">
                <a:solidFill>
                  <a:schemeClr val="bg1">
                    <a:lumMod val="65000"/>
                  </a:schemeClr>
                </a:solidFill>
              </a:rPr>
              <a:t>/</a:t>
            </a:r>
            <a:r>
              <a:rPr lang="en-US" dirty="0" err="1">
                <a:solidFill>
                  <a:schemeClr val="bg1">
                    <a:lumMod val="65000"/>
                  </a:schemeClr>
                </a:solidFill>
              </a:rPr>
              <a:t>thelabdude</a:t>
            </a:r>
            <a:r>
              <a:rPr lang="en-US" dirty="0">
                <a:solidFill>
                  <a:schemeClr val="bg1">
                    <a:lumMod val="65000"/>
                  </a:schemeClr>
                </a:solidFill>
              </a:rPr>
              <a:t>/apachecon-na-2015-spark-solr-integration</a:t>
            </a:r>
          </a:p>
        </p:txBody>
      </p:sp>
    </p:spTree>
    <p:extLst>
      <p:ext uri="{BB962C8B-B14F-4D97-AF65-F5344CB8AC3E}">
        <p14:creationId xmlns:p14="http://schemas.microsoft.com/office/powerpoint/2010/main" val="1288359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600" cy="5914286"/>
          </a:xfrm>
        </p:spPr>
      </p:pic>
      <p:sp>
        <p:nvSpPr>
          <p:cNvPr id="3" name="Rectangle 2"/>
          <p:cNvSpPr/>
          <p:nvPr/>
        </p:nvSpPr>
        <p:spPr>
          <a:xfrm>
            <a:off x="838200" y="5093020"/>
            <a:ext cx="4517571" cy="1200329"/>
          </a:xfrm>
          <a:prstGeom prst="rect">
            <a:avLst/>
          </a:prstGeom>
        </p:spPr>
        <p:txBody>
          <a:bodyPr wrap="square">
            <a:spAutoFit/>
          </a:bodyPr>
          <a:lstStyle/>
          <a:p>
            <a:r>
              <a:rPr lang="en-US" b="1" dirty="0"/>
              <a:t>In </a:t>
            </a:r>
            <a:r>
              <a:rPr lang="en-US" b="1" dirty="0" smtClean="0"/>
              <a:t>our project</a:t>
            </a:r>
            <a:r>
              <a:rPr lang="en-US" b="1" dirty="0"/>
              <a:t>, we will not touch </a:t>
            </a:r>
            <a:r>
              <a:rPr lang="en-US" b="1" dirty="0" smtClean="0"/>
              <a:t>the </a:t>
            </a:r>
            <a:r>
              <a:rPr lang="en-US" b="1" dirty="0"/>
              <a:t>distributed deployment (cluster).</a:t>
            </a:r>
            <a:br>
              <a:rPr lang="en-US" b="1" dirty="0"/>
            </a:br>
            <a:r>
              <a:rPr lang="en-US" b="1" dirty="0"/>
              <a:t>All </a:t>
            </a:r>
            <a:r>
              <a:rPr lang="en-US" b="1" dirty="0" smtClean="0"/>
              <a:t>Master/Slaves </a:t>
            </a:r>
            <a:r>
              <a:rPr lang="en-US" b="1" dirty="0"/>
              <a:t>run </a:t>
            </a:r>
            <a:r>
              <a:rPr lang="en-US" b="1" dirty="0" smtClean="0"/>
              <a:t>as separate processes on the </a:t>
            </a:r>
            <a:r>
              <a:rPr lang="en-US" b="1" dirty="0"/>
              <a:t>same </a:t>
            </a:r>
            <a:r>
              <a:rPr lang="en-US" b="1" dirty="0" smtClean="0"/>
              <a:t>machine!</a:t>
            </a:r>
            <a:endParaRPr lang="en-US" b="1" dirty="0"/>
          </a:p>
        </p:txBody>
      </p:sp>
      <p:sp>
        <p:nvSpPr>
          <p:cNvPr id="5" name="Rectangle 4"/>
          <p:cNvSpPr/>
          <p:nvPr/>
        </p:nvSpPr>
        <p:spPr>
          <a:xfrm>
            <a:off x="2628275" y="6487200"/>
            <a:ext cx="9563725" cy="369332"/>
          </a:xfrm>
          <a:prstGeom prst="rect">
            <a:avLst/>
          </a:prstGeom>
        </p:spPr>
        <p:txBody>
          <a:bodyPr wrap="square">
            <a:spAutoFit/>
          </a:bodyPr>
          <a:lstStyle/>
          <a:p>
            <a:r>
              <a:rPr lang="en-US" dirty="0" smtClean="0">
                <a:solidFill>
                  <a:schemeClr val="bg1">
                    <a:lumMod val="65000"/>
                  </a:schemeClr>
                </a:solidFill>
              </a:rPr>
              <a:t>Slide taken from: https</a:t>
            </a:r>
            <a:r>
              <a:rPr lang="en-US" dirty="0">
                <a:solidFill>
                  <a:schemeClr val="bg1">
                    <a:lumMod val="65000"/>
                  </a:schemeClr>
                </a:solidFill>
              </a:rPr>
              <a:t>://</a:t>
            </a:r>
            <a:r>
              <a:rPr lang="en-US" dirty="0" err="1">
                <a:solidFill>
                  <a:schemeClr val="bg1">
                    <a:lumMod val="65000"/>
                  </a:schemeClr>
                </a:solidFill>
              </a:rPr>
              <a:t>www.slideshare.net</a:t>
            </a:r>
            <a:r>
              <a:rPr lang="en-US" dirty="0">
                <a:solidFill>
                  <a:schemeClr val="bg1">
                    <a:lumMod val="65000"/>
                  </a:schemeClr>
                </a:solidFill>
              </a:rPr>
              <a:t>/</a:t>
            </a:r>
            <a:r>
              <a:rPr lang="en-US" dirty="0" err="1">
                <a:solidFill>
                  <a:schemeClr val="bg1">
                    <a:lumMod val="65000"/>
                  </a:schemeClr>
                </a:solidFill>
              </a:rPr>
              <a:t>thelabdude</a:t>
            </a:r>
            <a:r>
              <a:rPr lang="en-US" dirty="0">
                <a:solidFill>
                  <a:schemeClr val="bg1">
                    <a:lumMod val="65000"/>
                  </a:schemeClr>
                </a:solidFill>
              </a:rPr>
              <a:t>/apachecon-na-2015-spark-solr-integration</a:t>
            </a:r>
          </a:p>
        </p:txBody>
      </p:sp>
    </p:spTree>
    <p:extLst>
      <p:ext uri="{BB962C8B-B14F-4D97-AF65-F5344CB8AC3E}">
        <p14:creationId xmlns:p14="http://schemas.microsoft.com/office/powerpoint/2010/main" val="1890621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 DataFrame</a:t>
            </a:r>
            <a:endParaRPr lang="en-US" dirty="0"/>
          </a:p>
        </p:txBody>
      </p:sp>
      <p:sp>
        <p:nvSpPr>
          <p:cNvPr id="3" name="Content Placeholder 2"/>
          <p:cNvSpPr>
            <a:spLocks noGrp="1"/>
          </p:cNvSpPr>
          <p:nvPr>
            <p:ph idx="1"/>
          </p:nvPr>
        </p:nvSpPr>
        <p:spPr/>
        <p:txBody>
          <a:bodyPr>
            <a:normAutofit/>
          </a:bodyPr>
          <a:lstStyle/>
          <a:p>
            <a:r>
              <a:rPr lang="en-US" sz="2400" dirty="0"/>
              <a:t>Spark SQL is a Spark module for structured data processing. It provides a programming abstraction called </a:t>
            </a:r>
            <a:r>
              <a:rPr lang="en-US" sz="2400" b="1" dirty="0" smtClean="0"/>
              <a:t>DataFrames</a:t>
            </a:r>
            <a:r>
              <a:rPr lang="en-US" sz="2400" dirty="0" smtClean="0"/>
              <a:t> and </a:t>
            </a:r>
            <a:r>
              <a:rPr lang="en-US" sz="2400" dirty="0"/>
              <a:t>can also act as distributed SQL query engine</a:t>
            </a:r>
            <a:r>
              <a:rPr lang="en-US" sz="2400" dirty="0" smtClean="0"/>
              <a:t>.</a:t>
            </a:r>
          </a:p>
          <a:p>
            <a:endParaRPr lang="en-US" sz="2400" dirty="0"/>
          </a:p>
          <a:p>
            <a:r>
              <a:rPr lang="en-US" sz="2400" dirty="0"/>
              <a:t>A </a:t>
            </a:r>
            <a:r>
              <a:rPr lang="en-US" sz="2400" b="1" dirty="0" smtClean="0"/>
              <a:t>DataFrame </a:t>
            </a:r>
            <a:r>
              <a:rPr lang="en-US" sz="2400" b="1" dirty="0"/>
              <a:t>(</a:t>
            </a:r>
            <a:r>
              <a:rPr lang="en-US" sz="2400" b="1" dirty="0" smtClean="0"/>
              <a:t>RDD + Schema)</a:t>
            </a:r>
            <a:r>
              <a:rPr lang="en-US" sz="2400" dirty="0" smtClean="0"/>
              <a:t> </a:t>
            </a:r>
            <a:r>
              <a:rPr lang="en-US" sz="2400" dirty="0"/>
              <a:t>is a </a:t>
            </a:r>
            <a:r>
              <a:rPr lang="en-US" sz="2400" b="1" dirty="0"/>
              <a:t>distributed collection of data organized into named </a:t>
            </a:r>
            <a:r>
              <a:rPr lang="en-US" sz="2400" b="1" dirty="0" smtClean="0"/>
              <a:t>columns</a:t>
            </a:r>
            <a:r>
              <a:rPr lang="en-US" sz="2400" dirty="0" smtClean="0"/>
              <a:t>.</a:t>
            </a:r>
            <a:r>
              <a:rPr lang="en-US" sz="2400" b="1" dirty="0" smtClean="0"/>
              <a:t> </a:t>
            </a:r>
            <a:r>
              <a:rPr lang="en-US" sz="2400" dirty="0" smtClean="0"/>
              <a:t>It </a:t>
            </a:r>
            <a:r>
              <a:rPr lang="en-US" sz="2400" dirty="0"/>
              <a:t>is conceptually equivalent to a table in a relational database or a data frame in R/Python, but with richer optimizations under the </a:t>
            </a:r>
            <a:r>
              <a:rPr lang="en-US" sz="2400" dirty="0" smtClean="0"/>
              <a:t>hood.</a:t>
            </a:r>
          </a:p>
          <a:p>
            <a:endParaRPr lang="en-US" sz="2400" dirty="0"/>
          </a:p>
          <a:p>
            <a:r>
              <a:rPr lang="en-US" sz="2400" dirty="0" smtClean="0"/>
              <a:t>DataFrames </a:t>
            </a:r>
            <a:r>
              <a:rPr lang="en-US" sz="2400" dirty="0"/>
              <a:t>can be constructed from a wide array of sources such as: structured data files, tables in Hive, external databases, or existing </a:t>
            </a:r>
            <a:r>
              <a:rPr lang="en-US" sz="2400" dirty="0" smtClean="0"/>
              <a:t>RDDs.</a:t>
            </a:r>
          </a:p>
          <a:p>
            <a:endParaRPr lang="en-US" sz="2400" dirty="0"/>
          </a:p>
          <a:p>
            <a:endParaRPr lang="en-US" sz="2400" dirty="0" smtClean="0"/>
          </a:p>
          <a:p>
            <a:endParaRPr lang="en-US" sz="2400" dirty="0"/>
          </a:p>
          <a:p>
            <a:endParaRPr lang="en-US" sz="2400" dirty="0" smtClean="0"/>
          </a:p>
          <a:p>
            <a:endParaRPr lang="en-US" sz="2400" dirty="0" smtClean="0"/>
          </a:p>
        </p:txBody>
      </p:sp>
    </p:spTree>
    <p:extLst>
      <p:ext uri="{BB962C8B-B14F-4D97-AF65-F5344CB8AC3E}">
        <p14:creationId xmlns:p14="http://schemas.microsoft.com/office/powerpoint/2010/main" val="1125792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5685" y="620301"/>
            <a:ext cx="6986650" cy="6247864"/>
          </a:xfrm>
          <a:prstGeom prst="rect">
            <a:avLst/>
          </a:prstGeom>
        </p:spPr>
        <p:txBody>
          <a:bodyPr wrap="square">
            <a:spAutoFit/>
          </a:bodyPr>
          <a:lstStyle/>
          <a:p>
            <a:r>
              <a:rPr lang="en-US" sz="1600" b="1" dirty="0" err="1">
                <a:solidFill>
                  <a:srgbClr val="007020"/>
                </a:solidFill>
              </a:rPr>
              <a:t>val</a:t>
            </a:r>
            <a:r>
              <a:rPr lang="en-US" sz="1600" dirty="0"/>
              <a:t> </a:t>
            </a:r>
            <a:r>
              <a:rPr lang="en-US" sz="1600" dirty="0" err="1"/>
              <a:t>sc</a:t>
            </a:r>
            <a:r>
              <a:rPr lang="en-US" sz="1600" b="1" dirty="0">
                <a:solidFill>
                  <a:srgbClr val="007020"/>
                </a:solidFill>
              </a:rPr>
              <a:t>:</a:t>
            </a:r>
            <a:r>
              <a:rPr lang="en-US" sz="1600" dirty="0"/>
              <a:t> </a:t>
            </a:r>
            <a:r>
              <a:rPr lang="en-US" sz="1600" dirty="0" err="1">
                <a:solidFill>
                  <a:srgbClr val="902000"/>
                </a:solidFill>
              </a:rPr>
              <a:t>SparkContext</a:t>
            </a:r>
            <a:r>
              <a:rPr lang="en-US" sz="1600" dirty="0"/>
              <a:t> </a:t>
            </a:r>
            <a:r>
              <a:rPr lang="en-US" sz="1600" i="1" dirty="0">
                <a:solidFill>
                  <a:srgbClr val="60A0B0"/>
                </a:solidFill>
              </a:rPr>
              <a:t>// An existing </a:t>
            </a:r>
            <a:r>
              <a:rPr lang="en-US" sz="1600" i="1" dirty="0" err="1" smtClean="0">
                <a:solidFill>
                  <a:srgbClr val="60A0B0"/>
                </a:solidFill>
              </a:rPr>
              <a:t>SparkContext</a:t>
            </a:r>
            <a:r>
              <a:rPr lang="en-US" sz="1600" i="1" dirty="0" smtClean="0">
                <a:solidFill>
                  <a:srgbClr val="60A0B0"/>
                </a:solidFill>
              </a:rPr>
              <a:t>.</a:t>
            </a:r>
            <a:endParaRPr lang="en-US" sz="1600" dirty="0" smtClean="0"/>
          </a:p>
          <a:p>
            <a:r>
              <a:rPr lang="en-US" sz="1600" b="1" dirty="0" err="1" smtClean="0">
                <a:solidFill>
                  <a:srgbClr val="007020"/>
                </a:solidFill>
              </a:rPr>
              <a:t>val</a:t>
            </a:r>
            <a:r>
              <a:rPr lang="en-US" sz="1600" dirty="0" smtClean="0"/>
              <a:t> </a:t>
            </a:r>
            <a:r>
              <a:rPr lang="en-US" sz="1600" dirty="0" err="1"/>
              <a:t>sqlContext</a:t>
            </a:r>
            <a:r>
              <a:rPr lang="en-US" sz="1600" dirty="0"/>
              <a:t> </a:t>
            </a:r>
            <a:r>
              <a:rPr lang="en-US" sz="1600" b="1" dirty="0">
                <a:solidFill>
                  <a:srgbClr val="007020"/>
                </a:solidFill>
              </a:rPr>
              <a:t>=</a:t>
            </a:r>
            <a:r>
              <a:rPr lang="en-US" sz="1600" dirty="0"/>
              <a:t> </a:t>
            </a:r>
            <a:r>
              <a:rPr lang="en-US" sz="1600" b="1" dirty="0">
                <a:solidFill>
                  <a:srgbClr val="007020"/>
                </a:solidFill>
              </a:rPr>
              <a:t>new</a:t>
            </a:r>
            <a:r>
              <a:rPr lang="en-US" sz="1600" dirty="0"/>
              <a:t> </a:t>
            </a:r>
            <a:r>
              <a:rPr lang="en-US" sz="1600" dirty="0" err="1"/>
              <a:t>org</a:t>
            </a:r>
            <a:r>
              <a:rPr lang="en-US" sz="1600" dirty="0" err="1">
                <a:solidFill>
                  <a:srgbClr val="666666"/>
                </a:solidFill>
              </a:rPr>
              <a:t>.</a:t>
            </a:r>
            <a:r>
              <a:rPr lang="en-US" sz="1600" dirty="0" err="1"/>
              <a:t>apache</a:t>
            </a:r>
            <a:r>
              <a:rPr lang="en-US" sz="1600" dirty="0" err="1">
                <a:solidFill>
                  <a:srgbClr val="666666"/>
                </a:solidFill>
              </a:rPr>
              <a:t>.</a:t>
            </a:r>
            <a:r>
              <a:rPr lang="en-US" sz="1600" dirty="0" err="1"/>
              <a:t>spark</a:t>
            </a:r>
            <a:r>
              <a:rPr lang="en-US" sz="1600" dirty="0" err="1">
                <a:solidFill>
                  <a:srgbClr val="666666"/>
                </a:solidFill>
              </a:rPr>
              <a:t>.</a:t>
            </a:r>
            <a:r>
              <a:rPr lang="en-US" sz="1600" dirty="0" err="1"/>
              <a:t>sql</a:t>
            </a:r>
            <a:r>
              <a:rPr lang="en-US" sz="1600" dirty="0" err="1">
                <a:solidFill>
                  <a:srgbClr val="666666"/>
                </a:solidFill>
              </a:rPr>
              <a:t>.</a:t>
            </a:r>
            <a:r>
              <a:rPr lang="en-US" sz="1600" b="1" dirty="0" err="1">
                <a:solidFill>
                  <a:srgbClr val="0E84B5"/>
                </a:solidFill>
              </a:rPr>
              <a:t>SQLContext</a:t>
            </a:r>
            <a:r>
              <a:rPr lang="en-US" sz="1600" dirty="0">
                <a:solidFill>
                  <a:srgbClr val="666666"/>
                </a:solidFill>
              </a:rPr>
              <a:t>(</a:t>
            </a:r>
            <a:r>
              <a:rPr lang="en-US" sz="1600" dirty="0" err="1"/>
              <a:t>sc</a:t>
            </a:r>
            <a:r>
              <a:rPr lang="en-US" sz="1600" dirty="0" smtClean="0">
                <a:solidFill>
                  <a:srgbClr val="666666"/>
                </a:solidFill>
              </a:rPr>
              <a:t>)</a:t>
            </a:r>
            <a:endParaRPr lang="en-US" sz="1600" dirty="0" smtClean="0"/>
          </a:p>
          <a:p>
            <a:endParaRPr lang="en-US" sz="1600" i="1" dirty="0">
              <a:solidFill>
                <a:srgbClr val="60A0B0"/>
              </a:solidFill>
            </a:endParaRPr>
          </a:p>
          <a:p>
            <a:r>
              <a:rPr lang="en-US" sz="1600" i="1" dirty="0" smtClean="0">
                <a:solidFill>
                  <a:srgbClr val="60A0B0"/>
                </a:solidFill>
              </a:rPr>
              <a:t>// </a:t>
            </a:r>
            <a:r>
              <a:rPr lang="en-US" sz="1600" i="1" dirty="0">
                <a:solidFill>
                  <a:srgbClr val="60A0B0"/>
                </a:solidFill>
              </a:rPr>
              <a:t>Create the </a:t>
            </a:r>
            <a:r>
              <a:rPr lang="en-US" sz="1600" i="1" dirty="0" smtClean="0">
                <a:solidFill>
                  <a:srgbClr val="60A0B0"/>
                </a:solidFill>
              </a:rPr>
              <a:t>DataFrame</a:t>
            </a:r>
            <a:endParaRPr lang="en-US" sz="1600" dirty="0" smtClean="0"/>
          </a:p>
          <a:p>
            <a:r>
              <a:rPr lang="en-US" sz="1600" b="1" dirty="0" err="1" smtClean="0">
                <a:solidFill>
                  <a:srgbClr val="007020"/>
                </a:solidFill>
              </a:rPr>
              <a:t>val</a:t>
            </a:r>
            <a:r>
              <a:rPr lang="en-US" sz="1600" dirty="0" smtClean="0"/>
              <a:t> </a:t>
            </a:r>
            <a:r>
              <a:rPr lang="en-US" sz="1600" dirty="0" err="1"/>
              <a:t>df</a:t>
            </a:r>
            <a:r>
              <a:rPr lang="en-US" sz="1600" dirty="0"/>
              <a:t> </a:t>
            </a:r>
            <a:r>
              <a:rPr lang="en-US" sz="1600" b="1" dirty="0" smtClean="0">
                <a:solidFill>
                  <a:srgbClr val="007020"/>
                </a:solidFill>
              </a:rPr>
              <a:t>= </a:t>
            </a:r>
            <a:r>
              <a:rPr lang="en-US" sz="1600" dirty="0" err="1" smtClean="0"/>
              <a:t>sqlContext</a:t>
            </a:r>
            <a:r>
              <a:rPr lang="en-US" sz="1600" dirty="0" err="1" smtClean="0">
                <a:solidFill>
                  <a:srgbClr val="666666"/>
                </a:solidFill>
              </a:rPr>
              <a:t>.</a:t>
            </a:r>
            <a:r>
              <a:rPr lang="en-US" sz="1600" dirty="0" err="1" smtClean="0"/>
              <a:t>jsonFile</a:t>
            </a:r>
            <a:r>
              <a:rPr lang="en-US" sz="1600" dirty="0">
                <a:solidFill>
                  <a:srgbClr val="666666"/>
                </a:solidFill>
              </a:rPr>
              <a:t>(</a:t>
            </a:r>
            <a:r>
              <a:rPr lang="en-US" sz="1600" dirty="0">
                <a:solidFill>
                  <a:srgbClr val="4070A0"/>
                </a:solidFill>
              </a:rPr>
              <a:t>"examples/</a:t>
            </a:r>
            <a:r>
              <a:rPr lang="en-US" sz="1600" dirty="0" err="1">
                <a:solidFill>
                  <a:srgbClr val="4070A0"/>
                </a:solidFill>
              </a:rPr>
              <a:t>src</a:t>
            </a:r>
            <a:r>
              <a:rPr lang="en-US" sz="1600" dirty="0">
                <a:solidFill>
                  <a:srgbClr val="4070A0"/>
                </a:solidFill>
              </a:rPr>
              <a:t>/main/resources/</a:t>
            </a:r>
            <a:r>
              <a:rPr lang="en-US" sz="1600" dirty="0" err="1">
                <a:solidFill>
                  <a:srgbClr val="4070A0"/>
                </a:solidFill>
              </a:rPr>
              <a:t>people.json</a:t>
            </a:r>
            <a:r>
              <a:rPr lang="en-US" sz="1600" dirty="0" smtClean="0">
                <a:solidFill>
                  <a:srgbClr val="4070A0"/>
                </a:solidFill>
              </a:rPr>
              <a:t>"</a:t>
            </a:r>
            <a:r>
              <a:rPr lang="en-US" sz="1600" dirty="0" smtClean="0">
                <a:solidFill>
                  <a:srgbClr val="666666"/>
                </a:solidFill>
              </a:rPr>
              <a:t>)</a:t>
            </a:r>
            <a:endParaRPr lang="en-US" sz="1600" dirty="0"/>
          </a:p>
          <a:p>
            <a:endParaRPr lang="en-US" sz="1600" i="1" dirty="0" smtClean="0">
              <a:solidFill>
                <a:srgbClr val="60A0B0"/>
              </a:solidFill>
            </a:endParaRPr>
          </a:p>
          <a:p>
            <a:r>
              <a:rPr lang="en-US" sz="1600" i="1" dirty="0" smtClean="0">
                <a:solidFill>
                  <a:srgbClr val="60A0B0"/>
                </a:solidFill>
              </a:rPr>
              <a:t>// </a:t>
            </a:r>
            <a:r>
              <a:rPr lang="en-US" sz="1600" i="1" dirty="0">
                <a:solidFill>
                  <a:srgbClr val="60A0B0"/>
                </a:solidFill>
              </a:rPr>
              <a:t>Show the content of the </a:t>
            </a:r>
            <a:r>
              <a:rPr lang="en-US" sz="1600" i="1" dirty="0" smtClean="0">
                <a:solidFill>
                  <a:srgbClr val="60A0B0"/>
                </a:solidFill>
              </a:rPr>
              <a:t>DataFrame</a:t>
            </a:r>
            <a:endParaRPr lang="en-US" sz="1600" dirty="0" smtClean="0"/>
          </a:p>
          <a:p>
            <a:r>
              <a:rPr lang="en-US" sz="1600" dirty="0" err="1" smtClean="0"/>
              <a:t>df</a:t>
            </a:r>
            <a:r>
              <a:rPr lang="en-US" sz="1600" dirty="0" err="1" smtClean="0">
                <a:solidFill>
                  <a:srgbClr val="666666"/>
                </a:solidFill>
              </a:rPr>
              <a:t>.</a:t>
            </a:r>
            <a:r>
              <a:rPr lang="en-US" sz="1600" dirty="0" err="1" smtClean="0"/>
              <a:t>show</a:t>
            </a:r>
            <a:r>
              <a:rPr lang="en-US" sz="1600" dirty="0" smtClean="0">
                <a:solidFill>
                  <a:srgbClr val="666666"/>
                </a:solidFill>
              </a:rPr>
              <a:t>()</a:t>
            </a:r>
            <a:endParaRPr lang="en-US" sz="1600" dirty="0" smtClean="0"/>
          </a:p>
          <a:p>
            <a:r>
              <a:rPr lang="en-US" sz="1600" i="1" dirty="0" smtClean="0">
                <a:solidFill>
                  <a:srgbClr val="60A0B0"/>
                </a:solidFill>
              </a:rPr>
              <a:t>// </a:t>
            </a:r>
            <a:r>
              <a:rPr lang="en-US" sz="1600" i="1" dirty="0">
                <a:solidFill>
                  <a:srgbClr val="60A0B0"/>
                </a:solidFill>
              </a:rPr>
              <a:t>age </a:t>
            </a:r>
            <a:r>
              <a:rPr lang="en-US" sz="1600" i="1" dirty="0" smtClean="0">
                <a:solidFill>
                  <a:srgbClr val="60A0B0"/>
                </a:solidFill>
              </a:rPr>
              <a:t>name</a:t>
            </a:r>
            <a:endParaRPr lang="en-US" sz="1600" dirty="0" smtClean="0"/>
          </a:p>
          <a:p>
            <a:r>
              <a:rPr lang="en-US" sz="1600" i="1" dirty="0" smtClean="0">
                <a:solidFill>
                  <a:srgbClr val="60A0B0"/>
                </a:solidFill>
              </a:rPr>
              <a:t>// </a:t>
            </a:r>
            <a:r>
              <a:rPr lang="en-US" sz="1600" i="1" dirty="0">
                <a:solidFill>
                  <a:srgbClr val="60A0B0"/>
                </a:solidFill>
              </a:rPr>
              <a:t>null </a:t>
            </a:r>
            <a:r>
              <a:rPr lang="en-US" sz="1600" i="1" dirty="0" smtClean="0">
                <a:solidFill>
                  <a:srgbClr val="60A0B0"/>
                </a:solidFill>
              </a:rPr>
              <a:t>Michael</a:t>
            </a:r>
            <a:endParaRPr lang="en-US" sz="1600" dirty="0" smtClean="0"/>
          </a:p>
          <a:p>
            <a:r>
              <a:rPr lang="en-US" sz="1600" i="1" dirty="0" smtClean="0">
                <a:solidFill>
                  <a:srgbClr val="60A0B0"/>
                </a:solidFill>
              </a:rPr>
              <a:t>// </a:t>
            </a:r>
            <a:r>
              <a:rPr lang="en-US" sz="1600" i="1" dirty="0">
                <a:solidFill>
                  <a:srgbClr val="60A0B0"/>
                </a:solidFill>
              </a:rPr>
              <a:t>30 </a:t>
            </a:r>
            <a:r>
              <a:rPr lang="en-US" sz="1600" i="1" dirty="0" smtClean="0">
                <a:solidFill>
                  <a:srgbClr val="60A0B0"/>
                </a:solidFill>
              </a:rPr>
              <a:t>Andy</a:t>
            </a:r>
            <a:endParaRPr lang="en-US" sz="1600" dirty="0" smtClean="0"/>
          </a:p>
          <a:p>
            <a:r>
              <a:rPr lang="en-US" sz="1600" i="1" dirty="0" smtClean="0">
                <a:solidFill>
                  <a:srgbClr val="60A0B0"/>
                </a:solidFill>
              </a:rPr>
              <a:t>// 19 Justin</a:t>
            </a:r>
            <a:endParaRPr lang="en-US" sz="1600" dirty="0" smtClean="0"/>
          </a:p>
          <a:p>
            <a:endParaRPr lang="en-US" sz="1600" i="1" dirty="0" smtClean="0">
              <a:solidFill>
                <a:srgbClr val="60A0B0"/>
              </a:solidFill>
            </a:endParaRPr>
          </a:p>
          <a:p>
            <a:r>
              <a:rPr lang="en-US" sz="1600" i="1" dirty="0" smtClean="0">
                <a:solidFill>
                  <a:srgbClr val="60A0B0"/>
                </a:solidFill>
              </a:rPr>
              <a:t>// </a:t>
            </a:r>
            <a:r>
              <a:rPr lang="en-US" sz="1600" i="1" dirty="0">
                <a:solidFill>
                  <a:srgbClr val="60A0B0"/>
                </a:solidFill>
              </a:rPr>
              <a:t>Print the schema in a tree </a:t>
            </a:r>
            <a:r>
              <a:rPr lang="en-US" sz="1600" i="1" dirty="0" smtClean="0">
                <a:solidFill>
                  <a:srgbClr val="60A0B0"/>
                </a:solidFill>
              </a:rPr>
              <a:t>format</a:t>
            </a:r>
            <a:endParaRPr lang="en-US" sz="1600" dirty="0" smtClean="0"/>
          </a:p>
          <a:p>
            <a:r>
              <a:rPr lang="en-US" sz="1600" dirty="0" err="1" smtClean="0"/>
              <a:t>df</a:t>
            </a:r>
            <a:r>
              <a:rPr lang="en-US" sz="1600" dirty="0" err="1" smtClean="0">
                <a:solidFill>
                  <a:srgbClr val="666666"/>
                </a:solidFill>
              </a:rPr>
              <a:t>.</a:t>
            </a:r>
            <a:r>
              <a:rPr lang="en-US" sz="1600" dirty="0" err="1" smtClean="0"/>
              <a:t>printSchema</a:t>
            </a:r>
            <a:r>
              <a:rPr lang="en-US" sz="1600" dirty="0" smtClean="0">
                <a:solidFill>
                  <a:srgbClr val="666666"/>
                </a:solidFill>
              </a:rPr>
              <a:t>()</a:t>
            </a:r>
            <a:endParaRPr lang="en-US" sz="1600" dirty="0" smtClean="0"/>
          </a:p>
          <a:p>
            <a:r>
              <a:rPr lang="en-US" sz="1600" i="1" dirty="0" smtClean="0">
                <a:solidFill>
                  <a:srgbClr val="60A0B0"/>
                </a:solidFill>
              </a:rPr>
              <a:t>// root</a:t>
            </a:r>
            <a:endParaRPr lang="en-US" sz="1600" dirty="0" smtClean="0"/>
          </a:p>
          <a:p>
            <a:r>
              <a:rPr lang="en-US" sz="1600" i="1" dirty="0" smtClean="0">
                <a:solidFill>
                  <a:srgbClr val="60A0B0"/>
                </a:solidFill>
              </a:rPr>
              <a:t>// </a:t>
            </a:r>
            <a:r>
              <a:rPr lang="en-US" sz="1600" i="1" dirty="0">
                <a:solidFill>
                  <a:srgbClr val="60A0B0"/>
                </a:solidFill>
              </a:rPr>
              <a:t>|-- age: long (</a:t>
            </a:r>
            <a:r>
              <a:rPr lang="en-US" sz="1600" i="1" dirty="0" err="1">
                <a:solidFill>
                  <a:srgbClr val="60A0B0"/>
                </a:solidFill>
              </a:rPr>
              <a:t>nullable</a:t>
            </a:r>
            <a:r>
              <a:rPr lang="en-US" sz="1600" i="1" dirty="0">
                <a:solidFill>
                  <a:srgbClr val="60A0B0"/>
                </a:solidFill>
              </a:rPr>
              <a:t> = true</a:t>
            </a:r>
            <a:r>
              <a:rPr lang="en-US" sz="1600" i="1" dirty="0" smtClean="0">
                <a:solidFill>
                  <a:srgbClr val="60A0B0"/>
                </a:solidFill>
              </a:rPr>
              <a:t>)</a:t>
            </a:r>
            <a:endParaRPr lang="en-US" sz="1600" dirty="0" smtClean="0"/>
          </a:p>
          <a:p>
            <a:r>
              <a:rPr lang="en-US" sz="1600" i="1" dirty="0" smtClean="0">
                <a:solidFill>
                  <a:srgbClr val="60A0B0"/>
                </a:solidFill>
              </a:rPr>
              <a:t>// </a:t>
            </a:r>
            <a:r>
              <a:rPr lang="en-US" sz="1600" i="1" dirty="0">
                <a:solidFill>
                  <a:srgbClr val="60A0B0"/>
                </a:solidFill>
              </a:rPr>
              <a:t>|-- name: string (</a:t>
            </a:r>
            <a:r>
              <a:rPr lang="en-US" sz="1600" i="1" dirty="0" err="1">
                <a:solidFill>
                  <a:srgbClr val="60A0B0"/>
                </a:solidFill>
              </a:rPr>
              <a:t>nullable</a:t>
            </a:r>
            <a:r>
              <a:rPr lang="en-US" sz="1600" i="1" dirty="0">
                <a:solidFill>
                  <a:srgbClr val="60A0B0"/>
                </a:solidFill>
              </a:rPr>
              <a:t> = true</a:t>
            </a:r>
            <a:r>
              <a:rPr lang="en-US" sz="1600" i="1" dirty="0" smtClean="0">
                <a:solidFill>
                  <a:srgbClr val="60A0B0"/>
                </a:solidFill>
              </a:rPr>
              <a:t>)</a:t>
            </a:r>
          </a:p>
          <a:p>
            <a:endParaRPr lang="en-US" sz="1600" dirty="0" smtClean="0"/>
          </a:p>
          <a:p>
            <a:r>
              <a:rPr lang="en-US" sz="1600" i="1" dirty="0" smtClean="0">
                <a:solidFill>
                  <a:srgbClr val="60A0B0"/>
                </a:solidFill>
              </a:rPr>
              <a:t>// </a:t>
            </a:r>
            <a:r>
              <a:rPr lang="en-US" sz="1600" i="1" dirty="0">
                <a:solidFill>
                  <a:srgbClr val="60A0B0"/>
                </a:solidFill>
              </a:rPr>
              <a:t>Select only the "name" </a:t>
            </a:r>
            <a:r>
              <a:rPr lang="en-US" sz="1600" i="1" dirty="0" smtClean="0">
                <a:solidFill>
                  <a:srgbClr val="60A0B0"/>
                </a:solidFill>
              </a:rPr>
              <a:t>column</a:t>
            </a:r>
            <a:endParaRPr lang="en-US" sz="1600" dirty="0"/>
          </a:p>
          <a:p>
            <a:r>
              <a:rPr lang="en-US" sz="1600" dirty="0" err="1" smtClean="0"/>
              <a:t>df</a:t>
            </a:r>
            <a:r>
              <a:rPr lang="en-US" sz="1600" dirty="0" err="1" smtClean="0">
                <a:solidFill>
                  <a:srgbClr val="666666"/>
                </a:solidFill>
              </a:rPr>
              <a:t>.</a:t>
            </a:r>
            <a:r>
              <a:rPr lang="en-US" sz="1600" dirty="0" err="1" smtClean="0"/>
              <a:t>select</a:t>
            </a:r>
            <a:r>
              <a:rPr lang="en-US" sz="1600" dirty="0">
                <a:solidFill>
                  <a:srgbClr val="666666"/>
                </a:solidFill>
              </a:rPr>
              <a:t>(</a:t>
            </a:r>
            <a:r>
              <a:rPr lang="en-US" sz="1600" dirty="0">
                <a:solidFill>
                  <a:srgbClr val="4070A0"/>
                </a:solidFill>
              </a:rPr>
              <a:t>"name"</a:t>
            </a:r>
            <a:r>
              <a:rPr lang="en-US" sz="1600" dirty="0">
                <a:solidFill>
                  <a:srgbClr val="666666"/>
                </a:solidFill>
              </a:rPr>
              <a:t>).</a:t>
            </a:r>
            <a:r>
              <a:rPr lang="en-US" sz="1600" dirty="0"/>
              <a:t>show</a:t>
            </a:r>
            <a:r>
              <a:rPr lang="en-US" sz="1600" dirty="0" smtClean="0">
                <a:solidFill>
                  <a:srgbClr val="666666"/>
                </a:solidFill>
              </a:rPr>
              <a:t>()</a:t>
            </a:r>
            <a:endParaRPr lang="en-US" sz="1600" dirty="0" smtClean="0"/>
          </a:p>
          <a:p>
            <a:r>
              <a:rPr lang="en-US" sz="1600" i="1" dirty="0" smtClean="0">
                <a:solidFill>
                  <a:srgbClr val="60A0B0"/>
                </a:solidFill>
              </a:rPr>
              <a:t>// name</a:t>
            </a:r>
            <a:endParaRPr lang="en-US" sz="1600" dirty="0" smtClean="0"/>
          </a:p>
          <a:p>
            <a:r>
              <a:rPr lang="en-US" sz="1600" i="1" dirty="0" smtClean="0">
                <a:solidFill>
                  <a:srgbClr val="60A0B0"/>
                </a:solidFill>
              </a:rPr>
              <a:t>// Michael</a:t>
            </a:r>
            <a:endParaRPr lang="en-US" sz="1600" dirty="0" smtClean="0"/>
          </a:p>
          <a:p>
            <a:r>
              <a:rPr lang="en-US" sz="1600" i="1" dirty="0" smtClean="0">
                <a:solidFill>
                  <a:srgbClr val="60A0B0"/>
                </a:solidFill>
              </a:rPr>
              <a:t>// Andy</a:t>
            </a:r>
            <a:endParaRPr lang="en-US" sz="1600" dirty="0"/>
          </a:p>
          <a:p>
            <a:r>
              <a:rPr lang="en-US" sz="1600" i="1" dirty="0" smtClean="0">
                <a:solidFill>
                  <a:srgbClr val="60A0B0"/>
                </a:solidFill>
              </a:rPr>
              <a:t>// Justin</a:t>
            </a:r>
            <a:endParaRPr lang="en-US" sz="1600" dirty="0"/>
          </a:p>
        </p:txBody>
      </p:sp>
      <p:sp>
        <p:nvSpPr>
          <p:cNvPr id="7" name="Rectangle 6"/>
          <p:cNvSpPr/>
          <p:nvPr/>
        </p:nvSpPr>
        <p:spPr>
          <a:xfrm>
            <a:off x="6500750" y="620301"/>
            <a:ext cx="5148943" cy="5078313"/>
          </a:xfrm>
          <a:prstGeom prst="rect">
            <a:avLst/>
          </a:prstGeom>
        </p:spPr>
        <p:txBody>
          <a:bodyPr wrap="square">
            <a:spAutoFit/>
          </a:bodyPr>
          <a:lstStyle/>
          <a:p>
            <a:r>
              <a:rPr lang="en-US" i="1" dirty="0">
                <a:solidFill>
                  <a:srgbClr val="60A0B0"/>
                </a:solidFill>
              </a:rPr>
              <a:t>// Select everybody, but increment the age by 1</a:t>
            </a:r>
            <a:r>
              <a:rPr lang="en-US" dirty="0"/>
              <a:t> </a:t>
            </a:r>
            <a:r>
              <a:rPr lang="en-US" dirty="0" err="1"/>
              <a:t>df</a:t>
            </a:r>
            <a:r>
              <a:rPr lang="en-US" dirty="0" err="1">
                <a:solidFill>
                  <a:srgbClr val="666666"/>
                </a:solidFill>
              </a:rPr>
              <a:t>.</a:t>
            </a:r>
            <a:r>
              <a:rPr lang="en-US" dirty="0" err="1"/>
              <a:t>select</a:t>
            </a:r>
            <a:r>
              <a:rPr lang="en-US" dirty="0">
                <a:solidFill>
                  <a:srgbClr val="666666"/>
                </a:solidFill>
              </a:rPr>
              <a:t>(</a:t>
            </a:r>
            <a:r>
              <a:rPr lang="en-US" dirty="0">
                <a:solidFill>
                  <a:srgbClr val="4070A0"/>
                </a:solidFill>
              </a:rPr>
              <a:t>"name"</a:t>
            </a:r>
            <a:r>
              <a:rPr lang="en-US" dirty="0">
                <a:solidFill>
                  <a:srgbClr val="666666"/>
                </a:solidFill>
              </a:rPr>
              <a:t>,</a:t>
            </a:r>
            <a:r>
              <a:rPr lang="en-US" dirty="0"/>
              <a:t> </a:t>
            </a:r>
            <a:r>
              <a:rPr lang="en-US" dirty="0" err="1"/>
              <a:t>df</a:t>
            </a:r>
            <a:r>
              <a:rPr lang="en-US" dirty="0">
                <a:solidFill>
                  <a:srgbClr val="666666"/>
                </a:solidFill>
              </a:rPr>
              <a:t>(</a:t>
            </a:r>
            <a:r>
              <a:rPr lang="en-US" dirty="0">
                <a:solidFill>
                  <a:srgbClr val="4070A0"/>
                </a:solidFill>
              </a:rPr>
              <a:t>"age"</a:t>
            </a:r>
            <a:r>
              <a:rPr lang="en-US" dirty="0">
                <a:solidFill>
                  <a:srgbClr val="666666"/>
                </a:solidFill>
              </a:rPr>
              <a:t>)</a:t>
            </a:r>
            <a:r>
              <a:rPr lang="en-US" dirty="0"/>
              <a:t> </a:t>
            </a:r>
            <a:r>
              <a:rPr lang="en-US" dirty="0">
                <a:solidFill>
                  <a:srgbClr val="666666"/>
                </a:solidFill>
              </a:rPr>
              <a:t>+</a:t>
            </a:r>
            <a:r>
              <a:rPr lang="en-US" dirty="0"/>
              <a:t> </a:t>
            </a:r>
            <a:r>
              <a:rPr lang="en-US" dirty="0">
                <a:solidFill>
                  <a:srgbClr val="40A070"/>
                </a:solidFill>
              </a:rPr>
              <a:t>1</a:t>
            </a:r>
            <a:r>
              <a:rPr lang="en-US" dirty="0">
                <a:solidFill>
                  <a:srgbClr val="666666"/>
                </a:solidFill>
              </a:rPr>
              <a:t>).</a:t>
            </a:r>
            <a:r>
              <a:rPr lang="en-US" dirty="0"/>
              <a:t>show</a:t>
            </a:r>
            <a:r>
              <a:rPr lang="en-US" dirty="0" smtClean="0">
                <a:solidFill>
                  <a:srgbClr val="666666"/>
                </a:solidFill>
              </a:rPr>
              <a:t>()</a:t>
            </a:r>
            <a:endParaRPr lang="en-US" dirty="0" smtClean="0"/>
          </a:p>
          <a:p>
            <a:r>
              <a:rPr lang="en-US" i="1" dirty="0" smtClean="0">
                <a:solidFill>
                  <a:srgbClr val="60A0B0"/>
                </a:solidFill>
              </a:rPr>
              <a:t>// </a:t>
            </a:r>
            <a:r>
              <a:rPr lang="en-US" i="1" dirty="0">
                <a:solidFill>
                  <a:srgbClr val="60A0B0"/>
                </a:solidFill>
              </a:rPr>
              <a:t>name (age + 1</a:t>
            </a:r>
            <a:r>
              <a:rPr lang="en-US" i="1" dirty="0" smtClean="0">
                <a:solidFill>
                  <a:srgbClr val="60A0B0"/>
                </a:solidFill>
              </a:rPr>
              <a:t>)</a:t>
            </a:r>
            <a:endParaRPr lang="en-US" dirty="0" smtClean="0"/>
          </a:p>
          <a:p>
            <a:r>
              <a:rPr lang="en-US" i="1" dirty="0" smtClean="0">
                <a:solidFill>
                  <a:srgbClr val="60A0B0"/>
                </a:solidFill>
              </a:rPr>
              <a:t>// </a:t>
            </a:r>
            <a:r>
              <a:rPr lang="en-US" i="1" dirty="0">
                <a:solidFill>
                  <a:srgbClr val="60A0B0"/>
                </a:solidFill>
              </a:rPr>
              <a:t>Michael </a:t>
            </a:r>
            <a:r>
              <a:rPr lang="en-US" i="1" dirty="0" smtClean="0">
                <a:solidFill>
                  <a:srgbClr val="60A0B0"/>
                </a:solidFill>
              </a:rPr>
              <a:t>null</a:t>
            </a:r>
            <a:endParaRPr lang="en-US" dirty="0" smtClean="0"/>
          </a:p>
          <a:p>
            <a:r>
              <a:rPr lang="en-US" i="1" dirty="0" smtClean="0">
                <a:solidFill>
                  <a:srgbClr val="60A0B0"/>
                </a:solidFill>
              </a:rPr>
              <a:t>// </a:t>
            </a:r>
            <a:r>
              <a:rPr lang="en-US" i="1" dirty="0">
                <a:solidFill>
                  <a:srgbClr val="60A0B0"/>
                </a:solidFill>
              </a:rPr>
              <a:t>Andy </a:t>
            </a:r>
            <a:r>
              <a:rPr lang="en-US" i="1" dirty="0" smtClean="0">
                <a:solidFill>
                  <a:srgbClr val="60A0B0"/>
                </a:solidFill>
              </a:rPr>
              <a:t>31</a:t>
            </a:r>
            <a:endParaRPr lang="en-US" dirty="0" smtClean="0"/>
          </a:p>
          <a:p>
            <a:r>
              <a:rPr lang="en-US" i="1" dirty="0" smtClean="0">
                <a:solidFill>
                  <a:srgbClr val="60A0B0"/>
                </a:solidFill>
              </a:rPr>
              <a:t>// </a:t>
            </a:r>
            <a:r>
              <a:rPr lang="en-US" i="1" dirty="0">
                <a:solidFill>
                  <a:srgbClr val="60A0B0"/>
                </a:solidFill>
              </a:rPr>
              <a:t>Justin </a:t>
            </a:r>
            <a:r>
              <a:rPr lang="en-US" i="1" dirty="0" smtClean="0">
                <a:solidFill>
                  <a:srgbClr val="60A0B0"/>
                </a:solidFill>
              </a:rPr>
              <a:t>20</a:t>
            </a:r>
            <a:endParaRPr lang="en-US" dirty="0" smtClean="0"/>
          </a:p>
          <a:p>
            <a:endParaRPr lang="en-US" i="1" dirty="0">
              <a:solidFill>
                <a:srgbClr val="60A0B0"/>
              </a:solidFill>
            </a:endParaRPr>
          </a:p>
          <a:p>
            <a:r>
              <a:rPr lang="en-US" i="1" dirty="0" smtClean="0">
                <a:solidFill>
                  <a:srgbClr val="60A0B0"/>
                </a:solidFill>
              </a:rPr>
              <a:t>// </a:t>
            </a:r>
            <a:r>
              <a:rPr lang="en-US" i="1" dirty="0">
                <a:solidFill>
                  <a:srgbClr val="60A0B0"/>
                </a:solidFill>
              </a:rPr>
              <a:t>Select people older than </a:t>
            </a:r>
            <a:r>
              <a:rPr lang="en-US" i="1" dirty="0" smtClean="0">
                <a:solidFill>
                  <a:srgbClr val="60A0B0"/>
                </a:solidFill>
              </a:rPr>
              <a:t>21</a:t>
            </a:r>
            <a:endParaRPr lang="en-US" dirty="0" smtClean="0"/>
          </a:p>
          <a:p>
            <a:r>
              <a:rPr lang="en-US" dirty="0" err="1" smtClean="0"/>
              <a:t>df</a:t>
            </a:r>
            <a:r>
              <a:rPr lang="en-US" dirty="0" err="1" smtClean="0">
                <a:solidFill>
                  <a:srgbClr val="666666"/>
                </a:solidFill>
              </a:rPr>
              <a:t>.</a:t>
            </a:r>
            <a:r>
              <a:rPr lang="en-US" dirty="0" err="1" smtClean="0"/>
              <a:t>filter</a:t>
            </a:r>
            <a:r>
              <a:rPr lang="en-US" dirty="0" smtClean="0">
                <a:solidFill>
                  <a:srgbClr val="666666"/>
                </a:solidFill>
              </a:rPr>
              <a:t>(</a:t>
            </a:r>
            <a:r>
              <a:rPr lang="en-US" dirty="0" err="1" smtClean="0"/>
              <a:t>df</a:t>
            </a:r>
            <a:r>
              <a:rPr lang="en-US" dirty="0">
                <a:solidFill>
                  <a:srgbClr val="666666"/>
                </a:solidFill>
              </a:rPr>
              <a:t>(</a:t>
            </a:r>
            <a:r>
              <a:rPr lang="en-US" dirty="0">
                <a:solidFill>
                  <a:srgbClr val="4070A0"/>
                </a:solidFill>
              </a:rPr>
              <a:t>"name"</a:t>
            </a:r>
            <a:r>
              <a:rPr lang="en-US" dirty="0">
                <a:solidFill>
                  <a:srgbClr val="666666"/>
                </a:solidFill>
              </a:rPr>
              <a:t>)</a:t>
            </a:r>
            <a:r>
              <a:rPr lang="en-US" dirty="0"/>
              <a:t> </a:t>
            </a:r>
            <a:r>
              <a:rPr lang="en-US" dirty="0">
                <a:solidFill>
                  <a:srgbClr val="666666"/>
                </a:solidFill>
              </a:rPr>
              <a:t>&gt;</a:t>
            </a:r>
            <a:r>
              <a:rPr lang="en-US" dirty="0"/>
              <a:t> </a:t>
            </a:r>
            <a:r>
              <a:rPr lang="en-US" dirty="0">
                <a:solidFill>
                  <a:srgbClr val="40A070"/>
                </a:solidFill>
              </a:rPr>
              <a:t>21</a:t>
            </a:r>
            <a:r>
              <a:rPr lang="en-US" dirty="0">
                <a:solidFill>
                  <a:srgbClr val="666666"/>
                </a:solidFill>
              </a:rPr>
              <a:t>).</a:t>
            </a:r>
            <a:r>
              <a:rPr lang="en-US" dirty="0"/>
              <a:t>show</a:t>
            </a:r>
            <a:r>
              <a:rPr lang="en-US" dirty="0" smtClean="0">
                <a:solidFill>
                  <a:srgbClr val="666666"/>
                </a:solidFill>
              </a:rPr>
              <a:t>()</a:t>
            </a:r>
            <a:endParaRPr lang="en-US" dirty="0" smtClean="0"/>
          </a:p>
          <a:p>
            <a:r>
              <a:rPr lang="en-US" i="1" dirty="0" smtClean="0">
                <a:solidFill>
                  <a:srgbClr val="60A0B0"/>
                </a:solidFill>
              </a:rPr>
              <a:t>// </a:t>
            </a:r>
            <a:r>
              <a:rPr lang="en-US" i="1" dirty="0">
                <a:solidFill>
                  <a:srgbClr val="60A0B0"/>
                </a:solidFill>
              </a:rPr>
              <a:t>age </a:t>
            </a:r>
            <a:r>
              <a:rPr lang="en-US" i="1" dirty="0" smtClean="0">
                <a:solidFill>
                  <a:srgbClr val="60A0B0"/>
                </a:solidFill>
              </a:rPr>
              <a:t>name</a:t>
            </a:r>
            <a:endParaRPr lang="en-US" dirty="0" smtClean="0"/>
          </a:p>
          <a:p>
            <a:r>
              <a:rPr lang="en-US" i="1" dirty="0" smtClean="0">
                <a:solidFill>
                  <a:srgbClr val="60A0B0"/>
                </a:solidFill>
              </a:rPr>
              <a:t>// </a:t>
            </a:r>
            <a:r>
              <a:rPr lang="en-US" i="1" dirty="0">
                <a:solidFill>
                  <a:srgbClr val="60A0B0"/>
                </a:solidFill>
              </a:rPr>
              <a:t>30 </a:t>
            </a:r>
            <a:r>
              <a:rPr lang="en-US" i="1" dirty="0" smtClean="0">
                <a:solidFill>
                  <a:srgbClr val="60A0B0"/>
                </a:solidFill>
              </a:rPr>
              <a:t>Andy</a:t>
            </a:r>
            <a:endParaRPr lang="en-US" dirty="0"/>
          </a:p>
          <a:p>
            <a:r>
              <a:rPr lang="en-US" i="1" dirty="0" smtClean="0">
                <a:solidFill>
                  <a:srgbClr val="60A0B0"/>
                </a:solidFill>
              </a:rPr>
              <a:t>// </a:t>
            </a:r>
            <a:r>
              <a:rPr lang="en-US" i="1" dirty="0">
                <a:solidFill>
                  <a:srgbClr val="60A0B0"/>
                </a:solidFill>
              </a:rPr>
              <a:t>Count people by </a:t>
            </a:r>
            <a:r>
              <a:rPr lang="en-US" i="1" dirty="0" smtClean="0">
                <a:solidFill>
                  <a:srgbClr val="60A0B0"/>
                </a:solidFill>
              </a:rPr>
              <a:t>age</a:t>
            </a:r>
            <a:endParaRPr lang="en-US" dirty="0" smtClean="0"/>
          </a:p>
          <a:p>
            <a:endParaRPr lang="en-US" dirty="0"/>
          </a:p>
          <a:p>
            <a:r>
              <a:rPr lang="en-US" dirty="0" err="1" smtClean="0"/>
              <a:t>df</a:t>
            </a:r>
            <a:r>
              <a:rPr lang="en-US" dirty="0" err="1" smtClean="0">
                <a:solidFill>
                  <a:srgbClr val="666666"/>
                </a:solidFill>
              </a:rPr>
              <a:t>.</a:t>
            </a:r>
            <a:r>
              <a:rPr lang="en-US" dirty="0" err="1" smtClean="0"/>
              <a:t>groupBy</a:t>
            </a:r>
            <a:r>
              <a:rPr lang="en-US" dirty="0">
                <a:solidFill>
                  <a:srgbClr val="666666"/>
                </a:solidFill>
              </a:rPr>
              <a:t>(</a:t>
            </a:r>
            <a:r>
              <a:rPr lang="en-US" dirty="0">
                <a:solidFill>
                  <a:srgbClr val="4070A0"/>
                </a:solidFill>
              </a:rPr>
              <a:t>"age"</a:t>
            </a:r>
            <a:r>
              <a:rPr lang="en-US" dirty="0">
                <a:solidFill>
                  <a:srgbClr val="666666"/>
                </a:solidFill>
              </a:rPr>
              <a:t>).</a:t>
            </a:r>
            <a:r>
              <a:rPr lang="en-US" dirty="0"/>
              <a:t>count</a:t>
            </a:r>
            <a:r>
              <a:rPr lang="en-US" dirty="0">
                <a:solidFill>
                  <a:srgbClr val="666666"/>
                </a:solidFill>
              </a:rPr>
              <a:t>().</a:t>
            </a:r>
            <a:r>
              <a:rPr lang="en-US" dirty="0"/>
              <a:t>show</a:t>
            </a:r>
            <a:r>
              <a:rPr lang="en-US" dirty="0" smtClean="0">
                <a:solidFill>
                  <a:srgbClr val="666666"/>
                </a:solidFill>
              </a:rPr>
              <a:t>()</a:t>
            </a:r>
            <a:endParaRPr lang="en-US" dirty="0" smtClean="0"/>
          </a:p>
          <a:p>
            <a:r>
              <a:rPr lang="en-US" i="1" dirty="0" smtClean="0">
                <a:solidFill>
                  <a:srgbClr val="60A0B0"/>
                </a:solidFill>
              </a:rPr>
              <a:t>// </a:t>
            </a:r>
            <a:r>
              <a:rPr lang="en-US" i="1" dirty="0">
                <a:solidFill>
                  <a:srgbClr val="60A0B0"/>
                </a:solidFill>
              </a:rPr>
              <a:t>age </a:t>
            </a:r>
            <a:r>
              <a:rPr lang="en-US" i="1" dirty="0" smtClean="0">
                <a:solidFill>
                  <a:srgbClr val="60A0B0"/>
                </a:solidFill>
              </a:rPr>
              <a:t>count</a:t>
            </a:r>
            <a:endParaRPr lang="en-US" dirty="0" smtClean="0"/>
          </a:p>
          <a:p>
            <a:r>
              <a:rPr lang="en-US" i="1" dirty="0" smtClean="0">
                <a:solidFill>
                  <a:srgbClr val="60A0B0"/>
                </a:solidFill>
              </a:rPr>
              <a:t>// </a:t>
            </a:r>
            <a:r>
              <a:rPr lang="en-US" i="1" dirty="0">
                <a:solidFill>
                  <a:srgbClr val="60A0B0"/>
                </a:solidFill>
              </a:rPr>
              <a:t>null </a:t>
            </a:r>
            <a:r>
              <a:rPr lang="en-US" i="1" dirty="0" smtClean="0">
                <a:solidFill>
                  <a:srgbClr val="60A0B0"/>
                </a:solidFill>
              </a:rPr>
              <a:t>1</a:t>
            </a:r>
            <a:endParaRPr lang="en-US" dirty="0" smtClean="0"/>
          </a:p>
          <a:p>
            <a:r>
              <a:rPr lang="en-US" i="1" dirty="0" smtClean="0">
                <a:solidFill>
                  <a:srgbClr val="60A0B0"/>
                </a:solidFill>
              </a:rPr>
              <a:t>// </a:t>
            </a:r>
            <a:r>
              <a:rPr lang="en-US" i="1" dirty="0">
                <a:solidFill>
                  <a:srgbClr val="60A0B0"/>
                </a:solidFill>
              </a:rPr>
              <a:t>19 </a:t>
            </a:r>
            <a:r>
              <a:rPr lang="en-US" i="1" dirty="0" smtClean="0">
                <a:solidFill>
                  <a:srgbClr val="60A0B0"/>
                </a:solidFill>
              </a:rPr>
              <a:t>1</a:t>
            </a:r>
            <a:endParaRPr lang="en-US" dirty="0" smtClean="0"/>
          </a:p>
          <a:p>
            <a:r>
              <a:rPr lang="en-US" i="1" dirty="0" smtClean="0">
                <a:solidFill>
                  <a:srgbClr val="60A0B0"/>
                </a:solidFill>
              </a:rPr>
              <a:t>// </a:t>
            </a:r>
            <a:r>
              <a:rPr lang="en-US" i="1" dirty="0">
                <a:solidFill>
                  <a:srgbClr val="60A0B0"/>
                </a:solidFill>
              </a:rPr>
              <a:t>30 1</a:t>
            </a:r>
            <a:endParaRPr lang="en-US" dirty="0"/>
          </a:p>
        </p:txBody>
      </p:sp>
      <p:sp>
        <p:nvSpPr>
          <p:cNvPr id="9" name="Title 1"/>
          <p:cNvSpPr>
            <a:spLocks noGrp="1"/>
          </p:cNvSpPr>
          <p:nvPr>
            <p:ph type="title"/>
          </p:nvPr>
        </p:nvSpPr>
        <p:spPr>
          <a:xfrm>
            <a:off x="315685" y="130403"/>
            <a:ext cx="10515600" cy="489898"/>
          </a:xfrm>
        </p:spPr>
        <p:txBody>
          <a:bodyPr>
            <a:normAutofit fontScale="90000"/>
          </a:bodyPr>
          <a:lstStyle/>
          <a:p>
            <a:r>
              <a:rPr lang="en-US" sz="3600" dirty="0" smtClean="0"/>
              <a:t>DataFrame Operations</a:t>
            </a:r>
            <a:endParaRPr lang="en-US" sz="3600" dirty="0"/>
          </a:p>
        </p:txBody>
      </p:sp>
    </p:spTree>
    <p:extLst>
      <p:ext uri="{BB962C8B-B14F-4D97-AF65-F5344CB8AC3E}">
        <p14:creationId xmlns:p14="http://schemas.microsoft.com/office/powerpoint/2010/main" val="1773577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997</Words>
  <Application>Microsoft Macintosh PowerPoint</Application>
  <PresentationFormat>Widescreen</PresentationFormat>
  <Paragraphs>137</Paragraphs>
  <Slides>13</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Consolas</vt:lpstr>
      <vt:lpstr>Wingdings</vt:lpstr>
      <vt:lpstr>Arial</vt:lpstr>
      <vt:lpstr>Office Theme</vt:lpstr>
      <vt:lpstr>Apache Spark Introduction</vt:lpstr>
      <vt:lpstr>Keep Following Things in mind</vt:lpstr>
      <vt:lpstr>PowerPoint Presentation</vt:lpstr>
      <vt:lpstr>Resilient Distributed Datasets (RDD) (Key Abstraction of Data Parallelization in Spark)</vt:lpstr>
      <vt:lpstr>RDD Example (Word count)</vt:lpstr>
      <vt:lpstr>PowerPoint Presentation</vt:lpstr>
      <vt:lpstr>PowerPoint Presentation</vt:lpstr>
      <vt:lpstr>Spark SQL / DataFrame</vt:lpstr>
      <vt:lpstr>DataFrame Operations</vt:lpstr>
      <vt:lpstr>DataFrame, SchemaRDD, SQL</vt:lpstr>
      <vt:lpstr>Project 2 Related</vt:lpstr>
      <vt:lpstr>Iterator Interface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CS143 Project 2 Intro</dc:title>
  <dc:creator>Microsoft Office User</dc:creator>
  <cp:lastModifiedBy>Jia Teoh</cp:lastModifiedBy>
  <cp:revision>183</cp:revision>
  <dcterms:created xsi:type="dcterms:W3CDTF">2017-11-15T21:38:06Z</dcterms:created>
  <dcterms:modified xsi:type="dcterms:W3CDTF">2017-11-17T22:54:02Z</dcterms:modified>
</cp:coreProperties>
</file>