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1"/>
  </p:notesMasterIdLst>
  <p:handoutMasterIdLst>
    <p:handoutMasterId r:id="rId132"/>
  </p:handoutMasterIdLst>
  <p:sldIdLst>
    <p:sldId id="380" r:id="rId2"/>
    <p:sldId id="381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48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283" r:id="rId42"/>
    <p:sldId id="305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57" r:id="rId54"/>
    <p:sldId id="267" r:id="rId55"/>
    <p:sldId id="268" r:id="rId56"/>
    <p:sldId id="269" r:id="rId57"/>
    <p:sldId id="270" r:id="rId58"/>
    <p:sldId id="272" r:id="rId59"/>
    <p:sldId id="273" r:id="rId60"/>
    <p:sldId id="274" r:id="rId61"/>
    <p:sldId id="275" r:id="rId62"/>
    <p:sldId id="276" r:id="rId63"/>
    <p:sldId id="277" r:id="rId64"/>
    <p:sldId id="279" r:id="rId65"/>
    <p:sldId id="280" r:id="rId66"/>
    <p:sldId id="281" r:id="rId67"/>
    <p:sldId id="282" r:id="rId68"/>
    <p:sldId id="345" r:id="rId69"/>
    <p:sldId id="346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82" r:id="rId84"/>
    <p:sldId id="383" r:id="rId85"/>
    <p:sldId id="384" r:id="rId86"/>
    <p:sldId id="385" r:id="rId87"/>
    <p:sldId id="386" r:id="rId88"/>
    <p:sldId id="387" r:id="rId89"/>
    <p:sldId id="388" r:id="rId90"/>
    <p:sldId id="389" r:id="rId91"/>
    <p:sldId id="390" r:id="rId92"/>
    <p:sldId id="391" r:id="rId93"/>
    <p:sldId id="392" r:id="rId94"/>
    <p:sldId id="393" r:id="rId95"/>
    <p:sldId id="394" r:id="rId96"/>
    <p:sldId id="395" r:id="rId97"/>
    <p:sldId id="396" r:id="rId98"/>
    <p:sldId id="397" r:id="rId99"/>
    <p:sldId id="398" r:id="rId100"/>
    <p:sldId id="399" r:id="rId101"/>
    <p:sldId id="400" r:id="rId102"/>
    <p:sldId id="401" r:id="rId103"/>
    <p:sldId id="402" r:id="rId104"/>
    <p:sldId id="403" r:id="rId105"/>
    <p:sldId id="404" r:id="rId106"/>
    <p:sldId id="405" r:id="rId107"/>
    <p:sldId id="406" r:id="rId108"/>
    <p:sldId id="407" r:id="rId109"/>
    <p:sldId id="349" r:id="rId110"/>
    <p:sldId id="350" r:id="rId111"/>
    <p:sldId id="351" r:id="rId112"/>
    <p:sldId id="352" r:id="rId113"/>
    <p:sldId id="353" r:id="rId114"/>
    <p:sldId id="354" r:id="rId115"/>
    <p:sldId id="355" r:id="rId116"/>
    <p:sldId id="356" r:id="rId117"/>
    <p:sldId id="357" r:id="rId118"/>
    <p:sldId id="358" r:id="rId119"/>
    <p:sldId id="359" r:id="rId120"/>
    <p:sldId id="360" r:id="rId121"/>
    <p:sldId id="361" r:id="rId122"/>
    <p:sldId id="362" r:id="rId123"/>
    <p:sldId id="363" r:id="rId124"/>
    <p:sldId id="364" r:id="rId125"/>
    <p:sldId id="408" r:id="rId126"/>
    <p:sldId id="409" r:id="rId127"/>
    <p:sldId id="410" r:id="rId128"/>
    <p:sldId id="411" r:id="rId129"/>
    <p:sldId id="412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5"/>
    <p:restoredTop sz="94712"/>
  </p:normalViewPr>
  <p:slideViewPr>
    <p:cSldViewPr snapToGrid="0" snapToObjects="1">
      <p:cViewPr varScale="1">
        <p:scale>
          <a:sx n="108" d="100"/>
          <a:sy n="108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notesMaster" Target="notesMasters/notesMaster1.xml"/><Relationship Id="rId132" Type="http://schemas.openxmlformats.org/officeDocument/2006/relationships/handoutMaster" Target="handoutMasters/handoutMaster1.xml"/><Relationship Id="rId133" Type="http://schemas.openxmlformats.org/officeDocument/2006/relationships/presProps" Target="presProps.xml"/><Relationship Id="rId134" Type="http://schemas.openxmlformats.org/officeDocument/2006/relationships/viewProps" Target="viewProps.xml"/><Relationship Id="rId135" Type="http://schemas.openxmlformats.org/officeDocument/2006/relationships/theme" Target="theme/theme1.xml"/><Relationship Id="rId13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4845B-AF0D-194E-A88E-56B41B43EF8F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98B24-86A4-4849-9B2D-4000CD29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66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7E0E6-A1F7-1E4A-B443-99DA861C0C04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5EB65-026B-FA4B-93CA-822C1A7B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573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1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9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25140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73420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25357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14374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87730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2387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560375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734029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5012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325720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4339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04971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669561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579508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74888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320731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7215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234587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237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146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889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149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34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179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716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883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49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52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742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948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628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248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966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122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968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639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606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0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975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920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470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6660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144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694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66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6837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598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30632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410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2597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14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75650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3892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74011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78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38368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37726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1183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43935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55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8856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8577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1818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5131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77424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37579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47849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8296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4887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4299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5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2275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8907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814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fld id="{F8C94577-5926-274F-997D-30E9BE9861F1}" type="slidenum">
              <a:rPr lang="en-US" altLang="en-US" sz="1200"/>
              <a:pPr algn="r"/>
              <a:t>74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9313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fld id="{C4338FE4-FE4E-C04F-B457-96C54CDC5C63}" type="slidenum">
              <a:rPr lang="en-US" altLang="en-US" sz="1200"/>
              <a:pPr algn="r"/>
              <a:t>75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871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6731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fld id="{5D6E55E3-50D4-9340-9CCC-6DCF415B1E19}" type="slidenum">
              <a:rPr lang="en-US" altLang="en-US" sz="1200"/>
              <a:pPr algn="r"/>
              <a:t>77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74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fld id="{D42A4BAA-D7EB-EE45-B429-2816BDBCF46F}" type="slidenum">
              <a:rPr lang="en-US" altLang="en-US" sz="1200"/>
              <a:pPr algn="r"/>
              <a:t>78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1278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734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3071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972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76272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2596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4607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22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06056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8401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81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89968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86233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598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42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64602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6293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2962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46854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66550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26759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64200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844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11436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8660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41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0740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7242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89507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72050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2469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24975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87157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93371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80162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3520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61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hyperlink" Target="http://www.db-book.com/" TargetMode="External"/><Relationship Id="rId5" Type="http://schemas.openxmlformats.org/officeDocument/2006/relationships/image" Target="../media/image1.jpe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8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170034" y="5726113"/>
            <a:ext cx="371858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CC3300"/>
                </a:solidFill>
              </a:rPr>
              <a:t>Database System Concepts, 6</a:t>
            </a:r>
            <a:r>
              <a:rPr lang="en-US" altLang="en-US" sz="1600" b="1" baseline="30000">
                <a:solidFill>
                  <a:srgbClr val="CC3300"/>
                </a:solidFill>
              </a:rPr>
              <a:t>th</a:t>
            </a:r>
            <a:r>
              <a:rPr lang="en-US" altLang="en-US" sz="1600" b="1">
                <a:solidFill>
                  <a:srgbClr val="CC3300"/>
                </a:solidFill>
              </a:rPr>
              <a:t> Ed</a:t>
            </a:r>
            <a:r>
              <a:rPr lang="en-US" altLang="en-US" sz="1600">
                <a:solidFill>
                  <a:srgbClr val="CC3300"/>
                </a:solidFill>
              </a:rPr>
              <a:t>.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5631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1" y="5780088"/>
            <a:ext cx="459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sz="16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1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A24F9D5B-CB71-6142-A666-F035CE85BD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A323D8-C28F-7944-B694-7CA372149F97}" type="slidenum">
              <a:rPr lang="en-US" altLang="en-US">
                <a:solidFill>
                  <a:srgbClr val="666699"/>
                </a:solidFill>
              </a:rPr>
              <a:pPr/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F6E7B-F641-B54D-A7BC-412085669347}" type="slidenum">
              <a:rPr lang="en-US" altLang="en-US">
                <a:solidFill>
                  <a:srgbClr val="666699"/>
                </a:solidFill>
              </a:rPr>
              <a:pPr/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AAD29D-903C-CE41-9711-3654FED33AC5}" type="slidenum">
              <a:rPr lang="en-US" altLang="en-US">
                <a:solidFill>
                  <a:srgbClr val="666699"/>
                </a:solidFill>
              </a:rPr>
              <a:pPr/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29E778-71F8-414E-B58A-43DB75E2E6AC}" type="slidenum">
              <a:rPr lang="en-US" altLang="en-US">
                <a:solidFill>
                  <a:srgbClr val="666699"/>
                </a:solidFill>
              </a:rPr>
              <a:pPr/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5565D-92B3-514A-B24E-404B683E68F7}" type="slidenum">
              <a:rPr lang="en-US" altLang="en-US">
                <a:solidFill>
                  <a:srgbClr val="666699"/>
                </a:solidFill>
              </a:rPr>
              <a:pPr/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D88FE-4198-A847-AB9F-BA7010FDA838}" type="slidenum">
              <a:rPr lang="en-US" altLang="en-US">
                <a:solidFill>
                  <a:srgbClr val="666699"/>
                </a:solidFill>
              </a:rPr>
              <a:pPr/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0A22D-FC10-5A4B-85FD-43F2D600DAE9}" type="slidenum">
              <a:rPr lang="en-US" altLang="en-US">
                <a:solidFill>
                  <a:srgbClr val="666699"/>
                </a:solidFill>
              </a:rPr>
              <a:pPr/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41AB5-F4CB-184D-A6E7-3630D1DF7C06}" type="slidenum">
              <a:rPr lang="en-US" altLang="en-US">
                <a:solidFill>
                  <a:srgbClr val="666699"/>
                </a:solidFill>
              </a:rPr>
              <a:pPr/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BC918-9550-5249-81CF-84C5EC6B4516}" type="slidenum">
              <a:rPr lang="en-US" altLang="en-US">
                <a:solidFill>
                  <a:srgbClr val="666699"/>
                </a:solidFill>
              </a:rPr>
              <a:pPr/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7570F-1C06-744E-A01A-EB7F331E2CA2}" type="slidenum">
              <a:rPr lang="en-US" altLang="en-US">
                <a:solidFill>
                  <a:srgbClr val="666699"/>
                </a:solidFill>
              </a:rPr>
              <a:pPr/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5F9A4-2029-A94C-8B76-93239CEAB54B}" type="slidenum">
              <a:rPr lang="en-US" altLang="en-US">
                <a:solidFill>
                  <a:srgbClr val="666699"/>
                </a:solidFill>
              </a:rPr>
              <a:pPr/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2" y="1093789"/>
            <a:ext cx="1021503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74FC49D0-7A93-1C4C-9769-995C5F0D9932}" type="slidenum">
              <a:rPr lang="en-US" altLang="en-US">
                <a:solidFill>
                  <a:srgbClr val="666699"/>
                </a:solidFill>
                <a:ea typeface="ＭＳ Ｐゴシック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charset="-128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9402889" y="6613526"/>
            <a:ext cx="24032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6012638" y="6613526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000" b="1">
                <a:solidFill>
                  <a:srgbClr val="CC3300"/>
                </a:solidFill>
              </a:rPr>
              <a:t>16.</a:t>
            </a:r>
            <a:fld id="{C820DD3F-8E51-784E-B9F0-26050C9117F5}" type="slidenum">
              <a:rPr lang="en-US" altLang="en-US" sz="1000" b="1">
                <a:solidFill>
                  <a:srgbClr val="CC3300"/>
                </a:solidFill>
              </a:rPr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2529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6"/>
            <a:ext cx="25955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 smtClean="0">
                <a:solidFill>
                  <a:srgbClr val="CC3300"/>
                </a:solidFill>
              </a:rPr>
              <a:t>Database System Concepts - 6</a:t>
            </a:r>
            <a:r>
              <a:rPr lang="en-US" sz="1000" b="1" baseline="30000" smtClean="0">
                <a:solidFill>
                  <a:srgbClr val="CC3300"/>
                </a:solidFill>
              </a:rPr>
              <a:t>th</a:t>
            </a:r>
            <a:r>
              <a:rPr lang="en-US" sz="1000" b="1" smtClean="0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46064 h 61"/>
              <a:gd name="T2" fmla="*/ 1593 w 285"/>
              <a:gd name="T3" fmla="*/ 37475 h 61"/>
              <a:gd name="T4" fmla="*/ 7169 w 285"/>
              <a:gd name="T5" fmla="*/ 26545 h 61"/>
              <a:gd name="T6" fmla="*/ 13541 w 285"/>
              <a:gd name="T7" fmla="*/ 19518 h 61"/>
              <a:gd name="T8" fmla="*/ 23896 w 285"/>
              <a:gd name="T9" fmla="*/ 13273 h 61"/>
              <a:gd name="T10" fmla="*/ 35844 w 285"/>
              <a:gd name="T11" fmla="*/ 7807 h 61"/>
              <a:gd name="T12" fmla="*/ 45402 w 285"/>
              <a:gd name="T13" fmla="*/ 4684 h 61"/>
              <a:gd name="T14" fmla="*/ 55757 w 285"/>
              <a:gd name="T15" fmla="*/ 1561 h 61"/>
              <a:gd name="T16" fmla="*/ 67705 w 285"/>
              <a:gd name="T17" fmla="*/ 0 h 61"/>
              <a:gd name="T18" fmla="*/ 79653 w 285"/>
              <a:gd name="T19" fmla="*/ 0 h 61"/>
              <a:gd name="T20" fmla="*/ 93991 w 285"/>
              <a:gd name="T21" fmla="*/ 0 h 61"/>
              <a:gd name="T22" fmla="*/ 109125 w 285"/>
              <a:gd name="T23" fmla="*/ 0 h 61"/>
              <a:gd name="T24" fmla="*/ 122666 w 285"/>
              <a:gd name="T25" fmla="*/ 1561 h 61"/>
              <a:gd name="T26" fmla="*/ 137800 w 285"/>
              <a:gd name="T27" fmla="*/ 4684 h 61"/>
              <a:gd name="T28" fmla="*/ 152934 w 285"/>
              <a:gd name="T29" fmla="*/ 6246 h 61"/>
              <a:gd name="T30" fmla="*/ 166475 w 285"/>
              <a:gd name="T31" fmla="*/ 9369 h 61"/>
              <a:gd name="T32" fmla="*/ 178423 w 285"/>
              <a:gd name="T33" fmla="*/ 11711 h 61"/>
              <a:gd name="T34" fmla="*/ 190371 w 285"/>
              <a:gd name="T35" fmla="*/ 14834 h 61"/>
              <a:gd name="T36" fmla="*/ 202319 w 285"/>
              <a:gd name="T37" fmla="*/ 17957 h 61"/>
              <a:gd name="T38" fmla="*/ 211878 w 285"/>
              <a:gd name="T39" fmla="*/ 19518 h 61"/>
              <a:gd name="T40" fmla="*/ 217454 w 285"/>
              <a:gd name="T41" fmla="*/ 21080 h 61"/>
              <a:gd name="T42" fmla="*/ 225419 w 285"/>
              <a:gd name="T43" fmla="*/ 24203 h 61"/>
              <a:gd name="T44" fmla="*/ 222233 w 285"/>
              <a:gd name="T45" fmla="*/ 34352 h 61"/>
              <a:gd name="T46" fmla="*/ 217454 w 285"/>
              <a:gd name="T47" fmla="*/ 32791 h 61"/>
              <a:gd name="T48" fmla="*/ 207099 w 285"/>
              <a:gd name="T49" fmla="*/ 31230 h 61"/>
              <a:gd name="T50" fmla="*/ 191965 w 285"/>
              <a:gd name="T51" fmla="*/ 28107 h 61"/>
              <a:gd name="T52" fmla="*/ 183203 w 285"/>
              <a:gd name="T53" fmla="*/ 26545 h 61"/>
              <a:gd name="T54" fmla="*/ 173644 w 285"/>
              <a:gd name="T55" fmla="*/ 24984 h 61"/>
              <a:gd name="T56" fmla="*/ 164882 w 285"/>
              <a:gd name="T57" fmla="*/ 24203 h 61"/>
              <a:gd name="T58" fmla="*/ 156121 w 285"/>
              <a:gd name="T59" fmla="*/ 22641 h 61"/>
              <a:gd name="T60" fmla="*/ 144969 w 285"/>
              <a:gd name="T61" fmla="*/ 21080 h 61"/>
              <a:gd name="T62" fmla="*/ 137800 w 285"/>
              <a:gd name="T63" fmla="*/ 19518 h 61"/>
              <a:gd name="T64" fmla="*/ 129835 w 285"/>
              <a:gd name="T65" fmla="*/ 17957 h 61"/>
              <a:gd name="T66" fmla="*/ 122666 w 285"/>
              <a:gd name="T67" fmla="*/ 16395 h 61"/>
              <a:gd name="T68" fmla="*/ 113108 w 285"/>
              <a:gd name="T69" fmla="*/ 14834 h 61"/>
              <a:gd name="T70" fmla="*/ 87619 w 285"/>
              <a:gd name="T71" fmla="*/ 11711 h 61"/>
              <a:gd name="T72" fmla="*/ 66112 w 285"/>
              <a:gd name="T73" fmla="*/ 16395 h 61"/>
              <a:gd name="T74" fmla="*/ 46995 w 285"/>
              <a:gd name="T75" fmla="*/ 22641 h 61"/>
              <a:gd name="T76" fmla="*/ 42216 w 285"/>
              <a:gd name="T77" fmla="*/ 24203 h 61"/>
              <a:gd name="T78" fmla="*/ 34251 w 285"/>
              <a:gd name="T79" fmla="*/ 26545 h 61"/>
              <a:gd name="T80" fmla="*/ 25489 w 285"/>
              <a:gd name="T81" fmla="*/ 29668 h 61"/>
              <a:gd name="T82" fmla="*/ 18320 w 285"/>
              <a:gd name="T83" fmla="*/ 34352 h 61"/>
              <a:gd name="T84" fmla="*/ 5576 w 285"/>
              <a:gd name="T85" fmla="*/ 42941 h 61"/>
              <a:gd name="T86" fmla="*/ 1593 w 285"/>
              <a:gd name="T87" fmla="*/ 47625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1"/>
            <a:ext cx="891117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67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e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8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6.e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7.e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e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8.jpe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9.jpe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iazza.com/class/j80mche5we75tt?cid=291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9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0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2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09" y="2943802"/>
            <a:ext cx="10769600" cy="609600"/>
          </a:xfrm>
        </p:spPr>
        <p:txBody>
          <a:bodyPr/>
          <a:lstStyle/>
          <a:p>
            <a:r>
              <a:rPr lang="en-US" dirty="0" smtClean="0"/>
              <a:t>Final Review Discussion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5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6763" y="2381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Many-to-One Relationships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9664" y="1144588"/>
            <a:ext cx="7310437" cy="1814512"/>
          </a:xfrm>
          <a:noFill/>
        </p:spPr>
        <p:txBody>
          <a:bodyPr/>
          <a:lstStyle/>
          <a:p>
            <a:r>
              <a:rPr lang="en-US" altLang="en-US"/>
              <a:t>In a many-to-one relationship between an </a:t>
            </a:r>
            <a:r>
              <a:rPr lang="en-US" altLang="en-US" i="1"/>
              <a:t>instructor</a:t>
            </a:r>
            <a:r>
              <a:rPr lang="en-US" altLang="en-US"/>
              <a:t> and a </a:t>
            </a:r>
            <a:r>
              <a:rPr lang="en-US" altLang="en-US" i="1"/>
              <a:t>student, </a:t>
            </a:r>
          </a:p>
          <a:p>
            <a:pPr lvl="1"/>
            <a:r>
              <a:rPr lang="en-US" altLang="en-US"/>
              <a:t>an instructor</a:t>
            </a:r>
            <a:r>
              <a:rPr lang="en-US" altLang="en-US" i="1"/>
              <a:t> </a:t>
            </a:r>
            <a:r>
              <a:rPr lang="en-US" altLang="en-US"/>
              <a:t> is associated with at most one student via </a:t>
            </a:r>
            <a:r>
              <a:rPr lang="en-US" altLang="en-US" i="1"/>
              <a:t>advisor</a:t>
            </a:r>
            <a:r>
              <a:rPr lang="en-US" altLang="en-US"/>
              <a:t>, </a:t>
            </a:r>
          </a:p>
          <a:p>
            <a:pPr lvl="1"/>
            <a:r>
              <a:rPr lang="en-US" altLang="en-US"/>
              <a:t>and a student is associated with several (including 0) instructors via </a:t>
            </a:r>
            <a:r>
              <a:rPr lang="en-US" altLang="en-US" i="1"/>
              <a:t>advisor</a:t>
            </a:r>
          </a:p>
        </p:txBody>
      </p:sp>
      <p:pic>
        <p:nvPicPr>
          <p:cNvPr id="33796" name="Picture 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4" b="6378"/>
          <a:stretch>
            <a:fillRect/>
          </a:stretch>
        </p:blipFill>
        <p:spPr bwMode="auto">
          <a:xfrm>
            <a:off x="3133726" y="3019426"/>
            <a:ext cx="5857875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Line 6"/>
          <p:cNvSpPr>
            <a:spLocks noChangeShapeType="1"/>
          </p:cNvSpPr>
          <p:nvPr/>
        </p:nvSpPr>
        <p:spPr bwMode="auto">
          <a:xfrm>
            <a:off x="7796213" y="3935414"/>
            <a:ext cx="2286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05050" y="66675"/>
            <a:ext cx="8077200" cy="609600"/>
          </a:xfrm>
        </p:spPr>
        <p:txBody>
          <a:bodyPr/>
          <a:lstStyle/>
          <a:p>
            <a:r>
              <a:rPr lang="en-US" altLang="en-US"/>
              <a:t>Redundancy  in 3NF</a:t>
            </a:r>
          </a:p>
        </p:txBody>
      </p:sp>
      <p:sp>
        <p:nvSpPr>
          <p:cNvPr id="750595" name="Rectangle 3"/>
          <p:cNvSpPr>
            <a:spLocks noChangeArrowheads="1"/>
          </p:cNvSpPr>
          <p:nvPr/>
        </p:nvSpPr>
        <p:spPr bwMode="auto">
          <a:xfrm>
            <a:off x="6284913" y="19875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J</a:t>
            </a:r>
          </a:p>
        </p:txBody>
      </p:sp>
      <p:sp>
        <p:nvSpPr>
          <p:cNvPr id="750596" name="Rectangle 4"/>
          <p:cNvSpPr>
            <a:spLocks noChangeArrowheads="1"/>
          </p:cNvSpPr>
          <p:nvPr/>
        </p:nvSpPr>
        <p:spPr bwMode="auto">
          <a:xfrm>
            <a:off x="6284913" y="2416175"/>
            <a:ext cx="609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en-US" i="1"/>
              <a:t>j</a:t>
            </a:r>
            <a:r>
              <a:rPr lang="en-US" altLang="en-US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altLang="en-US"/>
          </a:p>
          <a:p>
            <a:pPr algn="ctr">
              <a:lnSpc>
                <a:spcPct val="80000"/>
              </a:lnSpc>
            </a:pPr>
            <a:r>
              <a:rPr lang="en-US" altLang="en-US" i="1"/>
              <a:t>j</a:t>
            </a:r>
            <a:r>
              <a:rPr lang="en-US" altLang="en-US" baseline="-25000"/>
              <a:t>2</a:t>
            </a:r>
          </a:p>
          <a:p>
            <a:pPr algn="ctr">
              <a:lnSpc>
                <a:spcPct val="80000"/>
              </a:lnSpc>
            </a:pPr>
            <a:endParaRPr lang="en-US" altLang="en-US" baseline="-25000"/>
          </a:p>
          <a:p>
            <a:pPr algn="ctr">
              <a:lnSpc>
                <a:spcPct val="80000"/>
              </a:lnSpc>
            </a:pPr>
            <a:r>
              <a:rPr lang="en-US" altLang="en-US" i="1"/>
              <a:t>j</a:t>
            </a:r>
            <a:r>
              <a:rPr lang="en-US" altLang="en-US" baseline="-25000"/>
              <a:t>3</a:t>
            </a:r>
          </a:p>
          <a:p>
            <a:pPr algn="ctr">
              <a:lnSpc>
                <a:spcPct val="80000"/>
              </a:lnSpc>
            </a:pPr>
            <a:endParaRPr lang="en-US" altLang="en-US" i="1"/>
          </a:p>
          <a:p>
            <a:pPr algn="ctr">
              <a:lnSpc>
                <a:spcPct val="80000"/>
              </a:lnSpc>
            </a:pPr>
            <a:r>
              <a:rPr lang="en-US" altLang="en-US" i="1"/>
              <a:t>null</a:t>
            </a:r>
          </a:p>
        </p:txBody>
      </p:sp>
      <p:sp>
        <p:nvSpPr>
          <p:cNvPr id="750597" name="Rectangle 5"/>
          <p:cNvSpPr>
            <a:spLocks noChangeArrowheads="1"/>
          </p:cNvSpPr>
          <p:nvPr/>
        </p:nvSpPr>
        <p:spPr bwMode="auto">
          <a:xfrm>
            <a:off x="6894513" y="198755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L</a:t>
            </a:r>
          </a:p>
        </p:txBody>
      </p:sp>
      <p:sp>
        <p:nvSpPr>
          <p:cNvPr id="750598" name="Rectangle 6"/>
          <p:cNvSpPr>
            <a:spLocks noChangeArrowheads="1"/>
          </p:cNvSpPr>
          <p:nvPr/>
        </p:nvSpPr>
        <p:spPr bwMode="auto">
          <a:xfrm>
            <a:off x="6894513" y="2416175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en-US" i="1"/>
              <a:t>l</a:t>
            </a:r>
            <a:r>
              <a:rPr lang="en-US" altLang="en-US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altLang="en-US" baseline="-25000"/>
          </a:p>
          <a:p>
            <a:pPr algn="ctr">
              <a:lnSpc>
                <a:spcPct val="80000"/>
              </a:lnSpc>
            </a:pPr>
            <a:r>
              <a:rPr lang="en-US" altLang="en-US" i="1"/>
              <a:t>l</a:t>
            </a:r>
            <a:r>
              <a:rPr lang="en-US" altLang="en-US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altLang="en-US" baseline="-25000"/>
          </a:p>
          <a:p>
            <a:pPr algn="ctr">
              <a:lnSpc>
                <a:spcPct val="80000"/>
              </a:lnSpc>
            </a:pPr>
            <a:r>
              <a:rPr lang="en-US" altLang="en-US" i="1"/>
              <a:t>l</a:t>
            </a:r>
            <a:r>
              <a:rPr lang="en-US" altLang="en-US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altLang="en-US" i="1"/>
          </a:p>
          <a:p>
            <a:pPr algn="ctr">
              <a:lnSpc>
                <a:spcPct val="80000"/>
              </a:lnSpc>
            </a:pPr>
            <a:r>
              <a:rPr lang="en-US" altLang="en-US" i="1"/>
              <a:t>l</a:t>
            </a:r>
            <a:r>
              <a:rPr lang="en-US" altLang="en-US" baseline="-25000"/>
              <a:t>2</a:t>
            </a:r>
          </a:p>
        </p:txBody>
      </p:sp>
      <p:sp>
        <p:nvSpPr>
          <p:cNvPr id="750599" name="Rectangle 7"/>
          <p:cNvSpPr>
            <a:spLocks noChangeArrowheads="1"/>
          </p:cNvSpPr>
          <p:nvPr/>
        </p:nvSpPr>
        <p:spPr bwMode="auto">
          <a:xfrm>
            <a:off x="7351713" y="198755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K</a:t>
            </a:r>
          </a:p>
        </p:txBody>
      </p:sp>
      <p:sp>
        <p:nvSpPr>
          <p:cNvPr id="750600" name="Rectangle 8"/>
          <p:cNvSpPr>
            <a:spLocks noChangeArrowheads="1"/>
          </p:cNvSpPr>
          <p:nvPr/>
        </p:nvSpPr>
        <p:spPr bwMode="auto">
          <a:xfrm>
            <a:off x="7346950" y="2416175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en-US" i="1"/>
              <a:t>k</a:t>
            </a:r>
            <a:r>
              <a:rPr lang="en-US" altLang="en-US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altLang="en-US" baseline="-25000"/>
          </a:p>
          <a:p>
            <a:pPr algn="ctr">
              <a:lnSpc>
                <a:spcPct val="80000"/>
              </a:lnSpc>
            </a:pPr>
            <a:r>
              <a:rPr lang="en-US" altLang="en-US" i="1"/>
              <a:t>k</a:t>
            </a:r>
            <a:r>
              <a:rPr lang="en-US" altLang="en-US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altLang="en-US" baseline="-25000"/>
          </a:p>
          <a:p>
            <a:pPr algn="ctr">
              <a:lnSpc>
                <a:spcPct val="80000"/>
              </a:lnSpc>
            </a:pPr>
            <a:r>
              <a:rPr lang="en-US" altLang="en-US" i="1"/>
              <a:t>k</a:t>
            </a:r>
            <a:r>
              <a:rPr lang="en-US" altLang="en-US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altLang="en-US" i="1"/>
          </a:p>
          <a:p>
            <a:pPr algn="ctr">
              <a:lnSpc>
                <a:spcPct val="80000"/>
              </a:lnSpc>
            </a:pPr>
            <a:r>
              <a:rPr lang="en-US" altLang="en-US" i="1"/>
              <a:t>k</a:t>
            </a:r>
            <a:r>
              <a:rPr lang="en-US" altLang="en-US" baseline="-25000"/>
              <a:t>2</a:t>
            </a:r>
          </a:p>
        </p:txBody>
      </p:sp>
      <p:sp>
        <p:nvSpPr>
          <p:cNvPr id="750601" name="Rectangle 9"/>
          <p:cNvSpPr>
            <a:spLocks noChangeArrowheads="1"/>
          </p:cNvSpPr>
          <p:nvPr/>
        </p:nvSpPr>
        <p:spPr bwMode="auto">
          <a:xfrm>
            <a:off x="2306638" y="4262438"/>
            <a:ext cx="7874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08585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42875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7165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en-US" sz="1800">
                <a:latin typeface="Helvetica" charset="0"/>
                <a:sym typeface="Monotype Sorts" charset="2"/>
              </a:rPr>
              <a:t>repetition of information (e.g., the relationship </a:t>
            </a:r>
            <a:r>
              <a:rPr kumimoji="1" lang="en-US" altLang="en-US" sz="1800" i="1">
                <a:latin typeface="Helvetica" charset="0"/>
                <a:sym typeface="Monotype Sorts" charset="2"/>
              </a:rPr>
              <a:t>l</a:t>
            </a:r>
            <a:r>
              <a:rPr kumimoji="1" lang="en-US" altLang="en-US" sz="1800" baseline="-25000">
                <a:latin typeface="Helvetica" charset="0"/>
                <a:sym typeface="Monotype Sorts" charset="2"/>
              </a:rPr>
              <a:t>1</a:t>
            </a:r>
            <a:r>
              <a:rPr kumimoji="1" lang="en-US" altLang="en-US" sz="1800">
                <a:latin typeface="Helvetica" charset="0"/>
                <a:sym typeface="Monotype Sorts" charset="2"/>
              </a:rPr>
              <a:t>, </a:t>
            </a:r>
            <a:r>
              <a:rPr kumimoji="1" lang="en-US" altLang="en-US" sz="1800" i="1">
                <a:latin typeface="Helvetica" charset="0"/>
                <a:sym typeface="Monotype Sorts" charset="2"/>
              </a:rPr>
              <a:t>k</a:t>
            </a:r>
            <a:r>
              <a:rPr kumimoji="1" lang="en-US" altLang="en-US" sz="1800" baseline="-25000">
                <a:latin typeface="Helvetica" charset="0"/>
                <a:sym typeface="Monotype Sorts" charset="2"/>
              </a:rPr>
              <a:t>1</a:t>
            </a:r>
            <a:r>
              <a:rPr kumimoji="1" lang="en-US" altLang="en-US" sz="1800">
                <a:latin typeface="Helvetica" charset="0"/>
                <a:sym typeface="Monotype Sorts" charset="2"/>
              </a:rPr>
              <a:t>) 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Wingdings" charset="2"/>
              <a:buChar char="l"/>
            </a:pPr>
            <a:r>
              <a:rPr kumimoji="1" lang="en-US" altLang="en-US" sz="1800">
                <a:latin typeface="Helvetica" charset="0"/>
                <a:sym typeface="Monotype Sorts" charset="2"/>
              </a:rPr>
              <a:t>(</a:t>
            </a:r>
            <a:r>
              <a:rPr kumimoji="1" lang="en-US" altLang="en-US" sz="1800" i="1">
                <a:latin typeface="Helvetica" charset="0"/>
                <a:sym typeface="Monotype Sorts" charset="2"/>
              </a:rPr>
              <a:t>i_ID, dept_name)</a:t>
            </a:r>
            <a:endParaRPr kumimoji="1" lang="en-US" altLang="en-US" sz="1800">
              <a:latin typeface="Helvetica" charset="0"/>
              <a:sym typeface="Monotype Sorts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en-US" sz="1800">
                <a:latin typeface="Helvetica" charset="0"/>
                <a:sym typeface="Monotype Sorts" charset="2"/>
              </a:rPr>
              <a:t>need to use null values (e.g., to represent the relationship</a:t>
            </a:r>
            <a:br>
              <a:rPr kumimoji="1" lang="en-US" altLang="en-US" sz="1800">
                <a:latin typeface="Helvetica" charset="0"/>
                <a:sym typeface="Monotype Sorts" charset="2"/>
              </a:rPr>
            </a:br>
            <a:r>
              <a:rPr kumimoji="1" lang="en-US" altLang="en-US" sz="1800">
                <a:latin typeface="Helvetica" charset="0"/>
                <a:sym typeface="Monotype Sorts" charset="2"/>
              </a:rPr>
              <a:t>     </a:t>
            </a:r>
            <a:r>
              <a:rPr kumimoji="1" lang="en-US" altLang="en-US" sz="1800" i="1">
                <a:latin typeface="Helvetica" charset="0"/>
                <a:sym typeface="Monotype Sorts" charset="2"/>
              </a:rPr>
              <a:t>l</a:t>
            </a:r>
            <a:r>
              <a:rPr kumimoji="1" lang="en-US" altLang="en-US" sz="1800" baseline="-25000">
                <a:latin typeface="Helvetica" charset="0"/>
                <a:sym typeface="Monotype Sorts" charset="2"/>
              </a:rPr>
              <a:t>2</a:t>
            </a:r>
            <a:r>
              <a:rPr kumimoji="1" lang="en-US" altLang="en-US" sz="1800">
                <a:latin typeface="Helvetica" charset="0"/>
                <a:sym typeface="Monotype Sorts" charset="2"/>
              </a:rPr>
              <a:t>, </a:t>
            </a:r>
            <a:r>
              <a:rPr kumimoji="1" lang="en-US" altLang="en-US" sz="1800" i="1">
                <a:latin typeface="Helvetica" charset="0"/>
                <a:sym typeface="Monotype Sorts" charset="2"/>
              </a:rPr>
              <a:t>k</a:t>
            </a:r>
            <a:r>
              <a:rPr kumimoji="1" lang="en-US" altLang="en-US" sz="1800" baseline="-25000">
                <a:latin typeface="Helvetica" charset="0"/>
                <a:sym typeface="Monotype Sorts" charset="2"/>
              </a:rPr>
              <a:t>2</a:t>
            </a:r>
            <a:r>
              <a:rPr kumimoji="1" lang="en-US" altLang="en-US" sz="1800">
                <a:latin typeface="Helvetica" charset="0"/>
                <a:sym typeface="Monotype Sorts" charset="2"/>
              </a:rPr>
              <a:t> where there is no corresponding value for </a:t>
            </a:r>
            <a:r>
              <a:rPr kumimoji="1" lang="en-US" altLang="en-US" sz="1800" i="1">
                <a:latin typeface="Helvetica" charset="0"/>
                <a:sym typeface="Monotype Sorts" charset="2"/>
              </a:rPr>
              <a:t>J</a:t>
            </a:r>
            <a:r>
              <a:rPr kumimoji="1" lang="en-US" altLang="en-US" sz="1800">
                <a:latin typeface="Helvetica" charset="0"/>
                <a:sym typeface="Monotype Sorts" charset="2"/>
              </a:rPr>
              <a:t>).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Wingdings" charset="2"/>
              <a:buChar char="l"/>
            </a:pPr>
            <a:r>
              <a:rPr kumimoji="1" lang="en-US" altLang="en-US" sz="1800">
                <a:latin typeface="Helvetica" charset="0"/>
                <a:sym typeface="Monotype Sorts" charset="2"/>
              </a:rPr>
              <a:t>(</a:t>
            </a:r>
            <a:r>
              <a:rPr kumimoji="1" lang="en-US" altLang="en-US" sz="1800" i="1">
                <a:latin typeface="Helvetica" charset="0"/>
                <a:sym typeface="Monotype Sorts" charset="2"/>
              </a:rPr>
              <a:t>i_ID, dept_nameI) </a:t>
            </a:r>
            <a:r>
              <a:rPr kumimoji="1" lang="en-US" altLang="en-US" sz="1800">
                <a:latin typeface="Helvetica" charset="0"/>
                <a:sym typeface="Monotype Sorts" charset="2"/>
              </a:rPr>
              <a:t>if there is no separate relation mapping instructors to departments</a:t>
            </a:r>
          </a:p>
        </p:txBody>
      </p:sp>
      <p:sp>
        <p:nvSpPr>
          <p:cNvPr id="7506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451100" y="947738"/>
            <a:ext cx="7848600" cy="4876800"/>
          </a:xfrm>
        </p:spPr>
        <p:txBody>
          <a:bodyPr/>
          <a:lstStyle/>
          <a:p>
            <a:r>
              <a:rPr lang="en-US" altLang="en-US">
                <a:sym typeface="Symbol" charset="2"/>
              </a:rPr>
              <a:t>There is some redundancy in this schema</a:t>
            </a:r>
            <a:endParaRPr lang="en-US" altLang="en-US"/>
          </a:p>
          <a:p>
            <a:r>
              <a:rPr lang="en-US" altLang="en-US"/>
              <a:t>Example of problems due to redundancy in 3NF</a:t>
            </a:r>
          </a:p>
          <a:p>
            <a:pPr lvl="1"/>
            <a:r>
              <a:rPr lang="en-US" altLang="en-US" i="1"/>
              <a:t>R = </a:t>
            </a:r>
            <a:r>
              <a:rPr lang="en-US" altLang="en-US"/>
              <a:t>(</a:t>
            </a:r>
            <a:r>
              <a:rPr lang="en-US" altLang="en-US" i="1"/>
              <a:t>J, K, L)</a:t>
            </a:r>
            <a:br>
              <a:rPr lang="en-US" altLang="en-US" i="1"/>
            </a:br>
            <a:r>
              <a:rPr lang="en-US" altLang="en-US" i="1"/>
              <a:t>F = </a:t>
            </a:r>
            <a:r>
              <a:rPr lang="en-US" altLang="en-US"/>
              <a:t>{</a:t>
            </a:r>
            <a:r>
              <a:rPr lang="en-US" altLang="en-US" i="1"/>
              <a:t>JK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L, L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K </a:t>
            </a:r>
            <a:r>
              <a:rPr lang="en-US" altLang="en-US">
                <a:sym typeface="Monotype Sorts" charset="2"/>
              </a:rPr>
              <a:t>}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4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for 3NF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Optimization: Need to check only FDs in </a:t>
            </a:r>
            <a:r>
              <a:rPr lang="en-US" altLang="en-US" i="1"/>
              <a:t>F</a:t>
            </a:r>
            <a:r>
              <a:rPr lang="en-US" altLang="en-US"/>
              <a:t>, need not check all FDs in </a:t>
            </a:r>
            <a:r>
              <a:rPr lang="en-US" altLang="en-US" i="1"/>
              <a:t>F</a:t>
            </a:r>
            <a:r>
              <a:rPr lang="en-US" altLang="en-US" i="1" baseline="30000"/>
              <a:t>+</a:t>
            </a:r>
            <a:r>
              <a:rPr lang="en-US" altLang="en-US"/>
              <a:t>.</a:t>
            </a:r>
          </a:p>
          <a:p>
            <a:r>
              <a:rPr lang="en-US" altLang="en-US"/>
              <a:t>Use attribute closure to check for each dependency </a:t>
            </a:r>
            <a:r>
              <a:rPr lang="en-US" altLang="en-US">
                <a:sym typeface="Symbol" charset="2"/>
              </a:rPr>
              <a:t>  , if  </a:t>
            </a:r>
            <a:r>
              <a:rPr lang="en-US" altLang="en-US"/>
              <a:t>is a superkey.</a:t>
            </a:r>
          </a:p>
          <a:p>
            <a:r>
              <a:rPr lang="en-US" altLang="en-US"/>
              <a:t>If </a:t>
            </a:r>
            <a:r>
              <a:rPr lang="en-US" altLang="en-US">
                <a:sym typeface="Symbol" charset="2"/>
              </a:rPr>
              <a:t> </a:t>
            </a:r>
            <a:r>
              <a:rPr lang="en-US" altLang="en-US"/>
              <a:t>is not a superkey, we have to verify if each attribute in </a:t>
            </a:r>
            <a:r>
              <a:rPr lang="en-US" altLang="en-US">
                <a:sym typeface="Symbol" charset="2"/>
              </a:rPr>
              <a:t></a:t>
            </a:r>
            <a:r>
              <a:rPr lang="en-US" altLang="en-US"/>
              <a:t> is contained in a candidate key of </a:t>
            </a:r>
            <a:r>
              <a:rPr lang="en-US" altLang="en-US" i="1"/>
              <a:t>R</a:t>
            </a:r>
          </a:p>
          <a:p>
            <a:pPr lvl="1"/>
            <a:r>
              <a:rPr lang="en-US" altLang="en-US"/>
              <a:t>this test is rather more expensive, since it involve finding candidate keys</a:t>
            </a:r>
          </a:p>
          <a:p>
            <a:pPr lvl="1"/>
            <a:r>
              <a:rPr lang="en-US" altLang="en-US"/>
              <a:t>testing for 3NF has been shown to be NP-hard</a:t>
            </a:r>
          </a:p>
          <a:p>
            <a:pPr lvl="1"/>
            <a:r>
              <a:rPr lang="en-US" altLang="en-US"/>
              <a:t>Interestingly, decomposition into third normal form (described shortly) can be done in polynomial time</a:t>
            </a:r>
            <a:r>
              <a:rPr lang="en-US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00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90763" y="100013"/>
            <a:ext cx="8077200" cy="609600"/>
          </a:xfrm>
        </p:spPr>
        <p:txBody>
          <a:bodyPr/>
          <a:lstStyle/>
          <a:p>
            <a:r>
              <a:rPr lang="en-US" altLang="en-US"/>
              <a:t>Testing for Dependency Preservation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51100" y="1163639"/>
            <a:ext cx="7304088" cy="5197475"/>
          </a:xfrm>
        </p:spPr>
        <p:txBody>
          <a:bodyPr/>
          <a:lstStyle/>
          <a:p>
            <a:r>
              <a:rPr lang="en-US" altLang="en-US">
                <a:sym typeface="Symbol" charset="2"/>
              </a:rPr>
              <a:t>To check if a dependency    is preserved in a decomposition of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>
                <a:sym typeface="Symbol" charset="2"/>
              </a:rPr>
              <a:t> into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 sz="2000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,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 sz="2000" baseline="-25000">
                <a:sym typeface="Symbol" charset="2"/>
              </a:rPr>
              <a:t>2</a:t>
            </a:r>
            <a:r>
              <a:rPr lang="en-US" altLang="en-US">
                <a:sym typeface="Symbol" charset="2"/>
              </a:rPr>
              <a:t>, …,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 sz="2000" baseline="-25000">
                <a:sym typeface="Symbol" charset="2"/>
              </a:rPr>
              <a:t>n</a:t>
            </a:r>
            <a:r>
              <a:rPr lang="en-US" altLang="en-US">
                <a:sym typeface="Symbol" charset="2"/>
              </a:rPr>
              <a:t> we apply the following test (with attribute closure done with respect to </a:t>
            </a:r>
            <a:r>
              <a:rPr lang="en-US" altLang="en-US" i="1">
                <a:sym typeface="Symbol" charset="2"/>
              </a:rPr>
              <a:t>F</a:t>
            </a:r>
            <a:r>
              <a:rPr lang="en-US" altLang="en-US">
                <a:sym typeface="Symbol" charset="2"/>
              </a:rPr>
              <a:t>)</a:t>
            </a:r>
          </a:p>
          <a:p>
            <a:pPr lvl="1"/>
            <a:r>
              <a:rPr lang="en-US" altLang="en-US" i="1"/>
              <a:t>result </a:t>
            </a:r>
            <a:r>
              <a:rPr lang="en-US" altLang="en-US"/>
              <a:t>= </a:t>
            </a:r>
            <a:r>
              <a:rPr lang="en-US" altLang="en-US">
                <a:sym typeface="Symbol" charset="2"/>
              </a:rPr>
              <a:t></a:t>
            </a:r>
            <a:br>
              <a:rPr lang="en-US" altLang="en-US">
                <a:sym typeface="Symbol" charset="2"/>
              </a:rPr>
            </a:br>
            <a:r>
              <a:rPr lang="en-US" altLang="en-US" b="1">
                <a:sym typeface="Symbol" charset="2"/>
              </a:rPr>
              <a:t>while</a:t>
            </a:r>
            <a:r>
              <a:rPr lang="en-US" altLang="en-US">
                <a:sym typeface="Symbol" charset="2"/>
              </a:rPr>
              <a:t> (changes to </a:t>
            </a:r>
            <a:r>
              <a:rPr lang="en-US" altLang="en-US" i="1">
                <a:sym typeface="Symbol" charset="2"/>
              </a:rPr>
              <a:t>result</a:t>
            </a:r>
            <a:r>
              <a:rPr lang="en-US" altLang="en-US">
                <a:sym typeface="Symbol" charset="2"/>
              </a:rPr>
              <a:t>) do</a:t>
            </a:r>
            <a:br>
              <a:rPr lang="en-US" altLang="en-US">
                <a:sym typeface="Symbol" charset="2"/>
              </a:rPr>
            </a:br>
            <a:r>
              <a:rPr lang="en-US" altLang="en-US">
                <a:sym typeface="Symbol" charset="2"/>
              </a:rPr>
              <a:t>	</a:t>
            </a:r>
            <a:r>
              <a:rPr lang="en-US" altLang="en-US" b="1">
                <a:sym typeface="Symbol" charset="2"/>
              </a:rPr>
              <a:t>for each</a:t>
            </a:r>
            <a:r>
              <a:rPr lang="en-US" altLang="en-US">
                <a:sym typeface="Symbol" charset="2"/>
              </a:rPr>
              <a:t>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 i="1" baseline="-25000">
                <a:sym typeface="Symbol" charset="2"/>
              </a:rPr>
              <a:t>i</a:t>
            </a:r>
            <a:r>
              <a:rPr lang="en-US" altLang="en-US" i="1">
                <a:sym typeface="Symbol" charset="2"/>
              </a:rPr>
              <a:t> </a:t>
            </a:r>
            <a:r>
              <a:rPr lang="en-US" altLang="en-US">
                <a:sym typeface="Symbol" charset="2"/>
              </a:rPr>
              <a:t>in the decomposition</a:t>
            </a:r>
            <a:br>
              <a:rPr lang="en-US" altLang="en-US">
                <a:sym typeface="Symbol" charset="2"/>
              </a:rPr>
            </a:br>
            <a:r>
              <a:rPr lang="en-US" altLang="en-US">
                <a:sym typeface="Symbol" charset="2"/>
              </a:rPr>
              <a:t>		</a:t>
            </a:r>
            <a:r>
              <a:rPr lang="en-US" altLang="en-US" i="1">
                <a:sym typeface="Symbol" charset="2"/>
              </a:rPr>
              <a:t>t</a:t>
            </a:r>
            <a:r>
              <a:rPr lang="en-US" altLang="en-US">
                <a:sym typeface="Symbol" charset="2"/>
              </a:rPr>
              <a:t> = (</a:t>
            </a:r>
            <a:r>
              <a:rPr lang="en-US" altLang="en-US" i="1">
                <a:sym typeface="Symbol" charset="2"/>
              </a:rPr>
              <a:t>result </a:t>
            </a:r>
            <a:r>
              <a:rPr lang="en-US" altLang="en-US">
                <a:sym typeface="Symbol" charset="2"/>
              </a:rPr>
              <a:t>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 i="1" baseline="-25000">
                <a:sym typeface="Symbol" charset="2"/>
              </a:rPr>
              <a:t>i</a:t>
            </a:r>
            <a:r>
              <a:rPr lang="en-US" altLang="en-US">
                <a:sym typeface="Symbol" charset="2"/>
              </a:rPr>
              <a:t>)</a:t>
            </a:r>
            <a:r>
              <a:rPr lang="en-US" altLang="en-US" baseline="30000">
                <a:sym typeface="Symbol" charset="2"/>
              </a:rPr>
              <a:t>+ </a:t>
            </a:r>
            <a:r>
              <a:rPr lang="en-US" altLang="en-US">
                <a:sym typeface="Symbol" charset="2"/>
              </a:rPr>
              <a:t>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 i="1" baseline="-25000">
                <a:sym typeface="Symbol" charset="2"/>
              </a:rPr>
              <a:t>i</a:t>
            </a:r>
            <a:br>
              <a:rPr lang="en-US" altLang="en-US" i="1" baseline="-25000">
                <a:sym typeface="Symbol" charset="2"/>
              </a:rPr>
            </a:br>
            <a:r>
              <a:rPr lang="en-US" altLang="en-US" i="1" baseline="-25000">
                <a:sym typeface="Symbol" charset="2"/>
              </a:rPr>
              <a:t>		</a:t>
            </a:r>
            <a:r>
              <a:rPr lang="en-US" altLang="en-US" i="1">
                <a:sym typeface="Symbol" charset="2"/>
              </a:rPr>
              <a:t>result  =  result  </a:t>
            </a:r>
            <a:r>
              <a:rPr lang="en-US" altLang="en-US">
                <a:sym typeface="Symbol" charset="2"/>
              </a:rPr>
              <a:t> </a:t>
            </a:r>
            <a:r>
              <a:rPr lang="en-US" altLang="en-US" i="1">
                <a:sym typeface="Symbol" charset="2"/>
              </a:rPr>
              <a:t>t</a:t>
            </a:r>
          </a:p>
          <a:p>
            <a:pPr lvl="1"/>
            <a:r>
              <a:rPr lang="en-US" altLang="en-US">
                <a:sym typeface="Symbol" charset="2"/>
              </a:rPr>
              <a:t>If </a:t>
            </a:r>
            <a:r>
              <a:rPr lang="en-US" altLang="en-US" i="1">
                <a:sym typeface="Symbol" charset="2"/>
              </a:rPr>
              <a:t>result</a:t>
            </a:r>
            <a:r>
              <a:rPr lang="en-US" altLang="en-US">
                <a:sym typeface="Symbol" charset="2"/>
              </a:rPr>
              <a:t> contains all attributes in , then the functional dependency </a:t>
            </a:r>
            <a:br>
              <a:rPr lang="en-US" altLang="en-US">
                <a:sym typeface="Symbol" charset="2"/>
              </a:rPr>
            </a:br>
            <a:r>
              <a:rPr lang="en-US" altLang="en-US">
                <a:sym typeface="Symbol" charset="2"/>
              </a:rPr>
              <a:t>   is preserved.</a:t>
            </a:r>
          </a:p>
          <a:p>
            <a:r>
              <a:rPr lang="en-US" altLang="en-US">
                <a:sym typeface="Symbol" charset="2"/>
              </a:rPr>
              <a:t>We apply the test on all dependencies in </a:t>
            </a:r>
            <a:r>
              <a:rPr lang="en-US" altLang="en-US" i="1">
                <a:sym typeface="Symbol" charset="2"/>
              </a:rPr>
              <a:t>F</a:t>
            </a:r>
            <a:r>
              <a:rPr lang="en-US" altLang="en-US">
                <a:sym typeface="Symbol" charset="2"/>
              </a:rPr>
              <a:t>  to check if a decomposition is dependency preserving</a:t>
            </a:r>
          </a:p>
          <a:p>
            <a:r>
              <a:rPr lang="en-US" altLang="en-US">
                <a:sym typeface="Symbol" charset="2"/>
              </a:rPr>
              <a:t>This procedure takes polynomial time, instead of the exponential time required to compute </a:t>
            </a:r>
            <a:r>
              <a:rPr lang="en-US" altLang="en-US" i="1">
                <a:sym typeface="Symbol" charset="2"/>
              </a:rPr>
              <a:t>F</a:t>
            </a:r>
            <a:r>
              <a:rPr lang="en-US" altLang="en-US" i="1" baseline="30000">
                <a:sym typeface="Symbol" charset="2"/>
              </a:rPr>
              <a:t>+</a:t>
            </a:r>
            <a:r>
              <a:rPr lang="en-US" altLang="en-US" i="1">
                <a:sym typeface="Symbol" charset="2"/>
              </a:rPr>
              <a:t> </a:t>
            </a:r>
            <a:r>
              <a:rPr lang="en-US" altLang="en-US">
                <a:sym typeface="Symbol" charset="2"/>
              </a:rPr>
              <a:t>and</a:t>
            </a:r>
            <a:r>
              <a:rPr lang="en-US" altLang="en-US" i="1">
                <a:sym typeface="Symbol" charset="2"/>
              </a:rPr>
              <a:t> </a:t>
            </a:r>
            <a:r>
              <a:rPr lang="en-US" altLang="en-US"/>
              <a:t>(</a:t>
            </a:r>
            <a:r>
              <a:rPr lang="en-US" altLang="en-US" i="1"/>
              <a:t>F</a:t>
            </a:r>
            <a:r>
              <a:rPr lang="en-US" altLang="en-US" baseline="-25000"/>
              <a:t>1</a:t>
            </a:r>
            <a:r>
              <a:rPr lang="en-US" altLang="en-US" i="1"/>
              <a:t> </a:t>
            </a:r>
            <a:r>
              <a:rPr lang="en-US" altLang="en-US" sz="1600">
                <a:sym typeface="Symbol" charset="2"/>
              </a:rPr>
              <a:t></a:t>
            </a:r>
            <a:r>
              <a:rPr lang="en-US" altLang="en-US" i="1">
                <a:sym typeface="Symbol" charset="2"/>
              </a:rPr>
              <a:t> F</a:t>
            </a:r>
            <a:r>
              <a:rPr lang="en-US" altLang="en-US" baseline="-25000">
                <a:sym typeface="Symbol" charset="2"/>
              </a:rPr>
              <a:t>2</a:t>
            </a:r>
            <a:r>
              <a:rPr lang="en-US" altLang="en-US" sz="1600">
                <a:sym typeface="Symbol" charset="2"/>
              </a:rPr>
              <a:t> </a:t>
            </a:r>
            <a:r>
              <a:rPr lang="en-US" altLang="en-US" i="1">
                <a:sym typeface="Symbol" charset="2"/>
              </a:rPr>
              <a:t> … </a:t>
            </a:r>
            <a:r>
              <a:rPr lang="en-US" altLang="en-US" sz="1600">
                <a:sym typeface="Symbol" charset="2"/>
              </a:rPr>
              <a:t></a:t>
            </a:r>
            <a:r>
              <a:rPr lang="en-US" altLang="en-US" i="1">
                <a:sym typeface="Symbol" charset="2"/>
              </a:rPr>
              <a:t> F</a:t>
            </a:r>
            <a:r>
              <a:rPr lang="en-US" altLang="en-US" baseline="-25000">
                <a:sym typeface="Symbol" charset="2"/>
              </a:rPr>
              <a:t>n</a:t>
            </a:r>
            <a:r>
              <a:rPr lang="en-US" altLang="en-US">
                <a:sym typeface="Symbol" charset="2"/>
              </a:rPr>
              <a:t>)</a:t>
            </a:r>
            <a:r>
              <a:rPr lang="en-US" altLang="en-US" sz="2000" baseline="30000">
                <a:sym typeface="Symbol" charset="2"/>
              </a:rPr>
              <a:t>+</a:t>
            </a:r>
            <a:r>
              <a:rPr lang="en-US" altLang="en-US">
                <a:sym typeface="Symbol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5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1100" y="1163638"/>
            <a:ext cx="78486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/>
              <a:t>R = </a:t>
            </a:r>
            <a:r>
              <a:rPr lang="en-US" altLang="en-US"/>
              <a:t>(</a:t>
            </a:r>
            <a:r>
              <a:rPr lang="en-US" altLang="en-US" i="1"/>
              <a:t>A, B, C </a:t>
            </a:r>
            <a:r>
              <a:rPr lang="en-US" altLang="en-US"/>
              <a:t>)</a:t>
            </a:r>
            <a:r>
              <a:rPr lang="en-US" altLang="en-US" i="1"/>
              <a:t/>
            </a:r>
            <a:br>
              <a:rPr lang="en-US" altLang="en-US" i="1"/>
            </a:br>
            <a:r>
              <a:rPr lang="en-US" altLang="en-US" i="1"/>
              <a:t>F = </a:t>
            </a:r>
            <a:r>
              <a:rPr lang="en-US" altLang="en-US"/>
              <a:t>{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B</a:t>
            </a:r>
            <a:br>
              <a:rPr lang="en-US" altLang="en-US" i="1">
                <a:sym typeface="Monotype Sorts" charset="2"/>
              </a:rPr>
            </a:br>
            <a:r>
              <a:rPr lang="en-US" altLang="en-US" i="1">
                <a:sym typeface="Monotype Sorts" charset="2"/>
              </a:rPr>
              <a:t>	 B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 i="1">
                <a:sym typeface="Monotype Sorts" charset="2"/>
              </a:rPr>
              <a:t> C</a:t>
            </a:r>
            <a:r>
              <a:rPr lang="en-US" altLang="en-US">
                <a:sym typeface="Monotype Sorts" charset="2"/>
              </a:rPr>
              <a:t>}</a:t>
            </a:r>
            <a:br>
              <a:rPr lang="en-US" altLang="en-US">
                <a:sym typeface="Monotype Sorts" charset="2"/>
              </a:rPr>
            </a:br>
            <a:r>
              <a:rPr lang="en-US" altLang="en-US">
                <a:sym typeface="Monotype Sorts" charset="2"/>
              </a:rPr>
              <a:t>Key = {</a:t>
            </a:r>
            <a:r>
              <a:rPr lang="en-US" altLang="en-US" i="1">
                <a:sym typeface="Monotype Sorts" charset="2"/>
              </a:rPr>
              <a:t>A</a:t>
            </a:r>
            <a:r>
              <a:rPr lang="en-US" altLang="en-US">
                <a:sym typeface="Monotype Sorts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>
                <a:sym typeface="Monotype Sorts" charset="2"/>
              </a:rPr>
              <a:t>R</a:t>
            </a:r>
            <a:r>
              <a:rPr lang="en-US" altLang="en-US">
                <a:sym typeface="Monotype Sorts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altLang="en-US">
                <a:sym typeface="Monotype Sorts" charset="2"/>
              </a:rPr>
              <a:t>Decomposition </a:t>
            </a:r>
            <a:r>
              <a:rPr lang="en-US" altLang="en-US" i="1">
                <a:sym typeface="Monotype Sorts" charset="2"/>
              </a:rPr>
              <a:t>R</a:t>
            </a:r>
            <a:r>
              <a:rPr lang="en-US" altLang="en-US" baseline="-25000">
                <a:sym typeface="Monotype Sorts" charset="2"/>
              </a:rPr>
              <a:t>1</a:t>
            </a:r>
            <a:r>
              <a:rPr lang="en-US" altLang="en-US">
                <a:sym typeface="Monotype Sorts" charset="2"/>
              </a:rPr>
              <a:t> = (</a:t>
            </a:r>
            <a:r>
              <a:rPr lang="en-US" altLang="en-US" i="1">
                <a:sym typeface="Monotype Sorts" charset="2"/>
              </a:rPr>
              <a:t>A, B),  R</a:t>
            </a:r>
            <a:r>
              <a:rPr lang="en-US" altLang="en-US" baseline="-25000">
                <a:sym typeface="Monotype Sorts" charset="2"/>
              </a:rPr>
              <a:t>2</a:t>
            </a:r>
            <a:r>
              <a:rPr lang="en-US" altLang="en-US">
                <a:sym typeface="Monotype Sorts" charset="2"/>
              </a:rPr>
              <a:t> = </a:t>
            </a:r>
            <a:r>
              <a:rPr lang="en-US" altLang="en-US" i="1">
                <a:sym typeface="Monotype Sorts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i="1">
                <a:sym typeface="Monotype Sorts" charset="2"/>
              </a:rPr>
              <a:t>R</a:t>
            </a:r>
            <a:r>
              <a:rPr lang="en-US" altLang="en-US" baseline="-25000">
                <a:sym typeface="Monotype Sorts" charset="2"/>
              </a:rPr>
              <a:t>1</a:t>
            </a:r>
            <a:r>
              <a:rPr lang="en-US" altLang="en-US" i="1" baseline="-25000">
                <a:sym typeface="Monotype Sorts" charset="2"/>
              </a:rPr>
              <a:t> </a:t>
            </a:r>
            <a:r>
              <a:rPr lang="en-US" altLang="en-US">
                <a:sym typeface="Monotype Sorts" charset="2"/>
              </a:rPr>
              <a:t>and </a:t>
            </a:r>
            <a:r>
              <a:rPr lang="en-US" altLang="en-US" i="1">
                <a:sym typeface="Monotype Sorts" charset="2"/>
              </a:rPr>
              <a:t>R</a:t>
            </a:r>
            <a:r>
              <a:rPr lang="en-US" altLang="en-US" baseline="-25000">
                <a:sym typeface="Monotype Sorts" charset="2"/>
              </a:rPr>
              <a:t>2</a:t>
            </a:r>
            <a:r>
              <a:rPr lang="en-US" altLang="en-US">
                <a:sym typeface="Monotype Sorts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altLang="en-US">
                <a:sym typeface="Monotype Sorts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>
                <a:sym typeface="Monotype Sorts" charset="2"/>
              </a:rPr>
              <a:t>Dependency preserving</a:t>
            </a:r>
          </a:p>
        </p:txBody>
      </p:sp>
    </p:spTree>
    <p:extLst>
      <p:ext uri="{BB962C8B-B14F-4D97-AF65-F5344CB8AC3E}">
        <p14:creationId xmlns:p14="http://schemas.microsoft.com/office/powerpoint/2010/main" val="20201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3NF Decomposition Algorithm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1100" y="1163639"/>
            <a:ext cx="7956550" cy="5259387"/>
          </a:xfrm>
        </p:spPr>
        <p:txBody>
          <a:bodyPr/>
          <a:lstStyle/>
          <a:p>
            <a:pPr>
              <a:lnSpc>
                <a:spcPct val="90000"/>
              </a:lnSpc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/>
              <a:t>	Let </a:t>
            </a:r>
            <a:r>
              <a:rPr lang="en-US" altLang="en-US" i="1"/>
              <a:t>F</a:t>
            </a:r>
            <a:r>
              <a:rPr lang="en-US" altLang="en-US" sz="2000" i="1" baseline="-25000"/>
              <a:t>c</a:t>
            </a:r>
            <a:r>
              <a:rPr lang="en-US" altLang="en-US" i="1"/>
              <a:t> </a:t>
            </a:r>
            <a:r>
              <a:rPr lang="en-US" altLang="en-US"/>
              <a:t>be a canonical cover for </a:t>
            </a:r>
            <a:r>
              <a:rPr lang="en-US" altLang="en-US" i="1"/>
              <a:t>F;</a:t>
            </a:r>
            <a:br>
              <a:rPr lang="en-US" altLang="en-US" i="1"/>
            </a:br>
            <a:r>
              <a:rPr lang="en-US" altLang="en-US" i="1"/>
              <a:t>i </a:t>
            </a:r>
            <a:r>
              <a:rPr lang="en-US" altLang="en-US"/>
              <a:t>:= 0;</a:t>
            </a:r>
            <a:br>
              <a:rPr lang="en-US" altLang="en-US"/>
            </a:br>
            <a:r>
              <a:rPr lang="en-US" altLang="en-US" b="1"/>
              <a:t>for each </a:t>
            </a:r>
            <a:r>
              <a:rPr lang="en-US" altLang="en-US"/>
              <a:t> functional dependency </a:t>
            </a:r>
            <a:r>
              <a:rPr lang="en-US" altLang="en-US">
                <a:sym typeface="Symbol" charset="2"/>
              </a:rPr>
              <a:t></a:t>
            </a:r>
            <a:r>
              <a:rPr lang="en-US" altLang="en-US">
                <a:sym typeface="Greek Symbols" charset="0"/>
              </a:rPr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Symbol" charset="2"/>
              </a:rPr>
              <a:t></a:t>
            </a:r>
            <a:r>
              <a:rPr lang="en-US" altLang="en-US" i="1">
                <a:sym typeface="Greek Symbols" charset="0"/>
              </a:rPr>
              <a:t> </a:t>
            </a:r>
            <a:r>
              <a:rPr lang="en-US" altLang="en-US">
                <a:sym typeface="Greek Symbols" charset="0"/>
              </a:rPr>
              <a:t>in </a:t>
            </a:r>
            <a:r>
              <a:rPr lang="en-US" altLang="en-US" i="1">
                <a:sym typeface="Greek Symbols" charset="0"/>
              </a:rPr>
              <a:t>F</a:t>
            </a:r>
            <a:r>
              <a:rPr lang="en-US" altLang="en-US" sz="2000" i="1" baseline="-25000">
                <a:sym typeface="Greek Symbols" charset="0"/>
              </a:rPr>
              <a:t>c</a:t>
            </a:r>
            <a:r>
              <a:rPr lang="en-US" altLang="en-US" i="1">
                <a:sym typeface="Greek Symbols" charset="0"/>
              </a:rPr>
              <a:t> </a:t>
            </a:r>
            <a:r>
              <a:rPr lang="en-US" altLang="en-US" b="1">
                <a:sym typeface="Greek Symbols" charset="0"/>
              </a:rPr>
              <a:t>do</a:t>
            </a:r>
            <a:br>
              <a:rPr lang="en-US" altLang="en-US" b="1">
                <a:sym typeface="Greek Symbols" charset="0"/>
              </a:rPr>
            </a:br>
            <a:r>
              <a:rPr lang="en-US" altLang="en-US" b="1">
                <a:sym typeface="Greek Symbols" charset="0"/>
              </a:rPr>
              <a:t>	if </a:t>
            </a:r>
            <a:r>
              <a:rPr lang="en-US" altLang="en-US">
                <a:sym typeface="Greek Symbols" charset="0"/>
              </a:rPr>
              <a:t>none of the schemas </a:t>
            </a:r>
            <a:r>
              <a:rPr lang="en-US" altLang="en-US" i="1">
                <a:sym typeface="Greek Symbols" charset="0"/>
              </a:rPr>
              <a:t>R</a:t>
            </a:r>
            <a:r>
              <a:rPr lang="en-US" altLang="en-US" i="1" baseline="-25000">
                <a:sym typeface="Greek Symbols" charset="0"/>
              </a:rPr>
              <a:t>j</a:t>
            </a:r>
            <a:r>
              <a:rPr lang="en-US" altLang="en-US" i="1">
                <a:sym typeface="Greek Symbols" charset="0"/>
              </a:rPr>
              <a:t>, </a:t>
            </a:r>
            <a:r>
              <a:rPr lang="en-US" altLang="en-US">
                <a:sym typeface="Greek Symbols" charset="0"/>
              </a:rPr>
              <a:t>1 </a:t>
            </a:r>
            <a:r>
              <a:rPr lang="en-US" altLang="en-US">
                <a:sym typeface="Symbol" charset="2"/>
              </a:rPr>
              <a:t> </a:t>
            </a:r>
            <a:r>
              <a:rPr lang="en-US" altLang="en-US" i="1">
                <a:sym typeface="Symbol" charset="2"/>
              </a:rPr>
              <a:t>j </a:t>
            </a:r>
            <a:r>
              <a:rPr lang="en-US" altLang="en-US">
                <a:sym typeface="Greek Symbols" charset="0"/>
              </a:rPr>
              <a:t> </a:t>
            </a:r>
            <a:r>
              <a:rPr lang="en-US" altLang="en-US">
                <a:sym typeface="Symbol" charset="2"/>
              </a:rPr>
              <a:t></a:t>
            </a:r>
            <a:r>
              <a:rPr lang="en-US" altLang="en-US" i="1">
                <a:sym typeface="Symbol" charset="2"/>
              </a:rPr>
              <a:t> i </a:t>
            </a:r>
            <a:r>
              <a:rPr lang="en-US" altLang="en-US">
                <a:sym typeface="Symbol" charset="2"/>
              </a:rPr>
              <a:t>contains  </a:t>
            </a:r>
            <a:r>
              <a:rPr lang="en-US" altLang="en-US">
                <a:sym typeface="Greek Symbols" charset="0"/>
              </a:rPr>
              <a:t> </a:t>
            </a:r>
            <a:r>
              <a:rPr lang="en-US" altLang="en-US" i="1">
                <a:sym typeface="Symbol" charset="2"/>
              </a:rPr>
              <a:t></a:t>
            </a:r>
            <a:r>
              <a:rPr lang="en-US" altLang="en-US" i="1">
                <a:sym typeface="Greek Symbols" charset="0"/>
              </a:rPr>
              <a:t> </a:t>
            </a:r>
            <a:r>
              <a:rPr lang="en-US" altLang="en-US">
                <a:sym typeface="Greek Symbols" charset="0"/>
              </a:rPr>
              <a:t/>
            </a:r>
            <a:br>
              <a:rPr lang="en-US" altLang="en-US">
                <a:sym typeface="Greek Symbols" charset="0"/>
              </a:rPr>
            </a:br>
            <a:r>
              <a:rPr lang="en-US" altLang="en-US">
                <a:sym typeface="Greek Symbols" charset="0"/>
              </a:rPr>
              <a:t>		</a:t>
            </a:r>
            <a:r>
              <a:rPr lang="en-US" altLang="en-US" b="1">
                <a:sym typeface="Greek Symbols" charset="0"/>
              </a:rPr>
              <a:t>then begin</a:t>
            </a:r>
            <a:br>
              <a:rPr lang="en-US" altLang="en-US" b="1">
                <a:sym typeface="Greek Symbols" charset="0"/>
              </a:rPr>
            </a:br>
            <a:r>
              <a:rPr lang="en-US" altLang="en-US" b="1">
                <a:sym typeface="Greek Symbols" charset="0"/>
              </a:rPr>
              <a:t>				</a:t>
            </a:r>
            <a:r>
              <a:rPr lang="en-US" altLang="en-US" i="1">
                <a:sym typeface="Greek Symbols" charset="0"/>
              </a:rPr>
              <a:t>i </a:t>
            </a:r>
            <a:r>
              <a:rPr lang="en-US" altLang="en-US">
                <a:sym typeface="Greek Symbols" charset="0"/>
              </a:rPr>
              <a:t>:= </a:t>
            </a:r>
            <a:r>
              <a:rPr lang="en-US" altLang="en-US" i="1">
                <a:sym typeface="Greek Symbols" charset="0"/>
              </a:rPr>
              <a:t>i  + </a:t>
            </a:r>
            <a:r>
              <a:rPr lang="en-US" altLang="en-US">
                <a:sym typeface="Greek Symbols" charset="0"/>
              </a:rPr>
              <a:t>1;</a:t>
            </a:r>
            <a:br>
              <a:rPr lang="en-US" altLang="en-US">
                <a:sym typeface="Greek Symbols" charset="0"/>
              </a:rPr>
            </a:br>
            <a:r>
              <a:rPr lang="en-US" altLang="en-US">
                <a:sym typeface="Greek Symbols" charset="0"/>
              </a:rPr>
              <a:t>				</a:t>
            </a:r>
            <a:r>
              <a:rPr lang="en-US" altLang="en-US" i="1">
                <a:sym typeface="Greek Symbols" charset="0"/>
              </a:rPr>
              <a:t>R</a:t>
            </a:r>
            <a:r>
              <a:rPr lang="en-US" altLang="en-US" i="1" baseline="-25000">
                <a:sym typeface="Greek Symbols" charset="0"/>
              </a:rPr>
              <a:t>i </a:t>
            </a:r>
            <a:r>
              <a:rPr lang="en-US" altLang="en-US">
                <a:sym typeface="Greek Symbols" charset="0"/>
              </a:rPr>
              <a:t> := </a:t>
            </a:r>
            <a:r>
              <a:rPr lang="en-US" altLang="en-US">
                <a:sym typeface="Symbol" charset="2"/>
              </a:rPr>
              <a:t></a:t>
            </a:r>
            <a:r>
              <a:rPr lang="en-US" altLang="en-US">
                <a:sym typeface="Greek Symbols" charset="0"/>
              </a:rPr>
              <a:t> </a:t>
            </a:r>
            <a:r>
              <a:rPr lang="en-US" altLang="en-US" i="1">
                <a:sym typeface="Symbol" charset="2"/>
              </a:rPr>
              <a:t></a:t>
            </a:r>
            <a:r>
              <a:rPr lang="en-US" altLang="en-US" i="1">
                <a:sym typeface="Greek Symbols" charset="0"/>
              </a:rPr>
              <a:t> </a:t>
            </a:r>
            <a:br>
              <a:rPr lang="en-US" altLang="en-US" i="1">
                <a:sym typeface="Greek Symbols" charset="0"/>
              </a:rPr>
            </a:br>
            <a:r>
              <a:rPr lang="en-US" altLang="en-US" i="1">
                <a:sym typeface="Greek Symbols" charset="0"/>
              </a:rPr>
              <a:t>			</a:t>
            </a:r>
            <a:r>
              <a:rPr lang="en-US" altLang="en-US" b="1">
                <a:sym typeface="Greek Symbols" charset="0"/>
              </a:rPr>
              <a:t>end</a:t>
            </a:r>
            <a:br>
              <a:rPr lang="en-US" altLang="en-US" b="1">
                <a:sym typeface="Greek Symbols" charset="0"/>
              </a:rPr>
            </a:br>
            <a:r>
              <a:rPr lang="en-US" altLang="en-US" b="1">
                <a:sym typeface="Greek Symbols" charset="0"/>
              </a:rPr>
              <a:t>if</a:t>
            </a:r>
            <a:r>
              <a:rPr lang="en-US" altLang="en-US">
                <a:sym typeface="Greek Symbols" charset="0"/>
              </a:rPr>
              <a:t> none of the schemas </a:t>
            </a:r>
            <a:r>
              <a:rPr lang="en-US" altLang="en-US" i="1">
                <a:sym typeface="Greek Symbols" charset="0"/>
              </a:rPr>
              <a:t>R</a:t>
            </a:r>
            <a:r>
              <a:rPr lang="en-US" altLang="en-US" sz="2400" i="1" baseline="-25000">
                <a:sym typeface="Greek Symbols" charset="0"/>
              </a:rPr>
              <a:t>j</a:t>
            </a:r>
            <a:r>
              <a:rPr lang="en-US" altLang="en-US" i="1">
                <a:sym typeface="Greek Symbols" charset="0"/>
              </a:rPr>
              <a:t>, </a:t>
            </a:r>
            <a:r>
              <a:rPr lang="en-US" altLang="en-US">
                <a:sym typeface="Greek Symbols" charset="0"/>
              </a:rPr>
              <a:t>1 </a:t>
            </a:r>
            <a:r>
              <a:rPr lang="en-US" altLang="en-US">
                <a:sym typeface="Symbol" charset="2"/>
              </a:rPr>
              <a:t> </a:t>
            </a:r>
            <a:r>
              <a:rPr lang="en-US" altLang="en-US" i="1">
                <a:sym typeface="Symbol" charset="2"/>
              </a:rPr>
              <a:t>j </a:t>
            </a:r>
            <a:r>
              <a:rPr lang="en-US" altLang="en-US">
                <a:sym typeface="Greek Symbols" charset="0"/>
              </a:rPr>
              <a:t> </a:t>
            </a:r>
            <a:r>
              <a:rPr lang="en-US" altLang="en-US">
                <a:sym typeface="Symbol" charset="2"/>
              </a:rPr>
              <a:t></a:t>
            </a:r>
            <a:r>
              <a:rPr lang="en-US" altLang="en-US" i="1">
                <a:sym typeface="Symbol" charset="2"/>
              </a:rPr>
              <a:t> i </a:t>
            </a:r>
            <a:r>
              <a:rPr lang="en-US" altLang="en-US">
                <a:sym typeface="Symbol" charset="2"/>
              </a:rPr>
              <a:t>contains a candidate key for </a:t>
            </a:r>
            <a:r>
              <a:rPr lang="en-US" altLang="en-US" i="1">
                <a:sym typeface="Symbol" charset="2"/>
              </a:rPr>
              <a:t>R</a:t>
            </a:r>
            <a:br>
              <a:rPr lang="en-US" altLang="en-US" i="1">
                <a:sym typeface="Symbol" charset="2"/>
              </a:rPr>
            </a:br>
            <a:r>
              <a:rPr lang="en-US" altLang="en-US" i="1">
                <a:sym typeface="Symbol" charset="2"/>
              </a:rPr>
              <a:t>	</a:t>
            </a:r>
            <a:r>
              <a:rPr lang="en-US" altLang="en-US" b="1">
                <a:sym typeface="Symbol" charset="2"/>
              </a:rPr>
              <a:t>then begin</a:t>
            </a:r>
            <a:br>
              <a:rPr lang="en-US" altLang="en-US" b="1">
                <a:sym typeface="Symbol" charset="2"/>
              </a:rPr>
            </a:br>
            <a:r>
              <a:rPr lang="en-US" altLang="en-US" b="1">
                <a:sym typeface="Symbol" charset="2"/>
              </a:rPr>
              <a:t>			</a:t>
            </a:r>
            <a:r>
              <a:rPr lang="en-US" altLang="en-US" i="1">
                <a:sym typeface="Symbol" charset="2"/>
              </a:rPr>
              <a:t>i </a:t>
            </a:r>
            <a:r>
              <a:rPr lang="en-US" altLang="en-US">
                <a:sym typeface="Symbol" charset="2"/>
              </a:rPr>
              <a:t>:=</a:t>
            </a:r>
            <a:r>
              <a:rPr lang="en-US" altLang="en-US" i="1">
                <a:sym typeface="Symbol" charset="2"/>
              </a:rPr>
              <a:t> i </a:t>
            </a:r>
            <a:r>
              <a:rPr lang="en-US" altLang="en-US">
                <a:sym typeface="Symbol" charset="2"/>
              </a:rPr>
              <a:t> + 1;</a:t>
            </a:r>
            <a:br>
              <a:rPr lang="en-US" altLang="en-US">
                <a:sym typeface="Symbol" charset="2"/>
              </a:rPr>
            </a:br>
            <a:r>
              <a:rPr lang="en-US" altLang="en-US">
                <a:sym typeface="Symbol" charset="2"/>
              </a:rPr>
              <a:t>			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 sz="2400" i="1" baseline="-25000">
                <a:sym typeface="Symbol" charset="2"/>
              </a:rPr>
              <a:t>i</a:t>
            </a:r>
            <a:r>
              <a:rPr lang="en-US" altLang="en-US">
                <a:sym typeface="Symbol" charset="2"/>
              </a:rPr>
              <a:t> := any candidate key for </a:t>
            </a:r>
            <a:r>
              <a:rPr lang="en-US" altLang="en-US" i="1">
                <a:sym typeface="Symbol" charset="2"/>
              </a:rPr>
              <a:t>R;</a:t>
            </a:r>
            <a:br>
              <a:rPr lang="en-US" altLang="en-US" i="1">
                <a:sym typeface="Symbol" charset="2"/>
              </a:rPr>
            </a:br>
            <a:r>
              <a:rPr lang="en-US" altLang="en-US" i="1">
                <a:sym typeface="Symbol" charset="2"/>
              </a:rPr>
              <a:t>		</a:t>
            </a:r>
            <a:r>
              <a:rPr lang="en-US" altLang="en-US" b="1">
                <a:sym typeface="Symbol" charset="2"/>
              </a:rPr>
              <a:t>end </a:t>
            </a:r>
            <a:br>
              <a:rPr lang="en-US" altLang="en-US" b="1">
                <a:sym typeface="Symbol" charset="2"/>
              </a:rPr>
            </a:br>
            <a:r>
              <a:rPr lang="en-US" altLang="en-US">
                <a:sym typeface="Symbol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b="1">
                <a:sym typeface="Symbol" charset="2"/>
              </a:rPr>
              <a:t>      repeat</a:t>
            </a:r>
            <a:br>
              <a:rPr lang="en-US" altLang="en-US" b="1">
                <a:sym typeface="Symbol" charset="2"/>
              </a:rPr>
            </a:br>
            <a:r>
              <a:rPr lang="en-US" altLang="en-US" b="1">
                <a:sym typeface="Symbol" charset="2"/>
              </a:rPr>
              <a:t>if </a:t>
            </a:r>
            <a:r>
              <a:rPr lang="en-US" altLang="en-US">
                <a:sym typeface="Symbol" charset="2"/>
              </a:rPr>
              <a:t>any schema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 i="1" baseline="-25000">
                <a:sym typeface="Symbol" charset="2"/>
              </a:rPr>
              <a:t>j</a:t>
            </a:r>
            <a:r>
              <a:rPr lang="en-US" altLang="en-US" sz="2400" i="1" baseline="-25000">
                <a:sym typeface="Symbol" charset="2"/>
              </a:rPr>
              <a:t> </a:t>
            </a:r>
            <a:r>
              <a:rPr lang="en-US" altLang="en-US">
                <a:sym typeface="Symbol" charset="2"/>
              </a:rPr>
              <a:t>is contained in another schema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 sz="2400" i="1" baseline="-25000">
                <a:sym typeface="Symbol" charset="2"/>
              </a:rPr>
              <a:t>k</a:t>
            </a:r>
            <a:br>
              <a:rPr lang="en-US" altLang="en-US" sz="2400" i="1" baseline="-25000">
                <a:sym typeface="Symbol" charset="2"/>
              </a:rPr>
            </a:br>
            <a:r>
              <a:rPr lang="en-US" altLang="en-US" sz="2400" i="1" baseline="-25000">
                <a:sym typeface="Symbol" charset="2"/>
              </a:rPr>
              <a:t>        </a:t>
            </a:r>
            <a:r>
              <a:rPr lang="en-US" altLang="en-US" b="1">
                <a:sym typeface="Greek Symbols" charset="0"/>
              </a:rPr>
              <a:t>then /* </a:t>
            </a:r>
            <a:r>
              <a:rPr lang="en-US" altLang="en-US">
                <a:sym typeface="Greek Symbols" charset="0"/>
              </a:rPr>
              <a:t>delete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 i="1" baseline="-25000">
                <a:sym typeface="Symbol" charset="2"/>
              </a:rPr>
              <a:t>j</a:t>
            </a:r>
            <a:r>
              <a:rPr lang="en-US" altLang="en-US" sz="2400" i="1" baseline="-25000">
                <a:sym typeface="Symbol" charset="2"/>
              </a:rPr>
              <a:t>  </a:t>
            </a:r>
            <a:r>
              <a:rPr lang="en-US" altLang="en-US" b="1">
                <a:sym typeface="Greek Symbols" charset="0"/>
              </a:rPr>
              <a:t>*/</a:t>
            </a:r>
            <a:br>
              <a:rPr lang="en-US" altLang="en-US" b="1">
                <a:sym typeface="Greek Symbols" charset="0"/>
              </a:rPr>
            </a:br>
            <a:r>
              <a:rPr lang="en-US" altLang="en-US" b="1">
                <a:sym typeface="Greek Symbols" charset="0"/>
              </a:rPr>
              <a:t>          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 i="1" baseline="-25000">
                <a:sym typeface="Symbol" charset="2"/>
              </a:rPr>
              <a:t>j </a:t>
            </a:r>
            <a:r>
              <a:rPr lang="en-US" altLang="en-US" i="1">
                <a:sym typeface="Symbol" charset="2"/>
              </a:rPr>
              <a:t>= R;;</a:t>
            </a:r>
            <a:br>
              <a:rPr lang="en-US" altLang="en-US" i="1">
                <a:sym typeface="Symbol" charset="2"/>
              </a:rPr>
            </a:br>
            <a:r>
              <a:rPr lang="en-US" altLang="en-US" i="1">
                <a:sym typeface="Symbol" charset="2"/>
              </a:rPr>
              <a:t>           i=i-1;</a:t>
            </a:r>
            <a:r>
              <a:rPr lang="en-US" altLang="en-US">
                <a:sym typeface="Greek Symbols" charset="0"/>
              </a:rPr>
              <a:t/>
            </a:r>
            <a:br>
              <a:rPr lang="en-US" altLang="en-US">
                <a:sym typeface="Greek Symbols" charset="0"/>
              </a:rPr>
            </a:br>
            <a:r>
              <a:rPr lang="en-US" altLang="en-US" b="1">
                <a:sym typeface="Symbol" charset="2"/>
              </a:rPr>
              <a:t>return </a:t>
            </a:r>
            <a:r>
              <a:rPr lang="en-US" altLang="en-US" i="1">
                <a:sym typeface="Symbol" charset="2"/>
              </a:rPr>
              <a:t>(R</a:t>
            </a:r>
            <a:r>
              <a:rPr lang="en-US" altLang="en-US" sz="2000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,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 sz="2000" baseline="-25000">
                <a:sym typeface="Symbol" charset="2"/>
              </a:rPr>
              <a:t>2</a:t>
            </a:r>
            <a:r>
              <a:rPr lang="en-US" altLang="en-US">
                <a:sym typeface="Symbol" charset="2"/>
              </a:rPr>
              <a:t>, ...,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 sz="2400" i="1" baseline="-25000">
                <a:sym typeface="Symbol" charset="2"/>
              </a:rPr>
              <a:t>i</a:t>
            </a:r>
            <a:r>
              <a:rPr lang="en-US" altLang="en-US" i="1">
                <a:sym typeface="Symbol" charset="2"/>
              </a:rPr>
              <a:t>)</a:t>
            </a:r>
            <a:r>
              <a:rPr lang="en-US" altLang="en-US" i="1">
                <a:sym typeface="Greek Symbols" charset="0"/>
              </a:rPr>
              <a:t>	</a:t>
            </a:r>
            <a:r>
              <a:rPr lang="en-US" altLang="en-US" sz="1600" i="1">
                <a:sym typeface="Greek Symbols" charset="0"/>
              </a:rPr>
              <a:t>	    </a:t>
            </a:r>
          </a:p>
        </p:txBody>
      </p:sp>
    </p:spTree>
    <p:extLst>
      <p:ext uri="{BB962C8B-B14F-4D97-AF65-F5344CB8AC3E}">
        <p14:creationId xmlns:p14="http://schemas.microsoft.com/office/powerpoint/2010/main" val="9878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66675"/>
            <a:ext cx="8077200" cy="609600"/>
          </a:xfrm>
        </p:spPr>
        <p:txBody>
          <a:bodyPr/>
          <a:lstStyle/>
          <a:p>
            <a:r>
              <a:rPr lang="en-US" altLang="en-US"/>
              <a:t>3NF Decomposition Algorithm (Cont.)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>
                <a:sym typeface="Monotype Sorts" charset="2"/>
              </a:rPr>
              <a:t>Above algorithm ensures: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>
                <a:sym typeface="Monotype Sorts" charset="2"/>
              </a:rPr>
              <a:t>each relation schema </a:t>
            </a:r>
            <a:r>
              <a:rPr lang="en-US" altLang="en-US" i="1">
                <a:sym typeface="Monotype Sorts" charset="2"/>
              </a:rPr>
              <a:t>R</a:t>
            </a:r>
            <a:r>
              <a:rPr lang="en-US" altLang="en-US" i="1" baseline="-25000">
                <a:sym typeface="Monotype Sorts" charset="2"/>
              </a:rPr>
              <a:t>i</a:t>
            </a:r>
            <a:r>
              <a:rPr lang="en-US" altLang="en-US" i="1">
                <a:sym typeface="Monotype Sorts" charset="2"/>
              </a:rPr>
              <a:t> </a:t>
            </a:r>
            <a:r>
              <a:rPr lang="en-US" altLang="en-US">
                <a:sym typeface="Monotype Sorts" charset="2"/>
              </a:rPr>
              <a:t>is in 3NF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>
                <a:sym typeface="Monotype Sorts" charset="2"/>
              </a:rPr>
              <a:t>decomposition is dependency preserving and lossless-join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>
                <a:sym typeface="Monotype Sorts" charset="2"/>
              </a:rPr>
              <a:t>Proof of correctness is at end of this presentation (</a:t>
            </a:r>
            <a:r>
              <a:rPr lang="en-US" altLang="en-US">
                <a:sym typeface="Monotype Sorts" charset="2"/>
                <a:hlinkClick r:id="" action="ppaction://noaction"/>
              </a:rPr>
              <a:t>click here</a:t>
            </a:r>
            <a:r>
              <a:rPr lang="en-US" altLang="en-US">
                <a:sym typeface="Monotype Sorts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45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3NF Decomposition: An Example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1100" y="1163638"/>
            <a:ext cx="7988300" cy="4876800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/>
              <a:t>Relation schema:</a:t>
            </a:r>
          </a:p>
          <a:p>
            <a:pPr marL="800100" lvl="1" indent="-342900"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/>
              <a:t>cust_banker_branch = </a:t>
            </a:r>
            <a:r>
              <a:rPr lang="en-US" altLang="en-US"/>
              <a:t>(</a:t>
            </a:r>
            <a:r>
              <a:rPr lang="en-US" altLang="en-US" i="1" u="sng"/>
              <a:t>customer_id, employee_id</a:t>
            </a:r>
            <a:r>
              <a:rPr lang="en-US" altLang="en-US" i="1"/>
              <a:t>, branch_name, type </a:t>
            </a:r>
            <a:r>
              <a:rPr lang="en-US" altLang="en-US"/>
              <a:t>)</a:t>
            </a:r>
            <a:endParaRPr lang="en-US" altLang="en-US" i="1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/>
              <a:t>The functional dependencies for this relation schema are:</a:t>
            </a:r>
          </a:p>
          <a:p>
            <a:pPr marL="800100" lvl="1" indent="-342900"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/>
              <a:t>customer_id, employee_id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branch_name, type</a:t>
            </a:r>
          </a:p>
          <a:p>
            <a:pPr marL="800100" lvl="1" indent="-342900"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>
                <a:sym typeface="Monotype Sorts" charset="2"/>
              </a:rPr>
              <a:t>employee_id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 i="1">
                <a:sym typeface="Monotype Sorts" charset="2"/>
              </a:rPr>
              <a:t> branch_name</a:t>
            </a:r>
          </a:p>
          <a:p>
            <a:pPr marL="800100" lvl="1" indent="-342900"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>
                <a:sym typeface="Monotype Sorts" charset="2"/>
              </a:rPr>
              <a:t>customer_id, branch_name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Wingdings" charset="2"/>
              </a:rPr>
              <a:t>employee_id</a:t>
            </a: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>
                <a:sym typeface="Wingdings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>
                <a:sym typeface="Wingdings" charset="2"/>
              </a:rPr>
              <a:t>branch_name </a:t>
            </a:r>
            <a:r>
              <a:rPr lang="en-US" altLang="en-US">
                <a:sym typeface="Wingdings" charset="2"/>
              </a:rPr>
              <a:t>is extraneous in the r.h.s. of the 1</a:t>
            </a:r>
            <a:r>
              <a:rPr lang="en-US" altLang="en-US" baseline="30000">
                <a:sym typeface="Wingdings" charset="2"/>
              </a:rPr>
              <a:t>st</a:t>
            </a:r>
            <a:r>
              <a:rPr lang="en-US" altLang="en-US">
                <a:sym typeface="Wingdings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>
                <a:sym typeface="Wingdings" charset="2"/>
              </a:rPr>
              <a:t>No other attribute is extraneous, so we get F</a:t>
            </a:r>
            <a:r>
              <a:rPr lang="en-US" altLang="en-US" baseline="-25000">
                <a:sym typeface="Wingdings" charset="2"/>
              </a:rPr>
              <a:t>C </a:t>
            </a:r>
            <a:r>
              <a:rPr lang="en-US" altLang="en-US">
                <a:sym typeface="Wingdings" charset="2"/>
              </a:rPr>
              <a:t>=</a:t>
            </a:r>
          </a:p>
          <a:p>
            <a:pPr marL="800100" lvl="1" indent="-342900"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/>
              <a:t>             customer_id, employee_id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 i="1">
                <a:sym typeface="Monotype Sorts" charset="2"/>
              </a:rPr>
              <a:t> type</a:t>
            </a:r>
            <a:br>
              <a:rPr lang="en-US" altLang="en-US" i="1">
                <a:sym typeface="Monotype Sorts" charset="2"/>
              </a:rPr>
            </a:br>
            <a:r>
              <a:rPr lang="en-US" altLang="en-US" i="1">
                <a:sym typeface="Monotype Sorts" charset="2"/>
              </a:rPr>
              <a:t>	    employee_id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 i="1">
                <a:sym typeface="Monotype Sorts" charset="2"/>
              </a:rPr>
              <a:t> branch_name</a:t>
            </a:r>
            <a:br>
              <a:rPr lang="en-US" altLang="en-US" i="1">
                <a:sym typeface="Monotype Sorts" charset="2"/>
              </a:rPr>
            </a:br>
            <a:r>
              <a:rPr lang="en-US" altLang="en-US" i="1">
                <a:sym typeface="Monotype Sorts" charset="2"/>
              </a:rPr>
              <a:t>        customer_id, branch_name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Wingdings" charset="2"/>
              </a:rPr>
              <a:t>employee_id</a:t>
            </a:r>
          </a:p>
          <a:p>
            <a:pPr marL="800100" lvl="1" indent="-342900"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>
              <a:sym typeface="Wingding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21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1075" y="985838"/>
            <a:ext cx="7861300" cy="5562600"/>
          </a:xfrm>
        </p:spPr>
        <p:txBody>
          <a:bodyPr/>
          <a:lstStyle/>
          <a:p>
            <a:r>
              <a:rPr lang="en-US" altLang="en-US">
                <a:sym typeface="Monotype Sorts" charset="2"/>
              </a:rPr>
              <a:t>The </a:t>
            </a:r>
            <a:r>
              <a:rPr lang="en-US" altLang="en-US" b="1">
                <a:sym typeface="Monotype Sorts" charset="2"/>
              </a:rPr>
              <a:t>for</a:t>
            </a:r>
            <a:r>
              <a:rPr lang="en-US" altLang="en-US">
                <a:sym typeface="Monotype Sorts" charset="2"/>
              </a:rPr>
              <a:t> loop generates following 3NF schema:</a:t>
            </a:r>
            <a:endParaRPr lang="en-US" altLang="en-US" sz="2000">
              <a:sym typeface="Monotype Sorts" charset="2"/>
            </a:endParaRPr>
          </a:p>
          <a:p>
            <a:pPr>
              <a:buFont typeface="Monotype Sorts" charset="2"/>
              <a:buNone/>
            </a:pPr>
            <a:r>
              <a:rPr lang="en-US" altLang="en-US" sz="2000">
                <a:sym typeface="Monotype Sorts" charset="2"/>
              </a:rPr>
              <a:t>	            </a:t>
            </a:r>
            <a:r>
              <a:rPr lang="en-US" altLang="en-US">
                <a:sym typeface="Monotype Sorts" charset="2"/>
              </a:rPr>
              <a:t>(</a:t>
            </a:r>
            <a:r>
              <a:rPr lang="en-US" altLang="en-US" i="1"/>
              <a:t>customer_id, employee_id, type </a:t>
            </a:r>
            <a:r>
              <a:rPr lang="en-US" altLang="en-US"/>
              <a:t>)</a:t>
            </a:r>
            <a:endParaRPr lang="en-US" altLang="en-US" sz="2000"/>
          </a:p>
          <a:p>
            <a:pPr>
              <a:buFont typeface="Monotype Sorts" charset="2"/>
              <a:buNone/>
            </a:pPr>
            <a:r>
              <a:rPr lang="en-US" altLang="en-US" sz="2000"/>
              <a:t>                  </a:t>
            </a:r>
            <a:r>
              <a:rPr lang="en-US" altLang="en-US">
                <a:sym typeface="Monotype Sorts" charset="2"/>
              </a:rPr>
              <a:t>(</a:t>
            </a:r>
            <a:r>
              <a:rPr lang="en-US" altLang="en-US" i="1" u="sng"/>
              <a:t>employee_id</a:t>
            </a:r>
            <a:r>
              <a:rPr lang="en-US" altLang="en-US" i="1"/>
              <a:t>, branch_name</a:t>
            </a:r>
            <a:r>
              <a:rPr lang="en-US" altLang="en-US"/>
              <a:t>)</a:t>
            </a:r>
            <a:endParaRPr lang="en-US" altLang="en-US" sz="2000"/>
          </a:p>
          <a:p>
            <a:pPr>
              <a:buFont typeface="Monotype Sorts" charset="2"/>
              <a:buNone/>
            </a:pPr>
            <a:r>
              <a:rPr lang="en-US" altLang="en-US" sz="2000"/>
              <a:t>                  </a:t>
            </a:r>
            <a:r>
              <a:rPr lang="en-US" altLang="en-US"/>
              <a:t>(</a:t>
            </a:r>
            <a:r>
              <a:rPr lang="en-US" altLang="en-US" i="1"/>
              <a:t>customer_id, branch_name, employee_id)</a:t>
            </a:r>
            <a:endParaRPr lang="en-US" altLang="en-US" sz="2000" i="1"/>
          </a:p>
          <a:p>
            <a:pPr lvl="1">
              <a:lnSpc>
                <a:spcPct val="80000"/>
              </a:lnSpc>
            </a:pPr>
            <a:r>
              <a:rPr lang="en-US" altLang="en-US"/>
              <a:t>Observe that</a:t>
            </a:r>
            <a:r>
              <a:rPr lang="en-US" altLang="en-US">
                <a:sym typeface="Monotype Sorts" charset="2"/>
              </a:rPr>
              <a:t> (</a:t>
            </a:r>
            <a:r>
              <a:rPr lang="en-US" altLang="en-US" i="1"/>
              <a:t>customer_id, employee_id, type </a:t>
            </a:r>
            <a:r>
              <a:rPr lang="en-US" altLang="en-US"/>
              <a:t>) contains a candidate key of the original schema, so no further relation schema needs be added</a:t>
            </a:r>
          </a:p>
          <a:p>
            <a:r>
              <a:rPr lang="en-US" altLang="en-US"/>
              <a:t>At end of for loop, detect and delete schemas, such as  </a:t>
            </a:r>
            <a:r>
              <a:rPr lang="en-US" altLang="en-US">
                <a:sym typeface="Monotype Sorts" charset="2"/>
              </a:rPr>
              <a:t>(</a:t>
            </a:r>
            <a:r>
              <a:rPr lang="en-US" altLang="en-US" i="1" u="sng"/>
              <a:t>employee_id</a:t>
            </a:r>
            <a:r>
              <a:rPr lang="en-US" altLang="en-US" i="1"/>
              <a:t>, branch_name</a:t>
            </a:r>
            <a:r>
              <a:rPr lang="en-US" altLang="en-US"/>
              <a:t>), which are subsets of other schemas</a:t>
            </a:r>
          </a:p>
          <a:p>
            <a:pPr lvl="1"/>
            <a:r>
              <a:rPr lang="en-US" altLang="en-US"/>
              <a:t>result will not depend on the order in which FDs are considered</a:t>
            </a:r>
            <a:endParaRPr lang="en-US" altLang="en-US" sz="2000"/>
          </a:p>
          <a:p>
            <a:r>
              <a:rPr lang="en-US" altLang="en-US"/>
              <a:t>The resultant simplified 3NF schema is:</a:t>
            </a:r>
            <a:endParaRPr lang="en-US" altLang="en-US" sz="2000"/>
          </a:p>
          <a:p>
            <a:pPr>
              <a:buFont typeface="Monotype Sorts" charset="2"/>
              <a:buNone/>
            </a:pPr>
            <a:r>
              <a:rPr lang="en-US" altLang="en-US" sz="2000">
                <a:sym typeface="Monotype Sorts" charset="2"/>
              </a:rPr>
              <a:t> 		   </a:t>
            </a:r>
            <a:r>
              <a:rPr lang="en-US" altLang="en-US">
                <a:sym typeface="Monotype Sorts" charset="2"/>
              </a:rPr>
              <a:t>(</a:t>
            </a:r>
            <a:r>
              <a:rPr lang="en-US" altLang="en-US" i="1"/>
              <a:t>customer_id, employee_id, type</a:t>
            </a:r>
            <a:r>
              <a:rPr lang="en-US" altLang="en-US"/>
              <a:t>)</a:t>
            </a:r>
            <a:endParaRPr lang="en-US" altLang="en-US" sz="2000"/>
          </a:p>
          <a:p>
            <a:pPr>
              <a:buFont typeface="Monotype Sorts" charset="2"/>
              <a:buNone/>
            </a:pPr>
            <a:r>
              <a:rPr lang="en-US" altLang="en-US" sz="2000"/>
              <a:t>                </a:t>
            </a:r>
            <a:r>
              <a:rPr lang="en-US" altLang="en-US"/>
              <a:t>(</a:t>
            </a:r>
            <a:r>
              <a:rPr lang="en-US" altLang="en-US" i="1"/>
              <a:t>customer_id, branch_name, employee_id)</a:t>
            </a:r>
          </a:p>
        </p:txBody>
      </p:sp>
    </p:spTree>
    <p:extLst>
      <p:ext uri="{BB962C8B-B14F-4D97-AF65-F5344CB8AC3E}">
        <p14:creationId xmlns:p14="http://schemas.microsoft.com/office/powerpoint/2010/main" val="9301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of BCNF and 3NF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 is always possible to decompose a relation into a set of  relations that are in 3NF such that:</a:t>
            </a:r>
          </a:p>
          <a:p>
            <a:pPr lvl="1"/>
            <a:r>
              <a:rPr lang="en-US" altLang="en-US"/>
              <a:t>the decomposition is lossless</a:t>
            </a:r>
          </a:p>
          <a:p>
            <a:pPr lvl="1"/>
            <a:r>
              <a:rPr lang="en-US" altLang="en-US"/>
              <a:t>the dependencies are preserved</a:t>
            </a:r>
          </a:p>
          <a:p>
            <a:r>
              <a:rPr lang="en-US" altLang="en-US"/>
              <a:t>It is always possible to decompose a relation into a set of relations that are in BCNF such that:</a:t>
            </a:r>
          </a:p>
          <a:p>
            <a:pPr lvl="1"/>
            <a:r>
              <a:rPr lang="en-US" altLang="en-US"/>
              <a:t>the decomposition is lossless</a:t>
            </a:r>
          </a:p>
          <a:p>
            <a:pPr lvl="1"/>
            <a:r>
              <a:rPr lang="en-US" altLang="en-US"/>
              <a:t>it may not be possible to preserve dependencies.</a:t>
            </a:r>
          </a:p>
          <a:p>
            <a:pPr lvl="1"/>
            <a:endParaRPr lang="en-US" altLang="en-US" sz="2000"/>
          </a:p>
        </p:txBody>
      </p:sp>
      <p:sp>
        <p:nvSpPr>
          <p:cNvPr id="762884" name="Rectangle 4"/>
          <p:cNvSpPr>
            <a:spLocks noChangeArrowheads="1"/>
          </p:cNvSpPr>
          <p:nvPr/>
        </p:nvSpPr>
        <p:spPr bwMode="auto">
          <a:xfrm>
            <a:off x="2120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421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68421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085850" indent="-228600">
              <a:tabLst>
                <a:tab pos="68421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428750" indent="-228600">
              <a:tabLst>
                <a:tab pos="68421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71650" indent="-228600">
              <a:tabLst>
                <a:tab pos="68421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800" i="1">
              <a:latin typeface="Helvetica" charset="0"/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39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prevention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Both in </a:t>
            </a:r>
            <a:r>
              <a:rPr lang="en-US" altLang="en-US" i="1">
                <a:ea typeface="ＭＳ Ｐゴシック" charset="-128"/>
              </a:rPr>
              <a:t>wait-die</a:t>
            </a:r>
            <a:r>
              <a:rPr lang="en-US" altLang="en-US">
                <a:ea typeface="ＭＳ Ｐゴシック" charset="-128"/>
              </a:rPr>
              <a:t> and in </a:t>
            </a:r>
            <a:r>
              <a:rPr lang="en-US" altLang="en-US" i="1">
                <a:ea typeface="ＭＳ Ｐゴシック" charset="-128"/>
              </a:rPr>
              <a:t>wound-wait</a:t>
            </a:r>
            <a:r>
              <a:rPr lang="en-US" altLang="en-US">
                <a:ea typeface="ＭＳ Ｐゴシック" charset="-128"/>
              </a:rPr>
              <a:t> schemes, a rolled back transactions is restarted with its original timestamp. Older transactions thus have precedence over newer ones, and starvation is hence avoided.</a:t>
            </a:r>
          </a:p>
          <a:p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Timeout-Based Schemes:</a:t>
            </a:r>
          </a:p>
          <a:p>
            <a:pPr lvl="1"/>
            <a:r>
              <a:rPr lang="en-US" altLang="en-US"/>
              <a:t>a transaction waits for a lock only for a specified amount of time. If the lock has not been granted within that time, the transaction is rolled back and restarted,</a:t>
            </a:r>
          </a:p>
          <a:p>
            <a:pPr lvl="1"/>
            <a:r>
              <a:rPr lang="en-US" altLang="en-US"/>
              <a:t>Thus, deadlocks are not possible</a:t>
            </a:r>
          </a:p>
          <a:p>
            <a:pPr lvl="1"/>
            <a:r>
              <a:rPr lang="en-US" altLang="en-US"/>
              <a:t>simple to implement; but starvation is possible. Also difficult to determine good value of the timeout interval.</a:t>
            </a:r>
          </a:p>
        </p:txBody>
      </p:sp>
    </p:spTree>
    <p:extLst>
      <p:ext uri="{BB962C8B-B14F-4D97-AF65-F5344CB8AC3E}">
        <p14:creationId xmlns:p14="http://schemas.microsoft.com/office/powerpoint/2010/main" val="3760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Many-to-Many Relationship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9"/>
            <a:ext cx="7029450" cy="1546225"/>
          </a:xfrm>
        </p:spPr>
        <p:txBody>
          <a:bodyPr/>
          <a:lstStyle/>
          <a:p>
            <a:r>
              <a:rPr lang="en-US" altLang="en-US"/>
              <a:t>An instructor is associated with several (possibly 0) students via </a:t>
            </a:r>
            <a:r>
              <a:rPr lang="en-US" altLang="en-US" i="1"/>
              <a:t>advisor</a:t>
            </a:r>
          </a:p>
          <a:p>
            <a:r>
              <a:rPr lang="en-US" altLang="en-US"/>
              <a:t>A student is associated with several (possibly 0) instructors via </a:t>
            </a:r>
            <a:r>
              <a:rPr lang="en-US" altLang="en-US" i="1"/>
              <a:t>advisor</a:t>
            </a:r>
            <a:r>
              <a:rPr lang="en-US" altLang="en-US"/>
              <a:t> </a:t>
            </a:r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2755900"/>
            <a:ext cx="651668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2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Detection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Deadlocks can be described as a </a:t>
            </a:r>
            <a:r>
              <a:rPr lang="en-US" altLang="en-US" i="1">
                <a:solidFill>
                  <a:srgbClr val="000099"/>
                </a:solidFill>
                <a:ea typeface="ＭＳ Ｐゴシック" charset="-128"/>
              </a:rPr>
              <a:t>wait-for</a:t>
            </a:r>
            <a:r>
              <a:rPr lang="en-US" altLang="en-US" i="1">
                <a:ea typeface="ＭＳ Ｐゴシック" charset="-128"/>
              </a:rPr>
              <a:t> graph</a:t>
            </a:r>
            <a:r>
              <a:rPr lang="en-US" altLang="en-US">
                <a:ea typeface="ＭＳ Ｐゴシック" charset="-128"/>
              </a:rPr>
              <a:t>, which consists of a pair </a:t>
            </a:r>
            <a:r>
              <a:rPr lang="en-US" altLang="en-US" i="1">
                <a:ea typeface="ＭＳ Ｐゴシック" charset="-128"/>
              </a:rPr>
              <a:t>G</a:t>
            </a:r>
            <a:r>
              <a:rPr lang="en-US" altLang="en-US">
                <a:ea typeface="ＭＳ Ｐゴシック" charset="-128"/>
              </a:rPr>
              <a:t> = (</a:t>
            </a:r>
            <a:r>
              <a:rPr lang="en-US" altLang="en-US" i="1">
                <a:ea typeface="ＭＳ Ｐゴシック" charset="-128"/>
              </a:rPr>
              <a:t>V</a:t>
            </a:r>
            <a:r>
              <a:rPr lang="en-US" altLang="en-US">
                <a:ea typeface="ＭＳ Ｐゴシック" charset="-128"/>
              </a:rPr>
              <a:t>,</a:t>
            </a:r>
            <a:r>
              <a:rPr lang="en-US" altLang="en-US" i="1">
                <a:ea typeface="ＭＳ Ｐゴシック" charset="-128"/>
              </a:rPr>
              <a:t>E</a:t>
            </a:r>
            <a:r>
              <a:rPr lang="en-US" altLang="en-US">
                <a:ea typeface="ＭＳ Ｐゴシック" charset="-128"/>
              </a:rPr>
              <a:t>), </a:t>
            </a:r>
          </a:p>
          <a:p>
            <a:pPr lvl="1"/>
            <a:r>
              <a:rPr lang="en-US" altLang="en-US" i="1"/>
              <a:t>V</a:t>
            </a:r>
            <a:r>
              <a:rPr lang="en-US" altLang="en-US"/>
              <a:t> is a set of vertices (all the transactions in the system)</a:t>
            </a:r>
          </a:p>
          <a:p>
            <a:pPr lvl="1"/>
            <a:r>
              <a:rPr lang="en-US" altLang="en-US" i="1"/>
              <a:t>E</a:t>
            </a:r>
            <a:r>
              <a:rPr lang="en-US" altLang="en-US"/>
              <a:t> is a set of edges; each element is an ordered pair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/>
              <a:t>.  </a:t>
            </a:r>
          </a:p>
          <a:p>
            <a:r>
              <a:rPr lang="en-US" altLang="en-US">
                <a:ea typeface="ＭＳ Ｐゴシック" charset="-128"/>
              </a:rPr>
              <a:t>If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 </a:t>
            </a:r>
            <a:r>
              <a:rPr lang="en-US" altLang="en-US" i="1">
                <a:ea typeface="ＭＳ Ｐゴシック" charset="-128"/>
                <a:sym typeface="Symbol" charset="2"/>
              </a:rPr>
              <a:t></a:t>
            </a:r>
            <a:r>
              <a:rPr lang="en-US" altLang="en-US">
                <a:ea typeface="ＭＳ Ｐゴシック" charset="-128"/>
              </a:rPr>
              <a:t> 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j</a:t>
            </a:r>
            <a:r>
              <a:rPr lang="en-US" altLang="en-US" baseline="-25000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</a:rPr>
              <a:t>is in </a:t>
            </a:r>
            <a:r>
              <a:rPr lang="en-US" altLang="en-US" i="1">
                <a:ea typeface="ＭＳ Ｐゴシック" charset="-128"/>
              </a:rPr>
              <a:t>E</a:t>
            </a:r>
            <a:r>
              <a:rPr lang="en-US" altLang="en-US">
                <a:ea typeface="ＭＳ Ｐゴシック" charset="-128"/>
              </a:rPr>
              <a:t>, then there is a directed edge from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 to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j</a:t>
            </a:r>
            <a:r>
              <a:rPr lang="en-US" altLang="en-US">
                <a:ea typeface="ＭＳ Ｐゴシック" charset="-128"/>
              </a:rPr>
              <a:t>, implying that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 is waiting for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j</a:t>
            </a:r>
            <a:r>
              <a:rPr lang="en-US" altLang="en-US">
                <a:ea typeface="ＭＳ Ｐゴシック" charset="-128"/>
              </a:rPr>
              <a:t> to release a data item.</a:t>
            </a:r>
          </a:p>
          <a:p>
            <a:r>
              <a:rPr lang="en-US" altLang="en-US">
                <a:ea typeface="ＭＳ Ｐゴシック" charset="-128"/>
              </a:rPr>
              <a:t>When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 requests a data item currently being held by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j</a:t>
            </a:r>
            <a:r>
              <a:rPr lang="en-US" altLang="en-US">
                <a:ea typeface="ＭＳ Ｐゴシック" charset="-128"/>
              </a:rPr>
              <a:t>, then the edge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 i="1">
                <a:ea typeface="ＭＳ Ｐゴシック" charset="-128"/>
                <a:sym typeface="Symbol" charset="2"/>
              </a:rPr>
              <a:t>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j</a:t>
            </a:r>
            <a:r>
              <a:rPr lang="en-US" altLang="en-US">
                <a:ea typeface="ＭＳ Ｐゴシック" charset="-128"/>
              </a:rPr>
              <a:t> is inserted in the wait-for graph. This edge is removed only when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j</a:t>
            </a:r>
            <a:r>
              <a:rPr lang="en-US" altLang="en-US">
                <a:ea typeface="ＭＳ Ｐゴシック" charset="-128"/>
              </a:rPr>
              <a:t> is no longer holding a data item needed by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r>
              <a:rPr lang="en-US" altLang="en-US">
                <a:ea typeface="ＭＳ Ｐゴシック" charset="-128"/>
              </a:rPr>
              <a:t>The system is in a deadlock state if and only if the wait-for graph has a cycle.  Must invoke a deadlock-detection algorithm periodically to look for cycles.</a:t>
            </a:r>
          </a:p>
        </p:txBody>
      </p:sp>
    </p:spTree>
    <p:extLst>
      <p:ext uri="{BB962C8B-B14F-4D97-AF65-F5344CB8AC3E}">
        <p14:creationId xmlns:p14="http://schemas.microsoft.com/office/powerpoint/2010/main" val="12190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450" y="150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Detection (Cont.)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433639" y="4210051"/>
            <a:ext cx="352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2000"/>
              <a:t>Wait-for graph without a cycle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808788" y="4246564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2000"/>
              <a:t>Wait-for graph with a cycle</a:t>
            </a:r>
          </a:p>
        </p:txBody>
      </p:sp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1574800"/>
            <a:ext cx="28829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4" y="1747838"/>
            <a:ext cx="256222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8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Recovery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8" y="1093789"/>
            <a:ext cx="7415212" cy="4903787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When deadlock is  detected :</a:t>
            </a:r>
          </a:p>
          <a:p>
            <a:pPr lvl="1"/>
            <a:r>
              <a:rPr lang="en-US" altLang="en-US"/>
              <a:t>Some transaction will have to rolled back (made a victim) to break deadlock.  Select that transaction as victim that will incur minimum cost.</a:t>
            </a:r>
          </a:p>
          <a:p>
            <a:pPr lvl="1"/>
            <a:r>
              <a:rPr lang="en-US" altLang="en-US"/>
              <a:t>Rollback -- determine how far to roll back transaction</a:t>
            </a:r>
          </a:p>
          <a:p>
            <a:pPr lvl="2"/>
            <a:r>
              <a:rPr lang="en-US" altLang="en-US">
                <a:solidFill>
                  <a:srgbClr val="000099"/>
                </a:solidFill>
              </a:rPr>
              <a:t>Total rollback</a:t>
            </a:r>
            <a:r>
              <a:rPr lang="en-US" altLang="en-US"/>
              <a:t>: Abort the transaction and then restart it.</a:t>
            </a:r>
          </a:p>
          <a:p>
            <a:pPr lvl="2"/>
            <a:r>
              <a:rPr lang="en-US" altLang="en-US"/>
              <a:t>More effective to roll back transaction only as far as necessary to break deadlock.</a:t>
            </a:r>
          </a:p>
          <a:p>
            <a:pPr lvl="1"/>
            <a:r>
              <a:rPr lang="en-US" altLang="en-US"/>
              <a:t>Starvation happens if same transaction is always chosen as victim. Include the number of rollbacks in the cost factor to avoid starvation</a:t>
            </a:r>
          </a:p>
        </p:txBody>
      </p:sp>
    </p:spTree>
    <p:extLst>
      <p:ext uri="{BB962C8B-B14F-4D97-AF65-F5344CB8AC3E}">
        <p14:creationId xmlns:p14="http://schemas.microsoft.com/office/powerpoint/2010/main" val="9908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Multiple Granularity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Allow  data items to be of various sizes and define a hierarchy of data granularities, where the small granularities are nested within larger ones</a:t>
            </a:r>
          </a:p>
          <a:p>
            <a:r>
              <a:rPr lang="en-US" altLang="en-US">
                <a:ea typeface="ＭＳ Ｐゴシック" charset="-128"/>
              </a:rPr>
              <a:t>Can be represented graphically as a tree.</a:t>
            </a:r>
          </a:p>
          <a:p>
            <a:r>
              <a:rPr lang="en-US" altLang="en-US">
                <a:ea typeface="ＭＳ Ｐゴシック" charset="-128"/>
              </a:rPr>
              <a:t>When a transaction locks a node in the tree </a:t>
            </a:r>
            <a:r>
              <a:rPr lang="en-US" altLang="en-US" i="1">
                <a:ea typeface="ＭＳ Ｐゴシック" charset="-128"/>
              </a:rPr>
              <a:t>explicitly</a:t>
            </a:r>
            <a:r>
              <a:rPr lang="en-US" altLang="en-US">
                <a:ea typeface="ＭＳ Ｐゴシック" charset="-128"/>
              </a:rPr>
              <a:t>, it </a:t>
            </a:r>
            <a:r>
              <a:rPr lang="en-US" altLang="en-US" i="1">
                <a:ea typeface="ＭＳ Ｐゴシック" charset="-128"/>
              </a:rPr>
              <a:t>implicitly</a:t>
            </a:r>
            <a:r>
              <a:rPr lang="en-US" altLang="en-US">
                <a:ea typeface="ＭＳ Ｐゴシック" charset="-128"/>
              </a:rPr>
              <a:t> locks all the node's descendents in the same mode.</a:t>
            </a:r>
          </a:p>
          <a:p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Granularity</a:t>
            </a:r>
            <a:r>
              <a:rPr lang="en-US" altLang="en-US">
                <a:solidFill>
                  <a:srgbClr val="000099"/>
                </a:solidFill>
                <a:ea typeface="ＭＳ Ｐゴシック" charset="-128"/>
              </a:rPr>
              <a:t> </a:t>
            </a:r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of locking </a:t>
            </a:r>
            <a:r>
              <a:rPr lang="en-US" altLang="en-US">
                <a:ea typeface="ＭＳ Ｐゴシック" charset="-128"/>
              </a:rPr>
              <a:t>(level in tree where locking is done):</a:t>
            </a:r>
          </a:p>
          <a:p>
            <a:pPr lvl="1"/>
            <a:r>
              <a:rPr lang="en-US" altLang="en-US">
                <a:solidFill>
                  <a:srgbClr val="000099"/>
                </a:solidFill>
              </a:rPr>
              <a:t>fine granularity </a:t>
            </a:r>
            <a:r>
              <a:rPr lang="en-US" altLang="en-US"/>
              <a:t>(lower in tree): high concurrency, high locking overhead</a:t>
            </a:r>
          </a:p>
          <a:p>
            <a:pPr lvl="1"/>
            <a:r>
              <a:rPr lang="en-US" altLang="en-US">
                <a:solidFill>
                  <a:srgbClr val="000099"/>
                </a:solidFill>
              </a:rPr>
              <a:t>coarse granularity  </a:t>
            </a:r>
            <a:r>
              <a:rPr lang="en-US" altLang="en-US"/>
              <a:t>(higher in tree): low locking overhead, low concurrency</a:t>
            </a:r>
          </a:p>
        </p:txBody>
      </p:sp>
    </p:spTree>
    <p:extLst>
      <p:ext uri="{BB962C8B-B14F-4D97-AF65-F5344CB8AC3E}">
        <p14:creationId xmlns:p14="http://schemas.microsoft.com/office/powerpoint/2010/main" val="5474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Granularity Hierarchy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25688" y="1443038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      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area 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i="1"/>
              <a:t>file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i="1"/>
              <a:t>record</a:t>
            </a:r>
            <a:r>
              <a:rPr lang="en-US" altLang="en-US"/>
              <a:t> </a:t>
            </a:r>
          </a:p>
        </p:txBody>
      </p:sp>
      <p:pic>
        <p:nvPicPr>
          <p:cNvPr id="2662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993775"/>
            <a:ext cx="6008688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Intention Lock Modes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In addition to S and X lock modes, there are three additional lock modes with multiple granularity:</a:t>
            </a:r>
          </a:p>
          <a:p>
            <a:pPr lvl="1"/>
            <a:r>
              <a:rPr lang="en-US" altLang="en-US" b="1" i="1"/>
              <a:t>intention-shared</a:t>
            </a:r>
            <a:r>
              <a:rPr lang="en-US" altLang="en-US"/>
              <a:t> (IS): indicates explicit locking at a lower level of the tree but only with shared locks.</a:t>
            </a:r>
          </a:p>
          <a:p>
            <a:pPr lvl="1"/>
            <a:r>
              <a:rPr lang="en-US" altLang="en-US" b="1" i="1"/>
              <a:t>intention</a:t>
            </a:r>
            <a:r>
              <a:rPr lang="en-US" altLang="en-US" b="1"/>
              <a:t>-</a:t>
            </a:r>
            <a:r>
              <a:rPr lang="en-US" altLang="en-US" b="1" i="1"/>
              <a:t>exclusive</a:t>
            </a:r>
            <a:r>
              <a:rPr lang="en-US" altLang="en-US"/>
              <a:t> (IX): indicates explicit locking at a lower level with exclusive or shared locks</a:t>
            </a:r>
          </a:p>
          <a:p>
            <a:pPr lvl="1"/>
            <a:r>
              <a:rPr lang="en-US" altLang="en-US" b="1" i="1"/>
              <a:t>shared and intention</a:t>
            </a:r>
            <a:r>
              <a:rPr lang="en-US" altLang="en-US" b="1"/>
              <a:t>-</a:t>
            </a:r>
            <a:r>
              <a:rPr lang="en-US" altLang="en-US" b="1" i="1"/>
              <a:t>exclusive</a:t>
            </a:r>
            <a:r>
              <a:rPr lang="en-US" altLang="en-US"/>
              <a:t> (SIX): the subtree rooted by that node is locked explicitly in shared mode and explicit locking is being done at a lower level with exclusive-mode locks.</a:t>
            </a:r>
          </a:p>
          <a:p>
            <a:r>
              <a:rPr lang="en-US" altLang="en-US">
                <a:ea typeface="ＭＳ Ｐゴシック" charset="-128"/>
              </a:rPr>
              <a:t>intention locks allow a higher level node to be locked in S or X mode without having to check all descendent nodes.</a:t>
            </a:r>
          </a:p>
        </p:txBody>
      </p:sp>
    </p:spTree>
    <p:extLst>
      <p:ext uri="{BB962C8B-B14F-4D97-AF65-F5344CB8AC3E}">
        <p14:creationId xmlns:p14="http://schemas.microsoft.com/office/powerpoint/2010/main" val="13680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350" y="114300"/>
            <a:ext cx="84074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Compatibility Matrix with Intention Lock Modes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9500" y="1244600"/>
            <a:ext cx="7848600" cy="44196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The compatibility matrix for all lock modes is: </a:t>
            </a:r>
            <a:endParaRPr lang="en-US" altLang="en-US">
              <a:ea typeface="ＭＳ Ｐゴシック" charset="-128"/>
              <a:sym typeface="Wingdings" charset="2"/>
            </a:endParaRPr>
          </a:p>
        </p:txBody>
      </p:sp>
      <p:pic>
        <p:nvPicPr>
          <p:cNvPr id="28676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2032001"/>
            <a:ext cx="6589712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3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Multiple Granularity Locking Scheme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9500" y="1079501"/>
            <a:ext cx="8013700" cy="5057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Transaction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 can lock a node </a:t>
            </a:r>
            <a:r>
              <a:rPr lang="en-US" altLang="en-US" i="1">
                <a:ea typeface="ＭＳ Ｐゴシック" charset="-128"/>
              </a:rPr>
              <a:t>Q</a:t>
            </a:r>
            <a:r>
              <a:rPr lang="en-US" altLang="en-US">
                <a:ea typeface="ＭＳ Ｐゴシック" charset="-128"/>
              </a:rPr>
              <a:t>, using the following rules: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/>
              <a:t>The lock compatibility matrix must be observed.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The root of the tree must be locked first, and may be locked in any mode.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A node </a:t>
            </a:r>
            <a:r>
              <a:rPr lang="en-US" altLang="en-US" i="1"/>
              <a:t>Q</a:t>
            </a:r>
            <a:r>
              <a:rPr lang="en-US" altLang="en-US"/>
              <a:t> can be locked by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in S or IS mode only if the parent of </a:t>
            </a:r>
            <a:r>
              <a:rPr lang="en-US" altLang="en-US" i="1"/>
              <a:t>Q</a:t>
            </a:r>
            <a:r>
              <a:rPr lang="en-US" altLang="en-US"/>
              <a:t> is currently locked by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in either IX or IS mode.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/>
              <a:t>A node </a:t>
            </a:r>
            <a:r>
              <a:rPr lang="en-US" altLang="en-US" i="1"/>
              <a:t>Q</a:t>
            </a:r>
            <a:r>
              <a:rPr lang="en-US" altLang="en-US"/>
              <a:t> can be locked by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in X, SIX, or IX mode only if the parent of </a:t>
            </a:r>
            <a:r>
              <a:rPr lang="en-US" altLang="en-US" i="1"/>
              <a:t>Q</a:t>
            </a:r>
            <a:r>
              <a:rPr lang="en-US" altLang="en-US"/>
              <a:t> is currently locked by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in either IX or SIX mode.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can lock a node only if it has not previously unlocked any node (that is,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is two-phase).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can unlock a node </a:t>
            </a:r>
            <a:r>
              <a:rPr lang="en-US" altLang="en-US" i="1"/>
              <a:t>Q</a:t>
            </a:r>
            <a:r>
              <a:rPr lang="en-US" altLang="en-US"/>
              <a:t> only if none of the children of </a:t>
            </a:r>
            <a:r>
              <a:rPr lang="en-US" altLang="en-US" i="1"/>
              <a:t>Q</a:t>
            </a:r>
            <a:r>
              <a:rPr lang="en-US" altLang="en-US"/>
              <a:t> are currently locked by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.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Observe that locks are acquired in root-to-leaf order, whereas they are released in leaf-to-root order.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000090"/>
                </a:solidFill>
                <a:ea typeface="ＭＳ Ｐゴシック" charset="-128"/>
              </a:rPr>
              <a:t>Lock granularity escalation</a:t>
            </a:r>
            <a:r>
              <a:rPr lang="en-US" altLang="en-US">
                <a:ea typeface="ＭＳ Ｐゴシック" charset="-128"/>
              </a:rPr>
              <a:t>: in case there are too many locks at a particular level, switch to higher granularity S or X lock</a:t>
            </a:r>
          </a:p>
        </p:txBody>
      </p:sp>
    </p:spTree>
    <p:extLst>
      <p:ext uri="{BB962C8B-B14F-4D97-AF65-F5344CB8AC3E}">
        <p14:creationId xmlns:p14="http://schemas.microsoft.com/office/powerpoint/2010/main" val="10854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Timestamp-Based Protocols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9501" y="1079501"/>
            <a:ext cx="7681913" cy="3914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>
                <a:ea typeface="ＭＳ Ｐゴシック" charset="-128"/>
              </a:rPr>
              <a:t>Each transaction is issued a timestamp when it enters the system. If an old transaction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 has time-stamp TS(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), a new transaction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j</a:t>
            </a:r>
            <a:r>
              <a:rPr lang="en-US" altLang="en-US">
                <a:ea typeface="ＭＳ Ｐゴシック" charset="-128"/>
              </a:rPr>
              <a:t> is assigned time-stamp TS(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j</a:t>
            </a:r>
            <a:r>
              <a:rPr lang="en-US" altLang="en-US">
                <a:ea typeface="ＭＳ Ｐゴシック" charset="-128"/>
              </a:rPr>
              <a:t>) such that TS(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) &lt;TS(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j</a:t>
            </a:r>
            <a:r>
              <a:rPr lang="en-US" altLang="en-US">
                <a:ea typeface="ＭＳ Ｐゴシック" charset="-128"/>
              </a:rPr>
              <a:t>). </a:t>
            </a:r>
          </a:p>
          <a:p>
            <a:pPr>
              <a:lnSpc>
                <a:spcPct val="110000"/>
              </a:lnSpc>
            </a:pPr>
            <a:r>
              <a:rPr lang="en-US" altLang="en-US">
                <a:ea typeface="ＭＳ Ｐゴシック" charset="-128"/>
              </a:rPr>
              <a:t>The protocol manages concurrent execution such that the time-stamps determine the serializability order.</a:t>
            </a:r>
          </a:p>
          <a:p>
            <a:pPr>
              <a:lnSpc>
                <a:spcPct val="110000"/>
              </a:lnSpc>
            </a:pPr>
            <a:r>
              <a:rPr lang="en-US" altLang="en-US">
                <a:ea typeface="ＭＳ Ｐゴシック" charset="-128"/>
              </a:rPr>
              <a:t>In order to assure such behavior, the protocol maintains for each data </a:t>
            </a:r>
            <a:r>
              <a:rPr lang="en-US" altLang="en-US" i="1">
                <a:ea typeface="ＭＳ Ｐゴシック" charset="-128"/>
              </a:rPr>
              <a:t>Q </a:t>
            </a:r>
            <a:r>
              <a:rPr lang="en-US" altLang="en-US">
                <a:ea typeface="ＭＳ Ｐゴシック" charset="-128"/>
              </a:rPr>
              <a:t>two timestamp values:</a:t>
            </a:r>
          </a:p>
          <a:p>
            <a:pPr lvl="1">
              <a:lnSpc>
                <a:spcPct val="110000"/>
              </a:lnSpc>
            </a:pPr>
            <a:r>
              <a:rPr lang="en-US" altLang="en-US" b="1"/>
              <a:t>W-timestamp</a:t>
            </a:r>
            <a:r>
              <a:rPr lang="en-US" altLang="en-US"/>
              <a:t>(</a:t>
            </a:r>
            <a:r>
              <a:rPr lang="en-US" altLang="en-US" i="1"/>
              <a:t>Q</a:t>
            </a:r>
            <a:r>
              <a:rPr lang="en-US" altLang="en-US"/>
              <a:t>) is the largest time-stamp of any transaction that executed </a:t>
            </a:r>
            <a:r>
              <a:rPr lang="en-US" altLang="en-US" b="1"/>
              <a:t>write</a:t>
            </a:r>
            <a:r>
              <a:rPr lang="en-US" altLang="en-US"/>
              <a:t>(</a:t>
            </a:r>
            <a:r>
              <a:rPr lang="en-US" altLang="en-US" i="1"/>
              <a:t>Q</a:t>
            </a:r>
            <a:r>
              <a:rPr lang="en-US" altLang="en-US"/>
              <a:t>) successfully.</a:t>
            </a:r>
          </a:p>
          <a:p>
            <a:pPr lvl="1">
              <a:lnSpc>
                <a:spcPct val="110000"/>
              </a:lnSpc>
            </a:pPr>
            <a:r>
              <a:rPr lang="en-US" altLang="en-US" b="1"/>
              <a:t>R-timestamp</a:t>
            </a:r>
            <a:r>
              <a:rPr lang="en-US" altLang="en-US"/>
              <a:t>(</a:t>
            </a:r>
            <a:r>
              <a:rPr lang="en-US" altLang="en-US" i="1"/>
              <a:t>Q</a:t>
            </a:r>
            <a:r>
              <a:rPr lang="en-US" altLang="en-US"/>
              <a:t>) is the largest time-stamp of any transaction that executed </a:t>
            </a:r>
            <a:r>
              <a:rPr lang="en-US" altLang="en-US" b="1"/>
              <a:t>read</a:t>
            </a:r>
            <a:r>
              <a:rPr lang="en-US" altLang="en-US"/>
              <a:t>(</a:t>
            </a:r>
            <a:r>
              <a:rPr lang="en-US" altLang="en-US" i="1"/>
              <a:t>Q</a:t>
            </a:r>
            <a:r>
              <a:rPr lang="en-US" altLang="en-US"/>
              <a:t>) successfully.</a:t>
            </a:r>
          </a:p>
        </p:txBody>
      </p:sp>
    </p:spTree>
    <p:extLst>
      <p:ext uri="{BB962C8B-B14F-4D97-AF65-F5344CB8AC3E}">
        <p14:creationId xmlns:p14="http://schemas.microsoft.com/office/powerpoint/2010/main" val="4555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450" y="1349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Timestamp-Based Protocols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9500" y="1079501"/>
            <a:ext cx="7442200" cy="370522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The timestamp ordering protocol ensures that any conflicting </a:t>
            </a:r>
            <a:r>
              <a:rPr lang="en-US" altLang="en-US" b="1">
                <a:ea typeface="ＭＳ Ｐゴシック" charset="-128"/>
              </a:rPr>
              <a:t>read</a:t>
            </a:r>
            <a:r>
              <a:rPr lang="en-US" altLang="en-US">
                <a:ea typeface="ＭＳ Ｐゴシック" charset="-128"/>
              </a:rPr>
              <a:t> and </a:t>
            </a:r>
            <a:r>
              <a:rPr lang="en-US" altLang="en-US" b="1">
                <a:ea typeface="ＭＳ Ｐゴシック" charset="-128"/>
              </a:rPr>
              <a:t>write</a:t>
            </a:r>
            <a:r>
              <a:rPr lang="en-US" altLang="en-US">
                <a:ea typeface="ＭＳ Ｐゴシック" charset="-128"/>
              </a:rPr>
              <a:t> operations are executed in timestamp order.</a:t>
            </a:r>
          </a:p>
          <a:p>
            <a:r>
              <a:rPr lang="en-US" altLang="en-US">
                <a:ea typeface="ＭＳ Ｐゴシック" charset="-128"/>
              </a:rPr>
              <a:t>Suppose a transaction T</a:t>
            </a:r>
            <a:r>
              <a:rPr lang="en-US" altLang="en-US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 issues a </a:t>
            </a:r>
            <a:r>
              <a:rPr lang="en-US" altLang="en-US" b="1">
                <a:ea typeface="ＭＳ Ｐゴシック" charset="-128"/>
              </a:rPr>
              <a:t>read</a:t>
            </a:r>
            <a:r>
              <a:rPr lang="en-US" altLang="en-US">
                <a:ea typeface="ＭＳ Ｐゴシック" charset="-128"/>
              </a:rPr>
              <a:t>(</a:t>
            </a:r>
            <a:r>
              <a:rPr lang="en-US" altLang="en-US" i="1">
                <a:ea typeface="ＭＳ Ｐゴシック" charset="-128"/>
              </a:rPr>
              <a:t>Q</a:t>
            </a:r>
            <a:r>
              <a:rPr lang="en-US" altLang="en-US">
                <a:ea typeface="ＭＳ Ｐゴシック" charset="-128"/>
              </a:rPr>
              <a:t>)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If TS(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) </a:t>
            </a:r>
            <a:r>
              <a:rPr lang="en-US" altLang="en-US">
                <a:sym typeface="Symbol" charset="2"/>
              </a:rPr>
              <a:t></a:t>
            </a:r>
            <a:r>
              <a:rPr lang="en-US" altLang="en-US"/>
              <a:t> </a:t>
            </a:r>
            <a:r>
              <a:rPr lang="en-US" altLang="en-US" b="1"/>
              <a:t>W</a:t>
            </a:r>
            <a:r>
              <a:rPr lang="en-US" altLang="en-US"/>
              <a:t>-timestamp(</a:t>
            </a:r>
            <a:r>
              <a:rPr lang="en-US" altLang="en-US" i="1"/>
              <a:t>Q</a:t>
            </a:r>
            <a:r>
              <a:rPr lang="en-US" altLang="en-US"/>
              <a:t>), then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needs to read a value of </a:t>
            </a:r>
            <a:r>
              <a:rPr lang="en-US" altLang="en-US" i="1"/>
              <a:t>Q</a:t>
            </a:r>
            <a:r>
              <a:rPr lang="en-US" altLang="en-US"/>
              <a:t>        that was already overwritten.</a:t>
            </a:r>
          </a:p>
          <a:p>
            <a:pPr marL="1200150" lvl="2" indent="-342900">
              <a:buFont typeface="Monotype Sorts" charset="2"/>
              <a:buChar char="n"/>
            </a:pPr>
            <a:r>
              <a:rPr lang="en-US" altLang="en-US"/>
              <a:t>Hence, the </a:t>
            </a:r>
            <a:r>
              <a:rPr lang="en-US" altLang="en-US" b="1"/>
              <a:t>read</a:t>
            </a:r>
            <a:r>
              <a:rPr lang="en-US" altLang="en-US"/>
              <a:t> operation is rejected, and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If TS(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) </a:t>
            </a:r>
            <a:r>
              <a:rPr lang="en-US" altLang="en-US">
                <a:sym typeface="Symbol" charset="2"/>
              </a:rPr>
              <a:t></a:t>
            </a:r>
            <a:r>
              <a:rPr lang="en-US" altLang="en-US"/>
              <a:t> </a:t>
            </a:r>
            <a:r>
              <a:rPr lang="en-US" altLang="en-US" b="1"/>
              <a:t>W</a:t>
            </a:r>
            <a:r>
              <a:rPr lang="en-US" altLang="en-US"/>
              <a:t>-timestamp(</a:t>
            </a:r>
            <a:r>
              <a:rPr lang="en-US" altLang="en-US" i="1"/>
              <a:t>Q</a:t>
            </a:r>
            <a:r>
              <a:rPr lang="en-US" altLang="en-US"/>
              <a:t>), then the </a:t>
            </a:r>
            <a:r>
              <a:rPr lang="en-US" altLang="en-US" b="1"/>
              <a:t>read</a:t>
            </a:r>
            <a:r>
              <a:rPr lang="en-US" altLang="en-US"/>
              <a:t> operation is executed, and R-timestamp(</a:t>
            </a:r>
            <a:r>
              <a:rPr lang="en-US" altLang="en-US" i="1"/>
              <a:t>Q</a:t>
            </a:r>
            <a:r>
              <a:rPr lang="en-US" altLang="en-US"/>
              <a:t>) is set to </a:t>
            </a:r>
            <a:r>
              <a:rPr lang="en-US" altLang="en-US" b="1"/>
              <a:t>max</a:t>
            </a:r>
            <a:r>
              <a:rPr lang="en-US" altLang="en-US"/>
              <a:t>(R-timestamp(</a:t>
            </a:r>
            <a:r>
              <a:rPr lang="en-US" altLang="en-US" i="1"/>
              <a:t>Q</a:t>
            </a:r>
            <a:r>
              <a:rPr lang="en-US" altLang="en-US"/>
              <a:t>), TS(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5482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20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Total </a:t>
            </a:r>
            <a:r>
              <a:rPr lang="en-US" sz="2800" dirty="0" smtClean="0">
                <a:ea typeface="+mj-ea"/>
              </a:rPr>
              <a:t>and </a:t>
            </a:r>
            <a:r>
              <a:rPr lang="en-US" sz="2800" dirty="0">
                <a:ea typeface="+mj-ea"/>
              </a:rPr>
              <a:t>Partial Participation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379663" y="922339"/>
            <a:ext cx="74485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/>
              <a:t>Total participation 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80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80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80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80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80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800"/>
              <a:t>participation of </a:t>
            </a:r>
            <a:r>
              <a:rPr kumimoji="1" lang="en-US" altLang="en-US" sz="1800" i="1"/>
              <a:t>student  </a:t>
            </a:r>
            <a:r>
              <a:rPr kumimoji="1" lang="en-US" altLang="en-US" sz="1800"/>
              <a:t>in </a:t>
            </a:r>
            <a:r>
              <a:rPr kumimoji="1" lang="en-US" altLang="en-US" sz="1800" i="1"/>
              <a:t>advisor r</a:t>
            </a:r>
            <a:r>
              <a:rPr kumimoji="1" lang="en-US" altLang="en-US" sz="1800"/>
              <a:t>elation is total</a:t>
            </a:r>
          </a:p>
          <a:p>
            <a:pPr lvl="2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</a:pPr>
            <a:r>
              <a:rPr kumimoji="1" lang="en-US" altLang="en-US" sz="1800"/>
              <a:t> every </a:t>
            </a:r>
            <a:r>
              <a:rPr kumimoji="1" lang="en-US" altLang="en-US" sz="1800" i="1"/>
              <a:t>student </a:t>
            </a:r>
            <a:r>
              <a:rPr kumimoji="1" lang="en-US" altLang="en-US" sz="1800"/>
              <a:t>must have an associated instructor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/>
              <a:t>Partial participation:  some entities may not participate in any relationship in the relationship set</a:t>
            </a:r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</a:pPr>
            <a:r>
              <a:rPr kumimoji="1" lang="en-US" altLang="en-US" sz="1800"/>
              <a:t>Example: participation of </a:t>
            </a:r>
            <a:r>
              <a:rPr kumimoji="1" lang="en-US" altLang="en-US" sz="1800" i="1"/>
              <a:t>instructor</a:t>
            </a:r>
            <a:r>
              <a:rPr kumimoji="1" lang="en-US" altLang="en-US" sz="1800"/>
              <a:t> in </a:t>
            </a:r>
            <a:r>
              <a:rPr kumimoji="1" lang="en-US" altLang="en-US" sz="1800" i="1"/>
              <a:t>advisor</a:t>
            </a:r>
            <a:r>
              <a:rPr kumimoji="1" lang="en-US" altLang="en-US" sz="1800"/>
              <a:t> is partial</a:t>
            </a:r>
          </a:p>
        </p:txBody>
      </p:sp>
      <p:pic>
        <p:nvPicPr>
          <p:cNvPr id="3584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95500"/>
            <a:ext cx="66436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6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Timestamp-Based Protocols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9" y="1093788"/>
            <a:ext cx="7661275" cy="3706812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Suppose that transaction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 issues </a:t>
            </a:r>
            <a:r>
              <a:rPr lang="en-US" altLang="en-US" b="1">
                <a:ea typeface="ＭＳ Ｐゴシック" charset="-128"/>
              </a:rPr>
              <a:t>write</a:t>
            </a:r>
            <a:r>
              <a:rPr lang="en-US" altLang="en-US">
                <a:ea typeface="ＭＳ Ｐゴシック" charset="-128"/>
              </a:rPr>
              <a:t>(</a:t>
            </a:r>
            <a:r>
              <a:rPr lang="en-US" altLang="en-US" i="1">
                <a:ea typeface="ＭＳ Ｐゴシック" charset="-128"/>
              </a:rPr>
              <a:t>Q</a:t>
            </a:r>
            <a:r>
              <a:rPr lang="en-US" altLang="en-US">
                <a:ea typeface="ＭＳ Ｐゴシック" charset="-128"/>
              </a:rPr>
              <a:t>).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If TS(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) &lt; R-timestamp(</a:t>
            </a:r>
            <a:r>
              <a:rPr lang="en-US" altLang="en-US" i="1"/>
              <a:t>Q</a:t>
            </a:r>
            <a:r>
              <a:rPr lang="en-US" altLang="en-US"/>
              <a:t>), then the value of </a:t>
            </a:r>
            <a:r>
              <a:rPr lang="en-US" altLang="en-US" i="1"/>
              <a:t>Q</a:t>
            </a:r>
            <a:r>
              <a:rPr lang="en-US" altLang="en-US"/>
              <a:t> that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is producing was needed previously, and the system assumed that that value would never be produced. </a:t>
            </a:r>
          </a:p>
          <a:p>
            <a:pPr marL="1200150" lvl="2" indent="-342900">
              <a:buFont typeface="Monotype Sorts" charset="2"/>
              <a:buChar char="n"/>
            </a:pPr>
            <a:r>
              <a:rPr lang="en-US" altLang="en-US"/>
              <a:t>Hence, the </a:t>
            </a:r>
            <a:r>
              <a:rPr lang="en-US" altLang="en-US" b="1"/>
              <a:t>write</a:t>
            </a:r>
            <a:r>
              <a:rPr lang="en-US" altLang="en-US"/>
              <a:t> operation is rejected, and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If TS(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) &lt; W-timestamp(</a:t>
            </a:r>
            <a:r>
              <a:rPr lang="en-US" altLang="en-US" i="1"/>
              <a:t>Q</a:t>
            </a:r>
            <a:r>
              <a:rPr lang="en-US" altLang="en-US"/>
              <a:t>), then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is attempting to write an obsolete value of </a:t>
            </a:r>
            <a:r>
              <a:rPr lang="en-US" altLang="en-US" i="1"/>
              <a:t>Q</a:t>
            </a:r>
            <a:r>
              <a:rPr lang="en-US" altLang="en-US"/>
              <a:t>. </a:t>
            </a:r>
          </a:p>
          <a:p>
            <a:pPr marL="1200150" lvl="2" indent="-342900">
              <a:buFont typeface="Monotype Sorts" charset="2"/>
              <a:buChar char="n"/>
            </a:pPr>
            <a:r>
              <a:rPr lang="en-US" altLang="en-US"/>
              <a:t>Hence, this </a:t>
            </a:r>
            <a:r>
              <a:rPr lang="en-US" altLang="en-US" b="1"/>
              <a:t>write</a:t>
            </a:r>
            <a:r>
              <a:rPr lang="en-US" altLang="en-US"/>
              <a:t> operation is rejected, and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Otherwise, the </a:t>
            </a:r>
            <a:r>
              <a:rPr lang="en-US" altLang="en-US" b="1"/>
              <a:t> write</a:t>
            </a:r>
            <a:r>
              <a:rPr lang="en-US" altLang="en-US"/>
              <a:t> operation is executed, and W-timestamp(</a:t>
            </a:r>
            <a:r>
              <a:rPr lang="en-US" altLang="en-US" i="1"/>
              <a:t>Q</a:t>
            </a:r>
            <a:r>
              <a:rPr lang="en-US" altLang="en-US"/>
              <a:t>) is set to TS(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192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450" y="139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Use of the Protocol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2451100" y="108585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kumimoji="1" lang="en-US" altLang="en-US" sz="1800"/>
              <a:t>A partial schedule for several data items for transactions with</a:t>
            </a:r>
          </a:p>
          <a:p>
            <a:r>
              <a:rPr kumimoji="1" lang="en-US" altLang="en-US" sz="1800"/>
              <a:t>timestamps 1, 2, 3, 4, 5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2041526"/>
            <a:ext cx="498316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0963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Timestamp-Ordering Protocol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9500" y="1079501"/>
            <a:ext cx="7416800" cy="528637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The timestamp-ordering protocol guarantees serializability since all the arcs in the precedence graph are of the form:</a:t>
            </a:r>
          </a:p>
          <a:p>
            <a:pPr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    </a:t>
            </a:r>
          </a:p>
          <a:p>
            <a:pPr>
              <a:buFont typeface="Monotype Sorts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buFont typeface="Monotype Sorts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buFont typeface="Monotype Sorts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buFont typeface="Monotype Sorts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    Thus, there will be no cycles in the precedence graph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Timestamp protocol ensures freedom from deadlock as no transaction ever waits.  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But the schedule may not be cascade-free, and may  not even be recoverable.</a:t>
            </a:r>
          </a:p>
        </p:txBody>
      </p:sp>
      <p:pic>
        <p:nvPicPr>
          <p:cNvPr id="3482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1979613"/>
            <a:ext cx="4945062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42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Recoverability and Cascade Freedom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8" y="1093789"/>
            <a:ext cx="7708900" cy="5284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Problem with timestamp-ordering protocol: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Suppose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aborts, but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/>
              <a:t> has read a data item written by 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Then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 i="1"/>
              <a:t> </a:t>
            </a:r>
            <a:r>
              <a:rPr lang="en-US" altLang="en-US"/>
              <a:t>must abort; if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 i="1"/>
              <a:t> </a:t>
            </a:r>
            <a:r>
              <a:rPr lang="en-US" altLang="en-US"/>
              <a:t>had been allowed to commit earlier, the schedule is not recoverable.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Further, any transaction that has read a data item written by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/>
              <a:t> must abort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can lead to cascading rollback --- that is, a chain of rollbacks 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 Solution 1: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transaction is structured such that its writes are all performed at the end of its processing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All writes of a transaction form an atomic action; no transaction may execute while a transaction is being written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transaction that aborts is restarted with a new timestamp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Solution 2: Limited form of locking: wait for data to be committed before reading it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Solution 3: Use commit dependencies to ensure recoverability</a:t>
            </a:r>
          </a:p>
        </p:txBody>
      </p:sp>
    </p:spTree>
    <p:extLst>
      <p:ext uri="{BB962C8B-B14F-4D97-AF65-F5344CB8AC3E}">
        <p14:creationId xmlns:p14="http://schemas.microsoft.com/office/powerpoint/2010/main" val="9294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Thomas</a:t>
            </a:r>
            <a:r>
              <a:rPr lang="ja-JP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’</a:t>
            </a:r>
            <a:r>
              <a:rPr lang="en-US" altLang="ja-JP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Write Rule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Modified version of the timestamp-ordering protocol in which obsolete </a:t>
            </a:r>
            <a:r>
              <a:rPr lang="en-US" altLang="en-US" b="1">
                <a:ea typeface="ＭＳ Ｐゴシック" charset="-128"/>
              </a:rPr>
              <a:t> write</a:t>
            </a:r>
            <a:r>
              <a:rPr lang="en-US" altLang="en-US">
                <a:ea typeface="ＭＳ Ｐゴシック" charset="-128"/>
              </a:rPr>
              <a:t> operations may be ignored under certain circumstances.</a:t>
            </a:r>
          </a:p>
          <a:p>
            <a:pPr>
              <a:lnSpc>
                <a:spcPct val="110000"/>
              </a:lnSpc>
            </a:pPr>
            <a:r>
              <a:rPr lang="en-US" altLang="en-US">
                <a:ea typeface="ＭＳ Ｐゴシック" charset="-128"/>
              </a:rPr>
              <a:t>When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 attempts to write data item </a:t>
            </a:r>
            <a:r>
              <a:rPr lang="en-US" altLang="en-US" i="1">
                <a:ea typeface="ＭＳ Ｐゴシック" charset="-128"/>
              </a:rPr>
              <a:t>Q</a:t>
            </a:r>
            <a:r>
              <a:rPr lang="en-US" altLang="en-US">
                <a:ea typeface="ＭＳ Ｐゴシック" charset="-128"/>
              </a:rPr>
              <a:t>, if TS(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) </a:t>
            </a:r>
            <a:r>
              <a:rPr lang="en-US" altLang="en-US" i="1">
                <a:ea typeface="ＭＳ Ｐゴシック" charset="-128"/>
              </a:rPr>
              <a:t>&lt;</a:t>
            </a:r>
            <a:r>
              <a:rPr lang="en-US" altLang="en-US">
                <a:ea typeface="ＭＳ Ｐゴシック" charset="-128"/>
              </a:rPr>
              <a:t> W-timestamp(</a:t>
            </a:r>
            <a:r>
              <a:rPr lang="en-US" altLang="en-US" i="1">
                <a:ea typeface="ＭＳ Ｐゴシック" charset="-128"/>
              </a:rPr>
              <a:t>Q</a:t>
            </a:r>
            <a:r>
              <a:rPr lang="en-US" altLang="en-US">
                <a:ea typeface="ＭＳ Ｐゴシック" charset="-128"/>
              </a:rPr>
              <a:t>), then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 is attempting to write an obsolete value of {</a:t>
            </a:r>
            <a:r>
              <a:rPr lang="en-US" altLang="en-US" i="1">
                <a:ea typeface="ＭＳ Ｐゴシック" charset="-128"/>
              </a:rPr>
              <a:t>Q</a:t>
            </a:r>
            <a:r>
              <a:rPr lang="en-US" altLang="en-US">
                <a:ea typeface="ＭＳ Ｐゴシック" charset="-128"/>
              </a:rPr>
              <a:t>}. 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Rather than rolling back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as the timestamp ordering protocol would have done, this {</a:t>
            </a:r>
            <a:r>
              <a:rPr lang="en-US" altLang="en-US" b="1"/>
              <a:t>write</a:t>
            </a:r>
            <a:r>
              <a:rPr lang="en-US" altLang="en-US"/>
              <a:t>} operation can be ignored.</a:t>
            </a:r>
          </a:p>
          <a:p>
            <a:r>
              <a:rPr lang="en-US" altLang="en-US">
                <a:ea typeface="ＭＳ Ｐゴシック" charset="-128"/>
              </a:rPr>
              <a:t>Otherwise this protocol is the same as the timestamp ordering protocol.</a:t>
            </a: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charset="-128"/>
              </a:rPr>
              <a:t>Thomas' Write Rule allows greater potential concurrency. 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Allows some view-serializable schedules that are not conflict-serializable.</a:t>
            </a:r>
          </a:p>
        </p:txBody>
      </p:sp>
    </p:spTree>
    <p:extLst>
      <p:ext uri="{BB962C8B-B14F-4D97-AF65-F5344CB8AC3E}">
        <p14:creationId xmlns:p14="http://schemas.microsoft.com/office/powerpoint/2010/main" val="4348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Data Access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9" y="1093789"/>
            <a:ext cx="7661275" cy="4473575"/>
          </a:xfrm>
        </p:spPr>
        <p:txBody>
          <a:bodyPr/>
          <a:lstStyle/>
          <a:p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Physical blocks</a:t>
            </a:r>
            <a:r>
              <a:rPr lang="en-US" altLang="en-US">
                <a:ea typeface="ＭＳ Ｐゴシック" charset="-128"/>
              </a:rPr>
              <a:t> are those blocks residing on the disk. </a:t>
            </a:r>
          </a:p>
          <a:p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Buffer blocks</a:t>
            </a:r>
            <a:r>
              <a:rPr lang="en-US" altLang="en-US">
                <a:ea typeface="ＭＳ Ｐゴシック" charset="-128"/>
              </a:rPr>
              <a:t> are the blocks residing temporarily in main memory.</a:t>
            </a:r>
          </a:p>
          <a:p>
            <a:r>
              <a:rPr lang="en-US" altLang="en-US">
                <a:ea typeface="ＭＳ Ｐゴシック" charset="-128"/>
              </a:rPr>
              <a:t>Block movements between  disk and main memory are initiated through the following two operations: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</a:rPr>
              <a:t>input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) transfers the physical block </a:t>
            </a:r>
            <a:r>
              <a:rPr lang="en-US" altLang="en-US" i="1"/>
              <a:t>B  </a:t>
            </a:r>
            <a:r>
              <a:rPr lang="en-US" altLang="en-US"/>
              <a:t>to main memory.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</a:rPr>
              <a:t>output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) transfers the buffer block </a:t>
            </a:r>
            <a:r>
              <a:rPr lang="en-US" altLang="en-US" i="1"/>
              <a:t>B </a:t>
            </a:r>
            <a:r>
              <a:rPr lang="en-US" altLang="en-US"/>
              <a:t>to the disk, and replaces the appropriate physical block there.</a:t>
            </a:r>
          </a:p>
          <a:p>
            <a:r>
              <a:rPr lang="en-US" altLang="en-US">
                <a:ea typeface="ＭＳ Ｐゴシック" charset="-128"/>
              </a:rPr>
              <a:t>We assume, for simplicity, that each data item fits in, and is stored inside, a single block.</a:t>
            </a:r>
          </a:p>
        </p:txBody>
      </p:sp>
    </p:spTree>
    <p:extLst>
      <p:ext uri="{BB962C8B-B14F-4D97-AF65-F5344CB8AC3E}">
        <p14:creationId xmlns:p14="http://schemas.microsoft.com/office/powerpoint/2010/main" val="1531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Example of Data Access</a:t>
            </a:r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5551489" y="1352551"/>
            <a:ext cx="1139825" cy="133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5741988" y="1443039"/>
            <a:ext cx="671512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X      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5741989" y="1900239"/>
            <a:ext cx="657225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Y     </a:t>
            </a:r>
          </a:p>
        </p:txBody>
      </p:sp>
      <p:sp>
        <p:nvSpPr>
          <p:cNvPr id="32773" name="Oval 9"/>
          <p:cNvSpPr>
            <a:spLocks noChangeArrowheads="1"/>
          </p:cNvSpPr>
          <p:nvPr/>
        </p:nvSpPr>
        <p:spPr bwMode="auto">
          <a:xfrm>
            <a:off x="8147050" y="1095375"/>
            <a:ext cx="1143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2774" name="Line 11"/>
          <p:cNvSpPr>
            <a:spLocks noChangeShapeType="1"/>
          </p:cNvSpPr>
          <p:nvPr/>
        </p:nvSpPr>
        <p:spPr bwMode="auto">
          <a:xfrm>
            <a:off x="8147050" y="12477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775" name="Line 12"/>
          <p:cNvSpPr>
            <a:spLocks noChangeShapeType="1"/>
          </p:cNvSpPr>
          <p:nvPr/>
        </p:nvSpPr>
        <p:spPr bwMode="auto">
          <a:xfrm>
            <a:off x="9290050" y="12668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776" name="Freeform 18"/>
          <p:cNvSpPr>
            <a:spLocks/>
          </p:cNvSpPr>
          <p:nvPr/>
        </p:nvSpPr>
        <p:spPr bwMode="auto">
          <a:xfrm>
            <a:off x="8147050" y="2390775"/>
            <a:ext cx="1143000" cy="177800"/>
          </a:xfrm>
          <a:custGeom>
            <a:avLst/>
            <a:gdLst>
              <a:gd name="T0" fmla="*/ 0 w 720"/>
              <a:gd name="T1" fmla="*/ 0 h 112"/>
              <a:gd name="T2" fmla="*/ 604837500 w 720"/>
              <a:gd name="T3" fmla="*/ 241935000 h 112"/>
              <a:gd name="T4" fmla="*/ 1330642500 w 720"/>
              <a:gd name="T5" fmla="*/ 241935000 h 112"/>
              <a:gd name="T6" fmla="*/ 1814512500 w 72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12"/>
              <a:gd name="T14" fmla="*/ 720 w 720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8528050" y="15525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2778" name="Rectangle 20"/>
          <p:cNvSpPr>
            <a:spLocks noChangeArrowheads="1"/>
          </p:cNvSpPr>
          <p:nvPr/>
        </p:nvSpPr>
        <p:spPr bwMode="auto">
          <a:xfrm>
            <a:off x="8528050" y="20097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2779" name="Text Box 21"/>
          <p:cNvSpPr txBox="1">
            <a:spLocks noChangeArrowheads="1"/>
          </p:cNvSpPr>
          <p:nvPr/>
        </p:nvSpPr>
        <p:spPr bwMode="auto">
          <a:xfrm>
            <a:off x="8893176" y="1487489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2780" name="Text Box 22"/>
          <p:cNvSpPr txBox="1">
            <a:spLocks noChangeArrowheads="1"/>
          </p:cNvSpPr>
          <p:nvPr/>
        </p:nvSpPr>
        <p:spPr bwMode="auto">
          <a:xfrm>
            <a:off x="8909051" y="1927226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2781" name="Rectangle 23"/>
          <p:cNvSpPr>
            <a:spLocks noChangeArrowheads="1"/>
          </p:cNvSpPr>
          <p:nvPr/>
        </p:nvSpPr>
        <p:spPr bwMode="auto">
          <a:xfrm>
            <a:off x="47132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2782" name="Rectangle 24"/>
          <p:cNvSpPr>
            <a:spLocks noChangeArrowheads="1"/>
          </p:cNvSpPr>
          <p:nvPr/>
        </p:nvSpPr>
        <p:spPr bwMode="auto">
          <a:xfrm>
            <a:off x="59324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2783" name="Rectangle 27"/>
          <p:cNvSpPr>
            <a:spLocks noChangeArrowheads="1"/>
          </p:cNvSpPr>
          <p:nvPr/>
        </p:nvSpPr>
        <p:spPr bwMode="auto">
          <a:xfrm>
            <a:off x="6237288" y="37290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2784" name="Rectangle 28"/>
          <p:cNvSpPr>
            <a:spLocks noChangeArrowheads="1"/>
          </p:cNvSpPr>
          <p:nvPr/>
        </p:nvSpPr>
        <p:spPr bwMode="auto">
          <a:xfrm>
            <a:off x="5094288" y="38814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2785" name="Rectangle 29"/>
          <p:cNvSpPr>
            <a:spLocks noChangeArrowheads="1"/>
          </p:cNvSpPr>
          <p:nvPr/>
        </p:nvSpPr>
        <p:spPr bwMode="auto">
          <a:xfrm>
            <a:off x="5094288" y="43386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2786" name="Line 30"/>
          <p:cNvSpPr>
            <a:spLocks noChangeShapeType="1"/>
          </p:cNvSpPr>
          <p:nvPr/>
        </p:nvSpPr>
        <p:spPr bwMode="auto">
          <a:xfrm flipV="1">
            <a:off x="4637088" y="5557838"/>
            <a:ext cx="455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787" name="Text Box 31"/>
          <p:cNvSpPr txBox="1">
            <a:spLocks noChangeArrowheads="1"/>
          </p:cNvSpPr>
          <p:nvPr/>
        </p:nvSpPr>
        <p:spPr bwMode="auto">
          <a:xfrm>
            <a:off x="4754563" y="3816350"/>
            <a:ext cx="407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x</a:t>
            </a:r>
            <a:r>
              <a:rPr lang="en-US" altLang="en-US" sz="2000" baseline="-25000">
                <a:solidFill>
                  <a:srgbClr val="000000"/>
                </a:solidFill>
              </a:rPr>
              <a:t>1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32788" name="Text Box 32"/>
          <p:cNvSpPr txBox="1">
            <a:spLocks noChangeArrowheads="1"/>
          </p:cNvSpPr>
          <p:nvPr/>
        </p:nvSpPr>
        <p:spPr bwMode="auto">
          <a:xfrm>
            <a:off x="4751388" y="4211638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y</a:t>
            </a:r>
            <a:r>
              <a:rPr lang="en-US" altLang="en-US" sz="2000" baseline="-25000">
                <a:solidFill>
                  <a:srgbClr val="000000"/>
                </a:solidFill>
              </a:rPr>
              <a:t>1 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32789" name="Text Box 33"/>
          <p:cNvSpPr txBox="1">
            <a:spLocks noChangeArrowheads="1"/>
          </p:cNvSpPr>
          <p:nvPr/>
        </p:nvSpPr>
        <p:spPr bwMode="auto">
          <a:xfrm>
            <a:off x="5611813" y="996951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99"/>
                </a:solidFill>
              </a:rPr>
              <a:t>buffer</a:t>
            </a:r>
          </a:p>
        </p:txBody>
      </p:sp>
      <p:sp>
        <p:nvSpPr>
          <p:cNvPr id="32790" name="Text Box 34"/>
          <p:cNvSpPr txBox="1">
            <a:spLocks noChangeArrowheads="1"/>
          </p:cNvSpPr>
          <p:nvPr/>
        </p:nvSpPr>
        <p:spPr bwMode="auto">
          <a:xfrm>
            <a:off x="3073400" y="1330326"/>
            <a:ext cx="186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0000"/>
                </a:solidFill>
              </a:rPr>
              <a:t>Buffer Block A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2791" name="Text Box 35"/>
          <p:cNvSpPr txBox="1">
            <a:spLocks noChangeArrowheads="1"/>
          </p:cNvSpPr>
          <p:nvPr/>
        </p:nvSpPr>
        <p:spPr bwMode="auto">
          <a:xfrm>
            <a:off x="3059114" y="1847851"/>
            <a:ext cx="179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0000"/>
                </a:solidFill>
              </a:rPr>
              <a:t>Buffer Block B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32792" name="Line 36"/>
          <p:cNvSpPr>
            <a:spLocks noChangeShapeType="1"/>
          </p:cNvSpPr>
          <p:nvPr/>
        </p:nvSpPr>
        <p:spPr bwMode="auto">
          <a:xfrm>
            <a:off x="4881563" y="15621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793" name="Line 37"/>
          <p:cNvSpPr>
            <a:spLocks noChangeShapeType="1"/>
          </p:cNvSpPr>
          <p:nvPr/>
        </p:nvSpPr>
        <p:spPr bwMode="auto">
          <a:xfrm>
            <a:off x="4865688" y="205263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794" name="Line 38"/>
          <p:cNvSpPr>
            <a:spLocks noChangeShapeType="1"/>
          </p:cNvSpPr>
          <p:nvPr/>
        </p:nvSpPr>
        <p:spPr bwMode="auto">
          <a:xfrm flipH="1" flipV="1">
            <a:off x="6389688" y="1593851"/>
            <a:ext cx="2101850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795" name="Line 39"/>
          <p:cNvSpPr>
            <a:spLocks noChangeShapeType="1"/>
          </p:cNvSpPr>
          <p:nvPr/>
        </p:nvSpPr>
        <p:spPr bwMode="auto">
          <a:xfrm>
            <a:off x="6392863" y="2052639"/>
            <a:ext cx="208280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796" name="Text Box 40"/>
          <p:cNvSpPr txBox="1">
            <a:spLocks noChangeArrowheads="1"/>
          </p:cNvSpPr>
          <p:nvPr/>
        </p:nvSpPr>
        <p:spPr bwMode="auto">
          <a:xfrm>
            <a:off x="6877050" y="1231901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input(A)</a:t>
            </a:r>
          </a:p>
        </p:txBody>
      </p:sp>
      <p:sp>
        <p:nvSpPr>
          <p:cNvPr id="32797" name="Text Box 41"/>
          <p:cNvSpPr txBox="1">
            <a:spLocks noChangeArrowheads="1"/>
          </p:cNvSpPr>
          <p:nvPr/>
        </p:nvSpPr>
        <p:spPr bwMode="auto">
          <a:xfrm>
            <a:off x="6819900" y="2155826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output(B) </a:t>
            </a:r>
          </a:p>
        </p:txBody>
      </p:sp>
      <p:sp>
        <p:nvSpPr>
          <p:cNvPr id="32798" name="Line 42"/>
          <p:cNvSpPr>
            <a:spLocks noChangeShapeType="1"/>
          </p:cNvSpPr>
          <p:nvPr/>
        </p:nvSpPr>
        <p:spPr bwMode="auto">
          <a:xfrm flipH="1">
            <a:off x="5189538" y="1671638"/>
            <a:ext cx="533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799" name="Line 43"/>
          <p:cNvSpPr>
            <a:spLocks noChangeShapeType="1"/>
          </p:cNvSpPr>
          <p:nvPr/>
        </p:nvSpPr>
        <p:spPr bwMode="auto">
          <a:xfrm flipV="1">
            <a:off x="5322888" y="2205038"/>
            <a:ext cx="609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800" name="Text Box 44"/>
          <p:cNvSpPr txBox="1">
            <a:spLocks noChangeArrowheads="1"/>
          </p:cNvSpPr>
          <p:nvPr/>
        </p:nvSpPr>
        <p:spPr bwMode="auto">
          <a:xfrm>
            <a:off x="4405314" y="2605089"/>
            <a:ext cx="1030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read(X)</a:t>
            </a:r>
          </a:p>
        </p:txBody>
      </p:sp>
      <p:sp>
        <p:nvSpPr>
          <p:cNvPr id="32801" name="Text Box 45"/>
          <p:cNvSpPr txBox="1">
            <a:spLocks noChangeArrowheads="1"/>
          </p:cNvSpPr>
          <p:nvPr/>
        </p:nvSpPr>
        <p:spPr bwMode="auto">
          <a:xfrm>
            <a:off x="5719764" y="2936875"/>
            <a:ext cx="1067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write(Y)</a:t>
            </a:r>
          </a:p>
        </p:txBody>
      </p:sp>
      <p:sp>
        <p:nvSpPr>
          <p:cNvPr id="32802" name="Text Box 46"/>
          <p:cNvSpPr txBox="1">
            <a:spLocks noChangeArrowheads="1"/>
          </p:cNvSpPr>
          <p:nvPr/>
        </p:nvSpPr>
        <p:spPr bwMode="auto">
          <a:xfrm>
            <a:off x="8485189" y="5748339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99"/>
                </a:solidFill>
              </a:rPr>
              <a:t>disk</a:t>
            </a:r>
          </a:p>
        </p:txBody>
      </p:sp>
      <p:sp>
        <p:nvSpPr>
          <p:cNvPr id="32803" name="Text Box 63"/>
          <p:cNvSpPr txBox="1">
            <a:spLocks noChangeArrowheads="1"/>
          </p:cNvSpPr>
          <p:nvPr/>
        </p:nvSpPr>
        <p:spPr bwMode="auto">
          <a:xfrm>
            <a:off x="4495800" y="4795839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work area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of T</a:t>
            </a:r>
            <a:r>
              <a:rPr lang="en-US" altLang="en-US" sz="2000" baseline="-25000">
                <a:solidFill>
                  <a:srgbClr val="000000"/>
                </a:solidFill>
              </a:rPr>
              <a:t>1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32804" name="Text Box 64"/>
          <p:cNvSpPr txBox="1">
            <a:spLocks noChangeArrowheads="1"/>
          </p:cNvSpPr>
          <p:nvPr/>
        </p:nvSpPr>
        <p:spPr bwMode="auto">
          <a:xfrm>
            <a:off x="5940425" y="4768850"/>
            <a:ext cx="13099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work area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of T</a:t>
            </a:r>
            <a:r>
              <a:rPr lang="en-US" altLang="en-US" sz="2000" baseline="-25000">
                <a:solidFill>
                  <a:srgbClr val="000000"/>
                </a:solidFill>
              </a:rPr>
              <a:t>2 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32805" name="Text Box 65"/>
          <p:cNvSpPr txBox="1">
            <a:spLocks noChangeArrowheads="1"/>
          </p:cNvSpPr>
          <p:nvPr/>
        </p:nvSpPr>
        <p:spPr bwMode="auto">
          <a:xfrm>
            <a:off x="5859464" y="5762626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99"/>
                </a:solidFill>
              </a:rPr>
              <a:t>memory</a:t>
            </a:r>
          </a:p>
        </p:txBody>
      </p:sp>
      <p:sp>
        <p:nvSpPr>
          <p:cNvPr id="32806" name="Text Box 66"/>
          <p:cNvSpPr txBox="1">
            <a:spLocks noChangeArrowheads="1"/>
          </p:cNvSpPr>
          <p:nvPr/>
        </p:nvSpPr>
        <p:spPr bwMode="auto">
          <a:xfrm>
            <a:off x="5913438" y="3589338"/>
            <a:ext cx="407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x</a:t>
            </a:r>
            <a:r>
              <a:rPr lang="en-US" altLang="en-US" sz="2000" baseline="-25000">
                <a:solidFill>
                  <a:srgbClr val="000000"/>
                </a:solidFill>
              </a:rPr>
              <a:t>2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32807" name="Line 67"/>
          <p:cNvSpPr>
            <a:spLocks noChangeShapeType="1"/>
          </p:cNvSpPr>
          <p:nvPr/>
        </p:nvSpPr>
        <p:spPr bwMode="auto">
          <a:xfrm>
            <a:off x="7967663" y="784225"/>
            <a:ext cx="0" cy="554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12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Data Access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9" y="1093789"/>
            <a:ext cx="7661275" cy="5208587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Each transaction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sz="2400" i="1" baseline="-25000">
                <a:ea typeface="ＭＳ Ｐゴシック" charset="-128"/>
              </a:rPr>
              <a:t>i</a:t>
            </a:r>
            <a:r>
              <a:rPr lang="en-US" altLang="en-US" i="1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</a:rPr>
              <a:t>has its private work-area in which local copies of all data items accessed and updated by it are kept.</a:t>
            </a:r>
          </a:p>
          <a:p>
            <a:pPr lvl="1"/>
            <a:r>
              <a:rPr lang="en-US" altLang="en-US"/>
              <a:t> </a:t>
            </a:r>
            <a:r>
              <a:rPr lang="en-US" altLang="en-US" i="1"/>
              <a:t>T</a:t>
            </a:r>
            <a:r>
              <a:rPr lang="en-US" altLang="en-US" sz="2400" i="1" baseline="-25000"/>
              <a:t>i</a:t>
            </a:r>
            <a:r>
              <a:rPr lang="en-US" altLang="en-US"/>
              <a:t>'s local copy of a data item </a:t>
            </a:r>
            <a:r>
              <a:rPr lang="en-US" altLang="en-US" i="1"/>
              <a:t>X</a:t>
            </a:r>
            <a:r>
              <a:rPr lang="en-US" altLang="en-US"/>
              <a:t> is called </a:t>
            </a:r>
            <a:r>
              <a:rPr lang="en-US" altLang="en-US" i="1"/>
              <a:t>x</a:t>
            </a:r>
            <a:r>
              <a:rPr lang="en-US" altLang="en-US" sz="2400" i="1" baseline="-25000"/>
              <a:t>i</a:t>
            </a:r>
            <a:r>
              <a:rPr lang="en-US" altLang="en-US" i="1"/>
              <a:t>.</a:t>
            </a:r>
            <a:endParaRPr lang="en-US" altLang="en-US"/>
          </a:p>
          <a:p>
            <a:r>
              <a:rPr lang="en-US" altLang="en-US">
                <a:ea typeface="ＭＳ Ｐゴシック" charset="-128"/>
              </a:rPr>
              <a:t>Transferring data items between system buffer blocks and its private work-area done by: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</a:rPr>
              <a:t>read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assigns the value of data item </a:t>
            </a:r>
            <a:r>
              <a:rPr lang="en-US" altLang="en-US" i="1"/>
              <a:t>X</a:t>
            </a:r>
            <a:r>
              <a:rPr lang="en-US" altLang="en-US"/>
              <a:t> to the local variable </a:t>
            </a:r>
            <a:r>
              <a:rPr lang="en-US" altLang="en-US" i="1"/>
              <a:t>x</a:t>
            </a:r>
            <a:r>
              <a:rPr lang="en-US" altLang="en-US" sz="2400" i="1" baseline="-25000"/>
              <a:t>i</a:t>
            </a:r>
            <a:r>
              <a:rPr lang="en-US" altLang="en-US"/>
              <a:t>.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</a:rPr>
              <a:t>write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assigns the value of local variable </a:t>
            </a:r>
            <a:r>
              <a:rPr lang="en-US" altLang="en-US" i="1"/>
              <a:t>x</a:t>
            </a:r>
            <a:r>
              <a:rPr lang="en-US" altLang="en-US" sz="2400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to data item {</a:t>
            </a:r>
            <a:r>
              <a:rPr lang="en-US" altLang="en-US" i="1"/>
              <a:t>X</a:t>
            </a:r>
            <a:r>
              <a:rPr lang="en-US" altLang="en-US"/>
              <a:t>} in the buffer block.</a:t>
            </a:r>
          </a:p>
          <a:p>
            <a:pPr lvl="1"/>
            <a:r>
              <a:rPr lang="en-US" altLang="en-US" b="1"/>
              <a:t>Note: output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 i="1" baseline="-25000"/>
              <a:t>X</a:t>
            </a:r>
            <a:r>
              <a:rPr lang="en-US" altLang="en-US"/>
              <a:t>) need not immediately follow </a:t>
            </a:r>
            <a:r>
              <a:rPr lang="en-US" altLang="en-US" b="1"/>
              <a:t>write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). System can perform the </a:t>
            </a:r>
            <a:r>
              <a:rPr lang="en-US" altLang="en-US" b="1"/>
              <a:t>output</a:t>
            </a:r>
            <a:r>
              <a:rPr lang="en-US" altLang="en-US"/>
              <a:t> operation when it deems fit.</a:t>
            </a:r>
          </a:p>
          <a:p>
            <a:r>
              <a:rPr lang="en-US" altLang="en-US">
                <a:ea typeface="ＭＳ Ｐゴシック" charset="-128"/>
              </a:rPr>
              <a:t>Transactions </a:t>
            </a:r>
          </a:p>
          <a:p>
            <a:pPr lvl="1"/>
            <a:r>
              <a:rPr lang="en-US" altLang="en-US"/>
              <a:t>Must perform </a:t>
            </a:r>
            <a:r>
              <a:rPr lang="en-US" altLang="en-US" b="1"/>
              <a:t>read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before accessing </a:t>
            </a:r>
            <a:r>
              <a:rPr lang="en-US" altLang="en-US" i="1"/>
              <a:t>X</a:t>
            </a:r>
            <a:r>
              <a:rPr lang="en-US" altLang="en-US"/>
              <a:t> for the first time (subsequent reads can be from local copy) </a:t>
            </a:r>
          </a:p>
          <a:p>
            <a:pPr lvl="1"/>
            <a:r>
              <a:rPr lang="en-US" altLang="en-US" b="1"/>
              <a:t>write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can be executed at any time before the transaction commits</a:t>
            </a:r>
          </a:p>
        </p:txBody>
      </p:sp>
    </p:spTree>
    <p:extLst>
      <p:ext uri="{BB962C8B-B14F-4D97-AF65-F5344CB8AC3E}">
        <p14:creationId xmlns:p14="http://schemas.microsoft.com/office/powerpoint/2010/main" val="5037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Recovery and Atomicity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To ensure atomicity despite failures, </a:t>
            </a:r>
            <a:r>
              <a:rPr lang="en-US" altLang="en-US" b="1" dirty="0">
                <a:ea typeface="ＭＳ Ｐゴシック" charset="-128"/>
              </a:rPr>
              <a:t>we first output information describing the modifications to stable storage </a:t>
            </a:r>
            <a:r>
              <a:rPr lang="en-US" altLang="en-US" dirty="0">
                <a:ea typeface="ＭＳ Ｐゴシック" charset="-128"/>
              </a:rPr>
              <a:t>without modifying the database itself.</a:t>
            </a:r>
          </a:p>
          <a:p>
            <a:r>
              <a:rPr lang="en-US" altLang="en-US" dirty="0">
                <a:ea typeface="ＭＳ Ｐゴシック" charset="-128"/>
              </a:rPr>
              <a:t>We study </a:t>
            </a:r>
            <a:r>
              <a:rPr lang="en-US" altLang="en-US" b="1" dirty="0">
                <a:solidFill>
                  <a:srgbClr val="000099"/>
                </a:solidFill>
                <a:ea typeface="ＭＳ Ｐゴシック" charset="-128"/>
              </a:rPr>
              <a:t>log-based recovery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b="1" dirty="0">
                <a:solidFill>
                  <a:srgbClr val="000099"/>
                </a:solidFill>
                <a:ea typeface="ＭＳ Ｐゴシック" charset="-128"/>
              </a:rPr>
              <a:t>mechanisms</a:t>
            </a:r>
            <a:r>
              <a:rPr lang="en-US" altLang="en-US" dirty="0">
                <a:ea typeface="ＭＳ Ｐゴシック" charset="-128"/>
              </a:rPr>
              <a:t> in detail</a:t>
            </a:r>
          </a:p>
          <a:p>
            <a:pPr lvl="1"/>
            <a:r>
              <a:rPr lang="en-US" altLang="en-US" dirty="0"/>
              <a:t>We first present key concepts</a:t>
            </a:r>
          </a:p>
          <a:p>
            <a:pPr lvl="1"/>
            <a:r>
              <a:rPr lang="en-US" altLang="en-US" dirty="0"/>
              <a:t>And then present the actual recovery </a:t>
            </a:r>
            <a:r>
              <a:rPr lang="en-US" altLang="en-US" dirty="0" smtClean="0"/>
              <a:t>algorithm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77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charset="-128"/>
              </a:rPr>
              <a:t>Concurrency Control and Recovery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With concurrent transactions, all transactions share a single disk buffer and a single log</a:t>
            </a:r>
          </a:p>
          <a:p>
            <a:pPr lvl="1"/>
            <a:r>
              <a:rPr lang="en-US" altLang="en-US"/>
              <a:t>A buffer block can have data items updated by one or more transactions</a:t>
            </a:r>
          </a:p>
          <a:p>
            <a:r>
              <a:rPr lang="en-US" altLang="en-US">
                <a:ea typeface="ＭＳ Ｐゴシック" charset="-128"/>
              </a:rPr>
              <a:t>We assume that </a:t>
            </a:r>
            <a:r>
              <a:rPr lang="en-US" altLang="en-US" i="1">
                <a:solidFill>
                  <a:srgbClr val="000099"/>
                </a:solidFill>
                <a:ea typeface="ＭＳ Ｐゴシック" charset="-128"/>
              </a:rPr>
              <a:t>if a transaction T</a:t>
            </a:r>
            <a:r>
              <a:rPr lang="en-US" altLang="en-US" i="1" baseline="-25000">
                <a:solidFill>
                  <a:srgbClr val="000099"/>
                </a:solidFill>
                <a:ea typeface="ＭＳ Ｐゴシック" charset="-128"/>
              </a:rPr>
              <a:t>i</a:t>
            </a:r>
            <a:r>
              <a:rPr lang="en-US" altLang="en-US" i="1">
                <a:solidFill>
                  <a:srgbClr val="000099"/>
                </a:solidFill>
                <a:ea typeface="ＭＳ Ｐゴシック" charset="-128"/>
              </a:rPr>
              <a:t> has modified an item, no other transaction can modify the same item until T</a:t>
            </a:r>
            <a:r>
              <a:rPr lang="en-US" altLang="en-US" i="1" baseline="-25000">
                <a:solidFill>
                  <a:srgbClr val="000099"/>
                </a:solidFill>
                <a:ea typeface="ＭＳ Ｐゴシック" charset="-128"/>
              </a:rPr>
              <a:t>i  </a:t>
            </a:r>
            <a:r>
              <a:rPr lang="en-US" altLang="en-US" i="1">
                <a:solidFill>
                  <a:srgbClr val="000099"/>
                </a:solidFill>
                <a:ea typeface="ＭＳ Ｐゴシック" charset="-128"/>
              </a:rPr>
              <a:t>has committed or aborted</a:t>
            </a:r>
          </a:p>
          <a:p>
            <a:pPr lvl="1"/>
            <a:r>
              <a:rPr lang="en-US" altLang="en-US"/>
              <a:t>i.e. the updates of uncommitted transactions should not be visible to other transactions</a:t>
            </a:r>
          </a:p>
          <a:p>
            <a:pPr lvl="2"/>
            <a:r>
              <a:rPr lang="en-US" altLang="en-US"/>
              <a:t>Otherwise how to perform undo if T1 updates A, then T2 updates A and commits, and finally T1 has to abort?</a:t>
            </a:r>
          </a:p>
          <a:p>
            <a:pPr lvl="1"/>
            <a:r>
              <a:rPr lang="en-US" altLang="en-US"/>
              <a:t>Can be ensured by obtaining exclusive locks on updated items and holding the locks till end of transaction (strict two-phase locking)</a:t>
            </a:r>
          </a:p>
          <a:p>
            <a:r>
              <a:rPr lang="en-US" altLang="en-US">
                <a:ea typeface="ＭＳ Ｐゴシック" charset="-128"/>
              </a:rPr>
              <a:t>Log records of different transactions may be interspersed in the log.</a:t>
            </a:r>
          </a:p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9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6950" y="38101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j-ea"/>
              </a:rPr>
              <a:t>Notation for Expressing More Complex Constraints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379664" y="1106488"/>
            <a:ext cx="7323137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 dirty="0"/>
              <a:t>A line may have an associated minimum and maximum cardinality, shown in the form </a:t>
            </a:r>
            <a:r>
              <a:rPr kumimoji="1" lang="en-US" altLang="en-US" sz="1800" i="1" dirty="0" err="1"/>
              <a:t>l..h</a:t>
            </a:r>
            <a:r>
              <a:rPr kumimoji="1" lang="en-US" altLang="en-US" sz="1800" dirty="0"/>
              <a:t>, where </a:t>
            </a:r>
            <a:r>
              <a:rPr kumimoji="1" lang="en-US" altLang="en-US" sz="1800" i="1" dirty="0"/>
              <a:t>l</a:t>
            </a:r>
            <a:r>
              <a:rPr kumimoji="1" lang="en-US" altLang="en-US" sz="1800" dirty="0"/>
              <a:t> is the minimum and </a:t>
            </a:r>
            <a:r>
              <a:rPr kumimoji="1" lang="en-US" altLang="en-US" sz="1800" i="1" dirty="0"/>
              <a:t>h</a:t>
            </a:r>
            <a:r>
              <a:rPr kumimoji="1" lang="en-US" altLang="en-US" sz="18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800" dirty="0"/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4" y="3516314"/>
            <a:ext cx="58007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165476" y="4954588"/>
            <a:ext cx="6626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1800"/>
              <a:t>Instructor can advise 0 or more students.  A student must have 1 advisor; cannot have multiple advisors</a:t>
            </a:r>
          </a:p>
        </p:txBody>
      </p:sp>
    </p:spTree>
    <p:extLst>
      <p:ext uri="{BB962C8B-B14F-4D97-AF65-F5344CB8AC3E}">
        <p14:creationId xmlns:p14="http://schemas.microsoft.com/office/powerpoint/2010/main" val="16667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Expressing Weak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9"/>
            <a:ext cx="7519987" cy="2441575"/>
          </a:xfrm>
        </p:spPr>
        <p:txBody>
          <a:bodyPr/>
          <a:lstStyle/>
          <a:p>
            <a:r>
              <a:rPr lang="en-US" altLang="en-US" dirty="0"/>
              <a:t>In E-R diagrams, a weak entity set is depicted via a double rectangle.</a:t>
            </a:r>
          </a:p>
          <a:p>
            <a:r>
              <a:rPr lang="en-US" altLang="en-US" dirty="0"/>
              <a:t>We underline the discriminator of a weak entity set  with a dashed line.</a:t>
            </a:r>
          </a:p>
          <a:p>
            <a:r>
              <a:rPr lang="en-US" altLang="en-US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dirty="0"/>
              <a:t>Primary key for </a:t>
            </a:r>
            <a:r>
              <a:rPr lang="en-US" altLang="en-US" i="1" dirty="0"/>
              <a:t>section </a:t>
            </a:r>
            <a:r>
              <a:rPr lang="en-US" altLang="en-US" dirty="0"/>
              <a:t>– 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sec_id</a:t>
            </a:r>
            <a:r>
              <a:rPr lang="en-US" altLang="en-US" i="1" dirty="0"/>
              <a:t>, semester, year</a:t>
            </a:r>
            <a:r>
              <a:rPr lang="en-US" altLang="en-US" dirty="0"/>
              <a:t>)</a:t>
            </a:r>
          </a:p>
        </p:txBody>
      </p:sp>
      <p:pic>
        <p:nvPicPr>
          <p:cNvPr id="389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3832225"/>
            <a:ext cx="64008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3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eview by yourself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38389" y="1093789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dirty="0">
                <a:latin typeface="Helvetica" charset="0"/>
                <a:ea typeface="ＭＳ Ｐゴシック" charset="-128"/>
                <a:cs typeface="+mn-cs"/>
              </a:rPr>
              <a:t>Reduction to Relation Schemas</a:t>
            </a:r>
          </a:p>
          <a:p>
            <a:endParaRPr lang="en-US" sz="2800" dirty="0">
              <a:latin typeface="Helvetica" charset="0"/>
              <a:ea typeface="ＭＳ Ｐゴシック" charset="-128"/>
              <a:cs typeface="+mn-cs"/>
            </a:endParaRPr>
          </a:p>
          <a:p>
            <a:pPr marL="0" indent="0">
              <a:buNone/>
            </a:pPr>
            <a:r>
              <a:rPr lang="en-US" sz="2800" dirty="0">
                <a:latin typeface="Helvetica" charset="0"/>
                <a:ea typeface="ＭＳ Ｐゴシック" charset="-128"/>
                <a:cs typeface="+mn-cs"/>
              </a:rPr>
              <a:t>These are also important concepts and may be tested in the final, but we have run out of time thus skip them. (In Extra Slides)</a:t>
            </a:r>
          </a:p>
          <a:p>
            <a:endParaRPr lang="en-US" altLang="en-US" kern="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0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355" y="2935831"/>
            <a:ext cx="8077200" cy="609600"/>
          </a:xfrm>
        </p:spPr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2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Dependencies (Cont.)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8"/>
            <a:ext cx="7245350" cy="47879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/>
              <a:t>Let </a:t>
            </a:r>
            <a:r>
              <a:rPr lang="en-US" altLang="en-US" i="1"/>
              <a:t>R</a:t>
            </a:r>
            <a:r>
              <a:rPr lang="en-US" altLang="en-US"/>
              <a:t> be a relation schema</a:t>
            </a:r>
          </a:p>
          <a:p>
            <a:pPr>
              <a:lnSpc>
                <a:spcPct val="90000"/>
              </a:lnSpc>
              <a:buNone/>
              <a:tabLst>
                <a:tab pos="2917825" algn="ctr"/>
              </a:tabLst>
            </a:pPr>
            <a:r>
              <a:rPr lang="en-US" altLang="en-US"/>
              <a:t>		</a:t>
            </a:r>
            <a:r>
              <a:rPr lang="en-US" altLang="en-US">
                <a:sym typeface="Symbol" charset="2"/>
              </a:rPr>
              <a:t>  </a:t>
            </a:r>
            <a:r>
              <a:rPr lang="en-US" altLang="en-US" i="1">
                <a:sym typeface="Symbol" charset="2"/>
              </a:rPr>
              <a:t>R  and   </a:t>
            </a:r>
            <a:r>
              <a:rPr lang="en-US" altLang="en-US">
                <a:sym typeface="Symbol" charset="2"/>
              </a:rPr>
              <a:t> </a:t>
            </a:r>
            <a:r>
              <a:rPr lang="en-US" altLang="en-US" i="1">
                <a:sym typeface="Symbol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>
                <a:sym typeface="Symbol" charset="2"/>
              </a:rPr>
              <a:t>The </a:t>
            </a:r>
            <a:r>
              <a:rPr lang="en-US" altLang="en-US" b="1">
                <a:solidFill>
                  <a:srgbClr val="000099"/>
                </a:solidFill>
                <a:sym typeface="Symbol" charset="2"/>
              </a:rPr>
              <a:t>functional dependency</a:t>
            </a:r>
          </a:p>
          <a:p>
            <a:pPr>
              <a:lnSpc>
                <a:spcPct val="90000"/>
              </a:lnSpc>
              <a:buNone/>
              <a:tabLst>
                <a:tab pos="2917825" algn="ctr"/>
              </a:tabLst>
            </a:pPr>
            <a:r>
              <a:rPr lang="en-US" altLang="en-US" i="1">
                <a:sym typeface="Symbol" charset="2"/>
              </a:rPr>
              <a:t>		 </a:t>
            </a:r>
            <a:r>
              <a:rPr lang="en-US" altLang="en-US" b="1">
                <a:solidFill>
                  <a:srgbClr val="000099"/>
                </a:solidFill>
                <a:sym typeface="Symbol" charset="2"/>
              </a:rPr>
              <a:t> </a:t>
            </a:r>
            <a:r>
              <a:rPr lang="en-US" altLang="en-US" b="1">
                <a:solidFill>
                  <a:srgbClr val="000099"/>
                </a:solidFill>
                <a:sym typeface="Monotype Sorts" charset="2"/>
              </a:rPr>
              <a:t> </a:t>
            </a:r>
            <a:r>
              <a:rPr lang="en-US" altLang="en-US" b="1" i="1">
                <a:solidFill>
                  <a:srgbClr val="000099"/>
                </a:solidFill>
                <a:sym typeface="Symbol" charset="2"/>
              </a:rPr>
              <a:t></a:t>
            </a:r>
            <a:br>
              <a:rPr lang="en-US" altLang="en-US" b="1" i="1">
                <a:solidFill>
                  <a:srgbClr val="000099"/>
                </a:solidFill>
                <a:sym typeface="Symbol" charset="2"/>
              </a:rPr>
            </a:br>
            <a:r>
              <a:rPr lang="en-US" altLang="en-US" b="1">
                <a:solidFill>
                  <a:srgbClr val="000099"/>
                </a:solidFill>
                <a:sym typeface="Symbol" charset="2"/>
              </a:rPr>
              <a:t>holds on</a:t>
            </a:r>
            <a:r>
              <a:rPr lang="en-US" altLang="en-US">
                <a:sym typeface="Symbol" charset="2"/>
              </a:rPr>
              <a:t>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>
                <a:sym typeface="Symbol" charset="2"/>
              </a:rPr>
              <a:t> if and only if for any legal relations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>
                <a:sym typeface="Symbol" charset="2"/>
              </a:rPr>
              <a:t>(R), whenever any two tuples </a:t>
            </a:r>
            <a:r>
              <a:rPr lang="en-US" altLang="en-US" i="1">
                <a:sym typeface="Symbol" charset="2"/>
              </a:rPr>
              <a:t>t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 i="1">
                <a:sym typeface="Symbol" charset="2"/>
              </a:rPr>
              <a:t> </a:t>
            </a:r>
            <a:r>
              <a:rPr lang="en-US" altLang="en-US">
                <a:sym typeface="Symbol" charset="2"/>
              </a:rPr>
              <a:t>and </a:t>
            </a:r>
            <a:r>
              <a:rPr lang="en-US" altLang="en-US" i="1">
                <a:sym typeface="Symbol" charset="2"/>
              </a:rPr>
              <a:t>t</a:t>
            </a:r>
            <a:r>
              <a:rPr lang="en-US" altLang="en-US" baseline="-25000">
                <a:sym typeface="Symbol" charset="2"/>
              </a:rPr>
              <a:t>2</a:t>
            </a:r>
            <a:r>
              <a:rPr lang="en-US" altLang="en-US">
                <a:sym typeface="Symbol" charset="2"/>
              </a:rPr>
              <a:t> of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>
                <a:sym typeface="Symbol" charset="2"/>
              </a:rPr>
              <a:t> agree on the attributes , they also agree on the attributes </a:t>
            </a:r>
            <a:r>
              <a:rPr lang="en-US" altLang="en-US" i="1">
                <a:sym typeface="Symbol" charset="2"/>
              </a:rPr>
              <a:t>. </a:t>
            </a:r>
            <a:r>
              <a:rPr lang="en-US" altLang="en-US">
                <a:sym typeface="Symbol" charset="2"/>
              </a:rPr>
              <a:t> That is, </a:t>
            </a:r>
          </a:p>
          <a:p>
            <a:pPr>
              <a:lnSpc>
                <a:spcPct val="90000"/>
              </a:lnSpc>
              <a:buNone/>
              <a:tabLst>
                <a:tab pos="2917825" algn="ctr"/>
              </a:tabLst>
            </a:pPr>
            <a:r>
              <a:rPr lang="en-US" altLang="en-US" i="1">
                <a:sym typeface="Symbol" charset="2"/>
              </a:rPr>
              <a:t>		 t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[] = </a:t>
            </a:r>
            <a:r>
              <a:rPr lang="en-US" altLang="en-US" i="1">
                <a:sym typeface="Symbol" charset="2"/>
              </a:rPr>
              <a:t>t</a:t>
            </a:r>
            <a:r>
              <a:rPr lang="en-US" altLang="en-US" baseline="-25000">
                <a:sym typeface="Symbol" charset="2"/>
              </a:rPr>
              <a:t>2 </a:t>
            </a:r>
            <a:r>
              <a:rPr lang="en-US" altLang="en-US">
                <a:sym typeface="Symbol" charset="2"/>
              </a:rPr>
              <a:t>[]      </a:t>
            </a:r>
            <a:r>
              <a:rPr lang="en-US" altLang="en-US" i="1">
                <a:sym typeface="Symbol" charset="2"/>
              </a:rPr>
              <a:t>t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[</a:t>
            </a:r>
            <a:r>
              <a:rPr lang="en-US" altLang="en-US" i="1">
                <a:sym typeface="Symbol" charset="2"/>
              </a:rPr>
              <a:t> </a:t>
            </a:r>
            <a:r>
              <a:rPr lang="en-US" altLang="en-US">
                <a:sym typeface="Symbol" charset="2"/>
              </a:rPr>
              <a:t>]  = </a:t>
            </a:r>
            <a:r>
              <a:rPr lang="en-US" altLang="en-US" i="1">
                <a:sym typeface="Symbol" charset="2"/>
              </a:rPr>
              <a:t>t</a:t>
            </a:r>
            <a:r>
              <a:rPr lang="en-US" altLang="en-US" baseline="-25000">
                <a:sym typeface="Symbol" charset="2"/>
              </a:rPr>
              <a:t>2 </a:t>
            </a:r>
            <a:r>
              <a:rPr lang="en-US" altLang="en-US">
                <a:sym typeface="Symbol" charset="2"/>
              </a:rPr>
              <a:t>[</a:t>
            </a:r>
            <a:r>
              <a:rPr lang="en-US" altLang="en-US" i="1">
                <a:sym typeface="Symbol" charset="2"/>
              </a:rPr>
              <a:t> </a:t>
            </a:r>
            <a:r>
              <a:rPr lang="en-US" altLang="en-US">
                <a:sym typeface="Symbol" charset="2"/>
              </a:rPr>
              <a:t>]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/>
              <a:t>Example:  Consider </a:t>
            </a:r>
            <a:r>
              <a:rPr lang="en-US" altLang="en-US" i="1"/>
              <a:t>r</a:t>
            </a:r>
            <a:r>
              <a:rPr lang="en-US" altLang="en-US"/>
              <a:t>(A</a:t>
            </a:r>
            <a:r>
              <a:rPr lang="en-US" altLang="en-US" i="1"/>
              <a:t>,B </a:t>
            </a:r>
            <a:r>
              <a:rPr lang="en-US" altLang="en-US"/>
              <a:t>) with the following instance of </a:t>
            </a:r>
            <a:r>
              <a:rPr lang="en-US" altLang="en-US" i="1"/>
              <a:t>r.</a:t>
            </a:r>
            <a:endParaRPr lang="en-US" altLang="en-US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/>
              <a:t>On this instance, 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/>
              <a:t>B</a:t>
            </a:r>
            <a:r>
              <a:rPr lang="en-US" altLang="en-US"/>
              <a:t> does </a:t>
            </a:r>
            <a:r>
              <a:rPr lang="en-US" altLang="en-US" b="1"/>
              <a:t>NOT</a:t>
            </a:r>
            <a:r>
              <a:rPr lang="en-US" altLang="en-US"/>
              <a:t> hold, but  </a:t>
            </a:r>
            <a:r>
              <a:rPr lang="en-US" altLang="en-US" i="1"/>
              <a:t>B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/>
              <a:t> </a:t>
            </a:r>
            <a:r>
              <a:rPr lang="en-US" altLang="en-US" i="1"/>
              <a:t>A</a:t>
            </a:r>
            <a:r>
              <a:rPr lang="en-US" altLang="en-US"/>
              <a:t> does hold.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>
              <a:sym typeface="Symbol" charset="2"/>
            </a:endParaRP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5192714" y="4284663"/>
            <a:ext cx="7778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>
                <a:latin typeface="Helvetica" charset="0"/>
              </a:rPr>
              <a:t>4</a:t>
            </a:r>
          </a:p>
          <a:p>
            <a:r>
              <a:rPr lang="en-US" altLang="en-US" sz="1800">
                <a:latin typeface="Helvetica" charset="0"/>
              </a:rPr>
              <a:t>1     5</a:t>
            </a:r>
          </a:p>
          <a:p>
            <a:r>
              <a:rPr lang="en-US" altLang="en-US" sz="1800">
                <a:latin typeface="Helvetica" charset="0"/>
              </a:rPr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16325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Dependencies (Cont.)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9"/>
            <a:ext cx="8067675" cy="4903787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>
                <a:sym typeface="Symbol" charset="2"/>
              </a:rPr>
              <a:t>K</a:t>
            </a:r>
            <a:r>
              <a:rPr lang="en-US" altLang="en-US">
                <a:sym typeface="Symbol" charset="2"/>
              </a:rPr>
              <a:t> is a superkey for relation schema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>
                <a:sym typeface="Symbol" charset="2"/>
              </a:rPr>
              <a:t> if and only if </a:t>
            </a:r>
            <a:r>
              <a:rPr lang="en-US" altLang="en-US" i="1">
                <a:sym typeface="Symbol" charset="2"/>
              </a:rPr>
              <a:t>K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R</a:t>
            </a:r>
            <a:endParaRPr lang="en-US" altLang="en-US">
              <a:sym typeface="Monotype Sorts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>
                <a:sym typeface="Monotype Sorts" charset="2"/>
              </a:rPr>
              <a:t>K</a:t>
            </a:r>
            <a:r>
              <a:rPr lang="en-US" altLang="en-US">
                <a:sym typeface="Monotype Sorts" charset="2"/>
              </a:rPr>
              <a:t> is a candidate key for </a:t>
            </a:r>
            <a:r>
              <a:rPr lang="en-US" altLang="en-US" i="1">
                <a:sym typeface="Monotype Sorts" charset="2"/>
              </a:rPr>
              <a:t>R</a:t>
            </a:r>
            <a:r>
              <a:rPr lang="en-US" altLang="en-US">
                <a:sym typeface="Monotype Sorts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>
                <a:sym typeface="Monotype Sorts" charset="2"/>
              </a:rPr>
              <a:t>K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R</a:t>
            </a:r>
            <a:r>
              <a:rPr lang="en-US" altLang="en-US">
                <a:sym typeface="Monotype Sorts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>
                <a:sym typeface="Monotype Sorts" charset="2"/>
              </a:rPr>
              <a:t>for no </a:t>
            </a:r>
            <a:r>
              <a:rPr lang="en-US" altLang="en-US">
                <a:sym typeface="Symbol" charset="2"/>
              </a:rPr>
              <a:t>  </a:t>
            </a:r>
            <a:r>
              <a:rPr lang="en-US" altLang="en-US" i="1">
                <a:sym typeface="Symbol" charset="2"/>
              </a:rPr>
              <a:t>K, </a:t>
            </a:r>
            <a:r>
              <a:rPr lang="en-US" altLang="en-US">
                <a:sym typeface="Symbol" charset="2"/>
              </a:rPr>
              <a:t> 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/>
              <a:t>Functional dependencies allow us to express constraints that cannot be expressed using superkeys.  Consider the schema: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/>
              <a:t>	 </a:t>
            </a:r>
            <a:r>
              <a:rPr lang="en-US" altLang="en-US" i="1"/>
              <a:t>inst_dept </a:t>
            </a:r>
            <a:r>
              <a:rPr lang="en-US" altLang="en-US"/>
              <a:t>(</a:t>
            </a:r>
            <a:r>
              <a:rPr lang="en-US" altLang="en-US" i="1" u="sng"/>
              <a:t>ID, </a:t>
            </a:r>
            <a:r>
              <a:rPr lang="en-US" altLang="en-US" i="1"/>
              <a:t>name, salary</a:t>
            </a:r>
            <a:r>
              <a:rPr lang="en-US" altLang="en-US" i="1" u="sng"/>
              <a:t>, dept_name, </a:t>
            </a:r>
            <a:r>
              <a:rPr lang="en-US" altLang="en-US" i="1"/>
              <a:t>building, budget </a:t>
            </a:r>
            <a:r>
              <a:rPr lang="en-US" altLang="en-US"/>
              <a:t>)</a:t>
            </a:r>
            <a:r>
              <a:rPr lang="en-US" altLang="en-US" i="1"/>
              <a:t>.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/>
              <a:t>	</a:t>
            </a:r>
            <a:r>
              <a:rPr lang="en-US" altLang="en-US"/>
              <a:t>We expect these functional dependencies to hold: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/>
              <a:t>			</a:t>
            </a:r>
            <a:r>
              <a:rPr lang="en-US" altLang="en-US" i="1"/>
              <a:t>dept_name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building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>
                <a:sym typeface="Monotype Sorts" charset="2"/>
              </a:rPr>
              <a:t>           and              ID </a:t>
            </a:r>
            <a:r>
              <a:rPr lang="en-US" altLang="en-US">
                <a:sym typeface="Wingdings" charset="2"/>
              </a:rPr>
              <a:t></a:t>
            </a:r>
            <a:r>
              <a:rPr lang="en-US" altLang="en-US" i="1">
                <a:sym typeface="Wingdings" charset="2"/>
              </a:rPr>
              <a:t> building</a:t>
            </a:r>
            <a:endParaRPr lang="en-US" altLang="en-US" i="1">
              <a:sym typeface="Monotype Sorts" charset="2"/>
            </a:endParaRP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>
                <a:sym typeface="Monotype Sorts" charset="2"/>
              </a:rPr>
              <a:t>	</a:t>
            </a:r>
            <a:r>
              <a:rPr lang="en-US" altLang="en-US">
                <a:sym typeface="Monotype Sorts" charset="2"/>
              </a:rPr>
              <a:t>but would not expect the following to hold: 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>
                <a:sym typeface="Monotype Sorts" charset="2"/>
              </a:rPr>
              <a:t>			</a:t>
            </a:r>
            <a:r>
              <a:rPr lang="en-US" altLang="en-US" i="1">
                <a:sym typeface="Monotype Sorts" charset="2"/>
              </a:rPr>
              <a:t>dept_name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salary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9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Dependencies (Cont.)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>
                <a:sym typeface="Monotype Sorts" charset="2"/>
              </a:rPr>
              <a:t>A </a:t>
            </a:r>
            <a:r>
              <a:rPr lang="en-US" altLang="en-US">
                <a:sym typeface="Monotype Sorts" charset="2"/>
              </a:rPr>
              <a:t>functional dependency is </a:t>
            </a:r>
            <a:r>
              <a:rPr lang="en-US" altLang="en-US" b="1">
                <a:solidFill>
                  <a:srgbClr val="000099"/>
                </a:solidFill>
                <a:sym typeface="Monotype Sorts" charset="2"/>
              </a:rPr>
              <a:t>trivial</a:t>
            </a:r>
            <a:r>
              <a:rPr lang="en-US" altLang="en-US">
                <a:sym typeface="Monotype Sorts" charset="2"/>
              </a:rPr>
              <a:t> if it is satisfied by all instances of a relation</a:t>
            </a:r>
          </a:p>
          <a:p>
            <a:pPr lvl="1"/>
            <a:r>
              <a:rPr lang="en-US" altLang="en-US">
                <a:sym typeface="Monotype Sorts" charset="2"/>
              </a:rPr>
              <a:t>Example</a:t>
            </a:r>
            <a:r>
              <a:rPr lang="en-US" altLang="en-US" i="1">
                <a:sym typeface="Monotype Sorts" charset="2"/>
              </a:rPr>
              <a:t>:</a:t>
            </a:r>
          </a:p>
          <a:p>
            <a:pPr lvl="2"/>
            <a:r>
              <a:rPr lang="en-US" altLang="en-US" i="1">
                <a:sym typeface="Monotype Sorts" charset="2"/>
              </a:rPr>
              <a:t> ID, name</a:t>
            </a:r>
            <a:r>
              <a:rPr lang="en-US" altLang="en-US" i="1"/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ID</a:t>
            </a:r>
          </a:p>
          <a:p>
            <a:pPr lvl="2"/>
            <a:r>
              <a:rPr lang="en-US" altLang="en-US" i="1">
                <a:sym typeface="Monotype Sorts" charset="2"/>
              </a:rPr>
              <a:t> name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name</a:t>
            </a:r>
          </a:p>
          <a:p>
            <a:pPr lvl="1"/>
            <a:r>
              <a:rPr lang="en-US" altLang="en-US">
                <a:sym typeface="Monotype Sorts" charset="2"/>
              </a:rPr>
              <a:t>In general, </a:t>
            </a:r>
            <a:r>
              <a:rPr lang="en-US" altLang="en-US">
                <a:sym typeface="Symbol" charset="2"/>
              </a:rPr>
              <a:t> 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Symbol" charset="2"/>
              </a:rPr>
              <a:t> </a:t>
            </a:r>
            <a:r>
              <a:rPr lang="en-US" altLang="en-US">
                <a:sym typeface="Symbol" charset="2"/>
              </a:rPr>
              <a:t>is trivial if</a:t>
            </a:r>
            <a:r>
              <a:rPr lang="en-US" altLang="en-US" i="1">
                <a:sym typeface="Symbol" charset="2"/>
              </a:rPr>
              <a:t> </a:t>
            </a:r>
            <a:r>
              <a:rPr lang="en-US" altLang="en-US">
                <a:sym typeface="Symbol" charset="2"/>
              </a:rPr>
              <a:t>   </a:t>
            </a:r>
            <a:r>
              <a:rPr lang="en-US" altLang="en-US" i="1">
                <a:sym typeface="Symbol" charset="2"/>
              </a:rPr>
              <a:t/>
            </a:r>
            <a:br>
              <a:rPr lang="en-US" altLang="en-US" i="1">
                <a:sym typeface="Symbol" charset="2"/>
              </a:rPr>
            </a:br>
            <a:r>
              <a:rPr lang="en-US" altLang="en-US" i="1">
                <a:sym typeface="Symbol" charset="2"/>
              </a:rPr>
              <a:t>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46350" y="1109664"/>
            <a:ext cx="6845300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98750" y="1262064"/>
            <a:ext cx="7822788" cy="48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2400" b="1" dirty="0"/>
              <a:t>E-R </a:t>
            </a:r>
            <a:r>
              <a:rPr kumimoji="1" lang="en-US" altLang="en-US" sz="2400" b="1" dirty="0" smtClean="0"/>
              <a:t>Diagrams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2400" b="1" dirty="0" smtClean="0"/>
              <a:t>Functional Dependency &amp; Normal Forms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2400" b="1" dirty="0" smtClean="0"/>
              <a:t>Transactions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400" b="1" dirty="0"/>
              <a:t>Concurrency Control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2400" b="1" dirty="0" smtClean="0"/>
              <a:t>Recovery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400" b="1" dirty="0"/>
          </a:p>
          <a:p>
            <a:pPr marL="0" indent="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2400" dirty="0" smtClean="0"/>
              <a:t>Note that we only have limited time so some contents are left in extra slides, also please check the lecture notes for other missing contents.</a:t>
            </a:r>
            <a:endParaRPr kumimoji="1" lang="en-US" altLang="en-US" sz="24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400" b="1" dirty="0" smtClean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90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Boyce-Codd Normal Form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151" y="3276601"/>
            <a:ext cx="6562725" cy="836613"/>
          </a:xfrm>
        </p:spPr>
        <p:txBody>
          <a:bodyPr/>
          <a:lstStyle/>
          <a:p>
            <a:r>
              <a:rPr lang="en-US" altLang="en-US">
                <a:sym typeface="Symbol" charset="2"/>
              </a:rPr>
              <a:t></a:t>
            </a:r>
            <a:r>
              <a:rPr lang="en-US" altLang="en-US">
                <a:sym typeface="Greek Symbols" charset="0"/>
              </a:rPr>
              <a:t>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Symbol" charset="2"/>
              </a:rPr>
              <a:t></a:t>
            </a:r>
            <a:r>
              <a:rPr lang="en-US" altLang="en-US" i="1">
                <a:sym typeface="Greek Symbols" charset="0"/>
              </a:rPr>
              <a:t>  </a:t>
            </a:r>
            <a:r>
              <a:rPr lang="en-US" altLang="en-US">
                <a:sym typeface="Greek Symbols" charset="0"/>
              </a:rPr>
              <a:t>is trivial (i.e., </a:t>
            </a:r>
            <a:r>
              <a:rPr lang="en-US" altLang="en-US" i="1">
                <a:sym typeface="Symbol" charset="2"/>
              </a:rPr>
              <a:t></a:t>
            </a:r>
            <a:r>
              <a:rPr lang="en-US" altLang="en-US">
                <a:sym typeface="Greek Symbols" charset="0"/>
              </a:rPr>
              <a:t> </a:t>
            </a:r>
            <a:r>
              <a:rPr lang="en-US" altLang="en-US">
                <a:sym typeface="Symbol" charset="2"/>
              </a:rPr>
              <a:t> </a:t>
            </a:r>
            <a:r>
              <a:rPr lang="en-US" altLang="en-US">
                <a:sym typeface="Greek Symbols" charset="0"/>
              </a:rPr>
              <a:t>)</a:t>
            </a:r>
          </a:p>
          <a:p>
            <a:r>
              <a:rPr lang="en-US" altLang="en-US">
                <a:sym typeface="Symbol" charset="2"/>
              </a:rPr>
              <a:t></a:t>
            </a:r>
            <a:r>
              <a:rPr lang="en-US" altLang="en-US">
                <a:sym typeface="Greek Symbols" charset="0"/>
              </a:rPr>
              <a:t> is a superkey for </a:t>
            </a:r>
            <a:r>
              <a:rPr lang="en-US" altLang="en-US" i="1">
                <a:sym typeface="Greek Symbols" charset="0"/>
              </a:rPr>
              <a:t>R</a:t>
            </a:r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2239963" y="1135064"/>
            <a:ext cx="68516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/>
              <a:t>A relation schema </a:t>
            </a:r>
            <a:r>
              <a:rPr lang="en-US" altLang="en-US" i="1"/>
              <a:t>R</a:t>
            </a:r>
            <a:r>
              <a:rPr lang="en-US" altLang="en-US"/>
              <a:t> is in BCNF with respect to a set </a:t>
            </a:r>
            <a:r>
              <a:rPr lang="en-US" altLang="en-US" i="1"/>
              <a:t>F</a:t>
            </a:r>
            <a:r>
              <a:rPr lang="en-US" altLang="en-US"/>
              <a:t> of functional  dependencies if for all functional dependencies in </a:t>
            </a:r>
            <a:r>
              <a:rPr lang="en-US" altLang="en-US" i="1"/>
              <a:t>F</a:t>
            </a:r>
            <a:r>
              <a:rPr lang="en-US" altLang="en-US" baseline="30000"/>
              <a:t>+</a:t>
            </a:r>
            <a:r>
              <a:rPr lang="en-US" altLang="en-US"/>
              <a:t> of the form </a:t>
            </a:r>
          </a:p>
          <a:p>
            <a:endParaRPr lang="en-US" altLang="en-US"/>
          </a:p>
          <a:p>
            <a:r>
              <a:rPr lang="en-US" altLang="en-US">
                <a:sym typeface="Symbol" charset="2"/>
              </a:rPr>
              <a:t>               </a:t>
            </a:r>
            <a:r>
              <a:rPr lang="en-US" altLang="en-US">
                <a:sym typeface="Greek Symbols" charset="0"/>
              </a:rPr>
              <a:t></a:t>
            </a:r>
            <a:r>
              <a:rPr kumimoji="1" lang="en-US" altLang="en-US">
                <a:sym typeface="Symbol" charset="2"/>
              </a:rPr>
              <a:t></a:t>
            </a:r>
            <a:r>
              <a:rPr kumimoji="1" lang="en-US" altLang="en-US">
                <a:sym typeface="Monotype Sorts" charset="2"/>
              </a:rPr>
              <a:t> </a:t>
            </a:r>
            <a:r>
              <a:rPr lang="en-US" altLang="en-US" i="1">
                <a:sym typeface="Symbol" charset="2"/>
              </a:rPr>
              <a:t></a:t>
            </a:r>
            <a:endParaRPr lang="en-US" altLang="en-US" i="1">
              <a:sym typeface="Greek Symbols" charset="0"/>
            </a:endParaRPr>
          </a:p>
          <a:p>
            <a:endParaRPr lang="en-US" altLang="en-US" i="1">
              <a:sym typeface="Greek Symbols" charset="0"/>
            </a:endParaRPr>
          </a:p>
          <a:p>
            <a:r>
              <a:rPr lang="en-US" altLang="en-US">
                <a:sym typeface="Greek Symbols" charset="0"/>
              </a:rPr>
              <a:t>where </a:t>
            </a:r>
            <a:r>
              <a:rPr lang="en-US" altLang="en-US">
                <a:sym typeface="Symbol" charset="2"/>
              </a:rPr>
              <a:t></a:t>
            </a:r>
            <a:r>
              <a:rPr lang="en-US" altLang="en-US">
                <a:sym typeface="Greek Symbols" charset="0"/>
              </a:rPr>
              <a:t> </a:t>
            </a:r>
            <a:r>
              <a:rPr lang="en-US" altLang="en-US">
                <a:sym typeface="Symbol" charset="2"/>
              </a:rPr>
              <a:t>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>
                <a:sym typeface="Symbol" charset="2"/>
              </a:rPr>
              <a:t> and </a:t>
            </a:r>
            <a:r>
              <a:rPr lang="en-US" altLang="en-US" i="1">
                <a:sym typeface="Symbol" charset="2"/>
              </a:rPr>
              <a:t></a:t>
            </a:r>
            <a:r>
              <a:rPr lang="en-US" altLang="en-US">
                <a:sym typeface="Greek Symbols" charset="0"/>
              </a:rPr>
              <a:t> </a:t>
            </a:r>
            <a:r>
              <a:rPr lang="en-US" altLang="en-US">
                <a:sym typeface="Symbol" charset="2"/>
              </a:rPr>
              <a:t>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>
                <a:sym typeface="Symbol" charset="2"/>
              </a:rPr>
              <a:t>,</a:t>
            </a:r>
            <a:r>
              <a:rPr lang="en-US" altLang="en-US" i="1">
                <a:sym typeface="Symbol" charset="2"/>
              </a:rPr>
              <a:t> </a:t>
            </a:r>
            <a:r>
              <a:rPr lang="en-US" altLang="en-US">
                <a:sym typeface="Symbol" charset="2"/>
              </a:rPr>
              <a:t>at least one of the following holds:</a:t>
            </a:r>
          </a:p>
        </p:txBody>
      </p:sp>
      <p:sp>
        <p:nvSpPr>
          <p:cNvPr id="680965" name="Text Box 5"/>
          <p:cNvSpPr txBox="1">
            <a:spLocks noChangeArrowheads="1"/>
          </p:cNvSpPr>
          <p:nvPr/>
        </p:nvSpPr>
        <p:spPr bwMode="auto">
          <a:xfrm>
            <a:off x="2190750" y="4230688"/>
            <a:ext cx="812958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Example schema </a:t>
            </a:r>
            <a:r>
              <a:rPr lang="en-US" altLang="en-US" i="1"/>
              <a:t>not</a:t>
            </a:r>
            <a:r>
              <a:rPr lang="en-US" altLang="en-US"/>
              <a:t> in BCNF:</a:t>
            </a:r>
          </a:p>
          <a:p>
            <a:endParaRPr lang="en-US" altLang="en-US"/>
          </a:p>
          <a:p>
            <a:r>
              <a:rPr lang="en-US" altLang="en-US"/>
              <a:t>     </a:t>
            </a:r>
            <a:r>
              <a:rPr kumimoji="1" lang="en-US" altLang="en-US" i="1"/>
              <a:t>instr_dept </a:t>
            </a:r>
            <a:r>
              <a:rPr kumimoji="1" lang="en-US" altLang="en-US"/>
              <a:t>(</a:t>
            </a:r>
            <a:r>
              <a:rPr kumimoji="1" lang="en-US" altLang="en-US" i="1" u="sng"/>
              <a:t>ID, </a:t>
            </a:r>
            <a:r>
              <a:rPr kumimoji="1" lang="en-US" altLang="en-US" i="1"/>
              <a:t>name, salary</a:t>
            </a:r>
            <a:r>
              <a:rPr kumimoji="1" lang="en-US" altLang="en-US" i="1" u="sng"/>
              <a:t>, dept_name, </a:t>
            </a:r>
            <a:r>
              <a:rPr kumimoji="1" lang="en-US" altLang="en-US" i="1"/>
              <a:t>building, budget </a:t>
            </a:r>
            <a:r>
              <a:rPr kumimoji="1" lang="en-US" altLang="en-US"/>
              <a:t>)</a:t>
            </a:r>
            <a:endParaRPr kumimoji="1" lang="en-US" altLang="en-US" i="1"/>
          </a:p>
          <a:p>
            <a:endParaRPr lang="en-US" altLang="en-US"/>
          </a:p>
          <a:p>
            <a:r>
              <a:rPr lang="en-US" altLang="en-US"/>
              <a:t>because </a:t>
            </a:r>
            <a:r>
              <a:rPr kumimoji="1" lang="en-US" altLang="en-US" i="1"/>
              <a:t>dept_name</a:t>
            </a:r>
            <a:r>
              <a:rPr kumimoji="1" lang="en-US" altLang="en-US">
                <a:sym typeface="Symbol" charset="2"/>
              </a:rPr>
              <a:t></a:t>
            </a:r>
            <a:r>
              <a:rPr kumimoji="1" lang="en-US" altLang="en-US">
                <a:sym typeface="Monotype Sorts" charset="2"/>
              </a:rPr>
              <a:t> </a:t>
            </a:r>
            <a:r>
              <a:rPr kumimoji="1" lang="en-US" altLang="en-US" i="1">
                <a:sym typeface="Monotype Sorts" charset="2"/>
              </a:rPr>
              <a:t>building, budget</a:t>
            </a:r>
          </a:p>
          <a:p>
            <a:r>
              <a:rPr kumimoji="1" lang="en-US" altLang="en-US">
                <a:sym typeface="Monotype Sorts" charset="2"/>
              </a:rPr>
              <a:t>holds on </a:t>
            </a:r>
            <a:r>
              <a:rPr kumimoji="1" lang="en-US" altLang="en-US" i="1">
                <a:sym typeface="Monotype Sorts" charset="2"/>
              </a:rPr>
              <a:t>instr_dept, </a:t>
            </a:r>
            <a:r>
              <a:rPr kumimoji="1" lang="en-US" altLang="en-US">
                <a:sym typeface="Monotype Sorts" charset="2"/>
              </a:rPr>
              <a:t>but </a:t>
            </a:r>
            <a:r>
              <a:rPr kumimoji="1" lang="en-US" altLang="en-US" i="1">
                <a:sym typeface="Monotype Sorts" charset="2"/>
              </a:rPr>
              <a:t>dept_name</a:t>
            </a:r>
            <a:r>
              <a:rPr kumimoji="1" lang="en-US" altLang="en-US">
                <a:sym typeface="Monotype Sorts" charset="2"/>
              </a:rPr>
              <a:t> is not a superkey</a:t>
            </a:r>
          </a:p>
        </p:txBody>
      </p:sp>
    </p:spTree>
    <p:extLst>
      <p:ext uri="{BB962C8B-B14F-4D97-AF65-F5344CB8AC3E}">
        <p14:creationId xmlns:p14="http://schemas.microsoft.com/office/powerpoint/2010/main" val="12384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1100" y="1163639"/>
            <a:ext cx="8026400" cy="5341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Suppose we have a schema </a:t>
            </a:r>
            <a:r>
              <a:rPr lang="en-US" altLang="en-US" i="1"/>
              <a:t>R </a:t>
            </a:r>
            <a:r>
              <a:rPr lang="en-US" altLang="en-US"/>
              <a:t>and a non-trivial dependency </a:t>
            </a:r>
            <a:r>
              <a:rPr lang="en-US" altLang="en-US">
                <a:sym typeface="Symbol" charset="2"/>
              </a:rPr>
              <a:t></a:t>
            </a:r>
            <a:r>
              <a:rPr lang="en-US" altLang="en-US">
                <a:sym typeface="Greek Symbols" charset="0"/>
              </a:rPr>
              <a:t></a:t>
            </a:r>
            <a:r>
              <a:rPr kumimoji="0" lang="en-US" altLang="en-US">
                <a:sym typeface="Symbol" charset="2"/>
              </a:rPr>
              <a:t></a:t>
            </a:r>
            <a:r>
              <a:rPr lang="en-US" altLang="en-US" i="1">
                <a:sym typeface="Symbol" charset="2"/>
              </a:rPr>
              <a:t></a:t>
            </a:r>
            <a:r>
              <a:rPr lang="en-US" altLang="en-US" i="1">
                <a:sym typeface="Greek Symbols" charset="0"/>
              </a:rPr>
              <a:t>  </a:t>
            </a:r>
            <a:r>
              <a:rPr lang="en-US" altLang="en-US"/>
              <a:t>causes a violation of BCNF.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/>
              <a:t>	We decompose </a:t>
            </a:r>
            <a:r>
              <a:rPr lang="en-US" altLang="en-US" i="1"/>
              <a:t>R</a:t>
            </a:r>
            <a:r>
              <a:rPr lang="en-US" altLang="en-US"/>
              <a:t> into:</a:t>
            </a:r>
          </a:p>
          <a:p>
            <a:pPr lvl="1">
              <a:lnSpc>
                <a:spcPct val="90000"/>
              </a:lnSpc>
              <a:buSzPct val="200000"/>
              <a:buFont typeface="Times" charset="0"/>
              <a:buChar char="•"/>
            </a:pPr>
            <a:r>
              <a:rPr lang="en-US" altLang="en-US"/>
              <a:t>(</a:t>
            </a:r>
            <a:r>
              <a:rPr lang="en-US" altLang="en-US">
                <a:sym typeface="Symbol" charset="2"/>
              </a:rPr>
              <a:t></a:t>
            </a:r>
            <a:r>
              <a:rPr lang="en-US" altLang="en-US">
                <a:sym typeface="Greek Symbols" charset="0"/>
              </a:rPr>
              <a:t>U </a:t>
            </a:r>
            <a:r>
              <a:rPr lang="en-US" altLang="en-US">
                <a:sym typeface="Symbol" charset="2"/>
              </a:rPr>
              <a:t></a:t>
            </a:r>
            <a:r>
              <a:rPr lang="en-US" altLang="en-US" i="1">
                <a:sym typeface="Symbol" charset="2"/>
              </a:rPr>
              <a:t> </a:t>
            </a:r>
            <a:r>
              <a:rPr lang="en-US" altLang="en-US">
                <a:sym typeface="Symbol" charset="2"/>
              </a:rPr>
              <a:t>)</a:t>
            </a:r>
            <a:endParaRPr lang="en-US" altLang="en-US"/>
          </a:p>
          <a:p>
            <a:pPr lvl="1">
              <a:lnSpc>
                <a:spcPct val="90000"/>
              </a:lnSpc>
              <a:buSzPct val="200000"/>
              <a:buFont typeface="Times" charset="0"/>
              <a:buChar char="•"/>
            </a:pPr>
            <a:r>
              <a:rPr lang="en-US" altLang="en-US"/>
              <a:t>( </a:t>
            </a:r>
            <a:r>
              <a:rPr lang="en-US" altLang="en-US" i="1"/>
              <a:t>R</a:t>
            </a:r>
            <a:r>
              <a:rPr lang="en-US" altLang="en-US"/>
              <a:t> - ( </a:t>
            </a:r>
            <a:r>
              <a:rPr lang="en-US" altLang="en-US" i="1">
                <a:sym typeface="Symbol" charset="2"/>
              </a:rPr>
              <a:t> - </a:t>
            </a:r>
            <a:r>
              <a:rPr lang="en-US" altLang="en-US">
                <a:sym typeface="Symbol" charset="2"/>
              </a:rPr>
              <a:t> ) )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In our example,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charset="2"/>
              </a:rPr>
              <a:t> = </a:t>
            </a:r>
            <a:r>
              <a:rPr lang="en-US" altLang="en-US" i="1">
                <a:sym typeface="Symbol" charset="2"/>
              </a:rPr>
              <a:t>dept_name</a:t>
            </a:r>
            <a:endParaRPr lang="en-US" altLang="en-US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i="1">
                <a:sym typeface="Symbol" charset="2"/>
              </a:rPr>
              <a:t> </a:t>
            </a:r>
            <a:r>
              <a:rPr lang="en-US" altLang="en-US">
                <a:sym typeface="Symbol" charset="2"/>
              </a:rPr>
              <a:t>=</a:t>
            </a:r>
            <a:r>
              <a:rPr lang="en-US" altLang="en-US" i="1">
                <a:sym typeface="Symbol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/>
              <a:t>and </a:t>
            </a:r>
            <a:r>
              <a:rPr lang="en-US" altLang="en-US" i="1"/>
              <a:t>inst_dept</a:t>
            </a:r>
            <a:r>
              <a:rPr lang="en-US" altLang="en-US"/>
              <a:t> is replaced by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 (</a:t>
            </a:r>
            <a:r>
              <a:rPr lang="en-US" altLang="en-US">
                <a:sym typeface="Symbol" charset="2"/>
              </a:rPr>
              <a:t></a:t>
            </a:r>
            <a:r>
              <a:rPr lang="en-US" altLang="en-US">
                <a:sym typeface="Greek Symbols" charset="0"/>
              </a:rPr>
              <a:t>U </a:t>
            </a:r>
            <a:r>
              <a:rPr lang="en-US" altLang="en-US">
                <a:sym typeface="Symbol" charset="2"/>
              </a:rPr>
              <a:t></a:t>
            </a:r>
            <a:r>
              <a:rPr lang="en-US" altLang="en-US" i="1">
                <a:sym typeface="Symbol" charset="2"/>
              </a:rPr>
              <a:t> </a:t>
            </a:r>
            <a:r>
              <a:rPr lang="en-US" altLang="en-US">
                <a:sym typeface="Symbol" charset="2"/>
              </a:rPr>
              <a:t>) = ( </a:t>
            </a:r>
            <a:r>
              <a:rPr lang="en-US" altLang="en-US" i="1">
                <a:sym typeface="Symbol" charset="2"/>
              </a:rPr>
              <a:t>dept_name, building, budget</a:t>
            </a:r>
            <a:r>
              <a:rPr lang="en-US" altLang="en-US">
                <a:sym typeface="Symbol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( </a:t>
            </a:r>
            <a:r>
              <a:rPr lang="en-US" altLang="en-US" i="1"/>
              <a:t>R</a:t>
            </a:r>
            <a:r>
              <a:rPr lang="en-US" altLang="en-US"/>
              <a:t> - ( </a:t>
            </a:r>
            <a:r>
              <a:rPr lang="en-US" altLang="en-US" i="1">
                <a:sym typeface="Symbol" charset="2"/>
              </a:rPr>
              <a:t> - </a:t>
            </a:r>
            <a:r>
              <a:rPr lang="en-US" altLang="en-US">
                <a:sym typeface="Symbol" charset="2"/>
              </a:rPr>
              <a:t> ) ) = ( </a:t>
            </a:r>
            <a:r>
              <a:rPr lang="en-US" altLang="en-US" i="1">
                <a:sym typeface="Symbol" charset="2"/>
              </a:rPr>
              <a:t>ID, name, salary, dept_name</a:t>
            </a:r>
            <a:r>
              <a:rPr lang="en-US" altLang="en-US">
                <a:sym typeface="Symbol" charset="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668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Third Normal Form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9"/>
            <a:ext cx="7980362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0099"/>
                </a:solidFill>
              </a:rPr>
              <a:t>third normal form</a:t>
            </a:r>
            <a:r>
              <a:rPr lang="en-US" altLang="en-US" b="1" dirty="0"/>
              <a:t> (</a:t>
            </a:r>
            <a:r>
              <a:rPr lang="en-US" altLang="en-US" b="1" dirty="0">
                <a:solidFill>
                  <a:srgbClr val="000099"/>
                </a:solidFill>
              </a:rPr>
              <a:t>3NF</a:t>
            </a:r>
            <a:r>
              <a:rPr lang="en-US" altLang="en-US" b="1" dirty="0"/>
              <a:t>)</a:t>
            </a:r>
            <a:r>
              <a:rPr lang="en-US" altLang="en-US" dirty="0"/>
              <a:t> if for all:</a:t>
            </a:r>
          </a:p>
          <a:p>
            <a:pPr>
              <a:buNone/>
              <a:tabLst>
                <a:tab pos="2738438" algn="l"/>
              </a:tabLst>
            </a:pPr>
            <a:r>
              <a:rPr lang="en-US" altLang="en-US" dirty="0"/>
              <a:t>		</a:t>
            </a:r>
            <a:r>
              <a:rPr lang="en-US" altLang="en-US" dirty="0">
                <a:sym typeface="Symbol" charset="2"/>
              </a:rPr>
              <a:t></a:t>
            </a:r>
            <a:r>
              <a:rPr lang="en-US" altLang="en-US" dirty="0">
                <a:sym typeface="Greek Symbols" charset="0"/>
              </a:rPr>
              <a:t> </a:t>
            </a:r>
            <a:r>
              <a:rPr lang="en-US" altLang="en-US" dirty="0">
                <a:sym typeface="Symbol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>
                <a:sym typeface="Symbol" charset="2"/>
              </a:rPr>
              <a:t></a:t>
            </a:r>
            <a:r>
              <a:rPr lang="en-US" altLang="en-US" dirty="0">
                <a:sym typeface="Monotype Sorts" charset="2"/>
              </a:rPr>
              <a:t> in </a:t>
            </a:r>
            <a:r>
              <a:rPr lang="en-US" altLang="en-US" i="1" dirty="0">
                <a:sym typeface="Monotype Sorts" charset="2"/>
              </a:rPr>
              <a:t>F</a:t>
            </a:r>
            <a:r>
              <a:rPr lang="en-US" altLang="en-US" baseline="30000" dirty="0">
                <a:sym typeface="Monotype Sorts" charset="2"/>
              </a:rPr>
              <a:t>+</a:t>
            </a:r>
            <a:r>
              <a:rPr lang="en-US" altLang="en-US" dirty="0">
                <a:sym typeface="Monotype Sorts" charset="2"/>
              </a:rPr>
              <a:t/>
            </a:r>
            <a:br>
              <a:rPr lang="en-US" altLang="en-US" dirty="0">
                <a:sym typeface="Monotype Sorts" charset="2"/>
              </a:rPr>
            </a:br>
            <a:r>
              <a:rPr lang="en-US" altLang="en-US" dirty="0">
                <a:sym typeface="Monotype Sorts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dirty="0">
                <a:sym typeface="Symbol" charset="2"/>
              </a:rPr>
              <a:t></a:t>
            </a:r>
            <a:r>
              <a:rPr lang="en-US" altLang="en-US" dirty="0">
                <a:sym typeface="Greek Symbols" charset="0"/>
              </a:rPr>
              <a:t> </a:t>
            </a:r>
            <a:r>
              <a:rPr lang="en-US" altLang="en-US" dirty="0">
                <a:sym typeface="Symbol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>
                <a:sym typeface="Symbol" charset="2"/>
              </a:rPr>
              <a:t></a:t>
            </a:r>
            <a:r>
              <a:rPr lang="en-US" altLang="en-US" i="1" dirty="0">
                <a:sym typeface="Greek Symbols" charset="0"/>
              </a:rPr>
              <a:t> </a:t>
            </a:r>
            <a:r>
              <a:rPr lang="en-US" altLang="en-US" dirty="0">
                <a:sym typeface="Greek Symbols" charset="0"/>
              </a:rPr>
              <a:t>is trivial (i.e., </a:t>
            </a:r>
            <a:r>
              <a:rPr lang="en-US" altLang="en-US" i="1" dirty="0">
                <a:sym typeface="Symbol" charset="2"/>
              </a:rPr>
              <a:t></a:t>
            </a:r>
            <a:r>
              <a:rPr lang="en-US" altLang="en-US" i="1" dirty="0">
                <a:sym typeface="Greek Symbols" charset="0"/>
              </a:rPr>
              <a:t> </a:t>
            </a:r>
            <a:r>
              <a:rPr lang="en-US" altLang="en-US" dirty="0">
                <a:sym typeface="Symbol" charset="2"/>
              </a:rPr>
              <a:t> </a:t>
            </a:r>
            <a:r>
              <a:rPr lang="en-US" altLang="en-US" dirty="0">
                <a:sym typeface="Greek Symbols" charset="0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 dirty="0">
                <a:sym typeface="Symbol" charset="2"/>
              </a:rPr>
              <a:t></a:t>
            </a:r>
            <a:r>
              <a:rPr lang="en-US" altLang="en-US" dirty="0">
                <a:sym typeface="Greek Symbols" charset="0"/>
              </a:rPr>
              <a:t> is a </a:t>
            </a:r>
            <a:r>
              <a:rPr lang="en-US" altLang="en-US" dirty="0" err="1">
                <a:sym typeface="Greek Symbols" charset="0"/>
              </a:rPr>
              <a:t>superkey</a:t>
            </a:r>
            <a:r>
              <a:rPr lang="en-US" altLang="en-US" dirty="0">
                <a:sym typeface="Greek Symbols" charset="0"/>
              </a:rPr>
              <a:t> for </a:t>
            </a:r>
            <a:r>
              <a:rPr lang="en-US" altLang="en-US" i="1" dirty="0">
                <a:sym typeface="Greek Symbols" charset="0"/>
              </a:rPr>
              <a:t>R</a:t>
            </a:r>
            <a:endParaRPr lang="en-US" altLang="en-US" dirty="0">
              <a:sym typeface="Greek Symbols" charset="0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dirty="0">
                <a:sym typeface="Greek Symbols" charset="0"/>
              </a:rPr>
              <a:t>Each attribute </a:t>
            </a:r>
            <a:r>
              <a:rPr lang="en-US" altLang="en-US" i="1" dirty="0">
                <a:sym typeface="Greek Symbols" charset="0"/>
              </a:rPr>
              <a:t>A</a:t>
            </a:r>
            <a:r>
              <a:rPr lang="en-US" altLang="en-US" dirty="0">
                <a:sym typeface="Greek Symbols" charset="0"/>
              </a:rPr>
              <a:t> in </a:t>
            </a:r>
            <a:r>
              <a:rPr lang="en-US" altLang="en-US" i="1" dirty="0">
                <a:sym typeface="Symbol" charset="2"/>
              </a:rPr>
              <a:t></a:t>
            </a:r>
            <a:r>
              <a:rPr lang="en-US" altLang="en-US" dirty="0">
                <a:sym typeface="Greek Symbols" charset="0"/>
              </a:rPr>
              <a:t> – </a:t>
            </a:r>
            <a:r>
              <a:rPr lang="en-US" altLang="en-US" dirty="0">
                <a:sym typeface="Symbol" charset="2"/>
              </a:rPr>
              <a:t></a:t>
            </a:r>
            <a:r>
              <a:rPr lang="en-US" altLang="en-US" dirty="0">
                <a:sym typeface="Greek Symbols" charset="0"/>
              </a:rPr>
              <a:t> is contained in a candidate key for </a:t>
            </a:r>
            <a:r>
              <a:rPr lang="en-US" altLang="en-US" i="1" dirty="0">
                <a:sym typeface="Greek Symbols" charset="0"/>
              </a:rPr>
              <a:t>R.</a:t>
            </a:r>
          </a:p>
          <a:p>
            <a:pPr lvl="1">
              <a:buNone/>
              <a:tabLst>
                <a:tab pos="2738438" algn="l"/>
              </a:tabLst>
            </a:pPr>
            <a:r>
              <a:rPr lang="en-US" altLang="en-US" i="1" dirty="0">
                <a:sym typeface="Greek Symbols" charset="0"/>
              </a:rPr>
              <a:t>   </a:t>
            </a:r>
            <a:r>
              <a:rPr lang="en-US" altLang="en-US" dirty="0">
                <a:sym typeface="Greek Symbols" charset="0"/>
              </a:rPr>
              <a:t>(</a:t>
            </a:r>
            <a:r>
              <a:rPr lang="en-US" altLang="en-US" b="1" dirty="0">
                <a:sym typeface="Greek Symbols" charset="0"/>
              </a:rPr>
              <a:t>NOTE</a:t>
            </a:r>
            <a:r>
              <a:rPr lang="en-US" altLang="en-US" i="1" dirty="0">
                <a:sym typeface="Greek Symbols" charset="0"/>
              </a:rPr>
              <a:t>: </a:t>
            </a:r>
            <a:r>
              <a:rPr lang="en-US" altLang="en-US" dirty="0">
                <a:sym typeface="Greek Symbols" charset="0"/>
              </a:rPr>
              <a:t>each attribute may be in a different candidate key)</a:t>
            </a:r>
            <a:endParaRPr lang="en-US" altLang="en-US" i="1" dirty="0">
              <a:sym typeface="Greek Symbols" charset="0"/>
            </a:endParaRPr>
          </a:p>
          <a:p>
            <a:pPr>
              <a:tabLst>
                <a:tab pos="2738438" algn="l"/>
              </a:tabLst>
            </a:pPr>
            <a:r>
              <a:rPr lang="en-US" altLang="en-US" dirty="0">
                <a:sym typeface="Greek Symbols" charset="0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altLang="en-US" dirty="0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 altLang="en-US" dirty="0">
              <a:sym typeface="Greek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3NF Example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9"/>
            <a:ext cx="7564437" cy="4846637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 altLang="en-US"/>
              <a:t>Relation </a:t>
            </a:r>
            <a:r>
              <a:rPr lang="en-US" altLang="en-US" i="1"/>
              <a:t>dept_advisor</a:t>
            </a:r>
            <a:r>
              <a:rPr lang="en-US" altLang="en-US"/>
              <a:t>: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i="1"/>
              <a:t>dept_advisor </a:t>
            </a:r>
            <a:r>
              <a:rPr lang="en-US" altLang="en-US"/>
              <a:t>(</a:t>
            </a:r>
            <a:r>
              <a:rPr lang="en-US" altLang="en-US" i="1"/>
              <a:t>s_ID, i_ID, dept_name)</a:t>
            </a:r>
            <a:br>
              <a:rPr lang="en-US" altLang="en-US" i="1"/>
            </a:br>
            <a:r>
              <a:rPr lang="en-US" altLang="en-US" i="1"/>
              <a:t>F = </a:t>
            </a:r>
            <a:r>
              <a:rPr lang="en-US" altLang="en-US"/>
              <a:t>{</a:t>
            </a:r>
            <a:r>
              <a:rPr lang="en-US" altLang="en-US" i="1"/>
              <a:t>s_ID, dept_name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 i="1"/>
              <a:t> i_ID,  i_ID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 i="1">
                <a:sym typeface="Wingdings" charset="2"/>
              </a:rPr>
              <a:t> dept_name</a:t>
            </a:r>
            <a:r>
              <a:rPr lang="en-US" altLang="en-US">
                <a:sym typeface="Monotype Sorts" charset="2"/>
              </a:rPr>
              <a:t>}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>
                <a:sym typeface="Monotype Sorts" charset="2"/>
              </a:rPr>
              <a:t>Two candidate keys:  </a:t>
            </a:r>
            <a:r>
              <a:rPr lang="en-US" altLang="en-US" i="1">
                <a:sym typeface="Monotype Sorts" charset="2"/>
              </a:rPr>
              <a:t>s_ID, dept_name, </a:t>
            </a:r>
            <a:r>
              <a:rPr lang="en-US" altLang="en-US">
                <a:sym typeface="Monotype Sorts" charset="2"/>
              </a:rPr>
              <a:t>and </a:t>
            </a:r>
            <a:r>
              <a:rPr lang="en-US" altLang="en-US" i="1">
                <a:sym typeface="Monotype Sorts" charset="2"/>
              </a:rPr>
              <a:t> i_ID, s_ID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i="1">
                <a:sym typeface="Monotype Sorts" charset="2"/>
              </a:rPr>
              <a:t>R</a:t>
            </a:r>
            <a:r>
              <a:rPr lang="en-US" altLang="en-US">
                <a:sym typeface="Monotype Sorts" charset="2"/>
              </a:rPr>
              <a:t> is in 3NF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/>
              <a:t>s_ID, dept_name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 i="1"/>
              <a:t> i_ID</a:t>
            </a:r>
            <a:r>
              <a:rPr lang="en-US" altLang="en-US" i="1">
                <a:sym typeface="Monotype Sorts" charset="2"/>
              </a:rPr>
              <a:t>   </a:t>
            </a:r>
            <a:r>
              <a:rPr lang="en-US" altLang="en-US" i="1"/>
              <a:t>s_ID</a:t>
            </a:r>
          </a:p>
          <a:p>
            <a:pPr lvl="3">
              <a:tabLst>
                <a:tab pos="1027113" algn="l"/>
                <a:tab pos="2455863" algn="l"/>
              </a:tabLst>
            </a:pPr>
            <a:r>
              <a:rPr lang="en-US" altLang="en-US" i="1"/>
              <a:t> dept_name </a:t>
            </a:r>
            <a:r>
              <a:rPr lang="en-US" altLang="en-US">
                <a:sym typeface="Monotype Sorts" charset="2"/>
              </a:rPr>
              <a:t>is a superkey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>
                <a:sym typeface="Monotype Sorts" charset="2"/>
              </a:rPr>
              <a:t> </a:t>
            </a:r>
            <a:r>
              <a:rPr lang="en-US" altLang="en-US" i="1"/>
              <a:t>i_ID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 i="1">
                <a:sym typeface="Wingdings" charset="2"/>
              </a:rPr>
              <a:t> dept_name</a:t>
            </a:r>
            <a:r>
              <a:rPr lang="en-US" altLang="en-US" i="1">
                <a:sym typeface="Monotype Sorts" charset="2"/>
              </a:rPr>
              <a:t> 	</a:t>
            </a:r>
          </a:p>
          <a:p>
            <a:pPr lvl="3">
              <a:tabLst>
                <a:tab pos="1027113" algn="l"/>
                <a:tab pos="2455863" algn="l"/>
              </a:tabLst>
            </a:pPr>
            <a:r>
              <a:rPr lang="en-US" altLang="en-US" i="1">
                <a:sym typeface="Monotype Sorts" charset="2"/>
              </a:rPr>
              <a:t>dept_name </a:t>
            </a:r>
            <a:r>
              <a:rPr lang="en-US" altLang="en-US">
                <a:sym typeface="Monotype Sorts" charset="2"/>
              </a:rPr>
              <a:t>is contained in a candidate key</a:t>
            </a:r>
          </a:p>
          <a:p>
            <a:pPr>
              <a:buNone/>
              <a:tabLst>
                <a:tab pos="1027113" algn="l"/>
                <a:tab pos="2455863" algn="l"/>
              </a:tabLst>
            </a:pPr>
            <a:endParaRPr lang="en-US" altLang="en-US">
              <a:sym typeface="Symbol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 altLang="en-US"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90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Lossless-join Decomposition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9"/>
            <a:ext cx="7627937" cy="495617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dirty="0"/>
              <a:t>For the case of</a:t>
            </a:r>
            <a:r>
              <a:rPr lang="en-US" altLang="en-US" i="1" dirty="0"/>
              <a:t> R</a:t>
            </a:r>
            <a:r>
              <a:rPr lang="en-US" altLang="en-US" dirty="0"/>
              <a:t> = (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 R</a:t>
            </a:r>
            <a:r>
              <a:rPr lang="en-US" altLang="en-US" baseline="-25000" dirty="0"/>
              <a:t>2</a:t>
            </a:r>
            <a:r>
              <a:rPr lang="en-US" altLang="en-US" dirty="0"/>
              <a:t>)</a:t>
            </a:r>
            <a:r>
              <a:rPr lang="en-US" altLang="en-US" i="1" dirty="0"/>
              <a:t>,</a:t>
            </a:r>
            <a:r>
              <a:rPr lang="en-US" altLang="en-US" dirty="0"/>
              <a:t> we require that for all possible relations </a:t>
            </a:r>
            <a:r>
              <a:rPr lang="en-US" altLang="en-US" i="1" dirty="0"/>
              <a:t>r</a:t>
            </a:r>
            <a:r>
              <a:rPr lang="en-US" altLang="en-US" dirty="0"/>
              <a:t> on schema </a:t>
            </a:r>
            <a:r>
              <a:rPr lang="en-US" altLang="en-US" i="1" dirty="0"/>
              <a:t>R</a:t>
            </a:r>
          </a:p>
          <a:p>
            <a:pPr>
              <a:buNone/>
              <a:tabLst>
                <a:tab pos="2292350" algn="l"/>
                <a:tab pos="2976563" algn="l"/>
              </a:tabLst>
            </a:pPr>
            <a:r>
              <a:rPr lang="en-US" altLang="en-US" baseline="-25000" dirty="0"/>
              <a:t>		</a:t>
            </a:r>
            <a:r>
              <a:rPr lang="en-US" altLang="en-US" i="1" dirty="0"/>
              <a:t>r = </a:t>
            </a:r>
            <a:r>
              <a:rPr lang="en-US" altLang="en-US" dirty="0">
                <a:sym typeface="Symbol" charset="2"/>
              </a:rPr>
              <a:t></a:t>
            </a:r>
            <a:r>
              <a:rPr lang="en-US" altLang="en-US" i="1" baseline="-25000" dirty="0">
                <a:sym typeface="Symbol" charset="2"/>
              </a:rPr>
              <a:t>R1</a:t>
            </a:r>
            <a:r>
              <a:rPr lang="en-US" altLang="en-US" baseline="-25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(</a:t>
            </a:r>
            <a:r>
              <a:rPr lang="en-US" altLang="en-US" i="1" dirty="0">
                <a:sym typeface="Symbol" charset="2"/>
              </a:rPr>
              <a:t>r </a:t>
            </a:r>
            <a:r>
              <a:rPr lang="en-US" altLang="en-US" dirty="0">
                <a:sym typeface="Symbol" charset="2"/>
              </a:rPr>
              <a:t>)    </a:t>
            </a:r>
            <a:r>
              <a:rPr lang="en-US" altLang="en-US" i="1" baseline="-25000" dirty="0">
                <a:sym typeface="Symbol" charset="2"/>
              </a:rPr>
              <a:t>R2</a:t>
            </a:r>
            <a:r>
              <a:rPr lang="en-US" altLang="en-US" baseline="-25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(</a:t>
            </a:r>
            <a:r>
              <a:rPr lang="en-US" altLang="en-US" i="1" dirty="0">
                <a:sym typeface="Symbol" charset="2"/>
              </a:rPr>
              <a:t>r </a:t>
            </a:r>
            <a:r>
              <a:rPr lang="en-US" altLang="en-US" dirty="0">
                <a:sym typeface="Symbol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dirty="0" smtClean="0"/>
              <a:t>In other words, the </a:t>
            </a:r>
            <a:r>
              <a:rPr lang="en-US" dirty="0"/>
              <a:t>decomposed relations can be joined to form the original table </a:t>
            </a:r>
            <a:r>
              <a:rPr lang="en-US" i="1" dirty="0" smtClean="0"/>
              <a:t>exactly</a:t>
            </a:r>
            <a:endParaRPr lang="en-US" altLang="en-US" dirty="0" smtClean="0"/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dirty="0" smtClean="0"/>
              <a:t>A </a:t>
            </a:r>
            <a:r>
              <a:rPr lang="en-US" altLang="en-US" dirty="0"/>
              <a:t>decomposition of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kumimoji="0" lang="en-US" altLang="en-US" i="1" dirty="0"/>
              <a:t>R</a:t>
            </a:r>
            <a:r>
              <a:rPr kumimoji="0" lang="en-US" altLang="en-US" baseline="-25000" dirty="0"/>
              <a:t>1</a:t>
            </a:r>
            <a:r>
              <a:rPr kumimoji="0" lang="en-US" altLang="en-US" dirty="0"/>
              <a:t> and </a:t>
            </a:r>
            <a:r>
              <a:rPr kumimoji="0" lang="en-US" altLang="en-US" i="1" dirty="0"/>
              <a:t>R</a:t>
            </a:r>
            <a:r>
              <a:rPr kumimoji="0" lang="en-US" altLang="en-US" baseline="-25000" dirty="0"/>
              <a:t>2</a:t>
            </a:r>
            <a:r>
              <a:rPr kumimoji="0" lang="en-US" altLang="en-US" dirty="0"/>
              <a:t> is lossless join if at</a:t>
            </a:r>
            <a:r>
              <a:rPr lang="en-US" altLang="en-US" dirty="0"/>
              <a:t> least one of the following dependencies is in </a:t>
            </a:r>
            <a:r>
              <a:rPr lang="en-US" altLang="en-US" i="1" dirty="0"/>
              <a:t>F</a:t>
            </a:r>
            <a:r>
              <a:rPr lang="en-US" altLang="en-US" sz="2000" baseline="30000" dirty="0"/>
              <a:t>+</a:t>
            </a:r>
            <a:r>
              <a:rPr lang="en-US" altLang="en-US" dirty="0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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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dirty="0">
                <a:sym typeface="Symbol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</p:txBody>
      </p:sp>
      <p:sp>
        <p:nvSpPr>
          <p:cNvPr id="723972" name="Freeform 4"/>
          <p:cNvSpPr>
            <a:spLocks/>
          </p:cNvSpPr>
          <p:nvPr/>
        </p:nvSpPr>
        <p:spPr bwMode="auto">
          <a:xfrm>
            <a:off x="5807076" y="187325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182 h 182"/>
              <a:gd name="T4" fmla="*/ 182 w 182"/>
              <a:gd name="T5" fmla="*/ 0 h 182"/>
              <a:gd name="T6" fmla="*/ 182 w 182"/>
              <a:gd name="T7" fmla="*/ 182 h 182"/>
              <a:gd name="T8" fmla="*/ 0 w 182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33613" y="212726"/>
            <a:ext cx="7993062" cy="441325"/>
          </a:xfrm>
        </p:spPr>
        <p:txBody>
          <a:bodyPr/>
          <a:lstStyle/>
          <a:p>
            <a:r>
              <a:rPr lang="en-US" altLang="en-US"/>
              <a:t>Dependency Preservation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8"/>
            <a:ext cx="7456487" cy="4716462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sz="2000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. </a:t>
            </a:r>
          </a:p>
          <a:p>
            <a:pPr lvl="2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0099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2">
              <a:buFont typeface="Webdings" charset="2"/>
              <a:buNone/>
            </a:pPr>
            <a:r>
              <a:rPr lang="en-US" altLang="en-US" dirty="0"/>
              <a:t>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charset="2"/>
              </a:rPr>
              <a:t></a:t>
            </a:r>
            <a:r>
              <a:rPr lang="en-US" altLang="en-US" i="1" dirty="0">
                <a:sym typeface="Symbol" charset="2"/>
              </a:rPr>
              <a:t> F</a:t>
            </a:r>
            <a:r>
              <a:rPr lang="en-US" altLang="en-US" baseline="-25000" dirty="0">
                <a:sym typeface="Symbol" charset="2"/>
              </a:rPr>
              <a:t>2 </a:t>
            </a:r>
            <a:r>
              <a:rPr lang="en-US" altLang="en-US" dirty="0">
                <a:sym typeface="Symbol" charset="2"/>
              </a:rPr>
              <a:t></a:t>
            </a:r>
            <a:r>
              <a:rPr lang="en-US" altLang="en-US" i="1" dirty="0">
                <a:sym typeface="Symbol" charset="2"/>
              </a:rPr>
              <a:t> …</a:t>
            </a:r>
            <a:r>
              <a:rPr lang="en-US" altLang="en-US" dirty="0">
                <a:sym typeface="Symbol" charset="2"/>
              </a:rPr>
              <a:t> </a:t>
            </a:r>
            <a:r>
              <a:rPr lang="en-US" altLang="en-US" i="1" dirty="0">
                <a:sym typeface="Symbol" charset="2"/>
              </a:rPr>
              <a:t> </a:t>
            </a:r>
            <a:r>
              <a:rPr lang="en-US" altLang="en-US" i="1" dirty="0" err="1">
                <a:sym typeface="Symbol" charset="2"/>
              </a:rPr>
              <a:t>F</a:t>
            </a:r>
            <a:r>
              <a:rPr lang="en-US" altLang="en-US" baseline="-25000" dirty="0" err="1">
                <a:sym typeface="Symbol" charset="2"/>
              </a:rPr>
              <a:t>n</a:t>
            </a:r>
            <a:r>
              <a:rPr lang="en-US" altLang="en-US" baseline="-25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)</a:t>
            </a:r>
            <a:r>
              <a:rPr lang="en-US" altLang="en-US" sz="2000" baseline="30000" dirty="0">
                <a:sym typeface="Symbol" charset="2"/>
              </a:rPr>
              <a:t>+</a:t>
            </a:r>
            <a:r>
              <a:rPr lang="en-US" altLang="en-US" dirty="0">
                <a:sym typeface="Symbol" charset="2"/>
              </a:rPr>
              <a:t> = </a:t>
            </a:r>
            <a:r>
              <a:rPr lang="en-US" altLang="en-US" i="1" dirty="0">
                <a:sym typeface="Symbol" charset="2"/>
              </a:rPr>
              <a:t>F </a:t>
            </a:r>
            <a:r>
              <a:rPr lang="en-US" altLang="en-US" sz="2000" i="1" baseline="30000" dirty="0">
                <a:sym typeface="Symbol" charset="2"/>
              </a:rPr>
              <a:t>+</a:t>
            </a:r>
          </a:p>
          <a:p>
            <a:pPr lvl="2"/>
            <a:r>
              <a:rPr lang="en-US" altLang="en-US" dirty="0"/>
              <a:t>If it is not, then checking updates for violation of functional dependencies may require computing joins, which is expensive</a:t>
            </a:r>
            <a:r>
              <a:rPr lang="en-US" alt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Lossless Decomposition </a:t>
            </a:r>
            <a:r>
              <a:rPr lang="en-US" dirty="0"/>
              <a:t>vs Functional Dependency </a:t>
            </a:r>
            <a:r>
              <a:rPr lang="en-US" dirty="0" smtClean="0"/>
              <a:t>Preservation</a:t>
            </a:r>
          </a:p>
          <a:p>
            <a:pPr lvl="1"/>
            <a:r>
              <a:rPr lang="en-US" altLang="en-US" dirty="0" smtClean="0"/>
              <a:t>Not the same concept!</a:t>
            </a:r>
          </a:p>
          <a:p>
            <a:pPr lvl="1"/>
            <a:r>
              <a:rPr lang="en-US" altLang="en-US" dirty="0" smtClean="0"/>
              <a:t>Check Piazza </a:t>
            </a:r>
            <a:r>
              <a:rPr lang="en-US" altLang="en-US" dirty="0" smtClean="0">
                <a:hlinkClick r:id="rId3"/>
              </a:rPr>
              <a:t>@291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29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9"/>
            <a:ext cx="7202487" cy="4651375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i="1" dirty="0"/>
              <a:t>R = (A, B, C)</a:t>
            </a:r>
            <a:br>
              <a:rPr lang="en-US" altLang="en-US" i="1" dirty="0"/>
            </a:br>
            <a:r>
              <a:rPr lang="en-US" altLang="en-US" i="1" dirty="0"/>
              <a:t>F = {A </a:t>
            </a:r>
            <a:r>
              <a:rPr lang="en-US" altLang="en-US" dirty="0">
                <a:sym typeface="Symbol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>
                <a:sym typeface="Monotype Sorts" charset="2"/>
              </a:rPr>
              <a:t>B, B </a:t>
            </a:r>
            <a:r>
              <a:rPr lang="en-US" altLang="en-US" dirty="0">
                <a:sym typeface="Symbol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>
                <a:sym typeface="Monotype Sorts" charset="2"/>
              </a:rPr>
              <a:t>C)</a:t>
            </a:r>
          </a:p>
          <a:p>
            <a:pPr lvl="1">
              <a:tabLst>
                <a:tab pos="2054225" algn="l"/>
              </a:tabLst>
            </a:pPr>
            <a:r>
              <a:rPr lang="en-US" altLang="en-US" dirty="0">
                <a:sym typeface="Monotype Sorts" charset="2"/>
              </a:rPr>
              <a:t>Can be decomposed in two different ways</a:t>
            </a:r>
          </a:p>
          <a:p>
            <a:pPr>
              <a:tabLst>
                <a:tab pos="2054225" algn="l"/>
              </a:tabLst>
            </a:pPr>
            <a:r>
              <a:rPr lang="en-US" altLang="en-US" i="1" dirty="0">
                <a:sym typeface="Monotype Sorts" charset="2"/>
              </a:rPr>
              <a:t>R</a:t>
            </a:r>
            <a:r>
              <a:rPr lang="en-US" altLang="en-US" baseline="-25000" dirty="0">
                <a:sym typeface="Monotype Sorts" charset="2"/>
              </a:rPr>
              <a:t>1</a:t>
            </a:r>
            <a:r>
              <a:rPr lang="en-US" altLang="en-US" i="1" dirty="0">
                <a:sym typeface="Monotype Sorts" charset="2"/>
              </a:rPr>
              <a:t> = (A, B),   R</a:t>
            </a:r>
            <a:r>
              <a:rPr lang="en-US" altLang="en-US" baseline="-25000" dirty="0">
                <a:sym typeface="Monotype Sorts" charset="2"/>
              </a:rPr>
              <a:t>2</a:t>
            </a:r>
            <a:r>
              <a:rPr lang="en-US" altLang="en-US" i="1" dirty="0">
                <a:sym typeface="Monotype Sorts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dirty="0">
                <a:sym typeface="Monotype Sorts" charset="2"/>
              </a:rPr>
              <a:t>Lossless-join decomposition:</a:t>
            </a:r>
          </a:p>
          <a:p>
            <a:pPr lvl="1">
              <a:buNone/>
              <a:tabLst>
                <a:tab pos="2054225" algn="l"/>
              </a:tabLst>
            </a:pPr>
            <a:r>
              <a:rPr lang="en-US" altLang="en-US" dirty="0">
                <a:sym typeface="Monotype Sorts" charset="2"/>
              </a:rPr>
              <a:t>		 </a:t>
            </a:r>
            <a:r>
              <a:rPr lang="en-US" altLang="en-US" i="1" dirty="0">
                <a:sym typeface="Monotype Sorts" charset="2"/>
              </a:rPr>
              <a:t>R</a:t>
            </a:r>
            <a:r>
              <a:rPr lang="en-US" altLang="en-US" baseline="-25000" dirty="0">
                <a:sym typeface="Monotype Sorts" charset="2"/>
              </a:rPr>
              <a:t>1  </a:t>
            </a:r>
            <a:r>
              <a:rPr lang="en-US" altLang="en-US" dirty="0">
                <a:sym typeface="Symbol" charset="2"/>
              </a:rPr>
              <a:t> </a:t>
            </a:r>
            <a:r>
              <a:rPr lang="en-US" altLang="en-US" i="1" dirty="0">
                <a:sym typeface="Monotype Sorts" charset="2"/>
              </a:rPr>
              <a:t>R</a:t>
            </a:r>
            <a:r>
              <a:rPr lang="en-US" altLang="en-US" baseline="-25000" dirty="0">
                <a:sym typeface="Monotype Sorts" charset="2"/>
              </a:rPr>
              <a:t>2</a:t>
            </a:r>
            <a:r>
              <a:rPr lang="en-US" altLang="en-US" i="1" dirty="0">
                <a:sym typeface="Monotype Sorts" charset="2"/>
              </a:rPr>
              <a:t> = </a:t>
            </a:r>
            <a:r>
              <a:rPr lang="en-US" altLang="en-US" dirty="0">
                <a:sym typeface="Monotype Sorts" charset="2"/>
              </a:rPr>
              <a:t>{</a:t>
            </a:r>
            <a:r>
              <a:rPr lang="en-US" altLang="en-US" i="1" dirty="0">
                <a:sym typeface="Monotype Sorts" charset="2"/>
              </a:rPr>
              <a:t>B</a:t>
            </a:r>
            <a:r>
              <a:rPr lang="en-US" altLang="en-US" dirty="0">
                <a:sym typeface="Monotype Sorts" charset="2"/>
              </a:rPr>
              <a:t>}</a:t>
            </a:r>
            <a:r>
              <a:rPr lang="en-US" altLang="en-US" i="1" dirty="0">
                <a:sym typeface="Monotype Sorts" charset="2"/>
              </a:rPr>
              <a:t> </a:t>
            </a:r>
            <a:r>
              <a:rPr lang="en-US" altLang="en-US" dirty="0">
                <a:sym typeface="Monotype Sorts" charset="2"/>
              </a:rPr>
              <a:t>and </a:t>
            </a:r>
            <a:r>
              <a:rPr lang="en-US" altLang="en-US" i="1" dirty="0">
                <a:sym typeface="Monotype Sorts" charset="2"/>
              </a:rPr>
              <a:t>B </a:t>
            </a:r>
            <a:r>
              <a:rPr lang="en-US" altLang="en-US" dirty="0">
                <a:sym typeface="Symbol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>
                <a:sym typeface="Monotype Sorts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en-US" dirty="0">
                <a:sym typeface="Monotype Sorts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i="1" dirty="0">
                <a:sym typeface="Monotype Sorts" charset="2"/>
              </a:rPr>
              <a:t>R</a:t>
            </a:r>
            <a:r>
              <a:rPr lang="en-US" altLang="en-US" i="1" baseline="-25000" dirty="0">
                <a:sym typeface="Monotype Sorts" charset="2"/>
              </a:rPr>
              <a:t>1 </a:t>
            </a:r>
            <a:r>
              <a:rPr lang="en-US" altLang="en-US" i="1" dirty="0">
                <a:sym typeface="Monotype Sorts" charset="2"/>
              </a:rPr>
              <a:t>= (A, B),   R</a:t>
            </a:r>
            <a:r>
              <a:rPr lang="en-US" altLang="en-US" baseline="-25000" dirty="0">
                <a:sym typeface="Monotype Sorts" charset="2"/>
              </a:rPr>
              <a:t>2</a:t>
            </a:r>
            <a:r>
              <a:rPr lang="en-US" altLang="en-US" i="1" dirty="0">
                <a:sym typeface="Monotype Sorts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dirty="0">
                <a:sym typeface="Monotype Sorts" charset="2"/>
              </a:rPr>
              <a:t>Lossless-join decomposition:</a:t>
            </a:r>
          </a:p>
          <a:p>
            <a:pPr lvl="1">
              <a:buNone/>
              <a:tabLst>
                <a:tab pos="2054225" algn="l"/>
              </a:tabLst>
            </a:pPr>
            <a:r>
              <a:rPr lang="en-US" altLang="en-US" dirty="0">
                <a:sym typeface="Monotype Sorts" charset="2"/>
              </a:rPr>
              <a:t>		 </a:t>
            </a:r>
            <a:r>
              <a:rPr lang="en-US" altLang="en-US" i="1" dirty="0">
                <a:sym typeface="Monotype Sorts" charset="2"/>
              </a:rPr>
              <a:t>R</a:t>
            </a:r>
            <a:r>
              <a:rPr lang="en-US" altLang="en-US" baseline="-25000" dirty="0">
                <a:sym typeface="Monotype Sorts" charset="2"/>
              </a:rPr>
              <a:t>1  </a:t>
            </a:r>
            <a:r>
              <a:rPr lang="en-US" altLang="en-US" dirty="0">
                <a:sym typeface="Symbol" charset="2"/>
              </a:rPr>
              <a:t> </a:t>
            </a:r>
            <a:r>
              <a:rPr lang="en-US" altLang="en-US" i="1" dirty="0">
                <a:sym typeface="Monotype Sorts" charset="2"/>
              </a:rPr>
              <a:t>R</a:t>
            </a:r>
            <a:r>
              <a:rPr lang="en-US" altLang="en-US" baseline="-25000" dirty="0">
                <a:sym typeface="Monotype Sorts" charset="2"/>
              </a:rPr>
              <a:t>2</a:t>
            </a:r>
            <a:r>
              <a:rPr lang="en-US" altLang="en-US" i="1" dirty="0">
                <a:sym typeface="Monotype Sorts" charset="2"/>
              </a:rPr>
              <a:t> =</a:t>
            </a:r>
            <a:r>
              <a:rPr lang="en-US" altLang="en-US" dirty="0">
                <a:sym typeface="Monotype Sorts" charset="2"/>
              </a:rPr>
              <a:t> {</a:t>
            </a:r>
            <a:r>
              <a:rPr lang="en-US" altLang="en-US" i="1" dirty="0">
                <a:sym typeface="Monotype Sorts" charset="2"/>
              </a:rPr>
              <a:t>A</a:t>
            </a:r>
            <a:r>
              <a:rPr lang="en-US" altLang="en-US" dirty="0">
                <a:sym typeface="Monotype Sorts" charset="2"/>
              </a:rPr>
              <a:t>}</a:t>
            </a:r>
            <a:r>
              <a:rPr lang="en-US" altLang="en-US" i="1" dirty="0">
                <a:sym typeface="Monotype Sorts" charset="2"/>
              </a:rPr>
              <a:t> </a:t>
            </a:r>
            <a:r>
              <a:rPr lang="en-US" altLang="en-US" dirty="0">
                <a:sym typeface="Monotype Sorts" charset="2"/>
              </a:rPr>
              <a:t>and </a:t>
            </a:r>
            <a:r>
              <a:rPr lang="en-US" altLang="en-US" i="1" dirty="0">
                <a:sym typeface="Monotype Sorts" charset="2"/>
              </a:rPr>
              <a:t>A </a:t>
            </a:r>
            <a:r>
              <a:rPr lang="en-US" altLang="en-US" dirty="0">
                <a:sym typeface="Symbol" charset="2"/>
              </a:rPr>
              <a:t></a:t>
            </a:r>
            <a:r>
              <a:rPr lang="en-US" altLang="en-US" dirty="0">
                <a:sym typeface="Monotype Sorts" charset="2"/>
              </a:rPr>
              <a:t> A</a:t>
            </a:r>
            <a:r>
              <a:rPr lang="en-US" altLang="en-US" i="1" dirty="0">
                <a:sym typeface="Monotype Sorts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en-US" dirty="0">
                <a:sym typeface="Monotype Sorts" charset="2"/>
              </a:rPr>
              <a:t>Not dependency preserving </a:t>
            </a:r>
            <a:br>
              <a:rPr lang="en-US" altLang="en-US" dirty="0">
                <a:sym typeface="Monotype Sorts" charset="2"/>
              </a:rPr>
            </a:br>
            <a:r>
              <a:rPr lang="en-US" altLang="en-US" dirty="0">
                <a:sym typeface="Monotype Sorts" charset="2"/>
              </a:rPr>
              <a:t>(cannot check </a:t>
            </a:r>
            <a:r>
              <a:rPr lang="en-US" altLang="en-US" i="1" dirty="0">
                <a:sym typeface="Monotype Sorts" charset="2"/>
              </a:rPr>
              <a:t>B </a:t>
            </a:r>
            <a:r>
              <a:rPr lang="en-US" altLang="en-US" dirty="0">
                <a:sym typeface="Symbol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>
                <a:sym typeface="Monotype Sorts" charset="2"/>
              </a:rPr>
              <a:t>C </a:t>
            </a:r>
            <a:r>
              <a:rPr lang="en-US" altLang="en-US" dirty="0">
                <a:sym typeface="Monotype Sorts" charset="2"/>
              </a:rPr>
              <a:t>without computing </a:t>
            </a:r>
            <a:r>
              <a:rPr lang="en-US" altLang="en-US" i="1" dirty="0">
                <a:sym typeface="Monotype Sorts" charset="2"/>
              </a:rPr>
              <a:t>R</a:t>
            </a:r>
            <a:r>
              <a:rPr lang="en-US" altLang="en-US" i="1" baseline="-25000" dirty="0">
                <a:sym typeface="Monotype Sorts" charset="2"/>
              </a:rPr>
              <a:t>1 </a:t>
            </a:r>
            <a:r>
              <a:rPr lang="en-US" altLang="en-US" dirty="0">
                <a:sym typeface="Symbol" charset="2"/>
              </a:rPr>
              <a:t> </a:t>
            </a:r>
            <a:r>
              <a:rPr lang="en-US" altLang="en-US" dirty="0" smtClean="0">
                <a:sym typeface="Symbol" charset="2"/>
              </a:rPr>
              <a:t>join</a:t>
            </a:r>
            <a:r>
              <a:rPr lang="en-US" altLang="en-US" dirty="0" smtClean="0">
                <a:sym typeface="Monotype Sorts" charset="2"/>
              </a:rPr>
              <a:t> </a:t>
            </a:r>
            <a:r>
              <a:rPr lang="en-US" altLang="en-US" i="1" dirty="0">
                <a:sym typeface="Monotype Sorts" charset="2"/>
              </a:rPr>
              <a:t>R</a:t>
            </a:r>
            <a:r>
              <a:rPr lang="en-US" altLang="en-US" baseline="-25000" dirty="0">
                <a:sym typeface="Monotype Sorts" charset="2"/>
              </a:rPr>
              <a:t>2</a:t>
            </a:r>
            <a:r>
              <a:rPr lang="en-US" altLang="en-US" dirty="0">
                <a:sym typeface="Monotype Sorts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9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9176" y="1092200"/>
            <a:ext cx="7788275" cy="5270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To check if a non-trivial dependency </a:t>
            </a:r>
            <a:r>
              <a:rPr lang="en-US" altLang="en-US" sz="1600">
                <a:sym typeface="Symbol" charset="2"/>
              </a:rPr>
              <a:t></a:t>
            </a:r>
            <a:r>
              <a:rPr lang="en-US" altLang="en-US">
                <a:sym typeface="Greek Symbols" charset="0"/>
              </a:rPr>
              <a:t></a:t>
            </a:r>
            <a:r>
              <a:rPr kumimoji="0" lang="en-US" altLang="en-US">
                <a:sym typeface="Symbol" charset="2"/>
              </a:rPr>
              <a:t></a:t>
            </a:r>
            <a:r>
              <a:rPr lang="en-US" altLang="en-US" sz="1600" i="1">
                <a:sym typeface="Symbol" charset="2"/>
              </a:rPr>
              <a:t></a:t>
            </a:r>
            <a:r>
              <a:rPr lang="en-US" altLang="en-US" i="1">
                <a:sym typeface="Greek Symbols" charset="0"/>
              </a:rPr>
              <a:t>  </a:t>
            </a:r>
            <a:r>
              <a:rPr lang="en-US" altLang="en-US"/>
              <a:t>causes a violation of BCNF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/>
              <a:t>1.  compute </a:t>
            </a:r>
            <a:r>
              <a:rPr lang="en-US" altLang="en-US" sz="1600">
                <a:sym typeface="Symbol" charset="2"/>
              </a:rPr>
              <a:t></a:t>
            </a:r>
            <a:r>
              <a:rPr lang="en-US" altLang="en-US" baseline="30000"/>
              <a:t>+</a:t>
            </a:r>
            <a:r>
              <a:rPr lang="en-US" altLang="en-US"/>
              <a:t> (the attribute closure of </a:t>
            </a:r>
            <a:r>
              <a:rPr lang="en-US" altLang="en-US" sz="1600">
                <a:sym typeface="Symbol" charset="2"/>
              </a:rPr>
              <a:t></a:t>
            </a:r>
            <a:r>
              <a:rPr lang="en-US" altLang="en-US"/>
              <a:t>), and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/>
              <a:t>2.  verify that it includes all attributes of </a:t>
            </a:r>
            <a:r>
              <a:rPr lang="en-US" altLang="en-US" i="1"/>
              <a:t>R</a:t>
            </a:r>
            <a:r>
              <a:rPr lang="en-US" altLang="en-US"/>
              <a:t>, that is, it is a superkey of </a:t>
            </a:r>
            <a:r>
              <a:rPr lang="en-US" altLang="en-US" i="1"/>
              <a:t>R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000099"/>
                </a:solidFill>
              </a:rPr>
              <a:t>Simplified test</a:t>
            </a:r>
            <a:r>
              <a:rPr lang="en-US" altLang="en-US"/>
              <a:t>: To check if a relation schema </a:t>
            </a:r>
            <a:r>
              <a:rPr lang="en-US" altLang="en-US" i="1"/>
              <a:t>R</a:t>
            </a:r>
            <a:r>
              <a:rPr lang="en-US" altLang="en-US"/>
              <a:t> is in BCNF, it suffices to check only the dependencies in the given set </a:t>
            </a:r>
            <a:r>
              <a:rPr lang="en-US" altLang="en-US" i="1"/>
              <a:t>F</a:t>
            </a:r>
            <a:r>
              <a:rPr lang="en-US" altLang="en-US"/>
              <a:t> for violation of BCNF, rather than checking all dependencies in </a:t>
            </a:r>
            <a:r>
              <a:rPr lang="en-US" altLang="en-US" i="1"/>
              <a:t>F</a:t>
            </a:r>
            <a:r>
              <a:rPr lang="en-US" altLang="en-US" baseline="30000"/>
              <a:t>+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none of the dependencies in </a:t>
            </a:r>
            <a:r>
              <a:rPr lang="en-US" altLang="en-US" i="1"/>
              <a:t>F</a:t>
            </a:r>
            <a:r>
              <a:rPr lang="en-US" altLang="en-US"/>
              <a:t> causes a violation of BCNF, then none of the dependencies in </a:t>
            </a:r>
            <a:r>
              <a:rPr lang="en-US" altLang="en-US" i="1"/>
              <a:t>F</a:t>
            </a:r>
            <a:r>
              <a:rPr lang="en-US" altLang="en-US" baseline="30000"/>
              <a:t>+</a:t>
            </a:r>
            <a:r>
              <a:rPr lang="en-US" altLang="en-US"/>
              <a:t> will cause a violation of BCNF either.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However, </a:t>
            </a:r>
            <a:r>
              <a:rPr lang="en-US" altLang="en-US" b="1">
                <a:solidFill>
                  <a:srgbClr val="000099"/>
                </a:solidFill>
              </a:rPr>
              <a:t>simplified test using only </a:t>
            </a:r>
            <a:r>
              <a:rPr lang="en-US" altLang="en-US" b="1" i="1">
                <a:solidFill>
                  <a:srgbClr val="000099"/>
                </a:solidFill>
              </a:rPr>
              <a:t>F</a:t>
            </a:r>
            <a:r>
              <a:rPr lang="en-US" altLang="en-US" b="1">
                <a:solidFill>
                  <a:srgbClr val="000099"/>
                </a:solidFill>
              </a:rPr>
              <a:t> is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0099"/>
                </a:solidFill>
              </a:rPr>
              <a:t>incorrect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0099"/>
                </a:solidFill>
              </a:rPr>
              <a:t>when testing a relation in a decomposition of 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Consider </a:t>
            </a:r>
            <a:r>
              <a:rPr lang="en-US" altLang="en-US" i="1"/>
              <a:t>R =</a:t>
            </a:r>
            <a:r>
              <a:rPr lang="en-US" altLang="en-US"/>
              <a:t> (</a:t>
            </a:r>
            <a:r>
              <a:rPr lang="en-US" altLang="en-US" i="1"/>
              <a:t>A, B, C, D, E</a:t>
            </a:r>
            <a:r>
              <a:rPr lang="en-US" altLang="en-US"/>
              <a:t>), with </a:t>
            </a:r>
            <a:r>
              <a:rPr lang="en-US" altLang="en-US" i="1"/>
              <a:t>F</a:t>
            </a:r>
            <a:r>
              <a:rPr lang="en-US" altLang="en-US"/>
              <a:t> = { </a:t>
            </a:r>
            <a:r>
              <a:rPr lang="en-US" altLang="en-US" i="1"/>
              <a:t>A </a:t>
            </a:r>
            <a:r>
              <a:rPr lang="en-US" altLang="en-US" i="1">
                <a:sym typeface="Symbol" charset="2"/>
              </a:rPr>
              <a:t> </a:t>
            </a:r>
            <a:r>
              <a:rPr lang="en-US" altLang="en-US" i="1"/>
              <a:t>B, BC </a:t>
            </a:r>
            <a:r>
              <a:rPr lang="en-US" altLang="en-US" i="1">
                <a:sym typeface="Symbol" charset="2"/>
              </a:rPr>
              <a:t> D</a:t>
            </a:r>
            <a:r>
              <a:rPr lang="en-US" altLang="en-US"/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Decompose </a:t>
            </a:r>
            <a:r>
              <a:rPr lang="en-US" altLang="en-US" i="1"/>
              <a:t>R</a:t>
            </a:r>
            <a:r>
              <a:rPr lang="en-US" altLang="en-US"/>
              <a:t> into </a:t>
            </a:r>
            <a:r>
              <a:rPr lang="en-US" altLang="en-US" i="1"/>
              <a:t>R</a:t>
            </a:r>
            <a:r>
              <a:rPr lang="en-US" altLang="en-US" baseline="-25000"/>
              <a:t>1 </a:t>
            </a:r>
            <a:r>
              <a:rPr lang="en-US" altLang="en-US"/>
              <a:t>=</a:t>
            </a:r>
            <a:r>
              <a:rPr lang="en-US" altLang="en-US" baseline="-25000"/>
              <a:t> </a:t>
            </a:r>
            <a:r>
              <a:rPr lang="en-US" altLang="en-US"/>
              <a:t>(</a:t>
            </a:r>
            <a:r>
              <a:rPr lang="en-US" altLang="en-US" i="1"/>
              <a:t>A,B</a:t>
            </a:r>
            <a:r>
              <a:rPr lang="en-US" altLang="en-US"/>
              <a:t>) and </a:t>
            </a:r>
            <a:r>
              <a:rPr lang="en-US" altLang="en-US" i="1"/>
              <a:t>R</a:t>
            </a:r>
            <a:r>
              <a:rPr lang="en-US" altLang="en-US" baseline="-25000"/>
              <a:t>2 </a:t>
            </a:r>
            <a:r>
              <a:rPr lang="en-US" altLang="en-US"/>
              <a:t>=</a:t>
            </a:r>
            <a:r>
              <a:rPr lang="en-US" altLang="en-US" baseline="-25000"/>
              <a:t> </a:t>
            </a:r>
            <a:r>
              <a:rPr lang="en-US" altLang="en-US"/>
              <a:t>(</a:t>
            </a:r>
            <a:r>
              <a:rPr lang="en-US" altLang="en-US" i="1"/>
              <a:t>A,C,D, E</a:t>
            </a:r>
            <a:r>
              <a:rPr lang="en-US" altLang="en-US"/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Neither of the dependencies in </a:t>
            </a:r>
            <a:r>
              <a:rPr lang="en-US" altLang="en-US" i="1"/>
              <a:t>F</a:t>
            </a:r>
            <a:r>
              <a:rPr lang="en-US" altLang="en-US"/>
              <a:t> contain only attributes from</a:t>
            </a:r>
            <a:br>
              <a:rPr lang="en-US" altLang="en-US"/>
            </a:br>
            <a:r>
              <a:rPr lang="en-US" altLang="en-US"/>
              <a:t> (</a:t>
            </a:r>
            <a:r>
              <a:rPr lang="en-US" altLang="en-US" i="1"/>
              <a:t>A,C,D,E</a:t>
            </a:r>
            <a:r>
              <a:rPr lang="en-US" altLang="en-US"/>
              <a:t>) so we might be mislead into thinking </a:t>
            </a:r>
            <a:r>
              <a:rPr lang="en-US" altLang="en-US" i="1"/>
              <a:t>R</a:t>
            </a:r>
            <a:r>
              <a:rPr lang="en-US" altLang="en-US" baseline="-25000"/>
              <a:t>2</a:t>
            </a:r>
            <a:r>
              <a:rPr lang="en-US" altLang="en-US"/>
              <a:t> satisfies BCNF. 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 fact, dependency </a:t>
            </a:r>
            <a:r>
              <a:rPr lang="en-US" altLang="en-US" i="1"/>
              <a:t>AC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/>
              <a:t> </a:t>
            </a:r>
            <a:r>
              <a:rPr lang="en-US" altLang="en-US" i="1"/>
              <a:t>D</a:t>
            </a:r>
            <a:r>
              <a:rPr lang="en-US" altLang="en-US"/>
              <a:t> in </a:t>
            </a:r>
            <a:r>
              <a:rPr lang="en-US" altLang="en-US" i="1"/>
              <a:t>F</a:t>
            </a:r>
            <a:r>
              <a:rPr lang="en-US" altLang="en-US" baseline="30000"/>
              <a:t>+</a:t>
            </a:r>
            <a:r>
              <a:rPr lang="en-US" altLang="en-US"/>
              <a:t> shows </a:t>
            </a:r>
            <a:r>
              <a:rPr lang="en-US" altLang="en-US" i="1"/>
              <a:t>R</a:t>
            </a:r>
            <a:r>
              <a:rPr lang="en-US" altLang="en-US" baseline="-25000"/>
              <a:t>2</a:t>
            </a:r>
            <a:r>
              <a:rPr lang="en-US" altLang="en-US"/>
              <a:t> is not in BCNF.</a:t>
            </a:r>
            <a:r>
              <a:rPr lang="en-US" alt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Decomposition for BCNF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6151" y="1163639"/>
            <a:ext cx="7610475" cy="4568825"/>
          </a:xfrm>
        </p:spPr>
        <p:txBody>
          <a:bodyPr/>
          <a:lstStyle/>
          <a:p>
            <a:r>
              <a:rPr lang="en-US" altLang="en-US"/>
              <a:t>To check if a relation </a:t>
            </a:r>
            <a:r>
              <a:rPr lang="en-US" altLang="en-US" i="1"/>
              <a:t>R</a:t>
            </a:r>
            <a:r>
              <a:rPr lang="en-US" altLang="en-US" i="1" baseline="-25000"/>
              <a:t>i</a:t>
            </a:r>
            <a:r>
              <a:rPr lang="en-US" altLang="en-US"/>
              <a:t> in a decomposition of </a:t>
            </a:r>
            <a:r>
              <a:rPr lang="en-US" altLang="en-US" i="1"/>
              <a:t>R</a:t>
            </a:r>
            <a:r>
              <a:rPr lang="en-US" altLang="en-US"/>
              <a:t> is in BCNF, </a:t>
            </a:r>
          </a:p>
          <a:p>
            <a:pPr lvl="1"/>
            <a:r>
              <a:rPr lang="en-US" altLang="en-US"/>
              <a:t>Either test R</a:t>
            </a:r>
            <a:r>
              <a:rPr lang="en-US" altLang="en-US" baseline="-25000"/>
              <a:t>i </a:t>
            </a:r>
            <a:r>
              <a:rPr lang="en-US" altLang="en-US"/>
              <a:t>for BCNF with respect to the </a:t>
            </a:r>
            <a:r>
              <a:rPr lang="en-US" altLang="en-US" b="1">
                <a:solidFill>
                  <a:srgbClr val="000099"/>
                </a:solidFill>
              </a:rPr>
              <a:t>restriction</a:t>
            </a:r>
            <a:r>
              <a:rPr lang="en-US" altLang="en-US"/>
              <a:t> of F to R</a:t>
            </a:r>
            <a:r>
              <a:rPr lang="en-US" altLang="en-US" baseline="-25000"/>
              <a:t>i</a:t>
            </a:r>
            <a:r>
              <a:rPr lang="en-US" altLang="en-US"/>
              <a:t>  (that is, all FDs in F</a:t>
            </a:r>
            <a:r>
              <a:rPr lang="en-US" altLang="en-US" baseline="30000"/>
              <a:t>+</a:t>
            </a:r>
            <a:r>
              <a:rPr lang="en-US" altLang="en-US"/>
              <a:t> that contain only attributes from R</a:t>
            </a:r>
            <a:r>
              <a:rPr lang="en-US" altLang="en-US" baseline="-25000"/>
              <a:t>i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or use the original set of dependencies </a:t>
            </a:r>
            <a:r>
              <a:rPr lang="en-US" altLang="en-US" i="1"/>
              <a:t>F</a:t>
            </a:r>
            <a:r>
              <a:rPr lang="en-US" altLang="en-US"/>
              <a:t> that hold on </a:t>
            </a:r>
            <a:r>
              <a:rPr lang="en-US" altLang="en-US" i="1"/>
              <a:t>R</a:t>
            </a:r>
            <a:r>
              <a:rPr lang="en-US" altLang="en-US"/>
              <a:t>, but with the following test:</a:t>
            </a:r>
          </a:p>
          <a:p>
            <a:pPr lvl="3"/>
            <a:r>
              <a:rPr lang="en-US" altLang="en-US"/>
              <a:t>for every set of attributes </a:t>
            </a:r>
            <a:r>
              <a:rPr lang="en-US" altLang="en-US">
                <a:sym typeface="Symbol" charset="2"/>
              </a:rPr>
              <a:t>  </a:t>
            </a:r>
            <a:r>
              <a:rPr lang="en-US" altLang="en-US" i="1"/>
              <a:t>R</a:t>
            </a:r>
            <a:r>
              <a:rPr lang="en-US" altLang="en-US" i="1" baseline="-25000"/>
              <a:t>i</a:t>
            </a:r>
            <a:r>
              <a:rPr lang="en-US" altLang="en-US"/>
              <a:t>, check that </a:t>
            </a:r>
            <a:r>
              <a:rPr lang="en-US" altLang="en-US">
                <a:sym typeface="Symbol" charset="2"/>
              </a:rPr>
              <a:t></a:t>
            </a:r>
            <a:r>
              <a:rPr lang="en-US" altLang="en-US" baseline="30000"/>
              <a:t>+</a:t>
            </a:r>
            <a:r>
              <a:rPr lang="en-US" altLang="en-US"/>
              <a:t> (the attribute closure of </a:t>
            </a:r>
            <a:r>
              <a:rPr lang="en-US" altLang="en-US">
                <a:sym typeface="Symbol" charset="2"/>
              </a:rPr>
              <a:t></a:t>
            </a:r>
            <a:r>
              <a:rPr lang="en-US" altLang="en-US"/>
              <a:t>) either includes no attribute of </a:t>
            </a:r>
            <a:r>
              <a:rPr lang="en-US" altLang="en-US" i="1"/>
              <a:t>R</a:t>
            </a:r>
            <a:r>
              <a:rPr lang="en-US" altLang="en-US" i="1" baseline="-25000"/>
              <a:t>i</a:t>
            </a:r>
            <a:r>
              <a:rPr lang="en-US" altLang="en-US"/>
              <a:t>- </a:t>
            </a:r>
            <a:r>
              <a:rPr lang="en-US" altLang="en-US">
                <a:sym typeface="Symbol" charset="2"/>
              </a:rPr>
              <a:t></a:t>
            </a:r>
            <a:r>
              <a:rPr lang="en-US" altLang="en-US"/>
              <a:t>, or includes all attributes of </a:t>
            </a:r>
            <a:r>
              <a:rPr lang="en-US" altLang="en-US" i="1"/>
              <a:t>R</a:t>
            </a:r>
            <a:r>
              <a:rPr lang="en-US" altLang="en-US" i="1" baseline="-25000"/>
              <a:t>i</a:t>
            </a:r>
            <a:r>
              <a:rPr lang="en-US" altLang="en-US"/>
              <a:t>.</a:t>
            </a:r>
          </a:p>
          <a:p>
            <a:pPr lvl="2"/>
            <a:r>
              <a:rPr lang="en-US" altLang="en-US"/>
              <a:t>If the condition is violated by some </a:t>
            </a:r>
            <a:r>
              <a:rPr lang="en-US" altLang="en-US">
                <a:sym typeface="Symbol" charset="2"/>
              </a:rPr>
              <a:t></a:t>
            </a:r>
            <a:r>
              <a:rPr lang="en-US" altLang="en-US">
                <a:sym typeface="Greek Symbols" charset="0"/>
              </a:rPr>
              <a:t></a:t>
            </a:r>
            <a:r>
              <a:rPr lang="en-US" altLang="en-US">
                <a:sym typeface="Symbol" charset="2"/>
              </a:rPr>
              <a:t> </a:t>
            </a:r>
            <a:r>
              <a:rPr lang="en-US" altLang="en-US" i="1">
                <a:sym typeface="Symbol" charset="2"/>
              </a:rPr>
              <a:t></a:t>
            </a:r>
            <a:r>
              <a:rPr lang="en-US" altLang="en-US"/>
              <a:t>  in </a:t>
            </a:r>
            <a:r>
              <a:rPr lang="en-US" altLang="en-US" i="1"/>
              <a:t>F</a:t>
            </a:r>
            <a:r>
              <a:rPr lang="en-US" altLang="en-US"/>
              <a:t>, the dependency</a:t>
            </a:r>
            <a:br>
              <a:rPr lang="en-US" altLang="en-US"/>
            </a:br>
            <a:r>
              <a:rPr lang="en-US" altLang="en-US"/>
              <a:t>      </a:t>
            </a:r>
            <a:r>
              <a:rPr lang="en-US" altLang="en-US">
                <a:sym typeface="Symbol" charset="2"/>
              </a:rPr>
              <a:t></a:t>
            </a:r>
            <a:r>
              <a:rPr lang="en-US" altLang="en-US">
                <a:sym typeface="Greek Symbols" charset="0"/>
              </a:rPr>
              <a:t></a:t>
            </a:r>
            <a:r>
              <a:rPr lang="en-US" altLang="en-US">
                <a:sym typeface="Symbol" charset="2"/>
              </a:rPr>
              <a:t> (</a:t>
            </a:r>
            <a:r>
              <a:rPr lang="en-US" altLang="en-US" baseline="30000">
                <a:sym typeface="Symbol" charset="2"/>
              </a:rPr>
              <a:t>+ </a:t>
            </a:r>
            <a:r>
              <a:rPr lang="en-US" altLang="en-US">
                <a:sym typeface="Symbol" charset="2"/>
              </a:rPr>
              <a:t>- </a:t>
            </a:r>
            <a:r>
              <a:rPr lang="en-US" altLang="en-US">
                <a:sym typeface="Greek Symbols" charset="0"/>
              </a:rPr>
              <a:t></a:t>
            </a:r>
            <a:r>
              <a:rPr lang="en-US" altLang="en-US">
                <a:sym typeface="Symbol" charset="2"/>
              </a:rPr>
              <a:t>)  </a:t>
            </a:r>
            <a:r>
              <a:rPr lang="en-US" altLang="en-US" i="1"/>
              <a:t>R</a:t>
            </a:r>
            <a:r>
              <a:rPr lang="en-US" altLang="en-US" i="1" baseline="-25000"/>
              <a:t>i</a:t>
            </a:r>
            <a:r>
              <a:rPr lang="en-US" altLang="en-US" baseline="30000"/>
              <a:t/>
            </a:r>
            <a:br>
              <a:rPr lang="en-US" altLang="en-US" baseline="30000"/>
            </a:br>
            <a:r>
              <a:rPr lang="en-US" altLang="en-US"/>
              <a:t>can be shown to hold on </a:t>
            </a:r>
            <a:r>
              <a:rPr lang="en-US" altLang="en-US" i="1"/>
              <a:t>R</a:t>
            </a:r>
            <a:r>
              <a:rPr lang="en-US" altLang="en-US" i="1" baseline="-25000"/>
              <a:t>i</a:t>
            </a:r>
            <a:r>
              <a:rPr lang="en-US" altLang="en-US"/>
              <a:t>, and </a:t>
            </a:r>
            <a:r>
              <a:rPr lang="en-US" altLang="en-US" i="1"/>
              <a:t>R</a:t>
            </a:r>
            <a:r>
              <a:rPr lang="en-US" altLang="en-US" i="1" baseline="-25000"/>
              <a:t>i</a:t>
            </a:r>
            <a:r>
              <a:rPr lang="en-US" altLang="en-US"/>
              <a:t> violates BCNF.</a:t>
            </a:r>
          </a:p>
          <a:p>
            <a:pPr lvl="2"/>
            <a:r>
              <a:rPr lang="en-US" altLang="en-US"/>
              <a:t>We use above dependency to decompose </a:t>
            </a:r>
            <a:r>
              <a:rPr lang="en-US" altLang="en-US" i="1"/>
              <a:t>R</a:t>
            </a:r>
            <a:r>
              <a:rPr lang="en-US" altLang="en-US" i="1" baseline="-25000"/>
              <a:t>i</a:t>
            </a: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290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BCNF Decomposition Algorithm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8675" y="1149351"/>
            <a:ext cx="8307388" cy="4291013"/>
          </a:xfrm>
        </p:spPr>
        <p:txBody>
          <a:bodyPr/>
          <a:lstStyle/>
          <a:p>
            <a:pPr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sz="2000" i="1"/>
              <a:t>	</a:t>
            </a:r>
            <a:r>
              <a:rPr lang="en-US" altLang="en-US" i="1"/>
              <a:t>result </a:t>
            </a:r>
            <a:r>
              <a:rPr lang="en-US" altLang="en-US"/>
              <a:t>:= {</a:t>
            </a:r>
            <a:r>
              <a:rPr lang="en-US" altLang="en-US" i="1"/>
              <a:t>R </a:t>
            </a:r>
            <a:r>
              <a:rPr lang="en-US" altLang="en-US"/>
              <a:t>};</a:t>
            </a:r>
            <a:br>
              <a:rPr lang="en-US" altLang="en-US"/>
            </a:br>
            <a:r>
              <a:rPr lang="en-US" altLang="en-US" i="1"/>
              <a:t>done </a:t>
            </a:r>
            <a:r>
              <a:rPr lang="en-US" altLang="en-US"/>
              <a:t>:= false;</a:t>
            </a:r>
            <a:br>
              <a:rPr lang="en-US" altLang="en-US"/>
            </a:br>
            <a:r>
              <a:rPr lang="en-US" altLang="en-US"/>
              <a:t>compute </a:t>
            </a:r>
            <a:r>
              <a:rPr lang="en-US" altLang="en-US" i="1"/>
              <a:t>F </a:t>
            </a:r>
            <a:r>
              <a:rPr lang="en-US" altLang="en-US" baseline="30000"/>
              <a:t>+</a:t>
            </a:r>
            <a:r>
              <a:rPr lang="en-US" altLang="en-US"/>
              <a:t>;</a:t>
            </a:r>
            <a:br>
              <a:rPr lang="en-US" altLang="en-US"/>
            </a:br>
            <a:r>
              <a:rPr lang="en-US" altLang="en-US" b="1"/>
              <a:t>while (not </a:t>
            </a:r>
            <a:r>
              <a:rPr lang="en-US" altLang="en-US" i="1"/>
              <a:t>done) </a:t>
            </a:r>
            <a:r>
              <a:rPr lang="en-US" altLang="en-US" b="1"/>
              <a:t>do</a:t>
            </a:r>
            <a:br>
              <a:rPr lang="en-US" altLang="en-US" b="1"/>
            </a:br>
            <a:r>
              <a:rPr lang="en-US" altLang="en-US" b="1"/>
              <a:t>	if </a:t>
            </a:r>
            <a:r>
              <a:rPr lang="en-US" altLang="en-US"/>
              <a:t>(there is a schema </a:t>
            </a:r>
            <a:r>
              <a:rPr lang="en-US" altLang="en-US" i="1"/>
              <a:t>R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in </a:t>
            </a:r>
            <a:r>
              <a:rPr lang="en-US" altLang="en-US" i="1"/>
              <a:t>result </a:t>
            </a:r>
            <a:r>
              <a:rPr lang="en-US" altLang="en-US"/>
              <a:t> that is not in BCNF)</a:t>
            </a:r>
            <a:br>
              <a:rPr lang="en-US" altLang="en-US"/>
            </a:br>
            <a:r>
              <a:rPr lang="en-US" altLang="en-US"/>
              <a:t>		</a:t>
            </a:r>
            <a:r>
              <a:rPr lang="en-US" altLang="en-US" b="1"/>
              <a:t>then begin</a:t>
            </a:r>
            <a:br>
              <a:rPr lang="en-US" altLang="en-US" b="1"/>
            </a:br>
            <a:r>
              <a:rPr lang="en-US" altLang="en-US" b="1"/>
              <a:t>			</a:t>
            </a:r>
            <a:r>
              <a:rPr lang="en-US" altLang="en-US"/>
              <a:t>let </a:t>
            </a:r>
            <a:r>
              <a:rPr lang="en-US" altLang="en-US">
                <a:sym typeface="Symbol" charset="2"/>
              </a:rPr>
              <a:t></a:t>
            </a:r>
            <a:r>
              <a:rPr lang="en-US" altLang="en-US">
                <a:sym typeface="Greek Symbols" charset="0"/>
              </a:rPr>
              <a:t>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Symbol" charset="2"/>
              </a:rPr>
              <a:t></a:t>
            </a:r>
            <a:r>
              <a:rPr lang="en-US" altLang="en-US" i="1">
                <a:sym typeface="Greek Symbols" charset="0"/>
              </a:rPr>
              <a:t> </a:t>
            </a:r>
            <a:r>
              <a:rPr lang="en-US" altLang="en-US">
                <a:sym typeface="Greek Symbols" charset="0"/>
              </a:rPr>
              <a:t> be a nontrivial functional dependency that </a:t>
            </a:r>
            <a:br>
              <a:rPr lang="en-US" altLang="en-US">
                <a:sym typeface="Greek Symbols" charset="0"/>
              </a:rPr>
            </a:br>
            <a:r>
              <a:rPr lang="en-US" altLang="en-US">
                <a:sym typeface="Greek Symbols" charset="0"/>
              </a:rPr>
              <a:t>                       holds on </a:t>
            </a:r>
            <a:r>
              <a:rPr lang="en-US" altLang="en-US" i="1">
                <a:sym typeface="Greek Symbols" charset="0"/>
              </a:rPr>
              <a:t>R</a:t>
            </a:r>
            <a:r>
              <a:rPr lang="en-US" altLang="en-US" i="1" baseline="-25000">
                <a:sym typeface="Greek Symbols" charset="0"/>
              </a:rPr>
              <a:t>i</a:t>
            </a:r>
            <a:r>
              <a:rPr lang="en-US" altLang="en-US" i="1">
                <a:sym typeface="Greek Symbols" charset="0"/>
              </a:rPr>
              <a:t>  </a:t>
            </a:r>
            <a:r>
              <a:rPr lang="en-US" altLang="en-US">
                <a:sym typeface="Greek Symbols" charset="0"/>
              </a:rPr>
              <a:t>such that </a:t>
            </a:r>
            <a:r>
              <a:rPr lang="en-US" altLang="en-US">
                <a:sym typeface="Symbol" charset="2"/>
              </a:rPr>
              <a:t></a:t>
            </a:r>
            <a:r>
              <a:rPr lang="en-US" altLang="en-US">
                <a:sym typeface="Greek Symbols" charset="0"/>
              </a:rPr>
              <a:t>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Greek Symbols" charset="0"/>
              </a:rPr>
              <a:t>R</a:t>
            </a:r>
            <a:r>
              <a:rPr lang="en-US" altLang="en-US" i="1" baseline="-25000">
                <a:sym typeface="Greek Symbols" charset="0"/>
              </a:rPr>
              <a:t>i</a:t>
            </a:r>
            <a:r>
              <a:rPr lang="en-US" altLang="en-US" i="1">
                <a:sym typeface="Greek Symbols" charset="0"/>
              </a:rPr>
              <a:t> </a:t>
            </a:r>
            <a:r>
              <a:rPr lang="en-US" altLang="en-US">
                <a:sym typeface="Greek Symbols" charset="0"/>
              </a:rPr>
              <a:t>is not in </a:t>
            </a:r>
            <a:r>
              <a:rPr lang="en-US" altLang="en-US" i="1">
                <a:sym typeface="Greek Symbols" charset="0"/>
              </a:rPr>
              <a:t>F </a:t>
            </a:r>
            <a:r>
              <a:rPr lang="en-US" altLang="en-US" baseline="30000">
                <a:sym typeface="Greek Symbols" charset="0"/>
              </a:rPr>
              <a:t>+</a:t>
            </a:r>
            <a:r>
              <a:rPr lang="en-US" altLang="en-US">
                <a:sym typeface="Greek Symbols" charset="0"/>
              </a:rPr>
              <a:t>, </a:t>
            </a:r>
            <a:br>
              <a:rPr lang="en-US" altLang="en-US">
                <a:sym typeface="Greek Symbols" charset="0"/>
              </a:rPr>
            </a:br>
            <a:r>
              <a:rPr lang="en-US" altLang="en-US">
                <a:sym typeface="Greek Symbols" charset="0"/>
              </a:rPr>
              <a:t>				   and </a:t>
            </a:r>
            <a:r>
              <a:rPr lang="en-US" altLang="en-US">
                <a:sym typeface="Symbol" charset="2"/>
              </a:rPr>
              <a:t></a:t>
            </a:r>
            <a:r>
              <a:rPr lang="en-US" altLang="en-US">
                <a:sym typeface="Greek Symbols" charset="0"/>
              </a:rPr>
              <a:t> </a:t>
            </a:r>
            <a:r>
              <a:rPr lang="en-US" altLang="en-US">
                <a:sym typeface="Symbol" charset="2"/>
              </a:rPr>
              <a:t> </a:t>
            </a:r>
            <a:r>
              <a:rPr lang="en-US" altLang="en-US" i="1">
                <a:sym typeface="Symbol" charset="2"/>
              </a:rPr>
              <a:t></a:t>
            </a:r>
            <a:r>
              <a:rPr lang="en-US" altLang="en-US" i="1">
                <a:sym typeface="Greek Symbols" charset="0"/>
              </a:rPr>
              <a:t>  = </a:t>
            </a:r>
            <a:r>
              <a:rPr lang="en-US" altLang="en-US">
                <a:sym typeface="Symbol" charset="2"/>
              </a:rPr>
              <a:t>;</a:t>
            </a:r>
            <a:br>
              <a:rPr lang="en-US" altLang="en-US">
                <a:sym typeface="Symbol" charset="2"/>
              </a:rPr>
            </a:br>
            <a:r>
              <a:rPr lang="en-US" altLang="en-US">
                <a:sym typeface="Symbol" charset="2"/>
              </a:rPr>
              <a:t>			   </a:t>
            </a:r>
            <a:r>
              <a:rPr lang="en-US" altLang="en-US" i="1">
                <a:sym typeface="Symbol" charset="2"/>
              </a:rPr>
              <a:t>result </a:t>
            </a:r>
            <a:r>
              <a:rPr lang="en-US" altLang="en-US">
                <a:sym typeface="Symbol" charset="2"/>
              </a:rPr>
              <a:t>:= (</a:t>
            </a:r>
            <a:r>
              <a:rPr lang="en-US" altLang="en-US" i="1">
                <a:sym typeface="Symbol" charset="2"/>
              </a:rPr>
              <a:t>result – R</a:t>
            </a:r>
            <a:r>
              <a:rPr lang="en-US" altLang="en-US" i="1" baseline="-25000">
                <a:sym typeface="Symbol" charset="2"/>
              </a:rPr>
              <a:t>i </a:t>
            </a:r>
            <a:r>
              <a:rPr lang="en-US" altLang="en-US" i="1">
                <a:sym typeface="Symbol" charset="2"/>
              </a:rPr>
              <a:t>) </a:t>
            </a:r>
            <a:r>
              <a:rPr lang="en-US" altLang="en-US">
                <a:sym typeface="Symbol" charset="2"/>
              </a:rPr>
              <a:t> (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 i="1" baseline="-25000">
                <a:sym typeface="Symbol" charset="2"/>
              </a:rPr>
              <a:t>i</a:t>
            </a:r>
            <a:r>
              <a:rPr lang="en-US" altLang="en-US" i="1">
                <a:sym typeface="Symbol" charset="2"/>
              </a:rPr>
              <a:t> – </a:t>
            </a:r>
            <a:r>
              <a:rPr lang="en-US" altLang="en-US">
                <a:sym typeface="Greek Symbols" charset="0"/>
              </a:rPr>
              <a:t>) </a:t>
            </a:r>
            <a:r>
              <a:rPr lang="en-US" altLang="en-US">
                <a:sym typeface="Symbol" charset="2"/>
              </a:rPr>
              <a:t> (</a:t>
            </a:r>
            <a:r>
              <a:rPr lang="en-US" altLang="en-US">
                <a:sym typeface="Greek Symbols" charset="0"/>
              </a:rPr>
              <a:t>, </a:t>
            </a:r>
            <a:r>
              <a:rPr lang="en-US" altLang="en-US" i="1">
                <a:sym typeface="Symbol" charset="2"/>
              </a:rPr>
              <a:t></a:t>
            </a:r>
            <a:r>
              <a:rPr lang="en-US" altLang="en-US" i="1">
                <a:sym typeface="Greek Symbols" charset="0"/>
              </a:rPr>
              <a:t> );</a:t>
            </a:r>
            <a:br>
              <a:rPr lang="en-US" altLang="en-US" i="1">
                <a:sym typeface="Greek Symbols" charset="0"/>
              </a:rPr>
            </a:br>
            <a:r>
              <a:rPr lang="en-US" altLang="en-US" i="1">
                <a:sym typeface="Greek Symbols" charset="0"/>
              </a:rPr>
              <a:t>	    	</a:t>
            </a:r>
            <a:r>
              <a:rPr lang="en-US" altLang="en-US" b="1">
                <a:sym typeface="Greek Symbols" charset="0"/>
              </a:rPr>
              <a:t>end</a:t>
            </a:r>
            <a:br>
              <a:rPr lang="en-US" altLang="en-US" b="1">
                <a:sym typeface="Greek Symbols" charset="0"/>
              </a:rPr>
            </a:br>
            <a:r>
              <a:rPr lang="en-US" altLang="en-US" b="1">
                <a:sym typeface="Greek Symbols" charset="0"/>
              </a:rPr>
              <a:t>		else</a:t>
            </a:r>
            <a:r>
              <a:rPr lang="en-US" altLang="en-US" i="1">
                <a:sym typeface="Greek Symbols" charset="0"/>
              </a:rPr>
              <a:t> done </a:t>
            </a:r>
            <a:r>
              <a:rPr lang="en-US" altLang="en-US">
                <a:sym typeface="Greek Symbols" charset="0"/>
              </a:rPr>
              <a:t>:= </a:t>
            </a:r>
            <a:r>
              <a:rPr lang="en-US" altLang="en-US" b="1">
                <a:sym typeface="Greek Symbols" charset="0"/>
              </a:rPr>
              <a:t>true; </a:t>
            </a:r>
          </a:p>
          <a:p>
            <a:pPr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b="1">
              <a:sym typeface="Greek Symbols" charset="0"/>
            </a:endParaRPr>
          </a:p>
          <a:p>
            <a:pPr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>
                <a:sym typeface="Greek Symbols" charset="0"/>
              </a:rPr>
              <a:t>     Note:  each </a:t>
            </a:r>
            <a:r>
              <a:rPr lang="en-US" altLang="en-US" i="1">
                <a:sym typeface="Greek Symbols" charset="0"/>
              </a:rPr>
              <a:t>R</a:t>
            </a:r>
            <a:r>
              <a:rPr lang="en-US" altLang="en-US" i="1" baseline="-25000">
                <a:sym typeface="Greek Symbols" charset="0"/>
              </a:rPr>
              <a:t>i</a:t>
            </a:r>
            <a:r>
              <a:rPr lang="en-US" altLang="en-US" i="1">
                <a:sym typeface="Greek Symbols" charset="0"/>
              </a:rPr>
              <a:t> </a:t>
            </a:r>
            <a:r>
              <a:rPr lang="en-US" altLang="en-US">
                <a:sym typeface="Greek Symbols" charset="0"/>
              </a:rPr>
              <a:t>is in BCNF, and decomposition is lossless-join</a:t>
            </a:r>
            <a:r>
              <a:rPr lang="en-US" altLang="en-US" sz="2000">
                <a:sym typeface="Greek Symbol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84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E-R Diagrams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946400" y="2851151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5311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199" y="2873201"/>
            <a:ext cx="8077200" cy="609600"/>
          </a:xfrm>
        </p:spPr>
        <p:txBody>
          <a:bodyPr/>
          <a:lstStyle/>
          <a:p>
            <a:r>
              <a:rPr lang="en-US" dirty="0"/>
              <a:t>Transactions </a:t>
            </a:r>
          </a:p>
        </p:txBody>
      </p:sp>
    </p:spTree>
    <p:extLst>
      <p:ext uri="{BB962C8B-B14F-4D97-AF65-F5344CB8AC3E}">
        <p14:creationId xmlns:p14="http://schemas.microsoft.com/office/powerpoint/2010/main" val="5063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9"/>
            <a:ext cx="7073900" cy="4867275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>
                <a:solidFill>
                  <a:srgbClr val="000099"/>
                </a:solidFill>
              </a:rPr>
              <a:t>transaction</a:t>
            </a:r>
            <a:r>
              <a:rPr lang="en-US" altLang="en-US" i="1"/>
              <a:t> </a:t>
            </a:r>
            <a:r>
              <a:rPr lang="en-US" altLang="en-US"/>
              <a:t>is a </a:t>
            </a:r>
            <a:r>
              <a:rPr lang="en-US" altLang="en-US" i="1"/>
              <a:t>unit </a:t>
            </a:r>
            <a:r>
              <a:rPr lang="en-US" altLang="en-US"/>
              <a:t>of program execution that accesses and  possibly updates various data items.</a:t>
            </a:r>
          </a:p>
          <a:p>
            <a:r>
              <a:rPr lang="en-US" altLang="en-US"/>
              <a:t>E.g.,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/>
              <a:t>1.	</a:t>
            </a:r>
            <a:r>
              <a:rPr lang="en-US" altLang="en-US" sz="1600" b="1"/>
              <a:t>read</a:t>
            </a:r>
            <a:r>
              <a:rPr lang="en-US" altLang="en-US" sz="1600"/>
              <a:t>(</a:t>
            </a:r>
            <a:r>
              <a:rPr lang="en-US" altLang="en-US" sz="1600" i="1"/>
              <a:t>A</a:t>
            </a:r>
            <a:r>
              <a:rPr lang="en-US" altLang="en-US" sz="160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/>
              <a:t>2.	</a:t>
            </a:r>
            <a:r>
              <a:rPr lang="en-US" altLang="en-US" sz="1600" i="1"/>
              <a:t>A</a:t>
            </a:r>
            <a:r>
              <a:rPr lang="en-US" altLang="en-US" sz="1600"/>
              <a:t> := </a:t>
            </a:r>
            <a:r>
              <a:rPr lang="en-US" altLang="en-US" sz="1600" i="1"/>
              <a:t>A – </a:t>
            </a:r>
            <a:r>
              <a:rPr lang="en-US" altLang="en-US" sz="160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/>
              <a:t>3.	</a:t>
            </a:r>
            <a:r>
              <a:rPr lang="en-US" altLang="en-US" sz="1600" b="1"/>
              <a:t>write</a:t>
            </a:r>
            <a:r>
              <a:rPr lang="en-US" altLang="en-US" sz="1600"/>
              <a:t>(</a:t>
            </a:r>
            <a:r>
              <a:rPr lang="en-US" altLang="en-US" sz="1600" i="1"/>
              <a:t>A</a:t>
            </a:r>
            <a:r>
              <a:rPr lang="en-US" altLang="en-US" sz="160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/>
              <a:t>4.	</a:t>
            </a:r>
            <a:r>
              <a:rPr lang="en-US" altLang="en-US" sz="1600" b="1"/>
              <a:t>read</a:t>
            </a:r>
            <a:r>
              <a:rPr lang="en-US" altLang="en-US" sz="1600"/>
              <a:t>(</a:t>
            </a:r>
            <a:r>
              <a:rPr lang="en-US" altLang="en-US" sz="1600" i="1"/>
              <a:t>B</a:t>
            </a:r>
            <a:r>
              <a:rPr lang="en-US" altLang="en-US" sz="160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/>
              <a:t>5.	</a:t>
            </a:r>
            <a:r>
              <a:rPr lang="en-US" altLang="en-US" sz="1600" i="1"/>
              <a:t>B</a:t>
            </a:r>
            <a:r>
              <a:rPr lang="en-US" altLang="en-US" sz="1600"/>
              <a:t> := </a:t>
            </a:r>
            <a:r>
              <a:rPr lang="en-US" altLang="en-US" sz="1600" i="1"/>
              <a:t>B + </a:t>
            </a:r>
            <a:r>
              <a:rPr lang="en-US" altLang="en-US" sz="160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/>
              <a:t>6.	</a:t>
            </a:r>
            <a:r>
              <a:rPr lang="en-US" altLang="en-US" sz="1600" b="1"/>
              <a:t>write</a:t>
            </a:r>
            <a:r>
              <a:rPr lang="en-US" altLang="en-US" sz="1600"/>
              <a:t>(</a:t>
            </a:r>
            <a:r>
              <a:rPr lang="en-US" altLang="en-US" sz="1600" i="1"/>
              <a:t>B)</a:t>
            </a:r>
            <a:endParaRPr lang="en-US" altLang="en-US"/>
          </a:p>
          <a:p>
            <a:r>
              <a:rPr lang="en-US" altLang="en-US"/>
              <a:t>Two main issues to deal with:</a:t>
            </a:r>
          </a:p>
          <a:p>
            <a:pPr lvl="1"/>
            <a:r>
              <a:rPr lang="en-US" altLang="en-US"/>
              <a:t>Failures of various kinds, such as hardware failures and system crashes</a:t>
            </a:r>
          </a:p>
          <a:p>
            <a:pPr lvl="1"/>
            <a:r>
              <a:rPr lang="en-US" altLang="en-US"/>
              <a:t>Concurrent execution of multiple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9301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ACID </a:t>
            </a:r>
            <a:r>
              <a:rPr lang="en-US" dirty="0" smtClean="0">
                <a:ea typeface="+mj-ea"/>
              </a:rPr>
              <a:t>Properties</a:t>
            </a:r>
            <a:endParaRPr lang="en-US" dirty="0">
              <a:ea typeface="+mj-ea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1" y="2081214"/>
            <a:ext cx="7872413" cy="4776787"/>
          </a:xfrm>
        </p:spPr>
        <p:txBody>
          <a:bodyPr/>
          <a:lstStyle/>
          <a:p>
            <a:r>
              <a:rPr lang="en-US" altLang="en-US" b="1">
                <a:solidFill>
                  <a:srgbClr val="000099"/>
                </a:solidFill>
              </a:rPr>
              <a:t>Atomicity</a:t>
            </a:r>
            <a:r>
              <a:rPr lang="en-US" altLang="en-US" b="1"/>
              <a:t>. </a:t>
            </a:r>
            <a:r>
              <a:rPr lang="en-US" altLang="en-US"/>
              <a:t> Either all operations of the transaction are properly reflected in the database or none are.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Consistency</a:t>
            </a:r>
            <a:r>
              <a:rPr lang="en-US" altLang="en-US" b="1"/>
              <a:t>.</a:t>
            </a:r>
            <a:r>
              <a:rPr lang="en-US" altLang="en-US"/>
              <a:t>  Execution of a transaction in isolation preserves the consistency of the database.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Isolation</a:t>
            </a:r>
            <a:r>
              <a:rPr lang="en-US" altLang="en-US" b="1"/>
              <a:t>.</a:t>
            </a:r>
            <a:r>
              <a:rPr lang="en-US" altLang="en-US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/>
              <a:t>That is, for every pair of transactions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and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 i="1"/>
              <a:t>, </a:t>
            </a:r>
            <a:r>
              <a:rPr lang="en-US" altLang="en-US"/>
              <a:t>it appears to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that either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 i="1"/>
              <a:t>, </a:t>
            </a:r>
            <a:r>
              <a:rPr lang="en-US" altLang="en-US"/>
              <a:t>finished execution before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started, or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/>
              <a:t> started execution after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finished.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Durability</a:t>
            </a:r>
            <a:r>
              <a:rPr lang="en-US" altLang="en-US" b="1"/>
              <a:t>.  </a:t>
            </a:r>
            <a:r>
              <a:rPr lang="en-US" altLang="en-US"/>
              <a:t>After a transaction completes successfully, the changes it has made to the database persist, even if there are system failures. </a:t>
            </a:r>
            <a:endParaRPr lang="en-US" altLang="en-US" i="1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425700" y="1106489"/>
            <a:ext cx="82423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A  </a:t>
            </a:r>
            <a:r>
              <a:rPr kumimoji="1" lang="en-US" altLang="en-US" sz="1800" b="1">
                <a:solidFill>
                  <a:srgbClr val="000099"/>
                </a:solidFill>
              </a:rPr>
              <a:t>transaction</a:t>
            </a:r>
            <a:r>
              <a:rPr lang="en-US" altLang="en-US" sz="1800"/>
              <a:t>  is a unit of program execution that accesses and possibly updates various data items. To preserve the integrity of data the database system must ensure:</a:t>
            </a:r>
          </a:p>
        </p:txBody>
      </p:sp>
    </p:spTree>
    <p:extLst>
      <p:ext uri="{BB962C8B-B14F-4D97-AF65-F5344CB8AC3E}">
        <p14:creationId xmlns:p14="http://schemas.microsoft.com/office/powerpoint/2010/main" val="8109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2963" y="1106489"/>
            <a:ext cx="7275512" cy="4981575"/>
          </a:xfrm>
        </p:spPr>
        <p:txBody>
          <a:bodyPr/>
          <a:lstStyle/>
          <a:p>
            <a:r>
              <a:rPr lang="en-US" altLang="en-US" b="1">
                <a:solidFill>
                  <a:srgbClr val="000099"/>
                </a:solidFill>
              </a:rPr>
              <a:t>Schedule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/>
              <a:t>A schedule for a set of transactions must consist of all instructions of those transactions</a:t>
            </a:r>
          </a:p>
          <a:p>
            <a:pPr lvl="1"/>
            <a:r>
              <a:rPr lang="en-US" altLang="en-US"/>
              <a:t>Must preserve the order in which the instructions appear in each individual transaction.</a:t>
            </a:r>
          </a:p>
          <a:p>
            <a:r>
              <a:rPr lang="en-US" altLang="en-US"/>
              <a:t>A transaction that successfully completes its execution will have a </a:t>
            </a:r>
            <a:r>
              <a:rPr lang="en-US" altLang="en-US" b="1"/>
              <a:t>commit</a:t>
            </a:r>
            <a:r>
              <a:rPr lang="en-US" altLang="en-US"/>
              <a:t> instructions as the last statement </a:t>
            </a:r>
          </a:p>
          <a:p>
            <a:pPr lvl="1"/>
            <a:r>
              <a:rPr lang="en-US" altLang="en-US"/>
              <a:t>By default transaction assumed to execute commit instruction as its last step</a:t>
            </a:r>
          </a:p>
          <a:p>
            <a:r>
              <a:rPr lang="en-US" altLang="en-US"/>
              <a:t>A transaction that fails to successfully complete its execution will have an </a:t>
            </a:r>
            <a:r>
              <a:rPr lang="en-US" altLang="en-US" b="1"/>
              <a:t>abort</a:t>
            </a:r>
            <a:r>
              <a:rPr lang="en-US" altLang="en-US"/>
              <a:t> instruction as the last statement </a:t>
            </a:r>
          </a:p>
        </p:txBody>
      </p:sp>
    </p:spTree>
    <p:extLst>
      <p:ext uri="{BB962C8B-B14F-4D97-AF65-F5344CB8AC3E}">
        <p14:creationId xmlns:p14="http://schemas.microsoft.com/office/powerpoint/2010/main" val="15461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Serializability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338" y="1157288"/>
            <a:ext cx="6915150" cy="4927600"/>
          </a:xfrm>
        </p:spPr>
        <p:txBody>
          <a:bodyPr/>
          <a:lstStyle/>
          <a:p>
            <a:r>
              <a:rPr lang="en-US" altLang="en-US" b="1"/>
              <a:t>Basic Assumption</a:t>
            </a:r>
            <a:r>
              <a:rPr lang="en-US" altLang="en-US"/>
              <a:t> – Each transaction preserves database consistency.</a:t>
            </a:r>
          </a:p>
          <a:p>
            <a:r>
              <a:rPr lang="en-US" altLang="en-US"/>
              <a:t>Thus, serial execution of a set of transactions preserves database consistency.</a:t>
            </a:r>
          </a:p>
          <a:p>
            <a:r>
              <a:rPr lang="en-US" altLang="en-US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/>
              <a:t>1.	</a:t>
            </a:r>
            <a:r>
              <a:rPr lang="en-US" altLang="en-US" b="1">
                <a:solidFill>
                  <a:srgbClr val="000099"/>
                </a:solidFill>
              </a:rPr>
              <a:t>conflict 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/>
              <a:t>2.	</a:t>
            </a:r>
            <a:r>
              <a:rPr lang="en-US" altLang="en-US" b="1">
                <a:solidFill>
                  <a:srgbClr val="000099"/>
                </a:solidFill>
              </a:rPr>
              <a:t>view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34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Conflicting Instructions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1" y="1106488"/>
            <a:ext cx="7146925" cy="5091112"/>
          </a:xfrm>
        </p:spPr>
        <p:txBody>
          <a:bodyPr/>
          <a:lstStyle/>
          <a:p>
            <a:r>
              <a:rPr lang="en-US" altLang="en-US"/>
              <a:t>Let</a:t>
            </a:r>
            <a:r>
              <a:rPr lang="en-US" altLang="en-US" i="1"/>
              <a:t> l</a:t>
            </a:r>
            <a:r>
              <a:rPr lang="en-US" altLang="en-US" i="1" baseline="-25000"/>
              <a:t>i</a:t>
            </a:r>
            <a:r>
              <a:rPr lang="en-US" altLang="en-US"/>
              <a:t> and </a:t>
            </a:r>
            <a:r>
              <a:rPr lang="en-US" altLang="en-US" i="1"/>
              <a:t>l</a:t>
            </a:r>
            <a:r>
              <a:rPr lang="en-US" altLang="en-US" i="1" baseline="-25000"/>
              <a:t>j</a:t>
            </a:r>
            <a:r>
              <a:rPr lang="en-US" altLang="en-US"/>
              <a:t>  be two Instructions of transactions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and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/>
              <a:t> respectively.  Instructions</a:t>
            </a:r>
            <a:r>
              <a:rPr lang="en-US" altLang="en-US" i="1"/>
              <a:t> l</a:t>
            </a:r>
            <a:r>
              <a:rPr lang="en-US" altLang="en-US" i="1" baseline="-25000"/>
              <a:t>i</a:t>
            </a:r>
            <a:r>
              <a:rPr lang="en-US" altLang="en-US"/>
              <a:t> and </a:t>
            </a:r>
            <a:r>
              <a:rPr lang="en-US" altLang="en-US" i="1"/>
              <a:t>l</a:t>
            </a:r>
            <a:r>
              <a:rPr lang="en-US" altLang="en-US" i="1" baseline="-25000"/>
              <a:t>j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0099"/>
                </a:solidFill>
              </a:rPr>
              <a:t>conflict</a:t>
            </a:r>
            <a:r>
              <a:rPr lang="en-US" altLang="en-US"/>
              <a:t> if and only if there exists some item </a:t>
            </a:r>
            <a:r>
              <a:rPr lang="en-US" altLang="en-US" i="1"/>
              <a:t>Q</a:t>
            </a:r>
            <a:r>
              <a:rPr lang="en-US" altLang="en-US"/>
              <a:t> accessed by both </a:t>
            </a:r>
            <a:r>
              <a:rPr lang="en-US" altLang="en-US" i="1"/>
              <a:t>l</a:t>
            </a:r>
            <a:r>
              <a:rPr lang="en-US" altLang="en-US" i="1" baseline="-25000"/>
              <a:t>i</a:t>
            </a:r>
            <a:r>
              <a:rPr lang="en-US" altLang="en-US"/>
              <a:t> and </a:t>
            </a:r>
            <a:r>
              <a:rPr lang="en-US" altLang="en-US" i="1"/>
              <a:t>l</a:t>
            </a:r>
            <a:r>
              <a:rPr lang="en-US" altLang="en-US" i="1" baseline="-25000"/>
              <a:t>j</a:t>
            </a:r>
            <a:r>
              <a:rPr lang="en-US" altLang="en-US"/>
              <a:t>, and at least one of these instructions wrote </a:t>
            </a:r>
            <a:r>
              <a:rPr lang="en-US" altLang="en-US" i="1"/>
              <a:t>Q.</a:t>
            </a: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/>
              <a:t>	   1. </a:t>
            </a:r>
            <a:r>
              <a:rPr lang="en-US" altLang="en-US" i="1"/>
              <a:t>l</a:t>
            </a:r>
            <a:r>
              <a:rPr lang="en-US" altLang="en-US" i="1" baseline="-25000"/>
              <a:t>i</a:t>
            </a:r>
            <a:r>
              <a:rPr lang="en-US" altLang="en-US"/>
              <a:t> = </a:t>
            </a:r>
            <a:r>
              <a:rPr lang="en-US" altLang="en-US" b="1"/>
              <a:t>read</a:t>
            </a:r>
            <a:r>
              <a:rPr lang="en-US" altLang="en-US"/>
              <a:t>(</a:t>
            </a:r>
            <a:r>
              <a:rPr lang="en-US" altLang="en-US" i="1"/>
              <a:t>Q), l</a:t>
            </a:r>
            <a:r>
              <a:rPr lang="en-US" altLang="en-US" i="1" baseline="-25000"/>
              <a:t>j</a:t>
            </a:r>
            <a:r>
              <a:rPr lang="en-US" altLang="en-US" i="1"/>
              <a:t> = </a:t>
            </a:r>
            <a:r>
              <a:rPr lang="en-US" altLang="en-US" b="1"/>
              <a:t>read</a:t>
            </a:r>
            <a:r>
              <a:rPr lang="en-US" altLang="en-US"/>
              <a:t>(</a:t>
            </a:r>
            <a:r>
              <a:rPr lang="en-US" altLang="en-US" i="1"/>
              <a:t>Q</a:t>
            </a:r>
            <a:r>
              <a:rPr lang="en-US" altLang="en-US"/>
              <a:t>).   </a:t>
            </a:r>
            <a:r>
              <a:rPr lang="en-US" altLang="en-US" i="1"/>
              <a:t>l</a:t>
            </a:r>
            <a:r>
              <a:rPr lang="en-US" altLang="en-US" i="1" baseline="-25000"/>
              <a:t>i</a:t>
            </a:r>
            <a:r>
              <a:rPr lang="en-US" altLang="en-US"/>
              <a:t> and </a:t>
            </a:r>
            <a:r>
              <a:rPr lang="en-US" altLang="en-US" i="1"/>
              <a:t>l</a:t>
            </a:r>
            <a:r>
              <a:rPr lang="en-US" altLang="en-US" i="1" baseline="-25000"/>
              <a:t>j</a:t>
            </a:r>
            <a:r>
              <a:rPr lang="en-US" altLang="en-US" i="1"/>
              <a:t> </a:t>
            </a:r>
            <a:r>
              <a:rPr lang="en-US" altLang="en-US"/>
              <a:t>don’t conflict.</a:t>
            </a:r>
            <a:br>
              <a:rPr lang="en-US" altLang="en-US"/>
            </a:br>
            <a:r>
              <a:rPr lang="en-US" altLang="en-US"/>
              <a:t>   2. </a:t>
            </a:r>
            <a:r>
              <a:rPr lang="en-US" altLang="en-US" i="1"/>
              <a:t>l</a:t>
            </a:r>
            <a:r>
              <a:rPr lang="en-US" altLang="en-US" i="1" baseline="-25000"/>
              <a:t>i</a:t>
            </a:r>
            <a:r>
              <a:rPr lang="en-US" altLang="en-US"/>
              <a:t> = </a:t>
            </a:r>
            <a:r>
              <a:rPr lang="en-US" altLang="en-US" b="1"/>
              <a:t>read</a:t>
            </a:r>
            <a:r>
              <a:rPr lang="en-US" altLang="en-US"/>
              <a:t>(</a:t>
            </a:r>
            <a:r>
              <a:rPr lang="en-US" altLang="en-US" i="1"/>
              <a:t>Q),  l</a:t>
            </a:r>
            <a:r>
              <a:rPr lang="en-US" altLang="en-US" i="1" baseline="-25000"/>
              <a:t>j</a:t>
            </a:r>
            <a:r>
              <a:rPr lang="en-US" altLang="en-US" i="1"/>
              <a:t> = </a:t>
            </a:r>
            <a:r>
              <a:rPr lang="en-US" altLang="en-US" b="1"/>
              <a:t>write</a:t>
            </a:r>
            <a:r>
              <a:rPr lang="en-US" altLang="en-US"/>
              <a:t>(</a:t>
            </a:r>
            <a:r>
              <a:rPr lang="en-US" altLang="en-US" i="1"/>
              <a:t>Q</a:t>
            </a:r>
            <a:r>
              <a:rPr lang="en-US" altLang="en-US"/>
              <a:t>).  They conflict.</a:t>
            </a:r>
            <a:br>
              <a:rPr lang="en-US" altLang="en-US"/>
            </a:br>
            <a:r>
              <a:rPr lang="en-US" altLang="en-US"/>
              <a:t>   3. </a:t>
            </a:r>
            <a:r>
              <a:rPr lang="en-US" altLang="en-US" i="1"/>
              <a:t>l</a:t>
            </a:r>
            <a:r>
              <a:rPr lang="en-US" altLang="en-US" i="1" baseline="-25000"/>
              <a:t>i</a:t>
            </a:r>
            <a:r>
              <a:rPr lang="en-US" altLang="en-US"/>
              <a:t> = </a:t>
            </a:r>
            <a:r>
              <a:rPr lang="en-US" altLang="en-US" b="1"/>
              <a:t>write</a:t>
            </a:r>
            <a:r>
              <a:rPr lang="en-US" altLang="en-US"/>
              <a:t>(</a:t>
            </a:r>
            <a:r>
              <a:rPr lang="en-US" altLang="en-US" i="1"/>
              <a:t>Q), l</a:t>
            </a:r>
            <a:r>
              <a:rPr lang="en-US" altLang="en-US" i="1" baseline="-25000"/>
              <a:t>j</a:t>
            </a:r>
            <a:r>
              <a:rPr lang="en-US" altLang="en-US" i="1"/>
              <a:t> = </a:t>
            </a:r>
            <a:r>
              <a:rPr lang="en-US" altLang="en-US" b="1"/>
              <a:t>read</a:t>
            </a:r>
            <a:r>
              <a:rPr lang="en-US" altLang="en-US"/>
              <a:t>(</a:t>
            </a:r>
            <a:r>
              <a:rPr lang="en-US" altLang="en-US" i="1"/>
              <a:t>Q</a:t>
            </a:r>
            <a:r>
              <a:rPr lang="en-US" altLang="en-US"/>
              <a:t>).   They conflict</a:t>
            </a:r>
            <a:br>
              <a:rPr lang="en-US" altLang="en-US"/>
            </a:br>
            <a:r>
              <a:rPr lang="en-US" altLang="en-US"/>
              <a:t>   4. </a:t>
            </a:r>
            <a:r>
              <a:rPr lang="en-US" altLang="en-US" i="1"/>
              <a:t>l</a:t>
            </a:r>
            <a:r>
              <a:rPr lang="en-US" altLang="en-US" i="1" baseline="-25000"/>
              <a:t>i</a:t>
            </a:r>
            <a:r>
              <a:rPr lang="en-US" altLang="en-US"/>
              <a:t> = </a:t>
            </a:r>
            <a:r>
              <a:rPr lang="en-US" altLang="en-US" b="1"/>
              <a:t>write</a:t>
            </a:r>
            <a:r>
              <a:rPr lang="en-US" altLang="en-US"/>
              <a:t>(</a:t>
            </a:r>
            <a:r>
              <a:rPr lang="en-US" altLang="en-US" i="1"/>
              <a:t>Q), l</a:t>
            </a:r>
            <a:r>
              <a:rPr lang="en-US" altLang="en-US" i="1" baseline="-25000"/>
              <a:t>j</a:t>
            </a:r>
            <a:r>
              <a:rPr lang="en-US" altLang="en-US" i="1"/>
              <a:t> = </a:t>
            </a:r>
            <a:r>
              <a:rPr lang="en-US" altLang="en-US" b="1"/>
              <a:t>write</a:t>
            </a:r>
            <a:r>
              <a:rPr lang="en-US" altLang="en-US"/>
              <a:t>(</a:t>
            </a:r>
            <a:r>
              <a:rPr lang="en-US" altLang="en-US" i="1"/>
              <a:t>Q</a:t>
            </a:r>
            <a:r>
              <a:rPr lang="en-US" altLang="en-US"/>
              <a:t>).  They conflict</a:t>
            </a:r>
          </a:p>
          <a:p>
            <a:r>
              <a:rPr lang="en-US" altLang="en-US"/>
              <a:t>Intuitively, a conflict between </a:t>
            </a:r>
            <a:r>
              <a:rPr lang="en-US" altLang="en-US" i="1"/>
              <a:t>l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and </a:t>
            </a:r>
            <a:r>
              <a:rPr lang="en-US" altLang="en-US" i="1"/>
              <a:t>l</a:t>
            </a:r>
            <a:r>
              <a:rPr lang="en-US" altLang="en-US" i="1" baseline="-25000"/>
              <a:t>j</a:t>
            </a:r>
            <a:r>
              <a:rPr lang="en-US" altLang="en-US"/>
              <a:t> forces a (logical) temporal order between them.  </a:t>
            </a:r>
          </a:p>
          <a:p>
            <a:pPr lvl="1"/>
            <a:r>
              <a:rPr lang="en-US" altLang="en-US"/>
              <a:t>If </a:t>
            </a:r>
            <a:r>
              <a:rPr lang="en-US" altLang="en-US" i="1"/>
              <a:t>l</a:t>
            </a:r>
            <a:r>
              <a:rPr lang="en-US" altLang="en-US" i="1" baseline="-25000"/>
              <a:t>i</a:t>
            </a:r>
            <a:r>
              <a:rPr lang="en-US" altLang="en-US"/>
              <a:t> and </a:t>
            </a:r>
            <a:r>
              <a:rPr lang="en-US" altLang="en-US" i="1"/>
              <a:t>l</a:t>
            </a:r>
            <a:r>
              <a:rPr lang="en-US" altLang="en-US" i="1" baseline="-25000"/>
              <a:t>j</a:t>
            </a:r>
            <a:r>
              <a:rPr lang="en-US" altLang="en-US"/>
              <a:t> are consecutive in a schedule and they do not conflict, their results would remain the same even if they had been interchanged in the schedule.</a:t>
            </a:r>
          </a:p>
        </p:txBody>
      </p:sp>
    </p:spTree>
    <p:extLst>
      <p:ext uri="{BB962C8B-B14F-4D97-AF65-F5344CB8AC3E}">
        <p14:creationId xmlns:p14="http://schemas.microsoft.com/office/powerpoint/2010/main" val="9257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Conflict Serializability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1" y="1179514"/>
            <a:ext cx="6365875" cy="4275137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/>
              <a:t>If a schedule </a:t>
            </a:r>
            <a:r>
              <a:rPr lang="en-US" altLang="en-US" i="1"/>
              <a:t>S</a:t>
            </a:r>
            <a:r>
              <a:rPr lang="en-US" altLang="en-US"/>
              <a:t> can be transformed into a schedule </a:t>
            </a:r>
            <a:r>
              <a:rPr lang="en-US" altLang="en-US" i="1"/>
              <a:t>S´  </a:t>
            </a:r>
            <a:r>
              <a:rPr lang="en-US" altLang="en-US"/>
              <a:t>by a series of swaps of non-conflicting instructions, we say that </a:t>
            </a:r>
            <a:r>
              <a:rPr lang="en-US" altLang="en-US" i="1"/>
              <a:t>S</a:t>
            </a:r>
            <a:r>
              <a:rPr lang="en-US" altLang="en-US"/>
              <a:t> and </a:t>
            </a:r>
            <a:r>
              <a:rPr lang="en-US" altLang="en-US" i="1"/>
              <a:t>S´ </a:t>
            </a:r>
            <a:r>
              <a:rPr lang="en-US" altLang="en-US"/>
              <a:t>are </a:t>
            </a:r>
            <a:r>
              <a:rPr lang="en-US" altLang="en-US" b="1">
                <a:solidFill>
                  <a:srgbClr val="000099"/>
                </a:solidFill>
              </a:rPr>
              <a:t>conflict equivalent</a:t>
            </a:r>
            <a:r>
              <a:rPr lang="en-US" altLang="en-US" i="1"/>
              <a:t>.</a:t>
            </a:r>
            <a:endParaRPr lang="en-US" altLang="en-US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/>
              <a:t>We say that a schedule </a:t>
            </a:r>
            <a:r>
              <a:rPr lang="en-US" altLang="en-US" i="1"/>
              <a:t>S</a:t>
            </a:r>
            <a:r>
              <a:rPr lang="en-US" altLang="en-US"/>
              <a:t> is </a:t>
            </a:r>
            <a:r>
              <a:rPr lang="en-US" altLang="en-US" b="1">
                <a:solidFill>
                  <a:srgbClr val="000099"/>
                </a:solidFill>
              </a:rPr>
              <a:t>conflict serializable</a:t>
            </a:r>
            <a:r>
              <a:rPr lang="en-US" altLang="en-US"/>
              <a:t> if it is conflict equivalent to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18563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Precedence Graph</a:t>
            </a:r>
            <a:endParaRPr lang="en-US" dirty="0">
              <a:ea typeface="+mj-ea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5764" y="1093788"/>
            <a:ext cx="6796087" cy="3219450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 graph where the vertices are the transactions (names).</a:t>
            </a:r>
          </a:p>
          <a:p>
            <a:r>
              <a:rPr lang="en-US" altLang="en-US" dirty="0"/>
              <a:t>We draw an arc from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 conflict,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A schedule is </a:t>
            </a:r>
            <a:r>
              <a:rPr lang="en-US" altLang="en-US" b="1" dirty="0" smtClean="0"/>
              <a:t>conflict serializable</a:t>
            </a:r>
            <a:r>
              <a:rPr lang="en-US" altLang="en-US" dirty="0" smtClean="0"/>
              <a:t> if and only if its precedence graph is </a:t>
            </a:r>
            <a:r>
              <a:rPr lang="en-US" altLang="en-US" b="1" dirty="0" smtClean="0"/>
              <a:t>acyclic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pic>
        <p:nvPicPr>
          <p:cNvPr id="2560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6" y="4000500"/>
            <a:ext cx="25892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4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Recoverable Schedules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1" y="1158875"/>
            <a:ext cx="7040563" cy="4876800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1600" b="1">
                <a:solidFill>
                  <a:srgbClr val="000099"/>
                </a:solidFill>
              </a:rPr>
              <a:t>Recoverable</a:t>
            </a:r>
            <a:r>
              <a:rPr lang="en-US" altLang="en-US" sz="1600" b="1" i="1">
                <a:solidFill>
                  <a:srgbClr val="000099"/>
                </a:solidFill>
              </a:rPr>
              <a:t> </a:t>
            </a:r>
            <a:r>
              <a:rPr lang="en-US" altLang="en-US" sz="1600" b="1">
                <a:solidFill>
                  <a:srgbClr val="000099"/>
                </a:solidFill>
              </a:rPr>
              <a:t>schedule</a:t>
            </a:r>
            <a:r>
              <a:rPr lang="en-US" altLang="en-US" sz="1600"/>
              <a:t> — if a transaction </a:t>
            </a:r>
            <a:r>
              <a:rPr lang="en-US" altLang="en-US" sz="1600" i="1"/>
              <a:t>T</a:t>
            </a:r>
            <a:r>
              <a:rPr lang="en-US" altLang="en-US" sz="1600" i="1" baseline="-25000"/>
              <a:t>j</a:t>
            </a:r>
            <a:r>
              <a:rPr lang="en-US" altLang="en-US" sz="1600"/>
              <a:t> reads a data item previously written by a transaction </a:t>
            </a:r>
            <a:r>
              <a:rPr lang="en-US" altLang="en-US" sz="1600" i="1"/>
              <a:t>T</a:t>
            </a:r>
            <a:r>
              <a:rPr lang="en-US" altLang="en-US" sz="1600" i="1" baseline="-25000"/>
              <a:t>i </a:t>
            </a:r>
            <a:r>
              <a:rPr lang="en-US" altLang="en-US" sz="1600"/>
              <a:t>, then the commit operation of </a:t>
            </a:r>
            <a:r>
              <a:rPr lang="en-US" altLang="en-US" sz="1600" i="1"/>
              <a:t>T</a:t>
            </a:r>
            <a:r>
              <a:rPr lang="en-US" altLang="en-US" sz="1600" i="1" baseline="-25000"/>
              <a:t>i</a:t>
            </a:r>
            <a:r>
              <a:rPr lang="en-US" altLang="en-US" sz="1600" i="1"/>
              <a:t> </a:t>
            </a:r>
            <a:r>
              <a:rPr lang="en-US" altLang="en-US" sz="1600"/>
              <a:t> </a:t>
            </a:r>
            <a:r>
              <a:rPr lang="en-US" altLang="en-US" sz="1600" b="1"/>
              <a:t>must</a:t>
            </a:r>
            <a:r>
              <a:rPr lang="en-US" altLang="en-US" sz="1600"/>
              <a:t> appear before the commit operation of </a:t>
            </a:r>
            <a:r>
              <a:rPr lang="en-US" altLang="en-US" sz="1600" i="1"/>
              <a:t>T</a:t>
            </a:r>
            <a:r>
              <a:rPr lang="en-US" altLang="en-US" sz="1600" i="1" baseline="-25000"/>
              <a:t>j</a:t>
            </a:r>
            <a:r>
              <a:rPr lang="en-US" altLang="en-US" sz="1600" i="1"/>
              <a:t>.</a:t>
            </a:r>
            <a:endParaRPr lang="en-US" altLang="en-US" sz="160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1600"/>
              <a:t>The following schedule is not recoverable if </a:t>
            </a:r>
            <a:r>
              <a:rPr lang="en-US" altLang="en-US" sz="1600" i="1"/>
              <a:t>T</a:t>
            </a:r>
            <a:r>
              <a:rPr lang="en-US" altLang="en-US" sz="1600" i="1" baseline="-25000"/>
              <a:t>9</a:t>
            </a:r>
            <a:r>
              <a:rPr lang="en-US" altLang="en-US" sz="1600" i="1"/>
              <a:t> </a:t>
            </a:r>
            <a:r>
              <a:rPr lang="en-US" altLang="en-US" sz="1600"/>
              <a:t>commits immediately after the read(A) operation.</a:t>
            </a:r>
            <a:br>
              <a:rPr lang="en-US" altLang="en-US" sz="1600"/>
            </a:br>
            <a:r>
              <a:rPr lang="en-US" altLang="en-US" sz="160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60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60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60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60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60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1600"/>
              <a:t>If </a:t>
            </a:r>
            <a:r>
              <a:rPr lang="en-US" altLang="en-US" sz="1600" i="1"/>
              <a:t>T</a:t>
            </a:r>
            <a:r>
              <a:rPr lang="en-US" altLang="en-US" sz="1600" baseline="-25000"/>
              <a:t>8</a:t>
            </a:r>
            <a:r>
              <a:rPr lang="en-US" altLang="en-US" sz="1600"/>
              <a:t> should abort, </a:t>
            </a:r>
            <a:r>
              <a:rPr lang="en-US" altLang="en-US" sz="1600" i="1"/>
              <a:t>T</a:t>
            </a:r>
            <a:r>
              <a:rPr lang="en-US" altLang="en-US" sz="1600" baseline="-25000"/>
              <a:t>9</a:t>
            </a:r>
            <a:r>
              <a:rPr lang="en-US" altLang="en-US" sz="1600"/>
              <a:t> would have read (and possibly shown to the user) an inconsistent database state.  Hence, database must ensure that schedules are recoverable.</a:t>
            </a:r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4" y="2705100"/>
            <a:ext cx="303212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8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Cascading Rollbacks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8"/>
            <a:ext cx="7169150" cy="4622800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>
                <a:solidFill>
                  <a:srgbClr val="000099"/>
                </a:solidFill>
              </a:rPr>
              <a:t>Cascading rollback</a:t>
            </a:r>
            <a:r>
              <a:rPr lang="en-US" altLang="en-US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If </a:t>
            </a:r>
            <a:r>
              <a:rPr lang="en-US" altLang="en-US" i="1"/>
              <a:t>T</a:t>
            </a:r>
            <a:r>
              <a:rPr lang="en-US" altLang="en-US" baseline="-25000"/>
              <a:t>10</a:t>
            </a:r>
            <a:r>
              <a:rPr lang="en-US" altLang="en-US"/>
              <a:t> fails, </a:t>
            </a:r>
            <a:r>
              <a:rPr lang="en-US" altLang="en-US" i="1"/>
              <a:t>T</a:t>
            </a:r>
            <a:r>
              <a:rPr lang="en-US" altLang="en-US" baseline="-25000"/>
              <a:t>11</a:t>
            </a:r>
            <a:r>
              <a:rPr lang="en-US" altLang="en-US"/>
              <a:t> and </a:t>
            </a:r>
            <a:r>
              <a:rPr lang="en-US" altLang="en-US" i="1"/>
              <a:t>T</a:t>
            </a:r>
            <a:r>
              <a:rPr lang="en-US" altLang="en-US" baseline="-25000"/>
              <a:t>12</a:t>
            </a:r>
            <a:r>
              <a:rPr lang="en-US" altLang="en-US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/>
              <a:t>Can lead to the undoing of a significant amount of work</a:t>
            </a:r>
          </a:p>
        </p:txBody>
      </p:sp>
      <p:pic>
        <p:nvPicPr>
          <p:cNvPr id="2867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6" y="2425701"/>
            <a:ext cx="3806825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1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Entity Sets</a:t>
            </a:r>
            <a:endParaRPr lang="en-US" dirty="0">
              <a:ea typeface="+mj-ea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546350" y="1109664"/>
            <a:ext cx="6845300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/>
              <a:t>Entities can be represented graphically as follows: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Char char="•"/>
            </a:pPr>
            <a:r>
              <a:rPr kumimoji="1" lang="en-US" altLang="en-US" sz="1800" dirty="0"/>
              <a:t>Rectangles represent entity sets.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Char char="•"/>
            </a:pPr>
            <a:r>
              <a:rPr kumimoji="1" lang="en-US" altLang="en-US" sz="1800" dirty="0"/>
              <a:t>Attributes listed inside entity rectangle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Char char="•"/>
            </a:pPr>
            <a:r>
              <a:rPr kumimoji="1" lang="en-US" altLang="en-US" sz="1800" dirty="0"/>
              <a:t>Underline indicates primary key attributes</a:t>
            </a:r>
          </a:p>
        </p:txBody>
      </p:sp>
      <p:pic>
        <p:nvPicPr>
          <p:cNvPr id="2765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3059114"/>
            <a:ext cx="4579938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2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Cascadeless Schedules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1275" y="1222375"/>
            <a:ext cx="7080250" cy="4903788"/>
          </a:xfrm>
        </p:spPr>
        <p:txBody>
          <a:bodyPr/>
          <a:lstStyle/>
          <a:p>
            <a:r>
              <a:rPr lang="en-US" altLang="en-US" b="1">
                <a:solidFill>
                  <a:srgbClr val="000099"/>
                </a:solidFill>
              </a:rPr>
              <a:t>Cascadeless</a:t>
            </a:r>
            <a:r>
              <a:rPr lang="en-US" altLang="en-US" b="1" i="1">
                <a:solidFill>
                  <a:srgbClr val="000099"/>
                </a:solidFill>
              </a:rPr>
              <a:t> </a:t>
            </a:r>
            <a:r>
              <a:rPr lang="en-US" altLang="en-US" b="1">
                <a:solidFill>
                  <a:srgbClr val="000099"/>
                </a:solidFill>
              </a:rPr>
              <a:t>schedules</a:t>
            </a:r>
            <a:r>
              <a:rPr lang="en-US" altLang="en-US"/>
              <a:t> — for each pair of transactions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and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/>
              <a:t> such that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/>
              <a:t>  reads a data item previously written by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, the commit operation of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 appears before the read operation of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/>
              <a:t>.</a:t>
            </a:r>
          </a:p>
          <a:p>
            <a:r>
              <a:rPr lang="en-US" altLang="en-US"/>
              <a:t>Every cascadeless schedule is also recoverable</a:t>
            </a:r>
          </a:p>
          <a:p>
            <a:r>
              <a:rPr lang="en-US" altLang="en-US"/>
              <a:t>It is desirable to restrict the schedules to those that are cascadeless</a:t>
            </a:r>
          </a:p>
          <a:p>
            <a:r>
              <a:rPr lang="en-US" altLang="en-US"/>
              <a:t>Example of  a schedule that is NOT cascadeless</a:t>
            </a:r>
          </a:p>
          <a:p>
            <a:endParaRPr lang="en-US" altLang="en-US"/>
          </a:p>
        </p:txBody>
      </p:sp>
      <p:pic>
        <p:nvPicPr>
          <p:cNvPr id="2970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89" y="3697288"/>
            <a:ext cx="3806825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9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425" y="2936081"/>
            <a:ext cx="8077200" cy="6096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Concurrency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Concurrency Control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2214" y="1106489"/>
            <a:ext cx="7508875" cy="4884737"/>
          </a:xfrm>
        </p:spPr>
        <p:txBody>
          <a:bodyPr/>
          <a:lstStyle/>
          <a:p>
            <a:r>
              <a:rPr lang="en-US" altLang="en-US"/>
              <a:t>A database must provide a mechanism that will ensure that all possible schedules are both:</a:t>
            </a:r>
          </a:p>
          <a:p>
            <a:pPr lvl="1"/>
            <a:r>
              <a:rPr lang="en-US" altLang="en-US"/>
              <a:t>Conflict serializable. </a:t>
            </a:r>
          </a:p>
          <a:p>
            <a:pPr lvl="1"/>
            <a:r>
              <a:rPr lang="en-US" altLang="en-US"/>
              <a:t>Recoverable and preferably cascadeless</a:t>
            </a:r>
          </a:p>
          <a:p>
            <a:r>
              <a:rPr lang="en-US" altLang="en-US"/>
              <a:t>A policy in which only one transaction can execute at a time generates serial schedules, but provides a poor degree of concurrency</a:t>
            </a:r>
          </a:p>
          <a:p>
            <a:r>
              <a:rPr lang="en-US" altLang="en-US"/>
              <a:t>Concurrency-control schemes tradeoff between the amount of concurrency they allow and the amount of overhead that they incur</a:t>
            </a:r>
          </a:p>
          <a:p>
            <a:r>
              <a:rPr lang="en-US" altLang="en-US"/>
              <a:t>Testing a schedule for serializability </a:t>
            </a:r>
            <a:r>
              <a:rPr lang="en-US" altLang="en-US" i="1"/>
              <a:t>after</a:t>
            </a:r>
            <a:r>
              <a:rPr lang="en-US" altLang="en-US"/>
              <a:t> it has executed is a little too late! </a:t>
            </a:r>
          </a:p>
          <a:p>
            <a:pPr lvl="1"/>
            <a:r>
              <a:rPr lang="en-US" altLang="en-US"/>
              <a:t>Tests for serializability help us understand why a concurrency control protocol is correct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Goal</a:t>
            </a:r>
            <a:r>
              <a:rPr lang="en-US" altLang="en-US"/>
              <a:t> – to develop concurrency control protocols that will assure serializability.</a:t>
            </a:r>
          </a:p>
        </p:txBody>
      </p:sp>
    </p:spTree>
    <p:extLst>
      <p:ext uri="{BB962C8B-B14F-4D97-AF65-F5344CB8AC3E}">
        <p14:creationId xmlns:p14="http://schemas.microsoft.com/office/powerpoint/2010/main" val="16143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Lock-Based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9500" y="1079500"/>
            <a:ext cx="6827838" cy="48768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A lock is a mechanism to control concurrent access to a data item</a:t>
            </a:r>
          </a:p>
          <a:p>
            <a:r>
              <a:rPr lang="en-US" altLang="en-US">
                <a:ea typeface="ＭＳ Ｐゴシック" charset="-128"/>
              </a:rPr>
              <a:t>Data items can be locked in two modes :</a:t>
            </a:r>
          </a:p>
          <a:p>
            <a:pPr>
              <a:buFont typeface="Monotype Sorts" charset="2"/>
              <a:buNone/>
            </a:pPr>
            <a:r>
              <a:rPr lang="en-US" altLang="en-US" i="1">
                <a:ea typeface="ＭＳ Ｐゴシック" charset="-128"/>
              </a:rPr>
              <a:t>    </a:t>
            </a:r>
            <a:r>
              <a:rPr lang="en-US" altLang="en-US">
                <a:ea typeface="ＭＳ Ｐゴシック" charset="-128"/>
              </a:rPr>
              <a:t>1</a:t>
            </a:r>
            <a:r>
              <a:rPr lang="en-US" altLang="en-US" i="1">
                <a:ea typeface="ＭＳ Ｐゴシック" charset="-128"/>
              </a:rPr>
              <a:t>.  </a:t>
            </a:r>
            <a:r>
              <a:rPr lang="en-US" altLang="en-US" i="1">
                <a:solidFill>
                  <a:srgbClr val="000099"/>
                </a:solidFill>
                <a:ea typeface="ＭＳ Ｐゴシック" charset="-128"/>
              </a:rPr>
              <a:t>exclusive</a:t>
            </a:r>
            <a:r>
              <a:rPr lang="en-US" altLang="en-US" i="1">
                <a:ea typeface="ＭＳ Ｐゴシック" charset="-128"/>
              </a:rPr>
              <a:t> (X) mode</a:t>
            </a:r>
            <a:r>
              <a:rPr lang="en-US" altLang="en-US">
                <a:ea typeface="ＭＳ Ｐゴシック" charset="-128"/>
              </a:rPr>
              <a:t>. Data item can be both read as well as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         written. X-lock is requested using </a:t>
            </a:r>
            <a:r>
              <a:rPr lang="en-US" altLang="en-US" b="1">
                <a:ea typeface="ＭＳ Ｐゴシック" charset="-128"/>
              </a:rPr>
              <a:t> lock-X</a:t>
            </a:r>
            <a:r>
              <a:rPr lang="en-US" altLang="en-US">
                <a:ea typeface="ＭＳ Ｐゴシック" charset="-128"/>
              </a:rPr>
              <a:t> instruction.</a:t>
            </a:r>
          </a:p>
          <a:p>
            <a:pPr>
              <a:buFont typeface="Monotype Sorts" charset="2"/>
              <a:buNone/>
            </a:pPr>
            <a:r>
              <a:rPr lang="en-US" altLang="en-US" i="1">
                <a:ea typeface="ＭＳ Ｐゴシック" charset="-128"/>
              </a:rPr>
              <a:t>    </a:t>
            </a:r>
            <a:r>
              <a:rPr lang="en-US" altLang="en-US">
                <a:ea typeface="ＭＳ Ｐゴシック" charset="-128"/>
              </a:rPr>
              <a:t>2</a:t>
            </a:r>
            <a:r>
              <a:rPr lang="en-US" altLang="en-US" i="1">
                <a:ea typeface="ＭＳ Ｐゴシック" charset="-128"/>
              </a:rPr>
              <a:t>.  </a:t>
            </a:r>
            <a:r>
              <a:rPr lang="en-US" altLang="en-US" i="1">
                <a:solidFill>
                  <a:srgbClr val="000099"/>
                </a:solidFill>
                <a:ea typeface="ＭＳ Ｐゴシック" charset="-128"/>
              </a:rPr>
              <a:t>shared</a:t>
            </a:r>
            <a:r>
              <a:rPr lang="en-US" altLang="en-US" i="1">
                <a:ea typeface="ＭＳ Ｐゴシック" charset="-128"/>
              </a:rPr>
              <a:t> (S) mode</a:t>
            </a:r>
            <a:r>
              <a:rPr lang="en-US" altLang="en-US">
                <a:ea typeface="ＭＳ Ｐゴシック" charset="-128"/>
              </a:rPr>
              <a:t>. Data item can only be read. S-lock is       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         requested using </a:t>
            </a:r>
            <a:r>
              <a:rPr lang="en-US" altLang="en-US" b="1">
                <a:ea typeface="ＭＳ Ｐゴシック" charset="-128"/>
              </a:rPr>
              <a:t> lock-S</a:t>
            </a:r>
            <a:r>
              <a:rPr lang="en-US" altLang="en-US">
                <a:ea typeface="ＭＳ Ｐゴシック" charset="-128"/>
              </a:rPr>
              <a:t> instruction.</a:t>
            </a:r>
          </a:p>
          <a:p>
            <a:pPr>
              <a:lnSpc>
                <a:spcPct val="110000"/>
              </a:lnSpc>
            </a:pPr>
            <a:r>
              <a:rPr lang="en-US" altLang="en-US">
                <a:ea typeface="ＭＳ Ｐゴシック" charset="-128"/>
              </a:rPr>
              <a:t>Lock requests are made to the concurrency-control manager by the programmer. Transaction can proceed only after request is granted.</a:t>
            </a:r>
          </a:p>
        </p:txBody>
      </p:sp>
    </p:spTree>
    <p:extLst>
      <p:ext uri="{BB962C8B-B14F-4D97-AF65-F5344CB8AC3E}">
        <p14:creationId xmlns:p14="http://schemas.microsoft.com/office/powerpoint/2010/main" val="9023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Lock-Based Protocols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9501" y="1079500"/>
            <a:ext cx="7204075" cy="4876800"/>
          </a:xfrm>
        </p:spPr>
        <p:txBody>
          <a:bodyPr/>
          <a:lstStyle/>
          <a:p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Lock-compatibility matrix</a:t>
            </a:r>
          </a:p>
          <a:p>
            <a:endParaRPr lang="en-US" altLang="en-US">
              <a:solidFill>
                <a:schemeClr val="tx2"/>
              </a:solidFill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pPr>
              <a:buFont typeface="Monotype Sorts" charset="2"/>
              <a:buNone/>
            </a:pP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A transaction may be granted a lock on an item if the requested lock is compatible with locks already held on the item by other transactions</a:t>
            </a:r>
          </a:p>
          <a:p>
            <a:r>
              <a:rPr lang="en-US" altLang="en-US">
                <a:ea typeface="ＭＳ Ｐゴシック" charset="-128"/>
              </a:rPr>
              <a:t>Any number of transactions can hold shared locks on an item, </a:t>
            </a:r>
          </a:p>
          <a:p>
            <a:pPr lvl="1"/>
            <a:r>
              <a:rPr lang="en-US" altLang="en-US"/>
              <a:t>But if any transaction holds an exclusive on the item no other transaction may hold any lock on the item.</a:t>
            </a:r>
          </a:p>
          <a:p>
            <a:r>
              <a:rPr lang="en-US" altLang="en-US">
                <a:ea typeface="ＭＳ Ｐゴシック" charset="-128"/>
              </a:rPr>
              <a:t>If a lock cannot be granted, the requesting transaction is made to wait till all incompatible locks held by other transactions have been released.  The lock is then granted.</a:t>
            </a:r>
          </a:p>
        </p:txBody>
      </p:sp>
      <p:pic>
        <p:nvPicPr>
          <p:cNvPr id="717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1570039"/>
            <a:ext cx="2112962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6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Lock-Based Protocols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4464" y="1079500"/>
            <a:ext cx="6696075" cy="48069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Example of a transaction performing locking:</a:t>
            </a:r>
          </a:p>
          <a:p>
            <a:pPr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                      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2</a:t>
            </a:r>
            <a:r>
              <a:rPr lang="en-US" altLang="en-US">
                <a:ea typeface="ＭＳ Ｐゴシック" charset="-128"/>
              </a:rPr>
              <a:t>:</a:t>
            </a:r>
            <a:r>
              <a:rPr lang="en-US" altLang="en-US" b="1">
                <a:ea typeface="ＭＳ Ｐゴシック" charset="-128"/>
              </a:rPr>
              <a:t> lock-S</a:t>
            </a:r>
            <a:r>
              <a:rPr lang="en-US" altLang="en-US" i="1">
                <a:ea typeface="ＭＳ Ｐゴシック" charset="-128"/>
              </a:rPr>
              <a:t>(A)</a:t>
            </a:r>
            <a:r>
              <a:rPr lang="en-US" altLang="en-US">
                <a:ea typeface="ＭＳ Ｐゴシック" charset="-128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>
                <a:ea typeface="ＭＳ Ｐゴシック" charset="-128"/>
              </a:rPr>
              <a:t>                             read </a:t>
            </a:r>
            <a:r>
              <a:rPr lang="en-US" altLang="en-US" i="1">
                <a:ea typeface="ＭＳ Ｐゴシック" charset="-128"/>
              </a:rPr>
              <a:t>(A)</a:t>
            </a:r>
            <a:r>
              <a:rPr lang="en-US" altLang="en-US">
                <a:ea typeface="ＭＳ Ｐゴシック" charset="-128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>
                <a:ea typeface="ＭＳ Ｐゴシック" charset="-128"/>
              </a:rPr>
              <a:t>                             unlock</a:t>
            </a:r>
            <a:r>
              <a:rPr lang="en-US" altLang="en-US" i="1">
                <a:ea typeface="ＭＳ Ｐゴシック" charset="-128"/>
              </a:rPr>
              <a:t>(A)</a:t>
            </a:r>
            <a:r>
              <a:rPr lang="en-US" altLang="en-US">
                <a:ea typeface="ＭＳ Ｐゴシック" charset="-128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>
                <a:ea typeface="ＭＳ Ｐゴシック" charset="-128"/>
              </a:rPr>
              <a:t>                             lock-S</a:t>
            </a:r>
            <a:r>
              <a:rPr lang="en-US" altLang="en-US" i="1">
                <a:ea typeface="ＭＳ Ｐゴシック" charset="-128"/>
              </a:rPr>
              <a:t>(B)</a:t>
            </a:r>
            <a:r>
              <a:rPr lang="en-US" altLang="en-US">
                <a:ea typeface="ＭＳ Ｐゴシック" charset="-128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>
                <a:ea typeface="ＭＳ Ｐゴシック" charset="-128"/>
              </a:rPr>
              <a:t>                             read </a:t>
            </a:r>
            <a:r>
              <a:rPr lang="en-US" altLang="en-US" i="1">
                <a:ea typeface="ＭＳ Ｐゴシック" charset="-128"/>
              </a:rPr>
              <a:t>(B)</a:t>
            </a:r>
            <a:r>
              <a:rPr lang="en-US" altLang="en-US">
                <a:ea typeface="ＭＳ Ｐゴシック" charset="-128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>
                <a:ea typeface="ＭＳ Ｐゴシック" charset="-128"/>
              </a:rPr>
              <a:t>                             unlock</a:t>
            </a:r>
            <a:r>
              <a:rPr lang="en-US" altLang="en-US" i="1">
                <a:ea typeface="ＭＳ Ｐゴシック" charset="-128"/>
              </a:rPr>
              <a:t>(B)</a:t>
            </a:r>
            <a:r>
              <a:rPr lang="en-US" altLang="en-US">
                <a:ea typeface="ＭＳ Ｐゴシック" charset="-128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>
                <a:ea typeface="ＭＳ Ｐゴシック" charset="-128"/>
              </a:rPr>
              <a:t>                             display</a:t>
            </a:r>
            <a:r>
              <a:rPr lang="en-US" altLang="en-US" i="1">
                <a:ea typeface="ＭＳ Ｐゴシック" charset="-128"/>
              </a:rPr>
              <a:t>(A+B)</a:t>
            </a:r>
          </a:p>
          <a:p>
            <a:r>
              <a:rPr lang="en-US" altLang="en-US">
                <a:ea typeface="ＭＳ Ｐゴシック" charset="-128"/>
              </a:rPr>
              <a:t>Locking as above is not sufficient to guarantee serializability — if </a:t>
            </a:r>
            <a:r>
              <a:rPr lang="en-US" altLang="en-US" i="1">
                <a:ea typeface="ＭＳ Ｐゴシック" charset="-128"/>
              </a:rPr>
              <a:t>A</a:t>
            </a:r>
            <a:r>
              <a:rPr lang="en-US" altLang="en-US">
                <a:ea typeface="ＭＳ Ｐゴシック" charset="-128"/>
              </a:rPr>
              <a:t> and </a:t>
            </a:r>
            <a:r>
              <a:rPr lang="en-US" altLang="en-US" i="1">
                <a:ea typeface="ＭＳ Ｐゴシック" charset="-128"/>
              </a:rPr>
              <a:t>B</a:t>
            </a:r>
            <a:r>
              <a:rPr lang="en-US" altLang="en-US">
                <a:ea typeface="ＭＳ Ｐゴシック" charset="-128"/>
              </a:rPr>
              <a:t> get updated in-between the read of </a:t>
            </a:r>
            <a:r>
              <a:rPr lang="en-US" altLang="en-US" i="1">
                <a:ea typeface="ＭＳ Ｐゴシック" charset="-128"/>
              </a:rPr>
              <a:t>A</a:t>
            </a:r>
            <a:r>
              <a:rPr lang="en-US" altLang="en-US">
                <a:ea typeface="ＭＳ Ｐゴシック" charset="-128"/>
              </a:rPr>
              <a:t> and </a:t>
            </a:r>
            <a:r>
              <a:rPr lang="en-US" altLang="en-US" i="1">
                <a:ea typeface="ＭＳ Ｐゴシック" charset="-128"/>
              </a:rPr>
              <a:t>B</a:t>
            </a:r>
            <a:r>
              <a:rPr lang="en-US" altLang="en-US">
                <a:ea typeface="ＭＳ Ｐゴシック" charset="-128"/>
              </a:rPr>
              <a:t>, the displayed sum would be wrong.</a:t>
            </a:r>
          </a:p>
          <a:p>
            <a:r>
              <a:rPr lang="en-US" altLang="en-US">
                <a:ea typeface="ＭＳ Ｐゴシック" charset="-128"/>
              </a:rPr>
              <a:t>A  </a:t>
            </a:r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locking protocol</a:t>
            </a:r>
            <a:r>
              <a:rPr lang="en-US" altLang="en-US">
                <a:ea typeface="ＭＳ Ｐゴシック" charset="-128"/>
              </a:rPr>
              <a:t> is a set of rules followed by all transactions while requesting and releasing locks. Locking protocols restrict the set of possible schedules.</a:t>
            </a:r>
          </a:p>
        </p:txBody>
      </p:sp>
    </p:spTree>
    <p:extLst>
      <p:ext uri="{BB962C8B-B14F-4D97-AF65-F5344CB8AC3E}">
        <p14:creationId xmlns:p14="http://schemas.microsoft.com/office/powerpoint/2010/main" val="11924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 Two-Phase Locking Protocol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38426" y="1196975"/>
            <a:ext cx="7115175" cy="490378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This protocol ensures conflict-serializable schedules.</a:t>
            </a:r>
          </a:p>
          <a:p>
            <a:r>
              <a:rPr lang="en-US" altLang="en-US">
                <a:ea typeface="ＭＳ Ｐゴシック" charset="-128"/>
              </a:rPr>
              <a:t>Phase 1: Growing Phase</a:t>
            </a:r>
          </a:p>
          <a:p>
            <a:pPr lvl="1"/>
            <a:r>
              <a:rPr lang="en-US" altLang="en-US"/>
              <a:t>Transaction may obtain locks </a:t>
            </a:r>
          </a:p>
          <a:p>
            <a:pPr lvl="1"/>
            <a:r>
              <a:rPr lang="en-US" altLang="en-US"/>
              <a:t>Transaction may not release locks</a:t>
            </a:r>
          </a:p>
          <a:p>
            <a:r>
              <a:rPr lang="en-US" altLang="en-US">
                <a:ea typeface="ＭＳ Ｐゴシック" charset="-128"/>
              </a:rPr>
              <a:t>Phase 2: Shrinking Phase</a:t>
            </a:r>
          </a:p>
          <a:p>
            <a:pPr lvl="1"/>
            <a:r>
              <a:rPr lang="en-US" altLang="en-US"/>
              <a:t>Transaction may release locks</a:t>
            </a:r>
          </a:p>
          <a:p>
            <a:pPr lvl="1"/>
            <a:r>
              <a:rPr lang="en-US" altLang="en-US"/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 altLang="en-US">
                <a:ea typeface="ＭＳ Ｐゴシック" charset="-128"/>
              </a:rPr>
              <a:t>The protocol assures serializability. It can be proved that the transactions can be serialized in the order of their </a:t>
            </a:r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lock points</a:t>
            </a:r>
            <a:r>
              <a:rPr lang="en-US" altLang="en-US" i="1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</a:rPr>
              <a:t> (i.e., the point where a transaction acquired its final lock). </a:t>
            </a:r>
          </a:p>
        </p:txBody>
      </p:sp>
    </p:spTree>
    <p:extLst>
      <p:ext uri="{BB962C8B-B14F-4D97-AF65-F5344CB8AC3E}">
        <p14:creationId xmlns:p14="http://schemas.microsoft.com/office/powerpoint/2010/main" val="427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9501" y="1079500"/>
            <a:ext cx="7466013" cy="5143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Consider the partial schedule</a:t>
            </a:r>
          </a:p>
          <a:p>
            <a:pPr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/>
            </a:r>
            <a:br>
              <a:rPr lang="en-US" altLang="en-US">
                <a:ea typeface="ＭＳ Ｐゴシック" charset="-128"/>
              </a:rPr>
            </a:br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/>
            </a:r>
            <a:br>
              <a:rPr lang="en-US" altLang="en-US">
                <a:ea typeface="ＭＳ Ｐゴシック" charset="-128"/>
              </a:rPr>
            </a:br>
            <a:endParaRPr lang="en-US" altLang="en-US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Neither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3</a:t>
            </a:r>
            <a:r>
              <a:rPr lang="en-US" altLang="en-US">
                <a:ea typeface="ＭＳ Ｐゴシック" charset="-128"/>
              </a:rPr>
              <a:t> nor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4</a:t>
            </a:r>
            <a:r>
              <a:rPr lang="en-US" altLang="en-US">
                <a:ea typeface="ＭＳ Ｐゴシック" charset="-128"/>
              </a:rPr>
              <a:t> can make progress — executing  </a:t>
            </a:r>
            <a:r>
              <a:rPr lang="en-US" altLang="en-US" b="1">
                <a:ea typeface="ＭＳ Ｐゴシック" charset="-128"/>
              </a:rPr>
              <a:t>lock-S</a:t>
            </a:r>
            <a:r>
              <a:rPr lang="en-US" altLang="en-US" i="1">
                <a:ea typeface="ＭＳ Ｐゴシック" charset="-128"/>
              </a:rPr>
              <a:t>(B)</a:t>
            </a:r>
            <a:r>
              <a:rPr lang="en-US" altLang="en-US">
                <a:ea typeface="ＭＳ Ｐゴシック" charset="-128"/>
              </a:rPr>
              <a:t> causes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4</a:t>
            </a:r>
            <a:r>
              <a:rPr lang="en-US" altLang="en-US">
                <a:ea typeface="ＭＳ Ｐゴシック" charset="-128"/>
              </a:rPr>
              <a:t> to wait for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3</a:t>
            </a:r>
            <a:r>
              <a:rPr lang="en-US" altLang="en-US">
                <a:ea typeface="ＭＳ Ｐゴシック" charset="-128"/>
              </a:rPr>
              <a:t> to release its lock on </a:t>
            </a:r>
            <a:r>
              <a:rPr lang="en-US" altLang="en-US" i="1">
                <a:ea typeface="ＭＳ Ｐゴシック" charset="-128"/>
              </a:rPr>
              <a:t>B</a:t>
            </a:r>
            <a:r>
              <a:rPr lang="en-US" altLang="en-US">
                <a:ea typeface="ＭＳ Ｐゴシック" charset="-128"/>
              </a:rPr>
              <a:t>, while executing  </a:t>
            </a:r>
            <a:r>
              <a:rPr lang="en-US" altLang="en-US" b="1">
                <a:ea typeface="ＭＳ Ｐゴシック" charset="-128"/>
              </a:rPr>
              <a:t>lock-X</a:t>
            </a:r>
            <a:r>
              <a:rPr lang="en-US" altLang="en-US" i="1">
                <a:ea typeface="ＭＳ Ｐゴシック" charset="-128"/>
              </a:rPr>
              <a:t>(A)</a:t>
            </a:r>
            <a:r>
              <a:rPr lang="en-US" altLang="en-US">
                <a:ea typeface="ＭＳ Ｐゴシック" charset="-128"/>
              </a:rPr>
              <a:t> causes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3</a:t>
            </a:r>
            <a:r>
              <a:rPr lang="en-US" altLang="en-US" i="1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</a:rPr>
              <a:t> to wait for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4</a:t>
            </a:r>
            <a:r>
              <a:rPr lang="en-US" altLang="en-US">
                <a:ea typeface="ＭＳ Ｐゴシック" charset="-128"/>
              </a:rPr>
              <a:t> to release its lock on </a:t>
            </a:r>
            <a:r>
              <a:rPr lang="en-US" altLang="en-US" i="1">
                <a:ea typeface="ＭＳ Ｐゴシック" charset="-128"/>
              </a:rPr>
              <a:t>A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Such a situation is called a </a:t>
            </a:r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deadlock</a:t>
            </a:r>
            <a:r>
              <a:rPr lang="en-US" altLang="en-US">
                <a:ea typeface="ＭＳ Ｐゴシック" charset="-128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 handle a deadlock one of </a:t>
            </a:r>
            <a:r>
              <a:rPr lang="en-US" altLang="en-US" i="1"/>
              <a:t>T</a:t>
            </a:r>
            <a:r>
              <a:rPr lang="en-US" altLang="en-US" i="1" baseline="-25000"/>
              <a:t>3</a:t>
            </a:r>
            <a:r>
              <a:rPr lang="en-US" altLang="en-US"/>
              <a:t> or </a:t>
            </a:r>
            <a:r>
              <a:rPr lang="en-US" altLang="en-US" i="1"/>
              <a:t>T</a:t>
            </a:r>
            <a:r>
              <a:rPr lang="en-US" altLang="en-US" i="1" baseline="-25000"/>
              <a:t>4</a:t>
            </a:r>
            <a:r>
              <a:rPr lang="en-US" altLang="en-US"/>
              <a:t> must be rolled back </a:t>
            </a:r>
            <a:br>
              <a:rPr lang="en-US" altLang="en-US"/>
            </a:br>
            <a:r>
              <a:rPr lang="en-US" altLang="en-US"/>
              <a:t>and its locks released.</a:t>
            </a:r>
          </a:p>
        </p:txBody>
      </p:sp>
      <p:pic>
        <p:nvPicPr>
          <p:cNvPr id="14340" name="Picture 1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1585913"/>
            <a:ext cx="29606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4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0" y="555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Deadlocks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9513" y="779464"/>
            <a:ext cx="6915150" cy="4903787"/>
          </a:xfrm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Two-phase locking </a:t>
            </a:r>
            <a:r>
              <a:rPr lang="en-US" altLang="en-US" i="1">
                <a:ea typeface="ＭＳ Ｐゴシック" charset="-128"/>
              </a:rPr>
              <a:t>does not</a:t>
            </a:r>
            <a:r>
              <a:rPr lang="en-US" altLang="en-US">
                <a:ea typeface="ＭＳ Ｐゴシック" charset="-128"/>
              </a:rPr>
              <a:t> ensure freedom from deadlocks.</a:t>
            </a:r>
          </a:p>
          <a:p>
            <a:r>
              <a:rPr lang="en-US" altLang="en-US">
                <a:ea typeface="ＭＳ Ｐゴシック" charset="-128"/>
              </a:rPr>
              <a:t>In addition to deadlocks</a:t>
            </a:r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, </a:t>
            </a:r>
            <a:r>
              <a:rPr lang="en-US" altLang="en-US">
                <a:ea typeface="ＭＳ Ｐゴシック" charset="-128"/>
              </a:rPr>
              <a:t>there is a possibility of </a:t>
            </a:r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starvation.</a:t>
            </a:r>
          </a:p>
          <a:p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Starvation </a:t>
            </a:r>
            <a:r>
              <a:rPr lang="en-US" altLang="en-US">
                <a:ea typeface="ＭＳ Ｐゴシック" charset="-128"/>
              </a:rPr>
              <a:t> occurs if the concurrency control manager is badly designed. For example:</a:t>
            </a:r>
          </a:p>
          <a:p>
            <a:pPr lvl="1"/>
            <a:r>
              <a:rPr lang="en-US" altLang="en-US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altLang="en-US"/>
              <a:t>The same transaction is repeatedly rolled back due to deadlocks.</a:t>
            </a:r>
          </a:p>
          <a:p>
            <a:r>
              <a:rPr lang="en-US" altLang="en-US">
                <a:ea typeface="ＭＳ Ｐゴシック" charset="-128"/>
              </a:rPr>
              <a:t>Concurrency control manager can be designed to prevent starvation.</a:t>
            </a:r>
          </a:p>
        </p:txBody>
      </p:sp>
    </p:spTree>
    <p:extLst>
      <p:ext uri="{BB962C8B-B14F-4D97-AF65-F5344CB8AC3E}">
        <p14:creationId xmlns:p14="http://schemas.microsoft.com/office/powerpoint/2010/main" val="13508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682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0313" y="1166814"/>
            <a:ext cx="6902450" cy="3919537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The potential for deadlock exists in most locking protocols. Deadlocks are a necessary evil.</a:t>
            </a:r>
          </a:p>
          <a:p>
            <a:r>
              <a:rPr lang="en-US" altLang="en-US">
                <a:ea typeface="ＭＳ Ｐゴシック" charset="-128"/>
              </a:rPr>
              <a:t>When a deadlock occurs there is a possibility of cascading roll-backs. </a:t>
            </a:r>
          </a:p>
          <a:p>
            <a:pPr>
              <a:lnSpc>
                <a:spcPct val="110000"/>
              </a:lnSpc>
            </a:pPr>
            <a:r>
              <a:rPr lang="en-US" altLang="en-US">
                <a:ea typeface="ＭＳ Ｐゴシック" charset="-128"/>
              </a:rPr>
              <a:t>Cascading roll-back is possible under two-phase locking. To avoid this, follow a modified protocol called </a:t>
            </a:r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strict two-phase locking</a:t>
            </a:r>
            <a:r>
              <a:rPr lang="en-US" altLang="en-US">
                <a:ea typeface="ＭＳ Ｐゴシック" charset="-128"/>
              </a:rPr>
              <a:t> -- a transaction must hold all its exclusive locks till it commits/aborts.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Rigorous two-phase locking</a:t>
            </a:r>
            <a:r>
              <a:rPr lang="en-US" altLang="en-US">
                <a:ea typeface="ＭＳ Ｐゴシック" charset="-128"/>
              </a:rPr>
              <a:t> is even stricter. Here, </a:t>
            </a:r>
            <a:r>
              <a:rPr lang="en-US" altLang="en-US" i="1">
                <a:ea typeface="ＭＳ Ｐゴシック" charset="-128"/>
              </a:rPr>
              <a:t>all </a:t>
            </a:r>
            <a:r>
              <a:rPr lang="en-US" altLang="en-US">
                <a:ea typeface="ＭＳ Ｐゴシック" charset="-128"/>
              </a:rPr>
              <a:t>locks are held till commit/abort. In this protocol transactions can be serialized in the order in which they commit.</a:t>
            </a:r>
          </a:p>
        </p:txBody>
      </p:sp>
    </p:spTree>
    <p:extLst>
      <p:ext uri="{BB962C8B-B14F-4D97-AF65-F5344CB8AC3E}">
        <p14:creationId xmlns:p14="http://schemas.microsoft.com/office/powerpoint/2010/main" val="7602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Relationship Sets</a:t>
            </a:r>
            <a:endParaRPr lang="en-US" dirty="0">
              <a:ea typeface="+mj-ea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593975" y="1374775"/>
            <a:ext cx="6859588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/>
              <a:t>Diamonds represent relationship sets.</a:t>
            </a:r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2170114"/>
            <a:ext cx="6221413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31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Handling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9" y="1093789"/>
            <a:ext cx="7151687" cy="340042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System is deadlocked if there is a set of transactions such that every transaction in the set is waiting for another transaction in the set.</a:t>
            </a:r>
          </a:p>
          <a:p>
            <a:r>
              <a:rPr lang="en-US" altLang="en-US" b="1" i="1">
                <a:solidFill>
                  <a:srgbClr val="000099"/>
                </a:solidFill>
                <a:ea typeface="ＭＳ Ｐゴシック" charset="-128"/>
              </a:rPr>
              <a:t>Deadlock prevention</a:t>
            </a:r>
            <a:r>
              <a:rPr lang="en-US" altLang="en-US">
                <a:ea typeface="ＭＳ Ｐゴシック" charset="-128"/>
              </a:rPr>
              <a:t> protocols ensure that the system will </a:t>
            </a:r>
            <a:r>
              <a:rPr lang="en-US" altLang="en-US" i="1">
                <a:ea typeface="ＭＳ Ｐゴシック" charset="-128"/>
              </a:rPr>
              <a:t>never</a:t>
            </a:r>
            <a:r>
              <a:rPr lang="en-US" altLang="en-US">
                <a:ea typeface="ＭＳ Ｐゴシック" charset="-128"/>
              </a:rPr>
              <a:t> enter into a deadlock state. Some prevention strategies :</a:t>
            </a:r>
          </a:p>
          <a:p>
            <a:pPr lvl="1"/>
            <a:r>
              <a:rPr lang="en-US" altLang="en-US"/>
              <a:t>Require that each transaction locks all its data items before it begins execution (predeclaration).</a:t>
            </a:r>
          </a:p>
          <a:p>
            <a:pPr lvl="1"/>
            <a:r>
              <a:rPr lang="en-US" altLang="en-US"/>
              <a:t>Impose partial ordering of all data items and require that a transaction can lock data items only in the order specified by the partial order.</a:t>
            </a:r>
          </a:p>
        </p:txBody>
      </p:sp>
    </p:spTree>
    <p:extLst>
      <p:ext uri="{BB962C8B-B14F-4D97-AF65-F5344CB8AC3E}">
        <p14:creationId xmlns:p14="http://schemas.microsoft.com/office/powerpoint/2010/main" val="1982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More Deadlock Prevention Strategies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9501" y="1079500"/>
            <a:ext cx="7648575" cy="48768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Following schemes use transaction timestamps for the sake of deadlock prevention alone.</a:t>
            </a: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charset="-128"/>
              </a:rPr>
              <a:t>wait-die</a:t>
            </a:r>
            <a:r>
              <a:rPr lang="en-US" altLang="en-US" dirty="0">
                <a:ea typeface="ＭＳ Ｐゴシック" charset="-128"/>
              </a:rPr>
              <a:t> scheme — non-preemptive</a:t>
            </a:r>
          </a:p>
          <a:p>
            <a:pPr lvl="1"/>
            <a:r>
              <a:rPr lang="en-US" altLang="en-US" dirty="0"/>
              <a:t>older transaction may wait for younger one to release data item. (older means smaller timestamp) Younger transactions never Younger transactions never wait for older ones; they are rolled back instead.</a:t>
            </a:r>
          </a:p>
          <a:p>
            <a:pPr lvl="1"/>
            <a:r>
              <a:rPr lang="en-US" altLang="en-US" dirty="0"/>
              <a:t>a transaction may die several times before acquiring needed data item</a:t>
            </a: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charset="-128"/>
              </a:rPr>
              <a:t>wound-wait</a:t>
            </a:r>
            <a:r>
              <a:rPr lang="en-US" altLang="en-US" dirty="0">
                <a:ea typeface="ＭＳ Ｐゴシック" charset="-128"/>
              </a:rPr>
              <a:t> scheme — preemptive</a:t>
            </a:r>
          </a:p>
          <a:p>
            <a:pPr lvl="1"/>
            <a:r>
              <a:rPr lang="en-US" altLang="en-US" dirty="0"/>
              <a:t>older transaction </a:t>
            </a:r>
            <a:r>
              <a:rPr lang="en-US" altLang="en-US" i="1" dirty="0"/>
              <a:t>wounds</a:t>
            </a:r>
            <a:r>
              <a:rPr lang="en-US" altLang="en-US" dirty="0"/>
              <a:t> (forces rollback) of younger transaction instead of waiting for it. Younger transactions may wait for older ones.</a:t>
            </a:r>
          </a:p>
          <a:p>
            <a:pPr lvl="1"/>
            <a:r>
              <a:rPr lang="en-US" altLang="en-US" dirty="0"/>
              <a:t>may be fewer rollbacks than </a:t>
            </a:r>
            <a:r>
              <a:rPr lang="en-US" altLang="en-US" i="1" dirty="0"/>
              <a:t>wait-die</a:t>
            </a:r>
            <a:r>
              <a:rPr lang="en-US" altLang="en-US" dirty="0"/>
              <a:t> scheme.</a:t>
            </a:r>
          </a:p>
        </p:txBody>
      </p:sp>
    </p:spTree>
    <p:extLst>
      <p:ext uri="{BB962C8B-B14F-4D97-AF65-F5344CB8AC3E}">
        <p14:creationId xmlns:p14="http://schemas.microsoft.com/office/powerpoint/2010/main" val="19864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eview by yourself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38389" y="1093789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dirty="0">
                <a:ea typeface="ＭＳ Ｐゴシック" charset="-128"/>
              </a:rPr>
              <a:t>Deadlock Detection</a:t>
            </a:r>
          </a:p>
          <a:p>
            <a:r>
              <a:rPr lang="en-US" sz="2800" dirty="0">
                <a:ea typeface="ＭＳ Ｐゴシック" charset="-128"/>
              </a:rPr>
              <a:t>Deadlock Recovery</a:t>
            </a:r>
          </a:p>
          <a:p>
            <a:r>
              <a:rPr lang="en-US" sz="2800" dirty="0">
                <a:ea typeface="ＭＳ Ｐゴシック" charset="-128"/>
              </a:rPr>
              <a:t>Timestamp-Based Protocols</a:t>
            </a:r>
          </a:p>
          <a:p>
            <a:endParaRPr lang="en-US" sz="2800" dirty="0">
              <a:ea typeface="ＭＳ Ｐゴシック" charset="-128"/>
            </a:endParaRPr>
          </a:p>
          <a:p>
            <a:pPr marL="0" indent="0">
              <a:buNone/>
            </a:pPr>
            <a:r>
              <a:rPr lang="en-US" sz="2800" dirty="0">
                <a:ea typeface="ＭＳ Ｐゴシック" charset="-128"/>
              </a:rPr>
              <a:t>These are also important concepts and may be tested in the final, but we have run out of time thus skip them. (In Extra Slides)</a:t>
            </a:r>
          </a:p>
          <a:p>
            <a:endParaRPr lang="en-US" altLang="en-US" kern="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0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576" y="2789422"/>
            <a:ext cx="10769600" cy="609600"/>
          </a:xfrm>
        </p:spPr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Recovery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Log-Based Recovery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6963" y="1106488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A  </a:t>
            </a:r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log</a:t>
            </a:r>
            <a:r>
              <a:rPr lang="en-US" altLang="en-US">
                <a:ea typeface="ＭＳ Ｐゴシック" charset="-128"/>
              </a:rPr>
              <a:t> is kept on stable storage.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log is a sequence of </a:t>
            </a:r>
            <a:r>
              <a:rPr lang="en-US" altLang="en-US" b="1">
                <a:solidFill>
                  <a:srgbClr val="000099"/>
                </a:solidFill>
              </a:rPr>
              <a:t>log records</a:t>
            </a:r>
            <a:r>
              <a:rPr lang="en-US" altLang="en-US"/>
              <a:t>, and maintains a record of update activities on the database.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When transaction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 i="1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</a:rPr>
              <a:t>starts, it registers itself by writing a 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       </a:t>
            </a:r>
            <a:r>
              <a:rPr lang="en-US" altLang="en-US" i="1">
                <a:ea typeface="ＭＳ Ｐゴシック" charset="-128"/>
              </a:rPr>
              <a:t>&lt;T</a:t>
            </a:r>
            <a:r>
              <a:rPr lang="en-US" altLang="en-US" i="1" baseline="-25000">
                <a:ea typeface="ＭＳ Ｐゴシック" charset="-128"/>
              </a:rPr>
              <a:t>i  </a:t>
            </a:r>
            <a:r>
              <a:rPr lang="en-US" altLang="en-US" b="1">
                <a:ea typeface="ＭＳ Ｐゴシック" charset="-128"/>
              </a:rPr>
              <a:t>start</a:t>
            </a:r>
            <a:r>
              <a:rPr lang="en-US" altLang="en-US">
                <a:ea typeface="ＭＳ Ｐゴシック" charset="-128"/>
              </a:rPr>
              <a:t>&gt;log record</a:t>
            </a:r>
          </a:p>
          <a:p>
            <a:pPr>
              <a:lnSpc>
                <a:spcPct val="90000"/>
              </a:lnSpc>
            </a:pPr>
            <a:r>
              <a:rPr lang="en-US" altLang="en-US" i="1">
                <a:ea typeface="ＭＳ Ｐゴシック" charset="-128"/>
              </a:rPr>
              <a:t>Before 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 i="1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</a:rPr>
              <a:t>executes </a:t>
            </a:r>
            <a:r>
              <a:rPr lang="en-US" altLang="en-US" b="1">
                <a:ea typeface="ＭＳ Ｐゴシック" charset="-128"/>
              </a:rPr>
              <a:t>write</a:t>
            </a:r>
            <a:r>
              <a:rPr lang="en-US" altLang="en-US">
                <a:ea typeface="ＭＳ Ｐゴシック" charset="-128"/>
              </a:rPr>
              <a:t>(</a:t>
            </a:r>
            <a:r>
              <a:rPr lang="en-US" altLang="en-US" i="1">
                <a:ea typeface="ＭＳ Ｐゴシック" charset="-128"/>
              </a:rPr>
              <a:t>X</a:t>
            </a:r>
            <a:r>
              <a:rPr lang="en-US" altLang="en-US">
                <a:ea typeface="ＭＳ Ｐゴシック" charset="-128"/>
              </a:rPr>
              <a:t>), a log record 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         </a:t>
            </a:r>
            <a:r>
              <a:rPr lang="en-US" altLang="en-US" i="1">
                <a:ea typeface="ＭＳ Ｐゴシック" charset="-128"/>
              </a:rPr>
              <a:t>&lt;T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 i="1">
                <a:ea typeface="ＭＳ Ｐゴシック" charset="-128"/>
              </a:rPr>
              <a:t>, X,  V</a:t>
            </a:r>
            <a:r>
              <a:rPr lang="en-US" altLang="en-US" i="1" baseline="-25000">
                <a:ea typeface="ＭＳ Ｐゴシック" charset="-128"/>
              </a:rPr>
              <a:t>1</a:t>
            </a:r>
            <a:r>
              <a:rPr lang="en-US" altLang="en-US" i="1">
                <a:ea typeface="ＭＳ Ｐゴシック" charset="-128"/>
              </a:rPr>
              <a:t>,  V</a:t>
            </a:r>
            <a:r>
              <a:rPr lang="en-US" altLang="en-US" i="1" baseline="-25000">
                <a:ea typeface="ＭＳ Ｐゴシック" charset="-128"/>
              </a:rPr>
              <a:t>2</a:t>
            </a:r>
            <a:r>
              <a:rPr lang="en-US" altLang="en-US" i="1">
                <a:ea typeface="ＭＳ Ｐゴシック" charset="-128"/>
              </a:rPr>
              <a:t>&gt; </a:t>
            </a:r>
            <a:br>
              <a:rPr lang="en-US" altLang="en-US" i="1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is written, where</a:t>
            </a:r>
            <a:r>
              <a:rPr lang="en-US" altLang="en-US" i="1">
                <a:ea typeface="ＭＳ Ｐゴシック" charset="-128"/>
              </a:rPr>
              <a:t> V</a:t>
            </a:r>
            <a:r>
              <a:rPr lang="en-US" altLang="en-US" i="1" baseline="-25000">
                <a:ea typeface="ＭＳ Ｐゴシック" charset="-128"/>
              </a:rPr>
              <a:t>1</a:t>
            </a:r>
            <a:r>
              <a:rPr lang="en-US" altLang="en-US">
                <a:ea typeface="ＭＳ Ｐゴシック" charset="-128"/>
              </a:rPr>
              <a:t> is the value of </a:t>
            </a:r>
            <a:r>
              <a:rPr lang="en-US" altLang="en-US" i="1">
                <a:ea typeface="ＭＳ Ｐゴシック" charset="-128"/>
              </a:rPr>
              <a:t>X</a:t>
            </a:r>
            <a:r>
              <a:rPr lang="en-US" altLang="en-US">
                <a:ea typeface="ＭＳ Ｐゴシック" charset="-128"/>
              </a:rPr>
              <a:t>  before the write (the </a:t>
            </a:r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old value</a:t>
            </a:r>
            <a:r>
              <a:rPr lang="en-US" altLang="en-US">
                <a:ea typeface="ＭＳ Ｐゴシック" charset="-128"/>
              </a:rPr>
              <a:t>)</a:t>
            </a:r>
            <a:r>
              <a:rPr lang="en-US" altLang="en-US" b="1">
                <a:ea typeface="ＭＳ Ｐゴシック" charset="-128"/>
              </a:rPr>
              <a:t>,</a:t>
            </a:r>
            <a:r>
              <a:rPr lang="en-US" altLang="en-US">
                <a:ea typeface="ＭＳ Ｐゴシック" charset="-128"/>
              </a:rPr>
              <a:t> and </a:t>
            </a:r>
            <a:r>
              <a:rPr lang="en-US" altLang="en-US" i="1">
                <a:ea typeface="ＭＳ Ｐゴシック" charset="-128"/>
              </a:rPr>
              <a:t>V</a:t>
            </a:r>
            <a:r>
              <a:rPr lang="en-US" altLang="en-US" i="1" baseline="-25000">
                <a:ea typeface="ＭＳ Ｐゴシック" charset="-128"/>
              </a:rPr>
              <a:t>2</a:t>
            </a:r>
            <a:r>
              <a:rPr lang="en-US" altLang="en-US" i="1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</a:rPr>
              <a:t>is the value to be written to </a:t>
            </a:r>
            <a:r>
              <a:rPr lang="en-US" altLang="en-US" i="1">
                <a:ea typeface="ＭＳ Ｐゴシック" charset="-128"/>
              </a:rPr>
              <a:t>X </a:t>
            </a:r>
            <a:r>
              <a:rPr lang="en-US" altLang="en-US">
                <a:ea typeface="ＭＳ Ｐゴシック" charset="-128"/>
              </a:rPr>
              <a:t>(the </a:t>
            </a:r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new value</a:t>
            </a:r>
            <a:r>
              <a:rPr lang="en-US" altLang="en-US" b="1">
                <a:ea typeface="ＭＳ Ｐゴシック" charset="-128"/>
              </a:rPr>
              <a:t>)</a:t>
            </a:r>
            <a:r>
              <a:rPr lang="en-US" altLang="en-US">
                <a:ea typeface="ＭＳ Ｐゴシック" charset="-128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When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 finishes it last statement, the log record &lt;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 i="1">
                <a:ea typeface="ＭＳ Ｐゴシック" charset="-128"/>
              </a:rPr>
              <a:t> </a:t>
            </a:r>
            <a:r>
              <a:rPr lang="en-US" altLang="en-US" b="1" i="1">
                <a:ea typeface="ＭＳ Ｐゴシック" charset="-128"/>
              </a:rPr>
              <a:t> </a:t>
            </a:r>
            <a:r>
              <a:rPr lang="en-US" altLang="en-US" b="1">
                <a:ea typeface="ＭＳ Ｐゴシック" charset="-128"/>
              </a:rPr>
              <a:t>commi</a:t>
            </a:r>
            <a:r>
              <a:rPr lang="en-US" altLang="en-US">
                <a:ea typeface="ＭＳ Ｐゴシック" charset="-128"/>
              </a:rPr>
              <a:t>t&gt; is written. 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Two approaches using logs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Deferred database modification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Immediate database modification</a:t>
            </a:r>
          </a:p>
        </p:txBody>
      </p:sp>
    </p:spTree>
    <p:extLst>
      <p:ext uri="{BB962C8B-B14F-4D97-AF65-F5344CB8AC3E}">
        <p14:creationId xmlns:p14="http://schemas.microsoft.com/office/powerpoint/2010/main" val="36088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Immediate Database Modification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The </a:t>
            </a:r>
            <a:r>
              <a:rPr lang="en-US" altLang="en-US" b="1" dirty="0">
                <a:solidFill>
                  <a:srgbClr val="000099"/>
                </a:solidFill>
                <a:ea typeface="ＭＳ Ｐゴシック" charset="-128"/>
              </a:rPr>
              <a:t>immediate-modification</a:t>
            </a:r>
            <a:r>
              <a:rPr lang="en-US" altLang="en-US" dirty="0">
                <a:ea typeface="ＭＳ Ｐゴシック" charset="-128"/>
              </a:rPr>
              <a:t> scheme allows updates of an uncommitted transaction to be made to the buffer, or the disk itself, before the transaction commits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Update log record must be written </a:t>
            </a:r>
            <a:r>
              <a:rPr lang="en-US" altLang="en-US" i="1" dirty="0">
                <a:ea typeface="ＭＳ Ｐゴシック" charset="-128"/>
              </a:rPr>
              <a:t>before</a:t>
            </a:r>
            <a:r>
              <a:rPr lang="en-US" altLang="en-US" dirty="0">
                <a:ea typeface="ＭＳ Ｐゴシック" charset="-128"/>
              </a:rPr>
              <a:t> database item is written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We assume that the log record is output directly to stable storage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charset="-128"/>
              </a:rPr>
              <a:t>Output </a:t>
            </a:r>
            <a:r>
              <a:rPr lang="en-US" altLang="en-US" dirty="0">
                <a:ea typeface="ＭＳ Ｐゴシック" charset="-128"/>
              </a:rPr>
              <a:t>of updated blocks to stable storage can take place at any time before or  after transaction commit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Order in which blocks are output can be different from the order in which they are written.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The </a:t>
            </a:r>
            <a:r>
              <a:rPr lang="en-US" altLang="en-US" b="1" dirty="0">
                <a:solidFill>
                  <a:srgbClr val="000099"/>
                </a:solidFill>
                <a:ea typeface="ＭＳ Ｐゴシック" charset="-128"/>
              </a:rPr>
              <a:t>deferred-modification</a:t>
            </a:r>
            <a:r>
              <a:rPr lang="en-US" altLang="en-US" dirty="0">
                <a:ea typeface="ＭＳ Ｐゴシック" charset="-128"/>
              </a:rPr>
              <a:t> scheme performs updates to buffer/disk only at the time of transaction commit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Simplifies some aspects of recovery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But has overhead of storing local copy</a:t>
            </a:r>
          </a:p>
        </p:txBody>
      </p:sp>
    </p:spTree>
    <p:extLst>
      <p:ext uri="{BB962C8B-B14F-4D97-AF65-F5344CB8AC3E}">
        <p14:creationId xmlns:p14="http://schemas.microsoft.com/office/powerpoint/2010/main" val="9373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charset="-128"/>
              </a:rPr>
              <a:t>Transaction Commit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 transaction is said to have committed when </a:t>
            </a:r>
            <a:r>
              <a:rPr lang="en-US" altLang="en-US" b="1" dirty="0">
                <a:ea typeface="ＭＳ Ｐゴシック" charset="-128"/>
              </a:rPr>
              <a:t>its commit log record is output to stable storage </a:t>
            </a:r>
          </a:p>
          <a:p>
            <a:pPr lvl="1"/>
            <a:r>
              <a:rPr lang="en-US" altLang="en-US" dirty="0"/>
              <a:t>all previous log records of the transaction must have been output already </a:t>
            </a:r>
          </a:p>
          <a:p>
            <a:r>
              <a:rPr lang="en-US" altLang="en-US" dirty="0">
                <a:ea typeface="ＭＳ Ｐゴシック" charset="-128"/>
              </a:rPr>
              <a:t>Writes performed by a transaction may still be in the buffer when the transaction commits, and may be output later</a:t>
            </a:r>
          </a:p>
        </p:txBody>
      </p:sp>
    </p:spTree>
    <p:extLst>
      <p:ext uri="{BB962C8B-B14F-4D97-AF65-F5344CB8AC3E}">
        <p14:creationId xmlns:p14="http://schemas.microsoft.com/office/powerpoint/2010/main" val="20631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8077200" cy="609600"/>
          </a:xfrm>
        </p:spPr>
        <p:txBody>
          <a:bodyPr/>
          <a:lstStyle/>
          <a:p>
            <a:r>
              <a:rPr lang="en-US" altLang="en-US" sz="30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Immediate Database Modification Example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b="1">
                <a:ea typeface="ＭＳ Ｐゴシック" charset="-128"/>
              </a:rPr>
              <a:t>Log                                  Write                              Output</a:t>
            </a:r>
            <a:endParaRPr lang="en-US" altLang="en-US">
              <a:ea typeface="ＭＳ Ｐゴシック" charset="-128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&lt;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0</a:t>
            </a:r>
            <a:r>
              <a:rPr lang="en-US" altLang="en-US" i="1">
                <a:ea typeface="ＭＳ Ｐゴシック" charset="-128"/>
              </a:rPr>
              <a:t> </a:t>
            </a:r>
            <a:r>
              <a:rPr lang="en-US" altLang="en-US" b="1">
                <a:ea typeface="ＭＳ Ｐゴシック" charset="-128"/>
              </a:rPr>
              <a:t>start</a:t>
            </a:r>
            <a:r>
              <a:rPr lang="en-US" altLang="en-US">
                <a:ea typeface="ＭＳ Ｐゴシック" charset="-128"/>
              </a:rPr>
              <a:t>&gt;</a:t>
            </a:r>
          </a:p>
          <a:p>
            <a:pPr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&lt;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0</a:t>
            </a:r>
            <a:r>
              <a:rPr lang="en-US" altLang="en-US" i="1">
                <a:ea typeface="ＭＳ Ｐゴシック" charset="-128"/>
              </a:rPr>
              <a:t>,</a:t>
            </a:r>
            <a:r>
              <a:rPr lang="en-US" altLang="en-US">
                <a:ea typeface="ＭＳ Ｐゴシック" charset="-128"/>
              </a:rPr>
              <a:t> A, 1000, 950&gt;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i="1">
                <a:ea typeface="ＭＳ Ｐゴシック" charset="-128"/>
              </a:rPr>
              <a:t>&lt;T</a:t>
            </a:r>
            <a:r>
              <a:rPr lang="en-US" altLang="en-US" baseline="-25000">
                <a:ea typeface="ＭＳ Ｐゴシック" charset="-128"/>
              </a:rPr>
              <a:t>o</a:t>
            </a:r>
            <a:r>
              <a:rPr lang="en-US" altLang="en-US" i="1">
                <a:ea typeface="ＭＳ Ｐゴシック" charset="-128"/>
              </a:rPr>
              <a:t>,</a:t>
            </a:r>
            <a:r>
              <a:rPr lang="en-US" altLang="en-US">
                <a:ea typeface="ＭＳ Ｐゴシック" charset="-128"/>
              </a:rPr>
              <a:t> B, 2000, 2050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                                    </a:t>
            </a:r>
            <a:r>
              <a:rPr lang="en-US" altLang="en-US" i="1">
                <a:ea typeface="ＭＳ Ｐゴシック" charset="-128"/>
              </a:rPr>
              <a:t>A</a:t>
            </a:r>
            <a:r>
              <a:rPr lang="en-US" altLang="en-US">
                <a:ea typeface="ＭＳ Ｐゴシック" charset="-128"/>
              </a:rPr>
              <a:t> = 950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                                    </a:t>
            </a:r>
            <a:r>
              <a:rPr lang="en-US" altLang="en-US" i="1">
                <a:ea typeface="ＭＳ Ｐゴシック" charset="-128"/>
              </a:rPr>
              <a:t>B</a:t>
            </a:r>
            <a:r>
              <a:rPr lang="en-US" altLang="en-US">
                <a:ea typeface="ＭＳ Ｐゴシック" charset="-128"/>
              </a:rPr>
              <a:t> = 2050</a:t>
            </a:r>
          </a:p>
          <a:p>
            <a:pPr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&lt;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0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 b="1">
                <a:ea typeface="ＭＳ Ｐゴシック" charset="-128"/>
              </a:rPr>
              <a:t>commit</a:t>
            </a:r>
            <a:r>
              <a:rPr lang="en-US" altLang="en-US">
                <a:ea typeface="ＭＳ Ｐゴシック" charset="-128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&lt;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1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 b="1">
                <a:ea typeface="ＭＳ Ｐゴシック" charset="-128"/>
              </a:rPr>
              <a:t>start</a:t>
            </a:r>
            <a:r>
              <a:rPr lang="en-US" altLang="en-US">
                <a:ea typeface="ＭＳ Ｐゴシック" charset="-128"/>
              </a:rPr>
              <a:t>&gt;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&lt;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1</a:t>
            </a:r>
            <a:r>
              <a:rPr lang="en-US" altLang="en-US">
                <a:ea typeface="ＭＳ Ｐゴシック" charset="-128"/>
              </a:rPr>
              <a:t>, C, 700, 600&gt;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                                    </a:t>
            </a:r>
            <a:r>
              <a:rPr lang="en-US" altLang="en-US" i="1">
                <a:ea typeface="ＭＳ Ｐゴシック" charset="-128"/>
              </a:rPr>
              <a:t>C</a:t>
            </a:r>
            <a:r>
              <a:rPr lang="en-US" altLang="en-US">
                <a:ea typeface="ＭＳ Ｐゴシック" charset="-128"/>
              </a:rPr>
              <a:t> = 600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                                                                         </a:t>
            </a:r>
            <a:r>
              <a:rPr lang="en-US" altLang="en-US" i="1">
                <a:ea typeface="ＭＳ Ｐゴシック" charset="-128"/>
              </a:rPr>
              <a:t>B</a:t>
            </a:r>
            <a:r>
              <a:rPr lang="en-US" altLang="en-US" i="1" baseline="-25000">
                <a:ea typeface="ＭＳ Ｐゴシック" charset="-128"/>
              </a:rPr>
              <a:t>B </a:t>
            </a:r>
            <a:r>
              <a:rPr lang="en-US" altLang="en-US">
                <a:ea typeface="ＭＳ Ｐゴシック" charset="-128"/>
              </a:rPr>
              <a:t>, </a:t>
            </a:r>
            <a:r>
              <a:rPr lang="en-US" altLang="en-US" i="1">
                <a:ea typeface="ＭＳ Ｐゴシック" charset="-128"/>
              </a:rPr>
              <a:t>B</a:t>
            </a:r>
            <a:r>
              <a:rPr lang="en-US" altLang="en-US" i="1" baseline="-25000">
                <a:ea typeface="ＭＳ Ｐゴシック" charset="-128"/>
              </a:rPr>
              <a:t>C</a:t>
            </a:r>
            <a:endParaRPr lang="en-US" altLang="en-US">
              <a:ea typeface="ＭＳ Ｐゴシック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&lt;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1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 b="1">
                <a:ea typeface="ＭＳ Ｐゴシック" charset="-128"/>
              </a:rPr>
              <a:t>commit</a:t>
            </a:r>
            <a:r>
              <a:rPr lang="en-US" altLang="en-US">
                <a:ea typeface="ＭＳ Ｐゴシック" charset="-128"/>
              </a:rPr>
              <a:t>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                                                                         </a:t>
            </a:r>
            <a:r>
              <a:rPr lang="en-US" altLang="en-US" i="1">
                <a:ea typeface="ＭＳ Ｐゴシック" charset="-128"/>
              </a:rPr>
              <a:t>B</a:t>
            </a:r>
            <a:r>
              <a:rPr lang="en-US" altLang="en-US" i="1" baseline="-25000">
                <a:ea typeface="ＭＳ Ｐゴシック" charset="-128"/>
              </a:rPr>
              <a:t>A</a:t>
            </a:r>
            <a:br>
              <a:rPr lang="en-US" altLang="en-US" i="1" baseline="-25000">
                <a:ea typeface="ＭＳ Ｐゴシック" charset="-128"/>
              </a:rPr>
            </a:b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Note: </a:t>
            </a:r>
            <a:r>
              <a:rPr lang="en-US" altLang="en-US" i="1">
                <a:ea typeface="ＭＳ Ｐゴシック" charset="-128"/>
              </a:rPr>
              <a:t>B</a:t>
            </a:r>
            <a:r>
              <a:rPr lang="en-US" altLang="en-US" i="1" baseline="-25000">
                <a:ea typeface="ＭＳ Ｐゴシック" charset="-128"/>
              </a:rPr>
              <a:t>X</a:t>
            </a:r>
            <a:r>
              <a:rPr lang="en-US" altLang="en-US" i="1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</a:rPr>
              <a:t>denotes block containing </a:t>
            </a:r>
            <a:r>
              <a:rPr lang="en-US" altLang="en-US" i="1">
                <a:ea typeface="ＭＳ Ｐゴシック" charset="-128"/>
              </a:rPr>
              <a:t>X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pPr lvl="4">
              <a:buFontTx/>
              <a:buNone/>
            </a:pPr>
            <a:endParaRPr lang="en-US" altLang="en-US"/>
          </a:p>
        </p:txBody>
      </p:sp>
      <p:sp>
        <p:nvSpPr>
          <p:cNvPr id="44035" name="Line 4"/>
          <p:cNvSpPr>
            <a:spLocks noChangeShapeType="1"/>
          </p:cNvSpPr>
          <p:nvPr/>
        </p:nvSpPr>
        <p:spPr bwMode="auto">
          <a:xfrm>
            <a:off x="2438400" y="1592263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7848600" y="4008438"/>
            <a:ext cx="2179638" cy="563562"/>
          </a:xfrm>
          <a:prstGeom prst="wedgeRoundRectCallout">
            <a:avLst>
              <a:gd name="adj1" fmla="val -56847"/>
              <a:gd name="adj2" fmla="val 674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B</a:t>
            </a:r>
            <a:r>
              <a:rPr lang="en-US" sz="1600" baseline="-250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16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output before T</a:t>
            </a:r>
            <a:r>
              <a:rPr lang="en-US" sz="1600" baseline="-250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1 </a:t>
            </a:r>
            <a:r>
              <a:rPr lang="en-US" sz="16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commits</a:t>
            </a:r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7788275" y="5273676"/>
            <a:ext cx="2179638" cy="563563"/>
          </a:xfrm>
          <a:prstGeom prst="wedgeRoundRectCallout">
            <a:avLst>
              <a:gd name="adj1" fmla="val -70102"/>
              <a:gd name="adj2" fmla="val -488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B</a:t>
            </a:r>
            <a:r>
              <a:rPr lang="en-US" sz="1600" baseline="-250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</a:t>
            </a:r>
            <a:r>
              <a:rPr lang="en-US" sz="16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output after T</a:t>
            </a:r>
            <a:r>
              <a:rPr lang="en-US" sz="1600" baseline="-250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0 </a:t>
            </a:r>
            <a:r>
              <a:rPr lang="en-US" sz="16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16909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charset="-128"/>
              </a:rPr>
              <a:t>Undo and Redo Operations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Undo</a:t>
            </a:r>
            <a:r>
              <a:rPr lang="en-US" altLang="en-US">
                <a:ea typeface="ＭＳ Ｐゴシック" charset="-128"/>
              </a:rPr>
              <a:t> of a log record </a:t>
            </a:r>
            <a:r>
              <a:rPr lang="en-US" altLang="en-US" i="1">
                <a:ea typeface="ＭＳ Ｐゴシック" charset="-128"/>
              </a:rPr>
              <a:t>&lt;T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 i="1">
                <a:ea typeface="ＭＳ Ｐゴシック" charset="-128"/>
              </a:rPr>
              <a:t>, X,  V</a:t>
            </a:r>
            <a:r>
              <a:rPr lang="en-US" altLang="en-US" i="1" baseline="-25000">
                <a:ea typeface="ＭＳ Ｐゴシック" charset="-128"/>
              </a:rPr>
              <a:t>1</a:t>
            </a:r>
            <a:r>
              <a:rPr lang="en-US" altLang="en-US" i="1">
                <a:ea typeface="ＭＳ Ｐゴシック" charset="-128"/>
              </a:rPr>
              <a:t>,  V</a:t>
            </a:r>
            <a:r>
              <a:rPr lang="en-US" altLang="en-US" i="1" baseline="-25000">
                <a:ea typeface="ＭＳ Ｐゴシック" charset="-128"/>
              </a:rPr>
              <a:t>2</a:t>
            </a:r>
            <a:r>
              <a:rPr lang="en-US" altLang="en-US" i="1">
                <a:ea typeface="ＭＳ Ｐゴシック" charset="-128"/>
              </a:rPr>
              <a:t>&gt; </a:t>
            </a:r>
            <a:r>
              <a:rPr lang="en-US" altLang="en-US">
                <a:ea typeface="ＭＳ Ｐゴシック" charset="-128"/>
              </a:rPr>
              <a:t>writes the </a:t>
            </a:r>
            <a:r>
              <a:rPr lang="en-US" altLang="en-US" b="1">
                <a:ea typeface="ＭＳ Ｐゴシック" charset="-128"/>
              </a:rPr>
              <a:t>old</a:t>
            </a:r>
            <a:r>
              <a:rPr lang="en-US" altLang="en-US">
                <a:ea typeface="ＭＳ Ｐゴシック" charset="-128"/>
              </a:rPr>
              <a:t> value </a:t>
            </a:r>
            <a:r>
              <a:rPr lang="en-US" altLang="en-US" i="1">
                <a:ea typeface="ＭＳ Ｐゴシック" charset="-128"/>
              </a:rPr>
              <a:t>V</a:t>
            </a:r>
            <a:r>
              <a:rPr lang="en-US" altLang="en-US" i="1" baseline="-25000">
                <a:ea typeface="ＭＳ Ｐゴシック" charset="-128"/>
              </a:rPr>
              <a:t>1</a:t>
            </a:r>
            <a:r>
              <a:rPr lang="en-US" altLang="en-US" i="1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</a:rPr>
              <a:t>to</a:t>
            </a:r>
            <a:r>
              <a:rPr lang="en-US" altLang="en-US" i="1">
                <a:ea typeface="ＭＳ Ｐゴシック" charset="-128"/>
              </a:rPr>
              <a:t> X</a:t>
            </a:r>
          </a:p>
          <a:p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Redo</a:t>
            </a:r>
            <a:r>
              <a:rPr lang="en-US" altLang="en-US">
                <a:ea typeface="ＭＳ Ｐゴシック" charset="-128"/>
              </a:rPr>
              <a:t> of a log record </a:t>
            </a:r>
            <a:r>
              <a:rPr lang="en-US" altLang="en-US" i="1">
                <a:ea typeface="ＭＳ Ｐゴシック" charset="-128"/>
              </a:rPr>
              <a:t>&lt;T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 i="1">
                <a:ea typeface="ＭＳ Ｐゴシック" charset="-128"/>
              </a:rPr>
              <a:t>, X,  V</a:t>
            </a:r>
            <a:r>
              <a:rPr lang="en-US" altLang="en-US" i="1" baseline="-25000">
                <a:ea typeface="ＭＳ Ｐゴシック" charset="-128"/>
              </a:rPr>
              <a:t>1</a:t>
            </a:r>
            <a:r>
              <a:rPr lang="en-US" altLang="en-US" i="1">
                <a:ea typeface="ＭＳ Ｐゴシック" charset="-128"/>
              </a:rPr>
              <a:t>,  V</a:t>
            </a:r>
            <a:r>
              <a:rPr lang="en-US" altLang="en-US" i="1" baseline="-25000">
                <a:ea typeface="ＭＳ Ｐゴシック" charset="-128"/>
              </a:rPr>
              <a:t>2</a:t>
            </a:r>
            <a:r>
              <a:rPr lang="en-US" altLang="en-US" i="1">
                <a:ea typeface="ＭＳ Ｐゴシック" charset="-128"/>
              </a:rPr>
              <a:t>&gt; </a:t>
            </a:r>
            <a:r>
              <a:rPr lang="en-US" altLang="en-US">
                <a:ea typeface="ＭＳ Ｐゴシック" charset="-128"/>
              </a:rPr>
              <a:t>writes the </a:t>
            </a:r>
            <a:r>
              <a:rPr lang="en-US" altLang="en-US" b="1">
                <a:ea typeface="ＭＳ Ｐゴシック" charset="-128"/>
              </a:rPr>
              <a:t>new</a:t>
            </a:r>
            <a:r>
              <a:rPr lang="en-US" altLang="en-US">
                <a:ea typeface="ＭＳ Ｐゴシック" charset="-128"/>
              </a:rPr>
              <a:t> value </a:t>
            </a:r>
            <a:r>
              <a:rPr lang="en-US" altLang="en-US" i="1">
                <a:ea typeface="ＭＳ Ｐゴシック" charset="-128"/>
              </a:rPr>
              <a:t>V</a:t>
            </a:r>
            <a:r>
              <a:rPr lang="en-US" altLang="en-US" i="1" baseline="-25000">
                <a:ea typeface="ＭＳ Ｐゴシック" charset="-128"/>
              </a:rPr>
              <a:t>2</a:t>
            </a:r>
            <a:r>
              <a:rPr lang="en-US" altLang="en-US" i="1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</a:rPr>
              <a:t>to</a:t>
            </a:r>
            <a:r>
              <a:rPr lang="en-US" altLang="en-US" i="1">
                <a:ea typeface="ＭＳ Ｐゴシック" charset="-128"/>
              </a:rPr>
              <a:t> X</a:t>
            </a:r>
          </a:p>
          <a:p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Undo and Redo of Transactions</a:t>
            </a:r>
          </a:p>
          <a:p>
            <a:pPr lvl="1"/>
            <a:r>
              <a:rPr lang="en-US" altLang="en-US" b="1"/>
              <a:t>undo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 baseline="-25000"/>
              <a:t>i</a:t>
            </a:r>
            <a:r>
              <a:rPr lang="en-US" altLang="en-US"/>
              <a:t>) restores the value of all data items updated by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to their old values, going backwards from the last log record for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endParaRPr lang="en-US" altLang="en-US" i="1"/>
          </a:p>
          <a:p>
            <a:pPr lvl="2"/>
            <a:r>
              <a:rPr lang="en-US" altLang="en-US"/>
              <a:t>each time a data item X is restored to its old value V a special  log record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i="1"/>
              <a:t> , X, V&gt; </a:t>
            </a:r>
            <a:r>
              <a:rPr lang="en-US" altLang="en-US"/>
              <a:t>is written out</a:t>
            </a:r>
          </a:p>
          <a:p>
            <a:pPr lvl="2"/>
            <a:r>
              <a:rPr lang="en-US" altLang="en-US"/>
              <a:t>when undo of a transaction is complete, a log record </a:t>
            </a:r>
            <a:br>
              <a:rPr lang="en-US" altLang="en-US"/>
            </a:b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 b="1"/>
              <a:t>abort</a:t>
            </a:r>
            <a:r>
              <a:rPr lang="en-US" altLang="en-US" i="1"/>
              <a:t>&gt; </a:t>
            </a:r>
            <a:r>
              <a:rPr lang="en-US" altLang="en-US"/>
              <a:t>is written out.</a:t>
            </a:r>
          </a:p>
          <a:p>
            <a:pPr lvl="1"/>
            <a:r>
              <a:rPr lang="en-US" altLang="en-US" b="1"/>
              <a:t>redo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 baseline="-25000"/>
              <a:t>i</a:t>
            </a:r>
            <a:r>
              <a:rPr lang="en-US" altLang="en-US"/>
              <a:t>) sets the value of all data items updated by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to the new values, going forward from the first log record for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endParaRPr lang="en-US" altLang="en-US" b="1">
              <a:solidFill>
                <a:schemeClr val="tx2"/>
              </a:solidFill>
            </a:endParaRPr>
          </a:p>
          <a:p>
            <a:pPr lvl="2"/>
            <a:r>
              <a:rPr lang="en-US" altLang="en-US"/>
              <a:t>No logging is done in this case</a:t>
            </a:r>
          </a:p>
          <a:p>
            <a:endParaRPr lang="en-US" altLang="en-US" i="1">
              <a:ea typeface="ＭＳ Ｐゴシック" charset="-128"/>
            </a:endParaRPr>
          </a:p>
          <a:p>
            <a:endParaRPr lang="en-US" altLang="en-US" i="1" baseline="-250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6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Undo and Redo on Recovering from Failure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93914" y="1060450"/>
            <a:ext cx="8167687" cy="53784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When recovering after failure:</a:t>
            </a:r>
          </a:p>
          <a:p>
            <a:pPr lvl="1"/>
            <a:r>
              <a:rPr lang="en-US" altLang="en-US"/>
              <a:t>Transaction</a:t>
            </a:r>
            <a:r>
              <a:rPr lang="en-US" altLang="en-US" i="1"/>
              <a:t> 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needs to be undone if the log </a:t>
            </a:r>
          </a:p>
          <a:p>
            <a:pPr lvl="2"/>
            <a:r>
              <a:rPr lang="en-US" altLang="en-US"/>
              <a:t>contains the record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/>
              <a:t> </a:t>
            </a:r>
            <a:r>
              <a:rPr lang="en-US" altLang="en-US" b="1"/>
              <a:t>start</a:t>
            </a:r>
            <a:r>
              <a:rPr lang="en-US" altLang="en-US" i="1"/>
              <a:t>&gt;</a:t>
            </a:r>
            <a:r>
              <a:rPr lang="en-US" altLang="en-US"/>
              <a:t>,</a:t>
            </a:r>
          </a:p>
          <a:p>
            <a:pPr lvl="2"/>
            <a:r>
              <a:rPr lang="en-US" altLang="en-US"/>
              <a:t>but does not contain either the record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 b="1"/>
              <a:t>commit</a:t>
            </a:r>
            <a:r>
              <a:rPr lang="en-US" altLang="en-US" i="1"/>
              <a:t>&gt; or &lt;T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 b="1"/>
              <a:t>abort</a:t>
            </a:r>
            <a:r>
              <a:rPr lang="en-US" altLang="en-US" i="1"/>
              <a:t>&gt;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Transaction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needs to be redone if the log </a:t>
            </a:r>
          </a:p>
          <a:p>
            <a:pPr lvl="2"/>
            <a:r>
              <a:rPr lang="en-US" altLang="en-US"/>
              <a:t>contains the records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 b="1"/>
              <a:t>start</a:t>
            </a:r>
            <a:r>
              <a:rPr lang="en-US" altLang="en-US" i="1"/>
              <a:t>&gt;</a:t>
            </a:r>
            <a:r>
              <a:rPr lang="en-US" altLang="en-US"/>
              <a:t> </a:t>
            </a:r>
          </a:p>
          <a:p>
            <a:pPr lvl="2"/>
            <a:r>
              <a:rPr lang="en-US" altLang="en-US"/>
              <a:t>and contains the record </a:t>
            </a:r>
            <a:r>
              <a:rPr lang="en-US" altLang="en-US" i="1"/>
              <a:t>&lt;T</a:t>
            </a:r>
            <a:r>
              <a:rPr lang="en-US" altLang="en-US" i="1" baseline="-25000"/>
              <a:t>i </a:t>
            </a:r>
            <a:r>
              <a:rPr lang="en-US" altLang="en-US" b="1"/>
              <a:t>commit</a:t>
            </a:r>
            <a:r>
              <a:rPr lang="en-US" altLang="en-US" i="1"/>
              <a:t>&gt; or &lt;T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 b="1"/>
              <a:t>abort</a:t>
            </a:r>
            <a:r>
              <a:rPr lang="en-US" altLang="en-US" i="1"/>
              <a:t>&gt;</a:t>
            </a:r>
          </a:p>
          <a:p>
            <a:r>
              <a:rPr lang="en-US" altLang="en-US">
                <a:ea typeface="ＭＳ Ｐゴシック" charset="-128"/>
              </a:rPr>
              <a:t>Note that If transaction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 was undone earlier and the </a:t>
            </a:r>
            <a:r>
              <a:rPr lang="en-US" altLang="en-US" i="1">
                <a:ea typeface="ＭＳ Ｐゴシック" charset="-128"/>
              </a:rPr>
              <a:t>&lt;T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 i="1">
                <a:ea typeface="ＭＳ Ｐゴシック" charset="-128"/>
              </a:rPr>
              <a:t> </a:t>
            </a:r>
            <a:r>
              <a:rPr lang="en-US" altLang="en-US" b="1">
                <a:ea typeface="ＭＳ Ｐゴシック" charset="-128"/>
              </a:rPr>
              <a:t>abort</a:t>
            </a:r>
            <a:r>
              <a:rPr lang="en-US" altLang="en-US" i="1">
                <a:ea typeface="ＭＳ Ｐゴシック" charset="-128"/>
              </a:rPr>
              <a:t>&gt; </a:t>
            </a:r>
            <a:r>
              <a:rPr lang="en-US" altLang="en-US">
                <a:ea typeface="ＭＳ Ｐゴシック" charset="-128"/>
              </a:rPr>
              <a:t>record written to the log, and then a failure occurs, on recovery from failure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 </a:t>
            </a:r>
            <a:r>
              <a:rPr lang="en-US" altLang="en-US">
                <a:ea typeface="ＭＳ Ｐゴシック" charset="-128"/>
              </a:rPr>
              <a:t> is redone</a:t>
            </a:r>
          </a:p>
          <a:p>
            <a:pPr lvl="1"/>
            <a:r>
              <a:rPr lang="en-US" altLang="en-US" b="1"/>
              <a:t>such a redo redoes all the original actions</a:t>
            </a:r>
            <a:r>
              <a:rPr lang="en-US" altLang="en-US"/>
              <a:t> </a:t>
            </a:r>
            <a:r>
              <a:rPr lang="en-US" altLang="en-US" b="1" i="1"/>
              <a:t>including the steps that restored old values</a:t>
            </a:r>
          </a:p>
          <a:p>
            <a:pPr lvl="2"/>
            <a:r>
              <a:rPr lang="en-US" altLang="en-US"/>
              <a:t>Known as </a:t>
            </a:r>
            <a:r>
              <a:rPr lang="en-US" altLang="en-US" b="1">
                <a:solidFill>
                  <a:srgbClr val="000099"/>
                </a:solidFill>
              </a:rPr>
              <a:t>repeating history</a:t>
            </a:r>
          </a:p>
          <a:p>
            <a:pPr lvl="2"/>
            <a:r>
              <a:rPr lang="en-US" altLang="en-US"/>
              <a:t>Seems wasteful, but simplifies recovery greatly</a:t>
            </a:r>
          </a:p>
        </p:txBody>
      </p:sp>
    </p:spTree>
    <p:extLst>
      <p:ext uri="{BB962C8B-B14F-4D97-AF65-F5344CB8AC3E}">
        <p14:creationId xmlns:p14="http://schemas.microsoft.com/office/powerpoint/2010/main" val="14581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Relationship Sets with Attributes</a:t>
            </a: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3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450" y="352426"/>
            <a:ext cx="8210550" cy="790575"/>
          </a:xfrm>
        </p:spPr>
        <p:txBody>
          <a:bodyPr/>
          <a:lstStyle/>
          <a:p>
            <a:pPr>
              <a:defRPr/>
            </a:pPr>
            <a:r>
              <a:rPr lang="en-US" sz="3000"/>
              <a:t>Immediate DB Modification Recovery Example</a:t>
            </a:r>
            <a:endParaRPr lang="en-US"/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79639" y="1257300"/>
            <a:ext cx="8061325" cy="5183188"/>
          </a:xfrm>
        </p:spPr>
        <p:txBody>
          <a:bodyPr/>
          <a:lstStyle/>
          <a:p>
            <a:pPr>
              <a:lnSpc>
                <a:spcPct val="110000"/>
              </a:lnSpc>
              <a:buFont typeface="Monotype Sorts" charset="2"/>
              <a:buNone/>
            </a:pPr>
            <a:r>
              <a:rPr lang="en-US" altLang="en-US" sz="1600">
                <a:ea typeface="ＭＳ Ｐゴシック" charset="-128"/>
              </a:rPr>
              <a:t>  </a:t>
            </a:r>
            <a:r>
              <a:rPr lang="en-US" altLang="en-US">
                <a:ea typeface="ＭＳ Ｐゴシック" charset="-128"/>
              </a:rPr>
              <a:t>Below we show the log as it appears at three instances of time.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30000"/>
              </a:lnSpc>
              <a:buFont typeface="Monotype Sorts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Recovery actions in each case above are: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(a)  undo (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0</a:t>
            </a:r>
            <a:r>
              <a:rPr lang="en-US" altLang="en-US">
                <a:ea typeface="ＭＳ Ｐゴシック" charset="-128"/>
              </a:rPr>
              <a:t>): B is restored to 2000 and A to 1000, and log records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&lt;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0</a:t>
            </a:r>
            <a:r>
              <a:rPr lang="en-US" altLang="en-US">
                <a:ea typeface="ＭＳ Ｐゴシック" charset="-128"/>
              </a:rPr>
              <a:t>, B, 2000&gt;, &lt;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0</a:t>
            </a:r>
            <a:r>
              <a:rPr lang="en-US" altLang="en-US">
                <a:ea typeface="ＭＳ Ｐゴシック" charset="-128"/>
              </a:rPr>
              <a:t>, A, 1000&gt;, &lt;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0</a:t>
            </a:r>
            <a:r>
              <a:rPr lang="en-US" altLang="en-US">
                <a:ea typeface="ＭＳ Ｐゴシック" charset="-128"/>
              </a:rPr>
              <a:t>, </a:t>
            </a:r>
            <a:r>
              <a:rPr lang="en-US" altLang="en-US" b="1">
                <a:ea typeface="ＭＳ Ｐゴシック" charset="-128"/>
              </a:rPr>
              <a:t>abort</a:t>
            </a:r>
            <a:r>
              <a:rPr lang="en-US" altLang="en-US">
                <a:ea typeface="ＭＳ Ｐゴシック" charset="-128"/>
              </a:rPr>
              <a:t>&gt; are written out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(b) redo (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0</a:t>
            </a:r>
            <a:r>
              <a:rPr lang="en-US" altLang="en-US">
                <a:ea typeface="ＭＳ Ｐゴシック" charset="-128"/>
              </a:rPr>
              <a:t>) and undo (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1</a:t>
            </a:r>
            <a:r>
              <a:rPr lang="en-US" altLang="en-US">
                <a:ea typeface="ＭＳ Ｐゴシック" charset="-128"/>
              </a:rPr>
              <a:t>): </a:t>
            </a:r>
            <a:r>
              <a:rPr lang="en-US" altLang="en-US" i="1">
                <a:ea typeface="ＭＳ Ｐゴシック" charset="-128"/>
              </a:rPr>
              <a:t>A</a:t>
            </a:r>
            <a:r>
              <a:rPr lang="en-US" altLang="en-US">
                <a:ea typeface="ＭＳ Ｐゴシック" charset="-128"/>
              </a:rPr>
              <a:t> and </a:t>
            </a:r>
            <a:r>
              <a:rPr lang="en-US" altLang="en-US" i="1">
                <a:ea typeface="ＭＳ Ｐゴシック" charset="-128"/>
              </a:rPr>
              <a:t>B</a:t>
            </a:r>
            <a:r>
              <a:rPr lang="en-US" altLang="en-US">
                <a:ea typeface="ＭＳ Ｐゴシック" charset="-128"/>
              </a:rPr>
              <a:t> are set to 950 and 2050 and C is restored to 700.  Log records &lt;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1</a:t>
            </a:r>
            <a:r>
              <a:rPr lang="en-US" altLang="en-US">
                <a:ea typeface="ＭＳ Ｐゴシック" charset="-128"/>
              </a:rPr>
              <a:t>, C, 700&gt;, &lt;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1</a:t>
            </a:r>
            <a:r>
              <a:rPr lang="en-US" altLang="en-US">
                <a:ea typeface="ＭＳ Ｐゴシック" charset="-128"/>
              </a:rPr>
              <a:t>, </a:t>
            </a:r>
            <a:r>
              <a:rPr lang="en-US" altLang="en-US" b="1">
                <a:ea typeface="ＭＳ Ｐゴシック" charset="-128"/>
              </a:rPr>
              <a:t>abort</a:t>
            </a:r>
            <a:r>
              <a:rPr lang="en-US" altLang="en-US">
                <a:ea typeface="ＭＳ Ｐゴシック" charset="-128"/>
              </a:rPr>
              <a:t>&gt; are written out.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(c)  redo (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0</a:t>
            </a:r>
            <a:r>
              <a:rPr lang="en-US" altLang="en-US">
                <a:ea typeface="ＭＳ Ｐゴシック" charset="-128"/>
              </a:rPr>
              <a:t>) and redo (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1</a:t>
            </a:r>
            <a:r>
              <a:rPr lang="en-US" altLang="en-US">
                <a:ea typeface="ＭＳ Ｐゴシック" charset="-128"/>
              </a:rPr>
              <a:t>): A and B are set to 950 and 2050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>
                <a:ea typeface="ＭＳ Ｐゴシック" charset="-128"/>
              </a:rPr>
              <a:t>       respectively. Then </a:t>
            </a:r>
            <a:r>
              <a:rPr lang="en-US" altLang="en-US" i="1">
                <a:ea typeface="ＭＳ Ｐゴシック" charset="-128"/>
              </a:rPr>
              <a:t>C</a:t>
            </a:r>
            <a:r>
              <a:rPr lang="en-US" altLang="en-US">
                <a:ea typeface="ＭＳ Ｐゴシック" charset="-128"/>
              </a:rPr>
              <a:t> is set to 600</a:t>
            </a:r>
          </a:p>
        </p:txBody>
      </p:sp>
      <p:pic>
        <p:nvPicPr>
          <p:cNvPr id="5017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1773239"/>
            <a:ext cx="6554788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7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Checkpoints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/>
            <a:r>
              <a:rPr lang="en-US" altLang="en-US">
                <a:ea typeface="ＭＳ Ｐゴシック" charset="-128"/>
              </a:rPr>
              <a:t>Redoing/undoing all transactions recorded in the log can be very slow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processing the entire log is time-consuming if the system has run for a long time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we might unnecessarily redo transactions which have already output their updates to the database.</a:t>
            </a:r>
          </a:p>
          <a:p>
            <a:pPr marL="381000" indent="-381000"/>
            <a:r>
              <a:rPr lang="en-US" altLang="en-US">
                <a:ea typeface="ＭＳ Ｐゴシック" charset="-128"/>
              </a:rPr>
              <a:t>Streamline recovery procedure by periodically performing </a:t>
            </a:r>
            <a:r>
              <a:rPr lang="en-US" altLang="en-US" b="1">
                <a:solidFill>
                  <a:srgbClr val="000099"/>
                </a:solidFill>
                <a:ea typeface="ＭＳ Ｐゴシック" charset="-128"/>
              </a:rPr>
              <a:t>checkpointing</a:t>
            </a:r>
            <a:r>
              <a:rPr lang="en-US" altLang="en-US">
                <a:ea typeface="ＭＳ Ｐゴシック" charset="-128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Output all log records currently residing in main memory onto stable storage.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Output all modified buffer blocks to the disk.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Write a log record &lt;</a:t>
            </a:r>
            <a:r>
              <a:rPr lang="en-US" altLang="en-US" b="1"/>
              <a:t> checkpoint </a:t>
            </a:r>
            <a:r>
              <a:rPr lang="en-US" altLang="en-US" i="1"/>
              <a:t>L</a:t>
            </a:r>
            <a:r>
              <a:rPr lang="en-US" altLang="en-US"/>
              <a:t>&gt; onto stable storage where </a:t>
            </a:r>
            <a:r>
              <a:rPr lang="en-US" altLang="en-US" i="1"/>
              <a:t>L</a:t>
            </a:r>
            <a:r>
              <a:rPr lang="en-US" altLang="en-US"/>
              <a:t> is a list of all transactions active at the time of checkpoint.</a:t>
            </a:r>
          </a:p>
          <a:p>
            <a:pPr marL="800100" lvl="1" indent="-342900"/>
            <a:r>
              <a:rPr lang="en-US" altLang="en-US"/>
              <a:t>All updates are stopped while doing checkpointing</a:t>
            </a:r>
          </a:p>
        </p:txBody>
      </p:sp>
    </p:spTree>
    <p:extLst>
      <p:ext uri="{BB962C8B-B14F-4D97-AF65-F5344CB8AC3E}">
        <p14:creationId xmlns:p14="http://schemas.microsoft.com/office/powerpoint/2010/main" val="14052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Checkpoints (Cont.)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/>
            <a:r>
              <a:rPr lang="en-US" altLang="en-US">
                <a:ea typeface="ＭＳ Ｐゴシック" charset="-128"/>
              </a:rPr>
              <a:t>During recovery we need to consider only the most recent transaction T</a:t>
            </a:r>
            <a:r>
              <a:rPr lang="en-US" altLang="en-US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 that started before the checkpoint, and transactions that started after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>
                <a:ea typeface="ＭＳ Ｐゴシック" charset="-128"/>
              </a:rPr>
              <a:t>.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Scan backwards from end of log to find the most recent &lt;</a:t>
            </a:r>
            <a:r>
              <a:rPr lang="en-US" altLang="en-US" b="1"/>
              <a:t>checkpoint </a:t>
            </a:r>
            <a:r>
              <a:rPr lang="en-US" altLang="en-US" i="1"/>
              <a:t>L</a:t>
            </a:r>
            <a:r>
              <a:rPr lang="en-US" altLang="en-US"/>
              <a:t>&gt; record </a:t>
            </a:r>
          </a:p>
          <a:p>
            <a:pPr marL="800100" lvl="1" indent="-342900"/>
            <a:r>
              <a:rPr lang="en-US" altLang="en-US"/>
              <a:t>Only transactions that are in </a:t>
            </a:r>
            <a:r>
              <a:rPr lang="en-US" altLang="en-US" i="1"/>
              <a:t>L</a:t>
            </a:r>
            <a:r>
              <a:rPr lang="en-US" altLang="en-US"/>
              <a:t> or started after the checkpoint need to be redone or undone</a:t>
            </a:r>
          </a:p>
          <a:p>
            <a:pPr marL="800100" lvl="1" indent="-342900"/>
            <a:r>
              <a:rPr lang="en-US" altLang="en-US"/>
              <a:t>Transactions that committed or aborted before the checkpoint already have all their updates output to stable storage.</a:t>
            </a:r>
          </a:p>
          <a:p>
            <a:pPr marL="381000" indent="-381000"/>
            <a:r>
              <a:rPr lang="en-US" altLang="en-US">
                <a:ea typeface="ＭＳ Ｐゴシック" charset="-128"/>
              </a:rPr>
              <a:t>Some earlier part of the log may be needed for undo operations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Continue scanning backwards till a record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b="1"/>
              <a:t> start</a:t>
            </a:r>
            <a:r>
              <a:rPr lang="en-US" altLang="en-US"/>
              <a:t>&gt; is found for every transaction </a:t>
            </a:r>
            <a:r>
              <a:rPr lang="en-US" altLang="en-US" i="1"/>
              <a:t>T</a:t>
            </a:r>
            <a:r>
              <a:rPr lang="en-US" altLang="en-US" i="1" baseline="-25000"/>
              <a:t>i </a:t>
            </a:r>
            <a:r>
              <a:rPr lang="en-US" altLang="en-US" i="1"/>
              <a:t> </a:t>
            </a:r>
            <a:r>
              <a:rPr lang="en-US" altLang="en-US"/>
              <a:t>in </a:t>
            </a:r>
            <a:r>
              <a:rPr lang="en-US" altLang="en-US" i="1"/>
              <a:t>L</a:t>
            </a:r>
            <a:r>
              <a:rPr lang="en-US" altLang="en-US"/>
              <a:t>.</a:t>
            </a:r>
          </a:p>
          <a:p>
            <a:pPr marL="800100" lvl="1" indent="-342900"/>
            <a:r>
              <a:rPr lang="en-US" altLang="en-US"/>
              <a:t>Parts of log prior to earliest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b="1"/>
              <a:t> start</a:t>
            </a:r>
            <a:r>
              <a:rPr lang="en-US" altLang="en-US"/>
              <a:t>&gt; record above are not needed for recovery, and can be erased whenever desired.</a:t>
            </a:r>
          </a:p>
          <a:p>
            <a:pPr marL="800100" lvl="1" indent="-342900"/>
            <a:endParaRPr lang="en-US" altLang="en-US"/>
          </a:p>
          <a:p>
            <a:pPr marL="800100" lvl="1" indent="-342900">
              <a:buFont typeface="Monotype Sorts" charset="2"/>
              <a:buAutoNum type="arabicPeriod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Example of Checkpoints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00300" y="1263651"/>
            <a:ext cx="8267700" cy="5000625"/>
          </a:xfrm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1</a:t>
            </a:r>
            <a:r>
              <a:rPr lang="en-US" altLang="en-US">
                <a:ea typeface="ＭＳ Ｐゴシック" charset="-128"/>
              </a:rPr>
              <a:t> can be ignored (updates already output to disk due to checkpoint)</a:t>
            </a:r>
          </a:p>
          <a:p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2</a:t>
            </a:r>
            <a:r>
              <a:rPr lang="en-US" altLang="en-US">
                <a:ea typeface="ＭＳ Ｐゴシック" charset="-128"/>
              </a:rPr>
              <a:t> and </a:t>
            </a:r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3</a:t>
            </a:r>
            <a:r>
              <a:rPr lang="en-US" altLang="en-US">
                <a:ea typeface="ＭＳ Ｐゴシック" charset="-128"/>
              </a:rPr>
              <a:t> redone.</a:t>
            </a:r>
          </a:p>
          <a:p>
            <a:r>
              <a:rPr lang="en-US" altLang="en-US" i="1">
                <a:ea typeface="ＭＳ Ｐゴシック" charset="-128"/>
              </a:rPr>
              <a:t>T</a:t>
            </a:r>
            <a:r>
              <a:rPr lang="en-US" altLang="en-US" baseline="-25000">
                <a:ea typeface="ＭＳ Ｐゴシック" charset="-128"/>
              </a:rPr>
              <a:t>4</a:t>
            </a:r>
            <a:r>
              <a:rPr lang="en-US" altLang="en-US">
                <a:ea typeface="ＭＳ Ｐゴシック" charset="-128"/>
              </a:rPr>
              <a:t> undone</a:t>
            </a:r>
          </a:p>
        </p:txBody>
      </p:sp>
      <p:sp>
        <p:nvSpPr>
          <p:cNvPr id="56323" name="Line 4"/>
          <p:cNvSpPr>
            <a:spLocks noChangeShapeType="1"/>
          </p:cNvSpPr>
          <p:nvPr/>
        </p:nvSpPr>
        <p:spPr bwMode="auto">
          <a:xfrm>
            <a:off x="3124200" y="1600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6324" name="Line 5"/>
          <p:cNvSpPr>
            <a:spLocks noChangeShapeType="1"/>
          </p:cNvSpPr>
          <p:nvPr/>
        </p:nvSpPr>
        <p:spPr bwMode="auto">
          <a:xfrm>
            <a:off x="44196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6325" name="Line 6"/>
          <p:cNvSpPr>
            <a:spLocks noChangeShapeType="1"/>
          </p:cNvSpPr>
          <p:nvPr/>
        </p:nvSpPr>
        <p:spPr bwMode="auto">
          <a:xfrm>
            <a:off x="73914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6326" name="Text Box 7"/>
          <p:cNvSpPr txBox="1">
            <a:spLocks noChangeArrowheads="1"/>
          </p:cNvSpPr>
          <p:nvPr/>
        </p:nvSpPr>
        <p:spPr bwMode="auto">
          <a:xfrm>
            <a:off x="4327526" y="1230313"/>
            <a:ext cx="398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 i="1" baseline="-25000">
                <a:solidFill>
                  <a:srgbClr val="000000"/>
                </a:solidFill>
              </a:rPr>
              <a:t>c</a:t>
            </a:r>
            <a:endParaRPr lang="en-US" altLang="en-US" sz="2000" i="1">
              <a:solidFill>
                <a:srgbClr val="000000"/>
              </a:solidFill>
            </a:endParaRPr>
          </a:p>
        </p:txBody>
      </p:sp>
      <p:sp>
        <p:nvSpPr>
          <p:cNvPr id="56327" name="Text Box 8"/>
          <p:cNvSpPr txBox="1">
            <a:spLocks noChangeArrowheads="1"/>
          </p:cNvSpPr>
          <p:nvPr/>
        </p:nvSpPr>
        <p:spPr bwMode="auto">
          <a:xfrm>
            <a:off x="7169150" y="1206500"/>
            <a:ext cx="389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 baseline="-25000">
                <a:solidFill>
                  <a:srgbClr val="000000"/>
                </a:solidFill>
              </a:rPr>
              <a:t>f</a:t>
            </a:r>
            <a:endParaRPr lang="en-US" altLang="en-US" sz="2000" i="1">
              <a:solidFill>
                <a:srgbClr val="000000"/>
              </a:solidFill>
            </a:endParaRPr>
          </a:p>
        </p:txBody>
      </p:sp>
      <p:sp>
        <p:nvSpPr>
          <p:cNvPr id="56328" name="Line 9"/>
          <p:cNvSpPr>
            <a:spLocks noChangeShapeType="1"/>
          </p:cNvSpPr>
          <p:nvPr/>
        </p:nvSpPr>
        <p:spPr bwMode="auto">
          <a:xfrm>
            <a:off x="3200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6329" name="Line 10"/>
          <p:cNvSpPr>
            <a:spLocks noChangeShapeType="1"/>
          </p:cNvSpPr>
          <p:nvPr/>
        </p:nvSpPr>
        <p:spPr bwMode="auto">
          <a:xfrm>
            <a:off x="32004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6330" name="Line 11"/>
          <p:cNvSpPr>
            <a:spLocks noChangeShapeType="1"/>
          </p:cNvSpPr>
          <p:nvPr/>
        </p:nvSpPr>
        <p:spPr bwMode="auto">
          <a:xfrm>
            <a:off x="3962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4267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6332" name="Line 13"/>
          <p:cNvSpPr>
            <a:spLocks noChangeShapeType="1"/>
          </p:cNvSpPr>
          <p:nvPr/>
        </p:nvSpPr>
        <p:spPr bwMode="auto">
          <a:xfrm>
            <a:off x="42672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>
            <a:off x="5029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5486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6335" name="Line 16"/>
          <p:cNvSpPr>
            <a:spLocks noChangeShapeType="1"/>
          </p:cNvSpPr>
          <p:nvPr/>
        </p:nvSpPr>
        <p:spPr bwMode="auto">
          <a:xfrm>
            <a:off x="5486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6336" name="Line 17"/>
          <p:cNvSpPr>
            <a:spLocks noChangeShapeType="1"/>
          </p:cNvSpPr>
          <p:nvPr/>
        </p:nvSpPr>
        <p:spPr bwMode="auto">
          <a:xfrm>
            <a:off x="6248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6337" name="Line 18"/>
          <p:cNvSpPr>
            <a:spLocks noChangeShapeType="1"/>
          </p:cNvSpPr>
          <p:nvPr/>
        </p:nvSpPr>
        <p:spPr bwMode="auto">
          <a:xfrm>
            <a:off x="6629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6338" name="Line 19"/>
          <p:cNvSpPr>
            <a:spLocks noChangeShapeType="1"/>
          </p:cNvSpPr>
          <p:nvPr/>
        </p:nvSpPr>
        <p:spPr bwMode="auto">
          <a:xfrm>
            <a:off x="6629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6339" name="Line 20"/>
          <p:cNvSpPr>
            <a:spLocks noChangeShapeType="1"/>
          </p:cNvSpPr>
          <p:nvPr/>
        </p:nvSpPr>
        <p:spPr bwMode="auto">
          <a:xfrm>
            <a:off x="7391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6340" name="Text Box 21"/>
          <p:cNvSpPr txBox="1">
            <a:spLocks noChangeArrowheads="1"/>
          </p:cNvSpPr>
          <p:nvPr/>
        </p:nvSpPr>
        <p:spPr bwMode="auto">
          <a:xfrm>
            <a:off x="3489325" y="1687513"/>
            <a:ext cx="436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 baseline="-25000">
                <a:solidFill>
                  <a:srgbClr val="000000"/>
                </a:solidFill>
              </a:rPr>
              <a:t>1</a:t>
            </a:r>
            <a:endParaRPr lang="en-US" altLang="en-US" sz="2000" i="1">
              <a:solidFill>
                <a:srgbClr val="000000"/>
              </a:solidFill>
            </a:endParaRPr>
          </a:p>
        </p:txBody>
      </p:sp>
      <p:sp>
        <p:nvSpPr>
          <p:cNvPr id="56341" name="Text Box 22"/>
          <p:cNvSpPr txBox="1">
            <a:spLocks noChangeArrowheads="1"/>
          </p:cNvSpPr>
          <p:nvPr/>
        </p:nvSpPr>
        <p:spPr bwMode="auto">
          <a:xfrm>
            <a:off x="4422775" y="2051050"/>
            <a:ext cx="436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 baseline="-25000">
                <a:solidFill>
                  <a:srgbClr val="000000"/>
                </a:solidFill>
              </a:rPr>
              <a:t>2</a:t>
            </a:r>
            <a:endParaRPr lang="en-US" altLang="en-US" sz="2000" i="1">
              <a:solidFill>
                <a:srgbClr val="000000"/>
              </a:solidFill>
            </a:endParaRPr>
          </a:p>
        </p:txBody>
      </p:sp>
      <p:sp>
        <p:nvSpPr>
          <p:cNvPr id="56342" name="Text Box 23"/>
          <p:cNvSpPr txBox="1">
            <a:spLocks noChangeArrowheads="1"/>
          </p:cNvSpPr>
          <p:nvPr/>
        </p:nvSpPr>
        <p:spPr bwMode="auto">
          <a:xfrm>
            <a:off x="5641975" y="2432050"/>
            <a:ext cx="436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 baseline="-25000">
                <a:solidFill>
                  <a:srgbClr val="000000"/>
                </a:solidFill>
              </a:rPr>
              <a:t>3</a:t>
            </a:r>
            <a:endParaRPr lang="en-US" altLang="en-US" sz="2000" i="1">
              <a:solidFill>
                <a:srgbClr val="000000"/>
              </a:solidFill>
            </a:endParaRPr>
          </a:p>
        </p:txBody>
      </p:sp>
      <p:sp>
        <p:nvSpPr>
          <p:cNvPr id="56343" name="Text Box 24"/>
          <p:cNvSpPr txBox="1">
            <a:spLocks noChangeArrowheads="1"/>
          </p:cNvSpPr>
          <p:nvPr/>
        </p:nvSpPr>
        <p:spPr bwMode="auto">
          <a:xfrm>
            <a:off x="6861175" y="2889250"/>
            <a:ext cx="436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 baseline="-25000">
                <a:solidFill>
                  <a:srgbClr val="000000"/>
                </a:solidFill>
              </a:rPr>
              <a:t>4</a:t>
            </a:r>
            <a:endParaRPr lang="en-US" altLang="en-US" sz="2000" i="1">
              <a:solidFill>
                <a:srgbClr val="000000"/>
              </a:solidFill>
            </a:endParaRPr>
          </a:p>
        </p:txBody>
      </p:sp>
      <p:sp>
        <p:nvSpPr>
          <p:cNvPr id="56344" name="Text Box 25"/>
          <p:cNvSpPr txBox="1">
            <a:spLocks noChangeArrowheads="1"/>
          </p:cNvSpPr>
          <p:nvPr/>
        </p:nvSpPr>
        <p:spPr bwMode="auto">
          <a:xfrm>
            <a:off x="3886200" y="3821114"/>
            <a:ext cx="139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checkpoint</a:t>
            </a:r>
          </a:p>
        </p:txBody>
      </p:sp>
      <p:sp>
        <p:nvSpPr>
          <p:cNvPr id="56345" name="Text Box 26"/>
          <p:cNvSpPr txBox="1">
            <a:spLocks noChangeArrowheads="1"/>
          </p:cNvSpPr>
          <p:nvPr/>
        </p:nvSpPr>
        <p:spPr bwMode="auto">
          <a:xfrm>
            <a:off x="6629401" y="3797301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system failure</a:t>
            </a:r>
          </a:p>
        </p:txBody>
      </p:sp>
    </p:spTree>
    <p:extLst>
      <p:ext uri="{BB962C8B-B14F-4D97-AF65-F5344CB8AC3E}">
        <p14:creationId xmlns:p14="http://schemas.microsoft.com/office/powerpoint/2010/main" val="11743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charset="-128"/>
              </a:rPr>
              <a:t>Recovery Algorithm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9"/>
            <a:ext cx="7845425" cy="5284787"/>
          </a:xfrm>
        </p:spPr>
        <p:txBody>
          <a:bodyPr/>
          <a:lstStyle/>
          <a:p>
            <a:r>
              <a:rPr lang="en-US" altLang="en-US" b="1">
                <a:ea typeface="ＭＳ Ｐゴシック" charset="-128"/>
              </a:rPr>
              <a:t>Logging</a:t>
            </a:r>
            <a:r>
              <a:rPr lang="en-US" altLang="en-US">
                <a:ea typeface="ＭＳ Ｐゴシック" charset="-128"/>
              </a:rPr>
              <a:t> (during normal operation):</a:t>
            </a:r>
          </a:p>
          <a:p>
            <a:pPr lvl="1"/>
            <a:r>
              <a:rPr lang="en-US" altLang="en-US"/>
              <a:t>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 b="1"/>
              <a:t>start</a:t>
            </a:r>
            <a:r>
              <a:rPr lang="en-US" altLang="en-US" i="1"/>
              <a:t>&gt; </a:t>
            </a:r>
            <a:r>
              <a:rPr lang="en-US" altLang="en-US"/>
              <a:t>at transaction start</a:t>
            </a:r>
          </a:p>
          <a:p>
            <a:pPr lvl="1"/>
            <a:r>
              <a:rPr lang="en-US" altLang="en-US" i="1"/>
              <a:t> &lt;T</a:t>
            </a:r>
            <a:r>
              <a:rPr lang="en-US" altLang="en-US" i="1" baseline="-25000"/>
              <a:t>i</a:t>
            </a:r>
            <a:r>
              <a:rPr lang="en-US" altLang="en-US" i="1"/>
              <a:t>, X</a:t>
            </a:r>
            <a:r>
              <a:rPr lang="en-US" altLang="en-US" i="1" baseline="-25000"/>
              <a:t>j</a:t>
            </a:r>
            <a:r>
              <a:rPr lang="en-US" altLang="en-US" i="1"/>
              <a:t>,  V</a:t>
            </a:r>
            <a:r>
              <a:rPr lang="en-US" altLang="en-US" i="1" baseline="-25000"/>
              <a:t>1</a:t>
            </a:r>
            <a:r>
              <a:rPr lang="en-US" altLang="en-US" i="1"/>
              <a:t>,  V</a:t>
            </a:r>
            <a:r>
              <a:rPr lang="en-US" altLang="en-US" i="1" baseline="-25000"/>
              <a:t>2</a:t>
            </a:r>
            <a:r>
              <a:rPr lang="en-US" altLang="en-US" i="1"/>
              <a:t>&gt; </a:t>
            </a:r>
            <a:r>
              <a:rPr lang="en-US" altLang="en-US"/>
              <a:t>for each update, and </a:t>
            </a:r>
          </a:p>
          <a:p>
            <a:pPr lvl="1"/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 b="1"/>
              <a:t>commit</a:t>
            </a:r>
            <a:r>
              <a:rPr lang="en-US" altLang="en-US" i="1"/>
              <a:t>&gt; </a:t>
            </a:r>
            <a:r>
              <a:rPr lang="en-US" altLang="en-US"/>
              <a:t>at transaction end</a:t>
            </a:r>
            <a:endParaRPr lang="en-US" altLang="en-US" b="1"/>
          </a:p>
          <a:p>
            <a:r>
              <a:rPr lang="en-US" altLang="en-US" b="1">
                <a:ea typeface="ＭＳ Ｐゴシック" charset="-128"/>
              </a:rPr>
              <a:t>Transaction rollback (during normal operation)</a:t>
            </a:r>
          </a:p>
          <a:p>
            <a:pPr lvl="1"/>
            <a:r>
              <a:rPr lang="en-US" altLang="en-US"/>
              <a:t>Let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be the transaction to be rolled back</a:t>
            </a:r>
          </a:p>
          <a:p>
            <a:pPr lvl="1"/>
            <a:r>
              <a:rPr lang="en-US" altLang="en-US"/>
              <a:t>Scan log backwards from the end, and for each log record of </a:t>
            </a:r>
            <a:r>
              <a:rPr lang="en-US" altLang="en-US" i="1"/>
              <a:t>T</a:t>
            </a:r>
            <a:r>
              <a:rPr lang="en-US" altLang="en-US" i="1" baseline="-25000"/>
              <a:t>i  </a:t>
            </a:r>
            <a:r>
              <a:rPr lang="en-US" altLang="en-US"/>
              <a:t>of the form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i="1"/>
              <a:t>, X</a:t>
            </a:r>
            <a:r>
              <a:rPr lang="en-US" altLang="en-US" i="1" baseline="-25000"/>
              <a:t>j</a:t>
            </a:r>
            <a:r>
              <a:rPr lang="en-US" altLang="en-US" i="1"/>
              <a:t>,  V</a:t>
            </a:r>
            <a:r>
              <a:rPr lang="en-US" altLang="en-US" i="1" baseline="-25000"/>
              <a:t>1</a:t>
            </a:r>
            <a:r>
              <a:rPr lang="en-US" altLang="en-US" i="1"/>
              <a:t>,  V</a:t>
            </a:r>
            <a:r>
              <a:rPr lang="en-US" altLang="en-US" i="1" baseline="-25000"/>
              <a:t>2</a:t>
            </a:r>
            <a:r>
              <a:rPr lang="en-US" altLang="en-US" i="1"/>
              <a:t>&gt; </a:t>
            </a:r>
          </a:p>
          <a:p>
            <a:pPr lvl="2"/>
            <a:r>
              <a:rPr lang="en-US" altLang="en-US"/>
              <a:t>perform the undo by writing </a:t>
            </a:r>
            <a:r>
              <a:rPr lang="en-US" altLang="en-US" i="1"/>
              <a:t>V</a:t>
            </a:r>
            <a:r>
              <a:rPr lang="en-US" altLang="en-US" i="1" baseline="-25000"/>
              <a:t>1 </a:t>
            </a:r>
            <a:r>
              <a:rPr lang="en-US" altLang="en-US"/>
              <a:t>to </a:t>
            </a:r>
            <a:r>
              <a:rPr lang="en-US" altLang="en-US" i="1"/>
              <a:t>X</a:t>
            </a:r>
            <a:r>
              <a:rPr lang="en-US" altLang="en-US" i="1" baseline="-25000"/>
              <a:t>j</a:t>
            </a:r>
            <a:r>
              <a:rPr lang="en-US" altLang="en-US" i="1"/>
              <a:t>,</a:t>
            </a:r>
          </a:p>
          <a:p>
            <a:pPr lvl="2"/>
            <a:r>
              <a:rPr lang="en-US" altLang="en-US"/>
              <a:t>write a log record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i="1"/>
              <a:t> , X</a:t>
            </a:r>
            <a:r>
              <a:rPr lang="en-US" altLang="en-US" i="1" baseline="-25000"/>
              <a:t>j</a:t>
            </a:r>
            <a:r>
              <a:rPr lang="en-US" altLang="en-US" i="1"/>
              <a:t>,  V</a:t>
            </a:r>
            <a:r>
              <a:rPr lang="en-US" altLang="en-US" i="1" baseline="-25000"/>
              <a:t>1</a:t>
            </a:r>
            <a:r>
              <a:rPr lang="en-US" altLang="en-US" i="1"/>
              <a:t>&gt; </a:t>
            </a:r>
          </a:p>
          <a:p>
            <a:pPr lvl="3"/>
            <a:r>
              <a:rPr lang="en-US" altLang="en-US"/>
              <a:t>such log records are called </a:t>
            </a:r>
            <a:r>
              <a:rPr lang="en-US" altLang="en-US" b="1">
                <a:solidFill>
                  <a:srgbClr val="000099"/>
                </a:solidFill>
              </a:rPr>
              <a:t>compensation log records</a:t>
            </a:r>
          </a:p>
          <a:p>
            <a:pPr lvl="1"/>
            <a:r>
              <a:rPr lang="en-US" altLang="en-US"/>
              <a:t>Once the record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 b="1"/>
              <a:t>start</a:t>
            </a:r>
            <a:r>
              <a:rPr lang="en-US" altLang="en-US" i="1"/>
              <a:t>&gt; </a:t>
            </a:r>
            <a:r>
              <a:rPr lang="en-US" altLang="en-US"/>
              <a:t>is found stop the scan and write the log record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 b="1"/>
              <a:t>abort</a:t>
            </a:r>
            <a:r>
              <a:rPr lang="en-US" altLang="en-US" i="1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5415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ea typeface="ＭＳ Ｐゴシック" charset="-128"/>
              </a:rPr>
              <a:t>Recovery from failure</a:t>
            </a:r>
            <a:r>
              <a:rPr lang="en-US" altLang="en-US">
                <a:ea typeface="ＭＳ Ｐゴシック" charset="-128"/>
              </a:rPr>
              <a:t>: Two phases</a:t>
            </a:r>
          </a:p>
          <a:p>
            <a:pPr marL="800100" lvl="1" indent="-342900"/>
            <a:r>
              <a:rPr lang="en-US" altLang="en-US" b="1">
                <a:solidFill>
                  <a:srgbClr val="000099"/>
                </a:solidFill>
              </a:rPr>
              <a:t>Redo phase</a:t>
            </a:r>
            <a:r>
              <a:rPr lang="en-US" altLang="en-US"/>
              <a:t>:  replay updates of </a:t>
            </a:r>
            <a:r>
              <a:rPr lang="en-US" altLang="en-US" b="1"/>
              <a:t>all</a:t>
            </a:r>
            <a:r>
              <a:rPr lang="en-US" altLang="en-US"/>
              <a:t> transactions, whether they committed, aborted, or are incomplete</a:t>
            </a:r>
          </a:p>
          <a:p>
            <a:pPr marL="800100" lvl="1" indent="-342900"/>
            <a:r>
              <a:rPr lang="en-US" altLang="en-US" b="1">
                <a:solidFill>
                  <a:srgbClr val="000099"/>
                </a:solidFill>
              </a:rPr>
              <a:t>Undo phase</a:t>
            </a:r>
            <a:r>
              <a:rPr lang="en-US" altLang="en-US"/>
              <a:t>: undo all incomplete transactions</a:t>
            </a:r>
          </a:p>
          <a:p>
            <a:r>
              <a:rPr lang="en-US" altLang="en-US" b="1">
                <a:ea typeface="ＭＳ Ｐゴシック" charset="-128"/>
              </a:rPr>
              <a:t>Redo phase</a:t>
            </a:r>
            <a:r>
              <a:rPr lang="en-US" altLang="en-US">
                <a:ea typeface="ＭＳ Ｐゴシック" charset="-128"/>
              </a:rPr>
              <a:t>: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Find last &lt;</a:t>
            </a:r>
            <a:r>
              <a:rPr lang="en-US" altLang="en-US" b="1"/>
              <a:t>checkpoint</a:t>
            </a:r>
            <a:r>
              <a:rPr lang="en-US" altLang="en-US"/>
              <a:t> </a:t>
            </a:r>
            <a:r>
              <a:rPr lang="en-US" altLang="en-US" i="1"/>
              <a:t>L</a:t>
            </a:r>
            <a:r>
              <a:rPr lang="en-US" altLang="en-US"/>
              <a:t>&gt; record, and set undo-list to </a:t>
            </a:r>
            <a:r>
              <a:rPr lang="en-US" altLang="en-US" i="1"/>
              <a:t>L</a:t>
            </a:r>
            <a:r>
              <a:rPr lang="en-US" altLang="en-US"/>
              <a:t>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Scan forward from above &lt;</a:t>
            </a:r>
            <a:r>
              <a:rPr lang="en-US" altLang="en-US" b="1"/>
              <a:t>checkpoint</a:t>
            </a:r>
            <a:r>
              <a:rPr lang="en-US" altLang="en-US"/>
              <a:t> </a:t>
            </a:r>
            <a:r>
              <a:rPr lang="en-US" altLang="en-US" i="1"/>
              <a:t>L</a:t>
            </a:r>
            <a:r>
              <a:rPr lang="en-US" altLang="en-US"/>
              <a:t>&gt; record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/>
              <a:t>Whenever a  record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i="1"/>
              <a:t>, X</a:t>
            </a:r>
            <a:r>
              <a:rPr lang="en-US" altLang="en-US" i="1" baseline="-25000"/>
              <a:t>j</a:t>
            </a:r>
            <a:r>
              <a:rPr lang="en-US" altLang="en-US" i="1"/>
              <a:t>,  V</a:t>
            </a:r>
            <a:r>
              <a:rPr lang="en-US" altLang="en-US" i="1" baseline="-25000"/>
              <a:t>1</a:t>
            </a:r>
            <a:r>
              <a:rPr lang="en-US" altLang="en-US" i="1"/>
              <a:t>,  V</a:t>
            </a:r>
            <a:r>
              <a:rPr lang="en-US" altLang="en-US" i="1" baseline="-25000"/>
              <a:t>2</a:t>
            </a:r>
            <a:r>
              <a:rPr lang="en-US" altLang="en-US" i="1"/>
              <a:t>&gt; </a:t>
            </a:r>
            <a:r>
              <a:rPr lang="en-US" altLang="en-US"/>
              <a:t>or</a:t>
            </a:r>
            <a:r>
              <a:rPr lang="en-US" altLang="en-US" i="1"/>
              <a:t> &lt;T</a:t>
            </a:r>
            <a:r>
              <a:rPr lang="en-US" altLang="en-US" i="1" baseline="-25000"/>
              <a:t>i</a:t>
            </a:r>
            <a:r>
              <a:rPr lang="en-US" altLang="en-US" i="1"/>
              <a:t>, X</a:t>
            </a:r>
            <a:r>
              <a:rPr lang="en-US" altLang="en-US" i="1" baseline="-25000"/>
              <a:t>j</a:t>
            </a:r>
            <a:r>
              <a:rPr lang="en-US" altLang="en-US" i="1"/>
              <a:t>, V</a:t>
            </a:r>
            <a:r>
              <a:rPr lang="en-US" altLang="en-US" i="1" baseline="-25000"/>
              <a:t>2</a:t>
            </a:r>
            <a:r>
              <a:rPr lang="en-US" altLang="en-US" i="1"/>
              <a:t>&gt;  </a:t>
            </a:r>
            <a:r>
              <a:rPr lang="en-US" altLang="en-US"/>
              <a:t>is found, redo it by writing </a:t>
            </a:r>
            <a:r>
              <a:rPr lang="en-US" altLang="en-US" i="1"/>
              <a:t>V</a:t>
            </a:r>
            <a:r>
              <a:rPr lang="en-US" altLang="en-US" i="1" baseline="-25000"/>
              <a:t>2  </a:t>
            </a:r>
            <a:r>
              <a:rPr lang="en-US" altLang="en-US"/>
              <a:t>to </a:t>
            </a:r>
            <a:r>
              <a:rPr lang="en-US" altLang="en-US" i="1"/>
              <a:t>X</a:t>
            </a:r>
            <a:r>
              <a:rPr lang="en-US" altLang="en-US" i="1" baseline="-25000"/>
              <a:t>j</a:t>
            </a:r>
            <a:r>
              <a:rPr lang="en-US" altLang="en-US" i="1"/>
              <a:t> 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/>
              <a:t>Whenever a log record </a:t>
            </a:r>
            <a:r>
              <a:rPr lang="en-US" altLang="en-US" i="1"/>
              <a:t>&lt;T</a:t>
            </a:r>
            <a:r>
              <a:rPr lang="en-US" altLang="en-US" i="1" baseline="-25000"/>
              <a:t>i </a:t>
            </a:r>
            <a:r>
              <a:rPr lang="en-US" altLang="en-US" i="1"/>
              <a:t> </a:t>
            </a:r>
            <a:r>
              <a:rPr lang="en-US" altLang="en-US" b="1"/>
              <a:t>start</a:t>
            </a:r>
            <a:r>
              <a:rPr lang="en-US" altLang="en-US" i="1"/>
              <a:t>&gt; </a:t>
            </a:r>
            <a:r>
              <a:rPr lang="en-US" altLang="en-US"/>
              <a:t>is found, add </a:t>
            </a:r>
            <a:r>
              <a:rPr lang="en-US" altLang="en-US" i="1"/>
              <a:t>T</a:t>
            </a:r>
            <a:r>
              <a:rPr lang="en-US" altLang="en-US" i="1" baseline="-25000"/>
              <a:t>i  </a:t>
            </a:r>
            <a:r>
              <a:rPr lang="en-US" altLang="en-US"/>
              <a:t>to undo-list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/>
              <a:t>Whenever a log record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i="1"/>
              <a:t>  </a:t>
            </a:r>
            <a:r>
              <a:rPr lang="en-US" altLang="en-US" b="1"/>
              <a:t>commit</a:t>
            </a:r>
            <a:r>
              <a:rPr lang="en-US" altLang="en-US" i="1"/>
              <a:t>&gt; or &lt;T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 b="1"/>
              <a:t>abort</a:t>
            </a:r>
            <a:r>
              <a:rPr lang="en-US" altLang="en-US" i="1"/>
              <a:t>&gt; </a:t>
            </a:r>
            <a:r>
              <a:rPr lang="en-US" altLang="en-US"/>
              <a:t>is found, remove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 </a:t>
            </a:r>
            <a:r>
              <a:rPr lang="en-US" altLang="en-US"/>
              <a:t>from undo-list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Recovery Algorithm (Cont.)</a:t>
            </a:r>
          </a:p>
        </p:txBody>
      </p:sp>
    </p:spTree>
    <p:extLst>
      <p:ext uri="{BB962C8B-B14F-4D97-AF65-F5344CB8AC3E}">
        <p14:creationId xmlns:p14="http://schemas.microsoft.com/office/powerpoint/2010/main" val="14863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Recovery Algorithm (Cont.)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ea typeface="ＭＳ Ｐゴシック" charset="-128"/>
              </a:rPr>
              <a:t>Undo phase: </a:t>
            </a:r>
            <a:endParaRPr lang="en-US" altLang="en-US">
              <a:ea typeface="ＭＳ Ｐゴシック" charset="-128"/>
            </a:endParaRP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/>
              <a:t>Scan log backwards from end 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/>
              <a:t>Whenever a log record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i="1"/>
              <a:t>, X</a:t>
            </a:r>
            <a:r>
              <a:rPr lang="en-US" altLang="en-US" i="1" baseline="-25000"/>
              <a:t>j</a:t>
            </a:r>
            <a:r>
              <a:rPr lang="en-US" altLang="en-US" i="1"/>
              <a:t>,  V</a:t>
            </a:r>
            <a:r>
              <a:rPr lang="en-US" altLang="en-US" i="1" baseline="-25000"/>
              <a:t>1</a:t>
            </a:r>
            <a:r>
              <a:rPr lang="en-US" altLang="en-US" i="1"/>
              <a:t>,  V</a:t>
            </a:r>
            <a:r>
              <a:rPr lang="en-US" altLang="en-US" i="1" baseline="-25000"/>
              <a:t>2</a:t>
            </a:r>
            <a:r>
              <a:rPr lang="en-US" altLang="en-US" i="1"/>
              <a:t>&gt; </a:t>
            </a:r>
            <a:r>
              <a:rPr lang="en-US" altLang="en-US"/>
              <a:t>is found where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is in undo-list perform same actions as for transaction rollback: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/>
              <a:t> perform undo by writing </a:t>
            </a:r>
            <a:r>
              <a:rPr lang="en-US" altLang="en-US" i="1"/>
              <a:t>V</a:t>
            </a:r>
            <a:r>
              <a:rPr lang="en-US" altLang="en-US" i="1" baseline="-25000"/>
              <a:t>1</a:t>
            </a:r>
            <a:r>
              <a:rPr lang="en-US" altLang="en-US"/>
              <a:t> to </a:t>
            </a:r>
            <a:r>
              <a:rPr lang="en-US" altLang="en-US" i="1"/>
              <a:t>X</a:t>
            </a:r>
            <a:r>
              <a:rPr lang="en-US" altLang="en-US" i="1" baseline="-25000"/>
              <a:t>j</a:t>
            </a:r>
            <a:r>
              <a:rPr lang="en-US" altLang="en-US"/>
              <a:t>.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/>
              <a:t>write a log record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i="1"/>
              <a:t> , X</a:t>
            </a:r>
            <a:r>
              <a:rPr lang="en-US" altLang="en-US" i="1" baseline="-25000"/>
              <a:t>j</a:t>
            </a:r>
            <a:r>
              <a:rPr lang="en-US" altLang="en-US" i="1"/>
              <a:t>,  V</a:t>
            </a:r>
            <a:r>
              <a:rPr lang="en-US" altLang="en-US" i="1" baseline="-25000"/>
              <a:t>1</a:t>
            </a:r>
            <a:r>
              <a:rPr lang="en-US" altLang="en-US" i="1"/>
              <a:t>&gt;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/>
              <a:t>Whenever a log record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 b="1"/>
              <a:t>start</a:t>
            </a:r>
            <a:r>
              <a:rPr lang="en-US" altLang="en-US" i="1"/>
              <a:t>&gt; </a:t>
            </a:r>
            <a:r>
              <a:rPr lang="en-US" altLang="en-US"/>
              <a:t>is found where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is in undo-list, 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/>
              <a:t>Write a log record </a:t>
            </a:r>
            <a:r>
              <a:rPr lang="en-US" altLang="en-US" i="1"/>
              <a:t>&lt;T</a:t>
            </a:r>
            <a:r>
              <a:rPr lang="en-US" altLang="en-US" i="1" baseline="-25000"/>
              <a:t>i </a:t>
            </a:r>
            <a:r>
              <a:rPr lang="en-US" altLang="en-US" i="1"/>
              <a:t> </a:t>
            </a:r>
            <a:r>
              <a:rPr lang="en-US" altLang="en-US" b="1"/>
              <a:t>abort</a:t>
            </a:r>
            <a:r>
              <a:rPr lang="en-US" altLang="en-US" i="1"/>
              <a:t>&gt; 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/>
              <a:t>Remove </a:t>
            </a:r>
            <a:r>
              <a:rPr lang="en-US" altLang="en-US" i="1"/>
              <a:t>T</a:t>
            </a:r>
            <a:r>
              <a:rPr lang="en-US" altLang="en-US" i="1" baseline="-25000"/>
              <a:t>i  </a:t>
            </a:r>
            <a:r>
              <a:rPr lang="en-US" altLang="en-US"/>
              <a:t>from undo-list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/>
              <a:t>Stop when undo-list is empty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Char char="l"/>
            </a:pPr>
            <a:r>
              <a:rPr lang="en-US" altLang="en-US"/>
              <a:t>i.e.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 b="1"/>
              <a:t>start</a:t>
            </a:r>
            <a:r>
              <a:rPr lang="en-US" altLang="en-US" i="1"/>
              <a:t>&gt; </a:t>
            </a:r>
            <a:r>
              <a:rPr lang="en-US" altLang="en-US"/>
              <a:t>has been found for every transaction in undo-list</a:t>
            </a:r>
          </a:p>
          <a:p>
            <a:pPr>
              <a:lnSpc>
                <a:spcPct val="90000"/>
              </a:lnSpc>
              <a:buFont typeface="Monotype Sorts" charset="2"/>
              <a:buChar char="l"/>
            </a:pPr>
            <a:r>
              <a:rPr lang="en-US" altLang="en-US">
                <a:ea typeface="ＭＳ Ｐゴシック" charset="-128"/>
              </a:rPr>
              <a:t>After undo phase completes, normal transaction processing can commence</a:t>
            </a:r>
          </a:p>
        </p:txBody>
      </p:sp>
    </p:spTree>
    <p:extLst>
      <p:ext uri="{BB962C8B-B14F-4D97-AF65-F5344CB8AC3E}">
        <p14:creationId xmlns:p14="http://schemas.microsoft.com/office/powerpoint/2010/main" val="126210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Example of Recovery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149350"/>
            <a:ext cx="87503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0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82" y="2718171"/>
            <a:ext cx="10769600" cy="609600"/>
          </a:xfrm>
        </p:spPr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6950" y="38101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E-R Diagram for a University Enterprise</a:t>
            </a:r>
            <a:endParaRPr lang="en-US" dirty="0">
              <a:ea typeface="+mj-ea"/>
            </a:endParaRPr>
          </a:p>
        </p:txBody>
      </p:sp>
      <p:pic>
        <p:nvPicPr>
          <p:cNvPr id="3993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25" y="927100"/>
            <a:ext cx="565785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9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Roles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9663" y="1222375"/>
            <a:ext cx="7791450" cy="1123950"/>
          </a:xfrm>
        </p:spPr>
        <p:txBody>
          <a:bodyPr/>
          <a:lstStyle/>
          <a:p>
            <a:r>
              <a:rPr kumimoji="0" lang="en-US" altLang="en-US"/>
              <a:t>Entity sets of a relationship need not be distinct</a:t>
            </a:r>
          </a:p>
          <a:p>
            <a:pPr lvl="1"/>
            <a:r>
              <a:rPr kumimoji="0" lang="en-US" altLang="en-US"/>
              <a:t>Each occurrence of an entity set plays a “role” in the relationship</a:t>
            </a:r>
            <a:endParaRPr lang="en-US" altLang="en-US" sz="1600"/>
          </a:p>
          <a:p>
            <a:r>
              <a:rPr lang="en-US" altLang="en-US"/>
              <a:t>The labels “</a:t>
            </a:r>
            <a:r>
              <a:rPr lang="en-US" altLang="en-US" i="1"/>
              <a:t>course_id</a:t>
            </a:r>
            <a:r>
              <a:rPr lang="en-US" altLang="en-US"/>
              <a:t>” and “</a:t>
            </a:r>
            <a:r>
              <a:rPr lang="en-US" altLang="en-US" i="1"/>
              <a:t>prereq_id</a:t>
            </a:r>
            <a:r>
              <a:rPr lang="en-US" altLang="en-US"/>
              <a:t>” are called </a:t>
            </a:r>
            <a:r>
              <a:rPr lang="en-US" altLang="en-US" b="1">
                <a:solidFill>
                  <a:srgbClr val="000099"/>
                </a:solidFill>
              </a:rPr>
              <a:t>roles</a:t>
            </a:r>
            <a:r>
              <a:rPr lang="en-US" altLang="en-US"/>
              <a:t>.</a:t>
            </a:r>
          </a:p>
        </p:txBody>
      </p:sp>
      <p:pic>
        <p:nvPicPr>
          <p:cNvPr id="30724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2774950"/>
            <a:ext cx="60706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09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Reduction to Relation Schemas</a:t>
            </a:r>
          </a:p>
        </p:txBody>
      </p:sp>
    </p:spTree>
    <p:extLst>
      <p:ext uri="{BB962C8B-B14F-4D97-AF65-F5344CB8AC3E}">
        <p14:creationId xmlns:p14="http://schemas.microsoft.com/office/powerpoint/2010/main" val="7073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09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Reduction to Relation Schemas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9"/>
            <a:ext cx="7670800" cy="4137025"/>
          </a:xfrm>
        </p:spPr>
        <p:txBody>
          <a:bodyPr/>
          <a:lstStyle/>
          <a:p>
            <a:r>
              <a:rPr lang="en-US" altLang="en-US"/>
              <a:t>Entity sets and relationship sets can be expressed uniformly as </a:t>
            </a:r>
            <a:r>
              <a:rPr lang="en-US" altLang="en-US" i="1"/>
              <a:t>relation schemas </a:t>
            </a:r>
            <a:r>
              <a:rPr lang="en-US" altLang="en-US"/>
              <a:t>that represent the contents of the database.</a:t>
            </a:r>
          </a:p>
          <a:p>
            <a:r>
              <a:rPr lang="en-US" altLang="en-US"/>
              <a:t>A database which conforms to an E-R diagram can be represented by a collection of schemas.</a:t>
            </a:r>
          </a:p>
          <a:p>
            <a:r>
              <a:rPr lang="en-US" altLang="en-US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/>
              <a:t>Each schema has a number of columns (generally corresponding to attributes), which have unique names.</a:t>
            </a:r>
          </a:p>
        </p:txBody>
      </p:sp>
    </p:spTree>
    <p:extLst>
      <p:ext uri="{BB962C8B-B14F-4D97-AF65-F5344CB8AC3E}">
        <p14:creationId xmlns:p14="http://schemas.microsoft.com/office/powerpoint/2010/main" val="12300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6489" y="1141414"/>
            <a:ext cx="7223125" cy="2528887"/>
          </a:xfrm>
        </p:spPr>
        <p:txBody>
          <a:bodyPr/>
          <a:lstStyle/>
          <a:p>
            <a:r>
              <a:rPr lang="en-US" altLang="en-US"/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r>
              <a:rPr lang="en-US" altLang="en-US" sz="900"/>
              <a:t/>
            </a:r>
            <a:br>
              <a:rPr lang="en-US" altLang="en-US" sz="900"/>
            </a:br>
            <a:r>
              <a:rPr lang="en-US" altLang="en-US" sz="900"/>
              <a:t>            </a:t>
            </a:r>
            <a:r>
              <a:rPr lang="en-US" altLang="en-US" i="1"/>
              <a:t>student(</a:t>
            </a:r>
            <a:r>
              <a:rPr lang="en-US" altLang="en-US" i="1" u="sng"/>
              <a:t>ID</a:t>
            </a:r>
            <a:r>
              <a:rPr lang="en-US" altLang="en-US" i="1"/>
              <a:t>, name, tot_cred)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r>
              <a:rPr lang="en-US" altLang="en-US"/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/>
              <a:t/>
            </a:r>
            <a:br>
              <a:rPr lang="en-US" altLang="en-US" sz="800"/>
            </a:br>
            <a:r>
              <a:rPr lang="en-US" altLang="en-US" sz="800"/>
              <a:t>           </a:t>
            </a:r>
            <a:r>
              <a:rPr lang="en-US" altLang="en-US" i="1"/>
              <a:t>section ( </a:t>
            </a:r>
            <a:r>
              <a:rPr lang="en-US" altLang="en-US" i="1" u="sng"/>
              <a:t>course_id, sec_id, sem, year</a:t>
            </a:r>
            <a:r>
              <a:rPr lang="en-US" altLang="en-US" i="1"/>
              <a:t> )</a:t>
            </a:r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3851276"/>
            <a:ext cx="5707063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8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1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9664" y="1189038"/>
            <a:ext cx="7335837" cy="1966912"/>
          </a:xfrm>
        </p:spPr>
        <p:txBody>
          <a:bodyPr/>
          <a:lstStyle/>
          <a:p>
            <a:r>
              <a:rPr lang="en-US" altLang="en-US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/>
              <a:t>Example: schema for relationship set </a:t>
            </a:r>
            <a:r>
              <a:rPr lang="en-US" altLang="en-US" i="1"/>
              <a:t>advisor</a:t>
            </a:r>
          </a:p>
          <a:p>
            <a:pPr>
              <a:buFont typeface="Monotype Sorts" charset="2"/>
              <a:buNone/>
            </a:pPr>
            <a:endParaRPr lang="en-US" altLang="en-US" sz="800" i="1"/>
          </a:p>
          <a:p>
            <a:pPr>
              <a:buFont typeface="Monotype Sorts" charset="2"/>
              <a:buNone/>
            </a:pPr>
            <a:r>
              <a:rPr lang="en-US" altLang="en-US"/>
              <a:t>	         </a:t>
            </a:r>
            <a:r>
              <a:rPr lang="en-US" altLang="en-US" i="1"/>
              <a:t>advisor = </a:t>
            </a:r>
            <a:r>
              <a:rPr lang="en-US" altLang="en-US"/>
              <a:t>(</a:t>
            </a:r>
            <a:r>
              <a:rPr lang="en-US" altLang="en-US" i="1" u="sng"/>
              <a:t>s_id, i_id</a:t>
            </a:r>
            <a:r>
              <a:rPr lang="en-US" altLang="en-US"/>
              <a:t>)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 rot="-372694">
            <a:off x="3740150" y="3624264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3371850"/>
            <a:ext cx="60198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2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97114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j-ea"/>
              </a:rPr>
              <a:t>Representation of Entity Sets with Composite Attributes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73563" y="1104901"/>
            <a:ext cx="6026150" cy="5097463"/>
          </a:xfrm>
          <a:noFill/>
        </p:spPr>
        <p:txBody>
          <a:bodyPr/>
          <a:lstStyle/>
          <a:p>
            <a:r>
              <a:rPr lang="en-US" altLang="en-US"/>
              <a:t>Composite attributes are flattened out by creating a separate attribute for each component attribute</a:t>
            </a:r>
          </a:p>
          <a:p>
            <a:pPr lvl="1"/>
            <a:r>
              <a:rPr lang="en-US" altLang="en-US"/>
              <a:t>Example: given entity set </a:t>
            </a:r>
            <a:r>
              <a:rPr lang="en-US" altLang="en-US" i="1"/>
              <a:t>instructor</a:t>
            </a:r>
            <a:r>
              <a:rPr lang="en-US" altLang="en-US"/>
              <a:t> with composite attribute </a:t>
            </a:r>
            <a:r>
              <a:rPr lang="en-US" altLang="en-US" i="1"/>
              <a:t>name</a:t>
            </a:r>
            <a:r>
              <a:rPr lang="en-US" altLang="en-US"/>
              <a:t> with component attributes </a:t>
            </a:r>
            <a:r>
              <a:rPr lang="en-US" altLang="en-US" i="1"/>
              <a:t>first_name </a:t>
            </a:r>
            <a:r>
              <a:rPr lang="en-US" altLang="en-US"/>
              <a:t>and </a:t>
            </a:r>
            <a:r>
              <a:rPr lang="en-US" altLang="en-US" i="1"/>
              <a:t>last_name</a:t>
            </a:r>
            <a:r>
              <a:rPr lang="en-US" altLang="en-US"/>
              <a:t> the schema corresponding to the entity set has two attributes </a:t>
            </a:r>
            <a:r>
              <a:rPr lang="en-US" altLang="en-US" i="1"/>
              <a:t>name_first_name</a:t>
            </a:r>
            <a:r>
              <a:rPr lang="en-US" altLang="en-US"/>
              <a:t>  and </a:t>
            </a:r>
            <a:r>
              <a:rPr lang="en-US" altLang="en-US" i="1"/>
              <a:t>name_last_name</a:t>
            </a:r>
          </a:p>
          <a:p>
            <a:pPr lvl="2"/>
            <a:r>
              <a:rPr lang="en-US" altLang="en-US"/>
              <a:t>Prefix omitted if there is no ambiguity (</a:t>
            </a:r>
            <a:r>
              <a:rPr lang="en-US" altLang="en-US" i="1"/>
              <a:t>name_first_name </a:t>
            </a:r>
            <a:r>
              <a:rPr lang="en-US" altLang="en-US"/>
              <a:t>could be </a:t>
            </a:r>
            <a:r>
              <a:rPr lang="en-US" altLang="en-US" i="1"/>
              <a:t>first_name)</a:t>
            </a:r>
            <a:endParaRPr lang="en-US" altLang="en-US"/>
          </a:p>
          <a:p>
            <a:r>
              <a:rPr lang="en-US" altLang="en-US"/>
              <a:t>Ignoring multivalued attributes, extended instructor schema is</a:t>
            </a:r>
          </a:p>
          <a:p>
            <a:pPr lvl="1"/>
            <a:r>
              <a:rPr lang="en-US" altLang="en-US" i="1"/>
              <a:t>instructor(ID, </a:t>
            </a:r>
            <a:br>
              <a:rPr lang="en-US" altLang="en-US" i="1"/>
            </a:br>
            <a:r>
              <a:rPr lang="en-US" altLang="en-US" i="1"/>
              <a:t>      first_name, middle_initial,  last_name,</a:t>
            </a:r>
            <a:br>
              <a:rPr lang="en-US" altLang="en-US" i="1"/>
            </a:br>
            <a:r>
              <a:rPr lang="en-US" altLang="en-US" i="1"/>
              <a:t>      street_number, street_name,  </a:t>
            </a:r>
            <a:br>
              <a:rPr lang="en-US" altLang="en-US" i="1"/>
            </a:br>
            <a:r>
              <a:rPr lang="en-US" altLang="en-US" i="1"/>
              <a:t>           apt_number, city, state, zip_code,  </a:t>
            </a:r>
            <a:br>
              <a:rPr lang="en-US" altLang="en-US" i="1"/>
            </a:br>
            <a:r>
              <a:rPr lang="en-US" altLang="en-US" i="1"/>
              <a:t>      date_of_birth)</a:t>
            </a:r>
          </a:p>
          <a:p>
            <a:pPr lvl="1"/>
            <a:endParaRPr lang="en-US" altLang="en-US"/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222376"/>
            <a:ext cx="2284413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5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5826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Representation of Entity Sets with </a:t>
            </a:r>
            <a:r>
              <a:rPr lang="en-US" sz="2400" dirty="0">
                <a:ea typeface="+mj-ea"/>
              </a:rPr>
              <a:t>Multivalued Attributes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59051" y="1165226"/>
            <a:ext cx="7358063" cy="5160963"/>
          </a:xfrm>
          <a:noFill/>
        </p:spPr>
        <p:txBody>
          <a:bodyPr/>
          <a:lstStyle/>
          <a:p>
            <a:r>
              <a:rPr lang="en-US" altLang="en-US"/>
              <a:t>A multivalued attribute </a:t>
            </a:r>
            <a:r>
              <a:rPr lang="en-US" altLang="en-US" i="1"/>
              <a:t>M</a:t>
            </a:r>
            <a:r>
              <a:rPr lang="en-US" altLang="en-US"/>
              <a:t> of an entity </a:t>
            </a:r>
            <a:r>
              <a:rPr lang="en-US" altLang="en-US" i="1"/>
              <a:t>E</a:t>
            </a:r>
            <a:r>
              <a:rPr lang="en-US" altLang="en-US"/>
              <a:t> is represented by a separate schema </a:t>
            </a:r>
            <a:r>
              <a:rPr lang="en-US" altLang="en-US" i="1"/>
              <a:t>EM</a:t>
            </a:r>
            <a:endParaRPr lang="en-US" altLang="en-US"/>
          </a:p>
          <a:p>
            <a:r>
              <a:rPr lang="en-US" altLang="en-US"/>
              <a:t>Schema </a:t>
            </a:r>
            <a:r>
              <a:rPr lang="en-US" altLang="en-US" i="1"/>
              <a:t>EM</a:t>
            </a:r>
            <a:r>
              <a:rPr lang="en-US" altLang="en-US"/>
              <a:t> has attributes corresponding to the primary key of </a:t>
            </a:r>
            <a:r>
              <a:rPr lang="en-US" altLang="en-US" i="1"/>
              <a:t>E</a:t>
            </a:r>
            <a:r>
              <a:rPr lang="en-US" altLang="en-US"/>
              <a:t> and an attribute corresponding to multivalued attribute </a:t>
            </a:r>
            <a:r>
              <a:rPr lang="en-US" altLang="en-US" i="1"/>
              <a:t>M</a:t>
            </a:r>
            <a:endParaRPr lang="en-US" altLang="en-US"/>
          </a:p>
          <a:p>
            <a:r>
              <a:rPr lang="en-US" altLang="en-US"/>
              <a:t>Example:  Multivalued attribute </a:t>
            </a:r>
            <a:r>
              <a:rPr lang="en-US" altLang="en-US" i="1"/>
              <a:t>phone_number </a:t>
            </a:r>
            <a:r>
              <a:rPr lang="en-US" altLang="en-US"/>
              <a:t>of </a:t>
            </a:r>
            <a:r>
              <a:rPr lang="en-US" altLang="en-US" i="1"/>
              <a:t>instructor</a:t>
            </a:r>
            <a:r>
              <a:rPr lang="en-US" altLang="en-US"/>
              <a:t> is represented by a schema: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i="1"/>
              <a:t>inst_phone= </a:t>
            </a:r>
            <a:r>
              <a:rPr lang="en-US" altLang="en-US"/>
              <a:t>(</a:t>
            </a:r>
            <a:r>
              <a:rPr lang="en-US" altLang="en-US" i="1"/>
              <a:t> </a:t>
            </a:r>
            <a:r>
              <a:rPr lang="en-US" altLang="en-US" i="1" u="sng"/>
              <a:t>ID</a:t>
            </a:r>
            <a:r>
              <a:rPr lang="en-US" altLang="en-US" i="1"/>
              <a:t>, </a:t>
            </a:r>
            <a:r>
              <a:rPr lang="en-US" altLang="en-US" i="1" u="sng"/>
              <a:t>phone_number</a:t>
            </a:r>
            <a:r>
              <a:rPr lang="en-US" altLang="en-US"/>
              <a:t>)</a:t>
            </a:r>
            <a:r>
              <a:rPr lang="en-US" altLang="en-US" i="1"/>
              <a:t> </a:t>
            </a:r>
          </a:p>
          <a:p>
            <a:r>
              <a:rPr lang="en-US" altLang="en-US"/>
              <a:t>Each value of the multivalued attribute maps to a separate tuple of the relation on schema </a:t>
            </a:r>
            <a:r>
              <a:rPr lang="en-US" altLang="en-US" i="1"/>
              <a:t>EM</a:t>
            </a:r>
            <a:endParaRPr lang="en-US" altLang="en-US"/>
          </a:p>
          <a:p>
            <a:pPr lvl="1"/>
            <a:r>
              <a:rPr lang="en-US" altLang="en-US"/>
              <a:t>For example, an </a:t>
            </a:r>
            <a:r>
              <a:rPr lang="en-US" altLang="en-US" i="1"/>
              <a:t>instructor</a:t>
            </a:r>
            <a:r>
              <a:rPr lang="en-US" altLang="en-US"/>
              <a:t> entity with primary key  22222 and phone numbers 456-7890 and 123-4567 maps to two tuples:   </a:t>
            </a:r>
            <a:br>
              <a:rPr lang="en-US" altLang="en-US"/>
            </a:br>
            <a:r>
              <a:rPr lang="en-US" altLang="en-US"/>
              <a:t>   (22222, 456-7890) and (22222, 123-4567)</a:t>
            </a:r>
            <a:r>
              <a:rPr lang="en-US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3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Redundancy of Schemas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2160588" y="1079501"/>
            <a:ext cx="7758112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/>
              <a:t>Example: Instead of creating a schema for relationship set </a:t>
            </a:r>
            <a:r>
              <a:rPr kumimoji="1" lang="en-US" altLang="en-US" sz="1800" i="1"/>
              <a:t>inst_dept</a:t>
            </a:r>
            <a:r>
              <a:rPr kumimoji="1" lang="en-US" altLang="en-US" sz="1800"/>
              <a:t>, add an attribute </a:t>
            </a:r>
            <a:r>
              <a:rPr kumimoji="1" lang="en-US" altLang="en-US" sz="1800" i="1"/>
              <a:t>dept_name</a:t>
            </a:r>
            <a:r>
              <a:rPr kumimoji="1" lang="en-US" altLang="en-US" sz="1800"/>
              <a:t> to the schema arising from entity set </a:t>
            </a:r>
            <a:r>
              <a:rPr kumimoji="1" lang="en-US" altLang="en-US" sz="1800" i="1"/>
              <a:t>instructor</a:t>
            </a:r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auto">
          <a:xfrm rot="-372694">
            <a:off x="3216275" y="3449639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47109" name="Group 13"/>
          <p:cNvGrpSpPr>
            <a:grpSpLocks/>
          </p:cNvGrpSpPr>
          <p:nvPr/>
        </p:nvGrpSpPr>
        <p:grpSpPr bwMode="auto">
          <a:xfrm>
            <a:off x="2647951" y="2900363"/>
            <a:ext cx="6792913" cy="2622550"/>
            <a:chOff x="0" y="1413"/>
            <a:chExt cx="5483" cy="2545"/>
          </a:xfrm>
        </p:grpSpPr>
        <p:pic>
          <p:nvPicPr>
            <p:cNvPr id="471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1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12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15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Redundancy of Schemas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62213" y="1289050"/>
            <a:ext cx="6659562" cy="3614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participation is </a:t>
            </a:r>
            <a:r>
              <a:rPr lang="en-US" altLang="en-US" i="1"/>
              <a:t>partial</a:t>
            </a:r>
            <a:r>
              <a:rPr lang="en-US" altLang="en-US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1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Redundancy of Schemas (Cont.)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79663" y="1222375"/>
            <a:ext cx="7391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Example: The </a:t>
            </a:r>
            <a:r>
              <a:rPr lang="en-US" altLang="en-US" i="1"/>
              <a:t>section </a:t>
            </a:r>
            <a:r>
              <a:rPr lang="en-US" altLang="en-US"/>
              <a:t>schema already contains the attributes that would appear in the </a:t>
            </a:r>
            <a:r>
              <a:rPr lang="en-US" altLang="en-US" i="1"/>
              <a:t>sec_course</a:t>
            </a:r>
            <a:r>
              <a:rPr lang="en-US" altLang="en-US"/>
              <a:t> schema</a:t>
            </a:r>
          </a:p>
          <a:p>
            <a:endParaRPr lang="en-US" altLang="en-US"/>
          </a:p>
        </p:txBody>
      </p:sp>
      <p:pic>
        <p:nvPicPr>
          <p:cNvPr id="4915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3116263"/>
            <a:ext cx="5707063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2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1" y="155575"/>
            <a:ext cx="8867775" cy="4778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065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2120901" y="1128713"/>
            <a:ext cx="8012113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6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Cardinality Constraints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9664" y="1222375"/>
            <a:ext cx="7419975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We express cardinality constraints by drawing either a directed line (</a:t>
            </a:r>
            <a:r>
              <a:rPr lang="en-US" altLang="en-US">
                <a:sym typeface="Symbol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One-to-one relationship between an </a:t>
            </a:r>
            <a:r>
              <a:rPr lang="en-US" altLang="en-US" i="1"/>
              <a:t>instructor</a:t>
            </a:r>
            <a:r>
              <a:rPr lang="en-US" altLang="en-US"/>
              <a:t> and a </a:t>
            </a:r>
            <a:r>
              <a:rPr lang="en-US" altLang="en-US" i="1"/>
              <a:t>student </a:t>
            </a:r>
            <a:r>
              <a:rPr lang="en-US" altLang="en-US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student is associated with at most one </a:t>
            </a:r>
            <a:r>
              <a:rPr lang="en-US" altLang="en-US" i="1"/>
              <a:t>instructor</a:t>
            </a:r>
            <a:r>
              <a:rPr lang="en-US" altLang="en-US"/>
              <a:t> via the relationship </a:t>
            </a:r>
            <a:r>
              <a:rPr lang="en-US" altLang="en-US" i="1"/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student</a:t>
            </a:r>
            <a:r>
              <a:rPr lang="en-US" altLang="en-US"/>
              <a:t> is associated with at most one </a:t>
            </a:r>
            <a:r>
              <a:rPr lang="en-US" altLang="en-US" i="1"/>
              <a:t>department</a:t>
            </a:r>
            <a:r>
              <a:rPr lang="en-US" altLang="en-US"/>
              <a:t> via </a:t>
            </a:r>
            <a:r>
              <a:rPr lang="en-US" altLang="en-US" i="1"/>
              <a:t>stud_dept</a:t>
            </a:r>
            <a:endParaRPr lang="en-US" altLang="en-US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3481389" y="4151313"/>
            <a:ext cx="5845175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1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Symbols Used in E-R Notation (Cont.)</a:t>
            </a:r>
          </a:p>
        </p:txBody>
      </p:sp>
      <p:pic>
        <p:nvPicPr>
          <p:cNvPr id="716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2720975" y="979488"/>
            <a:ext cx="74358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4237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Alternative ER Notations</a:t>
            </a:r>
          </a:p>
        </p:txBody>
      </p:sp>
      <p:sp>
        <p:nvSpPr>
          <p:cNvPr id="72707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9"/>
            <a:ext cx="7661275" cy="606425"/>
          </a:xfrm>
        </p:spPr>
        <p:txBody>
          <a:bodyPr/>
          <a:lstStyle/>
          <a:p>
            <a:r>
              <a:rPr kumimoji="0" lang="en-US" altLang="en-US" sz="2000"/>
              <a:t> </a:t>
            </a:r>
            <a:r>
              <a:rPr kumimoji="0" lang="en-US" altLang="en-US"/>
              <a:t>Chen, IDE1FX, …</a:t>
            </a:r>
          </a:p>
        </p:txBody>
      </p:sp>
      <p:pic>
        <p:nvPicPr>
          <p:cNvPr id="727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2589213" y="1760539"/>
            <a:ext cx="6831012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2038350" y="4040189"/>
            <a:ext cx="8478838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9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Alternative ER Notations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4" y="1266825"/>
            <a:ext cx="8232775" cy="6223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b="1"/>
              <a:t>                                             Chen                      IDE1FX (Crows feet notation)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2747963" y="1784351"/>
            <a:ext cx="7554912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515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BCNF Decomposition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8"/>
            <a:ext cx="6338887" cy="425291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/>
              <a:t>R = </a:t>
            </a:r>
            <a:r>
              <a:rPr lang="en-US" altLang="en-US"/>
              <a:t>(</a:t>
            </a:r>
            <a:r>
              <a:rPr lang="en-US" altLang="en-US" i="1"/>
              <a:t>A, B, C </a:t>
            </a:r>
            <a:r>
              <a:rPr lang="en-US" altLang="en-US"/>
              <a:t>)</a:t>
            </a:r>
            <a:r>
              <a:rPr lang="en-US" altLang="en-US" i="1"/>
              <a:t/>
            </a:r>
            <a:br>
              <a:rPr lang="en-US" altLang="en-US" i="1"/>
            </a:br>
            <a:r>
              <a:rPr lang="en-US" altLang="en-US" i="1"/>
              <a:t>F = </a:t>
            </a:r>
            <a:r>
              <a:rPr lang="en-US" altLang="en-US"/>
              <a:t>{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B</a:t>
            </a:r>
            <a:br>
              <a:rPr lang="en-US" altLang="en-US" i="1">
                <a:sym typeface="Monotype Sorts" charset="2"/>
              </a:rPr>
            </a:br>
            <a:r>
              <a:rPr lang="en-US" altLang="en-US" i="1">
                <a:sym typeface="Monotype Sorts" charset="2"/>
              </a:rPr>
              <a:t>	 B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 i="1">
                <a:sym typeface="Monotype Sorts" charset="2"/>
              </a:rPr>
              <a:t> C</a:t>
            </a:r>
            <a:r>
              <a:rPr lang="en-US" altLang="en-US">
                <a:sym typeface="Monotype Sorts" charset="2"/>
              </a:rPr>
              <a:t>}</a:t>
            </a:r>
            <a:br>
              <a:rPr lang="en-US" altLang="en-US">
                <a:sym typeface="Monotype Sorts" charset="2"/>
              </a:rPr>
            </a:br>
            <a:r>
              <a:rPr lang="en-US" altLang="en-US">
                <a:sym typeface="Monotype Sorts" charset="2"/>
              </a:rPr>
              <a:t>Key = {</a:t>
            </a:r>
            <a:r>
              <a:rPr lang="en-US" altLang="en-US" i="1">
                <a:sym typeface="Monotype Sorts" charset="2"/>
              </a:rPr>
              <a:t>A</a:t>
            </a:r>
            <a:r>
              <a:rPr lang="en-US" altLang="en-US">
                <a:sym typeface="Monotype Sorts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>
                <a:sym typeface="Monotype Sorts" charset="2"/>
              </a:rPr>
              <a:t>R</a:t>
            </a:r>
            <a:r>
              <a:rPr lang="en-US" altLang="en-US">
                <a:sym typeface="Monotype Sorts" charset="2"/>
              </a:rPr>
              <a:t> is not in BCNF (</a:t>
            </a:r>
            <a:r>
              <a:rPr lang="en-US" altLang="en-US" i="1">
                <a:sym typeface="Monotype Sorts" charset="2"/>
              </a:rPr>
              <a:t>B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 i="1">
                <a:sym typeface="Monotype Sorts" charset="2"/>
              </a:rPr>
              <a:t> C </a:t>
            </a:r>
            <a:r>
              <a:rPr lang="en-US" altLang="en-US">
                <a:sym typeface="Monotype Sorts" charset="2"/>
              </a:rPr>
              <a:t>but</a:t>
            </a:r>
            <a:r>
              <a:rPr lang="en-US" altLang="en-US" i="1">
                <a:sym typeface="Monotype Sorts" charset="2"/>
              </a:rPr>
              <a:t> B </a:t>
            </a:r>
            <a:r>
              <a:rPr lang="en-US" altLang="en-US">
                <a:sym typeface="Monotype Sorts" charset="2"/>
              </a:rPr>
              <a:t>is not  superkey)</a:t>
            </a:r>
          </a:p>
          <a:p>
            <a:pPr>
              <a:tabLst>
                <a:tab pos="744538" algn="l"/>
              </a:tabLst>
            </a:pPr>
            <a:r>
              <a:rPr lang="en-US" altLang="en-US">
                <a:sym typeface="Monotype Sorts" charset="2"/>
              </a:rPr>
              <a:t>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 i="1">
                <a:sym typeface="Monotype Sorts" charset="2"/>
              </a:rPr>
              <a:t>R</a:t>
            </a:r>
            <a:r>
              <a:rPr lang="en-US" altLang="en-US" baseline="-25000">
                <a:sym typeface="Monotype Sorts" charset="2"/>
              </a:rPr>
              <a:t>1</a:t>
            </a:r>
            <a:r>
              <a:rPr lang="en-US" altLang="en-US">
                <a:sym typeface="Monotype Sorts" charset="2"/>
              </a:rPr>
              <a:t> = (</a:t>
            </a:r>
            <a:r>
              <a:rPr lang="en-US" altLang="en-US" i="1">
                <a:sym typeface="Monotype Sorts" charset="2"/>
              </a:rPr>
              <a:t>B, C)</a:t>
            </a:r>
            <a:endParaRPr lang="en-US" altLang="en-US">
              <a:sym typeface="Monotype Sorts" charset="2"/>
            </a:endParaRPr>
          </a:p>
          <a:p>
            <a:pPr lvl="1">
              <a:tabLst>
                <a:tab pos="744538" algn="l"/>
              </a:tabLst>
            </a:pPr>
            <a:r>
              <a:rPr lang="en-US" altLang="en-US" i="1">
                <a:sym typeface="Monotype Sorts" charset="2"/>
              </a:rPr>
              <a:t>R</a:t>
            </a:r>
            <a:r>
              <a:rPr lang="en-US" altLang="en-US" baseline="-25000">
                <a:sym typeface="Monotype Sorts" charset="2"/>
              </a:rPr>
              <a:t>2</a:t>
            </a:r>
            <a:r>
              <a:rPr lang="en-US" altLang="en-US">
                <a:sym typeface="Monotype Sorts" charset="2"/>
              </a:rPr>
              <a:t> = </a:t>
            </a:r>
            <a:r>
              <a:rPr lang="en-US" altLang="en-US" i="1">
                <a:sym typeface="Monotype Sorts" charset="2"/>
              </a:rPr>
              <a:t>(A,B)</a:t>
            </a:r>
          </a:p>
          <a:p>
            <a:pPr lvl="1">
              <a:buNone/>
              <a:tabLst>
                <a:tab pos="744538" algn="l"/>
              </a:tabLst>
            </a:pPr>
            <a:endParaRPr lang="en-US" altLang="en-US"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71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8"/>
            <a:ext cx="7869237" cy="52705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/>
              <a:t>class </a:t>
            </a:r>
            <a:r>
              <a:rPr lang="en-US" altLang="en-US"/>
              <a:t>(</a:t>
            </a:r>
            <a:r>
              <a:rPr lang="en-US" altLang="en-US" i="1"/>
              <a:t>course_id</a:t>
            </a:r>
            <a:r>
              <a:rPr lang="en-US" altLang="en-US"/>
              <a:t>, </a:t>
            </a:r>
            <a:r>
              <a:rPr lang="en-US" altLang="en-US" i="1"/>
              <a:t>title</a:t>
            </a:r>
            <a:r>
              <a:rPr lang="en-US" altLang="en-US"/>
              <a:t>, </a:t>
            </a:r>
            <a:r>
              <a:rPr lang="en-US" altLang="en-US" i="1"/>
              <a:t>dept_name</a:t>
            </a:r>
            <a:r>
              <a:rPr lang="en-US" altLang="en-US"/>
              <a:t>, </a:t>
            </a:r>
            <a:r>
              <a:rPr lang="en-US" altLang="en-US" i="1"/>
              <a:t>credits</a:t>
            </a:r>
            <a:r>
              <a:rPr lang="en-US" altLang="en-US"/>
              <a:t>, </a:t>
            </a:r>
            <a:r>
              <a:rPr lang="en-US" altLang="en-US" i="1"/>
              <a:t>sec_id</a:t>
            </a:r>
            <a:r>
              <a:rPr lang="en-US" altLang="en-US"/>
              <a:t>, </a:t>
            </a:r>
            <a:r>
              <a:rPr lang="en-US" altLang="en-US" i="1"/>
              <a:t>semester</a:t>
            </a:r>
            <a:r>
              <a:rPr lang="en-US" altLang="en-US"/>
              <a:t>, </a:t>
            </a:r>
            <a:r>
              <a:rPr lang="en-US" altLang="en-US" i="1"/>
              <a:t>year</a:t>
            </a:r>
            <a:r>
              <a:rPr lang="en-US" altLang="en-US"/>
              <a:t>, </a:t>
            </a:r>
            <a:r>
              <a:rPr lang="en-US" altLang="en-US" i="1"/>
              <a:t>building</a:t>
            </a:r>
            <a:r>
              <a:rPr lang="en-US" altLang="en-US"/>
              <a:t>, </a:t>
            </a:r>
            <a:r>
              <a:rPr lang="en-US" altLang="en-US" i="1"/>
              <a:t>room_number</a:t>
            </a:r>
            <a:r>
              <a:rPr lang="en-US" altLang="en-US"/>
              <a:t>, </a:t>
            </a:r>
            <a:r>
              <a:rPr lang="en-US" altLang="en-US" i="1"/>
              <a:t>capacity</a:t>
            </a:r>
            <a:r>
              <a:rPr lang="en-US" altLang="en-US"/>
              <a:t>, </a:t>
            </a:r>
            <a:r>
              <a:rPr lang="en-US" altLang="en-US" i="1"/>
              <a:t>time_slot_id</a:t>
            </a:r>
            <a:r>
              <a:rPr lang="en-US" altLang="en-US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/>
              <a:t>course_id</a:t>
            </a:r>
            <a:r>
              <a:rPr lang="en-US" altLang="en-US"/>
              <a:t>→ </a:t>
            </a:r>
            <a:r>
              <a:rPr lang="en-US" altLang="en-US" i="1"/>
              <a:t>title</a:t>
            </a:r>
            <a:r>
              <a:rPr lang="en-US" altLang="en-US"/>
              <a:t>, </a:t>
            </a:r>
            <a:r>
              <a:rPr lang="en-US" altLang="en-US" i="1"/>
              <a:t>dept_name</a:t>
            </a:r>
            <a:r>
              <a:rPr lang="en-US" altLang="en-US"/>
              <a:t>, </a:t>
            </a:r>
            <a:r>
              <a:rPr lang="en-US" altLang="en-US" i="1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/>
              <a:t>building</a:t>
            </a:r>
            <a:r>
              <a:rPr lang="en-US" altLang="en-US"/>
              <a:t>, </a:t>
            </a:r>
            <a:r>
              <a:rPr lang="en-US" altLang="en-US" i="1"/>
              <a:t>room_number</a:t>
            </a:r>
            <a:r>
              <a:rPr lang="en-US" altLang="en-US"/>
              <a:t>→</a:t>
            </a:r>
            <a:r>
              <a:rPr lang="en-US" altLang="en-US" i="1"/>
              <a:t>capacity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/>
              <a:t>course_id</a:t>
            </a:r>
            <a:r>
              <a:rPr lang="en-US" altLang="en-US"/>
              <a:t>, </a:t>
            </a:r>
            <a:r>
              <a:rPr lang="en-US" altLang="en-US" i="1"/>
              <a:t>sec_id</a:t>
            </a:r>
            <a:r>
              <a:rPr lang="en-US" altLang="en-US"/>
              <a:t>, </a:t>
            </a:r>
            <a:r>
              <a:rPr lang="en-US" altLang="en-US" i="1"/>
              <a:t>semester</a:t>
            </a:r>
            <a:r>
              <a:rPr lang="en-US" altLang="en-US"/>
              <a:t>, </a:t>
            </a:r>
            <a:r>
              <a:rPr lang="en-US" altLang="en-US" i="1"/>
              <a:t>year</a:t>
            </a:r>
            <a:r>
              <a:rPr lang="en-US" altLang="en-US"/>
              <a:t>→</a:t>
            </a:r>
            <a:r>
              <a:rPr lang="en-US" altLang="en-US" i="1"/>
              <a:t>building</a:t>
            </a:r>
            <a:r>
              <a:rPr lang="en-US" altLang="en-US"/>
              <a:t>, </a:t>
            </a:r>
            <a:r>
              <a:rPr lang="en-US" altLang="en-US" i="1"/>
              <a:t>room_number</a:t>
            </a:r>
            <a:r>
              <a:rPr lang="en-US" altLang="en-US"/>
              <a:t>, </a:t>
            </a:r>
            <a:r>
              <a:rPr lang="en-US" altLang="en-US" i="1"/>
              <a:t>time_slot_id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/>
              <a:t>A candidate key {</a:t>
            </a:r>
            <a:r>
              <a:rPr lang="en-US" altLang="en-US" i="1"/>
              <a:t>course_id</a:t>
            </a:r>
            <a:r>
              <a:rPr lang="en-US" altLang="en-US"/>
              <a:t>, </a:t>
            </a:r>
            <a:r>
              <a:rPr lang="en-US" altLang="en-US" i="1"/>
              <a:t>sec_id</a:t>
            </a:r>
            <a:r>
              <a:rPr lang="en-US" altLang="en-US"/>
              <a:t>, </a:t>
            </a:r>
            <a:r>
              <a:rPr lang="en-US" altLang="en-US" i="1"/>
              <a:t>semester</a:t>
            </a:r>
            <a:r>
              <a:rPr lang="en-US" altLang="en-US"/>
              <a:t>, </a:t>
            </a:r>
            <a:r>
              <a:rPr lang="en-US" altLang="en-US" i="1"/>
              <a:t>year</a:t>
            </a:r>
            <a:r>
              <a:rPr lang="en-US" altLang="en-US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/>
              <a:t>course_id</a:t>
            </a:r>
            <a:r>
              <a:rPr lang="en-US" altLang="en-US"/>
              <a:t>→ </a:t>
            </a:r>
            <a:r>
              <a:rPr lang="en-US" altLang="en-US" i="1"/>
              <a:t>title</a:t>
            </a:r>
            <a:r>
              <a:rPr lang="en-US" altLang="en-US"/>
              <a:t>, </a:t>
            </a:r>
            <a:r>
              <a:rPr lang="en-US" altLang="en-US" i="1"/>
              <a:t>dept_name</a:t>
            </a:r>
            <a:r>
              <a:rPr lang="en-US" altLang="en-US"/>
              <a:t>, </a:t>
            </a:r>
            <a:r>
              <a:rPr lang="en-US" altLang="en-US" i="1"/>
              <a:t>credits  </a:t>
            </a:r>
            <a:r>
              <a:rPr lang="en-US" altLang="en-US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/>
              <a:t>but </a:t>
            </a:r>
            <a:r>
              <a:rPr lang="en-US" altLang="en-US" i="1"/>
              <a:t>course_id </a:t>
            </a:r>
            <a:r>
              <a:rPr lang="en-US" altLang="en-US"/>
              <a:t>is not a superkey.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/>
              <a:t> We replace </a:t>
            </a:r>
            <a:r>
              <a:rPr lang="en-US" altLang="en-US" i="1"/>
              <a:t>class </a:t>
            </a:r>
            <a:r>
              <a:rPr lang="en-US" altLang="en-US"/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/>
              <a:t>course</a:t>
            </a:r>
            <a:r>
              <a:rPr lang="en-US" altLang="en-US"/>
              <a:t>(</a:t>
            </a:r>
            <a:r>
              <a:rPr lang="en-US" altLang="en-US" i="1"/>
              <a:t>course_id</a:t>
            </a:r>
            <a:r>
              <a:rPr lang="en-US" altLang="en-US"/>
              <a:t>, </a:t>
            </a:r>
            <a:r>
              <a:rPr lang="en-US" altLang="en-US" i="1"/>
              <a:t>title</a:t>
            </a:r>
            <a:r>
              <a:rPr lang="en-US" altLang="en-US"/>
              <a:t>, </a:t>
            </a:r>
            <a:r>
              <a:rPr lang="en-US" altLang="en-US" i="1"/>
              <a:t>dept_name</a:t>
            </a:r>
            <a:r>
              <a:rPr lang="en-US" altLang="en-US"/>
              <a:t>, </a:t>
            </a:r>
            <a:r>
              <a:rPr lang="en-US" altLang="en-US" i="1"/>
              <a:t>credits</a:t>
            </a:r>
            <a:r>
              <a:rPr lang="en-US" altLang="en-US"/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/>
              <a:t>class-1 </a:t>
            </a:r>
            <a:r>
              <a:rPr lang="en-US" altLang="en-US"/>
              <a:t>(</a:t>
            </a:r>
            <a:r>
              <a:rPr lang="en-US" altLang="en-US" i="1"/>
              <a:t>course_id</a:t>
            </a:r>
            <a:r>
              <a:rPr lang="en-US" altLang="en-US"/>
              <a:t>, </a:t>
            </a:r>
            <a:r>
              <a:rPr lang="en-US" altLang="en-US" i="1"/>
              <a:t>sec_id</a:t>
            </a:r>
            <a:r>
              <a:rPr lang="en-US" altLang="en-US"/>
              <a:t>, </a:t>
            </a:r>
            <a:r>
              <a:rPr lang="en-US" altLang="en-US" i="1"/>
              <a:t>semester</a:t>
            </a:r>
            <a:r>
              <a:rPr lang="en-US" altLang="en-US"/>
              <a:t>, </a:t>
            </a:r>
            <a:r>
              <a:rPr lang="en-US" altLang="en-US" i="1"/>
              <a:t>year</a:t>
            </a:r>
            <a:r>
              <a:rPr lang="en-US" altLang="en-US"/>
              <a:t>, </a:t>
            </a:r>
            <a:r>
              <a:rPr lang="en-US" altLang="en-US" i="1"/>
              <a:t>building</a:t>
            </a:r>
            <a:r>
              <a:rPr lang="en-US" altLang="en-US"/>
              <a:t>,           </a:t>
            </a:r>
            <a:br>
              <a:rPr lang="en-US" altLang="en-US"/>
            </a:br>
            <a:r>
              <a:rPr lang="en-US" altLang="en-US"/>
              <a:t>             </a:t>
            </a:r>
            <a:r>
              <a:rPr lang="en-US" altLang="en-US" i="1"/>
              <a:t>room_number, capacity</a:t>
            </a:r>
            <a:r>
              <a:rPr lang="en-US" altLang="en-US"/>
              <a:t>, </a:t>
            </a:r>
            <a:r>
              <a:rPr lang="en-US" altLang="en-US" i="1"/>
              <a:t>time_slot_id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240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BCNF Decomposition (Cont.)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course </a:t>
            </a:r>
            <a:r>
              <a:rPr lang="en-US" altLang="en-US"/>
              <a:t>is in BCNF</a:t>
            </a:r>
          </a:p>
          <a:p>
            <a:pPr lvl="1"/>
            <a:r>
              <a:rPr lang="en-US" altLang="en-US"/>
              <a:t>How do we know this?</a:t>
            </a:r>
          </a:p>
          <a:p>
            <a:r>
              <a:rPr lang="en-US" altLang="en-US" i="1"/>
              <a:t>building</a:t>
            </a:r>
            <a:r>
              <a:rPr lang="en-US" altLang="en-US"/>
              <a:t>, </a:t>
            </a:r>
            <a:r>
              <a:rPr lang="en-US" altLang="en-US" i="1"/>
              <a:t>room_number</a:t>
            </a:r>
            <a:r>
              <a:rPr lang="en-US" altLang="en-US"/>
              <a:t>→</a:t>
            </a:r>
            <a:r>
              <a:rPr lang="en-US" altLang="en-US" i="1"/>
              <a:t>capacity  </a:t>
            </a:r>
            <a:r>
              <a:rPr lang="en-US" altLang="en-US"/>
              <a:t>holds on </a:t>
            </a:r>
            <a:r>
              <a:rPr lang="en-US" altLang="en-US" i="1"/>
              <a:t>class-1</a:t>
            </a:r>
            <a:endParaRPr lang="en-US" altLang="en-US"/>
          </a:p>
          <a:p>
            <a:pPr lvl="1"/>
            <a:r>
              <a:rPr lang="en-US" altLang="en-US"/>
              <a:t> but {</a:t>
            </a:r>
            <a:r>
              <a:rPr lang="en-US" altLang="en-US" i="1"/>
              <a:t>building</a:t>
            </a:r>
            <a:r>
              <a:rPr lang="en-US" altLang="en-US"/>
              <a:t>, </a:t>
            </a:r>
            <a:r>
              <a:rPr lang="en-US" altLang="en-US" i="1"/>
              <a:t>room_number</a:t>
            </a:r>
            <a:r>
              <a:rPr lang="en-US" altLang="en-US"/>
              <a:t>} is not a superkey for </a:t>
            </a:r>
            <a:r>
              <a:rPr lang="en-US" altLang="en-US" i="1"/>
              <a:t>class-1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We replace </a:t>
            </a:r>
            <a:r>
              <a:rPr lang="en-US" altLang="en-US" i="1"/>
              <a:t>class-1 </a:t>
            </a:r>
            <a:r>
              <a:rPr lang="en-US" altLang="en-US"/>
              <a:t>by:</a:t>
            </a:r>
          </a:p>
          <a:p>
            <a:pPr lvl="2"/>
            <a:r>
              <a:rPr lang="en-US" altLang="en-US" i="1"/>
              <a:t>classroom </a:t>
            </a:r>
            <a:r>
              <a:rPr lang="en-US" altLang="en-US"/>
              <a:t>(</a:t>
            </a:r>
            <a:r>
              <a:rPr lang="en-US" altLang="en-US" i="1"/>
              <a:t>building</a:t>
            </a:r>
            <a:r>
              <a:rPr lang="en-US" altLang="en-US"/>
              <a:t>, </a:t>
            </a:r>
            <a:r>
              <a:rPr lang="en-US" altLang="en-US" i="1"/>
              <a:t>room_number</a:t>
            </a:r>
            <a:r>
              <a:rPr lang="en-US" altLang="en-US"/>
              <a:t>, </a:t>
            </a:r>
            <a:r>
              <a:rPr lang="en-US" altLang="en-US" i="1"/>
              <a:t>capacity</a:t>
            </a:r>
            <a:r>
              <a:rPr lang="en-US" altLang="en-US"/>
              <a:t>)</a:t>
            </a:r>
          </a:p>
          <a:p>
            <a:pPr lvl="2"/>
            <a:r>
              <a:rPr lang="en-US" altLang="en-US" i="1"/>
              <a:t>section </a:t>
            </a:r>
            <a:r>
              <a:rPr lang="en-US" altLang="en-US"/>
              <a:t>(</a:t>
            </a:r>
            <a:r>
              <a:rPr lang="en-US" altLang="en-US" i="1"/>
              <a:t>course_id</a:t>
            </a:r>
            <a:r>
              <a:rPr lang="en-US" altLang="en-US"/>
              <a:t>, </a:t>
            </a:r>
            <a:r>
              <a:rPr lang="en-US" altLang="en-US" i="1"/>
              <a:t>sec_id</a:t>
            </a:r>
            <a:r>
              <a:rPr lang="en-US" altLang="en-US"/>
              <a:t>, </a:t>
            </a:r>
            <a:r>
              <a:rPr lang="en-US" altLang="en-US" i="1"/>
              <a:t>semester</a:t>
            </a:r>
            <a:r>
              <a:rPr lang="en-US" altLang="en-US"/>
              <a:t>, </a:t>
            </a:r>
            <a:r>
              <a:rPr lang="en-US" altLang="en-US" i="1"/>
              <a:t>year</a:t>
            </a:r>
            <a:r>
              <a:rPr lang="en-US" altLang="en-US"/>
              <a:t>, </a:t>
            </a:r>
            <a:r>
              <a:rPr lang="en-US" altLang="en-US" i="1"/>
              <a:t>building</a:t>
            </a:r>
            <a:r>
              <a:rPr lang="en-US" altLang="en-US"/>
              <a:t>, </a:t>
            </a:r>
            <a:r>
              <a:rPr lang="en-US" altLang="en-US" i="1"/>
              <a:t>room_number</a:t>
            </a:r>
            <a:r>
              <a:rPr lang="en-US" altLang="en-US"/>
              <a:t>, </a:t>
            </a:r>
            <a:r>
              <a:rPr lang="en-US" altLang="en-US" i="1"/>
              <a:t>time_slot_id</a:t>
            </a:r>
            <a:r>
              <a:rPr lang="en-US" altLang="en-US"/>
              <a:t>)</a:t>
            </a:r>
          </a:p>
          <a:p>
            <a:r>
              <a:rPr lang="en-US" altLang="en-US" i="1"/>
              <a:t>classroom </a:t>
            </a:r>
            <a:r>
              <a:rPr lang="en-US" altLang="en-US"/>
              <a:t>and </a:t>
            </a:r>
            <a:r>
              <a:rPr lang="en-US" altLang="en-US" i="1"/>
              <a:t>section </a:t>
            </a:r>
            <a:r>
              <a:rPr lang="en-US" altLang="en-US"/>
              <a:t>are in BCNF.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5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0" y="66675"/>
            <a:ext cx="7831138" cy="623888"/>
          </a:xfrm>
        </p:spPr>
        <p:txBody>
          <a:bodyPr/>
          <a:lstStyle/>
          <a:p>
            <a:r>
              <a:rPr lang="en-US" altLang="en-US"/>
              <a:t>BCNF and Dependency Preservation</a:t>
            </a:r>
          </a:p>
        </p:txBody>
      </p:sp>
      <p:sp>
        <p:nvSpPr>
          <p:cNvPr id="74445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2466975" y="2035175"/>
            <a:ext cx="672465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44538" algn="l"/>
                <a:tab pos="2679700" algn="l"/>
              </a:tabLst>
            </a:pPr>
            <a:r>
              <a:rPr lang="en-US" altLang="en-US" i="1"/>
              <a:t>R = </a:t>
            </a:r>
            <a:r>
              <a:rPr lang="en-US" altLang="en-US"/>
              <a:t>(</a:t>
            </a:r>
            <a:r>
              <a:rPr lang="en-US" altLang="en-US" i="1"/>
              <a:t>J, K, L </a:t>
            </a:r>
            <a:r>
              <a:rPr lang="en-US" altLang="en-US"/>
              <a:t>)</a:t>
            </a:r>
            <a:r>
              <a:rPr lang="en-US" altLang="en-US" i="1"/>
              <a:t/>
            </a:r>
            <a:br>
              <a:rPr lang="en-US" altLang="en-US" i="1"/>
            </a:br>
            <a:r>
              <a:rPr lang="en-US" altLang="en-US" i="1"/>
              <a:t>F = </a:t>
            </a:r>
            <a:r>
              <a:rPr lang="en-US" altLang="en-US"/>
              <a:t>{</a:t>
            </a:r>
            <a:r>
              <a:rPr lang="en-US" altLang="en-US" i="1"/>
              <a:t>JK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L</a:t>
            </a:r>
            <a:br>
              <a:rPr lang="en-US" altLang="en-US" i="1">
                <a:sym typeface="Monotype Sorts" charset="2"/>
              </a:rPr>
            </a:br>
            <a:r>
              <a:rPr lang="en-US" altLang="en-US" i="1">
                <a:sym typeface="Monotype Sorts" charset="2"/>
              </a:rPr>
              <a:t>	  L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K </a:t>
            </a:r>
            <a:r>
              <a:rPr lang="en-US" altLang="en-US">
                <a:sym typeface="Monotype Sorts" charset="2"/>
              </a:rPr>
              <a:t>}</a:t>
            </a:r>
            <a:br>
              <a:rPr lang="en-US" altLang="en-US">
                <a:sym typeface="Monotype Sorts" charset="2"/>
              </a:rPr>
            </a:br>
            <a:r>
              <a:rPr lang="en-US" altLang="en-US">
                <a:sym typeface="Monotype Sorts" charset="2"/>
              </a:rPr>
              <a:t>Two candidate keys = </a:t>
            </a:r>
            <a:r>
              <a:rPr lang="en-US" altLang="en-US" i="1">
                <a:sym typeface="Monotype Sorts" charset="2"/>
              </a:rPr>
              <a:t>JK </a:t>
            </a:r>
            <a:r>
              <a:rPr lang="en-US" altLang="en-US">
                <a:sym typeface="Monotype Sorts" charset="2"/>
              </a:rPr>
              <a:t>and </a:t>
            </a:r>
            <a:r>
              <a:rPr lang="en-US" altLang="en-US" i="1">
                <a:sym typeface="Monotype Sorts" charset="2"/>
              </a:rPr>
              <a:t>JL</a:t>
            </a:r>
          </a:p>
          <a:p>
            <a:pPr>
              <a:tabLst>
                <a:tab pos="744538" algn="l"/>
                <a:tab pos="2679700" algn="l"/>
              </a:tabLst>
            </a:pPr>
            <a:r>
              <a:rPr lang="en-US" altLang="en-US" i="1">
                <a:sym typeface="Monotype Sorts" charset="2"/>
              </a:rPr>
              <a:t>R </a:t>
            </a:r>
            <a:r>
              <a:rPr lang="en-US" altLang="en-US">
                <a:sym typeface="Monotype Sorts" charset="2"/>
              </a:rPr>
              <a:t>is not in BCNF</a:t>
            </a:r>
          </a:p>
          <a:p>
            <a:pPr>
              <a:tabLst>
                <a:tab pos="744538" algn="l"/>
                <a:tab pos="2679700" algn="l"/>
              </a:tabLst>
            </a:pPr>
            <a:r>
              <a:rPr lang="en-US" altLang="en-US">
                <a:sym typeface="Monotype Sorts" charset="2"/>
              </a:rPr>
              <a:t>Any decomposition of </a:t>
            </a:r>
            <a:r>
              <a:rPr lang="en-US" altLang="en-US" i="1">
                <a:sym typeface="Monotype Sorts" charset="2"/>
              </a:rPr>
              <a:t>R</a:t>
            </a:r>
            <a:r>
              <a:rPr lang="en-US" altLang="en-US">
                <a:sym typeface="Monotype Sorts" charset="2"/>
              </a:rPr>
              <a:t> will fail to preserve</a:t>
            </a:r>
          </a:p>
          <a:p>
            <a:pPr>
              <a:buNone/>
              <a:tabLst>
                <a:tab pos="744538" algn="l"/>
                <a:tab pos="2679700" algn="l"/>
              </a:tabLst>
            </a:pPr>
            <a:r>
              <a:rPr lang="en-US" altLang="en-US"/>
              <a:t>			</a:t>
            </a:r>
            <a:r>
              <a:rPr lang="en-US" altLang="en-US" i="1"/>
              <a:t>JK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L</a:t>
            </a:r>
          </a:p>
          <a:p>
            <a:pPr>
              <a:buNone/>
              <a:tabLst>
                <a:tab pos="744538" algn="l"/>
                <a:tab pos="2679700" algn="l"/>
              </a:tabLst>
            </a:pPr>
            <a:r>
              <a:rPr lang="en-US" altLang="en-US">
                <a:sym typeface="Monotype Sorts" charset="2"/>
              </a:rPr>
              <a:t>      This implies that testing for </a:t>
            </a:r>
            <a:r>
              <a:rPr lang="en-US" altLang="en-US" i="1"/>
              <a:t>JK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L </a:t>
            </a:r>
            <a:r>
              <a:rPr lang="en-US" altLang="en-US">
                <a:sym typeface="Monotype Sorts" charset="2"/>
              </a:rPr>
              <a:t>requires a join</a:t>
            </a:r>
            <a:endParaRPr lang="en-US" altLang="en-US"/>
          </a:p>
          <a:p>
            <a:pPr>
              <a:tabLst>
                <a:tab pos="744538" algn="l"/>
                <a:tab pos="2679700" algn="l"/>
              </a:tabLst>
            </a:pPr>
            <a:endParaRPr lang="en-US" altLang="en-US"/>
          </a:p>
        </p:txBody>
      </p:sp>
      <p:sp>
        <p:nvSpPr>
          <p:cNvPr id="744452" name="Text Box 4"/>
          <p:cNvSpPr txBox="1">
            <a:spLocks noChangeArrowheads="1"/>
          </p:cNvSpPr>
          <p:nvPr/>
        </p:nvSpPr>
        <p:spPr bwMode="auto">
          <a:xfrm>
            <a:off x="2451100" y="1163638"/>
            <a:ext cx="636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It is not always possible to get a BCNF decomposition that is </a:t>
            </a:r>
          </a:p>
          <a:p>
            <a:r>
              <a:rPr lang="en-US" altLang="en-US"/>
              <a:t>dependency preserving</a:t>
            </a:r>
          </a:p>
        </p:txBody>
      </p:sp>
    </p:spTree>
    <p:extLst>
      <p:ext uri="{BB962C8B-B14F-4D97-AF65-F5344CB8AC3E}">
        <p14:creationId xmlns:p14="http://schemas.microsoft.com/office/powerpoint/2010/main" val="17666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26" y="184151"/>
            <a:ext cx="6969125" cy="500063"/>
          </a:xfrm>
        </p:spPr>
        <p:txBody>
          <a:bodyPr/>
          <a:lstStyle/>
          <a:p>
            <a:r>
              <a:rPr lang="en-US" altLang="en-US"/>
              <a:t>Goals of Normalization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9"/>
            <a:ext cx="7556500" cy="3990975"/>
          </a:xfrm>
        </p:spPr>
        <p:txBody>
          <a:bodyPr/>
          <a:lstStyle/>
          <a:p>
            <a:r>
              <a:rPr lang="en-US" altLang="en-US"/>
              <a:t>Let </a:t>
            </a:r>
            <a:r>
              <a:rPr lang="en-US" altLang="en-US" i="1"/>
              <a:t>R</a:t>
            </a:r>
            <a:r>
              <a:rPr lang="en-US" altLang="en-US"/>
              <a:t> be a relation scheme with a set</a:t>
            </a:r>
            <a:r>
              <a:rPr lang="en-US" altLang="en-US" i="1"/>
              <a:t> F</a:t>
            </a:r>
            <a:r>
              <a:rPr lang="en-US" altLang="en-US"/>
              <a:t> of functional dependencies.</a:t>
            </a:r>
          </a:p>
          <a:p>
            <a:r>
              <a:rPr lang="en-US" altLang="en-US"/>
              <a:t>Decide whether a relation scheme </a:t>
            </a:r>
            <a:r>
              <a:rPr lang="en-US" altLang="en-US" i="1"/>
              <a:t>R</a:t>
            </a:r>
            <a:r>
              <a:rPr lang="en-US" altLang="en-US"/>
              <a:t> is in “good” form.</a:t>
            </a:r>
          </a:p>
          <a:p>
            <a:r>
              <a:rPr lang="en-US" altLang="en-US"/>
              <a:t>In the case that a relation scheme </a:t>
            </a:r>
            <a:r>
              <a:rPr lang="en-US" altLang="en-US" i="1"/>
              <a:t>R</a:t>
            </a:r>
            <a:r>
              <a:rPr lang="en-US" altLang="en-US"/>
              <a:t> is not in “good” form, decompose it into a set of relation scheme  {</a:t>
            </a:r>
            <a:r>
              <a:rPr lang="en-US" altLang="en-US" i="1"/>
              <a:t>R</a:t>
            </a:r>
            <a:r>
              <a:rPr lang="en-US" altLang="en-US" baseline="-25000"/>
              <a:t>1</a:t>
            </a:r>
            <a:r>
              <a:rPr lang="en-US" altLang="en-US" i="1"/>
              <a:t>, R</a:t>
            </a:r>
            <a:r>
              <a:rPr lang="en-US" altLang="en-US" baseline="-25000"/>
              <a:t>2</a:t>
            </a:r>
            <a:r>
              <a:rPr lang="en-US" altLang="en-US" i="1"/>
              <a:t>, ..., R</a:t>
            </a:r>
            <a:r>
              <a:rPr lang="en-US" altLang="en-US" i="1" baseline="-25000"/>
              <a:t>n</a:t>
            </a:r>
            <a:r>
              <a:rPr lang="en-US" altLang="en-US"/>
              <a:t>} such that </a:t>
            </a:r>
          </a:p>
          <a:p>
            <a:pPr lvl="1"/>
            <a:r>
              <a:rPr lang="en-US" altLang="en-US"/>
              <a:t>each relation scheme is in good form </a:t>
            </a:r>
          </a:p>
          <a:p>
            <a:pPr lvl="1"/>
            <a:r>
              <a:rPr lang="en-US" altLang="en-US"/>
              <a:t>the decomposition is a lossless-join decomposition</a:t>
            </a:r>
          </a:p>
          <a:p>
            <a:pPr lvl="1"/>
            <a:r>
              <a:rPr lang="en-US" altLang="en-US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28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Functional-Dependency Theory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now consider the formal theory that tells us which functional dependencies are implied logically by a given set of functional dependencies.</a:t>
            </a:r>
          </a:p>
          <a:p>
            <a:r>
              <a:rPr lang="en-US" altLang="en-US"/>
              <a:t>We then develop algorithms to generate lossless decompositions into BCNF and 3NF</a:t>
            </a:r>
          </a:p>
          <a:p>
            <a:r>
              <a:rPr lang="en-US" altLang="en-US"/>
              <a:t>We then develop algorithms to test if a decomposition is dependency-preserving</a:t>
            </a:r>
          </a:p>
        </p:txBody>
      </p:sp>
    </p:spTree>
    <p:extLst>
      <p:ext uri="{BB962C8B-B14F-4D97-AF65-F5344CB8AC3E}">
        <p14:creationId xmlns:p14="http://schemas.microsoft.com/office/powerpoint/2010/main" val="20104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350" y="98425"/>
            <a:ext cx="8077200" cy="609600"/>
          </a:xfrm>
        </p:spPr>
        <p:txBody>
          <a:bodyPr/>
          <a:lstStyle/>
          <a:p>
            <a:r>
              <a:rPr lang="en-US" altLang="en-US"/>
              <a:t>Functional Dependencies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Constraints on the set of legal relations.</a:t>
            </a:r>
          </a:p>
          <a:p>
            <a:r>
              <a:rPr lang="en-US" altLang="en-US"/>
              <a:t>Require that the value for a certain set of attributes determines uniquely the value for another set of attributes.</a:t>
            </a:r>
          </a:p>
          <a:p>
            <a:r>
              <a:rPr lang="en-US" altLang="en-US"/>
              <a:t>A functional dependency is a generalization of the notion of a </a:t>
            </a:r>
            <a:r>
              <a:rPr lang="en-US" altLang="en-US" i="1"/>
              <a:t>key.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8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43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One-to-Many Relationship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7763" y="1131888"/>
            <a:ext cx="7480300" cy="1852612"/>
          </a:xfrm>
        </p:spPr>
        <p:txBody>
          <a:bodyPr/>
          <a:lstStyle/>
          <a:p>
            <a:r>
              <a:rPr lang="en-US" altLang="en-US"/>
              <a:t>one-to-many relationship between an </a:t>
            </a:r>
            <a:r>
              <a:rPr lang="en-US" altLang="en-US" i="1"/>
              <a:t>instructor</a:t>
            </a:r>
            <a:r>
              <a:rPr lang="en-US" altLang="en-US"/>
              <a:t> and a </a:t>
            </a:r>
            <a:r>
              <a:rPr lang="en-US" altLang="en-US" i="1"/>
              <a:t>student</a:t>
            </a:r>
          </a:p>
          <a:p>
            <a:pPr lvl="1"/>
            <a:r>
              <a:rPr lang="en-US" altLang="en-US"/>
              <a:t> an instructor is associated with several (including 0) students    via </a:t>
            </a:r>
            <a:r>
              <a:rPr lang="en-US" altLang="en-US" i="1"/>
              <a:t>advisor </a:t>
            </a:r>
          </a:p>
          <a:p>
            <a:pPr lvl="1"/>
            <a:r>
              <a:rPr lang="en-US" altLang="en-US"/>
              <a:t>a student is associated with at most one instructor via advisor, </a:t>
            </a:r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3433763" y="2678114"/>
            <a:ext cx="60007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90550"/>
            <a:ext cx="7924800" cy="457200"/>
          </a:xfrm>
        </p:spPr>
        <p:txBody>
          <a:bodyPr/>
          <a:lstStyle/>
          <a:p>
            <a:r>
              <a:rPr lang="en-US" altLang="en-US"/>
              <a:t>Closure of a Set of Functional Dependencies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4264" y="1468438"/>
            <a:ext cx="7450137" cy="4724400"/>
          </a:xfrm>
        </p:spPr>
        <p:txBody>
          <a:bodyPr/>
          <a:lstStyle/>
          <a:p>
            <a:r>
              <a:rPr lang="en-US" altLang="en-US"/>
              <a:t>Given a set </a:t>
            </a:r>
            <a:r>
              <a:rPr lang="en-US" altLang="en-US" i="1"/>
              <a:t>F</a:t>
            </a:r>
            <a:r>
              <a:rPr lang="en-US" altLang="en-US"/>
              <a:t> set of functional dependencies, there are certain other functional dependencies that are logically implied by </a:t>
            </a:r>
            <a:r>
              <a:rPr lang="en-US" altLang="en-US" i="1"/>
              <a:t>F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For e.g.:  If  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B</a:t>
            </a:r>
            <a:r>
              <a:rPr lang="en-US" altLang="en-US">
                <a:sym typeface="Monotype Sorts" charset="2"/>
              </a:rPr>
              <a:t> and  </a:t>
            </a:r>
            <a:r>
              <a:rPr lang="en-US" altLang="en-US" i="1">
                <a:sym typeface="Monotype Sorts" charset="2"/>
              </a:rPr>
              <a:t>B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C</a:t>
            </a:r>
            <a:r>
              <a:rPr lang="en-US" altLang="en-US">
                <a:sym typeface="Monotype Sorts" charset="2"/>
              </a:rPr>
              <a:t>,  then we can infer that </a:t>
            </a:r>
            <a:r>
              <a:rPr lang="en-US" altLang="en-US" i="1">
                <a:sym typeface="Monotype Sorts" charset="2"/>
              </a:rPr>
              <a:t>A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C</a:t>
            </a:r>
            <a:endParaRPr lang="en-US" altLang="en-US" i="1"/>
          </a:p>
          <a:p>
            <a:r>
              <a:rPr lang="en-US" altLang="en-US"/>
              <a:t>The set of </a:t>
            </a:r>
            <a:r>
              <a:rPr lang="en-US" altLang="en-US" b="1">
                <a:solidFill>
                  <a:srgbClr val="000099"/>
                </a:solidFill>
              </a:rPr>
              <a:t>all</a:t>
            </a:r>
            <a:r>
              <a:rPr lang="en-US" altLang="en-US"/>
              <a:t> functional dependencies logically implied by </a:t>
            </a:r>
            <a:r>
              <a:rPr lang="en-US" altLang="en-US" i="1"/>
              <a:t>F</a:t>
            </a:r>
            <a:r>
              <a:rPr lang="en-US" altLang="en-US"/>
              <a:t> is the </a:t>
            </a:r>
            <a:r>
              <a:rPr lang="en-US" altLang="en-US" b="1">
                <a:solidFill>
                  <a:srgbClr val="000099"/>
                </a:solidFill>
              </a:rPr>
              <a:t>closure</a:t>
            </a:r>
            <a:r>
              <a:rPr lang="en-US" altLang="en-US"/>
              <a:t> of </a:t>
            </a:r>
            <a:r>
              <a:rPr lang="en-US" altLang="en-US" i="1"/>
              <a:t>F</a:t>
            </a:r>
            <a:r>
              <a:rPr lang="en-US" altLang="en-US"/>
              <a:t>.</a:t>
            </a:r>
          </a:p>
          <a:p>
            <a:r>
              <a:rPr lang="en-US" altLang="en-US"/>
              <a:t>We denote the </a:t>
            </a:r>
            <a:r>
              <a:rPr lang="en-US" altLang="en-US" i="1"/>
              <a:t>closure </a:t>
            </a:r>
            <a:r>
              <a:rPr lang="en-US" altLang="en-US"/>
              <a:t>of </a:t>
            </a:r>
            <a:r>
              <a:rPr lang="en-US" altLang="en-US" i="1"/>
              <a:t>F</a:t>
            </a:r>
            <a:r>
              <a:rPr lang="en-US" altLang="en-US"/>
              <a:t> by </a:t>
            </a:r>
            <a:r>
              <a:rPr lang="en-US" altLang="en-US" b="1" i="1">
                <a:solidFill>
                  <a:srgbClr val="000099"/>
                </a:solidFill>
              </a:rPr>
              <a:t>F</a:t>
            </a:r>
            <a:r>
              <a:rPr lang="en-US" altLang="en-US" b="1" i="1" baseline="44000">
                <a:solidFill>
                  <a:srgbClr val="000099"/>
                </a:solidFill>
              </a:rPr>
              <a:t>+</a:t>
            </a:r>
            <a:r>
              <a:rPr lang="en-US" altLang="en-US" i="1">
                <a:solidFill>
                  <a:srgbClr val="000099"/>
                </a:solidFill>
              </a:rPr>
              <a:t>.</a:t>
            </a:r>
          </a:p>
          <a:p>
            <a:endParaRPr lang="en-US" altLang="en-US">
              <a:sym typeface="Greek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0075"/>
            <a:ext cx="7924800" cy="457200"/>
          </a:xfrm>
        </p:spPr>
        <p:txBody>
          <a:bodyPr/>
          <a:lstStyle/>
          <a:p>
            <a:r>
              <a:rPr lang="en-US" altLang="en-US"/>
              <a:t>Closure of a Set of Functional Dependencies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0414" y="1477964"/>
            <a:ext cx="7640637" cy="4714875"/>
          </a:xfrm>
        </p:spPr>
        <p:txBody>
          <a:bodyPr/>
          <a:lstStyle/>
          <a:p>
            <a:r>
              <a:rPr lang="en-US" altLang="en-US"/>
              <a:t>We can find F</a:t>
            </a:r>
            <a:r>
              <a:rPr lang="en-US" altLang="en-US" i="1" baseline="30000"/>
              <a:t>+, </a:t>
            </a:r>
            <a:r>
              <a:rPr lang="en-US" altLang="en-US"/>
              <a:t> the closure of F, by repeatedly applying </a:t>
            </a:r>
            <a:br>
              <a:rPr lang="en-US" altLang="en-US"/>
            </a:br>
            <a:r>
              <a:rPr lang="en-US" altLang="en-US" b="1">
                <a:solidFill>
                  <a:srgbClr val="000099"/>
                </a:solidFill>
              </a:rPr>
              <a:t>Armstrong’s Axioms:</a:t>
            </a:r>
          </a:p>
          <a:p>
            <a:pPr lvl="1"/>
            <a:r>
              <a:rPr lang="en-US" altLang="en-US"/>
              <a:t>if </a:t>
            </a:r>
            <a:r>
              <a:rPr lang="en-US" altLang="en-US" i="1">
                <a:sym typeface="Symbol" charset="2"/>
              </a:rPr>
              <a:t></a:t>
            </a:r>
            <a:r>
              <a:rPr lang="en-US" altLang="en-US">
                <a:sym typeface="Symbol" charset="2"/>
              </a:rPr>
              <a:t>  , then  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Symbol" charset="2"/>
              </a:rPr>
              <a:t>                      </a:t>
            </a:r>
            <a:r>
              <a:rPr lang="en-US" altLang="en-US" b="1">
                <a:sym typeface="Symbol" charset="2"/>
              </a:rPr>
              <a:t>(</a:t>
            </a:r>
            <a:r>
              <a:rPr lang="en-US" altLang="en-US" b="1">
                <a:solidFill>
                  <a:srgbClr val="000099"/>
                </a:solidFill>
                <a:sym typeface="Symbol" charset="2"/>
              </a:rPr>
              <a:t>reflexivity</a:t>
            </a:r>
            <a:r>
              <a:rPr lang="en-US" altLang="en-US" b="1">
                <a:sym typeface="Symbol" charset="2"/>
              </a:rPr>
              <a:t>)</a:t>
            </a:r>
            <a:endParaRPr lang="en-US" altLang="en-US">
              <a:sym typeface="Symbol" charset="2"/>
            </a:endParaRPr>
          </a:p>
          <a:p>
            <a:pPr lvl="1"/>
            <a:r>
              <a:rPr lang="en-US" altLang="en-US">
                <a:sym typeface="Symbol" charset="2"/>
              </a:rPr>
              <a:t>if  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Symbol" charset="2"/>
              </a:rPr>
              <a:t>, </a:t>
            </a:r>
            <a:r>
              <a:rPr lang="en-US" altLang="en-US">
                <a:sym typeface="Symbol" charset="2"/>
              </a:rPr>
              <a:t>then </a:t>
            </a:r>
            <a:r>
              <a:rPr lang="en-US" altLang="en-US">
                <a:sym typeface="Greek Symbols" charset="0"/>
              </a:rPr>
              <a:t> </a:t>
            </a:r>
            <a:r>
              <a:rPr lang="en-US" altLang="en-US">
                <a:sym typeface="Symbol" charset="2"/>
              </a:rPr>
              <a:t> 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>
                <a:sym typeface="Symbol" charset="2"/>
              </a:rPr>
              <a:t> 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Symbol" charset="2"/>
              </a:rPr>
              <a:t>               </a:t>
            </a:r>
            <a:r>
              <a:rPr lang="en-US" altLang="en-US" b="1">
                <a:sym typeface="Symbol" charset="2"/>
              </a:rPr>
              <a:t>(</a:t>
            </a:r>
            <a:r>
              <a:rPr lang="en-US" altLang="en-US" b="1">
                <a:solidFill>
                  <a:srgbClr val="000099"/>
                </a:solidFill>
                <a:sym typeface="Symbol" charset="2"/>
              </a:rPr>
              <a:t>augmentation</a:t>
            </a:r>
            <a:r>
              <a:rPr lang="en-US" altLang="en-US" b="1">
                <a:sym typeface="Symbol" charset="2"/>
              </a:rPr>
              <a:t>)</a:t>
            </a:r>
            <a:endParaRPr lang="en-US" altLang="en-US">
              <a:sym typeface="Symbol" charset="2"/>
            </a:endParaRPr>
          </a:p>
          <a:p>
            <a:pPr lvl="1"/>
            <a:r>
              <a:rPr lang="en-US" altLang="en-US">
                <a:sym typeface="Symbol" charset="2"/>
              </a:rPr>
              <a:t>if  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Symbol" charset="2"/>
              </a:rPr>
              <a:t>, </a:t>
            </a:r>
            <a:r>
              <a:rPr lang="en-US" altLang="en-US">
                <a:sym typeface="Symbol" charset="2"/>
              </a:rPr>
              <a:t>and </a:t>
            </a:r>
            <a:r>
              <a:rPr lang="en-US" altLang="en-US" i="1">
                <a:sym typeface="Symbol" charset="2"/>
              </a:rPr>
              <a:t> </a:t>
            </a:r>
            <a:r>
              <a:rPr lang="en-US" altLang="en-US">
                <a:sym typeface="Symbol" charset="2"/>
              </a:rPr>
              <a:t> </a:t>
            </a:r>
            <a:r>
              <a:rPr lang="en-US" altLang="en-US">
                <a:sym typeface="Monotype Sorts" charset="2"/>
              </a:rPr>
              <a:t>, then </a:t>
            </a:r>
            <a:r>
              <a:rPr lang="en-US" altLang="en-US">
                <a:sym typeface="Symbol" charset="2"/>
              </a:rPr>
              <a:t> 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>
                <a:sym typeface="Symbol" charset="2"/>
              </a:rPr>
              <a:t> </a:t>
            </a:r>
            <a:r>
              <a:rPr lang="en-US" altLang="en-US">
                <a:sym typeface="Greek Symbols" charset="0"/>
              </a:rPr>
              <a:t>   </a:t>
            </a:r>
            <a:r>
              <a:rPr lang="en-US" altLang="en-US" b="1">
                <a:sym typeface="Greek Symbols" charset="0"/>
              </a:rPr>
              <a:t>(</a:t>
            </a:r>
            <a:r>
              <a:rPr lang="en-US" altLang="en-US" b="1">
                <a:solidFill>
                  <a:srgbClr val="000099"/>
                </a:solidFill>
                <a:sym typeface="Greek Symbols" charset="0"/>
              </a:rPr>
              <a:t>transitivity</a:t>
            </a:r>
            <a:r>
              <a:rPr lang="en-US" altLang="en-US" b="1">
                <a:sym typeface="Greek Symbols" charset="0"/>
              </a:rPr>
              <a:t>)</a:t>
            </a:r>
          </a:p>
          <a:p>
            <a:r>
              <a:rPr lang="en-US" altLang="en-US">
                <a:sym typeface="Greek Symbols" charset="0"/>
              </a:rPr>
              <a:t>These rules are 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  <a:sym typeface="Greek Symbols" charset="0"/>
              </a:rPr>
              <a:t>sound</a:t>
            </a:r>
            <a:r>
              <a:rPr lang="en-US" altLang="en-US">
                <a:sym typeface="Greek Symbols" charset="0"/>
              </a:rPr>
              <a:t> (generate only functional dependencies that actually hold),  and 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  <a:sym typeface="Greek Symbols" charset="0"/>
              </a:rPr>
              <a:t>complete</a:t>
            </a:r>
            <a:r>
              <a:rPr lang="en-US" altLang="en-US">
                <a:sym typeface="Greek Symbols" charset="0"/>
              </a:rPr>
              <a:t> (generate all functional dependencies that hold).</a:t>
            </a:r>
          </a:p>
        </p:txBody>
      </p:sp>
    </p:spTree>
    <p:extLst>
      <p:ext uri="{BB962C8B-B14F-4D97-AF65-F5344CB8AC3E}">
        <p14:creationId xmlns:p14="http://schemas.microsoft.com/office/powerpoint/2010/main" val="6520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9350" y="925514"/>
            <a:ext cx="8248650" cy="58388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/>
              <a:t>R = (A, B, C, G, H, I)</a:t>
            </a:r>
            <a:br>
              <a:rPr lang="en-US" altLang="en-US" i="1"/>
            </a:br>
            <a:r>
              <a:rPr lang="en-US" altLang="en-US" i="1"/>
              <a:t>F = </a:t>
            </a:r>
            <a:r>
              <a:rPr lang="en-US" altLang="en-US"/>
              <a:t>{  </a:t>
            </a:r>
            <a:r>
              <a:rPr lang="en-US" altLang="en-US" i="1">
                <a:sym typeface="Iconic Symbols Ext" charset="0"/>
              </a:rPr>
              <a:t>A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B</a:t>
            </a:r>
            <a:br>
              <a:rPr lang="en-US" altLang="en-US" i="1">
                <a:sym typeface="Monotype Sorts" charset="2"/>
              </a:rPr>
            </a:br>
            <a:r>
              <a:rPr lang="en-US" altLang="en-US" i="1">
                <a:sym typeface="Monotype Sorts" charset="2"/>
              </a:rPr>
              <a:t>	   </a:t>
            </a:r>
            <a:r>
              <a:rPr lang="en-US" altLang="en-US" i="1">
                <a:sym typeface="Iconic Symbols Ext" charset="0"/>
              </a:rPr>
              <a:t>A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C</a:t>
            </a:r>
            <a:br>
              <a:rPr lang="en-US" altLang="en-US" i="1">
                <a:sym typeface="Monotype Sorts" charset="2"/>
              </a:rPr>
            </a:br>
            <a:r>
              <a:rPr lang="en-US" altLang="en-US" i="1">
                <a:sym typeface="Monotype Sorts" charset="2"/>
              </a:rPr>
              <a:t>	</a:t>
            </a:r>
            <a:r>
              <a:rPr lang="en-US" altLang="en-US" i="1">
                <a:sym typeface="Iconic Symbols Ext" charset="0"/>
              </a:rPr>
              <a:t>CG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H</a:t>
            </a:r>
            <a:br>
              <a:rPr lang="en-US" altLang="en-US" i="1">
                <a:sym typeface="Monotype Sorts" charset="2"/>
              </a:rPr>
            </a:br>
            <a:r>
              <a:rPr lang="en-US" altLang="en-US" i="1">
                <a:sym typeface="Monotype Sorts" charset="2"/>
              </a:rPr>
              <a:t>	</a:t>
            </a:r>
            <a:r>
              <a:rPr lang="en-US" altLang="en-US" i="1">
                <a:sym typeface="Iconic Symbols Ext" charset="0"/>
              </a:rPr>
              <a:t>CG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I</a:t>
            </a:r>
            <a:br>
              <a:rPr lang="en-US" altLang="en-US" i="1">
                <a:sym typeface="Monotype Sorts" charset="2"/>
              </a:rPr>
            </a:br>
            <a:r>
              <a:rPr lang="en-US" altLang="en-US" i="1">
                <a:sym typeface="Monotype Sorts" charset="2"/>
              </a:rPr>
              <a:t>	   </a:t>
            </a:r>
            <a:r>
              <a:rPr lang="en-US" altLang="en-US" i="1">
                <a:sym typeface="Iconic Symbols Ext" charset="0"/>
              </a:rPr>
              <a:t>B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H</a:t>
            </a:r>
            <a:r>
              <a:rPr lang="en-US" altLang="en-US">
                <a:sym typeface="Monotype Sorts" charset="2"/>
              </a:rPr>
              <a:t>}</a:t>
            </a:r>
            <a:endParaRPr lang="en-US" altLang="en-US">
              <a:sym typeface="MS LineDraw" charset="0"/>
            </a:endParaRPr>
          </a:p>
          <a:p>
            <a:pPr>
              <a:tabLst>
                <a:tab pos="803275" algn="l"/>
              </a:tabLst>
            </a:pPr>
            <a:r>
              <a:rPr lang="en-US" altLang="en-US">
                <a:sym typeface="MS LineDraw" charset="0"/>
              </a:rPr>
              <a:t>some members of </a:t>
            </a:r>
            <a:r>
              <a:rPr lang="en-US" altLang="en-US" i="1">
                <a:sym typeface="MS LineDraw" charset="0"/>
              </a:rPr>
              <a:t>F</a:t>
            </a:r>
            <a:r>
              <a:rPr lang="en-US" altLang="en-US" baseline="30000">
                <a:sym typeface="MS LineDraw" charset="0"/>
              </a:rPr>
              <a:t>+</a:t>
            </a:r>
            <a:endParaRPr lang="en-US" altLang="en-US">
              <a:sym typeface="MS LineDraw" charset="0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>
                <a:sym typeface="Monotype Sorts" charset="2"/>
              </a:rPr>
              <a:t>A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>
                <a:sym typeface="Monotype Sorts" charset="2"/>
              </a:rPr>
              <a:t>by transitivity from </a:t>
            </a:r>
            <a:r>
              <a:rPr lang="en-US" altLang="en-US" i="1">
                <a:sym typeface="Iconic Symbols Ext" charset="0"/>
              </a:rPr>
              <a:t>A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B and </a:t>
            </a:r>
            <a:r>
              <a:rPr lang="en-US" altLang="en-US" i="1">
                <a:sym typeface="Iconic Symbols Ext" charset="0"/>
              </a:rPr>
              <a:t>B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>
                <a:sym typeface="Monotype Sorts" charset="2"/>
              </a:rPr>
              <a:t>AG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I       </a:t>
            </a:r>
            <a:endParaRPr lang="en-US" altLang="en-US">
              <a:sym typeface="Monotype Sorts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>
                <a:sym typeface="Monotype Sorts" charset="2"/>
              </a:rPr>
              <a:t>by augmenting </a:t>
            </a:r>
            <a:r>
              <a:rPr lang="en-US" altLang="en-US" i="1">
                <a:sym typeface="Iconic Symbols Ext" charset="0"/>
              </a:rPr>
              <a:t>A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C </a:t>
            </a:r>
            <a:r>
              <a:rPr lang="en-US" altLang="en-US">
                <a:sym typeface="Monotype Sorts" charset="2"/>
              </a:rPr>
              <a:t>with G, to get </a:t>
            </a:r>
            <a:r>
              <a:rPr lang="en-US" altLang="en-US" i="1">
                <a:sym typeface="Iconic Symbols Ext" charset="0"/>
              </a:rPr>
              <a:t>AG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CG </a:t>
            </a:r>
            <a:br>
              <a:rPr lang="en-US" altLang="en-US" i="1">
                <a:sym typeface="Monotype Sorts" charset="2"/>
              </a:rPr>
            </a:br>
            <a:r>
              <a:rPr lang="en-US" altLang="en-US" i="1">
                <a:sym typeface="Monotype Sorts" charset="2"/>
              </a:rPr>
              <a:t>                   </a:t>
            </a:r>
            <a:r>
              <a:rPr lang="en-US" altLang="en-US">
                <a:sym typeface="Monotype Sorts" charset="2"/>
              </a:rPr>
              <a:t>and then transitivity with </a:t>
            </a:r>
            <a:r>
              <a:rPr lang="en-US" altLang="en-US" i="1">
                <a:sym typeface="Iconic Symbols Ext" charset="0"/>
              </a:rPr>
              <a:t>CG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i="1">
                <a:sym typeface="Monotype Sorts" charset="2"/>
              </a:rPr>
              <a:t>CG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HI     </a:t>
            </a:r>
            <a:endParaRPr lang="en-US" altLang="en-US">
              <a:sym typeface="Monotype Sorts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>
                <a:sym typeface="Monotype Sorts" charset="2"/>
              </a:rPr>
              <a:t>by augmenting </a:t>
            </a:r>
            <a:r>
              <a:rPr lang="en-US" altLang="en-US" i="1">
                <a:sym typeface="Iconic Symbols Ext" charset="0"/>
              </a:rPr>
              <a:t>CG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I </a:t>
            </a:r>
            <a:r>
              <a:rPr lang="en-US" altLang="en-US">
                <a:sym typeface="Monotype Sorts" charset="2"/>
              </a:rPr>
              <a:t>to infer </a:t>
            </a:r>
            <a:r>
              <a:rPr lang="en-US" altLang="en-US" i="1">
                <a:sym typeface="Iconic Symbols Ext" charset="0"/>
              </a:rPr>
              <a:t>CG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CG</a:t>
            </a:r>
            <a:r>
              <a:rPr lang="en-US" altLang="en-US" i="1">
                <a:sym typeface="Monotype Sorts" charset="2"/>
              </a:rPr>
              <a:t>I, </a:t>
            </a:r>
          </a:p>
          <a:p>
            <a:pPr lvl="2">
              <a:buNone/>
              <a:tabLst>
                <a:tab pos="803275" algn="l"/>
              </a:tabLst>
            </a:pPr>
            <a:r>
              <a:rPr lang="en-US" altLang="en-US">
                <a:sym typeface="Monotype Sorts" charset="2"/>
              </a:rPr>
              <a:t>    and augmenting of </a:t>
            </a:r>
            <a:r>
              <a:rPr lang="en-US" altLang="en-US" i="1">
                <a:sym typeface="Iconic Symbols Ext" charset="0"/>
              </a:rPr>
              <a:t>CG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H </a:t>
            </a:r>
            <a:r>
              <a:rPr lang="en-US" altLang="en-US">
                <a:sym typeface="Monotype Sorts" charset="2"/>
              </a:rPr>
              <a:t>to infer</a:t>
            </a:r>
            <a:r>
              <a:rPr lang="en-US" altLang="en-US" i="1">
                <a:sym typeface="Monotype Sorts" charset="2"/>
              </a:rPr>
              <a:t> </a:t>
            </a:r>
            <a:r>
              <a:rPr lang="en-US" altLang="en-US" i="1">
                <a:sym typeface="Iconic Symbols Ext" charset="0"/>
              </a:rPr>
              <a:t>CGI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HI, </a:t>
            </a:r>
          </a:p>
          <a:p>
            <a:pPr lvl="2">
              <a:buNone/>
              <a:tabLst>
                <a:tab pos="803275" algn="l"/>
              </a:tabLst>
            </a:pPr>
            <a:r>
              <a:rPr lang="en-US" altLang="en-US" i="1">
                <a:sym typeface="Monotype Sorts" charset="2"/>
              </a:rPr>
              <a:t>                         </a:t>
            </a:r>
            <a:r>
              <a:rPr lang="en-US" altLang="en-US">
                <a:sym typeface="Monotype Sorts" charset="2"/>
              </a:rPr>
              <a:t>and then transitivity</a:t>
            </a:r>
          </a:p>
        </p:txBody>
      </p:sp>
    </p:spTree>
    <p:extLst>
      <p:ext uri="{BB962C8B-B14F-4D97-AF65-F5344CB8AC3E}">
        <p14:creationId xmlns:p14="http://schemas.microsoft.com/office/powerpoint/2010/main" val="165113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 for Computing F</a:t>
            </a:r>
            <a:r>
              <a:rPr lang="en-US" altLang="en-US" baseline="30000"/>
              <a:t>+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8" y="1093789"/>
            <a:ext cx="7994650" cy="4903787"/>
          </a:xfrm>
        </p:spPr>
        <p:txBody>
          <a:bodyPr/>
          <a:lstStyle/>
          <a:p>
            <a:r>
              <a:rPr lang="en-US" altLang="en-US"/>
              <a:t>To compute the closure of a set of functional dependencies F:</a:t>
            </a:r>
            <a:br>
              <a:rPr lang="en-US" altLang="en-US"/>
            </a:br>
            <a:endParaRPr lang="en-US" altLang="en-US" i="1"/>
          </a:p>
          <a:p>
            <a:pPr>
              <a:buFont typeface="Monotype Sorts" charset="2"/>
              <a:buNone/>
            </a:pPr>
            <a:r>
              <a:rPr lang="en-US" altLang="en-US" i="1"/>
              <a:t>     F </a:t>
            </a:r>
            <a:r>
              <a:rPr lang="en-US" altLang="en-US" baseline="30000"/>
              <a:t>+</a:t>
            </a:r>
            <a:r>
              <a:rPr lang="en-US" altLang="en-US"/>
              <a:t> = </a:t>
            </a:r>
            <a:r>
              <a:rPr lang="en-US" altLang="en-US" i="1"/>
              <a:t>F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 b="1"/>
              <a:t>repeat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b="1"/>
              <a:t>for each</a:t>
            </a:r>
            <a:r>
              <a:rPr lang="en-US" altLang="en-US"/>
              <a:t> functional dependency </a:t>
            </a:r>
            <a:r>
              <a:rPr lang="en-US" altLang="en-US" i="1"/>
              <a:t>f</a:t>
            </a:r>
            <a:r>
              <a:rPr lang="en-US" altLang="en-US"/>
              <a:t> in </a:t>
            </a:r>
            <a:r>
              <a:rPr lang="en-US" altLang="en-US" i="1"/>
              <a:t>F</a:t>
            </a:r>
            <a:r>
              <a:rPr lang="en-US" altLang="en-US" baseline="30000"/>
              <a:t>+</a:t>
            </a:r>
            <a:br>
              <a:rPr lang="en-US" altLang="en-US" baseline="30000"/>
            </a:br>
            <a:r>
              <a:rPr lang="en-US" altLang="en-US" baseline="30000"/>
              <a:t>	</a:t>
            </a:r>
            <a:r>
              <a:rPr lang="en-US" altLang="en-US"/>
              <a:t>       apply reflexivity and augmentation rules on </a:t>
            </a:r>
            <a:r>
              <a:rPr lang="en-US" altLang="en-US" i="1"/>
              <a:t>f</a:t>
            </a:r>
            <a:br>
              <a:rPr lang="en-US" altLang="en-US" i="1"/>
            </a:br>
            <a:r>
              <a:rPr lang="en-US" altLang="en-US" i="1"/>
              <a:t>	       </a:t>
            </a:r>
            <a:r>
              <a:rPr lang="en-US" altLang="en-US"/>
              <a:t>add the resulting functional dependencies to </a:t>
            </a:r>
            <a:r>
              <a:rPr lang="en-US" altLang="en-US" i="1"/>
              <a:t>F </a:t>
            </a:r>
            <a:r>
              <a:rPr lang="en-US" altLang="en-US" baseline="30000"/>
              <a:t>+</a:t>
            </a:r>
            <a:br>
              <a:rPr lang="en-US" altLang="en-US" baseline="30000"/>
            </a:br>
            <a:r>
              <a:rPr lang="en-US" altLang="en-US" baseline="30000"/>
              <a:t>	</a:t>
            </a:r>
            <a:r>
              <a:rPr lang="en-US" altLang="en-US" b="1"/>
              <a:t>for each </a:t>
            </a:r>
            <a:r>
              <a:rPr lang="en-US" altLang="en-US"/>
              <a:t>pair of functional dependencies </a:t>
            </a:r>
            <a:r>
              <a:rPr lang="en-US" altLang="en-US" i="1"/>
              <a:t>f</a:t>
            </a:r>
            <a:r>
              <a:rPr lang="en-US" altLang="en-US" baseline="-25000"/>
              <a:t>1</a:t>
            </a:r>
            <a:r>
              <a:rPr lang="en-US" altLang="en-US"/>
              <a:t>and </a:t>
            </a:r>
            <a:r>
              <a:rPr lang="en-US" altLang="en-US" i="1"/>
              <a:t>f</a:t>
            </a:r>
            <a:r>
              <a:rPr lang="en-US" altLang="en-US" baseline="-25000"/>
              <a:t>2</a:t>
            </a:r>
            <a:r>
              <a:rPr lang="en-US" altLang="en-US"/>
              <a:t> in </a:t>
            </a:r>
            <a:r>
              <a:rPr lang="en-US" altLang="en-US" i="1"/>
              <a:t>F </a:t>
            </a:r>
            <a:r>
              <a:rPr lang="en-US" altLang="en-US" baseline="30000"/>
              <a:t>+</a:t>
            </a:r>
            <a:br>
              <a:rPr lang="en-US" altLang="en-US" baseline="30000"/>
            </a:br>
            <a:r>
              <a:rPr lang="en-US" altLang="en-US" baseline="30000"/>
              <a:t>	</a:t>
            </a:r>
            <a:r>
              <a:rPr lang="en-US" altLang="en-US"/>
              <a:t>       </a:t>
            </a:r>
            <a:r>
              <a:rPr lang="en-US" altLang="en-US" b="1"/>
              <a:t>if</a:t>
            </a:r>
            <a:r>
              <a:rPr lang="en-US" altLang="en-US"/>
              <a:t> </a:t>
            </a:r>
            <a:r>
              <a:rPr lang="en-US" altLang="en-US" i="1"/>
              <a:t>f</a:t>
            </a:r>
            <a:r>
              <a:rPr lang="en-US" altLang="en-US" baseline="-25000"/>
              <a:t>1</a:t>
            </a:r>
            <a:r>
              <a:rPr lang="en-US" altLang="en-US"/>
              <a:t> and </a:t>
            </a:r>
            <a:r>
              <a:rPr lang="en-US" altLang="en-US" i="1"/>
              <a:t>f</a:t>
            </a:r>
            <a:r>
              <a:rPr lang="en-US" altLang="en-US" baseline="-25000"/>
              <a:t>2</a:t>
            </a:r>
            <a:r>
              <a:rPr lang="en-US" altLang="en-US"/>
              <a:t> can be combined using transitivity</a:t>
            </a:r>
            <a:br>
              <a:rPr lang="en-US" altLang="en-US"/>
            </a:br>
            <a:r>
              <a:rPr lang="en-US" altLang="en-US"/>
              <a:t>		 </a:t>
            </a:r>
            <a:r>
              <a:rPr lang="en-US" altLang="en-US" b="1"/>
              <a:t>then</a:t>
            </a:r>
            <a:r>
              <a:rPr lang="en-US" altLang="en-US"/>
              <a:t> add the resulting functional dependency to </a:t>
            </a:r>
            <a:r>
              <a:rPr lang="en-US" altLang="en-US" i="1"/>
              <a:t>F </a:t>
            </a:r>
            <a:r>
              <a:rPr lang="en-US" altLang="en-US" baseline="30000"/>
              <a:t>+</a:t>
            </a:r>
            <a:br>
              <a:rPr lang="en-US" altLang="en-US" baseline="30000"/>
            </a:br>
            <a:r>
              <a:rPr lang="en-US" altLang="en-US" b="1"/>
              <a:t>until </a:t>
            </a:r>
            <a:r>
              <a:rPr lang="en-US" altLang="en-US" i="1"/>
              <a:t>F </a:t>
            </a:r>
            <a:r>
              <a:rPr lang="en-US" altLang="en-US" baseline="30000"/>
              <a:t>+</a:t>
            </a:r>
            <a:r>
              <a:rPr lang="en-US" altLang="en-US"/>
              <a:t> does not change any further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 b="1"/>
              <a:t>     NOTE</a:t>
            </a:r>
            <a:r>
              <a:rPr lang="en-US" altLang="en-US"/>
              <a:t>:  We shall see an alternative procedure for this task later</a:t>
            </a:r>
            <a:endParaRPr lang="en-US" altLang="en-US" i="1" baseline="-25000"/>
          </a:p>
          <a:p>
            <a:pPr>
              <a:buFont typeface="Monotype Sorts" charset="2"/>
              <a:buNone/>
            </a:pPr>
            <a:endParaRPr lang="en-US" altLang="en-US" baseline="30000"/>
          </a:p>
        </p:txBody>
      </p:sp>
    </p:spTree>
    <p:extLst>
      <p:ext uri="{BB962C8B-B14F-4D97-AF65-F5344CB8AC3E}">
        <p14:creationId xmlns:p14="http://schemas.microsoft.com/office/powerpoint/2010/main" val="12336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7600" y="485775"/>
            <a:ext cx="8077200" cy="609600"/>
          </a:xfrm>
        </p:spPr>
        <p:txBody>
          <a:bodyPr/>
          <a:lstStyle/>
          <a:p>
            <a:r>
              <a:rPr lang="en-US" altLang="en-US"/>
              <a:t>Closure of Functional Dependencies (Cont.)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8" y="1474788"/>
            <a:ext cx="7359650" cy="4140200"/>
          </a:xfrm>
        </p:spPr>
        <p:txBody>
          <a:bodyPr/>
          <a:lstStyle/>
          <a:p>
            <a:r>
              <a:rPr lang="en-US" altLang="en-US"/>
              <a:t>Additional rules:</a:t>
            </a:r>
          </a:p>
          <a:p>
            <a:pPr lvl="1"/>
            <a:r>
              <a:rPr lang="en-US" altLang="en-US">
                <a:sym typeface="Symbol" charset="2"/>
              </a:rPr>
              <a:t>If  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Symbol" charset="2"/>
              </a:rPr>
              <a:t> </a:t>
            </a:r>
            <a:r>
              <a:rPr lang="en-US" altLang="en-US">
                <a:sym typeface="Symbol" charset="2"/>
              </a:rPr>
              <a:t>holds</a:t>
            </a:r>
            <a:r>
              <a:rPr lang="en-US" altLang="en-US" i="1">
                <a:sym typeface="Symbol" charset="2"/>
              </a:rPr>
              <a:t> a</a:t>
            </a:r>
            <a:r>
              <a:rPr lang="en-US" altLang="en-US">
                <a:sym typeface="Symbol" charset="2"/>
              </a:rPr>
              <a:t>nd </a:t>
            </a:r>
            <a:r>
              <a:rPr lang="en-US" altLang="en-US" i="1">
                <a:sym typeface="Symbol" charset="2"/>
              </a:rPr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>
                <a:sym typeface="Symbol" charset="2"/>
              </a:rPr>
              <a:t></a:t>
            </a:r>
            <a:r>
              <a:rPr lang="en-US" altLang="en-US">
                <a:sym typeface="Monotype Sorts" charset="2"/>
              </a:rPr>
              <a:t> holds,  then </a:t>
            </a:r>
            <a:r>
              <a:rPr lang="en-US" altLang="en-US">
                <a:sym typeface="Symbol" charset="2"/>
              </a:rPr>
              <a:t> 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Symbol" charset="2"/>
              </a:rPr>
              <a:t> </a:t>
            </a:r>
            <a:r>
              <a:rPr lang="en-US" altLang="en-US">
                <a:sym typeface="Symbol" charset="2"/>
              </a:rPr>
              <a:t></a:t>
            </a:r>
            <a:r>
              <a:rPr lang="en-US" altLang="en-US">
                <a:sym typeface="Greek Symbols" charset="0"/>
              </a:rPr>
              <a:t> holds </a:t>
            </a:r>
            <a:r>
              <a:rPr lang="en-US" altLang="en-US" b="1">
                <a:sym typeface="Greek Symbols" charset="0"/>
              </a:rPr>
              <a:t>(</a:t>
            </a:r>
            <a:r>
              <a:rPr lang="en-US" altLang="en-US" b="1">
                <a:solidFill>
                  <a:srgbClr val="000099"/>
                </a:solidFill>
                <a:sym typeface="Greek Symbols" charset="0"/>
              </a:rPr>
              <a:t>union</a:t>
            </a:r>
            <a:r>
              <a:rPr lang="en-US" altLang="en-US" b="1">
                <a:sym typeface="Greek Symbols" charset="0"/>
              </a:rPr>
              <a:t>)</a:t>
            </a:r>
            <a:endParaRPr lang="en-US" altLang="en-US">
              <a:sym typeface="Greek Symbols" charset="0"/>
            </a:endParaRPr>
          </a:p>
          <a:p>
            <a:pPr lvl="1"/>
            <a:r>
              <a:rPr lang="en-US" altLang="en-US">
                <a:sym typeface="Greek Symbols" charset="0"/>
              </a:rPr>
              <a:t>If </a:t>
            </a:r>
            <a:r>
              <a:rPr lang="en-US" altLang="en-US">
                <a:sym typeface="Symbol" charset="2"/>
              </a:rPr>
              <a:t> 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Symbol" charset="2"/>
              </a:rPr>
              <a:t> </a:t>
            </a:r>
            <a:r>
              <a:rPr lang="en-US" altLang="en-US">
                <a:sym typeface="Symbol" charset="2"/>
              </a:rPr>
              <a:t></a:t>
            </a:r>
            <a:r>
              <a:rPr lang="en-US" altLang="en-US">
                <a:sym typeface="Monotype Sorts" charset="2"/>
              </a:rPr>
              <a:t> holds, then </a:t>
            </a:r>
            <a:r>
              <a:rPr lang="en-US" altLang="en-US">
                <a:sym typeface="Symbol" charset="2"/>
              </a:rPr>
              <a:t> 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Symbol" charset="2"/>
              </a:rPr>
              <a:t>  </a:t>
            </a:r>
            <a:r>
              <a:rPr lang="en-US" altLang="en-US">
                <a:sym typeface="Symbol" charset="2"/>
              </a:rPr>
              <a:t>holds and </a:t>
            </a:r>
            <a:r>
              <a:rPr lang="en-US" altLang="en-US" i="1">
                <a:sym typeface="Symbol" charset="2"/>
              </a:rPr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>
                <a:sym typeface="Symbol" charset="2"/>
              </a:rPr>
              <a:t></a:t>
            </a:r>
            <a:r>
              <a:rPr lang="en-US" altLang="en-US">
                <a:sym typeface="Monotype Sorts" charset="2"/>
              </a:rPr>
              <a:t> holds </a:t>
            </a:r>
            <a:r>
              <a:rPr lang="en-US" altLang="en-US" b="1">
                <a:sym typeface="Monotype Sorts" charset="2"/>
              </a:rPr>
              <a:t>(</a:t>
            </a:r>
            <a:r>
              <a:rPr lang="en-US" altLang="en-US" b="1">
                <a:solidFill>
                  <a:srgbClr val="000099"/>
                </a:solidFill>
                <a:sym typeface="Monotype Sorts" charset="2"/>
              </a:rPr>
              <a:t>decomposition</a:t>
            </a:r>
            <a:r>
              <a:rPr lang="en-US" altLang="en-US" b="1">
                <a:sym typeface="Monotype Sorts" charset="2"/>
              </a:rPr>
              <a:t>)</a:t>
            </a:r>
            <a:endParaRPr lang="en-US" altLang="en-US">
              <a:sym typeface="Monotype Sorts" charset="2"/>
            </a:endParaRPr>
          </a:p>
          <a:p>
            <a:pPr lvl="1"/>
            <a:r>
              <a:rPr lang="en-US" altLang="en-US">
                <a:sym typeface="Monotype Sorts" charset="2"/>
              </a:rPr>
              <a:t>If </a:t>
            </a:r>
            <a:r>
              <a:rPr lang="en-US" altLang="en-US">
                <a:sym typeface="Symbol" charset="2"/>
              </a:rPr>
              <a:t> 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Symbol" charset="2"/>
              </a:rPr>
              <a:t>  </a:t>
            </a:r>
            <a:r>
              <a:rPr lang="en-US" altLang="en-US">
                <a:sym typeface="Symbol" charset="2"/>
              </a:rPr>
              <a:t>holds</a:t>
            </a:r>
            <a:r>
              <a:rPr lang="en-US" altLang="en-US" i="1">
                <a:sym typeface="Symbol" charset="2"/>
              </a:rPr>
              <a:t> a</a:t>
            </a:r>
            <a:r>
              <a:rPr lang="en-US" altLang="en-US">
                <a:sym typeface="Symbol" charset="2"/>
              </a:rPr>
              <a:t>nd </a:t>
            </a:r>
            <a:r>
              <a:rPr lang="en-US" altLang="en-US">
                <a:sym typeface="Greek Symbols" charset="0"/>
              </a:rPr>
              <a:t> </a:t>
            </a:r>
            <a:r>
              <a:rPr lang="en-US" altLang="en-US" i="1">
                <a:sym typeface="Symbol" charset="2"/>
              </a:rPr>
              <a:t>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>
                <a:sym typeface="Symbol" charset="2"/>
              </a:rPr>
              <a:t></a:t>
            </a:r>
            <a:r>
              <a:rPr lang="en-US" altLang="en-US">
                <a:sym typeface="Greek Symbols" charset="0"/>
              </a:rPr>
              <a:t> holds, then </a:t>
            </a:r>
            <a:r>
              <a:rPr lang="en-US" altLang="en-US">
                <a:sym typeface="Symbol" charset="2"/>
              </a:rPr>
              <a:t> </a:t>
            </a:r>
            <a:r>
              <a:rPr lang="en-US" altLang="en-US">
                <a:sym typeface="Greek Symbols" charset="0"/>
              </a:rPr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>
                <a:sym typeface="Symbol" charset="2"/>
              </a:rPr>
              <a:t></a:t>
            </a:r>
            <a:r>
              <a:rPr lang="en-US" altLang="en-US">
                <a:sym typeface="Greek Symbols" charset="0"/>
              </a:rPr>
              <a:t> holds</a:t>
            </a:r>
            <a:r>
              <a:rPr lang="en-US" altLang="en-US" b="1">
                <a:sym typeface="Greek Symbols" charset="0"/>
              </a:rPr>
              <a:t> (</a:t>
            </a:r>
            <a:r>
              <a:rPr lang="en-US" altLang="en-US" b="1">
                <a:solidFill>
                  <a:srgbClr val="000099"/>
                </a:solidFill>
                <a:sym typeface="Greek Symbols" charset="0"/>
              </a:rPr>
              <a:t>pseudotransitivity</a:t>
            </a:r>
            <a:r>
              <a:rPr lang="en-US" altLang="en-US" b="1">
                <a:sym typeface="Greek Symbols" charset="0"/>
              </a:rPr>
              <a:t>)</a:t>
            </a:r>
            <a:endParaRPr lang="en-US" altLang="en-US">
              <a:sym typeface="Greek Symbols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>
                <a:sym typeface="Greek Symbols" charset="0"/>
              </a:rPr>
              <a:t>The above rules can be inferred from Armstrong’s axioms.</a:t>
            </a:r>
          </a:p>
        </p:txBody>
      </p:sp>
    </p:spTree>
    <p:extLst>
      <p:ext uri="{BB962C8B-B14F-4D97-AF65-F5344CB8AC3E}">
        <p14:creationId xmlns:p14="http://schemas.microsoft.com/office/powerpoint/2010/main" val="20219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/>
              <a:t>Given a set of attributes </a:t>
            </a:r>
            <a:r>
              <a:rPr lang="en-US" altLang="en-US">
                <a:latin typeface="Symbol" charset="2"/>
                <a:sym typeface="Greek Symbols" charset="0"/>
              </a:rPr>
              <a:t>a,</a:t>
            </a:r>
            <a:r>
              <a:rPr lang="en-US" altLang="en-US"/>
              <a:t> define the </a:t>
            </a:r>
            <a:r>
              <a:rPr lang="en-US" altLang="en-US" b="1" i="1">
                <a:solidFill>
                  <a:srgbClr val="000099"/>
                </a:solidFill>
              </a:rPr>
              <a:t>closure</a:t>
            </a:r>
            <a:r>
              <a:rPr lang="en-US" altLang="en-US" i="1"/>
              <a:t> </a:t>
            </a:r>
            <a:r>
              <a:rPr lang="en-US" altLang="en-US"/>
              <a:t>of </a:t>
            </a:r>
            <a:r>
              <a:rPr lang="en-US" altLang="en-US">
                <a:latin typeface="Symbol" charset="2"/>
                <a:sym typeface="Greek Symbols" charset="0"/>
              </a:rPr>
              <a:t>a</a:t>
            </a:r>
            <a:r>
              <a:rPr lang="en-US" altLang="en-US">
                <a:sym typeface="Greek Symbols" charset="0"/>
              </a:rPr>
              <a:t> </a:t>
            </a:r>
            <a:r>
              <a:rPr lang="en-US" altLang="en-US" b="1">
                <a:solidFill>
                  <a:srgbClr val="000099"/>
                </a:solidFill>
                <a:sym typeface="Greek Symbols" charset="0"/>
              </a:rPr>
              <a:t>under</a:t>
            </a:r>
            <a:r>
              <a:rPr lang="en-US" altLang="en-US">
                <a:sym typeface="Greek Symbols" charset="0"/>
              </a:rPr>
              <a:t> </a:t>
            </a:r>
            <a:r>
              <a:rPr lang="en-US" altLang="en-US" i="1">
                <a:sym typeface="Greek Symbols" charset="0"/>
              </a:rPr>
              <a:t>F</a:t>
            </a:r>
            <a:r>
              <a:rPr lang="en-US" altLang="en-US">
                <a:sym typeface="Greek Symbols" charset="0"/>
              </a:rPr>
              <a:t> (denoted by </a:t>
            </a:r>
            <a:r>
              <a:rPr lang="en-US" altLang="en-US">
                <a:latin typeface="Symbol" charset="2"/>
                <a:sym typeface="Greek Symbols" charset="0"/>
              </a:rPr>
              <a:t>a</a:t>
            </a:r>
            <a:r>
              <a:rPr lang="en-US" altLang="en-US" baseline="30000">
                <a:sym typeface="Greek Symbols" charset="0"/>
              </a:rPr>
              <a:t>+</a:t>
            </a:r>
            <a:r>
              <a:rPr lang="en-US" altLang="en-US">
                <a:sym typeface="Greek Symbols" charset="0"/>
              </a:rPr>
              <a:t>) as the set of attributes that are functionally determined by </a:t>
            </a:r>
            <a:r>
              <a:rPr lang="en-US" altLang="en-US">
                <a:latin typeface="Symbol" charset="2"/>
                <a:sym typeface="Greek Symbols" charset="0"/>
              </a:rPr>
              <a:t>a</a:t>
            </a:r>
            <a:r>
              <a:rPr lang="en-US" altLang="en-US">
                <a:sym typeface="Greek Symbols" charset="0"/>
              </a:rPr>
              <a:t> under </a:t>
            </a:r>
            <a:r>
              <a:rPr lang="en-US" altLang="en-US" i="1">
                <a:sym typeface="Greek Symbols" charset="0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i="1">
              <a:sym typeface="Greek Symbols" charset="0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>
                <a:sym typeface="Greek Symbols" charset="0"/>
              </a:rPr>
              <a:t> Algorithm to compute </a:t>
            </a:r>
            <a:r>
              <a:rPr lang="en-US" altLang="en-US">
                <a:latin typeface="Symbol" charset="2"/>
                <a:sym typeface="Greek Symbols" charset="0"/>
              </a:rPr>
              <a:t>a</a:t>
            </a:r>
            <a:r>
              <a:rPr lang="en-US" altLang="en-US" baseline="30000">
                <a:sym typeface="Greek Symbols" charset="0"/>
              </a:rPr>
              <a:t>+</a:t>
            </a:r>
            <a:r>
              <a:rPr lang="en-US" altLang="en-US">
                <a:sym typeface="Greek Symbols" charset="0"/>
              </a:rPr>
              <a:t>, the closure of </a:t>
            </a:r>
            <a:r>
              <a:rPr lang="en-US" altLang="en-US">
                <a:latin typeface="Symbol" charset="2"/>
                <a:sym typeface="Greek Symbols" charset="0"/>
              </a:rPr>
              <a:t>a</a:t>
            </a:r>
            <a:r>
              <a:rPr lang="en-US" altLang="en-US">
                <a:sym typeface="Greek Symbols" charset="0"/>
              </a:rPr>
              <a:t> under </a:t>
            </a:r>
            <a:r>
              <a:rPr lang="en-US" altLang="en-US" i="1">
                <a:sym typeface="Greek Symbols" charset="0"/>
              </a:rPr>
              <a:t>F</a:t>
            </a:r>
            <a:br>
              <a:rPr lang="en-US" altLang="en-US" i="1">
                <a:sym typeface="Greek Symbols" charset="0"/>
              </a:rPr>
            </a:br>
            <a:endParaRPr lang="en-US" altLang="en-US" i="1">
              <a:sym typeface="Greek Symbols" charset="0"/>
            </a:endParaRPr>
          </a:p>
          <a:p>
            <a:pPr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>
                <a:sym typeface="Greek Symbols" charset="0"/>
              </a:rPr>
              <a:t>      	result </a:t>
            </a:r>
            <a:r>
              <a:rPr lang="en-US" altLang="en-US">
                <a:sym typeface="Greek Symbols" charset="0"/>
              </a:rPr>
              <a:t>:= </a:t>
            </a:r>
            <a:r>
              <a:rPr lang="en-US" altLang="en-US">
                <a:latin typeface="Symbol" charset="2"/>
                <a:sym typeface="Greek Symbols" charset="0"/>
              </a:rPr>
              <a:t>a</a:t>
            </a:r>
            <a:r>
              <a:rPr lang="en-US" altLang="en-US">
                <a:sym typeface="Greek Symbols" charset="0"/>
              </a:rPr>
              <a:t>;</a:t>
            </a:r>
            <a:br>
              <a:rPr lang="en-US" altLang="en-US">
                <a:sym typeface="Greek Symbols" charset="0"/>
              </a:rPr>
            </a:br>
            <a:r>
              <a:rPr lang="en-US" altLang="en-US">
                <a:sym typeface="Greek Symbols" charset="0"/>
              </a:rPr>
              <a:t>	</a:t>
            </a:r>
            <a:r>
              <a:rPr lang="en-US" altLang="en-US" b="1">
                <a:sym typeface="Greek Symbols" charset="0"/>
              </a:rPr>
              <a:t>while</a:t>
            </a:r>
            <a:r>
              <a:rPr lang="en-US" altLang="en-US">
                <a:sym typeface="Greek Symbols" charset="0"/>
              </a:rPr>
              <a:t> (changes to </a:t>
            </a:r>
            <a:r>
              <a:rPr lang="en-US" altLang="en-US" i="1">
                <a:sym typeface="Greek Symbols" charset="0"/>
              </a:rPr>
              <a:t>result</a:t>
            </a:r>
            <a:r>
              <a:rPr lang="en-US" altLang="en-US">
                <a:sym typeface="Greek Symbols" charset="0"/>
              </a:rPr>
              <a:t>) </a:t>
            </a:r>
            <a:r>
              <a:rPr lang="en-US" altLang="en-US" b="1">
                <a:sym typeface="Greek Symbols" charset="0"/>
              </a:rPr>
              <a:t>do</a:t>
            </a:r>
            <a:br>
              <a:rPr lang="en-US" altLang="en-US" b="1">
                <a:sym typeface="Greek Symbols" charset="0"/>
              </a:rPr>
            </a:br>
            <a:r>
              <a:rPr lang="en-US" altLang="en-US" b="1">
                <a:sym typeface="Greek Symbols" charset="0"/>
              </a:rPr>
              <a:t>		for each </a:t>
            </a:r>
            <a:r>
              <a:rPr lang="en-US" altLang="en-US">
                <a:sym typeface="Symbol" charset="2"/>
              </a:rPr>
              <a:t></a:t>
            </a:r>
            <a:r>
              <a:rPr lang="en-US" altLang="en-US" i="1">
                <a:sym typeface="Greek Symbols" charset="0"/>
              </a:rPr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>
                <a:sym typeface="Symbol" charset="2"/>
              </a:rPr>
              <a:t></a:t>
            </a:r>
            <a:r>
              <a:rPr lang="en-US" altLang="en-US">
                <a:sym typeface="Greek Symbols" charset="0"/>
              </a:rPr>
              <a:t> </a:t>
            </a:r>
            <a:r>
              <a:rPr lang="en-US" altLang="en-US" b="1">
                <a:sym typeface="Greek Symbols" charset="0"/>
              </a:rPr>
              <a:t>in</a:t>
            </a:r>
            <a:r>
              <a:rPr lang="en-US" altLang="en-US" i="1">
                <a:sym typeface="Greek Symbols" charset="0"/>
              </a:rPr>
              <a:t> F</a:t>
            </a:r>
            <a:r>
              <a:rPr lang="en-US" altLang="en-US" b="1">
                <a:sym typeface="Greek Symbols" charset="0"/>
              </a:rPr>
              <a:t> do</a:t>
            </a:r>
            <a:br>
              <a:rPr lang="en-US" altLang="en-US" b="1">
                <a:sym typeface="Greek Symbols" charset="0"/>
              </a:rPr>
            </a:br>
            <a:r>
              <a:rPr lang="en-US" altLang="en-US" b="1">
                <a:sym typeface="Greek Symbols" charset="0"/>
              </a:rPr>
              <a:t>			begin</a:t>
            </a:r>
            <a:br>
              <a:rPr lang="en-US" altLang="en-US" b="1">
                <a:sym typeface="Greek Symbols" charset="0"/>
              </a:rPr>
            </a:br>
            <a:r>
              <a:rPr lang="en-US" altLang="en-US" b="1">
                <a:sym typeface="Greek Symbols" charset="0"/>
              </a:rPr>
              <a:t>				if </a:t>
            </a:r>
            <a:r>
              <a:rPr lang="en-US" altLang="en-US">
                <a:sym typeface="Symbol" charset="2"/>
              </a:rPr>
              <a:t></a:t>
            </a:r>
            <a:r>
              <a:rPr lang="en-US" altLang="en-US" i="1">
                <a:sym typeface="Greek Symbols" charset="0"/>
              </a:rPr>
              <a:t> </a:t>
            </a:r>
            <a:r>
              <a:rPr lang="en-US" altLang="en-US">
                <a:sym typeface="Symbol" charset="2"/>
              </a:rPr>
              <a:t> </a:t>
            </a:r>
            <a:r>
              <a:rPr lang="en-US" altLang="en-US" i="1">
                <a:sym typeface="Symbol" charset="2"/>
              </a:rPr>
              <a:t>result</a:t>
            </a:r>
            <a:r>
              <a:rPr lang="en-US" altLang="en-US" b="1">
                <a:sym typeface="Symbol" charset="2"/>
              </a:rPr>
              <a:t> then </a:t>
            </a:r>
            <a:r>
              <a:rPr lang="en-US" altLang="en-US" i="1">
                <a:sym typeface="Symbol" charset="2"/>
              </a:rPr>
              <a:t> result </a:t>
            </a:r>
            <a:r>
              <a:rPr lang="en-US" altLang="en-US">
                <a:sym typeface="Symbol" charset="2"/>
              </a:rPr>
              <a:t>:= </a:t>
            </a:r>
            <a:r>
              <a:rPr lang="en-US" altLang="en-US" i="1">
                <a:sym typeface="Symbol" charset="2"/>
              </a:rPr>
              <a:t>result </a:t>
            </a:r>
            <a:r>
              <a:rPr lang="en-US" altLang="en-US">
                <a:sym typeface="Symbol" charset="2"/>
              </a:rPr>
              <a:t></a:t>
            </a:r>
            <a:r>
              <a:rPr lang="en-US" altLang="en-US">
                <a:sym typeface="Greek Symbols" charset="0"/>
              </a:rPr>
              <a:t> </a:t>
            </a:r>
            <a:r>
              <a:rPr lang="en-US" altLang="en-US">
                <a:sym typeface="Symbol" charset="2"/>
              </a:rPr>
              <a:t></a:t>
            </a:r>
            <a:r>
              <a:rPr lang="en-US" altLang="en-US">
                <a:sym typeface="Greek Symbols" charset="0"/>
              </a:rPr>
              <a:t> </a:t>
            </a:r>
            <a:br>
              <a:rPr lang="en-US" altLang="en-US">
                <a:sym typeface="Greek Symbols" charset="0"/>
              </a:rPr>
            </a:br>
            <a:r>
              <a:rPr lang="en-US" altLang="en-US">
                <a:sym typeface="Greek Symbols" charset="0"/>
              </a:rPr>
              <a:t>			</a:t>
            </a:r>
            <a:r>
              <a:rPr lang="en-US" altLang="en-US" b="1">
                <a:sym typeface="Greek Symbols" charset="0"/>
              </a:rPr>
              <a:t>end</a:t>
            </a:r>
          </a:p>
          <a:p>
            <a:pPr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>
              <a:sym typeface="Greek Symbols" charset="0"/>
            </a:endParaRPr>
          </a:p>
          <a:p>
            <a:pPr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sz="2000" b="1">
              <a:sym typeface="Greek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1100" y="906463"/>
            <a:ext cx="7131050" cy="554831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i="1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i="1"/>
              <a:t>F = </a:t>
            </a:r>
            <a:r>
              <a:rPr lang="en-US" altLang="en-US"/>
              <a:t>{</a:t>
            </a:r>
            <a:r>
              <a:rPr lang="en-US" altLang="en-US" i="1">
                <a:sym typeface="Iconic Symbols Ext" charset="0"/>
              </a:rPr>
              <a:t>A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B</a:t>
            </a:r>
            <a:br>
              <a:rPr lang="en-US" altLang="en-US" i="1">
                <a:sym typeface="Monotype Sorts" charset="2"/>
              </a:rPr>
            </a:br>
            <a:r>
              <a:rPr lang="en-US" altLang="en-US" i="1">
                <a:sym typeface="Monotype Sorts" charset="2"/>
              </a:rPr>
              <a:t>	</a:t>
            </a:r>
            <a:r>
              <a:rPr lang="en-US" altLang="en-US" i="1">
                <a:sym typeface="Iconic Symbols Ext" charset="0"/>
              </a:rPr>
              <a:t>A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C </a:t>
            </a:r>
            <a:br>
              <a:rPr lang="en-US" altLang="en-US" i="1">
                <a:sym typeface="Monotype Sorts" charset="2"/>
              </a:rPr>
            </a:br>
            <a:r>
              <a:rPr lang="en-US" altLang="en-US" i="1">
                <a:sym typeface="Monotype Sorts" charset="2"/>
              </a:rPr>
              <a:t>	</a:t>
            </a:r>
            <a:r>
              <a:rPr lang="en-US" altLang="en-US" i="1">
                <a:sym typeface="Iconic Symbols Ext" charset="0"/>
              </a:rPr>
              <a:t>CG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H</a:t>
            </a:r>
            <a:br>
              <a:rPr lang="en-US" altLang="en-US" i="1">
                <a:sym typeface="Monotype Sorts" charset="2"/>
              </a:rPr>
            </a:br>
            <a:r>
              <a:rPr lang="en-US" altLang="en-US" i="1">
                <a:sym typeface="Monotype Sorts" charset="2"/>
              </a:rPr>
              <a:t>	</a:t>
            </a:r>
            <a:r>
              <a:rPr lang="en-US" altLang="en-US" i="1">
                <a:sym typeface="Iconic Symbols Ext" charset="0"/>
              </a:rPr>
              <a:t>CG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I</a:t>
            </a:r>
            <a:br>
              <a:rPr lang="en-US" altLang="en-US" i="1">
                <a:sym typeface="Monotype Sorts" charset="2"/>
              </a:rPr>
            </a:br>
            <a:r>
              <a:rPr lang="en-US" altLang="en-US" i="1">
                <a:sym typeface="Monotype Sorts" charset="2"/>
              </a:rPr>
              <a:t>	</a:t>
            </a:r>
            <a:r>
              <a:rPr lang="en-US" altLang="en-US" i="1">
                <a:sym typeface="Iconic Symbols Ext" charset="0"/>
              </a:rPr>
              <a:t>B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H</a:t>
            </a:r>
            <a:r>
              <a:rPr lang="en-US" altLang="en-US">
                <a:sym typeface="Monotype Sorts" charset="2"/>
              </a:rPr>
              <a:t>}</a:t>
            </a:r>
            <a:endParaRPr lang="en-US" altLang="en-US">
              <a:sym typeface="MS LineDraw" charset="0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ym typeface="MS LineDraw" charset="0"/>
              </a:rPr>
              <a:t>(</a:t>
            </a:r>
            <a:r>
              <a:rPr lang="en-US" altLang="en-US" i="1">
                <a:sym typeface="MS LineDraw" charset="0"/>
              </a:rPr>
              <a:t>AG)</a:t>
            </a:r>
            <a:r>
              <a:rPr lang="en-US" altLang="en-US" baseline="30000">
                <a:sym typeface="MS LineDraw" charset="0"/>
              </a:rPr>
              <a:t>+</a:t>
            </a:r>
            <a:endParaRPr lang="en-US" altLang="en-US">
              <a:sym typeface="MS LineDraw" charset="0"/>
            </a:endParaRPr>
          </a:p>
          <a:p>
            <a:pPr marL="762000" lvl="1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ym typeface="MS LineDraw" charset="0"/>
              </a:rPr>
              <a:t>1.	</a:t>
            </a:r>
            <a:r>
              <a:rPr lang="en-US" altLang="en-US" i="1">
                <a:sym typeface="MS LineDraw" charset="0"/>
              </a:rPr>
              <a:t>result = AG</a:t>
            </a:r>
            <a:endParaRPr lang="en-US" altLang="en-US">
              <a:sym typeface="MS LineDraw" charset="0"/>
            </a:endParaRPr>
          </a:p>
          <a:p>
            <a:pPr marL="762000" lvl="1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ym typeface="MS LineDraw" charset="0"/>
              </a:rPr>
              <a:t>2.	</a:t>
            </a:r>
            <a:r>
              <a:rPr lang="en-US" altLang="en-US" i="1">
                <a:sym typeface="MS LineDraw" charset="0"/>
              </a:rPr>
              <a:t>result = ABCG	(A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C </a:t>
            </a:r>
            <a:r>
              <a:rPr lang="en-US" altLang="en-US">
                <a:sym typeface="Monotype Sorts" charset="2"/>
              </a:rPr>
              <a:t>and </a:t>
            </a:r>
            <a:r>
              <a:rPr lang="en-US" altLang="en-US" i="1">
                <a:sym typeface="Monotype Sorts" charset="2"/>
              </a:rPr>
              <a:t>A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 i="1">
                <a:sym typeface="Symbol" charset="2"/>
              </a:rPr>
              <a:t> B)</a:t>
            </a:r>
            <a:endParaRPr lang="en-US" altLang="en-US">
              <a:sym typeface="Symbol" charset="2"/>
            </a:endParaRPr>
          </a:p>
          <a:p>
            <a:pPr marL="762000" lvl="1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ym typeface="Symbol" charset="2"/>
              </a:rPr>
              <a:t>3.	</a:t>
            </a:r>
            <a:r>
              <a:rPr lang="en-US" altLang="en-US" i="1">
                <a:sym typeface="MS LineDraw" charset="0"/>
              </a:rPr>
              <a:t>result = ABCG</a:t>
            </a:r>
            <a:r>
              <a:rPr lang="en-US" altLang="en-US" i="1">
                <a:sym typeface="Monotype Sorts" charset="2"/>
              </a:rPr>
              <a:t>H	(CG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H</a:t>
            </a:r>
            <a:r>
              <a:rPr lang="en-US" altLang="en-US">
                <a:sym typeface="Monotype Sorts" charset="2"/>
              </a:rPr>
              <a:t> and </a:t>
            </a:r>
            <a:r>
              <a:rPr lang="en-US" altLang="en-US" i="1">
                <a:sym typeface="Monotype Sorts" charset="2"/>
              </a:rPr>
              <a:t>CG </a:t>
            </a:r>
            <a:r>
              <a:rPr lang="en-US" altLang="en-US">
                <a:sym typeface="Symbol" charset="2"/>
              </a:rPr>
              <a:t> </a:t>
            </a:r>
            <a:r>
              <a:rPr lang="en-US" altLang="en-US" i="1">
                <a:sym typeface="Symbol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ym typeface="Symbol" charset="2"/>
              </a:rPr>
              <a:t>4.	</a:t>
            </a:r>
            <a:r>
              <a:rPr lang="en-US" altLang="en-US" i="1">
                <a:sym typeface="MS LineDraw" charset="0"/>
              </a:rPr>
              <a:t>result = ABCG</a:t>
            </a:r>
            <a:r>
              <a:rPr lang="en-US" altLang="en-US" i="1">
                <a:sym typeface="Monotype Sorts" charset="2"/>
              </a:rPr>
              <a:t>HI	(CG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I</a:t>
            </a:r>
            <a:r>
              <a:rPr lang="en-US" altLang="en-US">
                <a:sym typeface="Monotype Sorts" charset="2"/>
              </a:rPr>
              <a:t> and </a:t>
            </a:r>
            <a:r>
              <a:rPr lang="en-US" altLang="en-US" i="1">
                <a:sym typeface="Monotype Sorts" charset="2"/>
              </a:rPr>
              <a:t>CG </a:t>
            </a:r>
            <a:r>
              <a:rPr lang="en-US" altLang="en-US">
                <a:sym typeface="Symbol" charset="2"/>
              </a:rPr>
              <a:t> </a:t>
            </a:r>
            <a:r>
              <a:rPr lang="en-US" altLang="en-US" i="1">
                <a:sym typeface="Symbol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ym typeface="Symbol" charset="2"/>
              </a:rPr>
              <a:t>Is </a:t>
            </a:r>
            <a:r>
              <a:rPr lang="en-US" altLang="en-US" i="1">
                <a:sym typeface="Symbol" charset="2"/>
              </a:rPr>
              <a:t>AG</a:t>
            </a:r>
            <a:r>
              <a:rPr lang="en-US" altLang="en-US">
                <a:sym typeface="Symbol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ym typeface="Symbol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ym typeface="Symbol" charset="2"/>
              </a:rPr>
              <a:t>Does </a:t>
            </a:r>
            <a:r>
              <a:rPr lang="en-US" altLang="en-US" i="1">
                <a:sym typeface="Symbol" charset="2"/>
              </a:rPr>
              <a:t>AG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R? == </a:t>
            </a:r>
            <a:r>
              <a:rPr lang="en-US" altLang="en-US">
                <a:sym typeface="Monotype Sorts" charset="2"/>
              </a:rPr>
              <a:t>Is (AG)</a:t>
            </a:r>
            <a:r>
              <a:rPr lang="en-US" altLang="en-US" baseline="30000">
                <a:sym typeface="Monotype Sorts" charset="2"/>
              </a:rPr>
              <a:t>+ </a:t>
            </a:r>
            <a:r>
              <a:rPr lang="en-US" altLang="en-US">
                <a:sym typeface="Symbol" charset="2"/>
              </a:rPr>
              <a:t> R</a:t>
            </a:r>
            <a:endParaRPr lang="en-US" altLang="en-US" i="1">
              <a:sym typeface="Monotype Sorts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ym typeface="Monotype Sorts" charset="2"/>
              </a:rPr>
              <a:t>Is any subset of AG a superkey?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ym typeface="Monotype Sorts" charset="2"/>
              </a:rPr>
              <a:t>Does </a:t>
            </a:r>
            <a:r>
              <a:rPr lang="en-US" altLang="en-US" i="1">
                <a:sym typeface="Monotype Sorts" charset="2"/>
              </a:rPr>
              <a:t>A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R</a:t>
            </a:r>
            <a:r>
              <a:rPr lang="en-US" altLang="en-US">
                <a:sym typeface="Monotype Sorts" charset="2"/>
              </a:rPr>
              <a:t>? </a:t>
            </a:r>
            <a:r>
              <a:rPr lang="en-US" altLang="en-US" i="1">
                <a:sym typeface="Monotype Sorts" charset="2"/>
              </a:rPr>
              <a:t>== </a:t>
            </a:r>
            <a:r>
              <a:rPr lang="en-US" altLang="en-US">
                <a:sym typeface="Monotype Sorts" charset="2"/>
              </a:rPr>
              <a:t>Is (A)</a:t>
            </a:r>
            <a:r>
              <a:rPr lang="en-US" altLang="en-US" baseline="30000">
                <a:sym typeface="Monotype Sorts" charset="2"/>
              </a:rPr>
              <a:t>+ </a:t>
            </a:r>
            <a:r>
              <a:rPr lang="en-US" altLang="en-US">
                <a:sym typeface="Symbol" charset="2"/>
              </a:rPr>
              <a:t> R</a:t>
            </a:r>
            <a:endParaRPr lang="en-US" altLang="en-US">
              <a:sym typeface="Monotype Sorts" charset="2"/>
            </a:endParaRP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ym typeface="Monotype Sorts" charset="2"/>
              </a:rPr>
              <a:t>Does </a:t>
            </a:r>
            <a:r>
              <a:rPr lang="en-US" altLang="en-US" i="1">
                <a:sym typeface="Monotype Sorts" charset="2"/>
              </a:rPr>
              <a:t>G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R</a:t>
            </a:r>
            <a:r>
              <a:rPr lang="en-US" altLang="en-US">
                <a:sym typeface="Monotype Sorts" charset="2"/>
              </a:rPr>
              <a:t>? == Is (G)</a:t>
            </a:r>
            <a:r>
              <a:rPr lang="en-US" altLang="en-US" baseline="30000">
                <a:sym typeface="Monotype Sorts" charset="2"/>
              </a:rPr>
              <a:t>+ </a:t>
            </a:r>
            <a:r>
              <a:rPr lang="en-US" altLang="en-US">
                <a:sym typeface="Symbol" charset="2"/>
              </a:rPr>
              <a:t> R</a:t>
            </a:r>
          </a:p>
        </p:txBody>
      </p:sp>
    </p:spTree>
    <p:extLst>
      <p:ext uri="{BB962C8B-B14F-4D97-AF65-F5344CB8AC3E}">
        <p14:creationId xmlns:p14="http://schemas.microsoft.com/office/powerpoint/2010/main" val="14880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0" y="201613"/>
            <a:ext cx="8077200" cy="609600"/>
          </a:xfrm>
        </p:spPr>
        <p:txBody>
          <a:bodyPr/>
          <a:lstStyle/>
          <a:p>
            <a:r>
              <a:rPr lang="en-US" altLang="en-US"/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/>
              <a:t>There are several uses of the attribute closure algorithm:</a:t>
            </a:r>
          </a:p>
          <a:p>
            <a:r>
              <a:rPr lang="en-US" altLang="en-US"/>
              <a:t>Testing for superkey:</a:t>
            </a:r>
          </a:p>
          <a:p>
            <a:pPr lvl="1"/>
            <a:r>
              <a:rPr lang="en-US" altLang="en-US"/>
              <a:t>To test if </a:t>
            </a:r>
            <a:r>
              <a:rPr lang="en-US" altLang="en-US">
                <a:sym typeface="Symbol" charset="2"/>
              </a:rPr>
              <a:t> is a superkey, we compute </a:t>
            </a:r>
            <a:r>
              <a:rPr lang="en-US" altLang="en-US" baseline="30000">
                <a:sym typeface="Symbol" charset="2"/>
              </a:rPr>
              <a:t>+,</a:t>
            </a:r>
            <a:r>
              <a:rPr lang="en-US" altLang="en-US">
                <a:sym typeface="Symbol" charset="2"/>
              </a:rPr>
              <a:t> and check if </a:t>
            </a:r>
            <a:r>
              <a:rPr lang="en-US" altLang="en-US" baseline="30000">
                <a:sym typeface="Symbol" charset="2"/>
              </a:rPr>
              <a:t>+ </a:t>
            </a:r>
            <a:r>
              <a:rPr lang="en-US" altLang="en-US">
                <a:sym typeface="Symbol" charset="2"/>
              </a:rPr>
              <a:t>contains all attributes of </a:t>
            </a:r>
            <a:r>
              <a:rPr lang="en-US" altLang="en-US" i="1">
                <a:sym typeface="Symbol" charset="2"/>
              </a:rPr>
              <a:t>R</a:t>
            </a:r>
            <a:r>
              <a:rPr lang="en-US" altLang="en-US">
                <a:sym typeface="Symbol" charset="2"/>
              </a:rPr>
              <a:t>.</a:t>
            </a:r>
          </a:p>
          <a:p>
            <a:r>
              <a:rPr lang="en-US" altLang="en-US">
                <a:sym typeface="Symbol" charset="2"/>
              </a:rPr>
              <a:t>Testing functional dependencies</a:t>
            </a:r>
          </a:p>
          <a:p>
            <a:pPr lvl="1"/>
            <a:r>
              <a:rPr lang="en-US" altLang="en-US">
                <a:sym typeface="Symbol" charset="2"/>
              </a:rPr>
              <a:t>To check if a functional dependency    holds (or, in other words, is in </a:t>
            </a:r>
            <a:r>
              <a:rPr lang="en-US" altLang="en-US" i="1">
                <a:sym typeface="Symbol" charset="2"/>
              </a:rPr>
              <a:t>F</a:t>
            </a:r>
            <a:r>
              <a:rPr lang="en-US" altLang="en-US" baseline="30000">
                <a:sym typeface="Symbol" charset="2"/>
              </a:rPr>
              <a:t>+</a:t>
            </a:r>
            <a:r>
              <a:rPr lang="en-US" altLang="en-US">
                <a:sym typeface="Symbol" charset="2"/>
              </a:rPr>
              <a:t>), just check if   </a:t>
            </a:r>
            <a:r>
              <a:rPr lang="en-US" altLang="en-US" baseline="30000">
                <a:sym typeface="Symbol" charset="2"/>
              </a:rPr>
              <a:t>+</a:t>
            </a:r>
            <a:r>
              <a:rPr lang="en-US" altLang="en-US">
                <a:sym typeface="Symbol" charset="2"/>
              </a:rPr>
              <a:t>. </a:t>
            </a:r>
          </a:p>
          <a:p>
            <a:pPr lvl="1"/>
            <a:r>
              <a:rPr lang="en-US" altLang="en-US">
                <a:sym typeface="Symbol" charset="2"/>
              </a:rPr>
              <a:t>That is, we compute </a:t>
            </a:r>
            <a:r>
              <a:rPr lang="en-US" altLang="en-US" baseline="30000">
                <a:sym typeface="Symbol" charset="2"/>
              </a:rPr>
              <a:t>+ </a:t>
            </a:r>
            <a:r>
              <a:rPr lang="en-US" altLang="en-US">
                <a:sym typeface="Symbol" charset="2"/>
              </a:rPr>
              <a:t>by using attribute closure, and then check if it contains . </a:t>
            </a:r>
          </a:p>
          <a:p>
            <a:pPr lvl="1"/>
            <a:r>
              <a:rPr lang="en-US" altLang="en-US">
                <a:sym typeface="Symbol" charset="2"/>
              </a:rPr>
              <a:t>Is a simple and cheap test, and very useful</a:t>
            </a:r>
          </a:p>
          <a:p>
            <a:r>
              <a:rPr lang="en-US" altLang="en-US">
                <a:sym typeface="Symbol" charset="2"/>
              </a:rPr>
              <a:t>Computing closure of F</a:t>
            </a:r>
          </a:p>
          <a:p>
            <a:pPr lvl="1"/>
            <a:r>
              <a:rPr lang="en-US" altLang="en-US">
                <a:sym typeface="Symbol" charset="2"/>
              </a:rPr>
              <a:t>For each   </a:t>
            </a:r>
            <a:r>
              <a:rPr lang="en-US" altLang="en-US" i="1">
                <a:sym typeface="Symbol" charset="2"/>
              </a:rPr>
              <a:t>R, </a:t>
            </a:r>
            <a:r>
              <a:rPr lang="en-US" altLang="en-US">
                <a:sym typeface="Symbol" charset="2"/>
              </a:rPr>
              <a:t>we find the closure </a:t>
            </a:r>
            <a:r>
              <a:rPr lang="en-US" altLang="en-US" baseline="30000">
                <a:sym typeface="Symbol" charset="2"/>
              </a:rPr>
              <a:t>+</a:t>
            </a:r>
            <a:r>
              <a:rPr lang="en-US" altLang="en-US">
                <a:sym typeface="Symbol" charset="2"/>
              </a:rPr>
              <a:t>, and for each </a:t>
            </a:r>
            <a:r>
              <a:rPr lang="en-US" altLang="en-US" i="1">
                <a:sym typeface="Symbol" charset="2"/>
              </a:rPr>
              <a:t>S</a:t>
            </a:r>
            <a:r>
              <a:rPr lang="en-US" altLang="en-US">
                <a:sym typeface="Symbol" charset="2"/>
              </a:rPr>
              <a:t>  </a:t>
            </a:r>
            <a:r>
              <a:rPr lang="en-US" altLang="en-US" baseline="30000">
                <a:sym typeface="Symbol" charset="2"/>
              </a:rPr>
              <a:t>+</a:t>
            </a:r>
            <a:r>
              <a:rPr lang="en-US" altLang="en-US">
                <a:sym typeface="Symbol" charset="2"/>
              </a:rPr>
              <a:t>, we output a functional dependency   </a:t>
            </a:r>
            <a:r>
              <a:rPr lang="en-US" altLang="en-US" i="1">
                <a:sym typeface="Symbol" charset="2"/>
              </a:rPr>
              <a:t>S.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83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BCNF and Dependency Preservation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If </a:t>
            </a:r>
            <a:r>
              <a:rPr lang="en-US" altLang="en-US" dirty="0"/>
              <a:t>it is </a:t>
            </a:r>
            <a:r>
              <a:rPr lang="en-US" altLang="en-US" b="1" dirty="0"/>
              <a:t>sufficient to test only </a:t>
            </a:r>
            <a:r>
              <a:rPr lang="en-US" altLang="en-US" b="1" dirty="0" smtClean="0"/>
              <a:t>functional dependencies </a:t>
            </a:r>
            <a:r>
              <a:rPr lang="en-US" altLang="en-US" b="1" dirty="0"/>
              <a:t>on each individual relation</a:t>
            </a:r>
            <a:r>
              <a:rPr lang="en-US" altLang="en-US" dirty="0"/>
              <a:t> of a decomposition in order to </a:t>
            </a:r>
            <a:r>
              <a:rPr lang="en-US" altLang="en-US" b="1" dirty="0"/>
              <a:t>ensure that </a:t>
            </a:r>
            <a:r>
              <a:rPr lang="en-US" altLang="en-US" b="1" i="1" dirty="0"/>
              <a:t>all</a:t>
            </a:r>
            <a:r>
              <a:rPr lang="en-US" altLang="en-US" b="1" dirty="0"/>
              <a:t> functional dependencies hold</a:t>
            </a:r>
            <a:r>
              <a:rPr lang="en-US" altLang="en-US" dirty="0"/>
              <a:t>, then that decomposition is </a:t>
            </a:r>
            <a:r>
              <a:rPr lang="en-US" altLang="en-US" i="1" dirty="0"/>
              <a:t>dependency preserving.</a:t>
            </a:r>
            <a:endParaRPr lang="en-US" altLang="en-US" dirty="0"/>
          </a:p>
          <a:p>
            <a:r>
              <a:rPr lang="en-US" altLang="en-US" dirty="0"/>
              <a:t>Because it is not always possible to achieve both BCNF and dependency preservation, we consider a weaker normal form, known as </a:t>
            </a:r>
            <a:r>
              <a:rPr lang="en-US" altLang="en-US" i="1" dirty="0"/>
              <a:t>third normal form.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44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Third Normal Form: Motivation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8"/>
            <a:ext cx="7100887" cy="4514850"/>
          </a:xfrm>
        </p:spPr>
        <p:txBody>
          <a:bodyPr/>
          <a:lstStyle/>
          <a:p>
            <a:r>
              <a:rPr lang="en-US" altLang="en-US"/>
              <a:t>There are some situations where </a:t>
            </a:r>
          </a:p>
          <a:p>
            <a:pPr lvl="1"/>
            <a:r>
              <a:rPr lang="en-US" altLang="en-US"/>
              <a:t>BCNF is not dependency preserving, and </a:t>
            </a:r>
          </a:p>
          <a:p>
            <a:pPr lvl="1"/>
            <a:r>
              <a:rPr lang="en-US" altLang="en-US"/>
              <a:t>efficient checking for FD violation on updates is important</a:t>
            </a:r>
          </a:p>
          <a:p>
            <a:r>
              <a:rPr lang="en-US" altLang="en-US"/>
              <a:t>Solution: define a weaker normal form, called Third                    Normal Form (3NF)</a:t>
            </a:r>
          </a:p>
          <a:p>
            <a:pPr lvl="1"/>
            <a:r>
              <a:rPr lang="en-US" altLang="en-US"/>
              <a:t>Allows some redundancy (with resultant problems; we </a:t>
            </a:r>
            <a:r>
              <a:rPr lang="en-US" altLang="en-US">
                <a:sym typeface="Greek Symbols" charset="0"/>
              </a:rPr>
              <a:t>will see examples later)</a:t>
            </a:r>
            <a:endParaRPr lang="en-US" altLang="en-US"/>
          </a:p>
          <a:p>
            <a:pPr lvl="1"/>
            <a:r>
              <a:rPr lang="en-US" altLang="en-US"/>
              <a:t>But functional dependencies can be checked on individual relations without computing a join.</a:t>
            </a:r>
          </a:p>
          <a:p>
            <a:pPr lvl="1"/>
            <a:r>
              <a:rPr lang="en-US" altLang="en-US"/>
              <a:t>There is always a lossless-join, dependency-preserving decomposition into 3NF.</a:t>
            </a:r>
          </a:p>
        </p:txBody>
      </p:sp>
    </p:spTree>
    <p:extLst>
      <p:ext uri="{BB962C8B-B14F-4D97-AF65-F5344CB8AC3E}">
        <p14:creationId xmlns:p14="http://schemas.microsoft.com/office/powerpoint/2010/main" val="10075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7803</Words>
  <Application>Microsoft Macintosh PowerPoint</Application>
  <PresentationFormat>Widescreen</PresentationFormat>
  <Paragraphs>929</Paragraphs>
  <Slides>129</Slides>
  <Notes>116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44" baseType="lpstr">
      <vt:lpstr>Calibri</vt:lpstr>
      <vt:lpstr>Greek Symbols</vt:lpstr>
      <vt:lpstr>Helvetica</vt:lpstr>
      <vt:lpstr>Iconic Symbols Ext</vt:lpstr>
      <vt:lpstr>Monotype Sorts</vt:lpstr>
      <vt:lpstr>MS LineDraw</vt:lpstr>
      <vt:lpstr>ＭＳ Ｐゴシック</vt:lpstr>
      <vt:lpstr>Symbol</vt:lpstr>
      <vt:lpstr>Times</vt:lpstr>
      <vt:lpstr>Times New Roman</vt:lpstr>
      <vt:lpstr>Webdings</vt:lpstr>
      <vt:lpstr>Wingdings</vt:lpstr>
      <vt:lpstr>Arial</vt:lpstr>
      <vt:lpstr>2_db-5-grey</vt:lpstr>
      <vt:lpstr>Clip</vt:lpstr>
      <vt:lpstr>Final Review Discussion Session</vt:lpstr>
      <vt:lpstr>Schedule</vt:lpstr>
      <vt:lpstr>E-R Diagrams</vt:lpstr>
      <vt:lpstr>Entity Sets</vt:lpstr>
      <vt:lpstr>Relationship Sets</vt:lpstr>
      <vt:lpstr>Relationship Sets with Attributes</vt:lpstr>
      <vt:lpstr>Roles</vt:lpstr>
      <vt:lpstr>Cardinality Constraints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Expressing Weak Entity Sets</vt:lpstr>
      <vt:lpstr>Review by yourself</vt:lpstr>
      <vt:lpstr>Normal Forms</vt:lpstr>
      <vt:lpstr>Functional Dependencies (Cont.)</vt:lpstr>
      <vt:lpstr>Functional Dependencies (Cont.)</vt:lpstr>
      <vt:lpstr>Functional Dependencies (Cont.)</vt:lpstr>
      <vt:lpstr>Boyce-Codd Normal Form</vt:lpstr>
      <vt:lpstr>Decomposing a Schema into BCNF</vt:lpstr>
      <vt:lpstr>Third Normal Form</vt:lpstr>
      <vt:lpstr>3NF Example</vt:lpstr>
      <vt:lpstr>Lossless-join Decomposition</vt:lpstr>
      <vt:lpstr>Dependency Preservation</vt:lpstr>
      <vt:lpstr>Example</vt:lpstr>
      <vt:lpstr>Testing for BCNF</vt:lpstr>
      <vt:lpstr>Testing Decomposition for BCNF</vt:lpstr>
      <vt:lpstr>BCNF Decomposition Algorithm</vt:lpstr>
      <vt:lpstr>Transactions </vt:lpstr>
      <vt:lpstr>Transaction Concept</vt:lpstr>
      <vt:lpstr>ACID Properties</vt:lpstr>
      <vt:lpstr>Schedules</vt:lpstr>
      <vt:lpstr>Serializability</vt:lpstr>
      <vt:lpstr>Conflicting Instructions </vt:lpstr>
      <vt:lpstr>Conflict Serializability</vt:lpstr>
      <vt:lpstr>Precedence Graph</vt:lpstr>
      <vt:lpstr>Recoverable Schedules</vt:lpstr>
      <vt:lpstr>Cascading Rollbacks</vt:lpstr>
      <vt:lpstr>Cascadeless Schedules</vt:lpstr>
      <vt:lpstr>Concurrency Control</vt:lpstr>
      <vt:lpstr>Concurrency Control</vt:lpstr>
      <vt:lpstr>Lock-Based Protocols</vt:lpstr>
      <vt:lpstr>Lock-Based Protocols (Cont.)</vt:lpstr>
      <vt:lpstr>Lock-Based Protocols (Cont.)</vt:lpstr>
      <vt:lpstr>The Two-Phase Locking Protocol</vt:lpstr>
      <vt:lpstr>Deadlocks</vt:lpstr>
      <vt:lpstr>Deadlocks (Cont.)</vt:lpstr>
      <vt:lpstr>Deadlocks (Cont.)</vt:lpstr>
      <vt:lpstr>Deadlock Handling</vt:lpstr>
      <vt:lpstr>More Deadlock Prevention Strategies</vt:lpstr>
      <vt:lpstr>Review by yourself</vt:lpstr>
      <vt:lpstr>Recovery</vt:lpstr>
      <vt:lpstr>Log-Based Recovery</vt:lpstr>
      <vt:lpstr>Immediate Database Modification</vt:lpstr>
      <vt:lpstr>Transaction Commit</vt:lpstr>
      <vt:lpstr>Immediate Database Modification Example</vt:lpstr>
      <vt:lpstr>Undo and Redo Operations</vt:lpstr>
      <vt:lpstr>Undo and Redo on Recovering from Failure</vt:lpstr>
      <vt:lpstr>Immediate DB Modification Recovery Example</vt:lpstr>
      <vt:lpstr>Checkpoints</vt:lpstr>
      <vt:lpstr>Checkpoints (Cont.)</vt:lpstr>
      <vt:lpstr>Example of Checkpoints</vt:lpstr>
      <vt:lpstr>Recovery Algorithm</vt:lpstr>
      <vt:lpstr>Recovery Algorithm (Cont.)</vt:lpstr>
      <vt:lpstr>Recovery Algorithm (Cont.)</vt:lpstr>
      <vt:lpstr>Example of Recovery</vt:lpstr>
      <vt:lpstr>Extra Slides</vt:lpstr>
      <vt:lpstr>E-R Diagram for a University Enterprise</vt:lpstr>
      <vt:lpstr>Reduction to Relation Schemas</vt:lpstr>
      <vt:lpstr>Reduction to Relation Schemas</vt:lpstr>
      <vt:lpstr>Representing Entity Sets</vt:lpstr>
      <vt:lpstr>Representing Relationship Sets</vt:lpstr>
      <vt:lpstr>Representation of Entity Sets with Composite Attributes</vt:lpstr>
      <vt:lpstr>Representation of Entity Sets with Multivalued Attributes</vt:lpstr>
      <vt:lpstr>Redundancy of Schemas</vt:lpstr>
      <vt:lpstr>Redundancy of Schemas (Cont.)</vt:lpstr>
      <vt:lpstr>Redundancy of Schemas (Cont.)</vt:lpstr>
      <vt:lpstr>Summary of Symbols Used in E-R Notation</vt:lpstr>
      <vt:lpstr>Symbols Used in E-R Notation (Cont.)</vt:lpstr>
      <vt:lpstr>Alternative ER Notations</vt:lpstr>
      <vt:lpstr>Alternative ER Notations</vt:lpstr>
      <vt:lpstr>Example of BCNF Decomposition</vt:lpstr>
      <vt:lpstr>Example of BCNF Decomposition</vt:lpstr>
      <vt:lpstr>BCNF Decomposition (Cont.)</vt:lpstr>
      <vt:lpstr>BCNF and Dependency Preservation</vt:lpstr>
      <vt:lpstr>Goals of Normalization</vt:lpstr>
      <vt:lpstr>Functional-Dependency Theory</vt:lpstr>
      <vt:lpstr>Functional Dependencies</vt:lpstr>
      <vt:lpstr>Closure of a Set of Functional Dependencies</vt:lpstr>
      <vt:lpstr>Closure of a Set of Functional Dependencies</vt:lpstr>
      <vt:lpstr>Example</vt:lpstr>
      <vt:lpstr>Procedure for Computing F+</vt:lpstr>
      <vt:lpstr>Closure of Functional Dependencies (Cont.)</vt:lpstr>
      <vt:lpstr>Closure of Attribute Sets</vt:lpstr>
      <vt:lpstr>Example of Attribute Set Closure</vt:lpstr>
      <vt:lpstr>Uses of Attribute Closure</vt:lpstr>
      <vt:lpstr>BCNF and Dependency Preservation</vt:lpstr>
      <vt:lpstr>Third Normal Form: Motivation</vt:lpstr>
      <vt:lpstr>Redundancy  in 3NF</vt:lpstr>
      <vt:lpstr>Testing for 3NF</vt:lpstr>
      <vt:lpstr>Testing for Dependency Preservation</vt:lpstr>
      <vt:lpstr>Example</vt:lpstr>
      <vt:lpstr>3NF Decomposition Algorithm</vt:lpstr>
      <vt:lpstr>3NF Decomposition Algorithm (Cont.)</vt:lpstr>
      <vt:lpstr>3NF Decomposition: An Example</vt:lpstr>
      <vt:lpstr>3NF Decompsition Example (Cont.)</vt:lpstr>
      <vt:lpstr>Comparison of BCNF and 3NF</vt:lpstr>
      <vt:lpstr>Deadlock prevention (Cont.)</vt:lpstr>
      <vt:lpstr>Deadlock Detection</vt:lpstr>
      <vt:lpstr>Deadlock Detection (Cont.)</vt:lpstr>
      <vt:lpstr>Deadlock Recovery</vt:lpstr>
      <vt:lpstr>Multiple Granularity</vt:lpstr>
      <vt:lpstr>Example of Granularity Hierarchy</vt:lpstr>
      <vt:lpstr>Intention Lock Modes</vt:lpstr>
      <vt:lpstr>Compatibility Matrix with Intention Lock Modes</vt:lpstr>
      <vt:lpstr>Multiple Granularity Locking Scheme</vt:lpstr>
      <vt:lpstr>Timestamp-Based Protocols</vt:lpstr>
      <vt:lpstr>Timestamp-Based Protocols (Cont.)</vt:lpstr>
      <vt:lpstr>Timestamp-Based Protocols (Cont.)</vt:lpstr>
      <vt:lpstr>Example Use of the Protocol</vt:lpstr>
      <vt:lpstr>Correctness of Timestamp-Ordering Protocol</vt:lpstr>
      <vt:lpstr>Recoverability and Cascade Freedom</vt:lpstr>
      <vt:lpstr>Thomas’ Write Rule</vt:lpstr>
      <vt:lpstr>Data Access</vt:lpstr>
      <vt:lpstr>Example of Data Access</vt:lpstr>
      <vt:lpstr>Data Access (Cont.)</vt:lpstr>
      <vt:lpstr>Recovery and Atomicity</vt:lpstr>
      <vt:lpstr>Concurrency Control and Recovery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2017-12-07T02:03:25Z</dcterms:created>
  <dcterms:modified xsi:type="dcterms:W3CDTF">2017-12-07T04:48:17Z</dcterms:modified>
</cp:coreProperties>
</file>