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64" r:id="rId6"/>
    <p:sldId id="265" r:id="rId7"/>
    <p:sldId id="266" r:id="rId8"/>
    <p:sldId id="267" r:id="rId9"/>
    <p:sldId id="269" r:id="rId10"/>
    <p:sldId id="258" r:id="rId11"/>
    <p:sldId id="259" r:id="rId12"/>
    <p:sldId id="270" r:id="rId13"/>
    <p:sldId id="271" r:id="rId14"/>
    <p:sldId id="260"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12" autoAdjust="0"/>
  </p:normalViewPr>
  <p:slideViewPr>
    <p:cSldViewPr snapToGrid="0" snapToObjects="1">
      <p:cViewPr>
        <p:scale>
          <a:sx n="105" d="100"/>
          <a:sy n="105" d="100"/>
        </p:scale>
        <p:origin x="-118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66A696-84DE-384F-A8C6-A1E90FC8FA33}" type="datetimeFigureOut">
              <a:rPr lang="en-US" smtClean="0"/>
              <a:t>04/12/17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277338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6A696-84DE-384F-A8C6-A1E90FC8FA33}" type="datetimeFigureOut">
              <a:rPr lang="en-US" smtClean="0"/>
              <a:t>04/12/17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10186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6A696-84DE-384F-A8C6-A1E90FC8FA33}" type="datetimeFigureOut">
              <a:rPr lang="en-US" smtClean="0"/>
              <a:t>04/12/17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34512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6A696-84DE-384F-A8C6-A1E90FC8FA33}" type="datetimeFigureOut">
              <a:rPr lang="en-US" smtClean="0"/>
              <a:t>04/12/17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72802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6A696-84DE-384F-A8C6-A1E90FC8FA33}" type="datetimeFigureOut">
              <a:rPr lang="en-US" smtClean="0"/>
              <a:t>04/12/17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401834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66A696-84DE-384F-A8C6-A1E90FC8FA33}" type="datetimeFigureOut">
              <a:rPr lang="en-US" smtClean="0"/>
              <a:t>04/12/17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181371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66A696-84DE-384F-A8C6-A1E90FC8FA33}" type="datetimeFigureOut">
              <a:rPr lang="en-US" smtClean="0"/>
              <a:t>04/12/17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42999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66A696-84DE-384F-A8C6-A1E90FC8FA33}" type="datetimeFigureOut">
              <a:rPr lang="en-US" smtClean="0"/>
              <a:t>04/12/17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190916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6A696-84DE-384F-A8C6-A1E90FC8FA33}" type="datetimeFigureOut">
              <a:rPr lang="en-US" smtClean="0"/>
              <a:t>04/12/17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276013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6A696-84DE-384F-A8C6-A1E90FC8FA33}" type="datetimeFigureOut">
              <a:rPr lang="en-US" smtClean="0"/>
              <a:t>04/12/17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348252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6A696-84DE-384F-A8C6-A1E90FC8FA33}" type="datetimeFigureOut">
              <a:rPr lang="en-US" smtClean="0"/>
              <a:t>04/12/17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96736-96D7-9048-8B22-EAC811DCCABB}" type="slidenum">
              <a:rPr lang="en-US" smtClean="0"/>
              <a:t>‹#›</a:t>
            </a:fld>
            <a:endParaRPr lang="en-US"/>
          </a:p>
        </p:txBody>
      </p:sp>
    </p:spTree>
    <p:extLst>
      <p:ext uri="{BB962C8B-B14F-4D97-AF65-F5344CB8AC3E}">
        <p14:creationId xmlns:p14="http://schemas.microsoft.com/office/powerpoint/2010/main" val="36484677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6A696-84DE-384F-A8C6-A1E90FC8FA33}" type="datetimeFigureOut">
              <a:rPr lang="en-US" smtClean="0"/>
              <a:t>04/12/17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96736-96D7-9048-8B22-EAC811DCCABB}" type="slidenum">
              <a:rPr lang="en-US" smtClean="0"/>
              <a:t>‹#›</a:t>
            </a:fld>
            <a:endParaRPr lang="en-US"/>
          </a:p>
        </p:txBody>
      </p:sp>
    </p:spTree>
    <p:extLst>
      <p:ext uri="{BB962C8B-B14F-4D97-AF65-F5344CB8AC3E}">
        <p14:creationId xmlns:p14="http://schemas.microsoft.com/office/powerpoint/2010/main" val="69974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10330"/>
            <a:ext cx="7772400" cy="1470025"/>
          </a:xfrm>
        </p:spPr>
        <p:txBody>
          <a:bodyPr/>
          <a:lstStyle/>
          <a:p>
            <a:r>
              <a:rPr lang="en-US" dirty="0" smtClean="0"/>
              <a:t>CS143: Fall 2017</a:t>
            </a:r>
            <a:br>
              <a:rPr lang="en-US" dirty="0" smtClean="0"/>
            </a:br>
            <a:endParaRPr lang="en-US" dirty="0"/>
          </a:p>
        </p:txBody>
      </p:sp>
      <p:sp>
        <p:nvSpPr>
          <p:cNvPr id="3" name="Subtitle 2"/>
          <p:cNvSpPr>
            <a:spLocks noGrp="1"/>
          </p:cNvSpPr>
          <p:nvPr>
            <p:ph type="subTitle" idx="1"/>
          </p:nvPr>
        </p:nvSpPr>
        <p:spPr>
          <a:xfrm>
            <a:off x="1371600" y="2773438"/>
            <a:ext cx="6400800" cy="1752600"/>
          </a:xfrm>
        </p:spPr>
        <p:txBody>
          <a:bodyPr/>
          <a:lstStyle/>
          <a:p>
            <a:r>
              <a:rPr lang="en-US" dirty="0"/>
              <a:t>Course Review </a:t>
            </a:r>
            <a:r>
              <a:rPr lang="en-US" dirty="0" smtClean="0"/>
              <a:t>based on </a:t>
            </a:r>
            <a:br>
              <a:rPr lang="en-US" dirty="0" smtClean="0"/>
            </a:br>
            <a:r>
              <a:rPr lang="en-US" dirty="0" smtClean="0"/>
              <a:t>the last final</a:t>
            </a:r>
            <a:endParaRPr lang="en-US" dirty="0"/>
          </a:p>
        </p:txBody>
      </p:sp>
      <p:sp>
        <p:nvSpPr>
          <p:cNvPr id="4" name="TextBox 3"/>
          <p:cNvSpPr txBox="1"/>
          <p:nvPr/>
        </p:nvSpPr>
        <p:spPr>
          <a:xfrm>
            <a:off x="1729619" y="1136952"/>
            <a:ext cx="964555"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39366626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5185" y="217712"/>
            <a:ext cx="8244720" cy="3322242"/>
          </a:xfrm>
          <a:prstGeom prst="rect">
            <a:avLst/>
          </a:prstGeom>
        </p:spPr>
      </p:pic>
      <p:sp>
        <p:nvSpPr>
          <p:cNvPr id="4" name="TextBox 3"/>
          <p:cNvSpPr txBox="1"/>
          <p:nvPr/>
        </p:nvSpPr>
        <p:spPr>
          <a:xfrm>
            <a:off x="641049" y="3803880"/>
            <a:ext cx="7994952" cy="3139321"/>
          </a:xfrm>
          <a:prstGeom prst="rect">
            <a:avLst/>
          </a:prstGeom>
          <a:noFill/>
        </p:spPr>
        <p:txBody>
          <a:bodyPr wrap="square" rtlCol="0">
            <a:spAutoFit/>
          </a:bodyPr>
          <a:lstStyle/>
          <a:p>
            <a:r>
              <a:rPr lang="en-US" dirty="0" smtClean="0">
                <a:solidFill>
                  <a:schemeClr val="tx1">
                    <a:lumMod val="75000"/>
                    <a:lumOff val="25000"/>
                  </a:schemeClr>
                </a:solidFill>
              </a:rPr>
              <a:t>Q1. </a:t>
            </a:r>
            <a:r>
              <a:rPr lang="en-US" dirty="0">
                <a:solidFill>
                  <a:schemeClr val="tx1">
                    <a:lumMod val="75000"/>
                    <a:lumOff val="25000"/>
                  </a:schemeClr>
                </a:solidFill>
              </a:rPr>
              <a:t>Is this first schedule conflict-</a:t>
            </a:r>
            <a:r>
              <a:rPr lang="en-US" dirty="0" err="1" smtClean="0">
                <a:solidFill>
                  <a:schemeClr val="tx1">
                    <a:lumMod val="75000"/>
                    <a:lumOff val="25000"/>
                  </a:schemeClr>
                </a:solidFill>
              </a:rPr>
              <a:t>serializable</a:t>
            </a:r>
            <a:r>
              <a:rPr lang="en-US" dirty="0" smtClean="0">
                <a:solidFill>
                  <a:schemeClr val="tx1">
                    <a:lumMod val="75000"/>
                    <a:lumOff val="25000"/>
                  </a:schemeClr>
                </a:solidFill>
              </a:rPr>
              <a:t>? </a:t>
            </a:r>
            <a:r>
              <a:rPr lang="en-US" dirty="0">
                <a:solidFill>
                  <a:schemeClr val="tx1">
                    <a:lumMod val="75000"/>
                    <a:lumOff val="25000"/>
                  </a:schemeClr>
                </a:solidFill>
              </a:rPr>
              <a:t>(Justify your answer using the applicable graph.) </a:t>
            </a:r>
            <a:endParaRPr lang="en-US" dirty="0" smtClean="0">
              <a:solidFill>
                <a:schemeClr val="tx1">
                  <a:lumMod val="75000"/>
                  <a:lumOff val="25000"/>
                </a:schemeClr>
              </a:solidFill>
            </a:endParaRPr>
          </a:p>
          <a:p>
            <a:endParaRPr lang="en-US" dirty="0" smtClean="0">
              <a:solidFill>
                <a:schemeClr val="tx1">
                  <a:lumMod val="75000"/>
                  <a:lumOff val="25000"/>
                </a:schemeClr>
              </a:solidFill>
            </a:endParaRPr>
          </a:p>
          <a:p>
            <a:r>
              <a:rPr lang="en-US" b="1" dirty="0" err="1" smtClean="0">
                <a:solidFill>
                  <a:schemeClr val="accent2">
                    <a:lumMod val="75000"/>
                  </a:schemeClr>
                </a:solidFill>
                <a:latin typeface="Apple Chancery"/>
                <a:cs typeface="Apple Chancery"/>
              </a:rPr>
              <a:t>Answer:</a:t>
            </a:r>
            <a:r>
              <a:rPr lang="en-US" dirty="0" err="1" smtClean="0">
                <a:solidFill>
                  <a:schemeClr val="tx1">
                    <a:lumMod val="75000"/>
                    <a:lumOff val="25000"/>
                  </a:schemeClr>
                </a:solidFill>
              </a:rPr>
              <a:t>The</a:t>
            </a:r>
            <a:r>
              <a:rPr lang="en-US" dirty="0" smtClean="0">
                <a:solidFill>
                  <a:schemeClr val="tx1">
                    <a:lumMod val="75000"/>
                    <a:lumOff val="25000"/>
                  </a:schemeClr>
                </a:solidFill>
              </a:rPr>
              <a:t> </a:t>
            </a:r>
            <a:r>
              <a:rPr lang="en-US" dirty="0" err="1">
                <a:solidFill>
                  <a:schemeClr val="tx1">
                    <a:lumMod val="75000"/>
                    <a:lumOff val="25000"/>
                  </a:schemeClr>
                </a:solidFill>
              </a:rPr>
              <a:t>serializability</a:t>
            </a:r>
            <a:r>
              <a:rPr lang="en-US" dirty="0">
                <a:solidFill>
                  <a:schemeClr val="tx1">
                    <a:lumMod val="75000"/>
                    <a:lumOff val="25000"/>
                  </a:schemeClr>
                </a:solidFill>
              </a:rPr>
              <a:t> graph </a:t>
            </a:r>
            <a:r>
              <a:rPr lang="en-US" dirty="0" smtClean="0">
                <a:solidFill>
                  <a:schemeClr val="tx1">
                    <a:lumMod val="75000"/>
                    <a:lumOff val="25000"/>
                  </a:schemeClr>
                </a:solidFill>
              </a:rPr>
              <a:t>has </a:t>
            </a:r>
            <a:r>
              <a:rPr lang="en-US" dirty="0">
                <a:solidFill>
                  <a:schemeClr val="tx1">
                    <a:lumMod val="75000"/>
                    <a:lumOff val="25000"/>
                  </a:schemeClr>
                </a:solidFill>
              </a:rPr>
              <a:t>the following </a:t>
            </a:r>
            <a:endParaRPr lang="en-US" dirty="0" smtClean="0">
              <a:solidFill>
                <a:schemeClr val="tx1">
                  <a:lumMod val="75000"/>
                  <a:lumOff val="25000"/>
                </a:schemeClr>
              </a:solidFill>
            </a:endParaRPr>
          </a:p>
          <a:p>
            <a:r>
              <a:rPr lang="en-US" dirty="0">
                <a:solidFill>
                  <a:schemeClr val="tx1">
                    <a:lumMod val="75000"/>
                    <a:lumOff val="25000"/>
                  </a:schemeClr>
                </a:solidFill>
              </a:rPr>
              <a:t> </a:t>
            </a:r>
            <a:r>
              <a:rPr lang="en-US" dirty="0" smtClean="0">
                <a:solidFill>
                  <a:schemeClr val="tx1">
                    <a:lumMod val="75000"/>
                    <a:lumOff val="25000"/>
                  </a:schemeClr>
                </a:solidFill>
              </a:rPr>
              <a:t>arcs</a:t>
            </a:r>
            <a:r>
              <a:rPr lang="en-US" dirty="0">
                <a:solidFill>
                  <a:schemeClr val="tx1">
                    <a:lumMod val="75000"/>
                    <a:lumOff val="25000"/>
                  </a:schemeClr>
                </a:solidFill>
              </a:rPr>
              <a:t>: T1 → T3 on D, and T3 → T1 on A. </a:t>
            </a:r>
            <a:endParaRPr lang="en-US" dirty="0" smtClean="0">
              <a:solidFill>
                <a:schemeClr val="tx1">
                  <a:lumMod val="75000"/>
                  <a:lumOff val="25000"/>
                </a:schemeClr>
              </a:solidFill>
            </a:endParaRPr>
          </a:p>
          <a:p>
            <a:r>
              <a:rPr lang="en-US" dirty="0" smtClean="0">
                <a:solidFill>
                  <a:schemeClr val="tx1">
                    <a:lumMod val="75000"/>
                    <a:lumOff val="25000"/>
                  </a:schemeClr>
                </a:solidFill>
              </a:rPr>
              <a:t>This </a:t>
            </a:r>
            <a:r>
              <a:rPr lang="en-US" dirty="0">
                <a:solidFill>
                  <a:schemeClr val="tx1">
                    <a:lumMod val="75000"/>
                    <a:lumOff val="25000"/>
                  </a:schemeClr>
                </a:solidFill>
              </a:rPr>
              <a:t>is a cycle and thus this is </a:t>
            </a:r>
            <a:r>
              <a:rPr lang="en-US" b="1" dirty="0">
                <a:solidFill>
                  <a:schemeClr val="tx1">
                    <a:lumMod val="75000"/>
                    <a:lumOff val="25000"/>
                  </a:schemeClr>
                </a:solidFill>
              </a:rPr>
              <a:t>not</a:t>
            </a:r>
            <a:r>
              <a:rPr lang="en-US" dirty="0">
                <a:solidFill>
                  <a:schemeClr val="tx1">
                    <a:lumMod val="75000"/>
                    <a:lumOff val="25000"/>
                  </a:schemeClr>
                </a:solidFill>
              </a:rPr>
              <a:t> a conflict-</a:t>
            </a:r>
            <a:r>
              <a:rPr lang="en-US" dirty="0" err="1">
                <a:solidFill>
                  <a:schemeClr val="tx1">
                    <a:lumMod val="75000"/>
                    <a:lumOff val="25000"/>
                  </a:schemeClr>
                </a:solidFill>
              </a:rPr>
              <a:t>serializable</a:t>
            </a:r>
            <a:r>
              <a:rPr lang="en-US" dirty="0">
                <a:solidFill>
                  <a:schemeClr val="tx1">
                    <a:lumMod val="75000"/>
                    <a:lumOff val="25000"/>
                  </a:schemeClr>
                </a:solidFill>
              </a:rPr>
              <a:t> </a:t>
            </a:r>
            <a:r>
              <a:rPr lang="en-US" dirty="0" smtClean="0">
                <a:solidFill>
                  <a:schemeClr val="tx1">
                    <a:lumMod val="75000"/>
                    <a:lumOff val="25000"/>
                  </a:schemeClr>
                </a:solidFill>
              </a:rPr>
              <a:t>schedule</a:t>
            </a:r>
          </a:p>
          <a:p>
            <a:endParaRPr lang="en-US" dirty="0" smtClean="0">
              <a:solidFill>
                <a:schemeClr val="tx1">
                  <a:lumMod val="75000"/>
                  <a:lumOff val="25000"/>
                </a:schemeClr>
              </a:solidFill>
            </a:endParaRPr>
          </a:p>
          <a:p>
            <a:r>
              <a:rPr lang="en-US" dirty="0">
                <a:solidFill>
                  <a:schemeClr val="tx1">
                    <a:lumMod val="75000"/>
                    <a:lumOff val="25000"/>
                  </a:schemeClr>
                </a:solidFill>
              </a:rPr>
              <a:t>In the next two questions, assume that the transaction manager uses a strict 2PL protocol where each shared/exclusive lock is set just before the read/write action requiring it. </a:t>
            </a:r>
            <a:endParaRPr lang="en-US" dirty="0" smtClean="0">
              <a:solidFill>
                <a:schemeClr val="tx1">
                  <a:lumMod val="75000"/>
                  <a:lumOff val="25000"/>
                </a:schemeClr>
              </a:solidFill>
            </a:endParaRPr>
          </a:p>
          <a:p>
            <a:endParaRPr lang="en-US" dirty="0"/>
          </a:p>
        </p:txBody>
      </p:sp>
      <p:sp>
        <p:nvSpPr>
          <p:cNvPr id="5" name="TextBox 4"/>
          <p:cNvSpPr txBox="1"/>
          <p:nvPr/>
        </p:nvSpPr>
        <p:spPr>
          <a:xfrm flipH="1">
            <a:off x="7190478" y="3120571"/>
            <a:ext cx="45719" cy="369332"/>
          </a:xfrm>
          <a:prstGeom prst="rect">
            <a:avLst/>
          </a:prstGeom>
          <a:noFill/>
        </p:spPr>
        <p:txBody>
          <a:bodyPr wrap="square" rtlCol="0">
            <a:spAutoFit/>
          </a:bodyPr>
          <a:lstStyle/>
          <a:p>
            <a:r>
              <a:rPr lang="en-US" b="1" dirty="0" smtClean="0">
                <a:solidFill>
                  <a:schemeClr val="accent2">
                    <a:lumMod val="75000"/>
                  </a:schemeClr>
                </a:solidFill>
                <a:latin typeface="Apple Chancery"/>
                <a:cs typeface="Apple Chancery"/>
              </a:rPr>
              <a:t>:</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13265902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5429" y="3249480"/>
            <a:ext cx="8466665" cy="3139321"/>
          </a:xfrm>
          <a:prstGeom prst="rect">
            <a:avLst/>
          </a:prstGeom>
          <a:noFill/>
        </p:spPr>
        <p:txBody>
          <a:bodyPr wrap="square" rtlCol="0">
            <a:spAutoFit/>
          </a:bodyPr>
          <a:lstStyle/>
          <a:p>
            <a:r>
              <a:rPr lang="en-US" dirty="0" smtClean="0">
                <a:solidFill>
                  <a:schemeClr val="tx1">
                    <a:lumMod val="75000"/>
                    <a:lumOff val="25000"/>
                  </a:schemeClr>
                </a:solidFill>
              </a:rPr>
              <a:t>Q2. </a:t>
            </a:r>
            <a:r>
              <a:rPr lang="en-US" dirty="0"/>
              <a:t>If we do not use any deadlock prevention strategy, will the resulting transactions (</a:t>
            </a:r>
            <a:r>
              <a:rPr lang="en-US" dirty="0" err="1"/>
              <a:t>i</a:t>
            </a:r>
            <a:r>
              <a:rPr lang="en-US" dirty="0"/>
              <a:t>) complete, or (ii) deadlock? If your answer is (</a:t>
            </a:r>
            <a:r>
              <a:rPr lang="en-US" dirty="0" err="1"/>
              <a:t>i</a:t>
            </a:r>
            <a:r>
              <a:rPr lang="en-US" dirty="0"/>
              <a:t>), show a completed schedule; if your answer is (ii), then show the schedule up to the deadlock.</a:t>
            </a:r>
            <a:br>
              <a:rPr lang="en-US" dirty="0"/>
            </a:br>
            <a:r>
              <a:rPr lang="en-US" dirty="0"/>
              <a:t>Also state clearly and concisely what happen to each transaction: e.g., abort, restart, wait- for resource, kill other transactions, etc. </a:t>
            </a:r>
            <a:endParaRPr lang="en-US" dirty="0" smtClean="0"/>
          </a:p>
          <a:p>
            <a:endParaRPr lang="en-US" dirty="0" smtClean="0"/>
          </a:p>
          <a:p>
            <a:r>
              <a:rPr lang="en-US" b="1" dirty="0" smtClean="0">
                <a:solidFill>
                  <a:schemeClr val="accent2">
                    <a:lumMod val="75000"/>
                  </a:schemeClr>
                </a:solidFill>
                <a:latin typeface="Apple Chancery"/>
                <a:cs typeface="Apple Chancery"/>
              </a:rPr>
              <a:t>Answer </a:t>
            </a:r>
            <a:r>
              <a:rPr lang="en-US" dirty="0" smtClean="0"/>
              <a:t>The </a:t>
            </a:r>
            <a:r>
              <a:rPr lang="en-US" dirty="0"/>
              <a:t>sequence is: </a:t>
            </a:r>
            <a:endParaRPr lang="en-US" dirty="0" smtClean="0"/>
          </a:p>
          <a:p>
            <a:r>
              <a:rPr lang="en-US" dirty="0" smtClean="0"/>
              <a:t>T1</a:t>
            </a:r>
            <a:r>
              <a:rPr lang="en-US" dirty="0"/>
              <a:t>: X-lock(D), T3 </a:t>
            </a:r>
            <a:r>
              <a:rPr lang="en-US" dirty="0" smtClean="0"/>
              <a:t>blocks on </a:t>
            </a:r>
            <a:r>
              <a:rPr lang="en-US" dirty="0"/>
              <a:t>S-lock(D), T2: X-lock(C), </a:t>
            </a:r>
            <a:endParaRPr lang="en-US" dirty="0" smtClean="0"/>
          </a:p>
          <a:p>
            <a:r>
              <a:rPr lang="en-US" dirty="0" smtClean="0"/>
              <a:t>T1</a:t>
            </a:r>
            <a:r>
              <a:rPr lang="en-US" dirty="0"/>
              <a:t>: blocks on S-lock(C), T2: S-lock(A) and completes</a:t>
            </a:r>
            <a:r>
              <a:rPr lang="en-US" dirty="0" smtClean="0"/>
              <a:t>.</a:t>
            </a:r>
            <a:br>
              <a:rPr lang="en-US" dirty="0" smtClean="0"/>
            </a:br>
            <a:r>
              <a:rPr lang="en-US" dirty="0" smtClean="0"/>
              <a:t> </a:t>
            </a:r>
            <a:r>
              <a:rPr lang="en-US" dirty="0"/>
              <a:t>Then T1 completes; finally, T3 completes as well</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657048" y="306612"/>
            <a:ext cx="5382381" cy="2668817"/>
          </a:xfrm>
          <a:prstGeom prst="rect">
            <a:avLst/>
          </a:prstGeom>
        </p:spPr>
      </p:pic>
    </p:spTree>
    <p:extLst>
      <p:ext uri="{BB962C8B-B14F-4D97-AF65-F5344CB8AC3E}">
        <p14:creationId xmlns:p14="http://schemas.microsoft.com/office/powerpoint/2010/main" val="132659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524" y="2960273"/>
            <a:ext cx="8466665" cy="3416320"/>
          </a:xfrm>
          <a:prstGeom prst="rect">
            <a:avLst/>
          </a:prstGeom>
          <a:noFill/>
        </p:spPr>
        <p:txBody>
          <a:bodyPr wrap="square" rtlCol="0">
            <a:spAutoFit/>
          </a:bodyPr>
          <a:lstStyle/>
          <a:p>
            <a:endParaRPr lang="en-US" dirty="0"/>
          </a:p>
          <a:p>
            <a:r>
              <a:rPr lang="en-US" dirty="0" smtClean="0"/>
              <a:t>Q3</a:t>
            </a:r>
            <a:r>
              <a:rPr lang="en-US" dirty="0"/>
              <a:t>. If we use a wound-wait deadlock prevention strategy will the resulting transactions (</a:t>
            </a:r>
            <a:r>
              <a:rPr lang="en-US" dirty="0" err="1"/>
              <a:t>i</a:t>
            </a:r>
            <a:r>
              <a:rPr lang="en-US" dirty="0"/>
              <a:t>) complete, or (ii) deadlock? If your answer is (</a:t>
            </a:r>
            <a:r>
              <a:rPr lang="en-US" dirty="0" err="1"/>
              <a:t>i</a:t>
            </a:r>
            <a:r>
              <a:rPr lang="en-US" dirty="0"/>
              <a:t>), show a completed schedule (there could be more than one–any correct one will do); if your answer is (ii), then show the schedule up to the deadlock. </a:t>
            </a:r>
            <a:endParaRPr lang="en-US" dirty="0" smtClean="0"/>
          </a:p>
          <a:p>
            <a:endParaRPr lang="en-US" dirty="0" smtClean="0"/>
          </a:p>
          <a:p>
            <a:r>
              <a:rPr lang="en-US" b="1" dirty="0">
                <a:solidFill>
                  <a:schemeClr val="accent2">
                    <a:lumMod val="75000"/>
                  </a:schemeClr>
                </a:solidFill>
                <a:latin typeface="Apple Chancery"/>
                <a:cs typeface="Apple Chancery"/>
              </a:rPr>
              <a:t>Answer</a:t>
            </a:r>
            <a:endParaRPr lang="en-US" dirty="0" smtClean="0"/>
          </a:p>
          <a:p>
            <a:r>
              <a:rPr lang="en-US" dirty="0"/>
              <a:t>The resulting schedule is as follows: T3 waits for T1 to release the lock on D. Then by writing on C, T1 forces T2 to roll back. Thus T1 completes first, ad then T3 completes and finally T2. (But if T2 is restated quickly, then T3 will wait for T2 to finish its read A, before it can complete. </a:t>
            </a:r>
            <a:endParaRPr lang="en-US" dirty="0" smtClean="0"/>
          </a:p>
          <a:p>
            <a:endParaRPr lang="en-US" dirty="0"/>
          </a:p>
        </p:txBody>
      </p:sp>
      <p:pic>
        <p:nvPicPr>
          <p:cNvPr id="4" name="Picture 3"/>
          <p:cNvPicPr>
            <a:picLocks noChangeAspect="1"/>
          </p:cNvPicPr>
          <p:nvPr/>
        </p:nvPicPr>
        <p:blipFill>
          <a:blip r:embed="rId2"/>
          <a:stretch>
            <a:fillRect/>
          </a:stretch>
        </p:blipFill>
        <p:spPr>
          <a:xfrm>
            <a:off x="1657048" y="306612"/>
            <a:ext cx="5382381" cy="2668817"/>
          </a:xfrm>
          <a:prstGeom prst="rect">
            <a:avLst/>
          </a:prstGeom>
        </p:spPr>
      </p:pic>
    </p:spTree>
    <p:extLst>
      <p:ext uri="{BB962C8B-B14F-4D97-AF65-F5344CB8AC3E}">
        <p14:creationId xmlns:p14="http://schemas.microsoft.com/office/powerpoint/2010/main" val="179311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714" y="3613416"/>
            <a:ext cx="8466665" cy="1836399"/>
          </a:xfrm>
          <a:prstGeom prst="rect">
            <a:avLst/>
          </a:prstGeom>
          <a:noFill/>
        </p:spPr>
        <p:txBody>
          <a:bodyPr wrap="square" rtlCol="0">
            <a:spAutoFit/>
          </a:bodyPr>
          <a:lstStyle/>
          <a:p>
            <a:r>
              <a:rPr lang="en-US" sz="2800" baseline="30000" dirty="0" smtClean="0"/>
              <a:t>Q4</a:t>
            </a:r>
            <a:r>
              <a:rPr lang="en-US" sz="2800" baseline="30000" dirty="0"/>
              <a:t>. Now assume that we are using a timestamp-based concurrency control method, with Thomas’ write rule. Which transactions will abort (and why) and which will complete</a:t>
            </a:r>
            <a:r>
              <a:rPr lang="en-US" sz="2800" baseline="30000" dirty="0" smtClean="0"/>
              <a:t>?</a:t>
            </a:r>
          </a:p>
          <a:p>
            <a:r>
              <a:rPr lang="en-US" sz="2000" b="1" dirty="0" smtClean="0">
                <a:solidFill>
                  <a:schemeClr val="accent2">
                    <a:lumMod val="75000"/>
                  </a:schemeClr>
                </a:solidFill>
                <a:latin typeface="Apple Chancery"/>
                <a:cs typeface="Apple Chancery"/>
              </a:rPr>
              <a:t>Answer:</a:t>
            </a:r>
            <a:br>
              <a:rPr lang="en-US" sz="2000" b="1" dirty="0" smtClean="0">
                <a:solidFill>
                  <a:schemeClr val="accent2">
                    <a:lumMod val="75000"/>
                  </a:schemeClr>
                </a:solidFill>
                <a:latin typeface="Apple Chancery"/>
                <a:cs typeface="Apple Chancery"/>
              </a:rPr>
            </a:br>
            <a:r>
              <a:rPr lang="en-US" sz="2800" baseline="30000" dirty="0" smtClean="0"/>
              <a:t>T1 </a:t>
            </a:r>
            <a:r>
              <a:rPr lang="en-US" sz="2800" baseline="30000" dirty="0"/>
              <a:t>will abort on read-C which has a write-timestamp that of T2. Then T2 will abort on read A which has the write timestamp that of T3. T1 completes.</a:t>
            </a:r>
            <a:endParaRPr lang="en-US" sz="2800" dirty="0"/>
          </a:p>
        </p:txBody>
      </p:sp>
      <p:pic>
        <p:nvPicPr>
          <p:cNvPr id="4" name="Picture 3"/>
          <p:cNvPicPr>
            <a:picLocks noChangeAspect="1"/>
          </p:cNvPicPr>
          <p:nvPr/>
        </p:nvPicPr>
        <p:blipFill>
          <a:blip r:embed="rId2"/>
          <a:stretch>
            <a:fillRect/>
          </a:stretch>
        </p:blipFill>
        <p:spPr>
          <a:xfrm>
            <a:off x="1826381" y="512231"/>
            <a:ext cx="5382381" cy="2668817"/>
          </a:xfrm>
          <a:prstGeom prst="rect">
            <a:avLst/>
          </a:prstGeom>
        </p:spPr>
      </p:pic>
    </p:spTree>
    <p:extLst>
      <p:ext uri="{BB962C8B-B14F-4D97-AF65-F5344CB8AC3E}">
        <p14:creationId xmlns:p14="http://schemas.microsoft.com/office/powerpoint/2010/main" val="261572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3810" y="288469"/>
            <a:ext cx="8550782" cy="1940863"/>
          </a:xfrm>
          <a:prstGeom prst="rect">
            <a:avLst/>
          </a:prstGeom>
        </p:spPr>
      </p:pic>
      <p:pic>
        <p:nvPicPr>
          <p:cNvPr id="4" name="Picture 3"/>
          <p:cNvPicPr>
            <a:picLocks noChangeAspect="1"/>
          </p:cNvPicPr>
          <p:nvPr/>
        </p:nvPicPr>
        <p:blipFill>
          <a:blip r:embed="rId3"/>
          <a:stretch>
            <a:fillRect/>
          </a:stretch>
        </p:blipFill>
        <p:spPr>
          <a:xfrm>
            <a:off x="658585" y="2346645"/>
            <a:ext cx="5351583" cy="1245979"/>
          </a:xfrm>
          <a:prstGeom prst="rect">
            <a:avLst/>
          </a:prstGeom>
        </p:spPr>
      </p:pic>
      <p:pic>
        <p:nvPicPr>
          <p:cNvPr id="5" name="Picture 4"/>
          <p:cNvPicPr>
            <a:picLocks noChangeAspect="1"/>
          </p:cNvPicPr>
          <p:nvPr/>
        </p:nvPicPr>
        <p:blipFill>
          <a:blip r:embed="rId4"/>
          <a:stretch>
            <a:fillRect/>
          </a:stretch>
        </p:blipFill>
        <p:spPr>
          <a:xfrm>
            <a:off x="572104" y="3822094"/>
            <a:ext cx="8180669" cy="1962627"/>
          </a:xfrm>
          <a:prstGeom prst="rect">
            <a:avLst/>
          </a:prstGeom>
        </p:spPr>
      </p:pic>
    </p:spTree>
    <p:extLst>
      <p:ext uri="{BB962C8B-B14F-4D97-AF65-F5344CB8AC3E}">
        <p14:creationId xmlns:p14="http://schemas.microsoft.com/office/powerpoint/2010/main" val="132659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6697" y="546099"/>
            <a:ext cx="8540515" cy="2840568"/>
          </a:xfrm>
          <a:prstGeom prst="rect">
            <a:avLst/>
          </a:prstGeom>
        </p:spPr>
      </p:pic>
    </p:spTree>
    <p:extLst>
      <p:ext uri="{BB962C8B-B14F-4D97-AF65-F5344CB8AC3E}">
        <p14:creationId xmlns:p14="http://schemas.microsoft.com/office/powerpoint/2010/main" val="362473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6049" y="1015998"/>
            <a:ext cx="8652693" cy="3277812"/>
          </a:xfrm>
          <a:prstGeom prst="rect">
            <a:avLst/>
          </a:prstGeom>
        </p:spPr>
      </p:pic>
    </p:spTree>
    <p:extLst>
      <p:ext uri="{BB962C8B-B14F-4D97-AF65-F5344CB8AC3E}">
        <p14:creationId xmlns:p14="http://schemas.microsoft.com/office/powerpoint/2010/main" val="131985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463" y="5555166"/>
            <a:ext cx="8229600" cy="473994"/>
          </a:xfrm>
        </p:spPr>
        <p:txBody>
          <a:bodyPr>
            <a:noAutofit/>
          </a:bodyPr>
          <a:lstStyle/>
          <a:p>
            <a:pPr algn="l"/>
            <a:r>
              <a:rPr lang="en-US" sz="2000" dirty="0"/>
              <a:t>Q1: Draw the ER diagram from which this schema could have been produced </a:t>
            </a:r>
            <a:r>
              <a:rPr lang="en-US" sz="2000" dirty="0" smtClean="0"/>
              <a:t/>
            </a:r>
            <a:br>
              <a:rPr lang="en-US" sz="2000" dirty="0" smtClean="0"/>
            </a:br>
            <a:r>
              <a:rPr lang="en-US" sz="1800" b="1" dirty="0" err="1" smtClean="0"/>
              <a:t>Emp</a:t>
            </a:r>
            <a:r>
              <a:rPr lang="en-US" sz="1800" b="1" dirty="0"/>
              <a:t>(</a:t>
            </a:r>
            <a:r>
              <a:rPr lang="en-US" sz="1800" b="1" u="sng" dirty="0" err="1"/>
              <a:t>eid</a:t>
            </a:r>
            <a:r>
              <a:rPr lang="en-US" sz="1800" b="1" dirty="0"/>
              <a:t>, name, level);  </a:t>
            </a:r>
            <a:r>
              <a:rPr lang="en-US" sz="1800" b="1" dirty="0" err="1"/>
              <a:t>Dept</a:t>
            </a:r>
            <a:r>
              <a:rPr lang="en-US" sz="1800" b="1" dirty="0"/>
              <a:t>(</a:t>
            </a:r>
            <a:r>
              <a:rPr lang="en-US" sz="1800" b="1" u="sng" dirty="0"/>
              <a:t>did</a:t>
            </a:r>
            <a:r>
              <a:rPr lang="en-US" sz="1800" b="1" dirty="0"/>
              <a:t>, location, </a:t>
            </a:r>
            <a:r>
              <a:rPr lang="en-US" sz="1800" b="1" dirty="0" err="1"/>
              <a:t>mgr</a:t>
            </a:r>
            <a:r>
              <a:rPr lang="en-US" sz="1800" b="1" dirty="0"/>
              <a:t>);   Works in(</a:t>
            </a:r>
            <a:r>
              <a:rPr lang="en-US" sz="1800" b="1" u="sng" dirty="0" err="1"/>
              <a:t>eid</a:t>
            </a:r>
            <a:r>
              <a:rPr lang="en-US" sz="1800" b="1" dirty="0"/>
              <a:t>, did)</a:t>
            </a:r>
            <a:br>
              <a:rPr lang="en-US" sz="1800" b="1" dirty="0"/>
            </a:br>
            <a:endParaRPr lang="en-US" sz="1800" dirty="0"/>
          </a:p>
        </p:txBody>
      </p:sp>
      <p:pic>
        <p:nvPicPr>
          <p:cNvPr id="4" name="Picture 3"/>
          <p:cNvPicPr>
            <a:picLocks noChangeAspect="1"/>
          </p:cNvPicPr>
          <p:nvPr/>
        </p:nvPicPr>
        <p:blipFill>
          <a:blip r:embed="rId2"/>
          <a:stretch>
            <a:fillRect/>
          </a:stretch>
        </p:blipFill>
        <p:spPr>
          <a:xfrm>
            <a:off x="1135500" y="187159"/>
            <a:ext cx="6738500" cy="4602556"/>
          </a:xfrm>
          <a:prstGeom prst="rect">
            <a:avLst/>
          </a:prstGeom>
        </p:spPr>
      </p:pic>
    </p:spTree>
    <p:extLst>
      <p:ext uri="{BB962C8B-B14F-4D97-AF65-F5344CB8AC3E}">
        <p14:creationId xmlns:p14="http://schemas.microsoft.com/office/powerpoint/2010/main" val="15323976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1935" y="508000"/>
            <a:ext cx="3783023" cy="1318382"/>
          </a:xfrm>
          <a:prstGeom prst="rect">
            <a:avLst/>
          </a:prstGeom>
        </p:spPr>
      </p:pic>
      <p:pic>
        <p:nvPicPr>
          <p:cNvPr id="5" name="Picture 4"/>
          <p:cNvPicPr>
            <a:picLocks noChangeAspect="1"/>
          </p:cNvPicPr>
          <p:nvPr/>
        </p:nvPicPr>
        <p:blipFill>
          <a:blip r:embed="rId3"/>
          <a:stretch>
            <a:fillRect/>
          </a:stretch>
        </p:blipFill>
        <p:spPr>
          <a:xfrm>
            <a:off x="4359474" y="302800"/>
            <a:ext cx="4784526" cy="1447717"/>
          </a:xfrm>
          <a:prstGeom prst="rect">
            <a:avLst/>
          </a:prstGeom>
        </p:spPr>
      </p:pic>
      <p:pic>
        <p:nvPicPr>
          <p:cNvPr id="6" name="Picture 5"/>
          <p:cNvPicPr>
            <a:picLocks noChangeAspect="1"/>
          </p:cNvPicPr>
          <p:nvPr/>
        </p:nvPicPr>
        <p:blipFill>
          <a:blip r:embed="rId4"/>
          <a:stretch>
            <a:fillRect/>
          </a:stretch>
        </p:blipFill>
        <p:spPr>
          <a:xfrm>
            <a:off x="391935" y="5106548"/>
            <a:ext cx="5133474" cy="1436975"/>
          </a:xfrm>
          <a:prstGeom prst="rect">
            <a:avLst/>
          </a:prstGeom>
        </p:spPr>
      </p:pic>
      <p:pic>
        <p:nvPicPr>
          <p:cNvPr id="8" name="Picture 7"/>
          <p:cNvPicPr>
            <a:picLocks noChangeAspect="1"/>
          </p:cNvPicPr>
          <p:nvPr/>
        </p:nvPicPr>
        <p:blipFill>
          <a:blip r:embed="rId5"/>
          <a:stretch>
            <a:fillRect/>
          </a:stretch>
        </p:blipFill>
        <p:spPr>
          <a:xfrm>
            <a:off x="991937" y="1912639"/>
            <a:ext cx="6854388" cy="2988289"/>
          </a:xfrm>
          <a:prstGeom prst="rect">
            <a:avLst/>
          </a:prstGeom>
        </p:spPr>
      </p:pic>
      <p:sp>
        <p:nvSpPr>
          <p:cNvPr id="7" name="TextBox 6"/>
          <p:cNvSpPr txBox="1"/>
          <p:nvPr/>
        </p:nvSpPr>
        <p:spPr>
          <a:xfrm>
            <a:off x="765064" y="2249714"/>
            <a:ext cx="1012232"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
        <p:nvSpPr>
          <p:cNvPr id="2" name="Rectangle 1"/>
          <p:cNvSpPr/>
          <p:nvPr/>
        </p:nvSpPr>
        <p:spPr>
          <a:xfrm>
            <a:off x="253296" y="1750517"/>
            <a:ext cx="3495524" cy="369332"/>
          </a:xfrm>
          <a:prstGeom prst="rect">
            <a:avLst/>
          </a:prstGeom>
        </p:spPr>
        <p:txBody>
          <a:bodyPr wrap="square">
            <a:spAutoFit/>
          </a:bodyPr>
          <a:lstStyle/>
          <a:p>
            <a:r>
              <a:rPr lang="en-US" dirty="0" err="1"/>
              <a:t>Emp</a:t>
            </a:r>
            <a:r>
              <a:rPr lang="en-US" dirty="0"/>
              <a:t>(</a:t>
            </a:r>
            <a:r>
              <a:rPr lang="en-US" u="sng" dirty="0" err="1"/>
              <a:t>eid</a:t>
            </a:r>
            <a:r>
              <a:rPr lang="en-US" dirty="0"/>
              <a:t>, name, level);  </a:t>
            </a:r>
            <a:endParaRPr lang="en-US" dirty="0" smtClean="0"/>
          </a:p>
        </p:txBody>
      </p:sp>
      <p:sp>
        <p:nvSpPr>
          <p:cNvPr id="3" name="Rectangle 2"/>
          <p:cNvSpPr/>
          <p:nvPr/>
        </p:nvSpPr>
        <p:spPr>
          <a:xfrm>
            <a:off x="5774616" y="1973426"/>
            <a:ext cx="2559002" cy="369332"/>
          </a:xfrm>
          <a:prstGeom prst="rect">
            <a:avLst/>
          </a:prstGeom>
        </p:spPr>
        <p:txBody>
          <a:bodyPr wrap="square">
            <a:spAutoFit/>
          </a:bodyPr>
          <a:lstStyle/>
          <a:p>
            <a:r>
              <a:rPr lang="en-US" dirty="0" err="1" smtClean="0"/>
              <a:t>Dept</a:t>
            </a:r>
            <a:r>
              <a:rPr lang="en-US" dirty="0"/>
              <a:t>(</a:t>
            </a:r>
            <a:r>
              <a:rPr lang="en-US" u="sng" dirty="0"/>
              <a:t>did</a:t>
            </a:r>
            <a:r>
              <a:rPr lang="en-US" dirty="0"/>
              <a:t>, location, </a:t>
            </a:r>
            <a:r>
              <a:rPr lang="en-US" dirty="0" err="1"/>
              <a:t>mgr</a:t>
            </a:r>
            <a:r>
              <a:rPr lang="en-US" b="1" dirty="0" smtClean="0"/>
              <a:t>)</a:t>
            </a:r>
            <a:endParaRPr lang="en-US" dirty="0"/>
          </a:p>
        </p:txBody>
      </p:sp>
      <p:sp>
        <p:nvSpPr>
          <p:cNvPr id="9" name="Rectangle 8"/>
          <p:cNvSpPr/>
          <p:nvPr/>
        </p:nvSpPr>
        <p:spPr>
          <a:xfrm>
            <a:off x="4174958" y="4881141"/>
            <a:ext cx="2958145" cy="923330"/>
          </a:xfrm>
          <a:prstGeom prst="rect">
            <a:avLst/>
          </a:prstGeom>
        </p:spPr>
        <p:txBody>
          <a:bodyPr wrap="square">
            <a:spAutoFit/>
          </a:bodyPr>
          <a:lstStyle/>
          <a:p>
            <a:endParaRPr lang="en-US" dirty="0" smtClean="0"/>
          </a:p>
          <a:p>
            <a:r>
              <a:rPr lang="en-US" dirty="0" smtClean="0"/>
              <a:t>Works </a:t>
            </a:r>
            <a:r>
              <a:rPr lang="en-US" dirty="0"/>
              <a:t>in(</a:t>
            </a:r>
            <a:r>
              <a:rPr lang="en-US" u="sng" dirty="0" err="1"/>
              <a:t>eid</a:t>
            </a:r>
            <a:r>
              <a:rPr lang="en-US" dirty="0"/>
              <a:t>, did)</a:t>
            </a:r>
            <a:r>
              <a:rPr lang="en-US" i="1" dirty="0"/>
              <a:t/>
            </a:r>
            <a:br>
              <a:rPr lang="en-US" i="1" dirty="0"/>
            </a:br>
            <a:endParaRPr lang="en-US" i="1" dirty="0"/>
          </a:p>
        </p:txBody>
      </p:sp>
    </p:spTree>
    <p:extLst>
      <p:ext uri="{BB962C8B-B14F-4D97-AF65-F5344CB8AC3E}">
        <p14:creationId xmlns:p14="http://schemas.microsoft.com/office/powerpoint/2010/main" val="2033315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39219"/>
            <a:ext cx="8352589" cy="4226886"/>
          </a:xfrm>
        </p:spPr>
        <p:txBody>
          <a:bodyPr>
            <a:normAutofit fontScale="90000"/>
          </a:bodyPr>
          <a:lstStyle/>
          <a:p>
            <a:pPr algn="l"/>
            <a:r>
              <a:rPr lang="en-US" sz="2400" dirty="0" smtClean="0"/>
              <a:t>Q2</a:t>
            </a:r>
            <a:r>
              <a:rPr lang="en-US" sz="2400" dirty="0"/>
              <a:t>. The </a:t>
            </a:r>
            <a:r>
              <a:rPr lang="en-US" sz="2400" dirty="0" smtClean="0"/>
              <a:t>SQL-specified relational schema  is </a:t>
            </a:r>
            <a:r>
              <a:rPr lang="en-US" sz="2400" dirty="0"/>
              <a:t>BCNF, but does it have a minimal relation </a:t>
            </a:r>
            <a:r>
              <a:rPr lang="en-US" sz="2400" dirty="0" smtClean="0"/>
              <a:t>count: i.e</a:t>
            </a:r>
            <a:r>
              <a:rPr lang="en-US" sz="2400" dirty="0"/>
              <a:t>., can you join any of the two table above and still have a BCNF </a:t>
            </a:r>
            <a:r>
              <a:rPr lang="en-US" sz="2400" dirty="0" smtClean="0"/>
              <a:t>schema? </a:t>
            </a:r>
            <a:r>
              <a:rPr lang="en-US" sz="2400" dirty="0"/>
              <a:t>If your answer is yes, show a BCNF schema with minimal relation count (Instead of SQL, just show the relations with the keys underlined) </a:t>
            </a:r>
            <a:r>
              <a:rPr lang="en-US" sz="2400" dirty="0" smtClean="0"/>
              <a:t/>
            </a:r>
            <a:br>
              <a:rPr lang="en-US" sz="2400" dirty="0" smtClean="0"/>
            </a:br>
            <a:r>
              <a:rPr lang="en-US" sz="2400" dirty="0" smtClean="0"/>
              <a:t>		</a:t>
            </a:r>
            <a:br>
              <a:rPr lang="en-US" sz="2400" dirty="0" smtClean="0"/>
            </a:br>
            <a:r>
              <a:rPr lang="en-US" sz="2400" b="1" dirty="0" err="1" smtClean="0"/>
              <a:t>Emp</a:t>
            </a:r>
            <a:r>
              <a:rPr lang="en-US" sz="2400" b="1" dirty="0"/>
              <a:t>(</a:t>
            </a:r>
            <a:r>
              <a:rPr lang="en-US" sz="2400" b="1" u="sng" dirty="0" err="1"/>
              <a:t>eid</a:t>
            </a:r>
            <a:r>
              <a:rPr lang="en-US" sz="2400" b="1" dirty="0"/>
              <a:t>, name, level); </a:t>
            </a:r>
            <a:r>
              <a:rPr lang="en-US" sz="2400" b="1" dirty="0" smtClean="0"/>
              <a:t> </a:t>
            </a:r>
            <a:r>
              <a:rPr lang="en-US" sz="2400" b="1" dirty="0" err="1" smtClean="0"/>
              <a:t>Dept</a:t>
            </a:r>
            <a:r>
              <a:rPr lang="en-US" sz="2400" b="1" dirty="0"/>
              <a:t>(</a:t>
            </a:r>
            <a:r>
              <a:rPr lang="en-US" sz="2400" b="1" u="sng" dirty="0"/>
              <a:t>did</a:t>
            </a:r>
            <a:r>
              <a:rPr lang="en-US" sz="2400" b="1" dirty="0"/>
              <a:t>, location, </a:t>
            </a:r>
            <a:r>
              <a:rPr lang="en-US" sz="2400" b="1" dirty="0" err="1"/>
              <a:t>mgr</a:t>
            </a:r>
            <a:r>
              <a:rPr lang="en-US" sz="2400" b="1" dirty="0"/>
              <a:t>); </a:t>
            </a:r>
            <a:r>
              <a:rPr lang="en-US" sz="2400" b="1" dirty="0" smtClean="0"/>
              <a:t>  Works </a:t>
            </a:r>
            <a:r>
              <a:rPr lang="en-US" sz="2400" b="1" dirty="0"/>
              <a:t>in(</a:t>
            </a:r>
            <a:r>
              <a:rPr lang="en-US" sz="2400" b="1" u="sng" dirty="0" err="1"/>
              <a:t>eid</a:t>
            </a:r>
            <a:r>
              <a:rPr lang="en-US" sz="2400" b="1" dirty="0"/>
              <a:t>, did)</a:t>
            </a:r>
            <a:br>
              <a:rPr lang="en-US" sz="2400" b="1" dirty="0"/>
            </a:br>
            <a:r>
              <a:rPr lang="en-US" sz="2400" dirty="0" smtClean="0"/>
              <a:t/>
            </a:r>
            <a:br>
              <a:rPr lang="en-US" sz="2400" dirty="0" smtClean="0"/>
            </a:br>
            <a:r>
              <a:rPr lang="en-US" sz="2400" dirty="0" smtClean="0"/>
              <a:t>The </a:t>
            </a:r>
            <a:r>
              <a:rPr lang="en-US" sz="2400" dirty="0"/>
              <a:t>first and the last table have the same key. They can be joined without loosing any FD. </a:t>
            </a:r>
            <a:r>
              <a:rPr lang="en-US" sz="2400" dirty="0" smtClean="0"/>
              <a:t>(</a:t>
            </a:r>
            <a:r>
              <a:rPr lang="en-US" sz="2400" dirty="0"/>
              <a:t>FK constraints are also preserved.)</a:t>
            </a:r>
            <a:br>
              <a:rPr lang="en-US" sz="2400" dirty="0"/>
            </a:br>
            <a:r>
              <a:rPr lang="en-US" sz="2400" dirty="0" smtClean="0"/>
              <a:t/>
            </a:r>
            <a:br>
              <a:rPr lang="en-US" sz="2400" dirty="0" smtClean="0"/>
            </a:br>
            <a:r>
              <a:rPr lang="en-US" sz="2400" dirty="0" smtClean="0"/>
              <a:t>   </a:t>
            </a:r>
            <a:r>
              <a:rPr lang="en-US" sz="2400" b="1" dirty="0" err="1" smtClean="0"/>
              <a:t>Emp</a:t>
            </a:r>
            <a:r>
              <a:rPr lang="en-US" sz="2400" b="1" dirty="0"/>
              <a:t>(</a:t>
            </a:r>
            <a:r>
              <a:rPr lang="en-US" sz="2400" b="1" u="sng" dirty="0" err="1"/>
              <a:t>eid</a:t>
            </a:r>
            <a:r>
              <a:rPr lang="en-US" sz="2400" b="1" dirty="0"/>
              <a:t>, name, level, did); </a:t>
            </a:r>
            <a:r>
              <a:rPr lang="en-US" sz="2400" b="1" dirty="0" smtClean="0"/>
              <a:t>     </a:t>
            </a:r>
            <a:r>
              <a:rPr lang="en-US" sz="2400" b="1" dirty="0" err="1" smtClean="0"/>
              <a:t>Dept</a:t>
            </a:r>
            <a:r>
              <a:rPr lang="en-US" sz="2400" b="1" dirty="0"/>
              <a:t>(</a:t>
            </a:r>
            <a:r>
              <a:rPr lang="en-US" sz="2400" b="1" u="sng" dirty="0"/>
              <a:t>did</a:t>
            </a:r>
            <a:r>
              <a:rPr lang="en-US" sz="2400" b="1" dirty="0"/>
              <a:t>, location, </a:t>
            </a:r>
            <a:r>
              <a:rPr lang="en-US" sz="2400" b="1" dirty="0" err="1"/>
              <a:t>mgr</a:t>
            </a:r>
            <a:r>
              <a:rPr lang="en-US" sz="2400" b="1" dirty="0"/>
              <a:t>) </a:t>
            </a:r>
            <a:r>
              <a:rPr lang="en-US" sz="2400" b="1" dirty="0" smtClean="0"/>
              <a:t/>
            </a:r>
            <a:br>
              <a:rPr lang="en-US" sz="2400" b="1" dirty="0" smtClean="0"/>
            </a:br>
            <a:endParaRPr lang="en-US" sz="2400" b="1" dirty="0"/>
          </a:p>
        </p:txBody>
      </p:sp>
      <p:sp>
        <p:nvSpPr>
          <p:cNvPr id="3" name="TextBox 2"/>
          <p:cNvSpPr txBox="1"/>
          <p:nvPr/>
        </p:nvSpPr>
        <p:spPr>
          <a:xfrm>
            <a:off x="7673474" y="6218807"/>
            <a:ext cx="909053" cy="369332"/>
          </a:xfrm>
          <a:prstGeom prst="rect">
            <a:avLst/>
          </a:prstGeom>
          <a:noFill/>
        </p:spPr>
        <p:txBody>
          <a:bodyPr wrap="square" rtlCol="0">
            <a:spAutoFit/>
          </a:bodyPr>
          <a:lstStyle/>
          <a:p>
            <a:r>
              <a:rPr lang="en-US" b="1" dirty="0" smtClean="0"/>
              <a:t>~~~~~</a:t>
            </a:r>
            <a:endParaRPr lang="en-US" b="1" dirty="0"/>
          </a:p>
        </p:txBody>
      </p:sp>
      <p:sp>
        <p:nvSpPr>
          <p:cNvPr id="4" name="TextBox 3"/>
          <p:cNvSpPr txBox="1"/>
          <p:nvPr/>
        </p:nvSpPr>
        <p:spPr>
          <a:xfrm>
            <a:off x="3592286" y="1956191"/>
            <a:ext cx="1012232"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
        <p:nvSpPr>
          <p:cNvPr id="5" name="TextBox 4"/>
          <p:cNvSpPr txBox="1"/>
          <p:nvPr/>
        </p:nvSpPr>
        <p:spPr>
          <a:xfrm>
            <a:off x="457199" y="3979333"/>
            <a:ext cx="964555"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20333150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38" y="0"/>
            <a:ext cx="8660062" cy="2636043"/>
          </a:xfrm>
        </p:spPr>
        <p:txBody>
          <a:bodyPr>
            <a:normAutofit/>
          </a:bodyPr>
          <a:lstStyle/>
          <a:p>
            <a:pPr algn="l">
              <a:lnSpc>
                <a:spcPct val="80000"/>
              </a:lnSpc>
            </a:pPr>
            <a:r>
              <a:rPr lang="en-US" sz="2400" dirty="0">
                <a:latin typeface="Arial Narrow"/>
                <a:cs typeface="Arial Narrow"/>
              </a:rPr>
              <a:t>Q3. </a:t>
            </a:r>
            <a:r>
              <a:rPr lang="en-US" sz="2400" dirty="0">
                <a:latin typeface="+mn-lt"/>
                <a:cs typeface="Arial Narrow"/>
              </a:rPr>
              <a:t>Assume now that Managers have an additional attribute (say </a:t>
            </a:r>
            <a:r>
              <a:rPr lang="en-US" sz="2400" dirty="0" err="1">
                <a:latin typeface="+mn-lt"/>
                <a:cs typeface="Arial Narrow"/>
              </a:rPr>
              <a:t>CostCenter</a:t>
            </a:r>
            <a:r>
              <a:rPr lang="en-US" sz="2400" dirty="0">
                <a:latin typeface="+mn-lt"/>
                <a:cs typeface="Arial Narrow"/>
              </a:rPr>
              <a:t>) which </a:t>
            </a:r>
            <a:r>
              <a:rPr lang="en-US" sz="2400" dirty="0" smtClean="0">
                <a:latin typeface="+mn-lt"/>
                <a:cs typeface="Arial Narrow"/>
              </a:rPr>
              <a:t>regular </a:t>
            </a:r>
            <a:r>
              <a:rPr lang="en-US" sz="2400" dirty="0">
                <a:latin typeface="+mn-lt"/>
                <a:cs typeface="Arial Narrow"/>
              </a:rPr>
              <a:t>employees do not have (however managers are still considered to work in the department they manage). Also, assume that a department can only have one manager and an employee can only be the manager of one department. Redraw the ER diagram to model our company under these new assumptions. </a:t>
            </a:r>
            <a:endParaRPr lang="en-US" sz="2400" b="1" dirty="0">
              <a:latin typeface="+mn-lt"/>
            </a:endParaRPr>
          </a:p>
        </p:txBody>
      </p:sp>
      <p:sp>
        <p:nvSpPr>
          <p:cNvPr id="3" name="TextBox 2"/>
          <p:cNvSpPr txBox="1"/>
          <p:nvPr/>
        </p:nvSpPr>
        <p:spPr>
          <a:xfrm>
            <a:off x="8435473" y="6221298"/>
            <a:ext cx="909053" cy="369332"/>
          </a:xfrm>
          <a:prstGeom prst="rect">
            <a:avLst/>
          </a:prstGeom>
          <a:noFill/>
        </p:spPr>
        <p:txBody>
          <a:bodyPr wrap="square" rtlCol="0">
            <a:spAutoFit/>
          </a:bodyPr>
          <a:lstStyle/>
          <a:p>
            <a:r>
              <a:rPr lang="en-US" b="1" dirty="0" smtClean="0"/>
              <a:t>~~~~~</a:t>
            </a:r>
            <a:endParaRPr lang="en-US" b="1" dirty="0"/>
          </a:p>
        </p:txBody>
      </p:sp>
      <p:pic>
        <p:nvPicPr>
          <p:cNvPr id="4" name="Picture 3"/>
          <p:cNvPicPr>
            <a:picLocks noChangeAspect="1"/>
          </p:cNvPicPr>
          <p:nvPr/>
        </p:nvPicPr>
        <p:blipFill>
          <a:blip r:embed="rId2"/>
          <a:stretch>
            <a:fillRect/>
          </a:stretch>
        </p:blipFill>
        <p:spPr>
          <a:xfrm>
            <a:off x="623089" y="2457817"/>
            <a:ext cx="7504911" cy="3972394"/>
          </a:xfrm>
          <a:prstGeom prst="rect">
            <a:avLst/>
          </a:prstGeom>
        </p:spPr>
      </p:pic>
      <p:sp>
        <p:nvSpPr>
          <p:cNvPr id="5" name="TextBox 4"/>
          <p:cNvSpPr txBox="1"/>
          <p:nvPr/>
        </p:nvSpPr>
        <p:spPr>
          <a:xfrm>
            <a:off x="765064" y="3906761"/>
            <a:ext cx="964555"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2949374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707" y="1269795"/>
            <a:ext cx="8723032" cy="2636043"/>
          </a:xfrm>
        </p:spPr>
        <p:txBody>
          <a:bodyPr>
            <a:normAutofit fontScale="90000"/>
          </a:bodyPr>
          <a:lstStyle/>
          <a:p>
            <a:pPr algn="l">
              <a:lnSpc>
                <a:spcPct val="90000"/>
              </a:lnSpc>
            </a:pPr>
            <a:r>
              <a:rPr lang="en-US" sz="2400" dirty="0" smtClean="0">
                <a:latin typeface="Arial Narrow"/>
                <a:cs typeface="Arial Narrow"/>
              </a:rPr>
              <a:t>Q4. </a:t>
            </a:r>
            <a:r>
              <a:rPr lang="en-US" sz="2400" dirty="0"/>
              <a:t>Still working under the assumptions used in Q3, revise the original SQL schema so that all the FD constraints are expressed by the keys. (You can simply show the relations with their keys underlined—use different </a:t>
            </a:r>
            <a:r>
              <a:rPr lang="en-US" sz="2400" dirty="0" err="1"/>
              <a:t>underlinings</a:t>
            </a:r>
            <a:r>
              <a:rPr lang="en-US" sz="2400" dirty="0"/>
              <a:t> for different keys in the same relation.) </a:t>
            </a:r>
            <a:r>
              <a:rPr lang="en-US" sz="2400" dirty="0" smtClean="0"/>
              <a:t/>
            </a:r>
            <a:br>
              <a:rPr lang="en-US" sz="2400" dirty="0" smtClean="0"/>
            </a:br>
            <a:r>
              <a:rPr lang="en-US" sz="2400" dirty="0" smtClean="0"/>
              <a:t/>
            </a:r>
            <a:br>
              <a:rPr lang="en-US" sz="2400" dirty="0" smtClean="0"/>
            </a:br>
            <a:r>
              <a:rPr lang="en-US" sz="2400" dirty="0" smtClean="0"/>
              <a:t>		Using </a:t>
            </a:r>
            <a:r>
              <a:rPr lang="en-US" sz="2400" dirty="0" err="1" smtClean="0"/>
              <a:t>mgrid</a:t>
            </a:r>
            <a:r>
              <a:rPr lang="en-US" sz="2400" dirty="0" smtClean="0"/>
              <a:t> </a:t>
            </a:r>
            <a:r>
              <a:rPr lang="en-US" sz="2400" dirty="0"/>
              <a:t>to denote the employee number of a manager, we can have three relations: </a:t>
            </a:r>
            <a:r>
              <a:rPr lang="en-US" sz="2400" dirty="0" smtClean="0"/>
              <a:t/>
            </a:r>
            <a:br>
              <a:rPr lang="en-US" sz="2400" dirty="0" smtClean="0"/>
            </a:br>
            <a:r>
              <a:rPr lang="en-US" sz="2400" dirty="0" smtClean="0"/>
              <a:t/>
            </a:r>
            <a:br>
              <a:rPr lang="en-US" sz="2400" dirty="0" smtClean="0"/>
            </a:br>
            <a:r>
              <a:rPr lang="en-US" sz="2400" dirty="0" smtClean="0"/>
              <a:t> </a:t>
            </a:r>
            <a:r>
              <a:rPr lang="en-US" sz="2400" dirty="0" err="1" smtClean="0">
                <a:latin typeface="Arial Narrow"/>
                <a:cs typeface="Arial Narrow"/>
              </a:rPr>
              <a:t>Emp</a:t>
            </a:r>
            <a:r>
              <a:rPr lang="en-US" sz="2400" dirty="0">
                <a:latin typeface="Arial Narrow"/>
                <a:cs typeface="Arial Narrow"/>
              </a:rPr>
              <a:t>(</a:t>
            </a:r>
            <a:r>
              <a:rPr lang="en-US" sz="2400" u="sng" dirty="0" err="1">
                <a:latin typeface="Arial Narrow"/>
                <a:cs typeface="Arial Narrow"/>
              </a:rPr>
              <a:t>eid</a:t>
            </a:r>
            <a:r>
              <a:rPr lang="en-US" sz="2400" dirty="0">
                <a:latin typeface="Arial Narrow"/>
                <a:cs typeface="Arial Narrow"/>
              </a:rPr>
              <a:t>, name, level, did)</a:t>
            </a:r>
            <a:r>
              <a:rPr lang="en-US" sz="2400" dirty="0" smtClean="0">
                <a:latin typeface="Arial Narrow"/>
                <a:cs typeface="Arial Narrow"/>
              </a:rPr>
              <a:t>;   </a:t>
            </a:r>
            <a:r>
              <a:rPr lang="en-US" sz="2400" dirty="0" err="1">
                <a:latin typeface="Arial Narrow"/>
                <a:cs typeface="Arial Narrow"/>
              </a:rPr>
              <a:t>Dept</a:t>
            </a:r>
            <a:r>
              <a:rPr lang="en-US" sz="2400" dirty="0">
                <a:latin typeface="Arial Narrow"/>
                <a:cs typeface="Arial Narrow"/>
              </a:rPr>
              <a:t>(</a:t>
            </a:r>
            <a:r>
              <a:rPr lang="en-US" sz="2400" u="sng" dirty="0">
                <a:latin typeface="Arial Narrow"/>
                <a:cs typeface="Arial Narrow"/>
              </a:rPr>
              <a:t>did</a:t>
            </a:r>
            <a:r>
              <a:rPr lang="en-US" sz="2400" dirty="0">
                <a:latin typeface="Arial Narrow"/>
                <a:cs typeface="Arial Narrow"/>
              </a:rPr>
              <a:t>, location, </a:t>
            </a:r>
            <a:r>
              <a:rPr lang="en-US" sz="2400" dirty="0" err="1" smtClean="0">
                <a:latin typeface="Arial Narrow"/>
                <a:cs typeface="Arial Narrow"/>
              </a:rPr>
              <a:t>mgrid</a:t>
            </a:r>
            <a:r>
              <a:rPr lang="en-US" sz="2400" dirty="0">
                <a:latin typeface="Arial Narrow"/>
                <a:cs typeface="Arial Narrow"/>
              </a:rPr>
              <a:t>)</a:t>
            </a:r>
            <a:r>
              <a:rPr lang="en-US" sz="2400" dirty="0" smtClean="0">
                <a:latin typeface="Arial Narrow"/>
                <a:cs typeface="Arial Narrow"/>
              </a:rPr>
              <a:t>;   </a:t>
            </a:r>
            <a:r>
              <a:rPr lang="en-US" sz="2400" dirty="0" err="1">
                <a:latin typeface="Arial Narrow"/>
                <a:cs typeface="Arial Narrow"/>
              </a:rPr>
              <a:t>Mgr</a:t>
            </a:r>
            <a:r>
              <a:rPr lang="en-US" sz="2400" u="sng" dirty="0">
                <a:latin typeface="Arial Narrow"/>
                <a:cs typeface="Arial Narrow"/>
              </a:rPr>
              <a:t>(</a:t>
            </a:r>
            <a:r>
              <a:rPr lang="en-US" sz="2400" u="sng" dirty="0" err="1" smtClean="0">
                <a:latin typeface="Arial Narrow"/>
                <a:cs typeface="Arial Narrow"/>
              </a:rPr>
              <a:t>mgrid</a:t>
            </a:r>
            <a:r>
              <a:rPr lang="en-US" sz="2400" dirty="0">
                <a:latin typeface="Arial Narrow"/>
                <a:cs typeface="Arial Narrow"/>
              </a:rPr>
              <a:t>, </a:t>
            </a:r>
            <a:r>
              <a:rPr lang="en-US" sz="2400" dirty="0" err="1">
                <a:latin typeface="Arial Narrow"/>
                <a:cs typeface="Arial Narrow"/>
              </a:rPr>
              <a:t>CostCenter</a:t>
            </a:r>
            <a:r>
              <a:rPr lang="en-US" sz="2400" dirty="0">
                <a:latin typeface="Arial Narrow"/>
                <a:cs typeface="Arial Narrow"/>
              </a:rPr>
              <a:t>) </a:t>
            </a:r>
            <a:r>
              <a:rPr lang="en-US" sz="2400" b="1" dirty="0" smtClean="0">
                <a:latin typeface="Arial Narrow"/>
                <a:cs typeface="Arial Narrow"/>
              </a:rPr>
              <a:t/>
            </a:r>
            <a:br>
              <a:rPr lang="en-US" sz="2400" b="1" dirty="0" smtClean="0">
                <a:latin typeface="Arial Narrow"/>
                <a:cs typeface="Arial Narrow"/>
              </a:rPr>
            </a:br>
            <a:r>
              <a:rPr lang="en-US" sz="2400" dirty="0" smtClean="0"/>
              <a:t/>
            </a:r>
            <a:br>
              <a:rPr lang="en-US" sz="2400" dirty="0" smtClean="0"/>
            </a:br>
            <a:r>
              <a:rPr lang="en-US" sz="2400" dirty="0" smtClean="0"/>
              <a:t>The </a:t>
            </a:r>
            <a:r>
              <a:rPr lang="en-US" sz="2400" dirty="0"/>
              <a:t>following schema with fewer tables is preferable (Other schemas could be OK too) </a:t>
            </a:r>
            <a:r>
              <a:rPr lang="en-US" sz="2400" dirty="0" smtClean="0"/>
              <a:t/>
            </a:r>
            <a:br>
              <a:rPr lang="en-US" sz="2400" dirty="0" smtClean="0"/>
            </a:br>
            <a:r>
              <a:rPr lang="en-US" sz="2400" dirty="0"/>
              <a:t/>
            </a:r>
            <a:br>
              <a:rPr lang="en-US" sz="2400" dirty="0"/>
            </a:br>
            <a:r>
              <a:rPr lang="en-US" sz="2400" dirty="0" smtClean="0"/>
              <a:t>          </a:t>
            </a:r>
            <a:r>
              <a:rPr lang="en-US" sz="2400" dirty="0" err="1" smtClean="0">
                <a:latin typeface="Arial Narrow"/>
                <a:cs typeface="Arial Narrow"/>
              </a:rPr>
              <a:t>Emp</a:t>
            </a:r>
            <a:r>
              <a:rPr lang="en-US" sz="2400" dirty="0">
                <a:latin typeface="Arial Narrow"/>
                <a:cs typeface="Arial Narrow"/>
              </a:rPr>
              <a:t>(</a:t>
            </a:r>
            <a:r>
              <a:rPr lang="en-US" sz="2400" u="sng" dirty="0" err="1">
                <a:latin typeface="Arial Narrow"/>
                <a:cs typeface="Arial Narrow"/>
              </a:rPr>
              <a:t>eid</a:t>
            </a:r>
            <a:r>
              <a:rPr lang="en-US" sz="2400" dirty="0">
                <a:latin typeface="Arial Narrow"/>
                <a:cs typeface="Arial Narrow"/>
              </a:rPr>
              <a:t>, name, level, did); </a:t>
            </a:r>
            <a:r>
              <a:rPr lang="en-US" sz="2400" dirty="0" smtClean="0">
                <a:latin typeface="Arial Narrow"/>
                <a:cs typeface="Arial Narrow"/>
              </a:rPr>
              <a:t>     </a:t>
            </a:r>
            <a:r>
              <a:rPr lang="en-US" sz="2400" dirty="0" err="1" smtClean="0">
                <a:latin typeface="Arial Narrow"/>
                <a:cs typeface="Arial Narrow"/>
              </a:rPr>
              <a:t>Dept</a:t>
            </a:r>
            <a:r>
              <a:rPr lang="en-US" sz="2400" dirty="0">
                <a:latin typeface="Arial Narrow"/>
                <a:cs typeface="Arial Narrow"/>
              </a:rPr>
              <a:t>(</a:t>
            </a:r>
            <a:r>
              <a:rPr lang="en-US" sz="2400" u="sng" dirty="0">
                <a:latin typeface="Arial Narrow"/>
                <a:cs typeface="Arial Narrow"/>
              </a:rPr>
              <a:t>did</a:t>
            </a:r>
            <a:r>
              <a:rPr lang="en-US" sz="2400" dirty="0">
                <a:latin typeface="Arial Narrow"/>
                <a:cs typeface="Arial Narrow"/>
              </a:rPr>
              <a:t>, location, </a:t>
            </a:r>
            <a:r>
              <a:rPr lang="en-US" sz="2400" dirty="0" err="1" smtClean="0">
                <a:latin typeface="Arial Narrow"/>
                <a:cs typeface="Arial Narrow"/>
              </a:rPr>
              <a:t>mgrid</a:t>
            </a:r>
            <a:r>
              <a:rPr lang="en-US" sz="2400" dirty="0" smtClean="0">
                <a:latin typeface="Arial Narrow"/>
                <a:cs typeface="Arial Narrow"/>
              </a:rPr>
              <a:t>, </a:t>
            </a:r>
            <a:r>
              <a:rPr lang="en-US" sz="2400" dirty="0" err="1">
                <a:latin typeface="Arial Narrow"/>
                <a:cs typeface="Arial Narrow"/>
              </a:rPr>
              <a:t>CostCenter</a:t>
            </a:r>
            <a:r>
              <a:rPr lang="en-US" sz="2400" dirty="0">
                <a:latin typeface="Arial Narrow"/>
                <a:cs typeface="Arial Narrow"/>
              </a:rPr>
              <a:t>) </a:t>
            </a:r>
            <a:r>
              <a:rPr lang="en-US" sz="2400" dirty="0" smtClean="0">
                <a:latin typeface="Arial Narrow"/>
                <a:cs typeface="Arial Narrow"/>
              </a:rPr>
              <a:t/>
            </a:r>
            <a:br>
              <a:rPr lang="en-US" sz="2400" dirty="0" smtClean="0">
                <a:latin typeface="Arial Narrow"/>
                <a:cs typeface="Arial Narrow"/>
              </a:rPr>
            </a:br>
            <a:endParaRPr lang="en-US" sz="2400" b="1" dirty="0">
              <a:latin typeface="Arial Narrow"/>
              <a:cs typeface="Arial Narrow"/>
            </a:endParaRPr>
          </a:p>
        </p:txBody>
      </p:sp>
      <p:sp>
        <p:nvSpPr>
          <p:cNvPr id="3" name="TextBox 2"/>
          <p:cNvSpPr txBox="1"/>
          <p:nvPr/>
        </p:nvSpPr>
        <p:spPr>
          <a:xfrm>
            <a:off x="5163020" y="2943209"/>
            <a:ext cx="1130629" cy="369332"/>
          </a:xfrm>
          <a:prstGeom prst="rect">
            <a:avLst/>
          </a:prstGeom>
          <a:noFill/>
        </p:spPr>
        <p:txBody>
          <a:bodyPr wrap="square" rtlCol="0">
            <a:spAutoFit/>
          </a:bodyPr>
          <a:lstStyle/>
          <a:p>
            <a:r>
              <a:rPr lang="en-US" b="1" dirty="0" smtClean="0"/>
              <a:t>~~~~~~</a:t>
            </a:r>
            <a:endParaRPr lang="en-US" b="1" dirty="0"/>
          </a:p>
        </p:txBody>
      </p:sp>
      <p:sp>
        <p:nvSpPr>
          <p:cNvPr id="6" name="TextBox 5"/>
          <p:cNvSpPr txBox="1"/>
          <p:nvPr/>
        </p:nvSpPr>
        <p:spPr>
          <a:xfrm>
            <a:off x="5935408" y="4437888"/>
            <a:ext cx="1130629" cy="369332"/>
          </a:xfrm>
          <a:prstGeom prst="rect">
            <a:avLst/>
          </a:prstGeom>
          <a:noFill/>
        </p:spPr>
        <p:txBody>
          <a:bodyPr wrap="square" rtlCol="0">
            <a:spAutoFit/>
          </a:bodyPr>
          <a:lstStyle/>
          <a:p>
            <a:r>
              <a:rPr lang="en-US" b="1" dirty="0" smtClean="0"/>
              <a:t>~~~~~~</a:t>
            </a:r>
            <a:endParaRPr lang="en-US" b="1" dirty="0"/>
          </a:p>
        </p:txBody>
      </p:sp>
      <p:sp>
        <p:nvSpPr>
          <p:cNvPr id="5" name="TextBox 4"/>
          <p:cNvSpPr txBox="1"/>
          <p:nvPr/>
        </p:nvSpPr>
        <p:spPr>
          <a:xfrm>
            <a:off x="303707" y="1736093"/>
            <a:ext cx="1063055" cy="369332"/>
          </a:xfrm>
          <a:prstGeom prst="rect">
            <a:avLst/>
          </a:prstGeom>
          <a:noFill/>
        </p:spPr>
        <p:txBody>
          <a:bodyPr wrap="squar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15721864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006" y="1102982"/>
            <a:ext cx="8229600" cy="5620412"/>
          </a:xfrm>
        </p:spPr>
        <p:txBody>
          <a:bodyPr>
            <a:normAutofit fontScale="90000"/>
          </a:bodyPr>
          <a:lstStyle/>
          <a:p>
            <a:pPr algn="l">
              <a:lnSpc>
                <a:spcPct val="90000"/>
              </a:lnSpc>
            </a:pPr>
            <a:r>
              <a:rPr lang="en-US" sz="2400" b="1" dirty="0" smtClean="0"/>
              <a:t>Problem B. 30 Points:  </a:t>
            </a:r>
            <a:r>
              <a:rPr lang="en-US" sz="2400" dirty="0" smtClean="0"/>
              <a:t>Consider the relational scheme </a:t>
            </a:r>
            <a:br>
              <a:rPr lang="en-US" sz="2400" dirty="0" smtClean="0"/>
            </a:br>
            <a:r>
              <a:rPr lang="en-US" sz="2400" dirty="0" smtClean="0"/>
              <a:t>                                       </a:t>
            </a:r>
            <a:r>
              <a:rPr lang="en-US" sz="2400" b="1" dirty="0" smtClean="0"/>
              <a:t>R(A, B, C, D, E) </a:t>
            </a:r>
            <a:r>
              <a:rPr lang="en-US" sz="2400" dirty="0" smtClean="0"/>
              <a:t>with the following FDs: </a:t>
            </a:r>
            <a:br>
              <a:rPr lang="en-US" sz="2400" dirty="0" smtClean="0"/>
            </a:br>
            <a:r>
              <a:rPr lang="en-US" sz="2400" dirty="0" smtClean="0"/>
              <a:t>1. AB → C </a:t>
            </a:r>
            <a:br>
              <a:rPr lang="en-US" sz="2400" dirty="0" smtClean="0"/>
            </a:br>
            <a:r>
              <a:rPr lang="en-US" sz="2400" dirty="0" smtClean="0"/>
              <a:t>2. C → B </a:t>
            </a:r>
            <a:br>
              <a:rPr lang="en-US" sz="2400" dirty="0" smtClean="0"/>
            </a:br>
            <a:r>
              <a:rPr lang="en-US" sz="2400" dirty="0" smtClean="0"/>
              <a:t>3. C → D </a:t>
            </a:r>
            <a:br>
              <a:rPr lang="en-US" sz="2400" dirty="0" smtClean="0"/>
            </a:br>
            <a:r>
              <a:rPr lang="en-US" sz="2400" dirty="0" smtClean="0"/>
              <a:t>4. C → E </a:t>
            </a:r>
            <a:br>
              <a:rPr lang="en-US" sz="2400" dirty="0" smtClean="0"/>
            </a:br>
            <a:r>
              <a:rPr lang="en-US" sz="2400" dirty="0" smtClean="0"/>
              <a:t>5. D → E </a:t>
            </a:r>
            <a:br>
              <a:rPr lang="en-US" sz="2400" dirty="0" smtClean="0"/>
            </a:br>
            <a:r>
              <a:rPr lang="en-US" sz="2400" dirty="0" smtClean="0"/>
              <a:t>6. B → D </a:t>
            </a:r>
            <a:br>
              <a:rPr lang="en-US" sz="2400" dirty="0" smtClean="0"/>
            </a:br>
            <a:r>
              <a:rPr lang="en-US" sz="2400" dirty="0" smtClean="0"/>
              <a:t/>
            </a:r>
            <a:br>
              <a:rPr lang="en-US" sz="2400" dirty="0" smtClean="0"/>
            </a:br>
            <a:r>
              <a:rPr lang="en-US" sz="2400" dirty="0" smtClean="0"/>
              <a:t>Q1. Is any of these FDs trivial? </a:t>
            </a:r>
            <a:r>
              <a:rPr lang="en-US" sz="2400" dirty="0"/>
              <a:t> </a:t>
            </a:r>
            <a:r>
              <a:rPr lang="en-US" sz="2400" dirty="0" smtClean="0"/>
              <a:t>  </a:t>
            </a:r>
            <a:r>
              <a:rPr lang="en-US" sz="2400" dirty="0"/>
              <a:t> </a:t>
            </a:r>
            <a:r>
              <a:rPr lang="en-US" sz="2400" dirty="0" smtClean="0"/>
              <a:t>No trivial FD here</a:t>
            </a:r>
            <a:br>
              <a:rPr lang="en-US" sz="2400" dirty="0" smtClean="0"/>
            </a:br>
            <a:r>
              <a:rPr lang="en-US" sz="2400" dirty="0" smtClean="0"/>
              <a:t/>
            </a:r>
            <a:br>
              <a:rPr lang="en-US" sz="2400" dirty="0" smtClean="0"/>
            </a:br>
            <a:r>
              <a:rPr lang="en-US" sz="2400" dirty="0" smtClean="0"/>
              <a:t>Q2</a:t>
            </a:r>
            <a:r>
              <a:rPr lang="en-US" sz="2400" dirty="0" smtClean="0"/>
              <a:t>. Is R(A, B, C, D, E) BCNF? (Explain the reasons for your answer.)</a:t>
            </a:r>
            <a:br>
              <a:rPr lang="en-US" sz="2400" dirty="0" smtClean="0"/>
            </a:br>
            <a:r>
              <a:rPr lang="en-US" sz="2400" dirty="0"/>
              <a:t/>
            </a:r>
            <a:br>
              <a:rPr lang="en-US" sz="2400" dirty="0"/>
            </a:br>
            <a:r>
              <a:rPr lang="en-US" sz="2400" dirty="0" smtClean="0"/>
              <a:t>We must test all FDs . For instance if we test  </a:t>
            </a:r>
            <a:r>
              <a:rPr lang="en-US" sz="2400" dirty="0"/>
              <a:t>5. D → </a:t>
            </a:r>
            <a:r>
              <a:rPr lang="en-US" sz="2400" dirty="0" smtClean="0"/>
              <a:t>E:</a:t>
            </a:r>
            <a:br>
              <a:rPr lang="en-US" sz="2400" dirty="0" smtClean="0"/>
            </a:br>
            <a:r>
              <a:rPr lang="en-US" sz="2400" dirty="0" smtClean="0"/>
              <a:t> D+={D, E}   A,B,C are not there, B is not a key</a:t>
            </a:r>
            <a:r>
              <a:rPr lang="mr-IN" sz="2400" dirty="0" smtClean="0"/>
              <a:t>…</a:t>
            </a:r>
            <a:r>
              <a:rPr lang="en-US" sz="2400" dirty="0" smtClean="0"/>
              <a:t> not BCNF.</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5" name="TextBox 4"/>
          <p:cNvSpPr txBox="1"/>
          <p:nvPr/>
        </p:nvSpPr>
        <p:spPr>
          <a:xfrm>
            <a:off x="141128" y="4306687"/>
            <a:ext cx="964555"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27101120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006" y="965070"/>
            <a:ext cx="8229600" cy="5620412"/>
          </a:xfrm>
        </p:spPr>
        <p:txBody>
          <a:bodyPr>
            <a:normAutofit fontScale="90000"/>
          </a:bodyPr>
          <a:lstStyle/>
          <a:p>
            <a:pPr algn="l">
              <a:lnSpc>
                <a:spcPct val="110000"/>
              </a:lnSpc>
              <a:spcAft>
                <a:spcPts val="1200"/>
              </a:spcAft>
            </a:pPr>
            <a:r>
              <a:rPr lang="en-US" sz="2400" b="1" dirty="0" smtClean="0"/>
              <a:t>Problem B. </a:t>
            </a:r>
            <a:r>
              <a:rPr lang="en-US" sz="2400" dirty="0" smtClean="0"/>
              <a:t> </a:t>
            </a:r>
            <a:r>
              <a:rPr lang="en-US" sz="2400" b="1" dirty="0" smtClean="0"/>
              <a:t>R(A, B, C, D, E) </a:t>
            </a:r>
            <a:r>
              <a:rPr lang="en-US" sz="2400" dirty="0" smtClean="0"/>
              <a:t>with FDs: </a:t>
            </a:r>
            <a:br>
              <a:rPr lang="en-US" sz="2400" dirty="0" smtClean="0"/>
            </a:br>
            <a:r>
              <a:rPr lang="en-US" sz="2400" dirty="0" smtClean="0"/>
              <a:t>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Q3.</a:t>
            </a:r>
            <a:r>
              <a:rPr lang="en-US" sz="2700" dirty="0" smtClean="0"/>
              <a:t> </a:t>
            </a:r>
            <a:r>
              <a:rPr lang="en-US" sz="2200" dirty="0" smtClean="0"/>
              <a:t>Provide a lossless decomposition of the original schema into a BCNF schema (underline the keys of the BCNF relations</a:t>
            </a:r>
            <a:r>
              <a:rPr lang="en-US" sz="2000" dirty="0" smtClean="0"/>
              <a:t>) </a:t>
            </a:r>
            <a:br>
              <a:rPr lang="en-US" sz="2000" dirty="0" smtClean="0"/>
            </a:br>
            <a:r>
              <a:rPr lang="en-US" sz="2000" dirty="0" smtClean="0"/>
              <a:t> </a:t>
            </a:r>
            <a:r>
              <a:rPr lang="en-US" sz="2200" dirty="0" smtClean="0"/>
              <a:t> 		Decomposing using an FD that failed BCNF, e.g.  </a:t>
            </a:r>
            <a:r>
              <a:rPr lang="en-US" sz="2200" dirty="0"/>
              <a:t>D → </a:t>
            </a:r>
            <a:r>
              <a:rPr lang="en-US" sz="2200" dirty="0" smtClean="0"/>
              <a:t>E, we get </a:t>
            </a:r>
            <a:br>
              <a:rPr lang="en-US" sz="2200" dirty="0" smtClean="0"/>
            </a:br>
            <a:r>
              <a:rPr lang="en-US" sz="2700" dirty="0" smtClean="0"/>
              <a:t>r1(D,E); r2(A,B,C,D) </a:t>
            </a:r>
            <a:br>
              <a:rPr lang="en-US" sz="2700" dirty="0" smtClean="0"/>
            </a:br>
            <a:r>
              <a:rPr lang="en-US" sz="2700" dirty="0" smtClean="0"/>
              <a:t>In r2 we have B+ = {B,D,E}, no C: r2 not BCNF. Decompose r2 into</a:t>
            </a:r>
            <a:br>
              <a:rPr lang="en-US" sz="2700" dirty="0" smtClean="0"/>
            </a:br>
            <a:r>
              <a:rPr lang="en-US" sz="2700" dirty="0" smtClean="0"/>
              <a:t> r21(B,D); r22(A,B,C) </a:t>
            </a:r>
            <a:br>
              <a:rPr lang="en-US" sz="2700" dirty="0" smtClean="0"/>
            </a:br>
            <a:r>
              <a:rPr lang="en-US" sz="2700" dirty="0" smtClean="0"/>
              <a:t>In r22 we have C+={C,B} no A: not BCNF. Decompose r22 into </a:t>
            </a:r>
            <a:br>
              <a:rPr lang="en-US" sz="2700" dirty="0" smtClean="0"/>
            </a:br>
            <a:r>
              <a:rPr lang="en-US" sz="2700" dirty="0" smtClean="0"/>
              <a:t>r221(B, C); r222(C, A). Binary are  BCNF. Final decomposition is:      	</a:t>
            </a:r>
            <a:r>
              <a:rPr lang="en-US" sz="2700" b="1" dirty="0" smtClean="0"/>
              <a:t>r1(</a:t>
            </a:r>
            <a:r>
              <a:rPr lang="en-US" sz="2700" b="1" u="sng" dirty="0" smtClean="0"/>
              <a:t>D</a:t>
            </a:r>
            <a:r>
              <a:rPr lang="en-US" sz="2700" b="1" dirty="0" smtClean="0"/>
              <a:t>, E);	 r21</a:t>
            </a:r>
            <a:r>
              <a:rPr lang="en-US" sz="2700" b="1" u="sng" dirty="0" smtClean="0"/>
              <a:t>(B</a:t>
            </a:r>
            <a:r>
              <a:rPr lang="en-US" sz="2700" b="1" dirty="0" smtClean="0"/>
              <a:t>, D); 	   r221(B, </a:t>
            </a:r>
            <a:r>
              <a:rPr lang="en-US" sz="2700" b="1" u="sng" dirty="0" smtClean="0"/>
              <a:t>C)</a:t>
            </a:r>
            <a:r>
              <a:rPr lang="en-US" sz="2700" b="1" dirty="0" smtClean="0"/>
              <a:t>; 	r222(C, A)</a:t>
            </a:r>
            <a:r>
              <a:rPr lang="en-US" sz="2000" dirty="0" smtClean="0"/>
              <a:t>. </a:t>
            </a:r>
            <a:br>
              <a:rPr lang="en-US" sz="2000" dirty="0" smtClean="0"/>
            </a:br>
            <a:r>
              <a:rPr lang="en-US" sz="2000" dirty="0" smtClean="0"/>
              <a:t/>
            </a:r>
            <a:br>
              <a:rPr lang="en-US" sz="20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3" name="TextBox 2"/>
          <p:cNvSpPr txBox="1"/>
          <p:nvPr/>
        </p:nvSpPr>
        <p:spPr>
          <a:xfrm>
            <a:off x="5309809" y="105340"/>
            <a:ext cx="1584476" cy="2589940"/>
          </a:xfrm>
          <a:prstGeom prst="rect">
            <a:avLst/>
          </a:prstGeom>
          <a:noFill/>
        </p:spPr>
        <p:txBody>
          <a:bodyPr wrap="square" rtlCol="0">
            <a:spAutoFit/>
          </a:bodyPr>
          <a:lstStyle/>
          <a:p>
            <a:pPr>
              <a:lnSpc>
                <a:spcPct val="90000"/>
              </a:lnSpc>
            </a:pPr>
            <a:r>
              <a:rPr lang="en-US" sz="2400" dirty="0" smtClean="0"/>
              <a:t>1. AB → C </a:t>
            </a:r>
            <a:br>
              <a:rPr lang="en-US" sz="2400" dirty="0" smtClean="0"/>
            </a:br>
            <a:r>
              <a:rPr lang="en-US" sz="2400" dirty="0" smtClean="0"/>
              <a:t>2. C → B </a:t>
            </a:r>
            <a:br>
              <a:rPr lang="en-US" sz="2400" dirty="0" smtClean="0"/>
            </a:br>
            <a:r>
              <a:rPr lang="en-US" sz="2400" dirty="0" smtClean="0"/>
              <a:t>3. C → D </a:t>
            </a:r>
            <a:br>
              <a:rPr lang="en-US" sz="2400" dirty="0" smtClean="0"/>
            </a:br>
            <a:r>
              <a:rPr lang="en-US" sz="2400" dirty="0" smtClean="0"/>
              <a:t>4. C → E </a:t>
            </a:r>
            <a:br>
              <a:rPr lang="en-US" sz="2400" dirty="0" smtClean="0"/>
            </a:br>
            <a:r>
              <a:rPr lang="en-US" sz="2400" dirty="0" smtClean="0"/>
              <a:t>5. D → E </a:t>
            </a:r>
            <a:br>
              <a:rPr lang="en-US" sz="2400" dirty="0" smtClean="0"/>
            </a:br>
            <a:r>
              <a:rPr lang="en-US" sz="2400" dirty="0" smtClean="0"/>
              <a:t>6. B → D </a:t>
            </a:r>
            <a:r>
              <a:rPr lang="en-US" dirty="0" smtClean="0"/>
              <a:t/>
            </a:r>
            <a:br>
              <a:rPr lang="en-US" dirty="0" smtClean="0"/>
            </a:br>
            <a:r>
              <a:rPr lang="en-US" dirty="0" smtClean="0"/>
              <a:t/>
            </a:r>
            <a:br>
              <a:rPr lang="en-US" dirty="0" smtClean="0"/>
            </a:br>
            <a:endParaRPr lang="en-US" dirty="0"/>
          </a:p>
        </p:txBody>
      </p:sp>
      <p:sp>
        <p:nvSpPr>
          <p:cNvPr id="5" name="TextBox 4"/>
          <p:cNvSpPr txBox="1"/>
          <p:nvPr/>
        </p:nvSpPr>
        <p:spPr>
          <a:xfrm>
            <a:off x="441332" y="2969809"/>
            <a:ext cx="1421754" cy="369332"/>
          </a:xfrm>
          <a:prstGeom prst="rect">
            <a:avLst/>
          </a:prstGeom>
          <a:noFill/>
        </p:spPr>
        <p:txBody>
          <a:bodyPr wrap="squar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7261907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858" y="986426"/>
            <a:ext cx="8466666" cy="5620412"/>
          </a:xfrm>
        </p:spPr>
        <p:txBody>
          <a:bodyPr>
            <a:normAutofit fontScale="90000"/>
          </a:bodyPr>
          <a:lstStyle/>
          <a:p>
            <a:pPr algn="l">
              <a:lnSpc>
                <a:spcPct val="110000"/>
              </a:lnSpc>
              <a:spcAft>
                <a:spcPts val="1200"/>
              </a:spcAft>
            </a:pPr>
            <a:r>
              <a:rPr lang="en-US" sz="2400" b="1" dirty="0" smtClean="0"/>
              <a:t>R(A, B, C, D, E) </a:t>
            </a:r>
            <a:r>
              <a:rPr lang="en-US" sz="2400" dirty="0" smtClean="0"/>
              <a:t>with the following FDs: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200" dirty="0" smtClean="0"/>
              <a:t>Lossless decomposition of the original schema into a BCNF </a:t>
            </a:r>
            <a:r>
              <a:rPr lang="en-US" sz="2000" dirty="0" smtClean="0"/>
              <a:t/>
            </a:r>
            <a:br>
              <a:rPr lang="en-US" sz="2000" dirty="0" smtClean="0"/>
            </a:br>
            <a:r>
              <a:rPr lang="en-US" sz="2700" dirty="0" smtClean="0"/>
              <a:t>	</a:t>
            </a:r>
            <a:r>
              <a:rPr lang="en-US" sz="2700" b="1" dirty="0" smtClean="0"/>
              <a:t>r1(</a:t>
            </a:r>
            <a:r>
              <a:rPr lang="en-US" sz="2700" b="1" u="sng" dirty="0" smtClean="0"/>
              <a:t>D</a:t>
            </a:r>
            <a:r>
              <a:rPr lang="en-US" sz="2700" b="1" dirty="0" smtClean="0"/>
              <a:t>, E);	 r21</a:t>
            </a:r>
            <a:r>
              <a:rPr lang="en-US" sz="2700" b="1" u="sng" dirty="0" smtClean="0"/>
              <a:t>(B</a:t>
            </a:r>
            <a:r>
              <a:rPr lang="en-US" sz="2700" b="1" dirty="0" smtClean="0"/>
              <a:t>, D); 	   r221(B, </a:t>
            </a:r>
            <a:r>
              <a:rPr lang="en-US" sz="2700" b="1" u="sng" dirty="0" smtClean="0"/>
              <a:t>C)</a:t>
            </a:r>
            <a:r>
              <a:rPr lang="en-US" sz="2700" b="1" dirty="0" smtClean="0"/>
              <a:t>; 	r222(C, A)</a:t>
            </a:r>
            <a:r>
              <a:rPr lang="en-US" sz="2000" dirty="0" smtClean="0"/>
              <a:t>. </a:t>
            </a:r>
            <a:br>
              <a:rPr lang="en-US" sz="2000" dirty="0" smtClean="0"/>
            </a:br>
            <a:r>
              <a:rPr lang="en-US" sz="2000" dirty="0" smtClean="0"/>
              <a:t/>
            </a:r>
            <a:br>
              <a:rPr lang="en-US" sz="2000" dirty="0" smtClean="0"/>
            </a:br>
            <a:r>
              <a:rPr lang="en-US" sz="2700" dirty="0" smtClean="0"/>
              <a:t>Q4. Is the BCNF decomposition you produced FD-preserving? (Explain the reasons for your answer.) </a:t>
            </a:r>
            <a:br>
              <a:rPr lang="en-US" sz="2700" dirty="0" smtClean="0"/>
            </a:br>
            <a:r>
              <a:rPr lang="en-US" sz="2800" dirty="0"/>
              <a:t>D → E </a:t>
            </a:r>
            <a:r>
              <a:rPr lang="en-US" sz="2700" dirty="0" smtClean="0"/>
              <a:t>FDs 2, 5 and 6 are preserved by the keys. </a:t>
            </a:r>
            <a:br>
              <a:rPr lang="en-US" sz="2700" dirty="0" smtClean="0"/>
            </a:br>
            <a:r>
              <a:rPr lang="en-US" sz="2700" dirty="0" smtClean="0"/>
              <a:t>-FD 3 is the composition of 2 and 6. </a:t>
            </a:r>
            <a:br>
              <a:rPr lang="en-US" sz="2700" dirty="0" smtClean="0"/>
            </a:br>
            <a:r>
              <a:rPr lang="en-US" sz="2700" dirty="0" smtClean="0"/>
              <a:t>-FD 4 is the composition of 3 and 5. </a:t>
            </a:r>
            <a:br>
              <a:rPr lang="en-US" sz="2700" dirty="0" smtClean="0"/>
            </a:br>
            <a:r>
              <a:rPr lang="en-US" sz="2700" dirty="0" smtClean="0"/>
              <a:t>- FD 1 however, 1 is lost. </a:t>
            </a:r>
            <a:br>
              <a:rPr lang="en-US" sz="2700" dirty="0" smtClean="0"/>
            </a:br>
            <a:r>
              <a:rPr lang="en-US" sz="2400" dirty="0"/>
              <a:t>	</a:t>
            </a:r>
            <a:r>
              <a:rPr lang="en-US" sz="2400" dirty="0" smtClean="0"/>
              <a:t>		</a:t>
            </a:r>
            <a:r>
              <a:rPr lang="en-US" sz="2400" b="1" i="1" dirty="0" smtClean="0"/>
              <a:t>This lossless </a:t>
            </a:r>
            <a:r>
              <a:rPr lang="en-US" sz="2400" b="1" i="1" dirty="0" err="1" smtClean="0"/>
              <a:t>decompostion</a:t>
            </a:r>
            <a:r>
              <a:rPr lang="en-US" sz="2400" b="1" i="1" dirty="0" smtClean="0"/>
              <a:t> is not FD-preserving.</a:t>
            </a:r>
            <a:br>
              <a:rPr lang="en-US" sz="2400" b="1" i="1" dirty="0" smtClean="0"/>
            </a:br>
            <a:r>
              <a:rPr lang="en-US" sz="2400" b="1" i="1" dirty="0" smtClean="0"/>
              <a:t/>
            </a:r>
            <a:br>
              <a:rPr lang="en-US" sz="2400" b="1" i="1" dirty="0" smtClean="0"/>
            </a:br>
            <a:endParaRPr lang="en-US" sz="2400" b="1" i="1" dirty="0"/>
          </a:p>
        </p:txBody>
      </p:sp>
      <p:sp>
        <p:nvSpPr>
          <p:cNvPr id="2" name="TextBox 1"/>
          <p:cNvSpPr txBox="1"/>
          <p:nvPr/>
        </p:nvSpPr>
        <p:spPr>
          <a:xfrm>
            <a:off x="7196666" y="710102"/>
            <a:ext cx="1584476" cy="2589940"/>
          </a:xfrm>
          <a:prstGeom prst="rect">
            <a:avLst/>
          </a:prstGeom>
          <a:noFill/>
        </p:spPr>
        <p:txBody>
          <a:bodyPr wrap="square" rtlCol="0">
            <a:spAutoFit/>
          </a:bodyPr>
          <a:lstStyle/>
          <a:p>
            <a:pPr>
              <a:lnSpc>
                <a:spcPct val="90000"/>
              </a:lnSpc>
            </a:pPr>
            <a:r>
              <a:rPr lang="en-US" sz="2400" dirty="0" smtClean="0"/>
              <a:t>1. AB → C </a:t>
            </a:r>
            <a:br>
              <a:rPr lang="en-US" sz="2400" dirty="0" smtClean="0"/>
            </a:br>
            <a:r>
              <a:rPr lang="en-US" sz="2400" b="1" dirty="0" smtClean="0"/>
              <a:t>2</a:t>
            </a:r>
            <a:r>
              <a:rPr lang="en-US" sz="2400" dirty="0" smtClean="0"/>
              <a:t>.</a:t>
            </a:r>
            <a:r>
              <a:rPr lang="en-US" sz="2400" b="1" dirty="0" smtClean="0"/>
              <a:t> C → B </a:t>
            </a:r>
            <a:br>
              <a:rPr lang="en-US" sz="2400" b="1" dirty="0" smtClean="0"/>
            </a:br>
            <a:r>
              <a:rPr lang="en-US" sz="2400" dirty="0" smtClean="0"/>
              <a:t>3. C → D </a:t>
            </a:r>
            <a:br>
              <a:rPr lang="en-US" sz="2400" dirty="0" smtClean="0"/>
            </a:br>
            <a:r>
              <a:rPr lang="en-US" sz="2400" dirty="0" smtClean="0"/>
              <a:t>4. C → E </a:t>
            </a:r>
            <a:br>
              <a:rPr lang="en-US" sz="2400" dirty="0" smtClean="0"/>
            </a:br>
            <a:r>
              <a:rPr lang="en-US" sz="2400" b="1" dirty="0" smtClean="0"/>
              <a:t>5. D → E </a:t>
            </a:r>
            <a:r>
              <a:rPr lang="en-US" sz="2400" dirty="0" smtClean="0"/>
              <a:t/>
            </a:r>
            <a:br>
              <a:rPr lang="en-US" sz="2400" dirty="0" smtClean="0"/>
            </a:br>
            <a:r>
              <a:rPr lang="en-US" sz="2400" dirty="0" smtClean="0"/>
              <a:t>6</a:t>
            </a:r>
            <a:r>
              <a:rPr lang="en-US" sz="2400" b="1" dirty="0" smtClean="0"/>
              <a:t>. B → D </a:t>
            </a:r>
            <a:r>
              <a:rPr lang="en-US" dirty="0" smtClean="0"/>
              <a:t/>
            </a:r>
            <a:br>
              <a:rPr lang="en-US" dirty="0" smtClean="0"/>
            </a:br>
            <a:r>
              <a:rPr lang="en-US" dirty="0" smtClean="0"/>
              <a:t/>
            </a:r>
            <a:br>
              <a:rPr lang="en-US" dirty="0" smtClean="0"/>
            </a:br>
            <a:endParaRPr lang="en-US" dirty="0"/>
          </a:p>
        </p:txBody>
      </p:sp>
      <p:sp>
        <p:nvSpPr>
          <p:cNvPr id="5" name="TextBox 4"/>
          <p:cNvSpPr txBox="1"/>
          <p:nvPr/>
        </p:nvSpPr>
        <p:spPr>
          <a:xfrm>
            <a:off x="5029199" y="3864856"/>
            <a:ext cx="1012232" cy="369332"/>
          </a:xfrm>
          <a:prstGeom prst="rect">
            <a:avLst/>
          </a:prstGeom>
          <a:noFill/>
        </p:spPr>
        <p:txBody>
          <a:bodyPr wrap="none" rtlCol="0">
            <a:spAutoFit/>
          </a:bodyPr>
          <a:lstStyle/>
          <a:p>
            <a:r>
              <a:rPr lang="en-US" b="1" dirty="0" smtClean="0">
                <a:solidFill>
                  <a:schemeClr val="accent2">
                    <a:lumMod val="75000"/>
                  </a:schemeClr>
                </a:solidFill>
                <a:latin typeface="Apple Chancery"/>
                <a:cs typeface="Apple Chancery"/>
              </a:rPr>
              <a:t>Answer:</a:t>
            </a:r>
            <a:endParaRPr lang="en-US" b="1" dirty="0">
              <a:solidFill>
                <a:schemeClr val="accent2">
                  <a:lumMod val="75000"/>
                </a:schemeClr>
              </a:solidFill>
              <a:latin typeface="Apple Chancery"/>
              <a:cs typeface="Apple Chancery"/>
            </a:endParaRPr>
          </a:p>
        </p:txBody>
      </p:sp>
    </p:spTree>
    <p:extLst>
      <p:ext uri="{BB962C8B-B14F-4D97-AF65-F5344CB8AC3E}">
        <p14:creationId xmlns:p14="http://schemas.microsoft.com/office/powerpoint/2010/main" val="36542951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TotalTime>
  <Words>653</Words>
  <Application>Microsoft Macintosh PowerPoint</Application>
  <PresentationFormat>On-screen Show (4:3)</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CS143: Fall 2017 </vt:lpstr>
      <vt:lpstr>Q1: Draw the ER diagram from which this schema could have been produced  Emp(eid, name, level);  Dept(did, location, mgr);   Works in(eid, did) </vt:lpstr>
      <vt:lpstr>PowerPoint Presentation</vt:lpstr>
      <vt:lpstr>Q2. The SQL-specified relational schema  is BCNF, but does it have a minimal relation count: i.e., can you join any of the two table above and still have a BCNF schema? If your answer is yes, show a BCNF schema with minimal relation count (Instead of SQL, just show the relations with the keys underlined)     Emp(eid, name, level);  Dept(did, location, mgr);   Works in(eid, did)  The first and the last table have the same key. They can be joined without loosing any FD. (FK constraints are also preserved.)     Emp(eid, name, level, did);      Dept(did, location, mgr)  </vt:lpstr>
      <vt:lpstr>Q3. Assume now that Managers have an additional attribute (say CostCenter) which regular employees do not have (however managers are still considered to work in the department they manage). Also, assume that a department can only have one manager and an employee can only be the manager of one department. Redraw the ER diagram to model our company under these new assumptions. </vt:lpstr>
      <vt:lpstr>Q4. Still working under the assumptions used in Q3, revise the original SQL schema so that all the FD constraints are expressed by the keys. (You can simply show the relations with their keys underlined—use different underlinings for different keys in the same relation.)     Using mgrid to denote the employee number of a manager, we can have three relations:    Emp(eid, name, level, did);   Dept(did, location, mgrid);   Mgr(mgrid, CostCenter)   The following schema with fewer tables is preferable (Other schemas could be OK too)             Emp(eid, name, level, did);      Dept(did, location, mgrid, CostCenter)  </vt:lpstr>
      <vt:lpstr>Problem B. 30 Points:  Consider the relational scheme                                         R(A, B, C, D, E) with the following FDs:  1. AB → C  2. C → B  3. C → D  4. C → E  5. D → E  6. B → D   Q1. Is any of these FDs trivial?     No trivial FD here  Q2. Is R(A, B, C, D, E) BCNF? (Explain the reasons for your answer.)  We must test all FDs . For instance if we test  5. D → E:  D+={D, E}   A,B,C are not there, B is not a key… not BCNF.          </vt:lpstr>
      <vt:lpstr>Problem B.  R(A, B, C, D, E) with FDs:        Q3. Provide a lossless decomposition of the original schema into a BCNF schema (underline the keys of the BCNF relations)      Decomposing using an FD that failed BCNF, e.g.  D → E, we get  r1(D,E); r2(A,B,C,D)  In r2 we have B+ = {B,D,E}, no C: r2 not BCNF. Decompose r2 into  r21(B,D); r22(A,B,C)  In r22 we have C+={C,B} no A: not BCNF. Decompose r22 into  r221(B, C); r222(C, A). Binary are  BCNF. Final decomposition is:       r1(D, E);  r21(B, D);     r221(B, C);  r222(C, A).      </vt:lpstr>
      <vt:lpstr>R(A, B, C, D, E) with the following FDs:      Lossless decomposition of the original schema into a BCNF   r1(D, E);  r21(B, D);     r221(B, C);  r222(C, A).   Q4. Is the BCNF decomposition you produced FD-preserving? (Explain the reasons for your answer.)  D → E FDs 2, 5 and 6 are preserved by the keys.  -FD 3 is the composition of 2 and 6.  -FD 4 is the composition of 3 and 5.  - FD 1 however, 1 is lost.     This lossless decompostion is not FD-preserving.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 Zaniolo</dc:creator>
  <cp:lastModifiedBy>Carlo Zaniolo</cp:lastModifiedBy>
  <cp:revision>37</cp:revision>
  <dcterms:created xsi:type="dcterms:W3CDTF">2017-12-02T01:08:16Z</dcterms:created>
  <dcterms:modified xsi:type="dcterms:W3CDTF">2017-12-04T22:47:38Z</dcterms:modified>
</cp:coreProperties>
</file>