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7" r:id="rId12"/>
    <p:sldId id="268" r:id="rId13"/>
    <p:sldId id="270" r:id="rId14"/>
    <p:sldId id="272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2000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0815-B910-F141-B1F1-7F4390BC1224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0CF2B-4A40-BF40-8BC6-8212A7E80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CC8C9D2-BA6E-B842-8CD2-4509324CD407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6C619EF-EC08-B44E-B721-83886B6DA133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2019E473-E107-A546-9BC5-D28EEA487099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2D47A96-F5A2-894F-9328-F268F37CECB8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85A9BCF-C81E-F74E-8A0C-AEF5D75DBBCD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85A9BCF-C81E-F74E-8A0C-AEF5D75DBBCD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0A4FA21-8657-AB4E-9A92-867DE48C17F4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BDCF9DC-42CA-B246-B41F-A6C30553CB1F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09523CE-025D-3044-9EA0-84817ADFCF22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7D9252F-D230-574C-A107-5E89EC34BFAA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69CE2638-D4A3-F749-B90C-4AD30806220A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6C619EF-EC08-B44E-B721-83886B6DA133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1D7F-0BD7-D542-99E7-0329B28F57D9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D201-FD1A-EA46-AF69-10C610AD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1D7F-0BD7-D542-99E7-0329B28F57D9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D201-FD1A-EA46-AF69-10C610AD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0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1D7F-0BD7-D542-99E7-0329B28F57D9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D201-FD1A-EA46-AF69-10C610AD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4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1D7F-0BD7-D542-99E7-0329B28F57D9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D201-FD1A-EA46-AF69-10C610AD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6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1D7F-0BD7-D542-99E7-0329B28F57D9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D201-FD1A-EA46-AF69-10C610AD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1D7F-0BD7-D542-99E7-0329B28F57D9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D201-FD1A-EA46-AF69-10C610AD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1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1D7F-0BD7-D542-99E7-0329B28F57D9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D201-FD1A-EA46-AF69-10C610AD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4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1D7F-0BD7-D542-99E7-0329B28F57D9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D201-FD1A-EA46-AF69-10C610AD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3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1D7F-0BD7-D542-99E7-0329B28F57D9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D201-FD1A-EA46-AF69-10C610AD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0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1D7F-0BD7-D542-99E7-0329B28F57D9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D201-FD1A-EA46-AF69-10C610AD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9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1D7F-0BD7-D542-99E7-0329B28F57D9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D201-FD1A-EA46-AF69-10C610AD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61D7F-0BD7-D542-99E7-0329B28F57D9}" type="datetimeFigureOut">
              <a:rPr lang="en-US" smtClean="0"/>
              <a:t>15/11/17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D201-FD1A-EA46-AF69-10C610AD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09294" y="491133"/>
            <a:ext cx="8077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Reduction of an E-R Schema to Tables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291718"/>
            <a:ext cx="7029450" cy="4114800"/>
          </a:xfrm>
        </p:spPr>
        <p:txBody>
          <a:bodyPr>
            <a:noAutofit/>
          </a:bodyPr>
          <a:lstStyle/>
          <a:p>
            <a:pPr marL="381000" indent="-381000">
              <a:buFont typeface="Monotype Sorts" charset="0"/>
              <a:buAutoNum type="arabicPeriod"/>
            </a:pPr>
            <a:r>
              <a:rPr lang="en-US" sz="2000" dirty="0">
                <a:latin typeface="Comic Sans MS"/>
                <a:ea typeface="ＭＳ Ｐゴシック" charset="0"/>
                <a:cs typeface="Comic Sans MS"/>
              </a:rPr>
              <a:t>A database which conforms to an E-R diagram can be represented by a collection of tables </a:t>
            </a:r>
          </a:p>
          <a:p>
            <a:pPr marL="381000" indent="-381000">
              <a:buFont typeface="Monotype Sorts" charset="0"/>
              <a:buAutoNum type="arabicPeriod"/>
            </a:pPr>
            <a:r>
              <a:rPr lang="en-US" sz="2000" dirty="0">
                <a:latin typeface="Comic Sans MS"/>
                <a:ea typeface="ＭＳ Ｐゴシック" charset="0"/>
                <a:cs typeface="Comic Sans MS"/>
              </a:rPr>
              <a:t>For each (strong) entity set there is a table having as candidate key the key of the entity set</a:t>
            </a:r>
          </a:p>
          <a:p>
            <a:pPr marL="381000" indent="-381000">
              <a:buFont typeface="Monotype Sorts" charset="0"/>
              <a:buAutoNum type="arabicPeriod"/>
            </a:pPr>
            <a:r>
              <a:rPr lang="en-US" sz="2000" dirty="0">
                <a:latin typeface="Comic Sans MS"/>
                <a:ea typeface="ＭＳ Ｐゴシック" charset="0"/>
                <a:cs typeface="Comic Sans MS"/>
              </a:rPr>
              <a:t>For relationship set there is a table having as columns the keys of the participating entities. The candidate key for the table is determined by the cardinality constraints among participating entities.</a:t>
            </a:r>
          </a:p>
          <a:p>
            <a:pPr marL="381000" indent="-381000">
              <a:buFont typeface="Monotype Sorts" charset="0"/>
              <a:buAutoNum type="arabicPeriod"/>
            </a:pPr>
            <a:r>
              <a:rPr lang="en-US" sz="2000" dirty="0">
                <a:latin typeface="Comic Sans MS"/>
                <a:ea typeface="ＭＳ Ｐゴシック" charset="0"/>
                <a:cs typeface="Comic Sans MS"/>
              </a:rPr>
              <a:t>A weak entity set becomes a table that includes a column for the primary key of the identifying strong entity set</a:t>
            </a:r>
          </a:p>
          <a:p>
            <a:pPr marL="381000" indent="-381000">
              <a:buFont typeface="Monotype Sorts" charset="0"/>
              <a:buAutoNum type="arabicPeriod"/>
            </a:pPr>
            <a:r>
              <a:rPr lang="en-US" sz="2000" dirty="0">
                <a:latin typeface="Comic Sans MS"/>
                <a:ea typeface="ＭＳ Ｐゴシック" charset="0"/>
                <a:cs typeface="Comic Sans MS"/>
              </a:rPr>
              <a:t>Inheritance to be discussed later </a:t>
            </a:r>
            <a:r>
              <a:rPr lang="en-US" sz="2000" dirty="0">
                <a:latin typeface="Helvetica" charset="0"/>
                <a:ea typeface="ＭＳ Ｐゴシック" charset="0"/>
                <a:cs typeface="ＭＳ Ｐゴシック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6376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60" y="791162"/>
            <a:ext cx="3660322" cy="609600"/>
          </a:xfrm>
          <a:ln w="28575" cmpd="sng">
            <a:solidFill>
              <a:srgbClr val="FFFFFF"/>
            </a:solidFill>
          </a:ln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latin typeface="Helvetica" charset="0"/>
                <a:ea typeface="ＭＳ Ｐゴシック" charset="0"/>
                <a:cs typeface="ＭＳ Ｐゴシック" charset="0"/>
              </a:rPr>
              <a:t>Representing </a:t>
            </a:r>
            <a:r>
              <a:rPr lang="en-US" sz="2800" dirty="0" smtClean="0"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2800" dirty="0" smtClean="0">
                <a:latin typeface="Helvetica" charset="0"/>
                <a:ea typeface="ＭＳ Ｐゴシック" charset="0"/>
                <a:cs typeface="ＭＳ Ｐゴシック" charset="0"/>
              </a:rPr>
              <a:t>Specialization </a:t>
            </a:r>
            <a:r>
              <a:rPr lang="en-US" sz="2800" dirty="0">
                <a:latin typeface="Helvetica" charset="0"/>
                <a:ea typeface="ＭＳ Ｐゴシック" charset="0"/>
                <a:cs typeface="ＭＳ Ｐゴシック" charset="0"/>
              </a:rPr>
              <a:t>as </a:t>
            </a:r>
            <a:r>
              <a:rPr lang="en-US" sz="2800" dirty="0" smtClean="0">
                <a:latin typeface="Helvetica" charset="0"/>
                <a:ea typeface="ＭＳ Ｐゴシック" charset="0"/>
                <a:cs typeface="ＭＳ Ｐゴシック" charset="0"/>
              </a:rPr>
              <a:t>Tables (cont.)</a:t>
            </a:r>
            <a:endParaRPr lang="en-US" sz="28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1" t="1050" r="12599" b="787"/>
          <a:stretch>
            <a:fillRect/>
          </a:stretch>
        </p:blipFill>
        <p:spPr bwMode="auto">
          <a:xfrm>
            <a:off x="4156923" y="90396"/>
            <a:ext cx="4987077" cy="5584825"/>
          </a:xfrm>
          <a:prstGeom prst="rect">
            <a:avLst/>
          </a:prstGeom>
          <a:noFill/>
          <a:ln w="76200" cmpd="tri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560" y="2936079"/>
            <a:ext cx="8949439" cy="3831669"/>
          </a:xfrm>
          <a:solidFill>
            <a:srgbClr val="C6D9F1"/>
          </a:solidFill>
        </p:spPr>
        <p:txBody>
          <a:bodyPr/>
          <a:lstStyle/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2000" dirty="0" smtClean="0">
                <a:latin typeface="Helvetica" charset="0"/>
                <a:ea typeface="ＭＳ Ｐゴシック" charset="0"/>
              </a:rPr>
              <a:t>Form a table for each entity set with all local and inherited attributes	</a:t>
            </a:r>
            <a:br>
              <a:rPr lang="en-US" sz="2000" dirty="0" smtClean="0">
                <a:latin typeface="Helvetica" charset="0"/>
                <a:ea typeface="ＭＳ Ｐゴシック" charset="0"/>
              </a:rPr>
            </a:br>
            <a:r>
              <a:rPr lang="en-US" sz="2000" dirty="0" smtClean="0">
                <a:latin typeface="Helvetica" charset="0"/>
                <a:ea typeface="ＭＳ Ｐゴシック" charset="0"/>
              </a:rPr>
              <a:t>	</a:t>
            </a:r>
            <a:r>
              <a:rPr lang="en-US" sz="2000" dirty="0" smtClean="0">
                <a:solidFill>
                  <a:srgbClr val="990000"/>
                </a:solidFill>
                <a:latin typeface="Helvetica" charset="0"/>
                <a:ea typeface="ＭＳ Ｐゴシック" charset="0"/>
              </a:rPr>
              <a:t>table 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	   </a:t>
            </a:r>
            <a:r>
              <a:rPr lang="en-US" sz="2000" dirty="0" smtClean="0">
                <a:solidFill>
                  <a:srgbClr val="990000"/>
                </a:solidFill>
                <a:latin typeface="Helvetica" charset="0"/>
                <a:ea typeface="ＭＳ Ｐゴシック" charset="0"/>
              </a:rPr>
              <a:t>table attributes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/>
            </a:r>
            <a:br>
              <a:rPr lang="en-US" sz="2000" dirty="0" smtClean="0">
                <a:latin typeface="Helvetica" charset="0"/>
                <a:ea typeface="ＭＳ Ｐゴシック" charset="0"/>
              </a:rPr>
            </a:br>
            <a:r>
              <a:rPr lang="en-US" sz="2000" i="1" dirty="0" smtClean="0">
                <a:latin typeface="Helvetica" charset="0"/>
                <a:ea typeface="ＭＳ Ｐゴシック" charset="0"/>
              </a:rPr>
              <a:t>person	name, street, city	</a:t>
            </a:r>
            <a:br>
              <a:rPr lang="en-US" sz="2000" i="1" dirty="0" smtClean="0">
                <a:latin typeface="Helvetica" charset="0"/>
                <a:ea typeface="ＭＳ Ｐゴシック" charset="0"/>
              </a:rPr>
            </a:br>
            <a:r>
              <a:rPr lang="en-US" sz="2000" i="1" dirty="0" smtClean="0">
                <a:latin typeface="Helvetica" charset="0"/>
                <a:ea typeface="ＭＳ Ｐゴシック" charset="0"/>
              </a:rPr>
              <a:t>customer	name, street, city, credit-rating</a:t>
            </a:r>
            <a:br>
              <a:rPr lang="en-US" sz="2000" i="1" dirty="0" smtClean="0">
                <a:latin typeface="Helvetica" charset="0"/>
                <a:ea typeface="ＭＳ Ｐゴシック" charset="0"/>
              </a:rPr>
            </a:br>
            <a:r>
              <a:rPr lang="en-US" sz="2000" i="1" dirty="0" smtClean="0">
                <a:latin typeface="Helvetica" charset="0"/>
                <a:ea typeface="ＭＳ Ｐゴシック" charset="0"/>
              </a:rPr>
              <a:t>employee 	name, street, city, salary</a:t>
            </a:r>
            <a:br>
              <a:rPr lang="en-US" sz="2000" i="1" dirty="0" smtClean="0">
                <a:latin typeface="Helvetica" charset="0"/>
                <a:ea typeface="ＭＳ Ｐゴシック" charset="0"/>
              </a:rPr>
            </a:br>
            <a:r>
              <a:rPr lang="en-US" sz="2000" dirty="0" smtClean="0">
                <a:latin typeface="Helvetica" charset="0"/>
                <a:ea typeface="ＭＳ Ｐゴシック" charset="0"/>
              </a:rPr>
              <a:t>		</a:t>
            </a:r>
            <a:br>
              <a:rPr lang="en-US" sz="2000" dirty="0" smtClean="0">
                <a:latin typeface="Helvetica" charset="0"/>
                <a:ea typeface="ＭＳ Ｐゴシック" charset="0"/>
              </a:rPr>
            </a:br>
            <a:r>
              <a:rPr lang="en-US" sz="2000" dirty="0" smtClean="0">
                <a:latin typeface="Helvetica" charset="0"/>
                <a:ea typeface="ＭＳ Ｐゴシック" charset="0"/>
              </a:rPr>
              <a:t>If specialization is total, no need to create  table for generalized entity (</a:t>
            </a:r>
            <a:r>
              <a:rPr lang="en-US" sz="2000" i="1" dirty="0" smtClean="0">
                <a:latin typeface="Helvetica" charset="0"/>
                <a:ea typeface="ＭＳ Ｐゴシック" charset="0"/>
              </a:rPr>
              <a:t>person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)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2000" dirty="0" smtClean="0">
                <a:latin typeface="Helvetica" charset="0"/>
                <a:ea typeface="ＭＳ Ｐゴシック" charset="0"/>
              </a:rPr>
              <a:t>Drawback:  street and city may be stored redundantly for persons who are both customers and employees</a:t>
            </a:r>
          </a:p>
          <a:p>
            <a:pPr marL="457200" lvl="1" indent="0"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sz="2000" dirty="0">
              <a:latin typeface="Helvetica" charset="0"/>
              <a:ea typeface="ＭＳ Ｐゴシック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03940" y="1763954"/>
            <a:ext cx="33509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84676" y="2421501"/>
            <a:ext cx="1745928" cy="523220"/>
          </a:xfrm>
          <a:prstGeom prst="rect">
            <a:avLst/>
          </a:prstGeom>
          <a:solidFill>
            <a:srgbClr val="C6D9F1"/>
          </a:solidFill>
        </p:spPr>
        <p:txBody>
          <a:bodyPr wrap="none">
            <a:spAutoFit/>
          </a:bodyPr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2800" dirty="0" smtClean="0">
                <a:latin typeface="Helvetica" charset="0"/>
                <a:ea typeface="ＭＳ Ｐゴシック" charset="0"/>
                <a:cs typeface="ＭＳ Ｐゴシック" charset="0"/>
              </a:rPr>
              <a:t>Method 2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: 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32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41630"/>
            <a:ext cx="3908509" cy="457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200" b="1" dirty="0" smtClean="0">
                <a:latin typeface="Helvetica" charset="0"/>
                <a:ea typeface="ＭＳ Ｐゴシック" charset="0"/>
                <a:cs typeface="ＭＳ Ｐゴシック" charset="0"/>
              </a:rPr>
              <a:t>Aggregation:</a:t>
            </a:r>
            <a:br>
              <a:rPr lang="en-US" sz="3200" b="1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200" b="1" dirty="0" smtClean="0">
                <a:latin typeface="Helvetica" charset="0"/>
                <a:ea typeface="ＭＳ Ｐゴシック" charset="0"/>
                <a:cs typeface="ＭＳ Ｐゴシック" charset="0"/>
              </a:rPr>
              <a:t>Mapping it </a:t>
            </a:r>
            <a:br>
              <a:rPr lang="en-US" sz="3200" b="1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200" b="1" dirty="0" smtClean="0">
                <a:latin typeface="Helvetica" charset="0"/>
                <a:ea typeface="ＭＳ Ｐゴシック" charset="0"/>
                <a:cs typeface="ＭＳ Ｐゴシック" charset="0"/>
              </a:rPr>
              <a:t>into </a:t>
            </a:r>
            <a:br>
              <a:rPr lang="en-US" sz="3200" b="1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200" b="1" dirty="0" smtClean="0">
                <a:latin typeface="Helvetica" charset="0"/>
                <a:ea typeface="ＭＳ Ｐゴシック" charset="0"/>
                <a:cs typeface="ＭＳ Ｐゴシック" charset="0"/>
              </a:rPr>
              <a:t>Relations</a:t>
            </a:r>
            <a:br>
              <a:rPr lang="en-US" sz="3200" b="1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618" name="Rectangle 4"/>
          <p:cNvSpPr>
            <a:spLocks noChangeArrowheads="1"/>
          </p:cNvSpPr>
          <p:nvPr/>
        </p:nvSpPr>
        <p:spPr bwMode="auto">
          <a:xfrm>
            <a:off x="504681" y="3686809"/>
            <a:ext cx="7562850" cy="352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sz="2400" b="1" dirty="0"/>
              <a:t>To represent aggregation, create a table containing</a:t>
            </a:r>
          </a:p>
          <a:p>
            <a:pPr marL="6286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</a:pPr>
            <a:r>
              <a:rPr kumimoji="1" lang="en-US" sz="2400" dirty="0"/>
              <a:t> primary key of the aggregated relationship,</a:t>
            </a:r>
          </a:p>
          <a:p>
            <a:pPr marL="6286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</a:pPr>
            <a:r>
              <a:rPr kumimoji="1" lang="en-US" sz="2400" dirty="0"/>
              <a:t>the primary key of the associated entity set</a:t>
            </a:r>
          </a:p>
          <a:p>
            <a:pPr marL="6286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</a:pPr>
            <a:r>
              <a:rPr kumimoji="1" lang="en-US" sz="2400" dirty="0"/>
              <a:t>Any descriptive </a:t>
            </a:r>
            <a:r>
              <a:rPr kumimoji="1" lang="en-US" sz="2400" dirty="0" smtClean="0"/>
              <a:t>attributes</a:t>
            </a:r>
            <a:endParaRPr kumimoji="1" lang="en-US" sz="2400" dirty="0"/>
          </a:p>
          <a:p>
            <a:pPr indent="-11430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is-IS" sz="2400" dirty="0" smtClean="0"/>
              <a:t>….  </a:t>
            </a:r>
            <a:r>
              <a:rPr kumimoji="1" lang="en-US" sz="2400" b="1" dirty="0" smtClean="0"/>
              <a:t>Check that this in fact BCNF</a:t>
            </a:r>
          </a:p>
        </p:txBody>
      </p:sp>
      <p:pic>
        <p:nvPicPr>
          <p:cNvPr id="4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" t="1308" r="2942" b="1569"/>
          <a:stretch>
            <a:fillRect/>
          </a:stretch>
        </p:blipFill>
        <p:spPr bwMode="auto">
          <a:xfrm>
            <a:off x="3656359" y="289491"/>
            <a:ext cx="4662488" cy="32877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763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266700"/>
            <a:ext cx="7377112" cy="457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Relations Corresponding to Aggregation (Cont.)</a:t>
            </a:r>
          </a:p>
        </p:txBody>
      </p:sp>
      <p:pic>
        <p:nvPicPr>
          <p:cNvPr id="113666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" t="1308" r="2942" b="1569"/>
          <a:stretch>
            <a:fillRect/>
          </a:stretch>
        </p:blipFill>
        <p:spPr bwMode="auto">
          <a:xfrm>
            <a:off x="1943100" y="3192463"/>
            <a:ext cx="4662488" cy="32877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67" name="Rectangle 29"/>
          <p:cNvSpPr>
            <a:spLocks noChangeArrowheads="1"/>
          </p:cNvSpPr>
          <p:nvPr/>
        </p:nvSpPr>
        <p:spPr bwMode="auto">
          <a:xfrm>
            <a:off x="234950" y="822972"/>
            <a:ext cx="8909050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</a:pPr>
            <a:r>
              <a:rPr kumimoji="1" lang="en-US" sz="2400" dirty="0"/>
              <a:t>E.g. to represent aggregation </a:t>
            </a:r>
            <a:r>
              <a:rPr kumimoji="1" lang="en-US" sz="2400" i="1" dirty="0"/>
              <a:t>manages</a:t>
            </a:r>
            <a:r>
              <a:rPr kumimoji="1" lang="en-US" sz="2400" dirty="0"/>
              <a:t> between relationship </a:t>
            </a:r>
            <a:r>
              <a:rPr kumimoji="1" lang="en-US" sz="2400" i="1" dirty="0"/>
              <a:t>works-on</a:t>
            </a:r>
            <a:r>
              <a:rPr kumimoji="1" lang="en-US" sz="2400" dirty="0"/>
              <a:t> and entity set </a:t>
            </a:r>
            <a:r>
              <a:rPr kumimoji="1" lang="en-US" sz="2400" i="1" dirty="0"/>
              <a:t>manager</a:t>
            </a:r>
            <a:r>
              <a:rPr kumimoji="1" lang="en-US" sz="2400" dirty="0"/>
              <a:t>, create a table</a:t>
            </a:r>
            <a:br>
              <a:rPr kumimoji="1" lang="en-US" sz="2400" dirty="0"/>
            </a:br>
            <a:r>
              <a:rPr kumimoji="1" lang="en-US" sz="2400" b="1" dirty="0"/>
              <a:t> </a:t>
            </a:r>
            <a:r>
              <a:rPr kumimoji="1" lang="en-US" sz="2000" b="1" i="1" dirty="0">
                <a:latin typeface="Arial Narrow"/>
                <a:cs typeface="Arial Narrow"/>
              </a:rPr>
              <a:t>manages</a:t>
            </a:r>
            <a:r>
              <a:rPr kumimoji="1" lang="en-US" sz="2000" b="1" dirty="0">
                <a:latin typeface="Arial Narrow"/>
                <a:cs typeface="Arial Narrow"/>
              </a:rPr>
              <a:t>(</a:t>
            </a:r>
            <a:r>
              <a:rPr kumimoji="1" lang="en-US" sz="2000" b="1" i="1" dirty="0">
                <a:latin typeface="Arial Narrow"/>
                <a:cs typeface="Arial Narrow"/>
              </a:rPr>
              <a:t>employee-id, branch-name, </a:t>
            </a:r>
            <a:r>
              <a:rPr kumimoji="1" lang="en-US" sz="2000" b="1" i="1" dirty="0" smtClean="0">
                <a:latin typeface="Arial Narrow"/>
                <a:cs typeface="Arial Narrow"/>
              </a:rPr>
              <a:t>job, </a:t>
            </a:r>
            <a:r>
              <a:rPr kumimoji="1" lang="en-US" sz="2000" b="1" i="1" dirty="0">
                <a:latin typeface="Arial Narrow"/>
                <a:cs typeface="Arial Narrow"/>
              </a:rPr>
              <a:t>manager-name</a:t>
            </a:r>
            <a:r>
              <a:rPr kumimoji="1" lang="en-US" sz="2000" b="1" dirty="0">
                <a:latin typeface="Arial Narrow"/>
                <a:cs typeface="Arial Narrow"/>
              </a:rPr>
              <a:t>)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</a:pPr>
            <a:r>
              <a:rPr kumimoji="1" lang="en-US" sz="2400" dirty="0"/>
              <a:t>Table </a:t>
            </a:r>
            <a:r>
              <a:rPr kumimoji="1" lang="en-US" sz="2400" i="1" dirty="0"/>
              <a:t>works-on</a:t>
            </a:r>
            <a:r>
              <a:rPr kumimoji="1" lang="en-US" sz="2400" dirty="0"/>
              <a:t> is redundant </a:t>
            </a:r>
            <a:r>
              <a:rPr kumimoji="1" lang="en-US" sz="2400" dirty="0" smtClean="0"/>
              <a:t>if </a:t>
            </a:r>
            <a:r>
              <a:rPr kumimoji="1" lang="en-US" sz="2400" b="1" i="1" dirty="0" smtClean="0"/>
              <a:t>manages  </a:t>
            </a:r>
            <a:r>
              <a:rPr kumimoji="1" lang="en-US" sz="2400" dirty="0" smtClean="0"/>
              <a:t>is</a:t>
            </a:r>
            <a:r>
              <a:rPr kumimoji="1" lang="en-US" sz="2400" b="1" i="1" dirty="0" smtClean="0"/>
              <a:t> </a:t>
            </a:r>
            <a:r>
              <a:rPr kumimoji="1" lang="en-US" sz="2400" dirty="0" smtClean="0"/>
              <a:t>BCNF.  This is in fact the case if: </a:t>
            </a:r>
            <a:r>
              <a:rPr kumimoji="1" lang="en-US" sz="2000" b="1" i="1" dirty="0">
                <a:latin typeface="Arial Narrow"/>
                <a:cs typeface="Arial Narrow"/>
              </a:rPr>
              <a:t>employee-id, branch-name, </a:t>
            </a:r>
            <a:r>
              <a:rPr kumimoji="1" lang="en-US" sz="2000" b="1" i="1" dirty="0" smtClean="0">
                <a:latin typeface="Arial Narrow"/>
                <a:cs typeface="Arial Narrow"/>
              </a:rPr>
              <a:t>job</a:t>
            </a:r>
            <a:r>
              <a:rPr kumimoji="1" lang="en-US" sz="2000" b="1" i="1" dirty="0">
                <a:latin typeface="Arial Narrow"/>
                <a:cs typeface="Arial Narrow"/>
              </a:rPr>
              <a:t> </a:t>
            </a:r>
            <a:r>
              <a:rPr kumimoji="1" lang="en-US" sz="2000" b="1" i="1" dirty="0" smtClean="0">
                <a:latin typeface="Arial Narrow"/>
                <a:cs typeface="Arial Narrow"/>
              </a:rPr>
              <a:t>-&gt; manager</a:t>
            </a:r>
            <a:r>
              <a:rPr kumimoji="1" lang="en-US" sz="2000" b="1" i="1" dirty="0">
                <a:latin typeface="Arial Narrow"/>
                <a:cs typeface="Arial Narrow"/>
              </a:rPr>
              <a:t>-</a:t>
            </a:r>
            <a:r>
              <a:rPr kumimoji="1" lang="en-US" sz="2000" b="1" i="1" dirty="0" smtClean="0">
                <a:latin typeface="Arial Narrow"/>
                <a:cs typeface="Arial Narrow"/>
              </a:rPr>
              <a:t>name  </a:t>
            </a:r>
            <a:r>
              <a:rPr kumimoji="1" lang="en-US" sz="2400" dirty="0" smtClean="0">
                <a:latin typeface="Arial Narrow"/>
                <a:cs typeface="Arial Narrow"/>
              </a:rPr>
              <a:t>is the is the only FD  </a:t>
            </a:r>
            <a:endParaRPr kumimoji="1" lang="en-US" sz="2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18554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0115"/>
          </a:xfrm>
        </p:spPr>
        <p:txBody>
          <a:bodyPr>
            <a:noAutofit/>
          </a:bodyPr>
          <a:lstStyle/>
          <a:p>
            <a:r>
              <a:rPr lang="en-US" sz="3600" dirty="0" smtClean="0"/>
              <a:t>Given R(W): Check or Derive BCNF</a:t>
            </a: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0866" y="1050846"/>
            <a:ext cx="8025934" cy="352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>
              <a:lnSpc>
                <a:spcPct val="7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+mj-lt"/>
              <a:buAutoNum type="arabicPeriod"/>
            </a:pPr>
            <a:r>
              <a:rPr kumimoji="1" lang="en-US" sz="2400" dirty="0" smtClean="0"/>
              <a:t>All the FDs must be Elementary: i.e.</a:t>
            </a:r>
          </a:p>
          <a:p>
            <a:pPr marL="800100" lvl="1" indent="-457200" algn="l">
              <a:lnSpc>
                <a:spcPct val="7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/>
              <a:buChar char="•"/>
            </a:pPr>
            <a:r>
              <a:rPr kumimoji="1" lang="en-US" sz="2400" dirty="0" smtClean="0"/>
              <a:t>Their right side must contain  only one attribute and this is not contained in the right side</a:t>
            </a:r>
            <a:endParaRPr kumimoji="1" lang="en-US" sz="2400" dirty="0"/>
          </a:p>
          <a:p>
            <a:pPr marL="800100" lvl="1" indent="-457200" algn="l">
              <a:lnSpc>
                <a:spcPct val="7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/>
              <a:buChar char="•"/>
            </a:pPr>
            <a:r>
              <a:rPr kumimoji="1" lang="en-US" sz="2400" dirty="0" smtClean="0"/>
              <a:t>Their left side must be minimal</a:t>
            </a:r>
            <a:endParaRPr kumimoji="1" lang="en-US" sz="2400" dirty="0"/>
          </a:p>
          <a:p>
            <a:pPr marL="342900" indent="-457200">
              <a:lnSpc>
                <a:spcPct val="7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+mj-lt"/>
              <a:buAutoNum type="arabicPeriod"/>
            </a:pPr>
            <a:r>
              <a:rPr kumimoji="1" lang="en-US" sz="2400" dirty="0" smtClean="0"/>
              <a:t>For each left-side X check if this is a key by computing X+</a:t>
            </a:r>
          </a:p>
          <a:p>
            <a:pPr marL="800100" lvl="1" indent="-457200">
              <a:lnSpc>
                <a:spcPct val="7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/>
              <a:buChar char="•"/>
            </a:pPr>
            <a:r>
              <a:rPr kumimoji="1" lang="en-US" sz="2400" dirty="0" smtClean="0"/>
              <a:t>If  X+=W  then X is a key. The FDs with this left side create no problem.</a:t>
            </a:r>
          </a:p>
          <a:p>
            <a:pPr marL="800100" lvl="1" indent="-457200">
              <a:lnSpc>
                <a:spcPct val="7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/>
              <a:buChar char="•"/>
            </a:pPr>
            <a:r>
              <a:rPr kumimoji="1" lang="en-US" sz="2400" dirty="0" smtClean="0"/>
              <a:t>If X+  is a subset of W you must decompose into a pair with attributes X+ and    X+ </a:t>
            </a:r>
            <a:r>
              <a:rPr kumimoji="1" lang="en-US" sz="2800" dirty="0" smtClean="0"/>
              <a:t>U (</a:t>
            </a:r>
            <a:r>
              <a:rPr kumimoji="1" lang="en-US" sz="2400" dirty="0" smtClean="0"/>
              <a:t>W</a:t>
            </a:r>
            <a:r>
              <a:rPr kumimoji="1" lang="en-US" sz="2800" b="1" dirty="0" smtClean="0"/>
              <a:t> - </a:t>
            </a:r>
            <a:r>
              <a:rPr kumimoji="1" lang="en-US" sz="2400" dirty="0" smtClean="0"/>
              <a:t>X+) U X.</a:t>
            </a:r>
          </a:p>
          <a:p>
            <a:pPr marL="342900" indent="-457200">
              <a:lnSpc>
                <a:spcPct val="7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+mj-lt"/>
              <a:buAutoNum type="arabicPeriod"/>
            </a:pPr>
            <a:r>
              <a:rPr kumimoji="1" lang="en-US" sz="2400" dirty="0" smtClean="0"/>
              <a:t>Repeat until BCNF is reached.</a:t>
            </a:r>
          </a:p>
          <a:p>
            <a:pPr marL="342900" indent="-457200">
              <a:lnSpc>
                <a:spcPct val="7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+mj-lt"/>
              <a:buAutoNum type="arabicPeriod"/>
            </a:pPr>
            <a:endParaRPr kumimoji="1" lang="en-US" sz="2400" dirty="0"/>
          </a:p>
          <a:p>
            <a:pPr>
              <a:lnSpc>
                <a:spcPct val="70000"/>
              </a:lnSpc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sz="2400" dirty="0" smtClean="0"/>
              <a:t>BCNF is stricter than 3NF. </a:t>
            </a:r>
            <a:r>
              <a:rPr kumimoji="1" lang="en-US" sz="2400" dirty="0"/>
              <a:t> </a:t>
            </a:r>
            <a:r>
              <a:rPr kumimoji="1" lang="en-US" sz="2400" dirty="0" smtClean="0"/>
              <a:t>In 3NF an elementary FD, X -&gt; A, is OK if  (</a:t>
            </a:r>
            <a:r>
              <a:rPr kumimoji="1" lang="en-US" sz="2400" dirty="0" err="1" smtClean="0"/>
              <a:t>i</a:t>
            </a:r>
            <a:r>
              <a:rPr kumimoji="1" lang="en-US" sz="2400" dirty="0" smtClean="0"/>
              <a:t>) X is a key or (ii) A is contained in some key!</a:t>
            </a:r>
          </a:p>
          <a:p>
            <a:pPr marL="342900" indent="-457200">
              <a:lnSpc>
                <a:spcPct val="7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+mj-lt"/>
              <a:buAutoNum type="arabicPeriod"/>
            </a:pPr>
            <a:endParaRPr kumimoji="1" lang="en-US" sz="2400" dirty="0" smtClean="0"/>
          </a:p>
          <a:p>
            <a:pPr marL="342900" lvl="1" algn="l">
              <a:lnSpc>
                <a:spcPct val="70000"/>
              </a:lnSpc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sz="2400" dirty="0" smtClean="0"/>
          </a:p>
          <a:p>
            <a:pPr marL="342900" lvl="1" algn="l">
              <a:lnSpc>
                <a:spcPct val="70000"/>
              </a:lnSpc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53322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Calibri" charset="0"/>
                <a:ea typeface="ＭＳ Ｐゴシック" charset="0"/>
                <a:cs typeface="ＭＳ Ｐゴシック" charset="0"/>
              </a:rPr>
              <a:t>Example</a:t>
            </a:r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:  R(A, B, C, D, E, F)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2073275" cy="4906963"/>
          </a:xfrm>
        </p:spPr>
        <p:txBody>
          <a:bodyPr/>
          <a:lstStyle/>
          <a:p>
            <a:pPr>
              <a:buFont typeface="Arial" charset="0"/>
              <a:buAutoNum type="arabicPeriod"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AB-&gt;C</a:t>
            </a:r>
          </a:p>
          <a:p>
            <a:pPr>
              <a:buFont typeface="Arial" charset="0"/>
              <a:buAutoNum type="arabicPeriod"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B-&gt;C D</a:t>
            </a:r>
          </a:p>
          <a:p>
            <a:pPr>
              <a:buFont typeface="Arial" charset="0"/>
              <a:buAutoNum type="arabicPeriod"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BC-&gt; D</a:t>
            </a:r>
          </a:p>
          <a:p>
            <a:pPr>
              <a:buFont typeface="Arial" charset="0"/>
              <a:buAutoNum type="arabicPeriod"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D-&gt;E F</a:t>
            </a:r>
          </a:p>
          <a:p>
            <a:pPr>
              <a:buFont typeface="Arial" charset="0"/>
              <a:buAutoNum type="arabicPeriod"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E-&gt;F</a:t>
            </a:r>
          </a:p>
          <a:p>
            <a:pPr>
              <a:buFont typeface="Arial" charset="0"/>
              <a:buAutoNum type="arabicPeriod"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F-&gt;E</a:t>
            </a:r>
          </a:p>
          <a:p>
            <a:pPr>
              <a:buFont typeface="Arial" charset="0"/>
              <a:buNone/>
            </a:pPr>
            <a:endParaRPr lang="en-US" sz="36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477000" y="1295400"/>
            <a:ext cx="2073185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  <a:buFontTx/>
              <a:buAutoNum type="arabicPeriod"/>
              <a:defRPr/>
            </a:pPr>
            <a:r>
              <a:rPr lang="en-US" sz="2400" strike="sngStrike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AB-&gt;C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2a.  B-&gt; C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2b.  B-&gt; D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3.  </a:t>
            </a:r>
            <a:r>
              <a:rPr lang="en-US" sz="2400" strike="sngStrike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BC-&gt;D 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4a. D-&gt;E 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4b. </a:t>
            </a:r>
            <a:r>
              <a:rPr lang="en-US" sz="2400" dirty="0" smtClean="0">
                <a:latin typeface="+mn-lt"/>
                <a:ea typeface="ＭＳ Ｐゴシック" pitchFamily="-107" charset="-128"/>
                <a:cs typeface="ＭＳ Ｐゴシック" pitchFamily="-107" charset="-128"/>
              </a:rPr>
              <a:t> D</a:t>
            </a:r>
            <a:r>
              <a:rPr lang="en-US" sz="240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-&gt;F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5.    E-&gt;F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6. </a:t>
            </a:r>
            <a:r>
              <a:rPr lang="en-US" sz="2400" dirty="0" smtClean="0">
                <a:latin typeface="+mn-lt"/>
                <a:ea typeface="ＭＳ Ｐゴシック" pitchFamily="-107" charset="-128"/>
                <a:cs typeface="ＭＳ Ｐゴシック" pitchFamily="-107" charset="-128"/>
              </a:rPr>
              <a:t>   F</a:t>
            </a:r>
            <a:r>
              <a:rPr lang="en-US" sz="240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-&gt;E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-107" charset="0"/>
              <a:buNone/>
              <a:defRPr/>
            </a:pPr>
            <a:endParaRPr lang="en-US" sz="3600" dirty="0">
              <a:latin typeface="+mn-lt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48132" name="Content Placeholder 2"/>
          <p:cNvSpPr txBox="1">
            <a:spLocks/>
          </p:cNvSpPr>
          <p:nvPr/>
        </p:nvSpPr>
        <p:spPr bwMode="auto">
          <a:xfrm>
            <a:off x="3605213" y="1219200"/>
            <a:ext cx="2073275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AutoNum type="arabicPeriod"/>
              <a:defRPr/>
            </a:pPr>
            <a:r>
              <a:rPr lang="en-US" dirty="0" smtClean="0">
                <a:latin typeface="Calibri" charset="0"/>
              </a:rPr>
              <a:t>AB-&gt;C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latin typeface="Calibri" charset="0"/>
              </a:rPr>
              <a:t>2a. B-&gt; C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latin typeface="Calibri" charset="0"/>
              </a:rPr>
              <a:t>2b.  B-&gt; D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latin typeface="Calibri" charset="0"/>
              </a:rPr>
              <a:t>3.   BC-&gt;D 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latin typeface="Calibri" charset="0"/>
              </a:rPr>
              <a:t>4a. D-&gt;E 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latin typeface="Calibri" charset="0"/>
              </a:rPr>
              <a:t>4b. D-&gt;F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latin typeface="Calibri" charset="0"/>
              </a:rPr>
              <a:t>5.  E-&gt;F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latin typeface="Calibri" charset="0"/>
              </a:rPr>
              <a:t>6.   F-&gt;E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en-US" sz="3600" dirty="0" smtClean="0">
              <a:latin typeface="Calibri" charset="0"/>
            </a:endParaRPr>
          </a:p>
        </p:txBody>
      </p:sp>
      <p:sp>
        <p:nvSpPr>
          <p:cNvPr id="55301" name="TextBox 1"/>
          <p:cNvSpPr txBox="1">
            <a:spLocks noChangeArrowheads="1"/>
          </p:cNvSpPr>
          <p:nvPr/>
        </p:nvSpPr>
        <p:spPr bwMode="auto">
          <a:xfrm>
            <a:off x="3063875" y="919054"/>
            <a:ext cx="5953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Minimal right side              </a:t>
            </a:r>
            <a:r>
              <a:rPr lang="en-US" sz="2000" dirty="0" smtClean="0">
                <a:solidFill>
                  <a:srgbClr val="953735"/>
                </a:solidFill>
              </a:rPr>
              <a:t>Minimal Left Side</a:t>
            </a:r>
            <a:endParaRPr lang="en-US" sz="2000" dirty="0">
              <a:solidFill>
                <a:srgbClr val="95373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599" y="5002034"/>
            <a:ext cx="7395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 deriving the minimal left sides we check if they are keys:  i.e., is B,  D, E, F a key?  Answer is no for all of them.   So we can use any of them to decompose.  With 6 we get   F+=  (F, E)  thus we decompose into </a:t>
            </a:r>
          </a:p>
          <a:p>
            <a:r>
              <a:rPr lang="en-US" dirty="0" smtClean="0"/>
              <a:t>(F, E) (A, B, C, D, E, 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73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Calibri" charset="0"/>
                <a:ea typeface="ＭＳ Ｐゴシック" charset="0"/>
                <a:cs typeface="ＭＳ Ｐゴシック" charset="0"/>
              </a:rPr>
              <a:t>Example</a:t>
            </a:r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:  R(A, B, C, D, E, F)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936035" y="1295400"/>
            <a:ext cx="2073185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 smtClean="0">
                <a:latin typeface="+mn-lt"/>
                <a:ea typeface="ＭＳ Ｐゴシック" pitchFamily="-107" charset="-128"/>
                <a:cs typeface="ＭＳ Ｐゴシック" pitchFamily="-107" charset="-128"/>
              </a:rPr>
              <a:t>1. </a:t>
            </a:r>
            <a:r>
              <a:rPr lang="en-US" sz="2400" strike="sngStrike" dirty="0" smtClean="0">
                <a:latin typeface="+mn-lt"/>
                <a:ea typeface="ＭＳ Ｐゴシック" pitchFamily="-107" charset="-128"/>
                <a:cs typeface="ＭＳ Ｐゴシック" pitchFamily="-107" charset="-128"/>
              </a:rPr>
              <a:t>out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 smtClean="0">
                <a:latin typeface="+mn-lt"/>
                <a:ea typeface="ＭＳ Ｐゴシック" pitchFamily="-107" charset="-128"/>
                <a:cs typeface="ＭＳ Ｐゴシック" pitchFamily="-107" charset="-128"/>
              </a:rPr>
              <a:t>2a</a:t>
            </a:r>
            <a:r>
              <a:rPr lang="en-US" sz="240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.  B-&gt; C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2b.  B-&gt; D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3.  </a:t>
            </a:r>
            <a:r>
              <a:rPr lang="en-US" sz="2400" strike="sngStrike" dirty="0" smtClean="0">
                <a:ea typeface="ＭＳ Ｐゴシック" pitchFamily="-107" charset="-128"/>
                <a:cs typeface="ＭＳ Ｐゴシック" pitchFamily="-107" charset="-128"/>
              </a:rPr>
              <a:t>out</a:t>
            </a:r>
            <a:endParaRPr lang="en-US" sz="2400" strike="sngStrike" dirty="0">
              <a:latin typeface="+mn-lt"/>
              <a:ea typeface="ＭＳ Ｐゴシック" pitchFamily="-107" charset="-128"/>
              <a:cs typeface="ＭＳ Ｐゴシック" pitchFamily="-107" charset="-128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strike="sngStrike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4a. D-&gt;E 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strike="sngStrike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4b. </a:t>
            </a:r>
            <a:r>
              <a:rPr lang="en-US" sz="2400" strike="sngStrike" dirty="0" smtClean="0">
                <a:latin typeface="+mn-lt"/>
                <a:ea typeface="ＭＳ Ｐゴシック" pitchFamily="-107" charset="-128"/>
                <a:cs typeface="ＭＳ Ｐゴシック" pitchFamily="-107" charset="-128"/>
              </a:rPr>
              <a:t> D</a:t>
            </a:r>
            <a:r>
              <a:rPr lang="en-US" sz="2400" strike="sngStrike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-&gt;F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strike="sngStrike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5.    E-&gt;F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strike="sngStrike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6. </a:t>
            </a:r>
            <a:r>
              <a:rPr lang="en-US" sz="2400" strike="sngStrike" dirty="0" smtClean="0">
                <a:latin typeface="+mn-lt"/>
                <a:ea typeface="ＭＳ Ｐゴシック" pitchFamily="-107" charset="-128"/>
                <a:cs typeface="ＭＳ Ｐゴシック" pitchFamily="-107" charset="-128"/>
              </a:rPr>
              <a:t>   F</a:t>
            </a:r>
            <a:r>
              <a:rPr lang="en-US" sz="2400" strike="sngStrike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-&gt;E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-107" charset="0"/>
              <a:buNone/>
              <a:defRPr/>
            </a:pPr>
            <a:endParaRPr lang="en-US" sz="3600" dirty="0">
              <a:latin typeface="+mn-lt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55301" name="TextBox 1"/>
          <p:cNvSpPr txBox="1">
            <a:spLocks noChangeArrowheads="1"/>
          </p:cNvSpPr>
          <p:nvPr/>
        </p:nvSpPr>
        <p:spPr bwMode="auto">
          <a:xfrm>
            <a:off x="6808743" y="895290"/>
            <a:ext cx="27674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953735"/>
                </a:solidFill>
              </a:rPr>
              <a:t>Minimal Left Side</a:t>
            </a:r>
            <a:endParaRPr lang="en-US" sz="2000" dirty="0">
              <a:solidFill>
                <a:srgbClr val="95373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1603" y="1075424"/>
            <a:ext cx="5702707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1: (</a:t>
            </a:r>
            <a:r>
              <a:rPr lang="en-US" sz="2800" u="sng" dirty="0" smtClean="0"/>
              <a:t>F,</a:t>
            </a:r>
            <a:r>
              <a:rPr lang="en-US" sz="2800" dirty="0" smtClean="0"/>
              <a:t> </a:t>
            </a:r>
            <a:r>
              <a:rPr lang="en-US" sz="2800" u="sng" dirty="0" smtClean="0"/>
              <a:t>E</a:t>
            </a:r>
            <a:r>
              <a:rPr lang="en-US" sz="2800" dirty="0" smtClean="0"/>
              <a:t>)   2: (A, B, C, D, F)</a:t>
            </a:r>
          </a:p>
          <a:p>
            <a:r>
              <a:rPr lang="en-US" sz="2800" dirty="0" smtClean="0"/>
              <a:t> Now, 1 is BCNF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for 2, Test 4b: D+ ={D, F}  not a key,   						thus  split into:</a:t>
            </a:r>
          </a:p>
          <a:p>
            <a:r>
              <a:rPr lang="en-US" sz="2800" dirty="0" smtClean="0"/>
              <a:t>3: (</a:t>
            </a:r>
            <a:r>
              <a:rPr lang="en-US" sz="2800" u="sng" dirty="0" smtClean="0"/>
              <a:t>D</a:t>
            </a:r>
            <a:r>
              <a:rPr lang="en-US" sz="2800" dirty="0" smtClean="0"/>
              <a:t>,F)     4: (A, B, C, D)</a:t>
            </a:r>
            <a:endParaRPr lang="en-US" sz="2800" dirty="0"/>
          </a:p>
          <a:p>
            <a:r>
              <a:rPr lang="en-US" sz="2800" dirty="0" smtClean="0"/>
              <a:t>				Now  for 4, test 2b:</a:t>
            </a:r>
          </a:p>
          <a:p>
            <a:r>
              <a:rPr lang="en-US" sz="2800" dirty="0" smtClean="0"/>
              <a:t>B+={B, C, D)  not a key, split into:</a:t>
            </a:r>
          </a:p>
          <a:p>
            <a:r>
              <a:rPr lang="en-US" sz="2800" dirty="0" smtClean="0"/>
              <a:t>5:(</a:t>
            </a:r>
            <a:r>
              <a:rPr lang="en-US" sz="2800" u="sng" dirty="0" smtClean="0"/>
              <a:t>B</a:t>
            </a:r>
            <a:r>
              <a:rPr lang="en-US" sz="2800" dirty="0" smtClean="0"/>
              <a:t>, C, D), 6:(</a:t>
            </a:r>
            <a:r>
              <a:rPr lang="en-US" sz="2800" u="sng" dirty="0" smtClean="0"/>
              <a:t>B, A</a:t>
            </a:r>
            <a:r>
              <a:rPr lang="en-US" sz="2800" dirty="0" smtClean="0"/>
              <a:t>) 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57643" y="1871137"/>
            <a:ext cx="1814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2131" y="4988128"/>
            <a:ext cx="799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/>
                <a:cs typeface="Arial Narrow"/>
              </a:rPr>
              <a:t>So, </a:t>
            </a:r>
            <a:r>
              <a:rPr lang="en-US" sz="2400" dirty="0">
                <a:latin typeface="Arial Narrow"/>
                <a:cs typeface="Arial Narrow"/>
              </a:rPr>
              <a:t>our set of BCNF relations </a:t>
            </a:r>
            <a:r>
              <a:rPr lang="en-US" sz="2400" dirty="0" smtClean="0">
                <a:latin typeface="Arial Narrow"/>
                <a:cs typeface="Arial Narrow"/>
              </a:rPr>
              <a:t>is:  </a:t>
            </a:r>
            <a:r>
              <a:rPr lang="en-US" sz="2800" dirty="0"/>
              <a:t>(</a:t>
            </a:r>
            <a:r>
              <a:rPr lang="en-US" sz="2800" u="sng" dirty="0"/>
              <a:t>F,</a:t>
            </a:r>
            <a:r>
              <a:rPr lang="en-US" sz="2800" dirty="0"/>
              <a:t> </a:t>
            </a:r>
            <a:r>
              <a:rPr lang="en-US" sz="2800" u="sng" dirty="0"/>
              <a:t>E</a:t>
            </a:r>
            <a:r>
              <a:rPr lang="en-US" sz="2800" dirty="0" smtClean="0"/>
              <a:t>),  (</a:t>
            </a:r>
            <a:r>
              <a:rPr lang="en-US" sz="2800" u="sng" dirty="0" smtClean="0"/>
              <a:t>D, </a:t>
            </a:r>
            <a:r>
              <a:rPr lang="en-US" sz="2800" dirty="0" smtClean="0"/>
              <a:t>F), (</a:t>
            </a:r>
            <a:r>
              <a:rPr lang="en-US" sz="2800" u="sng" dirty="0" smtClean="0"/>
              <a:t>B</a:t>
            </a:r>
            <a:r>
              <a:rPr lang="en-US" sz="2800" dirty="0" smtClean="0"/>
              <a:t>, C, D), (</a:t>
            </a:r>
            <a:r>
              <a:rPr lang="en-US" sz="2800" u="sng" dirty="0" smtClean="0"/>
              <a:t>B, 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112805" y="6034568"/>
            <a:ext cx="1814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211" y="266700"/>
            <a:ext cx="8113712" cy="457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>
                <a:latin typeface="Helvetica" charset="0"/>
                <a:ea typeface="ＭＳ Ｐゴシック" charset="0"/>
                <a:cs typeface="ＭＳ Ｐゴシック" charset="0"/>
              </a:rPr>
              <a:t>Basics:  one table for each Entity set plus one for each Relationship</a:t>
            </a:r>
            <a:endParaRPr lang="en-US" sz="28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52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31747" r="16737" b="39993"/>
          <a:stretch>
            <a:fillRect/>
          </a:stretch>
        </p:blipFill>
        <p:spPr bwMode="auto">
          <a:xfrm>
            <a:off x="512763" y="1357915"/>
            <a:ext cx="7399103" cy="2349567"/>
          </a:xfrm>
          <a:prstGeom prst="rect">
            <a:avLst/>
          </a:prstGeom>
          <a:noFill/>
          <a:ln w="76200" cmpd="tri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23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1891" y="4019644"/>
            <a:ext cx="8829038" cy="2228755"/>
          </a:xfrm>
          <a:noFill/>
        </p:spPr>
        <p:txBody>
          <a:bodyPr>
            <a:normAutofit fontScale="85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i="1" dirty="0">
                <a:latin typeface="Arial Narrow"/>
                <a:ea typeface="ＭＳ Ｐゴシック" charset="0"/>
                <a:cs typeface="Arial Narrow"/>
              </a:rPr>
              <a:t>c</a:t>
            </a:r>
            <a:r>
              <a:rPr lang="en-US" sz="2400" i="1" dirty="0" smtClean="0">
                <a:latin typeface="Arial Narrow"/>
                <a:ea typeface="ＭＳ Ｐゴシック" charset="0"/>
                <a:cs typeface="Arial Narrow"/>
              </a:rPr>
              <a:t>ustomer(</a:t>
            </a:r>
            <a:r>
              <a:rPr lang="en-US" sz="2400" i="1" u="sng" dirty="0" smtClean="0">
                <a:latin typeface="Arial Narrow"/>
                <a:ea typeface="ＭＳ Ｐゴシック" charset="0"/>
                <a:cs typeface="Arial Narrow"/>
              </a:rPr>
              <a:t>customer-id</a:t>
            </a:r>
            <a:r>
              <a:rPr lang="en-US" sz="2400" i="1" dirty="0" smtClean="0">
                <a:latin typeface="Arial Narrow"/>
                <a:ea typeface="ＭＳ Ｐゴシック" charset="0"/>
                <a:cs typeface="Arial Narrow"/>
              </a:rPr>
              <a:t>, customer-name, customer-street, customer-city</a:t>
            </a:r>
            <a:r>
              <a:rPr lang="en-US" sz="2800" i="1" dirty="0" smtClean="0">
                <a:latin typeface="Arial Narrow"/>
                <a:ea typeface="ＭＳ Ｐゴシック" charset="0"/>
                <a:cs typeface="Arial Narrow"/>
              </a:rPr>
              <a:t>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i="1" dirty="0">
                <a:latin typeface="Arial Narrow"/>
                <a:ea typeface="ＭＳ Ｐゴシック" charset="0"/>
                <a:cs typeface="Arial Narrow"/>
              </a:rPr>
              <a:t>l</a:t>
            </a:r>
            <a:r>
              <a:rPr lang="en-US" sz="2400" i="1" dirty="0" smtClean="0">
                <a:latin typeface="Arial Narrow"/>
                <a:ea typeface="ＭＳ Ｐゴシック" charset="0"/>
                <a:cs typeface="Arial Narrow"/>
              </a:rPr>
              <a:t>oan(</a:t>
            </a:r>
            <a:r>
              <a:rPr lang="en-US" sz="2400" i="1" u="sng" dirty="0" smtClean="0">
                <a:latin typeface="Arial Narrow"/>
                <a:ea typeface="ＭＳ Ｐゴシック" charset="0"/>
                <a:cs typeface="Arial Narrow"/>
              </a:rPr>
              <a:t>loan-number</a:t>
            </a:r>
            <a:r>
              <a:rPr lang="en-US" sz="2400" i="1" dirty="0" smtClean="0">
                <a:latin typeface="Arial Narrow"/>
                <a:ea typeface="ＭＳ Ｐゴシック" charset="0"/>
                <a:cs typeface="Arial Narrow"/>
              </a:rPr>
              <a:t>,   amount)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i="1" dirty="0">
                <a:latin typeface="Arial Narrow"/>
                <a:ea typeface="ＭＳ Ｐゴシック" charset="0"/>
                <a:cs typeface="Arial Narrow"/>
              </a:rPr>
              <a:t>b</a:t>
            </a:r>
            <a:r>
              <a:rPr lang="en-US" sz="2400" i="1" dirty="0" smtClean="0">
                <a:latin typeface="Arial Narrow"/>
                <a:ea typeface="ＭＳ Ｐゴシック" charset="0"/>
                <a:cs typeface="Arial Narrow"/>
              </a:rPr>
              <a:t>orrower(</a:t>
            </a:r>
            <a:r>
              <a:rPr lang="en-US" sz="2400" i="1" u="sng" dirty="0" smtClean="0">
                <a:latin typeface="Arial Narrow"/>
                <a:ea typeface="ＭＳ Ｐゴシック" charset="0"/>
                <a:cs typeface="Arial Narrow"/>
              </a:rPr>
              <a:t>customer-id</a:t>
            </a:r>
            <a:r>
              <a:rPr lang="en-US" sz="2400" i="1" dirty="0" smtClean="0">
                <a:latin typeface="Arial Narrow"/>
                <a:ea typeface="ＭＳ Ｐゴシック" charset="0"/>
                <a:cs typeface="Arial Narrow"/>
              </a:rPr>
              <a:t>, loan-number)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 smtClean="0">
                <a:latin typeface="+mj-lt"/>
                <a:ea typeface="ＭＳ Ｐゴシック" charset="0"/>
                <a:cs typeface="Arial Narrow"/>
              </a:rPr>
              <a:t>The keys of the entities have become the keys of the entity tables.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 smtClean="0">
                <a:latin typeface="+mj-lt"/>
                <a:ea typeface="ＭＳ Ｐゴシック" charset="0"/>
                <a:cs typeface="Arial Narrow"/>
              </a:rPr>
              <a:t>The arrowhead from </a:t>
            </a:r>
            <a:r>
              <a:rPr lang="en-US" sz="2400" i="1" dirty="0" smtClean="0">
                <a:latin typeface="+mj-lt"/>
                <a:ea typeface="ＭＳ Ｐゴシック" charset="0"/>
                <a:cs typeface="Arial Narrow"/>
              </a:rPr>
              <a:t>borrower</a:t>
            </a:r>
            <a:r>
              <a:rPr lang="en-US" sz="2400" dirty="0" smtClean="0">
                <a:latin typeface="+mj-lt"/>
                <a:ea typeface="ＭＳ Ｐゴシック" charset="0"/>
                <a:cs typeface="Arial Narrow"/>
              </a:rPr>
              <a:t> to </a:t>
            </a:r>
            <a:r>
              <a:rPr lang="en-US" sz="2400" i="1" dirty="0" smtClean="0">
                <a:latin typeface="+mj-lt"/>
                <a:ea typeface="ＭＳ Ｐゴシック" charset="0"/>
                <a:cs typeface="Arial Narrow"/>
              </a:rPr>
              <a:t>loan</a:t>
            </a:r>
            <a:r>
              <a:rPr lang="en-US" sz="2400" dirty="0" smtClean="0">
                <a:latin typeface="+mj-lt"/>
                <a:ea typeface="ＭＳ Ｐゴシック" charset="0"/>
                <a:cs typeface="Arial Narrow"/>
              </a:rPr>
              <a:t> denotes that there is only one loan per customer: thus </a:t>
            </a:r>
            <a:r>
              <a:rPr lang="en-US" sz="2400" i="1" u="sng" dirty="0" smtClean="0">
                <a:latin typeface="Arial Narrow"/>
                <a:ea typeface="ＭＳ Ｐゴシック" charset="0"/>
                <a:cs typeface="Arial Narrow"/>
              </a:rPr>
              <a:t>customer-id</a:t>
            </a:r>
            <a:r>
              <a:rPr lang="en-US" sz="2400" dirty="0" smtClean="0">
                <a:latin typeface="+mj-lt"/>
                <a:ea typeface="ＭＳ Ｐゴシック" charset="0"/>
                <a:cs typeface="Arial Narrow"/>
              </a:rPr>
              <a:t>  is the key for </a:t>
            </a:r>
            <a:r>
              <a:rPr lang="en-US" sz="2400" i="1" dirty="0" smtClean="0">
                <a:latin typeface="Arial Narrow"/>
                <a:ea typeface="ＭＳ Ｐゴシック" charset="0"/>
                <a:cs typeface="Arial Narrow"/>
              </a:rPr>
              <a:t>borrower</a:t>
            </a:r>
            <a:r>
              <a:rPr lang="en-US" sz="2400" dirty="0" smtClean="0">
                <a:latin typeface="+mj-lt"/>
                <a:ea typeface="ＭＳ Ｐゴシック" charset="0"/>
                <a:cs typeface="Arial Narrow"/>
              </a:rPr>
              <a:t>,</a:t>
            </a:r>
            <a:r>
              <a:rPr lang="en-US" sz="2400" dirty="0">
                <a:latin typeface="+mj-lt"/>
                <a:ea typeface="ＭＳ Ｐゴシック" charset="0"/>
                <a:cs typeface="Arial Narrow"/>
              </a:rPr>
              <a:t>.</a:t>
            </a:r>
            <a:endParaRPr lang="en-US" sz="2400" dirty="0" smtClean="0">
              <a:latin typeface="+mj-lt"/>
              <a:ea typeface="ＭＳ Ｐゴシック" charset="0"/>
              <a:cs typeface="Arial Narrow"/>
            </a:endParaRPr>
          </a:p>
        </p:txBody>
      </p:sp>
      <p:sp>
        <p:nvSpPr>
          <p:cNvPr id="95236" name="TextBox 1"/>
          <p:cNvSpPr txBox="1">
            <a:spLocks noChangeArrowheads="1"/>
          </p:cNvSpPr>
          <p:nvPr/>
        </p:nvSpPr>
        <p:spPr bwMode="auto">
          <a:xfrm>
            <a:off x="3606800" y="5829300"/>
            <a:ext cx="12065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cxnSp>
        <p:nvCxnSpPr>
          <p:cNvPr id="95237" name="Straight Connector 3"/>
          <p:cNvCxnSpPr>
            <a:cxnSpLocks noChangeShapeType="1"/>
          </p:cNvCxnSpPr>
          <p:nvPr/>
        </p:nvCxnSpPr>
        <p:spPr bwMode="auto">
          <a:xfrm flipV="1">
            <a:off x="4722591" y="1881844"/>
            <a:ext cx="11938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95657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05" y="266700"/>
            <a:ext cx="8113712" cy="457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 smtClean="0">
                <a:latin typeface="Helvetica" charset="0"/>
                <a:ea typeface="ＭＳ Ｐゴシック" charset="0"/>
                <a:cs typeface="ＭＳ Ｐゴシック" charset="0"/>
              </a:rPr>
              <a:t>Combining Tables with the same key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52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31747" r="16737" b="39993"/>
          <a:stretch>
            <a:fillRect/>
          </a:stretch>
        </p:blipFill>
        <p:spPr bwMode="auto">
          <a:xfrm>
            <a:off x="764842" y="1006256"/>
            <a:ext cx="7508875" cy="2384425"/>
          </a:xfrm>
          <a:prstGeom prst="rect">
            <a:avLst/>
          </a:prstGeom>
          <a:noFill/>
          <a:ln w="76200" cmpd="tri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236" name="TextBox 1"/>
          <p:cNvSpPr txBox="1">
            <a:spLocks noChangeArrowheads="1"/>
          </p:cNvSpPr>
          <p:nvPr/>
        </p:nvSpPr>
        <p:spPr bwMode="auto">
          <a:xfrm>
            <a:off x="3606800" y="5829300"/>
            <a:ext cx="12065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cxnSp>
        <p:nvCxnSpPr>
          <p:cNvPr id="95237" name="Straight Connector 3"/>
          <p:cNvCxnSpPr>
            <a:cxnSpLocks noChangeShapeType="1"/>
          </p:cNvCxnSpPr>
          <p:nvPr/>
        </p:nvCxnSpPr>
        <p:spPr bwMode="auto">
          <a:xfrm flipV="1">
            <a:off x="4944325" y="1507808"/>
            <a:ext cx="11938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314962" y="3600545"/>
            <a:ext cx="8829038" cy="222875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/>
              <a:buNone/>
            </a:pPr>
            <a:r>
              <a:rPr lang="en-US" sz="2600" i="1" dirty="0" smtClean="0">
                <a:solidFill>
                  <a:srgbClr val="376092"/>
                </a:solidFill>
                <a:latin typeface="Arial Narrow"/>
                <a:ea typeface="ＭＳ Ｐゴシック" charset="0"/>
                <a:cs typeface="Arial Narrow"/>
              </a:rPr>
              <a:t>customer(</a:t>
            </a:r>
            <a:r>
              <a:rPr lang="en-US" sz="2600" i="1" u="sng" dirty="0" smtClean="0">
                <a:solidFill>
                  <a:srgbClr val="376092"/>
                </a:solidFill>
                <a:latin typeface="Arial Narrow"/>
                <a:ea typeface="ＭＳ Ｐゴシック" charset="0"/>
                <a:cs typeface="Arial Narrow"/>
              </a:rPr>
              <a:t>customer-id</a:t>
            </a:r>
            <a:r>
              <a:rPr lang="en-US" sz="2600" i="1" dirty="0" smtClean="0">
                <a:solidFill>
                  <a:srgbClr val="376092"/>
                </a:solidFill>
                <a:latin typeface="Arial Narrow"/>
                <a:ea typeface="ＭＳ Ｐゴシック" charset="0"/>
                <a:cs typeface="Arial Narrow"/>
              </a:rPr>
              <a:t>, customer-name, customer-street, customer-city</a:t>
            </a:r>
            <a:r>
              <a:rPr lang="en-US" sz="3100" i="1" dirty="0" smtClean="0">
                <a:solidFill>
                  <a:srgbClr val="376092"/>
                </a:solidFill>
                <a:latin typeface="Arial Narrow"/>
                <a:ea typeface="ＭＳ Ｐゴシック" charset="0"/>
                <a:cs typeface="Arial Narrow"/>
              </a:rPr>
              <a:t>)</a:t>
            </a:r>
          </a:p>
          <a:p>
            <a:pPr marL="0" indent="0">
              <a:spcAft>
                <a:spcPts val="600"/>
              </a:spcAft>
              <a:buFont typeface="Arial"/>
              <a:buNone/>
            </a:pPr>
            <a:r>
              <a:rPr lang="en-US" sz="2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ea typeface="ＭＳ Ｐゴシック" charset="0"/>
                <a:cs typeface="Arial Narrow"/>
              </a:rPr>
              <a:t>loan(</a:t>
            </a:r>
            <a:r>
              <a:rPr lang="en-US" sz="2600" i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ea typeface="ＭＳ Ｐゴシック" charset="0"/>
                <a:cs typeface="Arial Narrow"/>
              </a:rPr>
              <a:t>loan-number</a:t>
            </a:r>
            <a:r>
              <a:rPr lang="en-US" sz="26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ea typeface="ＭＳ Ｐゴシック" charset="0"/>
                <a:cs typeface="Arial Narrow"/>
              </a:rPr>
              <a:t>,   amount)</a:t>
            </a:r>
          </a:p>
          <a:p>
            <a:pPr marL="0" indent="0">
              <a:spcAft>
                <a:spcPts val="600"/>
              </a:spcAft>
              <a:buFont typeface="Arial"/>
              <a:buNone/>
            </a:pPr>
            <a:r>
              <a:rPr lang="en-US" sz="2600" i="1" dirty="0" smtClean="0">
                <a:solidFill>
                  <a:schemeClr val="accent1">
                    <a:lumMod val="75000"/>
                  </a:schemeClr>
                </a:solidFill>
                <a:latin typeface="Arial Narrow"/>
                <a:ea typeface="ＭＳ Ｐゴシック" charset="0"/>
                <a:cs typeface="Arial Narrow"/>
              </a:rPr>
              <a:t>borrower(</a:t>
            </a:r>
            <a:r>
              <a:rPr lang="en-US" sz="2600" i="1" u="sng" dirty="0" smtClean="0">
                <a:solidFill>
                  <a:schemeClr val="accent1">
                    <a:lumMod val="75000"/>
                  </a:schemeClr>
                </a:solidFill>
                <a:latin typeface="Arial Narrow"/>
                <a:ea typeface="ＭＳ Ｐゴシック" charset="0"/>
                <a:cs typeface="Arial Narrow"/>
              </a:rPr>
              <a:t>customer-id</a:t>
            </a:r>
            <a:r>
              <a:rPr lang="en-US" sz="2600" i="1" dirty="0" smtClean="0">
                <a:solidFill>
                  <a:schemeClr val="accent1">
                    <a:lumMod val="75000"/>
                  </a:schemeClr>
                </a:solidFill>
                <a:latin typeface="Arial Narrow"/>
                <a:ea typeface="ＭＳ Ｐゴシック" charset="0"/>
                <a:cs typeface="Arial Narrow"/>
              </a:rPr>
              <a:t>, loan-number)</a:t>
            </a:r>
          </a:p>
          <a:p>
            <a:pPr marL="0" indent="0">
              <a:spcAft>
                <a:spcPts val="600"/>
              </a:spcAft>
              <a:buFont typeface="Arial"/>
              <a:buNone/>
            </a:pPr>
            <a:r>
              <a:rPr lang="en-US" sz="2400" dirty="0" smtClean="0">
                <a:latin typeface="+mj-lt"/>
                <a:ea typeface="ＭＳ Ｐゴシック" charset="0"/>
                <a:cs typeface="Arial Narrow"/>
              </a:rPr>
              <a:t>The first and  last table can (&amp;should) be combined since they have the same key.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b="1" i="1" dirty="0" smtClean="0">
                <a:latin typeface="Arial Narrow"/>
                <a:ea typeface="ＭＳ Ｐゴシック" charset="0"/>
                <a:cs typeface="Arial Narrow"/>
              </a:rPr>
              <a:t>customer(</a:t>
            </a:r>
            <a:r>
              <a:rPr lang="en-US" sz="2400" b="1" i="1" u="sng" dirty="0" smtClean="0">
                <a:latin typeface="Arial Narrow"/>
                <a:ea typeface="ＭＳ Ｐゴシック" charset="0"/>
                <a:cs typeface="Arial Narrow"/>
              </a:rPr>
              <a:t>customer-id</a:t>
            </a:r>
            <a:r>
              <a:rPr lang="en-US" sz="2400" b="1" i="1" dirty="0" smtClean="0">
                <a:latin typeface="Arial Narrow"/>
                <a:ea typeface="ＭＳ Ｐゴシック" charset="0"/>
                <a:cs typeface="Arial Narrow"/>
              </a:rPr>
              <a:t>, customer-name, customer-street, customer-city</a:t>
            </a:r>
            <a:r>
              <a:rPr lang="en-US" sz="2100" b="1" i="1" dirty="0" smtClean="0">
                <a:latin typeface="Arial Narrow"/>
                <a:ea typeface="ＭＳ Ｐゴシック" charset="0"/>
                <a:cs typeface="Arial Narrow"/>
              </a:rPr>
              <a:t>, </a:t>
            </a:r>
            <a:r>
              <a:rPr lang="en-US" sz="2400" b="1" i="1" dirty="0" smtClean="0">
                <a:latin typeface="Arial Narrow"/>
                <a:ea typeface="ＭＳ Ｐゴシック" charset="0"/>
                <a:cs typeface="Arial Narrow"/>
              </a:rPr>
              <a:t>loan-number</a:t>
            </a:r>
            <a:r>
              <a:rPr lang="en-US" sz="2800" b="1" i="1" dirty="0" smtClean="0">
                <a:latin typeface="Arial Narrow"/>
                <a:ea typeface="ＭＳ Ｐゴシック" charset="0"/>
                <a:cs typeface="Arial Narro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1691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13" y="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Representing Entity Sets as Tables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909638"/>
            <a:ext cx="7478713" cy="63023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 strong entity set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reduces to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 table with the same attributes.</a:t>
            </a:r>
          </a:p>
        </p:txBody>
      </p:sp>
      <p:sp>
        <p:nvSpPr>
          <p:cNvPr id="97283" name="Rectangle 16"/>
          <p:cNvSpPr>
            <a:spLocks noChangeArrowheads="1"/>
          </p:cNvSpPr>
          <p:nvPr/>
        </p:nvSpPr>
        <p:spPr bwMode="auto">
          <a:xfrm>
            <a:off x="906463" y="3119438"/>
            <a:ext cx="745172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Font typeface="Monotype Sorts" charset="0"/>
              <a:buNone/>
            </a:pPr>
            <a:endParaRPr kumimoji="1" lang="en-US" sz="2000">
              <a:latin typeface="Times New Roman" charset="0"/>
            </a:endParaRPr>
          </a:p>
        </p:txBody>
      </p:sp>
      <p:pic>
        <p:nvPicPr>
          <p:cNvPr id="97284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" t="23239" r="1056" b="23474"/>
          <a:stretch>
            <a:fillRect/>
          </a:stretch>
        </p:blipFill>
        <p:spPr bwMode="auto">
          <a:xfrm>
            <a:off x="889000" y="1680992"/>
            <a:ext cx="7889875" cy="3238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285" name="TextBox 1"/>
          <p:cNvSpPr txBox="1">
            <a:spLocks noChangeArrowheads="1"/>
          </p:cNvSpPr>
          <p:nvPr/>
        </p:nvSpPr>
        <p:spPr bwMode="auto">
          <a:xfrm>
            <a:off x="1320800" y="5143500"/>
            <a:ext cx="3340100" cy="369888"/>
          </a:xfrm>
          <a:prstGeom prst="rect">
            <a:avLst/>
          </a:prstGeom>
          <a:solidFill>
            <a:srgbClr val="C6D9F1"/>
          </a:solidFill>
          <a:ln w="9525">
            <a:solidFill>
              <a:srgbClr val="F2F2F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i="1"/>
              <a:t>Key: Customer-id</a:t>
            </a:r>
          </a:p>
        </p:txBody>
      </p:sp>
    </p:spTree>
    <p:extLst>
      <p:ext uri="{BB962C8B-B14F-4D97-AF65-F5344CB8AC3E}">
        <p14:creationId xmlns:p14="http://schemas.microsoft.com/office/powerpoint/2010/main" val="294002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877" y="266700"/>
            <a:ext cx="8074347" cy="457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Representing Relationship Sets as Tables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1688" y="985837"/>
            <a:ext cx="7029450" cy="119138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800">
                <a:latin typeface="Helvetica" charset="0"/>
                <a:ea typeface="ＭＳ Ｐゴシック" charset="0"/>
                <a:cs typeface="ＭＳ Ｐゴシック" charset="0"/>
              </a:rPr>
              <a:t>A many-to-many relationship set is represented as a table with columns for the primary keys of the two participating entity sets, and any descriptive attributes of the relationship set. </a:t>
            </a:r>
          </a:p>
          <a:p>
            <a:pPr>
              <a:lnSpc>
                <a:spcPct val="90000"/>
              </a:lnSpc>
            </a:pPr>
            <a:r>
              <a:rPr lang="en-US" sz="1800">
                <a:latin typeface="Helvetica" charset="0"/>
                <a:ea typeface="ＭＳ Ｐゴシック" charset="0"/>
                <a:cs typeface="ＭＳ Ｐゴシック" charset="0"/>
              </a:rPr>
              <a:t>E.g.: table for relationship set </a:t>
            </a:r>
            <a:r>
              <a:rPr lang="en-US" sz="1800" i="1">
                <a:latin typeface="Helvetica" charset="0"/>
                <a:ea typeface="ＭＳ Ｐゴシック" charset="0"/>
                <a:cs typeface="ＭＳ Ｐゴシック" charset="0"/>
              </a:rPr>
              <a:t>borrower:    the arrow tells us that customer-id is a key </a:t>
            </a:r>
          </a:p>
        </p:txBody>
      </p:sp>
      <p:pic>
        <p:nvPicPr>
          <p:cNvPr id="99331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8" t="2570" r="10164" b="3038"/>
          <a:stretch>
            <a:fillRect/>
          </a:stretch>
        </p:blipFill>
        <p:spPr bwMode="auto">
          <a:xfrm>
            <a:off x="2590800" y="2463263"/>
            <a:ext cx="3995738" cy="35433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614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8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Minimize Table Count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13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t="30377" r="832" b="30377"/>
          <a:stretch>
            <a:fillRect/>
          </a:stretch>
        </p:blipFill>
        <p:spPr bwMode="auto">
          <a:xfrm>
            <a:off x="609600" y="3454400"/>
            <a:ext cx="8077200" cy="2425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79" name="Rectangle 5"/>
          <p:cNvSpPr>
            <a:spLocks noChangeArrowheads="1"/>
          </p:cNvSpPr>
          <p:nvPr/>
        </p:nvSpPr>
        <p:spPr bwMode="auto">
          <a:xfrm>
            <a:off x="865188" y="1078531"/>
            <a:ext cx="7524750" cy="222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</a:pPr>
            <a:r>
              <a:rPr kumimoji="1" lang="en-US" sz="2400" dirty="0">
                <a:latin typeface="Times New Roman" charset="0"/>
              </a:rPr>
              <a:t>Table with equivalent keys can be merged together---as in  the 3NF design algorithm (to be discussed next week)</a:t>
            </a: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</a:pPr>
            <a:r>
              <a:rPr kumimoji="1" lang="en-US" sz="2400" dirty="0">
                <a:latin typeface="Times New Roman" charset="0"/>
              </a:rPr>
              <a:t>E.g.:  Merge the tables </a:t>
            </a:r>
            <a:r>
              <a:rPr kumimoji="1" lang="en-US" sz="2400" i="1" dirty="0">
                <a:latin typeface="Times New Roman" charset="0"/>
              </a:rPr>
              <a:t>account-branch </a:t>
            </a:r>
            <a:r>
              <a:rPr kumimoji="1" lang="en-US" sz="2400" dirty="0">
                <a:latin typeface="Times New Roman" charset="0"/>
              </a:rPr>
              <a:t>with </a:t>
            </a:r>
            <a:r>
              <a:rPr kumimoji="1" lang="en-US" sz="2400" i="1" dirty="0" smtClean="0">
                <a:latin typeface="Times New Roman" charset="0"/>
              </a:rPr>
              <a:t>account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sz="2400" i="1" dirty="0">
                <a:latin typeface="Times New Roman" charset="0"/>
              </a:rPr>
              <a:t>a</a:t>
            </a:r>
            <a:r>
              <a:rPr kumimoji="1" lang="en-US" sz="2400" i="1" dirty="0" smtClean="0">
                <a:latin typeface="Times New Roman" charset="0"/>
              </a:rPr>
              <a:t>ccount(</a:t>
            </a:r>
            <a:r>
              <a:rPr kumimoji="1" lang="en-US" sz="2400" i="1" u="sng" dirty="0" smtClean="0">
                <a:latin typeface="Times New Roman" charset="0"/>
              </a:rPr>
              <a:t>account-number</a:t>
            </a:r>
            <a:r>
              <a:rPr kumimoji="1" lang="en-US" sz="2400" i="1" dirty="0" smtClean="0">
                <a:latin typeface="Times New Roman" charset="0"/>
              </a:rPr>
              <a:t>, </a:t>
            </a:r>
            <a:r>
              <a:rPr kumimoji="1" lang="en-US" sz="2400" i="1" dirty="0" err="1" smtClean="0">
                <a:latin typeface="Times New Roman" charset="0"/>
              </a:rPr>
              <a:t>balance,branch</a:t>
            </a:r>
            <a:r>
              <a:rPr kumimoji="1" lang="en-US" sz="2400" i="1" dirty="0" smtClean="0">
                <a:latin typeface="Times New Roman" charset="0"/>
              </a:rPr>
              <a:t>-name)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sz="2400" i="1" dirty="0">
                <a:latin typeface="Times New Roman" charset="0"/>
              </a:rPr>
              <a:t>b</a:t>
            </a:r>
            <a:r>
              <a:rPr kumimoji="1" lang="en-US" sz="2400" i="1" dirty="0" smtClean="0">
                <a:latin typeface="Times New Roman" charset="0"/>
              </a:rPr>
              <a:t>ranch(</a:t>
            </a:r>
            <a:r>
              <a:rPr kumimoji="1" lang="en-US" sz="2400" i="1" u="sng" dirty="0" smtClean="0">
                <a:latin typeface="Times New Roman" charset="0"/>
              </a:rPr>
              <a:t>branch-name</a:t>
            </a:r>
            <a:r>
              <a:rPr kumimoji="1" lang="en-US" sz="2400" i="1" dirty="0" smtClean="0">
                <a:latin typeface="Times New Roman" charset="0"/>
              </a:rPr>
              <a:t>, branch-city, assets) </a:t>
            </a:r>
            <a:endParaRPr kumimoji="1" lang="en-US" sz="2400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1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latin typeface="Helvetica" charset="0"/>
                <a:ea typeface="ＭＳ Ｐゴシック" charset="0"/>
                <a:cs typeface="ＭＳ Ｐゴシック" charset="0"/>
              </a:rPr>
              <a:t>Composite and Multivalued Attributes</a:t>
            </a:r>
          </a:p>
        </p:txBody>
      </p:sp>
      <p:sp>
        <p:nvSpPr>
          <p:cNvPr id="10342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8775" y="1417638"/>
            <a:ext cx="8328025" cy="5381625"/>
          </a:xfrm>
          <a:noFill/>
        </p:spPr>
        <p:txBody>
          <a:bodyPr>
            <a:normAutofit/>
          </a:bodyPr>
          <a:lstStyle/>
          <a:p>
            <a:r>
              <a:rPr lang="en-US" sz="2800" dirty="0">
                <a:latin typeface="Helvetica" charset="0"/>
                <a:ea typeface="ＭＳ Ｐゴシック" charset="0"/>
                <a:cs typeface="ＭＳ Ｐゴシック" charset="0"/>
              </a:rPr>
              <a:t>Previous rules hold for simple attributes</a:t>
            </a:r>
          </a:p>
          <a:p>
            <a:r>
              <a:rPr lang="en-US" sz="2800" dirty="0">
                <a:latin typeface="Helvetica" charset="0"/>
                <a:ea typeface="ＭＳ Ｐゴシック" charset="0"/>
                <a:cs typeface="ＭＳ Ｐゴシック" charset="0"/>
              </a:rPr>
              <a:t>Composite attributes are flattened out by creating a separate attribute for each component attribute</a:t>
            </a:r>
          </a:p>
          <a:p>
            <a:pPr lvl="1"/>
            <a:r>
              <a:rPr lang="en-US" sz="2400" dirty="0">
                <a:latin typeface="Helvetica" charset="0"/>
                <a:ea typeface="ＭＳ Ｐゴシック" charset="0"/>
              </a:rPr>
              <a:t>E.g. given entity set </a:t>
            </a:r>
            <a:r>
              <a:rPr lang="en-US" sz="2400" i="1" dirty="0">
                <a:latin typeface="Helvetica" charset="0"/>
                <a:ea typeface="ＭＳ Ｐゴシック" charset="0"/>
              </a:rPr>
              <a:t>custome</a:t>
            </a:r>
            <a:r>
              <a:rPr lang="en-US" sz="2400" dirty="0">
                <a:latin typeface="Helvetica" charset="0"/>
                <a:ea typeface="ＭＳ Ｐゴシック" charset="0"/>
              </a:rPr>
              <a:t>r with composite attribute </a:t>
            </a:r>
            <a:r>
              <a:rPr lang="en-US" sz="2400" i="1" dirty="0">
                <a:latin typeface="Helvetica" charset="0"/>
                <a:ea typeface="ＭＳ Ｐゴシック" charset="0"/>
              </a:rPr>
              <a:t>name</a:t>
            </a:r>
            <a:r>
              <a:rPr lang="en-US" sz="2400" dirty="0">
                <a:latin typeface="Helvetica" charset="0"/>
                <a:ea typeface="ＭＳ Ｐゴシック" charset="0"/>
              </a:rPr>
              <a:t> with component attributes </a:t>
            </a:r>
            <a:r>
              <a:rPr lang="en-US" sz="2400" i="1" dirty="0">
                <a:latin typeface="Helvetica" charset="0"/>
                <a:ea typeface="ＭＳ Ｐゴシック" charset="0"/>
              </a:rPr>
              <a:t>first-name </a:t>
            </a:r>
            <a:r>
              <a:rPr lang="en-US" sz="2400" dirty="0">
                <a:latin typeface="Helvetica" charset="0"/>
                <a:ea typeface="ＭＳ Ｐゴシック" charset="0"/>
              </a:rPr>
              <a:t>and </a:t>
            </a:r>
            <a:r>
              <a:rPr lang="en-US" sz="2400" i="1" dirty="0">
                <a:latin typeface="Helvetica" charset="0"/>
                <a:ea typeface="ＭＳ Ｐゴシック" charset="0"/>
              </a:rPr>
              <a:t>last-name</a:t>
            </a:r>
            <a:r>
              <a:rPr lang="en-US" sz="2400" dirty="0">
                <a:latin typeface="Helvetica" charset="0"/>
                <a:ea typeface="ＭＳ Ｐゴシック" charset="0"/>
              </a:rPr>
              <a:t> the table corresponding to the entity set has two attributes</a:t>
            </a:r>
            <a:br>
              <a:rPr lang="en-US" sz="2400" dirty="0">
                <a:latin typeface="Helvetica" charset="0"/>
                <a:ea typeface="ＭＳ Ｐゴシック" charset="0"/>
              </a:rPr>
            </a:br>
            <a:r>
              <a:rPr lang="en-US" sz="2400" dirty="0">
                <a:latin typeface="Helvetica" charset="0"/>
                <a:ea typeface="ＭＳ Ｐゴシック" charset="0"/>
              </a:rPr>
              <a:t>                 </a:t>
            </a:r>
            <a:r>
              <a:rPr lang="en-US" sz="2400" i="1" dirty="0" err="1">
                <a:latin typeface="Helvetica" charset="0"/>
                <a:ea typeface="ＭＳ Ｐゴシック" charset="0"/>
              </a:rPr>
              <a:t>name.first</a:t>
            </a:r>
            <a:r>
              <a:rPr lang="en-US" sz="2400" i="1" dirty="0">
                <a:latin typeface="Helvetica" charset="0"/>
                <a:ea typeface="ＭＳ Ｐゴシック" charset="0"/>
              </a:rPr>
              <a:t>-name</a:t>
            </a:r>
            <a:r>
              <a:rPr lang="en-US" sz="2400" dirty="0">
                <a:latin typeface="Helvetica" charset="0"/>
                <a:ea typeface="ＭＳ Ｐゴシック" charset="0"/>
              </a:rPr>
              <a:t>  and </a:t>
            </a:r>
            <a:r>
              <a:rPr lang="en-US" sz="2400" i="1" dirty="0" err="1">
                <a:latin typeface="Helvetica" charset="0"/>
                <a:ea typeface="ＭＳ Ｐゴシック" charset="0"/>
              </a:rPr>
              <a:t>name.last</a:t>
            </a:r>
            <a:r>
              <a:rPr lang="en-US" sz="2400" i="1" dirty="0">
                <a:latin typeface="Helvetica" charset="0"/>
                <a:ea typeface="ＭＳ Ｐゴシック" charset="0"/>
              </a:rPr>
              <a:t>-name</a:t>
            </a:r>
          </a:p>
        </p:txBody>
      </p:sp>
    </p:spTree>
    <p:extLst>
      <p:ext uri="{BB962C8B-B14F-4D97-AF65-F5344CB8AC3E}">
        <p14:creationId xmlns:p14="http://schemas.microsoft.com/office/powerpoint/2010/main" val="113209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7"/>
            <a:ext cx="80772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Representing Weak Entity Sets</a:t>
            </a:r>
          </a:p>
        </p:txBody>
      </p:sp>
      <p:sp>
        <p:nvSpPr>
          <p:cNvPr id="105475" name="Rectangle 5"/>
          <p:cNvSpPr>
            <a:spLocks noChangeArrowheads="1"/>
          </p:cNvSpPr>
          <p:nvPr/>
        </p:nvSpPr>
        <p:spPr bwMode="auto">
          <a:xfrm>
            <a:off x="946150" y="3113088"/>
            <a:ext cx="7516813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</a:pPr>
            <a:r>
              <a:rPr kumimoji="1" lang="en-US" sz="2000"/>
              <a:t>A weak entity set becomes a table that includes a column for the primary key of the identifying strong entity set:</a:t>
            </a:r>
          </a:p>
        </p:txBody>
      </p:sp>
      <p:pic>
        <p:nvPicPr>
          <p:cNvPr id="10547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27867" r="1082" b="27628"/>
          <a:stretch>
            <a:fillRect/>
          </a:stretch>
        </p:blipFill>
        <p:spPr bwMode="auto">
          <a:xfrm>
            <a:off x="1138238" y="949798"/>
            <a:ext cx="7181850" cy="210343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588388"/>
              </p:ext>
            </p:extLst>
          </p:nvPr>
        </p:nvGraphicFramePr>
        <p:xfrm>
          <a:off x="816383" y="4068130"/>
          <a:ext cx="764658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1645"/>
                <a:gridCol w="1911645"/>
                <a:gridCol w="1911645"/>
                <a:gridCol w="19116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u="sng" dirty="0" smtClean="0">
                          <a:solidFill>
                            <a:schemeClr val="tx1"/>
                          </a:solidFill>
                        </a:rPr>
                        <a:t>loan-number</a:t>
                      </a:r>
                      <a:endParaRPr lang="en-US" b="1" i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u="sng" dirty="0" smtClean="0">
                          <a:solidFill>
                            <a:srgbClr val="000000"/>
                          </a:solidFill>
                        </a:rPr>
                        <a:t>Payment-number</a:t>
                      </a:r>
                      <a:endParaRPr lang="en-US" b="0" i="1" u="sng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solidFill>
                            <a:srgbClr val="000000"/>
                          </a:solidFill>
                        </a:rPr>
                        <a:t>Payment-date</a:t>
                      </a:r>
                      <a:endParaRPr lang="en-US" b="0" i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solidFill>
                            <a:srgbClr val="000000"/>
                          </a:solidFill>
                        </a:rPr>
                        <a:t>Payment-amount</a:t>
                      </a:r>
                      <a:endParaRPr lang="en-US" b="0" i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L-11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7/7/2001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L-14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8/1/2001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L-19</a:t>
                      </a:r>
                      <a:r>
                        <a:rPr lang="en-US" baseline="0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. . 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is-IS" dirty="0" smtClean="0"/>
                        <a:t>.</a:t>
                      </a:r>
                      <a:r>
                        <a:rPr lang="is-IS" baseline="0" dirty="0" smtClean="0"/>
                        <a:t>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.</a:t>
                      </a:r>
                      <a:r>
                        <a:rPr lang="en-US" baseline="0" dirty="0" smtClean="0"/>
                        <a:t> . 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515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60" y="791162"/>
            <a:ext cx="3660322" cy="609600"/>
          </a:xfrm>
          <a:ln w="28575" cmpd="sng">
            <a:solidFill>
              <a:srgbClr val="FFFFFF"/>
            </a:solidFill>
          </a:ln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latin typeface="Helvetica" charset="0"/>
                <a:ea typeface="ＭＳ Ｐゴシック" charset="0"/>
                <a:cs typeface="ＭＳ Ｐゴシック" charset="0"/>
              </a:rPr>
              <a:t>Representing </a:t>
            </a:r>
            <a:r>
              <a:rPr lang="en-US" sz="2800" dirty="0" smtClean="0">
                <a:latin typeface="Helvetica" charset="0"/>
                <a:ea typeface="ＭＳ Ｐゴシック" charset="0"/>
                <a:cs typeface="ＭＳ Ｐゴシック" charset="0"/>
              </a:rPr>
              <a:t/>
            </a:r>
            <a:br>
              <a:rPr lang="en-US" sz="2800" dirty="0" smtClean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2800" dirty="0" smtClean="0">
                <a:latin typeface="Helvetica" charset="0"/>
                <a:ea typeface="ＭＳ Ｐゴシック" charset="0"/>
                <a:cs typeface="ＭＳ Ｐゴシック" charset="0"/>
              </a:rPr>
              <a:t>Specialization </a:t>
            </a:r>
            <a:r>
              <a:rPr lang="en-US" sz="2800" dirty="0">
                <a:latin typeface="Helvetica" charset="0"/>
                <a:ea typeface="ＭＳ Ｐゴシック" charset="0"/>
                <a:cs typeface="ＭＳ Ｐゴシック" charset="0"/>
              </a:rPr>
              <a:t>as </a:t>
            </a:r>
            <a:r>
              <a:rPr lang="en-US" sz="2800" dirty="0" smtClean="0">
                <a:latin typeface="Helvetica" charset="0"/>
                <a:ea typeface="ＭＳ Ｐゴシック" charset="0"/>
                <a:cs typeface="ＭＳ Ｐゴシック" charset="0"/>
              </a:rPr>
              <a:t>Tables</a:t>
            </a:r>
            <a:endParaRPr lang="en-US" sz="28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1" t="1050" r="12599" b="787"/>
          <a:stretch>
            <a:fillRect/>
          </a:stretch>
        </p:blipFill>
        <p:spPr bwMode="auto">
          <a:xfrm>
            <a:off x="4156923" y="90396"/>
            <a:ext cx="4987077" cy="5584825"/>
          </a:xfrm>
          <a:prstGeom prst="rect">
            <a:avLst/>
          </a:prstGeom>
          <a:noFill/>
          <a:ln w="76200" cmpd="tri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560" y="2936079"/>
            <a:ext cx="8949439" cy="3831669"/>
          </a:xfrm>
          <a:solidFill>
            <a:srgbClr val="C6D9F1"/>
          </a:solidFill>
        </p:spPr>
        <p:txBody>
          <a:bodyPr/>
          <a:lstStyle/>
          <a:p>
            <a:pPr lvl="1">
              <a:buFont typeface="Arial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2000" dirty="0" smtClean="0">
                <a:latin typeface="Helvetica" charset="0"/>
                <a:ea typeface="ＭＳ Ｐゴシック" charset="0"/>
              </a:rPr>
              <a:t>Form </a:t>
            </a:r>
            <a:r>
              <a:rPr lang="en-US" sz="2000" dirty="0">
                <a:latin typeface="Helvetica" charset="0"/>
                <a:ea typeface="ＭＳ Ｐゴシック" charset="0"/>
              </a:rPr>
              <a:t>a table for the higher level entity </a:t>
            </a:r>
          </a:p>
          <a:p>
            <a:pPr lvl="1">
              <a:buFont typeface="Arial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2000" dirty="0">
                <a:latin typeface="Helvetica" charset="0"/>
                <a:ea typeface="ＭＳ Ｐゴシック" charset="0"/>
              </a:rPr>
              <a:t>Form a table for each lower level entity set, include primary key of higher level entity set and local attributes</a:t>
            </a:r>
            <a:br>
              <a:rPr lang="en-US" sz="2000" dirty="0">
                <a:latin typeface="Helvetica" charset="0"/>
                <a:ea typeface="ＭＳ Ｐゴシック" charset="0"/>
              </a:rPr>
            </a:br>
            <a:endParaRPr lang="en-US" sz="2000" dirty="0" smtClean="0">
              <a:latin typeface="Helvetica" charset="0"/>
              <a:ea typeface="ＭＳ Ｐゴシック" charset="0"/>
            </a:endParaRPr>
          </a:p>
          <a:p>
            <a:pPr marL="457200" lvl="1" indent="0"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2000" dirty="0" smtClean="0">
                <a:solidFill>
                  <a:srgbClr val="990000"/>
                </a:solidFill>
                <a:latin typeface="Helvetica" charset="0"/>
                <a:ea typeface="ＭＳ Ｐゴシック" charset="0"/>
              </a:rPr>
              <a:t>   </a:t>
            </a:r>
            <a:r>
              <a:rPr lang="en-US" sz="2000" dirty="0">
                <a:solidFill>
                  <a:srgbClr val="990000"/>
                </a:solidFill>
                <a:latin typeface="Helvetica" charset="0"/>
                <a:ea typeface="ＭＳ Ｐゴシック" charset="0"/>
              </a:rPr>
              <a:t>table</a:t>
            </a:r>
            <a:r>
              <a:rPr lang="en-US" sz="2000" dirty="0">
                <a:latin typeface="Helvetica" charset="0"/>
                <a:ea typeface="ＭＳ Ｐゴシック" charset="0"/>
              </a:rPr>
              <a:t>	   </a:t>
            </a:r>
            <a:r>
              <a:rPr lang="en-US" sz="2000" dirty="0" smtClean="0">
                <a:latin typeface="Helvetica" charset="0"/>
                <a:ea typeface="ＭＳ Ｐゴシック" charset="0"/>
              </a:rPr>
              <a:t>		 </a:t>
            </a:r>
            <a:r>
              <a:rPr lang="en-US" sz="2000" dirty="0">
                <a:solidFill>
                  <a:srgbClr val="990000"/>
                </a:solidFill>
                <a:latin typeface="Helvetica" charset="0"/>
                <a:ea typeface="ＭＳ Ｐゴシック" charset="0"/>
              </a:rPr>
              <a:t>table attributes</a:t>
            </a:r>
            <a:r>
              <a:rPr lang="en-US" sz="2000" dirty="0">
                <a:solidFill>
                  <a:schemeClr val="hlink"/>
                </a:solidFill>
                <a:latin typeface="Helvetica" charset="0"/>
                <a:ea typeface="ＭＳ Ｐゴシック" charset="0"/>
              </a:rPr>
              <a:t/>
            </a:r>
            <a:br>
              <a:rPr lang="en-US" sz="2000" dirty="0">
                <a:solidFill>
                  <a:schemeClr val="hlink"/>
                </a:solidFill>
                <a:latin typeface="Helvetica" charset="0"/>
                <a:ea typeface="ＭＳ Ｐゴシック" charset="0"/>
              </a:rPr>
            </a:br>
            <a:r>
              <a:rPr lang="en-US" sz="2000" i="1" dirty="0" smtClean="0">
                <a:latin typeface="Helvetica" charset="0"/>
                <a:ea typeface="ＭＳ Ｐゴシック" charset="0"/>
              </a:rPr>
              <a:t>person </a:t>
            </a:r>
            <a:r>
              <a:rPr lang="en-US" sz="2000" i="1" dirty="0">
                <a:latin typeface="Helvetica" charset="0"/>
                <a:ea typeface="ＭＳ Ｐゴシック" charset="0"/>
              </a:rPr>
              <a:t>	</a:t>
            </a:r>
            <a:r>
              <a:rPr lang="en-US" sz="2000" i="1" dirty="0" smtClean="0">
                <a:latin typeface="Helvetica" charset="0"/>
                <a:ea typeface="ＭＳ Ｐゴシック" charset="0"/>
              </a:rPr>
              <a:t>       name</a:t>
            </a:r>
            <a:r>
              <a:rPr lang="en-US" sz="2000" i="1" dirty="0">
                <a:latin typeface="Helvetica" charset="0"/>
                <a:ea typeface="ＭＳ Ｐゴシック" charset="0"/>
              </a:rPr>
              <a:t>, </a:t>
            </a:r>
            <a:r>
              <a:rPr lang="en-US" sz="2000" i="1" dirty="0" smtClean="0">
                <a:latin typeface="Helvetica" charset="0"/>
                <a:ea typeface="ＭＳ Ｐゴシック" charset="0"/>
              </a:rPr>
              <a:t>		street</a:t>
            </a:r>
            <a:r>
              <a:rPr lang="en-US" sz="2000" i="1" dirty="0">
                <a:latin typeface="Helvetica" charset="0"/>
                <a:ea typeface="ＭＳ Ｐゴシック" charset="0"/>
              </a:rPr>
              <a:t>, city  </a:t>
            </a:r>
            <a:br>
              <a:rPr lang="en-US" sz="2000" i="1" dirty="0">
                <a:latin typeface="Helvetica" charset="0"/>
                <a:ea typeface="ＭＳ Ｐゴシック" charset="0"/>
              </a:rPr>
            </a:br>
            <a:r>
              <a:rPr lang="en-US" sz="2000" i="1" dirty="0">
                <a:latin typeface="Helvetica" charset="0"/>
                <a:ea typeface="ＭＳ Ｐゴシック" charset="0"/>
              </a:rPr>
              <a:t>customer	</a:t>
            </a:r>
            <a:r>
              <a:rPr lang="en-US" sz="2000" i="1" dirty="0" smtClean="0">
                <a:latin typeface="Helvetica" charset="0"/>
                <a:ea typeface="ＭＳ Ｐゴシック" charset="0"/>
              </a:rPr>
              <a:t>	      </a:t>
            </a:r>
            <a:r>
              <a:rPr lang="en-US" sz="2000" i="1" dirty="0" smtClean="0">
                <a:latin typeface="Helvetica" charset="0"/>
                <a:ea typeface="ＭＳ Ｐゴシック" charset="0"/>
              </a:rPr>
              <a:t>name</a:t>
            </a:r>
            <a:r>
              <a:rPr lang="en-US" sz="2000" i="1" dirty="0">
                <a:latin typeface="Helvetica" charset="0"/>
                <a:ea typeface="ＭＳ Ｐゴシック" charset="0"/>
              </a:rPr>
              <a:t>, credit-rating</a:t>
            </a:r>
            <a:br>
              <a:rPr lang="en-US" sz="2000" i="1" dirty="0">
                <a:latin typeface="Helvetica" charset="0"/>
                <a:ea typeface="ＭＳ Ｐゴシック" charset="0"/>
              </a:rPr>
            </a:br>
            <a:r>
              <a:rPr lang="en-US" sz="2000" i="1" dirty="0">
                <a:latin typeface="Helvetica" charset="0"/>
                <a:ea typeface="ＭＳ Ｐゴシック" charset="0"/>
              </a:rPr>
              <a:t>employee	</a:t>
            </a:r>
            <a:r>
              <a:rPr lang="en-US" sz="2000" i="1" dirty="0" smtClean="0">
                <a:latin typeface="Helvetica" charset="0"/>
                <a:ea typeface="ＭＳ Ｐゴシック" charset="0"/>
              </a:rPr>
              <a:t> </a:t>
            </a:r>
            <a:r>
              <a:rPr lang="en-US" sz="2000" i="1" dirty="0" smtClean="0">
                <a:latin typeface="Helvetica" charset="0"/>
                <a:ea typeface="ＭＳ Ｐゴシック" charset="0"/>
              </a:rPr>
              <a:t>      name</a:t>
            </a:r>
            <a:r>
              <a:rPr lang="en-US" sz="2000" i="1" dirty="0">
                <a:latin typeface="Helvetica" charset="0"/>
                <a:ea typeface="ＭＳ Ｐゴシック" charset="0"/>
              </a:rPr>
              <a:t>, salary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2000" dirty="0">
                <a:latin typeface="Helvetica" charset="0"/>
                <a:ea typeface="ＭＳ Ｐゴシック" charset="0"/>
              </a:rPr>
              <a:t>Drawback:  getting information about, </a:t>
            </a:r>
            <a:r>
              <a:rPr lang="en-US" sz="2000" i="1" dirty="0" smtClean="0">
                <a:latin typeface="Helvetica" charset="0"/>
                <a:ea typeface="ＭＳ Ｐゴシック" charset="0"/>
              </a:rPr>
              <a:t>employee city </a:t>
            </a:r>
            <a:br>
              <a:rPr lang="en-US" sz="2000" i="1" dirty="0" smtClean="0">
                <a:latin typeface="Helvetica" charset="0"/>
                <a:ea typeface="ＭＳ Ｐゴシック" charset="0"/>
              </a:rPr>
            </a:br>
            <a:r>
              <a:rPr lang="en-US" sz="2000" dirty="0" smtClean="0">
                <a:latin typeface="Helvetica" charset="0"/>
                <a:ea typeface="ＭＳ Ｐゴシック" charset="0"/>
              </a:rPr>
              <a:t>requires </a:t>
            </a:r>
            <a:r>
              <a:rPr lang="en-US" sz="2000" dirty="0">
                <a:latin typeface="Helvetica" charset="0"/>
                <a:ea typeface="ＭＳ Ｐゴシック" charset="0"/>
              </a:rPr>
              <a:t>accessing two tables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503940" y="1763954"/>
            <a:ext cx="33509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84676" y="2421501"/>
            <a:ext cx="1745928" cy="523220"/>
          </a:xfrm>
          <a:prstGeom prst="rect">
            <a:avLst/>
          </a:prstGeom>
          <a:solidFill>
            <a:srgbClr val="C6D9F1"/>
          </a:solidFill>
        </p:spPr>
        <p:txBody>
          <a:bodyPr wrap="none">
            <a:spAutoFit/>
          </a:bodyPr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2800" dirty="0" smtClean="0">
                <a:latin typeface="Helvetica" charset="0"/>
                <a:ea typeface="ＭＳ Ｐゴシック" charset="0"/>
                <a:cs typeface="ＭＳ Ｐゴシック" charset="0"/>
              </a:rPr>
              <a:t>Method 1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: 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0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1190</Words>
  <Application>Microsoft Macintosh PowerPoint</Application>
  <PresentationFormat>On-screen Show (4:3)</PresentationFormat>
  <Paragraphs>137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Reduction of an E-R Schema to Tables</vt:lpstr>
      <vt:lpstr>Basics:  one table for each Entity set plus one for each Relationship</vt:lpstr>
      <vt:lpstr>Combining Tables with the same key</vt:lpstr>
      <vt:lpstr>Representing Entity Sets as Tables</vt:lpstr>
      <vt:lpstr>Representing Relationship Sets as Tables</vt:lpstr>
      <vt:lpstr>Minimize Table Count</vt:lpstr>
      <vt:lpstr>Composite and Multivalued Attributes</vt:lpstr>
      <vt:lpstr>Representing Weak Entity Sets</vt:lpstr>
      <vt:lpstr>Representing  Specialization as Tables</vt:lpstr>
      <vt:lpstr>Representing  Specialization as Tables (cont.)</vt:lpstr>
      <vt:lpstr>   Aggregation: Mapping it  into  Relations  </vt:lpstr>
      <vt:lpstr>Relations Corresponding to Aggregation (Cont.)</vt:lpstr>
      <vt:lpstr>Given R(W): Check or Derive BCNF</vt:lpstr>
      <vt:lpstr>Example:  R(A, B, C, D, E, F)</vt:lpstr>
      <vt:lpstr>Example:  R(A, B, C, D, E, F)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Reduction of an E-R Schema to Tables</dc:title>
  <dc:creator>Carlo Zaniolo</dc:creator>
  <cp:lastModifiedBy>Carlo Zaniolo</cp:lastModifiedBy>
  <cp:revision>26</cp:revision>
  <dcterms:created xsi:type="dcterms:W3CDTF">2017-05-17T20:08:53Z</dcterms:created>
  <dcterms:modified xsi:type="dcterms:W3CDTF">2017-11-15T23:07:46Z</dcterms:modified>
</cp:coreProperties>
</file>