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vml" ContentType="application/vnd.openxmlformats-officedocument.vmlDrawin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embeddings/oleObject1.bin" ContentType="application/vnd.openxmlformats-officedocument.oleObject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7" r:id="rId1"/>
    <p:sldMasterId id="2147483682" r:id="rId2"/>
  </p:sldMasterIdLst>
  <p:notesMasterIdLst>
    <p:notesMasterId r:id="rId28"/>
  </p:notesMasterIdLst>
  <p:handoutMasterIdLst>
    <p:handoutMasterId r:id="rId29"/>
  </p:handoutMasterIdLst>
  <p:sldIdLst>
    <p:sldId id="386" r:id="rId3"/>
    <p:sldId id="256" r:id="rId4"/>
    <p:sldId id="257" r:id="rId5"/>
    <p:sldId id="315" r:id="rId6"/>
    <p:sldId id="258" r:id="rId7"/>
    <p:sldId id="263" r:id="rId8"/>
    <p:sldId id="261" r:id="rId9"/>
    <p:sldId id="316" r:id="rId10"/>
    <p:sldId id="266" r:id="rId11"/>
    <p:sldId id="270" r:id="rId12"/>
    <p:sldId id="388" r:id="rId13"/>
    <p:sldId id="379" r:id="rId14"/>
    <p:sldId id="391" r:id="rId15"/>
    <p:sldId id="377" r:id="rId16"/>
    <p:sldId id="272" r:id="rId17"/>
    <p:sldId id="273" r:id="rId18"/>
    <p:sldId id="390" r:id="rId19"/>
    <p:sldId id="389" r:id="rId20"/>
    <p:sldId id="274" r:id="rId21"/>
    <p:sldId id="275" r:id="rId22"/>
    <p:sldId id="276" r:id="rId23"/>
    <p:sldId id="381" r:id="rId24"/>
    <p:sldId id="382" r:id="rId25"/>
    <p:sldId id="392" r:id="rId26"/>
    <p:sldId id="393" r:id="rId27"/>
  </p:sldIdLst>
  <p:sldSz cx="9144000" cy="6858000" type="screen4x3"/>
  <p:notesSz cx="6997700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itchFamily="34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itchFamily="34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itchFamily="34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itchFamily="34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itchFamily="34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Helvetica" pitchFamily="34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Helvetica" pitchFamily="34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Helvetica" pitchFamily="34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Helvetica" pitchFamily="34" charset="0"/>
        <a:ea typeface="ＭＳ Ｐゴシック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9BE1FF"/>
    <a:srgbClr val="000099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-1416" y="-112"/>
      </p:cViewPr>
      <p:guideLst>
        <p:guide orient="horz" pos="697"/>
        <p:guide pos="53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notesMaster" Target="notesMasters/notesMaster1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6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6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Times New Roman" pitchFamily="18" charset="0"/>
              </a:defRPr>
            </a:lvl1pPr>
          </a:lstStyle>
          <a:p>
            <a:fld id="{080EBA6F-FF53-47CE-8C1E-3228BBF2259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8220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002" tIns="44001" rIns="88002" bIns="44001" numCol="1" anchor="t" anchorCtr="0" compatLnSpc="1">
            <a:prstTxWarp prst="textNoShape">
              <a:avLst/>
            </a:prstTxWarp>
          </a:bodyPr>
          <a:lstStyle>
            <a:lvl1pPr defTabSz="879475">
              <a:defRPr sz="12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002" tIns="44001" rIns="88002" bIns="44001" numCol="1" anchor="t" anchorCtr="0" compatLnSpc="1">
            <a:prstTxWarp prst="textNoShape">
              <a:avLst/>
            </a:prstTxWarp>
          </a:bodyPr>
          <a:lstStyle>
            <a:lvl1pPr algn="r" defTabSz="879475">
              <a:defRPr sz="12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0088" y="4410075"/>
            <a:ext cx="559752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002" tIns="44001" rIns="88002" bIns="4400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43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002" tIns="44001" rIns="88002" bIns="44001" numCol="1" anchor="b" anchorCtr="0" compatLnSpc="1">
            <a:prstTxWarp prst="textNoShape">
              <a:avLst/>
            </a:prstTxWarp>
          </a:bodyPr>
          <a:lstStyle>
            <a:lvl1pPr defTabSz="879475">
              <a:defRPr sz="12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002" tIns="44001" rIns="88002" bIns="44001" numCol="1" anchor="b" anchorCtr="0" compatLnSpc="1">
            <a:prstTxWarp prst="textNoShape">
              <a:avLst/>
            </a:prstTxWarp>
          </a:bodyPr>
          <a:lstStyle>
            <a:lvl1pPr algn="r" defTabSz="879475">
              <a:defRPr sz="1200">
                <a:latin typeface="Times New Roman" pitchFamily="18" charset="0"/>
              </a:defRPr>
            </a:lvl1pPr>
          </a:lstStyle>
          <a:p>
            <a:fld id="{0E52F23E-9B5F-4E27-AB32-394DB2365AD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65144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A0752E0-C13D-4A8E-88CA-408DD21705AC}" type="slidenum">
              <a:rPr lang="en-US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6913"/>
            <a:ext cx="4641850" cy="3481387"/>
          </a:xfrm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027" y="4409758"/>
            <a:ext cx="5131647" cy="4177665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17214C-A755-4EB5-AD04-ECFDEEC26154}" type="slidenum">
              <a:rPr lang="en-US"/>
              <a:pPr/>
              <a:t>10</a:t>
            </a:fld>
            <a:endParaRPr lang="en-US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17214C-A755-4EB5-AD04-ECFDEEC26154}" type="slidenum">
              <a:rPr lang="en-US"/>
              <a:pPr/>
              <a:t>11</a:t>
            </a:fld>
            <a:endParaRPr lang="en-US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4AF518C-5735-4558-A6C8-99EADE4EEA53}" type="slidenum">
              <a:rPr lang="en-US"/>
              <a:pPr/>
              <a:t>13</a:t>
            </a:fld>
            <a:endParaRPr lang="en-US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627ABC-3CF4-4851-97DF-10F9F7B2EDA2}" type="slidenum">
              <a:rPr lang="en-US"/>
              <a:pPr/>
              <a:t>15</a:t>
            </a:fld>
            <a:endParaRPr lang="en-US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C744156-0E94-4D8B-8748-4944A2F03DA2}" type="slidenum">
              <a:rPr lang="en-US"/>
              <a:pPr/>
              <a:t>16</a:t>
            </a:fld>
            <a:endParaRPr lang="en-US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C744156-0E94-4D8B-8748-4944A2F03DA2}" type="slidenum">
              <a:rPr lang="en-US"/>
              <a:pPr/>
              <a:t>17</a:t>
            </a:fld>
            <a:endParaRPr lang="en-US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F8D8AF9-7718-4046-8235-11F4F9E0471B}" type="slidenum">
              <a:rPr lang="en-US"/>
              <a:pPr/>
              <a:t>19</a:t>
            </a:fld>
            <a:endParaRPr lang="en-US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DF27C9-BBC2-474F-B9C8-A1CE4653E6D1}" type="slidenum">
              <a:rPr lang="en-US"/>
              <a:pPr/>
              <a:t>20</a:t>
            </a:fld>
            <a:endParaRPr lang="en-US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4C037D-77B7-43FC-97F2-CB255E1AC3E3}" type="slidenum">
              <a:rPr lang="en-US"/>
              <a:pPr/>
              <a:t>21</a:t>
            </a:fld>
            <a:endParaRPr lang="en-US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8E7CE0-FA29-4F2E-96B9-274ED8BBCD90}" type="slidenum">
              <a:rPr lang="en-US"/>
              <a:pPr/>
              <a:t>2</a:t>
            </a:fld>
            <a:endParaRPr lang="en-US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625D3BB-F576-4D10-A857-9DC2F79DEF37}" type="slidenum">
              <a:rPr lang="en-US"/>
              <a:pPr/>
              <a:t>3</a:t>
            </a:fld>
            <a:endParaRPr lang="en-US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D3FA9C8-F115-4FD2-887F-A24D1FA30655}" type="slidenum">
              <a:rPr lang="en-US"/>
              <a:pPr/>
              <a:t>4</a:t>
            </a:fld>
            <a:endParaRPr lang="en-US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7728282-9233-4E26-9932-F5254F897F99}" type="slidenum">
              <a:rPr lang="en-US"/>
              <a:pPr/>
              <a:t>5</a:t>
            </a:fld>
            <a:endParaRPr lang="en-US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292428C-7DD2-4BE3-BDE0-AD2016B0BEFE}" type="slidenum">
              <a:rPr lang="en-US"/>
              <a:pPr/>
              <a:t>6</a:t>
            </a:fld>
            <a:endParaRPr lang="en-US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4AB6FF8-5094-419F-81C2-70B93AE39E61}" type="slidenum">
              <a:rPr lang="en-US"/>
              <a:pPr/>
              <a:t>7</a:t>
            </a:fld>
            <a:endParaRPr lang="en-US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AE85D9-EFB5-4FAE-B5E4-99A3A4CC2A63}" type="slidenum">
              <a:rPr lang="en-US"/>
              <a:pPr/>
              <a:t>8</a:t>
            </a:fld>
            <a:endParaRPr 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583827-091D-4FB0-A1EA-8A6F130B34B4}" type="slidenum">
              <a:rPr lang="en-US"/>
              <a:pPr/>
              <a:t>9</a:t>
            </a:fld>
            <a:endParaRPr lang="en-US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hyperlink" Target="http://www.db-book.com/" TargetMode="External"/><Relationship Id="rId5" Type="http://schemas.openxmlformats.org/officeDocument/2006/relationships/image" Target="../media/image1.jpeg"/><Relationship Id="rId1" Type="http://schemas.openxmlformats.org/officeDocument/2006/relationships/vmlDrawing" Target="../drawings/vmlDrawing1.vml"/><Relationship Id="rId2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Rectangle 2"/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354" name="Clip" r:id="rId3" imgW="0" imgH="0" progId="">
                  <p:embed/>
                </p:oleObj>
              </mc:Choice>
              <mc:Fallback>
                <p:oleObj name="Clip" r:id="rId3" imgW="0" imgH="0" progId="">
                  <p:embed/>
                  <p:pic>
                    <p:nvPicPr>
                      <p:cNvPr id="0" name="Rectangle 2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397000"/>
                        <a:ext cx="6096000" cy="406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2674938" y="5726113"/>
            <a:ext cx="3694112" cy="79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rgbClr val="CC3300"/>
                </a:solidFill>
              </a:rPr>
              <a:t>Database System Concepts, 6</a:t>
            </a:r>
            <a:r>
              <a:rPr lang="en-US" b="1" baseline="30000">
                <a:solidFill>
                  <a:srgbClr val="CC3300"/>
                </a:solidFill>
              </a:rPr>
              <a:t>th</a:t>
            </a:r>
            <a:r>
              <a:rPr lang="en-US" b="1">
                <a:solidFill>
                  <a:srgbClr val="CC3300"/>
                </a:solidFill>
              </a:rPr>
              <a:t> Ed</a:t>
            </a:r>
            <a:r>
              <a:rPr lang="en-US">
                <a:solidFill>
                  <a:srgbClr val="CC3300"/>
                </a:solidFill>
              </a:rPr>
              <a:t>.</a:t>
            </a:r>
          </a:p>
          <a:p>
            <a:pPr algn="ctr">
              <a:spcBef>
                <a:spcPct val="50000"/>
              </a:spcBef>
            </a:pPr>
            <a:r>
              <a:rPr lang="en-US" sz="1200" b="1">
                <a:solidFill>
                  <a:srgbClr val="CC3300"/>
                </a:solidFill>
              </a:rPr>
              <a:t>©Silberschatz, Korth and Sudarshan</a:t>
            </a:r>
            <a:br>
              <a:rPr lang="en-US" sz="1200" b="1">
                <a:solidFill>
                  <a:srgbClr val="CC3300"/>
                </a:solidFill>
              </a:rPr>
            </a:br>
            <a:r>
              <a:rPr lang="en-US" sz="1200" b="1">
                <a:solidFill>
                  <a:srgbClr val="CC3300"/>
                </a:solidFill>
              </a:rPr>
              <a:t>See </a:t>
            </a:r>
            <a:r>
              <a:rPr lang="en-US" sz="1200" b="1">
                <a:solidFill>
                  <a:srgbClr val="CC3300"/>
                </a:solidFill>
                <a:hlinkClick r:id="rId4"/>
              </a:rPr>
              <a:t>www.db-book.com</a:t>
            </a:r>
            <a:r>
              <a:rPr lang="en-US" sz="1200" b="1">
                <a:solidFill>
                  <a:srgbClr val="CC3300"/>
                </a:solidFill>
              </a:rPr>
              <a:t> for conditions on re-use </a:t>
            </a:r>
          </a:p>
        </p:txBody>
      </p:sp>
      <p:pic>
        <p:nvPicPr>
          <p:cNvPr id="6" name="Picture 8" descr="Cover-6Ed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0"/>
            <a:ext cx="1392238" cy="170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39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CC33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539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2862263" y="5780088"/>
            <a:ext cx="344805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>
                <a:solidFill>
                  <a:srgbClr val="578963"/>
                </a:solidFill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fld id="{30DB6503-520E-4954-AFD2-94455C1DED5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63F12D-C7B7-4B58-A6A1-89DAE8CE6FE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B63BD5-ADCD-4AB0-9718-7F6B2A41A91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553200" y="6400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5B16CC12-0406-4278-8E15-C0B2E8A366B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94B767-7AF3-455B-8245-E1D79635D0A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AE5A4CF-57BA-4571-AE3E-108B152F8FF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9453D1-12B7-4726-95FF-09D8E385534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0F7B8F-7816-48BA-A8D4-26B809AE957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F9FBE6-531C-4F57-945B-D3C291B994B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1B72CB0-C74E-4662-96EF-943FADE3CA0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3DB60EF-2A92-44E9-A613-3E2CA17E560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7FEE9D-7E57-4540-8E21-D0D7941ADBF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75454B-5C8C-4E0A-AC55-630A6FDEDE2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4388" y="1093788"/>
            <a:ext cx="7661275" cy="4903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chemeClr val="bg2"/>
                </a:solidFill>
                <a:latin typeface="Times New Roman" pitchFamily="18" charset="0"/>
              </a:defRPr>
            </a:lvl1pPr>
          </a:lstStyle>
          <a:p>
            <a:fld id="{AD10C2DC-E9B3-4B1B-BC21-02051874B14B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52932" name="Text Box 4"/>
          <p:cNvSpPr txBox="1">
            <a:spLocks noChangeArrowheads="1"/>
          </p:cNvSpPr>
          <p:nvPr/>
        </p:nvSpPr>
        <p:spPr bwMode="auto">
          <a:xfrm>
            <a:off x="6762750" y="6613525"/>
            <a:ext cx="23812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000" b="1">
                <a:solidFill>
                  <a:schemeClr val="tx2"/>
                </a:solidFill>
              </a:rPr>
              <a:t>©Silberschatz, Korth and Sudarshan</a:t>
            </a:r>
          </a:p>
        </p:txBody>
      </p:sp>
      <p:sp>
        <p:nvSpPr>
          <p:cNvPr id="252933" name="Text Box 5"/>
          <p:cNvSpPr txBox="1">
            <a:spLocks noChangeArrowheads="1"/>
          </p:cNvSpPr>
          <p:nvPr/>
        </p:nvSpPr>
        <p:spPr bwMode="auto">
          <a:xfrm>
            <a:off x="4446588" y="6613525"/>
            <a:ext cx="5143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000" b="1">
                <a:solidFill>
                  <a:schemeClr val="tx2"/>
                </a:solidFill>
              </a:rPr>
              <a:t>16.</a:t>
            </a:r>
            <a:fld id="{CE9CF1CB-506D-431A-BEBE-C1890D2354E9}" type="slidenum">
              <a:rPr lang="en-US" sz="1000" b="1">
                <a:solidFill>
                  <a:schemeClr val="tx2"/>
                </a:solidFill>
              </a:rPr>
              <a:pPr algn="ctr">
                <a:spcBef>
                  <a:spcPct val="50000"/>
                </a:spcBef>
              </a:pPr>
              <a:t>‹#›</a:t>
            </a:fld>
            <a:endParaRPr lang="en-US" sz="1000" b="1">
              <a:solidFill>
                <a:schemeClr val="tx2"/>
              </a:solidFill>
            </a:endParaRPr>
          </a:p>
        </p:txBody>
      </p:sp>
      <p:sp>
        <p:nvSpPr>
          <p:cNvPr id="252934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52935" name="Text Box 7"/>
          <p:cNvSpPr txBox="1">
            <a:spLocks noChangeArrowheads="1"/>
          </p:cNvSpPr>
          <p:nvPr/>
        </p:nvSpPr>
        <p:spPr bwMode="auto">
          <a:xfrm>
            <a:off x="0" y="6613525"/>
            <a:ext cx="25717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000" b="1">
                <a:solidFill>
                  <a:schemeClr val="tx2"/>
                </a:solidFill>
                <a:latin typeface="Helvetica" charset="0"/>
                <a:ea typeface="+mn-ea"/>
              </a:rPr>
              <a:t>Database System Concepts - 6</a:t>
            </a:r>
            <a:r>
              <a:rPr lang="en-US" sz="1000" b="1" baseline="30000">
                <a:solidFill>
                  <a:schemeClr val="tx2"/>
                </a:solidFill>
                <a:latin typeface="Helvetica" charset="0"/>
                <a:ea typeface="+mn-ea"/>
              </a:rPr>
              <a:t>th</a:t>
            </a:r>
            <a:r>
              <a:rPr lang="en-US" sz="1000" b="1">
                <a:solidFill>
                  <a:schemeClr val="tx2"/>
                </a:solidFill>
                <a:latin typeface="Helvetica" charset="0"/>
                <a:ea typeface="+mn-ea"/>
              </a:rPr>
              <a:t> Edition</a:t>
            </a:r>
          </a:p>
        </p:txBody>
      </p:sp>
      <p:sp>
        <p:nvSpPr>
          <p:cNvPr id="252936" name="Freeform 8"/>
          <p:cNvSpPr>
            <a:spLocks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/>
            <a:ahLst/>
            <a:cxnLst>
              <a:cxn ang="0">
                <a:pos x="0" y="59"/>
              </a:cxn>
              <a:cxn ang="0">
                <a:pos x="2" y="48"/>
              </a:cxn>
              <a:cxn ang="0">
                <a:pos x="9" y="34"/>
              </a:cxn>
              <a:cxn ang="0">
                <a:pos x="17" y="25"/>
              </a:cxn>
              <a:cxn ang="0">
                <a:pos x="30" y="17"/>
              </a:cxn>
              <a:cxn ang="0">
                <a:pos x="45" y="10"/>
              </a:cxn>
              <a:cxn ang="0">
                <a:pos x="57" y="6"/>
              </a:cxn>
              <a:cxn ang="0">
                <a:pos x="70" y="2"/>
              </a:cxn>
              <a:cxn ang="0">
                <a:pos x="85" y="0"/>
              </a:cxn>
              <a:cxn ang="0">
                <a:pos x="100" y="0"/>
              </a:cxn>
              <a:cxn ang="0">
                <a:pos x="118" y="0"/>
              </a:cxn>
              <a:cxn ang="0">
                <a:pos x="137" y="0"/>
              </a:cxn>
              <a:cxn ang="0">
                <a:pos x="154" y="2"/>
              </a:cxn>
              <a:cxn ang="0">
                <a:pos x="173" y="6"/>
              </a:cxn>
              <a:cxn ang="0">
                <a:pos x="192" y="8"/>
              </a:cxn>
              <a:cxn ang="0">
                <a:pos x="209" y="12"/>
              </a:cxn>
              <a:cxn ang="0">
                <a:pos x="224" y="15"/>
              </a:cxn>
              <a:cxn ang="0">
                <a:pos x="239" y="19"/>
              </a:cxn>
              <a:cxn ang="0">
                <a:pos x="254" y="23"/>
              </a:cxn>
              <a:cxn ang="0">
                <a:pos x="266" y="25"/>
              </a:cxn>
              <a:cxn ang="0">
                <a:pos x="273" y="27"/>
              </a:cxn>
              <a:cxn ang="0">
                <a:pos x="283" y="31"/>
              </a:cxn>
              <a:cxn ang="0">
                <a:pos x="279" y="44"/>
              </a:cxn>
              <a:cxn ang="0">
                <a:pos x="273" y="42"/>
              </a:cxn>
              <a:cxn ang="0">
                <a:pos x="260" y="40"/>
              </a:cxn>
              <a:cxn ang="0">
                <a:pos x="241" y="36"/>
              </a:cxn>
              <a:cxn ang="0">
                <a:pos x="230" y="34"/>
              </a:cxn>
              <a:cxn ang="0">
                <a:pos x="218" y="32"/>
              </a:cxn>
              <a:cxn ang="0">
                <a:pos x="207" y="31"/>
              </a:cxn>
              <a:cxn ang="0">
                <a:pos x="196" y="29"/>
              </a:cxn>
              <a:cxn ang="0">
                <a:pos x="182" y="27"/>
              </a:cxn>
              <a:cxn ang="0">
                <a:pos x="173" y="25"/>
              </a:cxn>
              <a:cxn ang="0">
                <a:pos x="163" y="23"/>
              </a:cxn>
              <a:cxn ang="0">
                <a:pos x="154" y="21"/>
              </a:cxn>
              <a:cxn ang="0">
                <a:pos x="142" y="19"/>
              </a:cxn>
              <a:cxn ang="0">
                <a:pos x="110" y="15"/>
              </a:cxn>
              <a:cxn ang="0">
                <a:pos x="83" y="21"/>
              </a:cxn>
              <a:cxn ang="0">
                <a:pos x="59" y="29"/>
              </a:cxn>
              <a:cxn ang="0">
                <a:pos x="53" y="31"/>
              </a:cxn>
              <a:cxn ang="0">
                <a:pos x="43" y="34"/>
              </a:cxn>
              <a:cxn ang="0">
                <a:pos x="32" y="38"/>
              </a:cxn>
              <a:cxn ang="0">
                <a:pos x="23" y="44"/>
              </a:cxn>
              <a:cxn ang="0">
                <a:pos x="7" y="55"/>
              </a:cxn>
              <a:cxn ang="0">
                <a:pos x="2" y="61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latin typeface="Helvetica" charset="0"/>
              <a:ea typeface="+mn-ea"/>
            </a:endParaRPr>
          </a:p>
        </p:txBody>
      </p:sp>
      <p:pic>
        <p:nvPicPr>
          <p:cNvPr id="1033" name="Picture 9" descr="Cover-6Ed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-3175" y="0"/>
            <a:ext cx="668338" cy="81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79" r:id="rId2"/>
    <p:sldLayoutId id="2147483678" r:id="rId3"/>
    <p:sldLayoutId id="2147483677" r:id="rId4"/>
    <p:sldLayoutId id="2147483676" r:id="rId5"/>
    <p:sldLayoutId id="2147483675" r:id="rId6"/>
    <p:sldLayoutId id="2147483674" r:id="rId7"/>
    <p:sldLayoutId id="2147483673" r:id="rId8"/>
    <p:sldLayoutId id="2147483672" r:id="rId9"/>
    <p:sldLayoutId id="2147483671" r:id="rId10"/>
    <p:sldLayoutId id="2147483670" r:id="rId11"/>
    <p:sldLayoutId id="214748368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ＭＳ Ｐゴシック" charset="-128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ＭＳ Ｐゴシック" charset="-128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90000"/>
        <a:buFont typeface="Monotype Sorts" charset="2"/>
        <a:buChar char="n"/>
        <a:defRPr kumimoji="1">
          <a:solidFill>
            <a:schemeClr val="tx1"/>
          </a:solidFill>
          <a:latin typeface="+mn-lt"/>
          <a:ea typeface="ＭＳ Ｐゴシック" charset="-128"/>
          <a:cs typeface="+mn-cs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folHlink"/>
        </a:buClr>
        <a:buSzPct val="80000"/>
        <a:buFont typeface="Monotype Sorts" charset="2"/>
        <a:buChar char="l"/>
        <a:defRPr kumimoji="1">
          <a:solidFill>
            <a:schemeClr val="tx1"/>
          </a:solidFill>
          <a:latin typeface="+mn-lt"/>
          <a:ea typeface="ＭＳ Ｐゴシック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75000"/>
        <a:buFont typeface="Webdings" pitchFamily="18" charset="2"/>
        <a:buChar char="4"/>
        <a:defRPr kumimoji="1">
          <a:solidFill>
            <a:schemeClr val="tx1"/>
          </a:solidFill>
          <a:latin typeface="+mn-lt"/>
          <a:ea typeface="ＭＳ Ｐゴシック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Font typeface="Times New Roman" pitchFamily="18" charset="0"/>
        <a:buChar char="–"/>
        <a:defRPr kumimoji="1">
          <a:solidFill>
            <a:schemeClr val="tx1"/>
          </a:solidFill>
          <a:latin typeface="+mn-lt"/>
          <a:ea typeface="ＭＳ Ｐゴシック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 eaLnBrk="1" hangingPunct="1">
              <a:defRPr/>
            </a:pPr>
            <a:endParaRPr lang="en-US">
              <a:solidFill>
                <a:srgbClr val="000000"/>
              </a:solidFill>
              <a:latin typeface="Arial" charset="0"/>
              <a:ea typeface="+mn-ea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 eaLnBrk="1" hangingPunct="1">
              <a:defRPr/>
            </a:pPr>
            <a:endParaRPr lang="en-US">
              <a:solidFill>
                <a:srgbClr val="000000"/>
              </a:solidFill>
              <a:latin typeface="Arial" charset="0"/>
              <a:ea typeface="+mn-ea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 eaLnBrk="1" hangingPunct="1">
              <a:defRPr/>
            </a:pPr>
            <a:fld id="{2E5584AE-C743-4B23-98DB-4104C04C4751}" type="slidenum">
              <a:rPr lang="en-US">
                <a:solidFill>
                  <a:srgbClr val="000000"/>
                </a:solidFill>
                <a:latin typeface="Arial" charset="0"/>
                <a:ea typeface="+mn-ea"/>
              </a:rPr>
              <a:pPr eaLnBrk="1" hangingPunct="1">
                <a:defRPr/>
              </a:pPr>
              <a:t>‹#›</a:t>
            </a:fld>
            <a:endParaRPr lang="en-US">
              <a:solidFill>
                <a:srgbClr val="000000"/>
              </a:solidFill>
              <a:latin typeface="Arial" charset="0"/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pPr eaLnBrk="1" hangingPunct="1"/>
            <a:r>
              <a:rPr lang="en-US" sz="3200" dirty="0" smtClean="0"/>
              <a:t>TRANSACTIONS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914400"/>
            <a:ext cx="7848600" cy="5029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000" dirty="0" smtClean="0"/>
              <a:t>A sequence of SQL statements to be executed "together“ as a unit:</a:t>
            </a:r>
          </a:p>
          <a:p>
            <a:pPr eaLnBrk="1" hangingPunct="1">
              <a:buFontTx/>
              <a:buNone/>
            </a:pPr>
            <a:r>
              <a:rPr lang="en-US" sz="1800" i="1" dirty="0" smtClean="0"/>
              <a:t>A money transfer transaction: </a:t>
            </a:r>
          </a:p>
          <a:p>
            <a:pPr eaLnBrk="1" hangingPunct="1">
              <a:buFontTx/>
              <a:buNone/>
            </a:pPr>
            <a:r>
              <a:rPr lang="en-US" sz="1800" i="1" dirty="0" smtClean="0"/>
              <a:t>&lt;e.g., Transfer $10k from Jane’s checking account to her saving account&gt;</a:t>
            </a:r>
          </a:p>
          <a:p>
            <a:pPr eaLnBrk="1" hangingPunct="1">
              <a:buFontTx/>
              <a:buNone/>
            </a:pPr>
            <a:endParaRPr lang="en-US" sz="1800" i="1" dirty="0" smtClean="0"/>
          </a:p>
          <a:p>
            <a:pPr eaLnBrk="1" hangingPunct="1">
              <a:buFontTx/>
              <a:buNone/>
            </a:pPr>
            <a:endParaRPr lang="en-US" sz="1800" i="1" dirty="0" smtClean="0"/>
          </a:p>
          <a:p>
            <a:pPr eaLnBrk="1" hangingPunct="1">
              <a:buFontTx/>
              <a:buNone/>
            </a:pPr>
            <a:endParaRPr lang="en-US" dirty="0" smtClean="0"/>
          </a:p>
          <a:p>
            <a:pPr eaLnBrk="1" hangingPunct="1">
              <a:buFontTx/>
              <a:buNone/>
            </a:pPr>
            <a:endParaRPr lang="en-US" dirty="0" smtClean="0"/>
          </a:p>
          <a:p>
            <a:pPr eaLnBrk="1" hangingPunct="1">
              <a:buNone/>
            </a:pPr>
            <a:r>
              <a:rPr lang="en-US" sz="2000" b="1" dirty="0" smtClean="0">
                <a:solidFill>
                  <a:srgbClr val="000000"/>
                </a:solidFill>
              </a:rPr>
              <a:t>Reasons for Transactions</a:t>
            </a:r>
            <a:r>
              <a:rPr lang="en-US" sz="2400" b="1" dirty="0" smtClean="0">
                <a:solidFill>
                  <a:srgbClr val="808080">
                    <a:lumMod val="50000"/>
                  </a:srgbClr>
                </a:solidFill>
              </a:rPr>
              <a:t>: </a:t>
            </a:r>
          </a:p>
          <a:p>
            <a:pPr eaLnBrk="1" hangingPunct="1">
              <a:buFontTx/>
              <a:buNone/>
            </a:pPr>
            <a:endParaRPr lang="en-US" dirty="0" smtClean="0"/>
          </a:p>
        </p:txBody>
      </p:sp>
      <p:sp>
        <p:nvSpPr>
          <p:cNvPr id="39940" name="Rectangle 4"/>
          <p:cNvSpPr>
            <a:spLocks noChangeArrowheads="1"/>
          </p:cNvSpPr>
          <p:nvPr/>
        </p:nvSpPr>
        <p:spPr bwMode="auto">
          <a:xfrm>
            <a:off x="533400" y="4199467"/>
            <a:ext cx="7535334" cy="237913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b="1" i="1" dirty="0" smtClean="0">
              <a:solidFill>
                <a:srgbClr val="000000">
                  <a:lumMod val="95000"/>
                  <a:lumOff val="5000"/>
                </a:srgbClr>
              </a:solidFill>
              <a:ea typeface="+mn-ea"/>
            </a:endParaRPr>
          </a:p>
          <a:p>
            <a:pPr>
              <a:defRPr/>
            </a:pPr>
            <a:r>
              <a:rPr lang="en-US" b="1" i="1" dirty="0" smtClean="0">
                <a:solidFill>
                  <a:srgbClr val="000000">
                    <a:lumMod val="95000"/>
                    <a:lumOff val="5000"/>
                  </a:srgbClr>
                </a:solidFill>
                <a:ea typeface="+mn-ea"/>
              </a:rPr>
              <a:t>Concurrency control.  </a:t>
            </a:r>
            <a:r>
              <a:rPr lang="en-US" dirty="0" smtClean="0">
                <a:solidFill>
                  <a:srgbClr val="000000">
                    <a:lumMod val="95000"/>
                    <a:lumOff val="5000"/>
                  </a:srgbClr>
                </a:solidFill>
                <a:ea typeface="+mn-ea"/>
              </a:rPr>
              <a:t>E.g., A concurrent T2 that prints the statements of</a:t>
            </a:r>
            <a:br>
              <a:rPr lang="en-US" dirty="0" smtClean="0">
                <a:solidFill>
                  <a:srgbClr val="000000">
                    <a:lumMod val="95000"/>
                    <a:lumOff val="5000"/>
                  </a:srgbClr>
                </a:solidFill>
                <a:ea typeface="+mn-ea"/>
              </a:rPr>
            </a:br>
            <a:r>
              <a:rPr lang="en-US" dirty="0" smtClean="0">
                <a:solidFill>
                  <a:srgbClr val="000000">
                    <a:lumMod val="95000"/>
                    <a:lumOff val="5000"/>
                  </a:srgbClr>
                </a:solidFill>
                <a:ea typeface="+mn-ea"/>
              </a:rPr>
              <a:t>customers in the bank is not allowed to fetch Jane’s records between S1 and S2.</a:t>
            </a:r>
            <a:br>
              <a:rPr lang="en-US" dirty="0" smtClean="0">
                <a:solidFill>
                  <a:srgbClr val="000000">
                    <a:lumMod val="95000"/>
                    <a:lumOff val="5000"/>
                  </a:srgbClr>
                </a:solidFill>
                <a:ea typeface="+mn-ea"/>
              </a:rPr>
            </a:br>
            <a:r>
              <a:rPr lang="en-US" dirty="0" smtClean="0">
                <a:solidFill>
                  <a:srgbClr val="000000">
                    <a:lumMod val="95000"/>
                    <a:lumOff val="5000"/>
                  </a:srgbClr>
                </a:solidFill>
                <a:ea typeface="+mn-ea"/>
              </a:rPr>
              <a:t> </a:t>
            </a:r>
          </a:p>
          <a:p>
            <a:pPr marL="342900" indent="-342900">
              <a:defRPr/>
            </a:pPr>
            <a:r>
              <a:rPr lang="en-US" b="1" i="1" dirty="0" smtClean="0">
                <a:solidFill>
                  <a:srgbClr val="000000">
                    <a:lumMod val="95000"/>
                    <a:lumOff val="5000"/>
                  </a:srgbClr>
                </a:solidFill>
                <a:ea typeface="+mn-ea"/>
              </a:rPr>
              <a:t>Recovery from Crashes</a:t>
            </a:r>
            <a:r>
              <a:rPr lang="en-US" b="1" dirty="0" smtClean="0">
                <a:solidFill>
                  <a:srgbClr val="000000">
                    <a:lumMod val="95000"/>
                    <a:lumOff val="5000"/>
                  </a:srgbClr>
                </a:solidFill>
                <a:ea typeface="+mn-ea"/>
              </a:rPr>
              <a:t>: </a:t>
            </a:r>
            <a:r>
              <a:rPr lang="en-US" dirty="0" smtClean="0">
                <a:solidFill>
                  <a:srgbClr val="000000">
                    <a:lumMod val="95000"/>
                    <a:lumOff val="5000"/>
                  </a:srgbClr>
                </a:solidFill>
                <a:ea typeface="+mn-ea"/>
              </a:rPr>
              <a:t>Information in main memory is lost or compromised. </a:t>
            </a:r>
          </a:p>
          <a:p>
            <a:pPr>
              <a:defRPr/>
            </a:pPr>
            <a:r>
              <a:rPr lang="en-US" dirty="0">
                <a:solidFill>
                  <a:srgbClr val="000000"/>
                </a:solidFill>
                <a:ea typeface="+mn-ea"/>
              </a:rPr>
              <a:t> -</a:t>
            </a:r>
            <a:r>
              <a:rPr lang="en-US" dirty="0" smtClean="0">
                <a:solidFill>
                  <a:srgbClr val="000000"/>
                </a:solidFill>
                <a:ea typeface="+mn-ea"/>
              </a:rPr>
              <a:t> System </a:t>
            </a:r>
            <a:r>
              <a:rPr lang="en-US" dirty="0">
                <a:solidFill>
                  <a:srgbClr val="000000"/>
                </a:solidFill>
                <a:ea typeface="+mn-ea"/>
              </a:rPr>
              <a:t>crashes after S1 but before S2. What now</a:t>
            </a:r>
            <a:r>
              <a:rPr lang="en-US" dirty="0" smtClean="0">
                <a:solidFill>
                  <a:srgbClr val="000000"/>
                </a:solidFill>
                <a:ea typeface="+mn-ea"/>
              </a:rPr>
              <a:t>?</a:t>
            </a:r>
          </a:p>
          <a:p>
            <a:pPr>
              <a:defRPr/>
            </a:pPr>
            <a:r>
              <a:rPr lang="en-US" dirty="0" smtClean="0">
                <a:solidFill>
                  <a:srgbClr val="000000"/>
                </a:solidFill>
                <a:ea typeface="+mn-ea"/>
              </a:rPr>
              <a:t>… </a:t>
            </a:r>
            <a:r>
              <a:rPr lang="en-US" dirty="0" smtClean="0">
                <a:solidFill>
                  <a:srgbClr val="000000">
                    <a:lumMod val="95000"/>
                    <a:lumOff val="5000"/>
                  </a:srgbClr>
                </a:solidFill>
              </a:rPr>
              <a:t>But disk information  is not lost and we can recover by undoing S1</a:t>
            </a:r>
            <a:br>
              <a:rPr lang="en-US" dirty="0" smtClean="0">
                <a:solidFill>
                  <a:srgbClr val="000000">
                    <a:lumMod val="95000"/>
                    <a:lumOff val="5000"/>
                  </a:srgbClr>
                </a:solidFill>
              </a:rPr>
            </a:br>
            <a:r>
              <a:rPr lang="en-US" dirty="0" smtClean="0">
                <a:solidFill>
                  <a:srgbClr val="000000">
                    <a:lumMod val="95000"/>
                    <a:lumOff val="5000"/>
                  </a:srgbClr>
                </a:solidFill>
              </a:rPr>
              <a:t>    or redoing S2. </a:t>
            </a:r>
          </a:p>
          <a:p>
            <a:pPr>
              <a:defRPr/>
            </a:pPr>
            <a:r>
              <a:rPr lang="en-US" dirty="0" smtClean="0">
                <a:solidFill>
                  <a:srgbClr val="000000">
                    <a:lumMod val="95000"/>
                    <a:lumOff val="5000"/>
                  </a:srgbClr>
                </a:solidFill>
              </a:rPr>
              <a:t>But  we do not know how far the transaction was  executed</a:t>
            </a:r>
            <a:endParaRPr lang="en-US" dirty="0" smtClean="0">
              <a:solidFill>
                <a:srgbClr val="000000"/>
              </a:solidFill>
              <a:ea typeface="+mn-ea"/>
            </a:endParaRPr>
          </a:p>
          <a:p>
            <a:pPr>
              <a:defRPr/>
            </a:pPr>
            <a:r>
              <a:rPr lang="en-US" sz="1800" dirty="0" smtClean="0">
                <a:solidFill>
                  <a:srgbClr val="000000"/>
                </a:solidFill>
                <a:ea typeface="+mn-ea"/>
              </a:rPr>
              <a:t> </a:t>
            </a:r>
            <a:endParaRPr lang="en-US" sz="1800" dirty="0">
              <a:solidFill>
                <a:srgbClr val="000000"/>
              </a:solidFill>
              <a:ea typeface="+mn-ea"/>
            </a:endParaRPr>
          </a:p>
        </p:txBody>
      </p:sp>
      <p:sp>
        <p:nvSpPr>
          <p:cNvPr id="4101" name="Rectangle 4"/>
          <p:cNvSpPr>
            <a:spLocks noChangeArrowheads="1"/>
          </p:cNvSpPr>
          <p:nvPr/>
        </p:nvSpPr>
        <p:spPr bwMode="auto">
          <a:xfrm>
            <a:off x="770467" y="2023533"/>
            <a:ext cx="7239000" cy="1676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r>
              <a:rPr lang="en-US" sz="1800" b="1" dirty="0" smtClean="0">
                <a:solidFill>
                  <a:srgbClr val="000000"/>
                </a:solidFill>
                <a:latin typeface="Arial" charset="0"/>
                <a:ea typeface="+mn-ea"/>
              </a:rPr>
              <a:t>T1: begin transaction</a:t>
            </a:r>
          </a:p>
          <a:p>
            <a:pPr eaLnBrk="1" hangingPunct="1"/>
            <a:r>
              <a:rPr lang="en-US" sz="1800" b="1" dirty="0" smtClean="0">
                <a:solidFill>
                  <a:srgbClr val="000000"/>
                </a:solidFill>
                <a:latin typeface="Arial" charset="0"/>
                <a:ea typeface="+mn-ea"/>
              </a:rPr>
              <a:t>       	S1</a:t>
            </a:r>
            <a:r>
              <a:rPr lang="en-US" sz="1800" b="1" dirty="0">
                <a:solidFill>
                  <a:srgbClr val="000000"/>
                </a:solidFill>
                <a:latin typeface="Arial" charset="0"/>
                <a:ea typeface="+mn-ea"/>
              </a:rPr>
              <a:t>: UPDATE</a:t>
            </a:r>
            <a:r>
              <a:rPr lang="en-US" sz="1800" b="1" dirty="0" smtClean="0">
                <a:solidFill>
                  <a:srgbClr val="000000"/>
                </a:solidFill>
                <a:latin typeface="Arial" charset="0"/>
                <a:ea typeface="+mn-ea"/>
              </a:rPr>
              <a:t> </a:t>
            </a:r>
            <a:r>
              <a:rPr lang="en-US" sz="1800" b="1" dirty="0" err="1" smtClean="0">
                <a:solidFill>
                  <a:srgbClr val="000000"/>
                </a:solidFill>
                <a:latin typeface="Arial" charset="0"/>
                <a:ea typeface="+mn-ea"/>
              </a:rPr>
              <a:t>CAccount</a:t>
            </a:r>
            <a:r>
              <a:rPr lang="en-US" sz="1800" b="1" dirty="0" smtClean="0">
                <a:solidFill>
                  <a:srgbClr val="000000"/>
                </a:solidFill>
                <a:latin typeface="Arial" charset="0"/>
                <a:ea typeface="+mn-ea"/>
              </a:rPr>
              <a:t> </a:t>
            </a:r>
            <a:r>
              <a:rPr lang="en-US" sz="1800" b="1" dirty="0">
                <a:solidFill>
                  <a:srgbClr val="000000"/>
                </a:solidFill>
                <a:latin typeface="Arial" charset="0"/>
                <a:ea typeface="+mn-ea"/>
              </a:rPr>
              <a:t>SET balance = balance - </a:t>
            </a:r>
            <a:r>
              <a:rPr lang="en-US" sz="1800" b="1" dirty="0" smtClean="0">
                <a:solidFill>
                  <a:srgbClr val="000000"/>
                </a:solidFill>
                <a:latin typeface="Arial" charset="0"/>
                <a:ea typeface="+mn-ea"/>
              </a:rPr>
              <a:t>10000</a:t>
            </a:r>
          </a:p>
          <a:p>
            <a:pPr eaLnBrk="1" hangingPunct="1"/>
            <a:r>
              <a:rPr lang="en-US" sz="1800" b="1" dirty="0">
                <a:solidFill>
                  <a:srgbClr val="000000"/>
                </a:solidFill>
                <a:latin typeface="Arial" charset="0"/>
                <a:ea typeface="+mn-ea"/>
              </a:rPr>
              <a:t>     </a:t>
            </a:r>
            <a:r>
              <a:rPr lang="en-US" sz="1800" b="1" dirty="0" smtClean="0">
                <a:solidFill>
                  <a:srgbClr val="000000"/>
                </a:solidFill>
                <a:latin typeface="Arial" charset="0"/>
                <a:ea typeface="+mn-ea"/>
              </a:rPr>
              <a:t> 				      WHERE </a:t>
            </a:r>
            <a:r>
              <a:rPr lang="en-US" sz="1800" b="1" dirty="0">
                <a:solidFill>
                  <a:srgbClr val="000000"/>
                </a:solidFill>
                <a:latin typeface="Arial" charset="0"/>
                <a:ea typeface="+mn-ea"/>
              </a:rPr>
              <a:t>owner =</a:t>
            </a:r>
            <a:r>
              <a:rPr lang="en-US" sz="1800" b="1" dirty="0" smtClean="0">
                <a:solidFill>
                  <a:srgbClr val="000000"/>
                </a:solidFill>
                <a:latin typeface="Arial" charset="0"/>
                <a:ea typeface="+mn-ea"/>
              </a:rPr>
              <a:t> ‘Jane'</a:t>
            </a:r>
            <a:endParaRPr lang="en-US" sz="1800" b="1" dirty="0">
              <a:solidFill>
                <a:srgbClr val="000000"/>
              </a:solidFill>
              <a:latin typeface="Arial" charset="0"/>
              <a:ea typeface="+mn-ea"/>
            </a:endParaRPr>
          </a:p>
          <a:p>
            <a:pPr eaLnBrk="1" hangingPunct="1"/>
            <a:r>
              <a:rPr lang="en-US" sz="1800" b="1" dirty="0">
                <a:solidFill>
                  <a:srgbClr val="000000"/>
                </a:solidFill>
                <a:latin typeface="Arial" charset="0"/>
                <a:ea typeface="+mn-ea"/>
              </a:rPr>
              <a:t> </a:t>
            </a:r>
            <a:r>
              <a:rPr lang="en-US" sz="1800" b="1" dirty="0" smtClean="0">
                <a:solidFill>
                  <a:srgbClr val="000000"/>
                </a:solidFill>
                <a:latin typeface="Arial" charset="0"/>
                <a:ea typeface="+mn-ea"/>
              </a:rPr>
              <a:t> 	S2</a:t>
            </a:r>
            <a:r>
              <a:rPr lang="en-US" sz="1800" b="1" dirty="0">
                <a:solidFill>
                  <a:srgbClr val="000000"/>
                </a:solidFill>
                <a:latin typeface="Arial" charset="0"/>
                <a:ea typeface="+mn-ea"/>
              </a:rPr>
              <a:t>: Update</a:t>
            </a:r>
            <a:r>
              <a:rPr lang="en-US" sz="1800" b="1" dirty="0" smtClean="0">
                <a:solidFill>
                  <a:srgbClr val="000000"/>
                </a:solidFill>
                <a:latin typeface="Arial" charset="0"/>
                <a:ea typeface="+mn-ea"/>
              </a:rPr>
              <a:t> </a:t>
            </a:r>
            <a:r>
              <a:rPr lang="en-US" sz="1800" b="1" dirty="0" err="1" smtClean="0">
                <a:solidFill>
                  <a:srgbClr val="000000"/>
                </a:solidFill>
                <a:latin typeface="Arial" charset="0"/>
                <a:ea typeface="+mn-ea"/>
              </a:rPr>
              <a:t>SAccount</a:t>
            </a:r>
            <a:r>
              <a:rPr lang="en-US" sz="1800" b="1" dirty="0" smtClean="0">
                <a:solidFill>
                  <a:srgbClr val="000000"/>
                </a:solidFill>
                <a:latin typeface="Arial" charset="0"/>
                <a:ea typeface="+mn-ea"/>
              </a:rPr>
              <a:t> </a:t>
            </a:r>
            <a:r>
              <a:rPr lang="en-US" sz="1800" b="1" dirty="0">
                <a:solidFill>
                  <a:srgbClr val="000000"/>
                </a:solidFill>
                <a:latin typeface="Arial" charset="0"/>
                <a:ea typeface="+mn-ea"/>
              </a:rPr>
              <a:t>SET balance = balance + </a:t>
            </a:r>
            <a:r>
              <a:rPr lang="en-US" sz="1800" b="1" dirty="0" smtClean="0">
                <a:solidFill>
                  <a:srgbClr val="000000"/>
                </a:solidFill>
                <a:latin typeface="Arial" charset="0"/>
                <a:ea typeface="+mn-ea"/>
              </a:rPr>
              <a:t>10000</a:t>
            </a:r>
          </a:p>
          <a:p>
            <a:pPr eaLnBrk="1" hangingPunct="1"/>
            <a:r>
              <a:rPr lang="en-US" sz="1800" b="1" dirty="0">
                <a:solidFill>
                  <a:srgbClr val="000000"/>
                </a:solidFill>
                <a:latin typeface="Arial" charset="0"/>
                <a:ea typeface="+mn-ea"/>
              </a:rPr>
              <a:t>     </a:t>
            </a:r>
            <a:r>
              <a:rPr lang="en-US" sz="1800" b="1" dirty="0" smtClean="0">
                <a:solidFill>
                  <a:srgbClr val="000000"/>
                </a:solidFill>
                <a:latin typeface="Arial" charset="0"/>
                <a:ea typeface="+mn-ea"/>
              </a:rPr>
              <a:t> 				   WHERE </a:t>
            </a:r>
            <a:r>
              <a:rPr lang="en-US" sz="1800" b="1" dirty="0">
                <a:solidFill>
                  <a:srgbClr val="000000"/>
                </a:solidFill>
                <a:latin typeface="Arial" charset="0"/>
                <a:ea typeface="+mn-ea"/>
              </a:rPr>
              <a:t>owner = '</a:t>
            </a:r>
            <a:r>
              <a:rPr lang="en-US" sz="1800" b="1" dirty="0" smtClean="0">
                <a:solidFill>
                  <a:srgbClr val="000000"/>
                </a:solidFill>
                <a:latin typeface="Arial" charset="0"/>
                <a:ea typeface="+mn-ea"/>
              </a:rPr>
              <a:t>Jane’</a:t>
            </a:r>
          </a:p>
          <a:p>
            <a:pPr eaLnBrk="1" hangingPunct="1"/>
            <a:r>
              <a:rPr lang="en-US" sz="1800" b="1" dirty="0" smtClean="0">
                <a:solidFill>
                  <a:srgbClr val="000000"/>
                </a:solidFill>
                <a:latin typeface="Arial" charset="0"/>
                <a:ea typeface="+mn-ea"/>
              </a:rPr>
              <a:t>       end transaction</a:t>
            </a:r>
            <a:endParaRPr lang="en-US" sz="1800" dirty="0">
              <a:solidFill>
                <a:srgbClr val="000000"/>
              </a:solidFill>
              <a:ea typeface="+mn-ea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Immediate Database Modification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99106" y="942741"/>
            <a:ext cx="7661275" cy="4903787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2400" dirty="0" smtClean="0"/>
              <a:t>The </a:t>
            </a:r>
            <a:r>
              <a:rPr lang="en-US" sz="2400" b="1" dirty="0" smtClean="0">
                <a:solidFill>
                  <a:srgbClr val="000099"/>
                </a:solidFill>
              </a:rPr>
              <a:t>immediate-modification scheme</a:t>
            </a:r>
            <a:endParaRPr lang="en-US" sz="2400" dirty="0" smtClean="0"/>
          </a:p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2400" dirty="0" smtClean="0"/>
              <a:t>Update log record of any update must be written and output to disk </a:t>
            </a:r>
            <a:r>
              <a:rPr lang="en-US" sz="2400" i="1" dirty="0" smtClean="0"/>
              <a:t>before</a:t>
            </a:r>
            <a:r>
              <a:rPr lang="en-US" sz="2400" dirty="0" smtClean="0"/>
              <a:t> the database items affected by those  are written and output </a:t>
            </a:r>
          </a:p>
          <a:p>
            <a:pPr lvl="1">
              <a:lnSpc>
                <a:spcPct val="90000"/>
              </a:lnSpc>
              <a:spcAft>
                <a:spcPts val="0"/>
              </a:spcAft>
            </a:pPr>
            <a:r>
              <a:rPr lang="en-US" sz="2400" dirty="0" smtClean="0"/>
              <a:t> </a:t>
            </a:r>
            <a:r>
              <a:rPr lang="en-US" sz="2000" b="1" dirty="0" smtClean="0"/>
              <a:t>Thus upon recovery the log has the story of what was changed on disk, making undo possible.</a:t>
            </a:r>
            <a:endParaRPr lang="en-US" sz="2000" b="1" dirty="0"/>
          </a:p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sz="2400" dirty="0" smtClean="0"/>
              <a:t>Once the log describing all the changes made on a certain block has been written  to disk, the block is written back on disk, as soon as possible of course, but </a:t>
            </a:r>
            <a:r>
              <a:rPr lang="en-US" sz="2400" dirty="0" smtClean="0"/>
              <a:t>there is no </a:t>
            </a:r>
            <a:r>
              <a:rPr lang="en-US" sz="2400" dirty="0" smtClean="0"/>
              <a:t>strict time requirement (i.e., it could before or  after transaction commit)</a:t>
            </a:r>
          </a:p>
          <a:p>
            <a:pPr lvl="1">
              <a:lnSpc>
                <a:spcPct val="90000"/>
              </a:lnSpc>
              <a:spcAft>
                <a:spcPts val="0"/>
              </a:spcAft>
            </a:pPr>
            <a:r>
              <a:rPr lang="en-US" sz="2000" b="1" dirty="0" smtClean="0"/>
              <a:t>Order in which blocks are output can be different from the order in which they are written—and in fact UNIX does that</a:t>
            </a:r>
            <a:r>
              <a:rPr lang="en-US" sz="2000" dirty="0" smtClean="0"/>
              <a:t>.</a:t>
            </a:r>
            <a:endParaRPr lang="en-US" sz="1600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ea typeface="+mj-ea"/>
              </a:rPr>
              <a:t>Deferred Modification Scheme</a:t>
            </a:r>
            <a:endParaRPr lang="en-US" dirty="0">
              <a:ea typeface="+mj-ea"/>
            </a:endParaRP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11648" y="1039191"/>
            <a:ext cx="7866981" cy="49037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 smtClean="0"/>
              <a:t>The </a:t>
            </a:r>
            <a:r>
              <a:rPr lang="en-US" sz="2400" b="1" dirty="0" smtClean="0">
                <a:solidFill>
                  <a:srgbClr val="000099"/>
                </a:solidFill>
              </a:rPr>
              <a:t>deferred-modification scheme</a:t>
            </a:r>
            <a:r>
              <a:rPr lang="en-US" sz="2400" dirty="0" smtClean="0"/>
              <a:t>: When transaction reaches </a:t>
            </a:r>
            <a:r>
              <a:rPr lang="en-US" sz="2400" b="1" dirty="0" smtClean="0"/>
              <a:t>commit </a:t>
            </a:r>
            <a:r>
              <a:rPr lang="en-US" sz="2400" dirty="0" smtClean="0"/>
              <a:t>point </a:t>
            </a:r>
            <a:r>
              <a:rPr lang="en-US" sz="2400" dirty="0" smtClean="0"/>
              <a:t>it</a:t>
            </a:r>
            <a:endParaRPr lang="en-US" sz="2400" dirty="0" smtClean="0"/>
          </a:p>
          <a:p>
            <a:pPr lvl="1">
              <a:lnSpc>
                <a:spcPct val="90000"/>
              </a:lnSpc>
            </a:pPr>
            <a:r>
              <a:rPr lang="en-US" sz="2400" dirty="0" smtClean="0"/>
              <a:t>Writes </a:t>
            </a:r>
            <a:r>
              <a:rPr lang="en-US" sz="2400" dirty="0" smtClean="0"/>
              <a:t>the log </a:t>
            </a:r>
            <a:r>
              <a:rPr lang="en-US" sz="2400" dirty="0" smtClean="0"/>
              <a:t>to buffer and </a:t>
            </a:r>
            <a:r>
              <a:rPr lang="en-US" sz="2400" dirty="0" smtClean="0"/>
              <a:t>outputs </a:t>
            </a:r>
            <a:r>
              <a:rPr lang="en-US" sz="2400" dirty="0" smtClean="0"/>
              <a:t>this to disk</a:t>
            </a:r>
            <a:r>
              <a:rPr lang="en-US" sz="2400" dirty="0" smtClean="0"/>
              <a:t>, and</a:t>
            </a:r>
            <a:endParaRPr lang="en-US" sz="2400" dirty="0" smtClean="0"/>
          </a:p>
          <a:p>
            <a:pPr lvl="1">
              <a:lnSpc>
                <a:spcPct val="90000"/>
              </a:lnSpc>
            </a:pPr>
            <a:r>
              <a:rPr lang="en-US" sz="2400" dirty="0" smtClean="0"/>
              <a:t>Outputs  updated data blocks (in some order) ASAP 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This simplifies some aspects of recovery, but  transactions must use private buffer.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E.g., if we do not see a commit no page was written and we do not need an undo.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smtClean="0">
                <a:effectLst/>
              </a:rPr>
              <a:t>Transaction Commit</a:t>
            </a:r>
          </a:p>
        </p:txBody>
      </p:sp>
      <p:sp>
        <p:nvSpPr>
          <p:cNvPr id="208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 smtClean="0"/>
              <a:t>A transaction is said to have committed when its commit log record is output to stable storage </a:t>
            </a:r>
          </a:p>
          <a:p>
            <a:pPr lvl="1"/>
            <a:r>
              <a:rPr lang="en-US" sz="2000" dirty="0" smtClean="0"/>
              <a:t>all previous log records of the transaction must have been output already </a:t>
            </a:r>
          </a:p>
          <a:p>
            <a:pPr marL="457200" lvl="1" indent="0">
              <a:buNone/>
            </a:pPr>
            <a:endParaRPr lang="en-US" sz="2000" dirty="0" smtClean="0"/>
          </a:p>
          <a:p>
            <a:r>
              <a:rPr lang="en-US" sz="2000" dirty="0" smtClean="0"/>
              <a:t>Writes performed by a transaction may still be in the buffer when the transaction commits, and may be output later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5240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sz="3000">
                <a:ea typeface="+mj-ea"/>
              </a:rPr>
              <a:t>Immediate Database Modification Example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Monotype Sorts" charset="2"/>
              <a:buNone/>
            </a:pPr>
            <a:r>
              <a:rPr lang="en-US" b="1" dirty="0" smtClean="0"/>
              <a:t>Log                                  Write                              Output</a:t>
            </a:r>
            <a:endParaRPr lang="en-US" dirty="0" smtClean="0"/>
          </a:p>
          <a:p>
            <a:pPr>
              <a:lnSpc>
                <a:spcPct val="80000"/>
              </a:lnSpc>
              <a:buFont typeface="Monotype Sorts" charset="2"/>
              <a:buNone/>
            </a:pPr>
            <a:endParaRPr lang="en-US" dirty="0" smtClean="0"/>
          </a:p>
          <a:p>
            <a:pPr>
              <a:lnSpc>
                <a:spcPct val="60000"/>
              </a:lnSpc>
              <a:buFont typeface="Monotype Sorts" charset="2"/>
              <a:buNone/>
            </a:pPr>
            <a:r>
              <a:rPr lang="en-US" dirty="0" smtClean="0"/>
              <a:t>&lt;</a:t>
            </a:r>
            <a:r>
              <a:rPr lang="en-US" i="1" dirty="0" smtClean="0"/>
              <a:t>T</a:t>
            </a:r>
            <a:r>
              <a:rPr lang="en-US" baseline="-25000" dirty="0" smtClean="0"/>
              <a:t>0</a:t>
            </a:r>
            <a:r>
              <a:rPr lang="en-US" i="1" dirty="0" smtClean="0"/>
              <a:t> </a:t>
            </a:r>
            <a:r>
              <a:rPr lang="en-US" b="1" dirty="0" smtClean="0"/>
              <a:t>start</a:t>
            </a:r>
            <a:r>
              <a:rPr lang="en-US" dirty="0" smtClean="0"/>
              <a:t>&gt;</a:t>
            </a:r>
          </a:p>
          <a:p>
            <a:pPr>
              <a:buFont typeface="Monotype Sorts" charset="2"/>
              <a:buNone/>
            </a:pPr>
            <a:r>
              <a:rPr lang="en-US" dirty="0" smtClean="0"/>
              <a:t>&lt;</a:t>
            </a:r>
            <a:r>
              <a:rPr lang="en-US" i="1" dirty="0" smtClean="0"/>
              <a:t>T</a:t>
            </a:r>
            <a:r>
              <a:rPr lang="en-US" i="1" baseline="-25000" dirty="0" smtClean="0"/>
              <a:t>0</a:t>
            </a:r>
            <a:r>
              <a:rPr lang="en-US" i="1" dirty="0" smtClean="0"/>
              <a:t>,</a:t>
            </a:r>
            <a:r>
              <a:rPr lang="en-US" dirty="0" smtClean="0"/>
              <a:t> A, 1000, 950&gt;</a:t>
            </a:r>
          </a:p>
          <a:p>
            <a:pPr>
              <a:lnSpc>
                <a:spcPct val="70000"/>
              </a:lnSpc>
              <a:buFont typeface="Monotype Sorts" charset="2"/>
              <a:buNone/>
            </a:pPr>
            <a:r>
              <a:rPr lang="en-US" i="1" dirty="0" smtClean="0"/>
              <a:t>&lt;T</a:t>
            </a:r>
            <a:r>
              <a:rPr lang="en-US" baseline="-25000" dirty="0" smtClean="0"/>
              <a:t>o</a:t>
            </a:r>
            <a:r>
              <a:rPr lang="en-US" i="1" dirty="0" smtClean="0"/>
              <a:t>,</a:t>
            </a:r>
            <a:r>
              <a:rPr lang="en-US" dirty="0" smtClean="0"/>
              <a:t> B, 2000, 2050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dirty="0" smtClean="0"/>
              <a:t>                                    </a:t>
            </a:r>
            <a:r>
              <a:rPr lang="en-US" i="1" dirty="0" smtClean="0"/>
              <a:t>A</a:t>
            </a:r>
            <a:r>
              <a:rPr lang="en-US" dirty="0" smtClean="0"/>
              <a:t> = 950</a:t>
            </a:r>
          </a:p>
          <a:p>
            <a:pPr>
              <a:lnSpc>
                <a:spcPct val="60000"/>
              </a:lnSpc>
              <a:buFont typeface="Monotype Sorts" charset="2"/>
              <a:buNone/>
            </a:pPr>
            <a:r>
              <a:rPr lang="en-US" dirty="0" smtClean="0"/>
              <a:t>                                    </a:t>
            </a:r>
            <a:r>
              <a:rPr lang="en-US" i="1" dirty="0" smtClean="0"/>
              <a:t>B</a:t>
            </a:r>
            <a:r>
              <a:rPr lang="en-US" dirty="0" smtClean="0"/>
              <a:t> = 2050</a:t>
            </a:r>
          </a:p>
          <a:p>
            <a:pPr>
              <a:buFont typeface="Monotype Sorts" charset="2"/>
              <a:buNone/>
            </a:pPr>
            <a:r>
              <a:rPr lang="en-US" dirty="0" smtClean="0"/>
              <a:t>&lt;</a:t>
            </a:r>
            <a:r>
              <a:rPr lang="en-US" i="1" dirty="0" smtClean="0"/>
              <a:t>T</a:t>
            </a:r>
            <a:r>
              <a:rPr lang="en-US" baseline="-25000" dirty="0" smtClean="0"/>
              <a:t>0</a:t>
            </a:r>
            <a:r>
              <a:rPr lang="en-US" dirty="0" smtClean="0"/>
              <a:t> </a:t>
            </a:r>
            <a:r>
              <a:rPr lang="en-US" b="1" dirty="0" smtClean="0"/>
              <a:t>commit</a:t>
            </a:r>
            <a:r>
              <a:rPr lang="en-US" dirty="0" smtClean="0"/>
              <a:t>&gt;				      …the log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dirty="0" smtClean="0"/>
              <a:t>&lt;</a:t>
            </a:r>
            <a:r>
              <a:rPr lang="en-US" i="1" dirty="0" smtClean="0"/>
              <a:t>T</a:t>
            </a:r>
            <a:r>
              <a:rPr lang="en-US" baseline="-25000" dirty="0" smtClean="0"/>
              <a:t>1</a:t>
            </a:r>
            <a:r>
              <a:rPr lang="en-US" dirty="0" smtClean="0"/>
              <a:t> </a:t>
            </a:r>
            <a:r>
              <a:rPr lang="en-US" b="1" dirty="0" smtClean="0"/>
              <a:t>start</a:t>
            </a:r>
            <a:r>
              <a:rPr lang="en-US" dirty="0" smtClean="0"/>
              <a:t>&gt;</a:t>
            </a:r>
          </a:p>
          <a:p>
            <a:pPr>
              <a:lnSpc>
                <a:spcPct val="60000"/>
              </a:lnSpc>
              <a:buFont typeface="Monotype Sorts" charset="2"/>
              <a:buNone/>
            </a:pPr>
            <a:r>
              <a:rPr lang="en-US" dirty="0" smtClean="0"/>
              <a:t>&lt;</a:t>
            </a:r>
            <a:r>
              <a:rPr lang="en-US" i="1" dirty="0" smtClean="0"/>
              <a:t>T</a:t>
            </a:r>
            <a:r>
              <a:rPr lang="en-US" baseline="-25000" dirty="0" smtClean="0"/>
              <a:t>1</a:t>
            </a:r>
            <a:r>
              <a:rPr lang="en-US" dirty="0" smtClean="0"/>
              <a:t>, C, 700, 600&gt;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dirty="0" smtClean="0"/>
              <a:t>                                    </a:t>
            </a:r>
            <a:r>
              <a:rPr lang="en-US" i="1" dirty="0" smtClean="0"/>
              <a:t>C</a:t>
            </a:r>
            <a:r>
              <a:rPr lang="en-US" dirty="0" smtClean="0"/>
              <a:t> = 600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dirty="0" smtClean="0"/>
              <a:t>                                                                         </a:t>
            </a:r>
            <a:r>
              <a:rPr lang="en-US" i="1" dirty="0" smtClean="0"/>
              <a:t>B</a:t>
            </a:r>
            <a:r>
              <a:rPr lang="en-US" i="1" baseline="-25000" dirty="0" smtClean="0"/>
              <a:t>B </a:t>
            </a:r>
            <a:r>
              <a:rPr lang="en-US" dirty="0" smtClean="0"/>
              <a:t>, </a:t>
            </a:r>
            <a:r>
              <a:rPr lang="en-US" i="1" dirty="0" smtClean="0"/>
              <a:t>B</a:t>
            </a:r>
            <a:r>
              <a:rPr lang="en-US" i="1" baseline="-25000" dirty="0" smtClean="0"/>
              <a:t>C</a:t>
            </a:r>
            <a:endParaRPr lang="en-US" dirty="0" smtClean="0"/>
          </a:p>
          <a:p>
            <a:pPr>
              <a:lnSpc>
                <a:spcPct val="70000"/>
              </a:lnSpc>
              <a:buNone/>
            </a:pPr>
            <a:r>
              <a:rPr lang="en-US" dirty="0" smtClean="0"/>
              <a:t>&lt;</a:t>
            </a:r>
            <a:r>
              <a:rPr lang="en-US" i="1" dirty="0" smtClean="0"/>
              <a:t>T</a:t>
            </a:r>
            <a:r>
              <a:rPr lang="en-US" baseline="-25000" dirty="0" smtClean="0"/>
              <a:t>1</a:t>
            </a:r>
            <a:r>
              <a:rPr lang="en-US" dirty="0" smtClean="0"/>
              <a:t> </a:t>
            </a:r>
            <a:r>
              <a:rPr lang="en-US" b="1" dirty="0" smtClean="0"/>
              <a:t>commit</a:t>
            </a:r>
            <a:r>
              <a:rPr lang="en-US" dirty="0" smtClean="0"/>
              <a:t>&gt;  				     …the log</a:t>
            </a:r>
          </a:p>
          <a:p>
            <a:pPr>
              <a:lnSpc>
                <a:spcPct val="70000"/>
              </a:lnSpc>
              <a:buFont typeface="Monotype Sorts" charset="2"/>
              <a:buNone/>
            </a:pPr>
            <a:r>
              <a:rPr lang="en-US" dirty="0" smtClean="0"/>
              <a:t>                                                                         </a:t>
            </a:r>
            <a:r>
              <a:rPr lang="en-US" i="1" dirty="0" smtClean="0"/>
              <a:t>B</a:t>
            </a:r>
            <a:r>
              <a:rPr lang="en-US" i="1" baseline="-25000" dirty="0" smtClean="0"/>
              <a:t>A</a:t>
            </a:r>
            <a:br>
              <a:rPr lang="en-US" i="1" baseline="-25000" dirty="0" smtClean="0"/>
            </a:br>
            <a:endParaRPr lang="en-US" dirty="0" smtClean="0"/>
          </a:p>
          <a:p>
            <a:r>
              <a:rPr lang="en-US" dirty="0" smtClean="0"/>
              <a:t>Note: </a:t>
            </a:r>
            <a:r>
              <a:rPr lang="en-US" i="1" dirty="0" smtClean="0"/>
              <a:t>B</a:t>
            </a:r>
            <a:r>
              <a:rPr lang="en-US" i="1" baseline="-25000" dirty="0" smtClean="0"/>
              <a:t>X</a:t>
            </a:r>
            <a:r>
              <a:rPr lang="en-US" i="1" dirty="0" smtClean="0"/>
              <a:t> </a:t>
            </a:r>
            <a:r>
              <a:rPr lang="en-US" dirty="0" smtClean="0"/>
              <a:t>denotes block containing </a:t>
            </a:r>
            <a:r>
              <a:rPr lang="en-US" i="1" dirty="0" smtClean="0"/>
              <a:t>X</a:t>
            </a:r>
            <a:r>
              <a:rPr lang="en-US" dirty="0" smtClean="0"/>
              <a:t>.</a:t>
            </a:r>
          </a:p>
          <a:p>
            <a:pPr lvl="4">
              <a:buFontTx/>
              <a:buNone/>
            </a:pPr>
            <a:endParaRPr lang="en-US" dirty="0" smtClean="0"/>
          </a:p>
        </p:txBody>
      </p:sp>
      <p:sp>
        <p:nvSpPr>
          <p:cNvPr id="50180" name="Line 4"/>
          <p:cNvSpPr>
            <a:spLocks noChangeShapeType="1"/>
          </p:cNvSpPr>
          <p:nvPr/>
        </p:nvSpPr>
        <p:spPr bwMode="auto">
          <a:xfrm>
            <a:off x="914400" y="1592263"/>
            <a:ext cx="6629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182" name="AutoShape 6"/>
          <p:cNvSpPr>
            <a:spLocks noChangeArrowheads="1"/>
          </p:cNvSpPr>
          <p:nvPr/>
        </p:nvSpPr>
        <p:spPr bwMode="auto">
          <a:xfrm>
            <a:off x="6324600" y="4008438"/>
            <a:ext cx="2179638" cy="563562"/>
          </a:xfrm>
          <a:prstGeom prst="wedgeRoundRectCallout">
            <a:avLst>
              <a:gd name="adj1" fmla="val -56847"/>
              <a:gd name="adj2" fmla="val 67463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/>
              <a:t>B</a:t>
            </a:r>
            <a:r>
              <a:rPr lang="en-US" baseline="-25000"/>
              <a:t>C</a:t>
            </a:r>
            <a:r>
              <a:rPr lang="en-US"/>
              <a:t> output before T</a:t>
            </a:r>
            <a:r>
              <a:rPr lang="en-US" baseline="-25000"/>
              <a:t>1 </a:t>
            </a:r>
            <a:r>
              <a:rPr lang="en-US"/>
              <a:t>commits</a:t>
            </a:r>
          </a:p>
        </p:txBody>
      </p:sp>
      <p:sp>
        <p:nvSpPr>
          <p:cNvPr id="50183" name="AutoShape 7"/>
          <p:cNvSpPr>
            <a:spLocks noChangeArrowheads="1"/>
          </p:cNvSpPr>
          <p:nvPr/>
        </p:nvSpPr>
        <p:spPr bwMode="auto">
          <a:xfrm>
            <a:off x="6264275" y="5273675"/>
            <a:ext cx="2179638" cy="563563"/>
          </a:xfrm>
          <a:prstGeom prst="wedgeRoundRectCallout">
            <a:avLst>
              <a:gd name="adj1" fmla="val -70102"/>
              <a:gd name="adj2" fmla="val -48875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/>
              <a:t>B</a:t>
            </a:r>
            <a:r>
              <a:rPr lang="en-US" baseline="-25000"/>
              <a:t>A</a:t>
            </a:r>
            <a:r>
              <a:rPr lang="en-US"/>
              <a:t> output after T</a:t>
            </a:r>
            <a:r>
              <a:rPr lang="en-US" baseline="-25000"/>
              <a:t>0 </a:t>
            </a:r>
            <a:r>
              <a:rPr lang="en-US"/>
              <a:t>commits</a:t>
            </a:r>
          </a:p>
        </p:txBody>
      </p:sp>
    </p:spTree>
    <p:extLst>
      <p:ext uri="{BB962C8B-B14F-4D97-AF65-F5344CB8AC3E}">
        <p14:creationId xmlns:p14="http://schemas.microsoft.com/office/powerpoint/2010/main" val="7978494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smtClean="0">
                <a:effectLst/>
              </a:rPr>
              <a:t>Undo and Redo Operations</a:t>
            </a:r>
          </a:p>
        </p:txBody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b="1" dirty="0" smtClean="0">
                <a:solidFill>
                  <a:srgbClr val="000099"/>
                </a:solidFill>
              </a:rPr>
              <a:t>Undo</a:t>
            </a:r>
            <a:r>
              <a:rPr lang="en-US" sz="2000" dirty="0" smtClean="0"/>
              <a:t> of a log record </a:t>
            </a:r>
            <a:r>
              <a:rPr lang="en-US" sz="2000" i="1" dirty="0" smtClean="0"/>
              <a:t>&lt;T</a:t>
            </a:r>
            <a:r>
              <a:rPr lang="en-US" sz="2000" i="1" baseline="-25000" dirty="0" smtClean="0"/>
              <a:t>i</a:t>
            </a:r>
            <a:r>
              <a:rPr lang="en-US" sz="2000" i="1" dirty="0" smtClean="0"/>
              <a:t>, X,  V</a:t>
            </a:r>
            <a:r>
              <a:rPr lang="en-US" sz="2000" i="1" baseline="-25000" dirty="0" smtClean="0"/>
              <a:t>1</a:t>
            </a:r>
            <a:r>
              <a:rPr lang="en-US" sz="2000" i="1" dirty="0" smtClean="0"/>
              <a:t>,  V</a:t>
            </a:r>
            <a:r>
              <a:rPr lang="en-US" sz="2000" i="1" baseline="-25000" dirty="0" smtClean="0"/>
              <a:t>2</a:t>
            </a:r>
            <a:r>
              <a:rPr lang="en-US" sz="2000" i="1" dirty="0" smtClean="0"/>
              <a:t>&gt; </a:t>
            </a:r>
            <a:r>
              <a:rPr lang="en-US" sz="2000" dirty="0" smtClean="0"/>
              <a:t>writes the </a:t>
            </a:r>
            <a:r>
              <a:rPr lang="en-US" sz="2000" b="1" dirty="0" smtClean="0"/>
              <a:t>old</a:t>
            </a:r>
            <a:r>
              <a:rPr lang="en-US" sz="2000" dirty="0" smtClean="0"/>
              <a:t> value </a:t>
            </a:r>
            <a:r>
              <a:rPr lang="en-US" sz="2000" i="1" dirty="0" smtClean="0"/>
              <a:t>V</a:t>
            </a:r>
            <a:r>
              <a:rPr lang="en-US" sz="2000" i="1" baseline="-25000" dirty="0" smtClean="0"/>
              <a:t>1</a:t>
            </a:r>
            <a:r>
              <a:rPr lang="en-US" sz="2000" i="1" dirty="0" smtClean="0"/>
              <a:t> </a:t>
            </a:r>
            <a:r>
              <a:rPr lang="en-US" sz="2000" dirty="0" smtClean="0"/>
              <a:t>to</a:t>
            </a:r>
            <a:r>
              <a:rPr lang="en-US" sz="2000" i="1" dirty="0" smtClean="0"/>
              <a:t> X</a:t>
            </a:r>
          </a:p>
          <a:p>
            <a:pPr lvl="1"/>
            <a:r>
              <a:rPr lang="en-US" sz="2000" b="1" dirty="0" smtClean="0"/>
              <a:t>undo</a:t>
            </a:r>
            <a:r>
              <a:rPr lang="en-US" sz="2000" dirty="0" smtClean="0"/>
              <a:t>(</a:t>
            </a:r>
            <a:r>
              <a:rPr lang="en-US" sz="2000" i="1" dirty="0" smtClean="0"/>
              <a:t>T</a:t>
            </a:r>
            <a:r>
              <a:rPr lang="en-US" sz="2000" baseline="-25000" dirty="0" smtClean="0"/>
              <a:t>i</a:t>
            </a:r>
            <a:r>
              <a:rPr lang="en-US" sz="2000" dirty="0" smtClean="0"/>
              <a:t>) restores the value of all data items updated by </a:t>
            </a:r>
            <a:r>
              <a:rPr lang="en-US" sz="2000" i="1" dirty="0" smtClean="0"/>
              <a:t>T</a:t>
            </a:r>
            <a:r>
              <a:rPr lang="en-US" sz="2000" i="1" baseline="-25000" dirty="0" smtClean="0"/>
              <a:t>i</a:t>
            </a:r>
            <a:r>
              <a:rPr lang="en-US" sz="2000" dirty="0" smtClean="0"/>
              <a:t> to their old values, going backwards from the last log record for </a:t>
            </a:r>
            <a:r>
              <a:rPr lang="en-US" sz="2000" i="1" dirty="0" smtClean="0"/>
              <a:t>T</a:t>
            </a:r>
            <a:r>
              <a:rPr lang="en-US" sz="2000" i="1" baseline="-25000" dirty="0" smtClean="0"/>
              <a:t>i</a:t>
            </a:r>
            <a:endParaRPr lang="en-US" sz="2000" i="1" dirty="0" smtClean="0"/>
          </a:p>
          <a:p>
            <a:pPr lvl="2"/>
            <a:r>
              <a:rPr lang="en-US" sz="2000" dirty="0" smtClean="0"/>
              <a:t>when undo of a transaction is complete, a log record </a:t>
            </a:r>
            <a:br>
              <a:rPr lang="en-US" sz="2000" dirty="0" smtClean="0"/>
            </a:br>
            <a:r>
              <a:rPr lang="en-US" sz="2000" i="1" dirty="0" smtClean="0"/>
              <a:t>&lt;T</a:t>
            </a:r>
            <a:r>
              <a:rPr lang="en-US" sz="2000" i="1" baseline="-25000" dirty="0" smtClean="0"/>
              <a:t>i</a:t>
            </a:r>
            <a:r>
              <a:rPr lang="en-US" sz="2000" i="1" dirty="0" smtClean="0"/>
              <a:t> </a:t>
            </a:r>
            <a:r>
              <a:rPr lang="en-US" sz="2000" b="1" dirty="0" smtClean="0"/>
              <a:t>abort</a:t>
            </a:r>
            <a:r>
              <a:rPr lang="en-US" sz="2000" i="1" dirty="0" smtClean="0"/>
              <a:t>&gt; </a:t>
            </a:r>
            <a:r>
              <a:rPr lang="en-US" sz="2000" dirty="0" smtClean="0"/>
              <a:t>is written out.</a:t>
            </a:r>
          </a:p>
          <a:p>
            <a:r>
              <a:rPr lang="en-US" sz="2000" b="1" dirty="0">
                <a:solidFill>
                  <a:srgbClr val="000099"/>
                </a:solidFill>
              </a:rPr>
              <a:t>Redo</a:t>
            </a:r>
            <a:r>
              <a:rPr lang="en-US" sz="2000" dirty="0"/>
              <a:t> of a log record </a:t>
            </a:r>
            <a:r>
              <a:rPr lang="en-US" sz="2000" i="1" dirty="0"/>
              <a:t>&lt;T</a:t>
            </a:r>
            <a:r>
              <a:rPr lang="en-US" sz="2000" i="1" baseline="-25000" dirty="0"/>
              <a:t>i</a:t>
            </a:r>
            <a:r>
              <a:rPr lang="en-US" sz="2000" i="1" dirty="0"/>
              <a:t>, X,  V</a:t>
            </a:r>
            <a:r>
              <a:rPr lang="en-US" sz="2000" i="1" baseline="-25000" dirty="0"/>
              <a:t>1</a:t>
            </a:r>
            <a:r>
              <a:rPr lang="en-US" sz="2000" i="1" dirty="0"/>
              <a:t>,  V</a:t>
            </a:r>
            <a:r>
              <a:rPr lang="en-US" sz="2000" i="1" baseline="-25000" dirty="0"/>
              <a:t>2</a:t>
            </a:r>
            <a:r>
              <a:rPr lang="en-US" sz="2000" i="1" dirty="0"/>
              <a:t>&gt; </a:t>
            </a:r>
            <a:r>
              <a:rPr lang="en-US" sz="2000" dirty="0"/>
              <a:t>writes the </a:t>
            </a:r>
            <a:r>
              <a:rPr lang="en-US" sz="2000" b="1" dirty="0"/>
              <a:t>new</a:t>
            </a:r>
            <a:r>
              <a:rPr lang="en-US" sz="2000" dirty="0"/>
              <a:t> value </a:t>
            </a:r>
            <a:r>
              <a:rPr lang="en-US" sz="2000" i="1" dirty="0"/>
              <a:t>V</a:t>
            </a:r>
            <a:r>
              <a:rPr lang="en-US" sz="2000" i="1" baseline="-25000" dirty="0"/>
              <a:t>2</a:t>
            </a:r>
            <a:r>
              <a:rPr lang="en-US" sz="2000" i="1" dirty="0"/>
              <a:t> </a:t>
            </a:r>
            <a:r>
              <a:rPr lang="en-US" sz="2000" dirty="0"/>
              <a:t>to</a:t>
            </a:r>
            <a:r>
              <a:rPr lang="en-US" sz="2000" i="1" dirty="0"/>
              <a:t> </a:t>
            </a:r>
            <a:r>
              <a:rPr lang="en-US" sz="2000" i="1" dirty="0" smtClean="0"/>
              <a:t>X</a:t>
            </a:r>
            <a:endParaRPr lang="en-US" sz="2000" dirty="0" smtClean="0"/>
          </a:p>
          <a:p>
            <a:pPr lvl="1"/>
            <a:r>
              <a:rPr lang="en-US" sz="2000" b="1" dirty="0" smtClean="0"/>
              <a:t>redo</a:t>
            </a:r>
            <a:r>
              <a:rPr lang="en-US" sz="2000" dirty="0" smtClean="0"/>
              <a:t>(</a:t>
            </a:r>
            <a:r>
              <a:rPr lang="en-US" sz="2000" i="1" dirty="0" smtClean="0"/>
              <a:t>T</a:t>
            </a:r>
            <a:r>
              <a:rPr lang="en-US" sz="2000" baseline="-25000" dirty="0" smtClean="0"/>
              <a:t>i</a:t>
            </a:r>
            <a:r>
              <a:rPr lang="en-US" sz="2000" dirty="0" smtClean="0"/>
              <a:t>) sets the value of all data items updated by </a:t>
            </a:r>
            <a:r>
              <a:rPr lang="en-US" sz="2000" i="1" dirty="0" smtClean="0"/>
              <a:t>T</a:t>
            </a:r>
            <a:r>
              <a:rPr lang="en-US" sz="2000" i="1" baseline="-25000" dirty="0" smtClean="0"/>
              <a:t>i</a:t>
            </a:r>
            <a:r>
              <a:rPr lang="en-US" sz="2000" i="1" dirty="0" smtClean="0"/>
              <a:t> </a:t>
            </a:r>
            <a:r>
              <a:rPr lang="en-US" sz="2000" dirty="0" smtClean="0"/>
              <a:t>to the new values, going forward from the first log record for </a:t>
            </a:r>
            <a:r>
              <a:rPr lang="en-US" sz="2000" i="1" dirty="0" smtClean="0"/>
              <a:t>T</a:t>
            </a:r>
            <a:r>
              <a:rPr lang="en-US" sz="2000" i="1" baseline="-25000" dirty="0" smtClean="0"/>
              <a:t>i</a:t>
            </a:r>
            <a:endParaRPr lang="en-US" sz="2000" b="1" dirty="0" smtClean="0">
              <a:solidFill>
                <a:schemeClr val="tx2"/>
              </a:solidFill>
            </a:endParaRPr>
          </a:p>
          <a:p>
            <a:pPr lvl="2"/>
            <a:r>
              <a:rPr lang="en-US" sz="2000" dirty="0" smtClean="0"/>
              <a:t>No logging is done in this case</a:t>
            </a:r>
          </a:p>
          <a:p>
            <a:endParaRPr lang="en-US" i="1" dirty="0" smtClean="0"/>
          </a:p>
          <a:p>
            <a:endParaRPr lang="en-US" i="1" baseline="-25000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Undo and Redo on Recovering from Failure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69913" y="1060450"/>
            <a:ext cx="8167687" cy="5378450"/>
          </a:xfrm>
        </p:spPr>
        <p:txBody>
          <a:bodyPr/>
          <a:lstStyle/>
          <a:p>
            <a:r>
              <a:rPr lang="en-US" sz="2000" dirty="0" smtClean="0"/>
              <a:t>When recovering after failure:</a:t>
            </a:r>
          </a:p>
          <a:p>
            <a:pPr lvl="1"/>
            <a:r>
              <a:rPr lang="en-US" sz="2000" dirty="0" smtClean="0"/>
              <a:t>Transaction</a:t>
            </a:r>
            <a:r>
              <a:rPr lang="en-US" sz="2000" i="1" dirty="0" smtClean="0"/>
              <a:t> T</a:t>
            </a:r>
            <a:r>
              <a:rPr lang="en-US" sz="2000" i="1" baseline="-25000" dirty="0" smtClean="0"/>
              <a:t>i</a:t>
            </a:r>
            <a:r>
              <a:rPr lang="en-US" sz="2000" i="1" dirty="0" smtClean="0"/>
              <a:t> </a:t>
            </a:r>
            <a:r>
              <a:rPr lang="en-US" sz="2000" dirty="0" smtClean="0"/>
              <a:t>needs to be undone if the log </a:t>
            </a:r>
          </a:p>
          <a:p>
            <a:pPr lvl="2"/>
            <a:r>
              <a:rPr lang="en-US" sz="2000" dirty="0" smtClean="0"/>
              <a:t>contains the record </a:t>
            </a:r>
            <a:r>
              <a:rPr lang="en-US" sz="2000" i="1" dirty="0" smtClean="0"/>
              <a:t>&lt;T</a:t>
            </a:r>
            <a:r>
              <a:rPr lang="en-US" sz="2000" i="1" baseline="-25000" dirty="0" smtClean="0"/>
              <a:t>i</a:t>
            </a:r>
            <a:r>
              <a:rPr lang="en-US" sz="2000" dirty="0" smtClean="0"/>
              <a:t> </a:t>
            </a:r>
            <a:r>
              <a:rPr lang="en-US" sz="2000" b="1" dirty="0" smtClean="0"/>
              <a:t>start</a:t>
            </a:r>
            <a:r>
              <a:rPr lang="en-US" sz="2000" i="1" dirty="0" smtClean="0"/>
              <a:t>&gt;</a:t>
            </a:r>
            <a:r>
              <a:rPr lang="en-US" sz="2000" dirty="0" smtClean="0"/>
              <a:t>,</a:t>
            </a:r>
          </a:p>
          <a:p>
            <a:pPr lvl="2"/>
            <a:r>
              <a:rPr lang="en-US" sz="2000" dirty="0" smtClean="0"/>
              <a:t>but does not contain either the record </a:t>
            </a:r>
            <a:r>
              <a:rPr lang="en-US" sz="2000" i="1" dirty="0" smtClean="0"/>
              <a:t>&lt;T</a:t>
            </a:r>
            <a:r>
              <a:rPr lang="en-US" sz="2000" i="1" baseline="-25000" dirty="0" smtClean="0"/>
              <a:t>i</a:t>
            </a:r>
            <a:r>
              <a:rPr lang="en-US" sz="2000" i="1" dirty="0" smtClean="0"/>
              <a:t> </a:t>
            </a:r>
            <a:r>
              <a:rPr lang="en-US" sz="2000" b="1" dirty="0" smtClean="0"/>
              <a:t>commit</a:t>
            </a:r>
            <a:r>
              <a:rPr lang="en-US" sz="2000" i="1" dirty="0" smtClean="0"/>
              <a:t>&gt; or &lt;T</a:t>
            </a:r>
            <a:r>
              <a:rPr lang="en-US" sz="2000" i="1" baseline="-25000" dirty="0" smtClean="0"/>
              <a:t>i</a:t>
            </a:r>
            <a:r>
              <a:rPr lang="en-US" sz="2000" i="1" dirty="0" smtClean="0"/>
              <a:t> </a:t>
            </a:r>
            <a:r>
              <a:rPr lang="en-US" sz="2000" b="1" dirty="0" smtClean="0"/>
              <a:t>abort</a:t>
            </a:r>
            <a:r>
              <a:rPr lang="en-US" sz="2000" i="1" dirty="0" smtClean="0"/>
              <a:t>&gt;</a:t>
            </a:r>
            <a:r>
              <a:rPr lang="en-US" sz="2000" dirty="0" smtClean="0"/>
              <a:t>.</a:t>
            </a:r>
          </a:p>
          <a:p>
            <a:pPr lvl="1"/>
            <a:r>
              <a:rPr lang="en-US" sz="2000" dirty="0" smtClean="0"/>
              <a:t>Transaction </a:t>
            </a:r>
            <a:r>
              <a:rPr lang="en-US" sz="2000" i="1" dirty="0" smtClean="0"/>
              <a:t>T</a:t>
            </a:r>
            <a:r>
              <a:rPr lang="en-US" sz="2000" i="1" baseline="-25000" dirty="0" smtClean="0"/>
              <a:t>i</a:t>
            </a:r>
            <a:r>
              <a:rPr lang="en-US" sz="2000" i="1" dirty="0" smtClean="0"/>
              <a:t> </a:t>
            </a:r>
            <a:r>
              <a:rPr lang="en-US" sz="2000" dirty="0" smtClean="0"/>
              <a:t>needs to be redone if the log </a:t>
            </a:r>
          </a:p>
          <a:p>
            <a:pPr lvl="2"/>
            <a:r>
              <a:rPr lang="en-US" sz="2000" dirty="0" smtClean="0"/>
              <a:t>contains the records </a:t>
            </a:r>
            <a:r>
              <a:rPr lang="en-US" sz="2000" i="1" dirty="0" smtClean="0"/>
              <a:t>&lt;T</a:t>
            </a:r>
            <a:r>
              <a:rPr lang="en-US" sz="2000" i="1" baseline="-25000" dirty="0" smtClean="0"/>
              <a:t>i</a:t>
            </a:r>
            <a:r>
              <a:rPr lang="en-US" sz="2000" i="1" dirty="0" smtClean="0"/>
              <a:t> </a:t>
            </a:r>
            <a:r>
              <a:rPr lang="en-US" sz="2000" b="1" dirty="0" smtClean="0"/>
              <a:t>start</a:t>
            </a:r>
            <a:r>
              <a:rPr lang="en-US" sz="2000" i="1" dirty="0" smtClean="0"/>
              <a:t>&gt;</a:t>
            </a:r>
            <a:r>
              <a:rPr lang="en-US" sz="2000" dirty="0" smtClean="0"/>
              <a:t> </a:t>
            </a:r>
          </a:p>
          <a:p>
            <a:pPr lvl="2"/>
            <a:r>
              <a:rPr lang="en-US" sz="2000" dirty="0" smtClean="0"/>
              <a:t>and contains the record </a:t>
            </a:r>
            <a:r>
              <a:rPr lang="en-US" sz="2000" i="1" dirty="0" smtClean="0"/>
              <a:t>&lt;T</a:t>
            </a:r>
            <a:r>
              <a:rPr lang="en-US" sz="2000" i="1" baseline="-25000" dirty="0" smtClean="0"/>
              <a:t>i </a:t>
            </a:r>
            <a:r>
              <a:rPr lang="en-US" sz="2000" b="1" dirty="0" smtClean="0"/>
              <a:t>commit</a:t>
            </a:r>
            <a:r>
              <a:rPr lang="en-US" sz="2000" i="1" dirty="0" smtClean="0"/>
              <a:t>&gt; or &lt;T</a:t>
            </a:r>
            <a:r>
              <a:rPr lang="en-US" sz="2000" i="1" baseline="-25000" dirty="0" smtClean="0"/>
              <a:t>i</a:t>
            </a:r>
            <a:r>
              <a:rPr lang="en-US" sz="2000" i="1" dirty="0" smtClean="0"/>
              <a:t> </a:t>
            </a:r>
            <a:r>
              <a:rPr lang="en-US" sz="2000" b="1" dirty="0" smtClean="0"/>
              <a:t>abort</a:t>
            </a:r>
            <a:r>
              <a:rPr lang="en-US" sz="2000" i="1" dirty="0" smtClean="0"/>
              <a:t>&gt;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605934" y="0"/>
            <a:ext cx="8210550" cy="790575"/>
          </a:xfrm>
        </p:spPr>
        <p:txBody>
          <a:bodyPr/>
          <a:lstStyle/>
          <a:p>
            <a:r>
              <a:rPr lang="en-US" sz="3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Immediate DB Modification </a:t>
            </a:r>
            <a:endParaRPr lang="en-US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39144" y="943886"/>
            <a:ext cx="8061325" cy="5183188"/>
          </a:xfrm>
        </p:spPr>
        <p:txBody>
          <a:bodyPr/>
          <a:lstStyle/>
          <a:p>
            <a:pPr>
              <a:lnSpc>
                <a:spcPct val="110000"/>
              </a:lnSpc>
              <a:buFont typeface="Monotype Sorts" charset="2"/>
              <a:buNone/>
            </a:pPr>
            <a:r>
              <a:rPr lang="en-US" sz="1600" dirty="0" smtClean="0"/>
              <a:t>  </a:t>
            </a:r>
            <a:r>
              <a:rPr lang="en-US" dirty="0" smtClean="0"/>
              <a:t>Below we show the log as it appears at three instances of time.</a:t>
            </a:r>
          </a:p>
          <a:p>
            <a:pPr>
              <a:lnSpc>
                <a:spcPct val="70000"/>
              </a:lnSpc>
              <a:buFont typeface="Monotype Sorts" charset="2"/>
              <a:buNone/>
            </a:pPr>
            <a:endParaRPr lang="en-US" dirty="0" smtClean="0"/>
          </a:p>
          <a:p>
            <a:pPr>
              <a:lnSpc>
                <a:spcPct val="70000"/>
              </a:lnSpc>
              <a:buFont typeface="Monotype Sorts" charset="2"/>
              <a:buNone/>
            </a:pPr>
            <a:endParaRPr lang="en-US" dirty="0" smtClean="0"/>
          </a:p>
          <a:p>
            <a:pPr>
              <a:lnSpc>
                <a:spcPct val="70000"/>
              </a:lnSpc>
              <a:buFont typeface="Monotype Sorts" charset="2"/>
              <a:buNone/>
            </a:pPr>
            <a:endParaRPr lang="en-US" dirty="0" smtClean="0"/>
          </a:p>
          <a:p>
            <a:pPr>
              <a:lnSpc>
                <a:spcPct val="70000"/>
              </a:lnSpc>
              <a:buFont typeface="Monotype Sorts" charset="2"/>
              <a:buNone/>
            </a:pPr>
            <a:endParaRPr lang="en-US" dirty="0" smtClean="0"/>
          </a:p>
          <a:p>
            <a:pPr>
              <a:lnSpc>
                <a:spcPct val="70000"/>
              </a:lnSpc>
              <a:buFont typeface="Monotype Sorts" charset="2"/>
              <a:buNone/>
            </a:pPr>
            <a:endParaRPr lang="en-US" dirty="0" smtClean="0"/>
          </a:p>
          <a:p>
            <a:pPr>
              <a:lnSpc>
                <a:spcPct val="70000"/>
              </a:lnSpc>
              <a:buFont typeface="Monotype Sorts" charset="2"/>
              <a:buNone/>
            </a:pPr>
            <a:endParaRPr lang="en-US" dirty="0" smtClean="0"/>
          </a:p>
          <a:p>
            <a:pPr>
              <a:lnSpc>
                <a:spcPct val="70000"/>
              </a:lnSpc>
              <a:buFont typeface="Monotype Sorts" charset="2"/>
              <a:buNone/>
            </a:pPr>
            <a:endParaRPr lang="en-US" dirty="0" smtClean="0"/>
          </a:p>
          <a:p>
            <a:pPr>
              <a:lnSpc>
                <a:spcPct val="30000"/>
              </a:lnSpc>
              <a:buFont typeface="Monotype Sorts" charset="2"/>
              <a:buNone/>
            </a:pPr>
            <a:endParaRPr lang="en-US" dirty="0" smtClean="0"/>
          </a:p>
          <a:p>
            <a:pPr>
              <a:lnSpc>
                <a:spcPct val="70000"/>
              </a:lnSpc>
              <a:buFont typeface="Monotype Sorts" charset="2"/>
              <a:buNone/>
            </a:pPr>
            <a:endParaRPr lang="en-US" dirty="0" smtClean="0"/>
          </a:p>
          <a:p>
            <a:pPr>
              <a:lnSpc>
                <a:spcPct val="70000"/>
              </a:lnSpc>
              <a:buFont typeface="Monotype Sorts" charset="2"/>
              <a:buNone/>
            </a:pPr>
            <a:r>
              <a:rPr lang="en-US" dirty="0" smtClean="0"/>
              <a:t>Recovery actions in each case above are:</a:t>
            </a:r>
          </a:p>
          <a:p>
            <a:pPr>
              <a:lnSpc>
                <a:spcPct val="90000"/>
              </a:lnSpc>
              <a:buFont typeface="Monotype Sorts" charset="2"/>
              <a:buAutoNum type="alphaLcParenBoth"/>
            </a:pPr>
            <a:r>
              <a:rPr lang="en-US" dirty="0" smtClean="0"/>
              <a:t>undo (</a:t>
            </a:r>
            <a:r>
              <a:rPr lang="en-US" i="1" dirty="0" smtClean="0"/>
              <a:t>T</a:t>
            </a:r>
            <a:r>
              <a:rPr lang="en-US" baseline="-25000" dirty="0" smtClean="0"/>
              <a:t>0</a:t>
            </a:r>
            <a:r>
              <a:rPr lang="en-US" dirty="0" smtClean="0"/>
              <a:t>): </a:t>
            </a:r>
          </a:p>
          <a:p>
            <a:pPr>
              <a:lnSpc>
                <a:spcPct val="90000"/>
              </a:lnSpc>
              <a:buFont typeface="Monotype Sorts" charset="2"/>
              <a:buAutoNum type="alphaLcParenBoth"/>
            </a:pPr>
            <a:r>
              <a:rPr lang="en-US" dirty="0" smtClean="0"/>
              <a:t> redo (</a:t>
            </a:r>
            <a:r>
              <a:rPr lang="en-US" i="1" dirty="0" smtClean="0"/>
              <a:t>T</a:t>
            </a:r>
            <a:r>
              <a:rPr lang="en-US" baseline="-25000" dirty="0" smtClean="0"/>
              <a:t>0</a:t>
            </a:r>
            <a:r>
              <a:rPr lang="en-US" dirty="0" smtClean="0"/>
              <a:t>) and undo (</a:t>
            </a:r>
            <a:r>
              <a:rPr lang="en-US" i="1" dirty="0" smtClean="0"/>
              <a:t>T</a:t>
            </a:r>
            <a:r>
              <a:rPr lang="en-US" baseline="-25000" dirty="0" smtClean="0"/>
              <a:t>1</a:t>
            </a:r>
            <a:r>
              <a:rPr lang="en-US" dirty="0" smtClean="0"/>
              <a:t>)</a:t>
            </a:r>
          </a:p>
          <a:p>
            <a:pPr>
              <a:lnSpc>
                <a:spcPct val="90000"/>
              </a:lnSpc>
              <a:buFont typeface="Monotype Sorts" charset="2"/>
              <a:buAutoNum type="alphaLcParenBoth"/>
            </a:pPr>
            <a:r>
              <a:rPr lang="en-US" dirty="0" smtClean="0"/>
              <a:t>  redo (</a:t>
            </a:r>
            <a:r>
              <a:rPr lang="en-US" i="1" dirty="0" smtClean="0"/>
              <a:t>T</a:t>
            </a:r>
            <a:r>
              <a:rPr lang="en-US" baseline="-25000" dirty="0" smtClean="0"/>
              <a:t>0</a:t>
            </a:r>
            <a:r>
              <a:rPr lang="en-US" dirty="0" smtClean="0"/>
              <a:t>) and redo (</a:t>
            </a:r>
            <a:r>
              <a:rPr lang="en-US" i="1" dirty="0" smtClean="0"/>
              <a:t>T</a:t>
            </a:r>
            <a:r>
              <a:rPr lang="en-US" baseline="-25000" dirty="0" smtClean="0"/>
              <a:t>1</a:t>
            </a:r>
            <a:r>
              <a:rPr lang="en-US" dirty="0" smtClean="0"/>
              <a:t>)</a:t>
            </a:r>
          </a:p>
          <a:p>
            <a:pPr>
              <a:lnSpc>
                <a:spcPct val="90000"/>
              </a:lnSpc>
              <a:buFont typeface="Monotype Sorts" charset="2"/>
              <a:buAutoNum type="alphaLcParenBoth"/>
            </a:pPr>
            <a:endParaRPr lang="en-US" dirty="0"/>
          </a:p>
          <a:p>
            <a:pPr>
              <a:lnSpc>
                <a:spcPct val="90000"/>
              </a:lnSpc>
              <a:buFontTx/>
              <a:buChar char="•"/>
            </a:pPr>
            <a:r>
              <a:rPr lang="en-US" dirty="0" smtClean="0"/>
              <a:t>Immediate </a:t>
            </a:r>
            <a:r>
              <a:rPr lang="en-US" dirty="0" smtClean="0"/>
              <a:t>modification:  </a:t>
            </a:r>
            <a:r>
              <a:rPr lang="en-US" dirty="0" smtClean="0"/>
              <a:t>commit T is the first written for T</a:t>
            </a:r>
          </a:p>
          <a:p>
            <a:pPr>
              <a:lnSpc>
                <a:spcPct val="90000"/>
              </a:lnSpc>
              <a:buFontTx/>
              <a:buChar char="•"/>
            </a:pPr>
            <a:r>
              <a:rPr lang="en-US" dirty="0" smtClean="0"/>
              <a:t>What about deferred </a:t>
            </a:r>
            <a:r>
              <a:rPr lang="en-US" dirty="0" smtClean="0"/>
              <a:t>modifications? Next slide.</a:t>
            </a:r>
            <a:endParaRPr lang="en-US" dirty="0" smtClean="0"/>
          </a:p>
        </p:txBody>
      </p:sp>
      <p:pic>
        <p:nvPicPr>
          <p:cNvPr id="54276" name="Picture 1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76067" y="1558797"/>
            <a:ext cx="6554788" cy="2166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3269082" y="6073645"/>
            <a:ext cx="7669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041301" y="6011639"/>
            <a:ext cx="7392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Helvetica" charset="0"/>
                <a:ea typeface="ＭＳ Ｐゴシック" charset="0"/>
              </a:rPr>
              <a:t>TS(</a:t>
            </a:r>
            <a:r>
              <a:rPr lang="en-US" i="1" dirty="0">
                <a:latin typeface="Helvetica" charset="0"/>
                <a:ea typeface="ＭＳ Ｐゴシック" charset="0"/>
              </a:rPr>
              <a:t>T</a:t>
            </a:r>
            <a:r>
              <a:rPr lang="en-US" i="1" baseline="-25000" dirty="0">
                <a:latin typeface="Helvetica" charset="0"/>
                <a:ea typeface="ＭＳ Ｐゴシック" charset="0"/>
              </a:rPr>
              <a:t>i</a:t>
            </a:r>
            <a:r>
              <a:rPr lang="en-US" dirty="0">
                <a:latin typeface="Helvetica" charset="0"/>
                <a:ea typeface="ＭＳ Ｐゴシック" charset="0"/>
              </a:rPr>
              <a:t>) 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605934" y="0"/>
            <a:ext cx="8210550" cy="790575"/>
          </a:xfrm>
        </p:spPr>
        <p:txBody>
          <a:bodyPr/>
          <a:lstStyle/>
          <a:p>
            <a:r>
              <a:rPr lang="en-US" sz="3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Deferred DB Modification </a:t>
            </a:r>
            <a:endParaRPr lang="en-US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39144" y="943886"/>
            <a:ext cx="8061325" cy="5183188"/>
          </a:xfrm>
        </p:spPr>
        <p:txBody>
          <a:bodyPr/>
          <a:lstStyle/>
          <a:p>
            <a:pPr>
              <a:lnSpc>
                <a:spcPct val="110000"/>
              </a:lnSpc>
              <a:buFont typeface="Monotype Sorts" charset="2"/>
              <a:buNone/>
            </a:pPr>
            <a:r>
              <a:rPr lang="en-US" sz="1600" dirty="0" smtClean="0"/>
              <a:t>  </a:t>
            </a:r>
            <a:r>
              <a:rPr lang="en-US" dirty="0" smtClean="0"/>
              <a:t>Below we show the log as it appears at three instances of time.</a:t>
            </a:r>
          </a:p>
          <a:p>
            <a:pPr>
              <a:lnSpc>
                <a:spcPct val="70000"/>
              </a:lnSpc>
              <a:buFont typeface="Monotype Sorts" charset="2"/>
              <a:buNone/>
            </a:pPr>
            <a:endParaRPr lang="en-US" dirty="0" smtClean="0"/>
          </a:p>
          <a:p>
            <a:pPr>
              <a:lnSpc>
                <a:spcPct val="70000"/>
              </a:lnSpc>
              <a:buFont typeface="Monotype Sorts" charset="2"/>
              <a:buNone/>
            </a:pPr>
            <a:endParaRPr lang="en-US" dirty="0" smtClean="0"/>
          </a:p>
          <a:p>
            <a:pPr>
              <a:lnSpc>
                <a:spcPct val="70000"/>
              </a:lnSpc>
              <a:buFont typeface="Monotype Sorts" charset="2"/>
              <a:buNone/>
            </a:pPr>
            <a:endParaRPr lang="en-US" dirty="0" smtClean="0"/>
          </a:p>
          <a:p>
            <a:pPr>
              <a:lnSpc>
                <a:spcPct val="70000"/>
              </a:lnSpc>
              <a:buFont typeface="Monotype Sorts" charset="2"/>
              <a:buNone/>
            </a:pPr>
            <a:endParaRPr lang="en-US" dirty="0" smtClean="0"/>
          </a:p>
          <a:p>
            <a:pPr>
              <a:lnSpc>
                <a:spcPct val="70000"/>
              </a:lnSpc>
              <a:buFont typeface="Monotype Sorts" charset="2"/>
              <a:buNone/>
            </a:pPr>
            <a:endParaRPr lang="en-US" dirty="0" smtClean="0"/>
          </a:p>
          <a:p>
            <a:pPr>
              <a:lnSpc>
                <a:spcPct val="70000"/>
              </a:lnSpc>
              <a:buFont typeface="Monotype Sorts" charset="2"/>
              <a:buNone/>
            </a:pPr>
            <a:endParaRPr lang="en-US" dirty="0" smtClean="0"/>
          </a:p>
          <a:p>
            <a:pPr>
              <a:lnSpc>
                <a:spcPct val="70000"/>
              </a:lnSpc>
              <a:buFont typeface="Monotype Sorts" charset="2"/>
              <a:buNone/>
            </a:pPr>
            <a:endParaRPr lang="en-US" dirty="0" smtClean="0"/>
          </a:p>
          <a:p>
            <a:pPr>
              <a:lnSpc>
                <a:spcPct val="30000"/>
              </a:lnSpc>
              <a:buFont typeface="Monotype Sorts" charset="2"/>
              <a:buNone/>
            </a:pPr>
            <a:endParaRPr lang="en-US" dirty="0" smtClean="0"/>
          </a:p>
          <a:p>
            <a:pPr>
              <a:lnSpc>
                <a:spcPct val="70000"/>
              </a:lnSpc>
              <a:buFont typeface="Monotype Sorts" charset="2"/>
              <a:buNone/>
            </a:pPr>
            <a:endParaRPr lang="en-US" dirty="0" smtClean="0"/>
          </a:p>
          <a:p>
            <a:pPr>
              <a:lnSpc>
                <a:spcPct val="70000"/>
              </a:lnSpc>
              <a:buFont typeface="Monotype Sorts" charset="2"/>
              <a:buNone/>
            </a:pPr>
            <a:r>
              <a:rPr lang="en-US" dirty="0" smtClean="0"/>
              <a:t>With deferred modification, nothing is written if there is no commit:</a:t>
            </a:r>
          </a:p>
          <a:p>
            <a:pPr>
              <a:lnSpc>
                <a:spcPct val="90000"/>
              </a:lnSpc>
              <a:buFont typeface="Monotype Sorts" charset="2"/>
              <a:buAutoNum type="alphaLcParenBoth"/>
            </a:pPr>
            <a:r>
              <a:rPr lang="en-US" strike="sngStrike" dirty="0" smtClean="0"/>
              <a:t>undo (</a:t>
            </a:r>
            <a:r>
              <a:rPr lang="en-US" i="1" strike="sngStrike" dirty="0" smtClean="0"/>
              <a:t>T</a:t>
            </a:r>
            <a:r>
              <a:rPr lang="en-US" strike="sngStrike" baseline="-25000" dirty="0" smtClean="0"/>
              <a:t>0</a:t>
            </a:r>
            <a:r>
              <a:rPr lang="en-US" strike="sngStrike" dirty="0" smtClean="0"/>
              <a:t>)</a:t>
            </a:r>
            <a:r>
              <a:rPr lang="en-US" dirty="0" smtClean="0"/>
              <a:t>:   no</a:t>
            </a:r>
            <a:r>
              <a:rPr lang="en-US" strike="sngStrike" dirty="0" smtClean="0"/>
              <a:t>t</a:t>
            </a:r>
            <a:r>
              <a:rPr lang="en-US" dirty="0" smtClean="0"/>
              <a:t>hing must be done because nothing was written</a:t>
            </a:r>
          </a:p>
          <a:p>
            <a:pPr>
              <a:lnSpc>
                <a:spcPct val="90000"/>
              </a:lnSpc>
              <a:buFont typeface="Monotype Sorts" charset="2"/>
              <a:buAutoNum type="alphaLcParenBoth"/>
            </a:pPr>
            <a:r>
              <a:rPr lang="en-US" dirty="0" smtClean="0"/>
              <a:t> redo (</a:t>
            </a:r>
            <a:r>
              <a:rPr lang="en-US" i="1" dirty="0" smtClean="0"/>
              <a:t>T</a:t>
            </a:r>
            <a:r>
              <a:rPr lang="en-US" baseline="-25000" dirty="0" smtClean="0"/>
              <a:t>0</a:t>
            </a:r>
            <a:r>
              <a:rPr lang="en-US" dirty="0" smtClean="0"/>
              <a:t>) </a:t>
            </a:r>
            <a:r>
              <a:rPr lang="en-US" strike="sngStrike" dirty="0" smtClean="0"/>
              <a:t>and undo (</a:t>
            </a:r>
            <a:r>
              <a:rPr lang="en-US" i="1" strike="sngStrike" dirty="0" smtClean="0"/>
              <a:t>T</a:t>
            </a:r>
            <a:r>
              <a:rPr lang="en-US" strike="sngStrike" baseline="-25000" dirty="0" smtClean="0"/>
              <a:t>1</a:t>
            </a:r>
            <a:r>
              <a:rPr lang="en-US" strike="sngStrike" dirty="0" smtClean="0"/>
              <a:t>)</a:t>
            </a:r>
          </a:p>
          <a:p>
            <a:pPr>
              <a:lnSpc>
                <a:spcPct val="90000"/>
              </a:lnSpc>
              <a:buFont typeface="Monotype Sorts" charset="2"/>
              <a:buAutoNum type="alphaLcParenBoth"/>
            </a:pPr>
            <a:r>
              <a:rPr lang="en-US" dirty="0" smtClean="0"/>
              <a:t>  redo (</a:t>
            </a:r>
            <a:r>
              <a:rPr lang="en-US" i="1" dirty="0" smtClean="0"/>
              <a:t>T</a:t>
            </a:r>
            <a:r>
              <a:rPr lang="en-US" baseline="-25000" dirty="0" smtClean="0"/>
              <a:t>0</a:t>
            </a:r>
            <a:r>
              <a:rPr lang="en-US" dirty="0" smtClean="0"/>
              <a:t>) and redo (</a:t>
            </a:r>
            <a:r>
              <a:rPr lang="en-US" i="1" dirty="0" smtClean="0"/>
              <a:t>T</a:t>
            </a:r>
            <a:r>
              <a:rPr lang="en-US" baseline="-25000" dirty="0" smtClean="0"/>
              <a:t>1}</a:t>
            </a:r>
            <a:endParaRPr lang="en-US" dirty="0" smtClean="0"/>
          </a:p>
          <a:p>
            <a:pPr>
              <a:lnSpc>
                <a:spcPct val="90000"/>
              </a:lnSpc>
              <a:buFont typeface="Monotype Sorts" charset="2"/>
              <a:buAutoNum type="alphaLcParenBoth"/>
            </a:pPr>
            <a:endParaRPr lang="en-US" dirty="0"/>
          </a:p>
          <a:p>
            <a:pPr marL="0" indent="0">
              <a:lnSpc>
                <a:spcPct val="90000"/>
              </a:lnSpc>
              <a:buNone/>
            </a:pPr>
            <a:r>
              <a:rPr lang="en-US" dirty="0" smtClean="0"/>
              <a:t>With deferred modification the writing does not start until “commit” is written on the log!</a:t>
            </a:r>
          </a:p>
        </p:txBody>
      </p:sp>
      <p:pic>
        <p:nvPicPr>
          <p:cNvPr id="54276" name="Picture 1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76067" y="1558797"/>
            <a:ext cx="6554788" cy="2166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3269082" y="6073645"/>
            <a:ext cx="7669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202381" y="3259723"/>
            <a:ext cx="7392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Helvetica" charset="0"/>
                <a:ea typeface="ＭＳ Ｐゴシック" charset="0"/>
              </a:rPr>
              <a:t>TS(</a:t>
            </a:r>
            <a:r>
              <a:rPr lang="en-US" i="1" dirty="0">
                <a:latin typeface="Helvetica" charset="0"/>
                <a:ea typeface="ＭＳ Ｐゴシック" charset="0"/>
              </a:rPr>
              <a:t>T</a:t>
            </a:r>
            <a:r>
              <a:rPr lang="en-US" i="1" baseline="-25000" dirty="0">
                <a:latin typeface="Helvetica" charset="0"/>
                <a:ea typeface="ＭＳ Ｐゴシック" charset="0"/>
              </a:rPr>
              <a:t>i</a:t>
            </a:r>
            <a:r>
              <a:rPr lang="en-US" dirty="0">
                <a:latin typeface="Helvetica" charset="0"/>
                <a:ea typeface="ＭＳ Ｐゴシック" charset="0"/>
              </a:rPr>
              <a:t>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4494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can we recover if: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091" y="1182849"/>
            <a:ext cx="5308600" cy="33909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0497" y="1515532"/>
            <a:ext cx="2362200" cy="2870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90690" y="4684719"/>
            <a:ext cx="757086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</a:t>
            </a:r>
            <a:r>
              <a:rPr lang="en-US" dirty="0"/>
              <a:t>: What should DBMS do during recovery when it sees up to </a:t>
            </a:r>
            <a:r>
              <a:rPr lang="en-US" b="1" dirty="0"/>
              <a:t>log record 4</a:t>
            </a:r>
            <a:r>
              <a:rPr lang="en-US" b="1" dirty="0" smtClean="0"/>
              <a:t>?</a:t>
            </a:r>
          </a:p>
          <a:p>
            <a:endParaRPr lang="en-US" dirty="0"/>
          </a:p>
          <a:p>
            <a:r>
              <a:rPr lang="en-US" dirty="0" smtClean="0"/>
              <a:t>Or </a:t>
            </a:r>
            <a:r>
              <a:rPr lang="en-US" dirty="0" smtClean="0"/>
              <a:t> up to </a:t>
            </a:r>
            <a:r>
              <a:rPr lang="en-US" b="1" dirty="0"/>
              <a:t>log record 5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Or </a:t>
            </a:r>
            <a:r>
              <a:rPr lang="en-US" dirty="0" smtClean="0"/>
              <a:t>up to</a:t>
            </a:r>
            <a:r>
              <a:rPr lang="en-US" dirty="0" smtClean="0"/>
              <a:t> </a:t>
            </a:r>
            <a:r>
              <a:rPr lang="en-US" b="1" dirty="0"/>
              <a:t>log record 7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3509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Checkpoints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381000" indent="-381000"/>
            <a:r>
              <a:rPr lang="en-US" dirty="0" smtClean="0"/>
              <a:t>Redoing/undoing all transactions recorded in the log can be very slow </a:t>
            </a:r>
          </a:p>
          <a:p>
            <a:pPr marL="800100" lvl="1" indent="-342900">
              <a:buFont typeface="Monotype Sorts" charset="2"/>
              <a:buAutoNum type="arabicPeriod"/>
            </a:pPr>
            <a:r>
              <a:rPr lang="en-US" dirty="0" smtClean="0"/>
              <a:t>processing the entire log is time-consuming if the system has run for a long time</a:t>
            </a:r>
          </a:p>
          <a:p>
            <a:pPr marL="800100" lvl="1" indent="-342900">
              <a:buFont typeface="Monotype Sorts" charset="2"/>
              <a:buAutoNum type="arabicPeriod"/>
            </a:pPr>
            <a:r>
              <a:rPr lang="en-US" dirty="0" smtClean="0"/>
              <a:t>we might unnecessarily redo transactions which have already output their updates to the database.</a:t>
            </a:r>
          </a:p>
          <a:p>
            <a:pPr marL="381000" indent="-381000"/>
            <a:r>
              <a:rPr lang="en-US" dirty="0" smtClean="0"/>
              <a:t>Streamline recovery procedure by periodically performing </a:t>
            </a:r>
            <a:r>
              <a:rPr lang="en-US" b="1" dirty="0" err="1" smtClean="0">
                <a:solidFill>
                  <a:srgbClr val="000099"/>
                </a:solidFill>
              </a:rPr>
              <a:t>checkpointing</a:t>
            </a:r>
            <a:r>
              <a:rPr lang="en-US" dirty="0" smtClean="0"/>
              <a:t> </a:t>
            </a:r>
          </a:p>
          <a:p>
            <a:pPr marL="800100" lvl="1" indent="-342900">
              <a:buFont typeface="Monotype Sorts" charset="2"/>
              <a:buAutoNum type="arabicPeriod"/>
            </a:pPr>
            <a:r>
              <a:rPr lang="en-US" dirty="0" smtClean="0"/>
              <a:t>Output all log records currently residing in main memory onto stable storage.</a:t>
            </a:r>
          </a:p>
          <a:p>
            <a:pPr marL="800100" lvl="1" indent="-342900">
              <a:buFont typeface="Monotype Sorts" charset="2"/>
              <a:buAutoNum type="arabicPeriod"/>
            </a:pPr>
            <a:r>
              <a:rPr lang="en-US" dirty="0" smtClean="0"/>
              <a:t>Output all modified buffer blocks to the disk.</a:t>
            </a:r>
          </a:p>
          <a:p>
            <a:pPr marL="800100" lvl="1" indent="-342900">
              <a:buFont typeface="Monotype Sorts" charset="2"/>
              <a:buAutoNum type="arabicPeriod"/>
            </a:pPr>
            <a:r>
              <a:rPr lang="en-US" dirty="0" smtClean="0"/>
              <a:t>Write a log record &lt;</a:t>
            </a:r>
            <a:r>
              <a:rPr lang="en-US" b="1" dirty="0" smtClean="0"/>
              <a:t> checkpoint </a:t>
            </a:r>
            <a:r>
              <a:rPr lang="en-US" i="1" dirty="0" smtClean="0"/>
              <a:t>L </a:t>
            </a:r>
            <a:r>
              <a:rPr lang="en-US" dirty="0" smtClean="0"/>
              <a:t>&gt; </a:t>
            </a:r>
            <a:r>
              <a:rPr lang="en-US" dirty="0" smtClean="0"/>
              <a:t>onto stable storage where </a:t>
            </a:r>
            <a:r>
              <a:rPr lang="en-US" i="1" dirty="0" smtClean="0"/>
              <a:t>L</a:t>
            </a:r>
            <a:r>
              <a:rPr lang="en-US" dirty="0" smtClean="0"/>
              <a:t> is a list of all transactions active at the time of checkpoint.</a:t>
            </a:r>
          </a:p>
          <a:p>
            <a:pPr marL="800100" lvl="1" indent="-342900"/>
            <a:r>
              <a:rPr lang="en-US" dirty="0" smtClean="0"/>
              <a:t>All updates are stopped while doing </a:t>
            </a:r>
            <a:r>
              <a:rPr lang="en-US" dirty="0" err="1" smtClean="0"/>
              <a:t>checkpointing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Chapter 16: Recovery System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42963" y="1106488"/>
            <a:ext cx="7661275" cy="4903787"/>
          </a:xfrm>
        </p:spPr>
        <p:txBody>
          <a:bodyPr/>
          <a:lstStyle/>
          <a:p>
            <a:r>
              <a:rPr lang="en-US" dirty="0" smtClean="0"/>
              <a:t>Failure Classification</a:t>
            </a:r>
          </a:p>
          <a:p>
            <a:r>
              <a:rPr lang="en-US" dirty="0" smtClean="0"/>
              <a:t>Storage Structure</a:t>
            </a:r>
          </a:p>
          <a:p>
            <a:r>
              <a:rPr lang="en-US" dirty="0" smtClean="0"/>
              <a:t>Recovery and Atomicity</a:t>
            </a:r>
          </a:p>
          <a:p>
            <a:r>
              <a:rPr lang="en-US" dirty="0" smtClean="0"/>
              <a:t>Log-Based Recovery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Checkpoints (Cont.)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400050"/>
            <a:r>
              <a:rPr lang="en-US" dirty="0" smtClean="0"/>
              <a:t>Scan backwards from end of log </a:t>
            </a:r>
            <a:r>
              <a:rPr lang="en-US" dirty="0" smtClean="0"/>
              <a:t>till the </a:t>
            </a:r>
            <a:r>
              <a:rPr lang="en-US" dirty="0" smtClean="0"/>
              <a:t>most recent &lt;</a:t>
            </a:r>
            <a:r>
              <a:rPr lang="en-US" b="1" dirty="0" smtClean="0"/>
              <a:t>checkpoint </a:t>
            </a:r>
            <a:r>
              <a:rPr lang="en-US" i="1" dirty="0" smtClean="0"/>
              <a:t>L</a:t>
            </a:r>
            <a:r>
              <a:rPr lang="en-US" dirty="0" smtClean="0"/>
              <a:t>&gt; record </a:t>
            </a:r>
          </a:p>
          <a:p>
            <a:pPr marL="800100" lvl="1" indent="-342900"/>
            <a:r>
              <a:rPr lang="en-US" dirty="0" smtClean="0"/>
              <a:t>Only transactions that are in </a:t>
            </a:r>
            <a:r>
              <a:rPr lang="en-US" i="1" dirty="0" smtClean="0"/>
              <a:t>L</a:t>
            </a:r>
            <a:r>
              <a:rPr lang="en-US" dirty="0" smtClean="0"/>
              <a:t> or started after the checkpoint need to be redone or undone</a:t>
            </a:r>
          </a:p>
          <a:p>
            <a:pPr marL="800100" lvl="1" indent="-342900"/>
            <a:r>
              <a:rPr lang="en-US" dirty="0" smtClean="0"/>
              <a:t>Transactions that committed or aborted before the checkpoint already have all their updates output to stable storage.</a:t>
            </a:r>
          </a:p>
          <a:p>
            <a:pPr marL="381000" indent="-381000"/>
            <a:r>
              <a:rPr lang="en-US" dirty="0" smtClean="0"/>
              <a:t>Some earlier part of the log may be needed for undo operations</a:t>
            </a:r>
          </a:p>
          <a:p>
            <a:pPr marL="800100" lvl="1" indent="-342900">
              <a:buFont typeface="Monotype Sorts" charset="2"/>
              <a:buAutoNum type="arabicPeriod"/>
            </a:pPr>
            <a:r>
              <a:rPr lang="en-US" dirty="0" smtClean="0"/>
              <a:t>Continue scanning backwards till a record </a:t>
            </a:r>
            <a:r>
              <a:rPr lang="en-US" i="1" dirty="0" smtClean="0"/>
              <a:t>&lt;T</a:t>
            </a:r>
            <a:r>
              <a:rPr lang="en-US" i="1" baseline="-25000" dirty="0" smtClean="0"/>
              <a:t>i</a:t>
            </a:r>
            <a:r>
              <a:rPr lang="en-US" b="1" dirty="0" smtClean="0"/>
              <a:t> start</a:t>
            </a:r>
            <a:r>
              <a:rPr lang="en-US" dirty="0" smtClean="0"/>
              <a:t>&gt; is found for every transaction </a:t>
            </a:r>
            <a:r>
              <a:rPr lang="en-US" i="1" dirty="0" smtClean="0"/>
              <a:t>T</a:t>
            </a:r>
            <a:r>
              <a:rPr lang="en-US" i="1" baseline="-25000" dirty="0" smtClean="0"/>
              <a:t>i </a:t>
            </a:r>
            <a:r>
              <a:rPr lang="en-US" i="1" dirty="0" smtClean="0"/>
              <a:t> </a:t>
            </a:r>
            <a:r>
              <a:rPr lang="en-US" dirty="0" smtClean="0"/>
              <a:t>in </a:t>
            </a:r>
            <a:r>
              <a:rPr lang="en-US" i="1" dirty="0" smtClean="0"/>
              <a:t>L</a:t>
            </a:r>
            <a:r>
              <a:rPr lang="en-US" dirty="0" smtClean="0"/>
              <a:t>.</a:t>
            </a:r>
          </a:p>
          <a:p>
            <a:pPr marL="800100" lvl="1" indent="-342900"/>
            <a:r>
              <a:rPr lang="en-US" dirty="0" smtClean="0"/>
              <a:t>Parts of log prior to earliest </a:t>
            </a:r>
            <a:r>
              <a:rPr lang="en-US" i="1" dirty="0" smtClean="0"/>
              <a:t>&lt;T</a:t>
            </a:r>
            <a:r>
              <a:rPr lang="en-US" i="1" baseline="-25000" dirty="0" smtClean="0"/>
              <a:t>i</a:t>
            </a:r>
            <a:r>
              <a:rPr lang="en-US" b="1" dirty="0" smtClean="0"/>
              <a:t> start</a:t>
            </a:r>
            <a:r>
              <a:rPr lang="en-US" dirty="0" smtClean="0"/>
              <a:t>&gt; record above are not needed for recovery, and can be erased whenever desired.</a:t>
            </a:r>
          </a:p>
          <a:p>
            <a:pPr marL="800100" lvl="1" indent="-342900"/>
            <a:endParaRPr lang="en-US" dirty="0" smtClean="0"/>
          </a:p>
          <a:p>
            <a:pPr marL="800100" lvl="1" indent="-342900">
              <a:buFont typeface="Monotype Sorts" charset="2"/>
              <a:buAutoNum type="arabicPeriod"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Example of Checkpoints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76300" y="1263650"/>
            <a:ext cx="8267700" cy="5000625"/>
          </a:xfrm>
        </p:spPr>
        <p:txBody>
          <a:bodyPr/>
          <a:lstStyle/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r>
              <a:rPr lang="en-US" i="1" smtClean="0"/>
              <a:t>T</a:t>
            </a:r>
            <a:r>
              <a:rPr lang="en-US" baseline="-25000" smtClean="0"/>
              <a:t>1</a:t>
            </a:r>
            <a:r>
              <a:rPr lang="en-US" smtClean="0"/>
              <a:t> can be ignored (updates already output to disk due to checkpoint)</a:t>
            </a:r>
          </a:p>
          <a:p>
            <a:r>
              <a:rPr lang="en-US" i="1" smtClean="0"/>
              <a:t>T</a:t>
            </a:r>
            <a:r>
              <a:rPr lang="en-US" baseline="-25000" smtClean="0"/>
              <a:t>2</a:t>
            </a:r>
            <a:r>
              <a:rPr lang="en-US" smtClean="0"/>
              <a:t> and </a:t>
            </a:r>
            <a:r>
              <a:rPr lang="en-US" i="1" smtClean="0"/>
              <a:t>T</a:t>
            </a:r>
            <a:r>
              <a:rPr lang="en-US" baseline="-25000" smtClean="0"/>
              <a:t>3</a:t>
            </a:r>
            <a:r>
              <a:rPr lang="en-US" smtClean="0"/>
              <a:t> redone.</a:t>
            </a:r>
          </a:p>
          <a:p>
            <a:r>
              <a:rPr lang="en-US" i="1" smtClean="0"/>
              <a:t>T</a:t>
            </a:r>
            <a:r>
              <a:rPr lang="en-US" baseline="-25000" smtClean="0"/>
              <a:t>4</a:t>
            </a:r>
            <a:r>
              <a:rPr lang="en-US" smtClean="0"/>
              <a:t> undone</a:t>
            </a:r>
          </a:p>
        </p:txBody>
      </p:sp>
      <p:sp>
        <p:nvSpPr>
          <p:cNvPr id="60420" name="Line 4"/>
          <p:cNvSpPr>
            <a:spLocks noChangeShapeType="1"/>
          </p:cNvSpPr>
          <p:nvPr/>
        </p:nvSpPr>
        <p:spPr bwMode="auto">
          <a:xfrm>
            <a:off x="1600200" y="1600200"/>
            <a:ext cx="563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0421" name="Line 5"/>
          <p:cNvSpPr>
            <a:spLocks noChangeShapeType="1"/>
          </p:cNvSpPr>
          <p:nvPr/>
        </p:nvSpPr>
        <p:spPr bwMode="auto">
          <a:xfrm>
            <a:off x="2895600" y="1600200"/>
            <a:ext cx="0" cy="220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0422" name="Line 6"/>
          <p:cNvSpPr>
            <a:spLocks noChangeShapeType="1"/>
          </p:cNvSpPr>
          <p:nvPr/>
        </p:nvSpPr>
        <p:spPr bwMode="auto">
          <a:xfrm>
            <a:off x="5867400" y="1600200"/>
            <a:ext cx="0" cy="220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0423" name="Text Box 7"/>
          <p:cNvSpPr txBox="1">
            <a:spLocks noChangeArrowheads="1"/>
          </p:cNvSpPr>
          <p:nvPr/>
        </p:nvSpPr>
        <p:spPr bwMode="auto">
          <a:xfrm>
            <a:off x="2803525" y="1230313"/>
            <a:ext cx="4222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i="1"/>
              <a:t>T</a:t>
            </a:r>
            <a:r>
              <a:rPr lang="en-US" sz="2000" i="1" baseline="-25000"/>
              <a:t>c</a:t>
            </a:r>
            <a:endParaRPr lang="en-US" sz="2000" i="1"/>
          </a:p>
        </p:txBody>
      </p:sp>
      <p:sp>
        <p:nvSpPr>
          <p:cNvPr id="60424" name="Text Box 8"/>
          <p:cNvSpPr txBox="1">
            <a:spLocks noChangeArrowheads="1"/>
          </p:cNvSpPr>
          <p:nvPr/>
        </p:nvSpPr>
        <p:spPr bwMode="auto">
          <a:xfrm>
            <a:off x="5645150" y="1206500"/>
            <a:ext cx="3857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i="1"/>
              <a:t>T</a:t>
            </a:r>
            <a:r>
              <a:rPr lang="en-US" sz="2000" baseline="-25000"/>
              <a:t>f</a:t>
            </a:r>
            <a:endParaRPr lang="en-US" sz="2000" i="1"/>
          </a:p>
        </p:txBody>
      </p:sp>
      <p:sp>
        <p:nvSpPr>
          <p:cNvPr id="60425" name="Line 9"/>
          <p:cNvSpPr>
            <a:spLocks noChangeShapeType="1"/>
          </p:cNvSpPr>
          <p:nvPr/>
        </p:nvSpPr>
        <p:spPr bwMode="auto">
          <a:xfrm>
            <a:off x="1676400" y="1981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0426" name="Line 10"/>
          <p:cNvSpPr>
            <a:spLocks noChangeShapeType="1"/>
          </p:cNvSpPr>
          <p:nvPr/>
        </p:nvSpPr>
        <p:spPr bwMode="auto">
          <a:xfrm>
            <a:off x="1676400" y="20574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0427" name="Line 11"/>
          <p:cNvSpPr>
            <a:spLocks noChangeShapeType="1"/>
          </p:cNvSpPr>
          <p:nvPr/>
        </p:nvSpPr>
        <p:spPr bwMode="auto">
          <a:xfrm>
            <a:off x="2438400" y="1981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0428" name="Line 12"/>
          <p:cNvSpPr>
            <a:spLocks noChangeShapeType="1"/>
          </p:cNvSpPr>
          <p:nvPr/>
        </p:nvSpPr>
        <p:spPr bwMode="auto">
          <a:xfrm>
            <a:off x="2743200" y="2362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0429" name="Line 13"/>
          <p:cNvSpPr>
            <a:spLocks noChangeShapeType="1"/>
          </p:cNvSpPr>
          <p:nvPr/>
        </p:nvSpPr>
        <p:spPr bwMode="auto">
          <a:xfrm>
            <a:off x="2743200" y="24384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0430" name="Line 14"/>
          <p:cNvSpPr>
            <a:spLocks noChangeShapeType="1"/>
          </p:cNvSpPr>
          <p:nvPr/>
        </p:nvSpPr>
        <p:spPr bwMode="auto">
          <a:xfrm>
            <a:off x="3505200" y="2362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0431" name="Line 15"/>
          <p:cNvSpPr>
            <a:spLocks noChangeShapeType="1"/>
          </p:cNvSpPr>
          <p:nvPr/>
        </p:nvSpPr>
        <p:spPr bwMode="auto">
          <a:xfrm>
            <a:off x="3962400" y="2743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0432" name="Line 16"/>
          <p:cNvSpPr>
            <a:spLocks noChangeShapeType="1"/>
          </p:cNvSpPr>
          <p:nvPr/>
        </p:nvSpPr>
        <p:spPr bwMode="auto">
          <a:xfrm>
            <a:off x="3962400" y="28194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0433" name="Line 17"/>
          <p:cNvSpPr>
            <a:spLocks noChangeShapeType="1"/>
          </p:cNvSpPr>
          <p:nvPr/>
        </p:nvSpPr>
        <p:spPr bwMode="auto">
          <a:xfrm>
            <a:off x="4724400" y="2743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0434" name="Line 18"/>
          <p:cNvSpPr>
            <a:spLocks noChangeShapeType="1"/>
          </p:cNvSpPr>
          <p:nvPr/>
        </p:nvSpPr>
        <p:spPr bwMode="auto">
          <a:xfrm>
            <a:off x="5105400" y="3200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0435" name="Line 19"/>
          <p:cNvSpPr>
            <a:spLocks noChangeShapeType="1"/>
          </p:cNvSpPr>
          <p:nvPr/>
        </p:nvSpPr>
        <p:spPr bwMode="auto">
          <a:xfrm>
            <a:off x="5105400" y="3276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0436" name="Line 20"/>
          <p:cNvSpPr>
            <a:spLocks noChangeShapeType="1"/>
          </p:cNvSpPr>
          <p:nvPr/>
        </p:nvSpPr>
        <p:spPr bwMode="auto">
          <a:xfrm>
            <a:off x="5867400" y="3200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0437" name="Text Box 21"/>
          <p:cNvSpPr txBox="1">
            <a:spLocks noChangeArrowheads="1"/>
          </p:cNvSpPr>
          <p:nvPr/>
        </p:nvSpPr>
        <p:spPr bwMode="auto">
          <a:xfrm>
            <a:off x="1965325" y="1687513"/>
            <a:ext cx="431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i="1"/>
              <a:t>T</a:t>
            </a:r>
            <a:r>
              <a:rPr lang="en-US" sz="2000" baseline="-25000"/>
              <a:t>1</a:t>
            </a:r>
            <a:endParaRPr lang="en-US" sz="2000" i="1"/>
          </a:p>
        </p:txBody>
      </p:sp>
      <p:sp>
        <p:nvSpPr>
          <p:cNvPr id="60438" name="Text Box 22"/>
          <p:cNvSpPr txBox="1">
            <a:spLocks noChangeArrowheads="1"/>
          </p:cNvSpPr>
          <p:nvPr/>
        </p:nvSpPr>
        <p:spPr bwMode="auto">
          <a:xfrm>
            <a:off x="2898775" y="2051050"/>
            <a:ext cx="431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i="1"/>
              <a:t>T</a:t>
            </a:r>
            <a:r>
              <a:rPr lang="en-US" sz="2000" baseline="-25000"/>
              <a:t>2</a:t>
            </a:r>
            <a:endParaRPr lang="en-US" sz="2000" i="1"/>
          </a:p>
        </p:txBody>
      </p:sp>
      <p:sp>
        <p:nvSpPr>
          <p:cNvPr id="60439" name="Text Box 23"/>
          <p:cNvSpPr txBox="1">
            <a:spLocks noChangeArrowheads="1"/>
          </p:cNvSpPr>
          <p:nvPr/>
        </p:nvSpPr>
        <p:spPr bwMode="auto">
          <a:xfrm>
            <a:off x="4117975" y="2432050"/>
            <a:ext cx="431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i="1"/>
              <a:t>T</a:t>
            </a:r>
            <a:r>
              <a:rPr lang="en-US" sz="2000" baseline="-25000"/>
              <a:t>3</a:t>
            </a:r>
            <a:endParaRPr lang="en-US" sz="2000" i="1"/>
          </a:p>
        </p:txBody>
      </p:sp>
      <p:sp>
        <p:nvSpPr>
          <p:cNvPr id="60440" name="Text Box 24"/>
          <p:cNvSpPr txBox="1">
            <a:spLocks noChangeArrowheads="1"/>
          </p:cNvSpPr>
          <p:nvPr/>
        </p:nvSpPr>
        <p:spPr bwMode="auto">
          <a:xfrm>
            <a:off x="5337175" y="2889250"/>
            <a:ext cx="431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i="1"/>
              <a:t>T</a:t>
            </a:r>
            <a:r>
              <a:rPr lang="en-US" sz="2000" baseline="-25000"/>
              <a:t>4</a:t>
            </a:r>
            <a:endParaRPr lang="en-US" sz="2000" i="1"/>
          </a:p>
        </p:txBody>
      </p:sp>
      <p:sp>
        <p:nvSpPr>
          <p:cNvPr id="60441" name="Text Box 25"/>
          <p:cNvSpPr txBox="1">
            <a:spLocks noChangeArrowheads="1"/>
          </p:cNvSpPr>
          <p:nvPr/>
        </p:nvSpPr>
        <p:spPr bwMode="auto">
          <a:xfrm>
            <a:off x="2362200" y="3821113"/>
            <a:ext cx="13985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checkpoint</a:t>
            </a:r>
          </a:p>
        </p:txBody>
      </p:sp>
      <p:sp>
        <p:nvSpPr>
          <p:cNvPr id="60442" name="Text Box 26"/>
          <p:cNvSpPr txBox="1">
            <a:spLocks noChangeArrowheads="1"/>
          </p:cNvSpPr>
          <p:nvPr/>
        </p:nvSpPr>
        <p:spPr bwMode="auto">
          <a:xfrm>
            <a:off x="5105400" y="3797300"/>
            <a:ext cx="17494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system failure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Recovery from failure</a:t>
            </a:r>
            <a:r>
              <a:rPr lang="en-US" dirty="0" smtClean="0"/>
              <a:t>: Two phases</a:t>
            </a:r>
          </a:p>
          <a:p>
            <a:pPr marL="800100" lvl="1" indent="-342900"/>
            <a:r>
              <a:rPr lang="en-US" b="1" dirty="0" smtClean="0">
                <a:solidFill>
                  <a:srgbClr val="000099"/>
                </a:solidFill>
              </a:rPr>
              <a:t>Redo phase</a:t>
            </a:r>
            <a:r>
              <a:rPr lang="en-US" dirty="0" smtClean="0"/>
              <a:t>:  replay updates of </a:t>
            </a:r>
            <a:r>
              <a:rPr lang="en-US" b="1" dirty="0" smtClean="0"/>
              <a:t>all</a:t>
            </a:r>
            <a:r>
              <a:rPr lang="en-US" dirty="0" smtClean="0"/>
              <a:t> transactions, whether they committed, aborted, or are incomplete</a:t>
            </a:r>
          </a:p>
          <a:p>
            <a:pPr marL="800100" lvl="1" indent="-342900"/>
            <a:r>
              <a:rPr lang="en-US" b="1" dirty="0" smtClean="0">
                <a:solidFill>
                  <a:srgbClr val="000099"/>
                </a:solidFill>
              </a:rPr>
              <a:t>Undo phase</a:t>
            </a:r>
            <a:r>
              <a:rPr lang="en-US" dirty="0" smtClean="0"/>
              <a:t>: undo all incomplete transactions</a:t>
            </a:r>
          </a:p>
          <a:p>
            <a:r>
              <a:rPr lang="en-US" b="1" dirty="0" smtClean="0"/>
              <a:t>Redo phase</a:t>
            </a:r>
            <a:r>
              <a:rPr lang="en-US" dirty="0" smtClean="0"/>
              <a:t>:</a:t>
            </a:r>
          </a:p>
          <a:p>
            <a:pPr marL="800100" lvl="1" indent="-342900">
              <a:buFont typeface="Monotype Sorts" charset="2"/>
              <a:buAutoNum type="arabicPeriod"/>
            </a:pPr>
            <a:r>
              <a:rPr lang="en-US" dirty="0" smtClean="0"/>
              <a:t>Find last &lt;</a:t>
            </a:r>
            <a:r>
              <a:rPr lang="en-US" b="1" dirty="0" smtClean="0"/>
              <a:t>checkpoint</a:t>
            </a:r>
            <a:r>
              <a:rPr lang="en-US" dirty="0" smtClean="0"/>
              <a:t> </a:t>
            </a:r>
            <a:r>
              <a:rPr lang="en-US" i="1" dirty="0" smtClean="0"/>
              <a:t>L</a:t>
            </a:r>
            <a:r>
              <a:rPr lang="en-US" dirty="0" smtClean="0"/>
              <a:t>&gt; record, and set undo-list to </a:t>
            </a:r>
            <a:r>
              <a:rPr lang="en-US" i="1" dirty="0" smtClean="0"/>
              <a:t>L</a:t>
            </a:r>
            <a:r>
              <a:rPr lang="en-US" dirty="0" smtClean="0"/>
              <a:t>.</a:t>
            </a:r>
          </a:p>
          <a:p>
            <a:pPr marL="800100" lvl="1" indent="-342900">
              <a:buFont typeface="Monotype Sorts" charset="2"/>
              <a:buAutoNum type="arabicPeriod"/>
            </a:pPr>
            <a:r>
              <a:rPr lang="en-US" dirty="0" smtClean="0"/>
              <a:t>Scan forward from above &lt;</a:t>
            </a:r>
            <a:r>
              <a:rPr lang="en-US" b="1" dirty="0" smtClean="0"/>
              <a:t>checkpoint</a:t>
            </a:r>
            <a:r>
              <a:rPr lang="en-US" dirty="0" smtClean="0"/>
              <a:t> </a:t>
            </a:r>
            <a:r>
              <a:rPr lang="en-US" i="1" dirty="0" smtClean="0"/>
              <a:t>L</a:t>
            </a:r>
            <a:r>
              <a:rPr lang="en-US" dirty="0" smtClean="0"/>
              <a:t>&gt; record</a:t>
            </a:r>
          </a:p>
          <a:p>
            <a:pPr marL="1200150" lvl="2" indent="-342900">
              <a:buFont typeface="Monotype Sorts" charset="2"/>
              <a:buAutoNum type="arabicPeriod"/>
            </a:pPr>
            <a:r>
              <a:rPr lang="en-US" dirty="0" smtClean="0"/>
              <a:t>Whenever a  record </a:t>
            </a:r>
            <a:r>
              <a:rPr lang="en-US" i="1" dirty="0" smtClean="0"/>
              <a:t>&lt;T</a:t>
            </a:r>
            <a:r>
              <a:rPr lang="en-US" i="1" baseline="-25000" dirty="0" smtClean="0"/>
              <a:t>i</a:t>
            </a:r>
            <a:r>
              <a:rPr lang="en-US" i="1" dirty="0" smtClean="0"/>
              <a:t>, </a:t>
            </a:r>
            <a:r>
              <a:rPr lang="en-US" i="1" dirty="0" err="1" smtClean="0"/>
              <a:t>X</a:t>
            </a:r>
            <a:r>
              <a:rPr lang="en-US" i="1" baseline="-25000" dirty="0" err="1" smtClean="0"/>
              <a:t>j</a:t>
            </a:r>
            <a:r>
              <a:rPr lang="en-US" i="1" dirty="0" smtClean="0"/>
              <a:t>,  V</a:t>
            </a:r>
            <a:r>
              <a:rPr lang="en-US" i="1" baseline="-25000" dirty="0" smtClean="0"/>
              <a:t>1</a:t>
            </a:r>
            <a:r>
              <a:rPr lang="en-US" i="1" dirty="0" smtClean="0"/>
              <a:t>,  V</a:t>
            </a:r>
            <a:r>
              <a:rPr lang="en-US" i="1" baseline="-25000" dirty="0" smtClean="0"/>
              <a:t>2</a:t>
            </a:r>
            <a:r>
              <a:rPr lang="en-US" i="1" dirty="0" smtClean="0"/>
              <a:t>&gt; </a:t>
            </a:r>
            <a:r>
              <a:rPr lang="en-US" dirty="0" smtClean="0"/>
              <a:t>is found, redo it by writing </a:t>
            </a:r>
            <a:r>
              <a:rPr lang="en-US" i="1" dirty="0" smtClean="0"/>
              <a:t>V</a:t>
            </a:r>
            <a:r>
              <a:rPr lang="en-US" i="1" baseline="-25000" dirty="0" smtClean="0"/>
              <a:t>2  </a:t>
            </a:r>
            <a:r>
              <a:rPr lang="en-US" dirty="0" smtClean="0"/>
              <a:t>to </a:t>
            </a:r>
            <a:r>
              <a:rPr lang="en-US" i="1" dirty="0" err="1" smtClean="0"/>
              <a:t>X</a:t>
            </a:r>
            <a:r>
              <a:rPr lang="en-US" i="1" baseline="-25000" dirty="0" err="1" smtClean="0"/>
              <a:t>j</a:t>
            </a:r>
            <a:r>
              <a:rPr lang="en-US" i="1" dirty="0" smtClean="0"/>
              <a:t> </a:t>
            </a:r>
          </a:p>
          <a:p>
            <a:pPr marL="1200150" lvl="2" indent="-342900">
              <a:buFont typeface="Monotype Sorts" charset="2"/>
              <a:buAutoNum type="arabicPeriod"/>
            </a:pPr>
            <a:r>
              <a:rPr lang="en-US" dirty="0" smtClean="0"/>
              <a:t>Whenever a log record </a:t>
            </a:r>
            <a:r>
              <a:rPr lang="en-US" i="1" dirty="0" smtClean="0"/>
              <a:t>&lt;T</a:t>
            </a:r>
            <a:r>
              <a:rPr lang="en-US" i="1" baseline="-25000" dirty="0" smtClean="0"/>
              <a:t>i </a:t>
            </a:r>
            <a:r>
              <a:rPr lang="en-US" i="1" dirty="0" smtClean="0"/>
              <a:t> </a:t>
            </a:r>
            <a:r>
              <a:rPr lang="en-US" b="1" dirty="0" smtClean="0"/>
              <a:t>start</a:t>
            </a:r>
            <a:r>
              <a:rPr lang="en-US" i="1" dirty="0" smtClean="0"/>
              <a:t>&gt; </a:t>
            </a:r>
            <a:r>
              <a:rPr lang="en-US" dirty="0" smtClean="0"/>
              <a:t>is found, add </a:t>
            </a:r>
            <a:r>
              <a:rPr lang="en-US" i="1" dirty="0" smtClean="0"/>
              <a:t>T</a:t>
            </a:r>
            <a:r>
              <a:rPr lang="en-US" i="1" baseline="-25000" dirty="0" smtClean="0"/>
              <a:t>i  </a:t>
            </a:r>
            <a:r>
              <a:rPr lang="en-US" dirty="0" smtClean="0"/>
              <a:t>to undo-list</a:t>
            </a:r>
          </a:p>
          <a:p>
            <a:pPr marL="1200150" lvl="2" indent="-342900">
              <a:buFont typeface="Monotype Sorts" charset="2"/>
              <a:buAutoNum type="arabicPeriod"/>
            </a:pPr>
            <a:r>
              <a:rPr lang="en-US" dirty="0" smtClean="0"/>
              <a:t>Whenever a log record </a:t>
            </a:r>
            <a:r>
              <a:rPr lang="en-US" i="1" dirty="0" smtClean="0"/>
              <a:t>&lt;T</a:t>
            </a:r>
            <a:r>
              <a:rPr lang="en-US" i="1" baseline="-25000" dirty="0" smtClean="0"/>
              <a:t>i</a:t>
            </a:r>
            <a:r>
              <a:rPr lang="en-US" i="1" dirty="0" smtClean="0"/>
              <a:t>  </a:t>
            </a:r>
            <a:r>
              <a:rPr lang="en-US" b="1" dirty="0" smtClean="0"/>
              <a:t>commit</a:t>
            </a:r>
            <a:r>
              <a:rPr lang="en-US" i="1" dirty="0" smtClean="0"/>
              <a:t>&gt; or &lt;T</a:t>
            </a:r>
            <a:r>
              <a:rPr lang="en-US" i="1" baseline="-25000" dirty="0" smtClean="0"/>
              <a:t>i</a:t>
            </a:r>
            <a:r>
              <a:rPr lang="en-US" i="1" dirty="0" smtClean="0"/>
              <a:t> </a:t>
            </a:r>
            <a:r>
              <a:rPr lang="en-US" b="1" dirty="0" smtClean="0"/>
              <a:t>abort</a:t>
            </a:r>
            <a:r>
              <a:rPr lang="en-US" i="1" dirty="0" smtClean="0"/>
              <a:t>&gt; </a:t>
            </a:r>
            <a:r>
              <a:rPr lang="en-US" dirty="0" smtClean="0"/>
              <a:t>is found, remove </a:t>
            </a:r>
            <a:r>
              <a:rPr lang="en-US" i="1" dirty="0" smtClean="0"/>
              <a:t>T</a:t>
            </a:r>
            <a:r>
              <a:rPr lang="en-US" i="1" baseline="-25000" dirty="0" smtClean="0"/>
              <a:t>i</a:t>
            </a:r>
            <a:r>
              <a:rPr lang="en-US" i="1" dirty="0" smtClean="0"/>
              <a:t>  </a:t>
            </a:r>
            <a:r>
              <a:rPr lang="en-US" dirty="0" smtClean="0"/>
              <a:t>from undo-list</a:t>
            </a:r>
          </a:p>
          <a:p>
            <a:endParaRPr lang="en-US" dirty="0" smtClean="0"/>
          </a:p>
        </p:txBody>
      </p:sp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Recovery Algorithm (After Crash)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Recovery Algorithm (Cont.)</a:t>
            </a:r>
          </a:p>
        </p:txBody>
      </p:sp>
      <p:sp>
        <p:nvSpPr>
          <p:cNvPr id="211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b="1" dirty="0" smtClean="0"/>
              <a:t>Undo phase: </a:t>
            </a:r>
            <a:endParaRPr lang="en-US" dirty="0" smtClean="0"/>
          </a:p>
          <a:p>
            <a:pPr marL="800100" lvl="1" indent="-342900">
              <a:lnSpc>
                <a:spcPct val="90000"/>
              </a:lnSpc>
              <a:buFont typeface="Monotype Sorts" charset="2"/>
              <a:buAutoNum type="arabicPeriod"/>
            </a:pPr>
            <a:r>
              <a:rPr lang="en-US" dirty="0" smtClean="0"/>
              <a:t>Scan log backwards from end </a:t>
            </a:r>
          </a:p>
          <a:p>
            <a:pPr marL="1200150" lvl="2" indent="-342900">
              <a:lnSpc>
                <a:spcPct val="90000"/>
              </a:lnSpc>
              <a:buFont typeface="Monotype Sorts" charset="2"/>
              <a:buAutoNum type="arabicPeriod"/>
            </a:pPr>
            <a:r>
              <a:rPr lang="en-US" dirty="0" smtClean="0"/>
              <a:t>Whenever a log record </a:t>
            </a:r>
            <a:r>
              <a:rPr lang="en-US" i="1" dirty="0" smtClean="0"/>
              <a:t>&lt;T</a:t>
            </a:r>
            <a:r>
              <a:rPr lang="en-US" i="1" baseline="-25000" dirty="0" smtClean="0"/>
              <a:t>i</a:t>
            </a:r>
            <a:r>
              <a:rPr lang="en-US" i="1" dirty="0" smtClean="0"/>
              <a:t>, </a:t>
            </a:r>
            <a:r>
              <a:rPr lang="en-US" i="1" dirty="0" err="1" smtClean="0"/>
              <a:t>X</a:t>
            </a:r>
            <a:r>
              <a:rPr lang="en-US" i="1" baseline="-25000" dirty="0" err="1" smtClean="0"/>
              <a:t>j</a:t>
            </a:r>
            <a:r>
              <a:rPr lang="en-US" i="1" dirty="0" smtClean="0"/>
              <a:t>,  V</a:t>
            </a:r>
            <a:r>
              <a:rPr lang="en-US" i="1" baseline="-25000" dirty="0" smtClean="0"/>
              <a:t>1</a:t>
            </a:r>
            <a:r>
              <a:rPr lang="en-US" i="1" dirty="0" smtClean="0"/>
              <a:t>,  V</a:t>
            </a:r>
            <a:r>
              <a:rPr lang="en-US" i="1" baseline="-25000" dirty="0" smtClean="0"/>
              <a:t>2</a:t>
            </a:r>
            <a:r>
              <a:rPr lang="en-US" i="1" dirty="0" smtClean="0"/>
              <a:t>&gt; </a:t>
            </a:r>
            <a:r>
              <a:rPr lang="en-US" dirty="0" smtClean="0"/>
              <a:t>is found where </a:t>
            </a:r>
            <a:r>
              <a:rPr lang="en-US" i="1" dirty="0" smtClean="0"/>
              <a:t>T</a:t>
            </a:r>
            <a:r>
              <a:rPr lang="en-US" i="1" baseline="-25000" dirty="0" smtClean="0"/>
              <a:t>i</a:t>
            </a:r>
            <a:r>
              <a:rPr lang="en-US" i="1" dirty="0" smtClean="0"/>
              <a:t> </a:t>
            </a:r>
            <a:r>
              <a:rPr lang="en-US" dirty="0" smtClean="0"/>
              <a:t>is in undo-list perform same actions as for transaction rollback:</a:t>
            </a:r>
          </a:p>
          <a:p>
            <a:pPr marL="1543050" lvl="3" indent="-342900">
              <a:lnSpc>
                <a:spcPct val="90000"/>
              </a:lnSpc>
              <a:buFont typeface="Monotype Sorts" charset="2"/>
              <a:buAutoNum type="arabicPeriod"/>
            </a:pPr>
            <a:r>
              <a:rPr lang="en-US" dirty="0" smtClean="0"/>
              <a:t> perform undo by writing </a:t>
            </a:r>
            <a:r>
              <a:rPr lang="en-US" i="1" dirty="0" smtClean="0"/>
              <a:t>V</a:t>
            </a:r>
            <a:r>
              <a:rPr lang="en-US" i="1" baseline="-25000" dirty="0" smtClean="0"/>
              <a:t>1</a:t>
            </a:r>
            <a:r>
              <a:rPr lang="en-US" dirty="0" smtClean="0"/>
              <a:t> to </a:t>
            </a:r>
            <a:r>
              <a:rPr lang="en-US" i="1" dirty="0" err="1" smtClean="0"/>
              <a:t>X</a:t>
            </a:r>
            <a:r>
              <a:rPr lang="en-US" i="1" baseline="-25000" dirty="0" err="1" smtClean="0"/>
              <a:t>j</a:t>
            </a:r>
            <a:r>
              <a:rPr lang="en-US" dirty="0" smtClean="0"/>
              <a:t>.</a:t>
            </a:r>
          </a:p>
          <a:p>
            <a:pPr marL="1543050" lvl="3" indent="-342900">
              <a:lnSpc>
                <a:spcPct val="90000"/>
              </a:lnSpc>
              <a:buFont typeface="Monotype Sorts" charset="2"/>
              <a:buAutoNum type="arabicPeriod"/>
            </a:pPr>
            <a:r>
              <a:rPr lang="en-US" dirty="0" smtClean="0"/>
              <a:t>write a log record </a:t>
            </a:r>
            <a:r>
              <a:rPr lang="en-US" i="1" dirty="0" smtClean="0"/>
              <a:t>&lt;T</a:t>
            </a:r>
            <a:r>
              <a:rPr lang="en-US" i="1" baseline="-25000" dirty="0" smtClean="0"/>
              <a:t>i</a:t>
            </a:r>
            <a:r>
              <a:rPr lang="en-US" i="1" dirty="0" smtClean="0"/>
              <a:t> , </a:t>
            </a:r>
            <a:r>
              <a:rPr lang="en-US" i="1" dirty="0" err="1" smtClean="0"/>
              <a:t>X</a:t>
            </a:r>
            <a:r>
              <a:rPr lang="en-US" i="1" baseline="-25000" dirty="0" err="1" smtClean="0"/>
              <a:t>j</a:t>
            </a:r>
            <a:r>
              <a:rPr lang="en-US" i="1" dirty="0" smtClean="0"/>
              <a:t>,  V</a:t>
            </a:r>
            <a:r>
              <a:rPr lang="en-US" i="1" baseline="-25000" dirty="0" smtClean="0"/>
              <a:t>1</a:t>
            </a:r>
            <a:r>
              <a:rPr lang="en-US" i="1" dirty="0" smtClean="0"/>
              <a:t>&gt;</a:t>
            </a:r>
          </a:p>
          <a:p>
            <a:pPr marL="1200150" lvl="2" indent="-342900">
              <a:lnSpc>
                <a:spcPct val="90000"/>
              </a:lnSpc>
              <a:buFont typeface="Monotype Sorts" charset="2"/>
              <a:buAutoNum type="arabicPeriod"/>
            </a:pPr>
            <a:r>
              <a:rPr lang="en-US" dirty="0" smtClean="0"/>
              <a:t>Whenever a log record </a:t>
            </a:r>
            <a:r>
              <a:rPr lang="en-US" i="1" dirty="0" smtClean="0"/>
              <a:t>&lt;T</a:t>
            </a:r>
            <a:r>
              <a:rPr lang="en-US" i="1" baseline="-25000" dirty="0" smtClean="0"/>
              <a:t>i</a:t>
            </a:r>
            <a:r>
              <a:rPr lang="en-US" i="1" dirty="0" smtClean="0"/>
              <a:t> </a:t>
            </a:r>
            <a:r>
              <a:rPr lang="en-US" b="1" dirty="0" smtClean="0"/>
              <a:t>start</a:t>
            </a:r>
            <a:r>
              <a:rPr lang="en-US" i="1" dirty="0" smtClean="0"/>
              <a:t>&gt; </a:t>
            </a:r>
            <a:r>
              <a:rPr lang="en-US" dirty="0" smtClean="0"/>
              <a:t>is found where </a:t>
            </a:r>
            <a:r>
              <a:rPr lang="en-US" i="1" dirty="0" smtClean="0"/>
              <a:t>T</a:t>
            </a:r>
            <a:r>
              <a:rPr lang="en-US" i="1" baseline="-25000" dirty="0" smtClean="0"/>
              <a:t>i</a:t>
            </a:r>
            <a:r>
              <a:rPr lang="en-US" i="1" dirty="0" smtClean="0"/>
              <a:t> </a:t>
            </a:r>
            <a:r>
              <a:rPr lang="en-US" dirty="0" smtClean="0"/>
              <a:t>is in undo-list, </a:t>
            </a:r>
          </a:p>
          <a:p>
            <a:pPr marL="1543050" lvl="3" indent="-342900">
              <a:lnSpc>
                <a:spcPct val="90000"/>
              </a:lnSpc>
              <a:buFont typeface="Monotype Sorts" charset="2"/>
              <a:buAutoNum type="arabicPeriod"/>
            </a:pPr>
            <a:r>
              <a:rPr lang="en-US" dirty="0" smtClean="0"/>
              <a:t>Write a log record </a:t>
            </a:r>
            <a:r>
              <a:rPr lang="en-US" i="1" dirty="0" smtClean="0"/>
              <a:t>&lt;T</a:t>
            </a:r>
            <a:r>
              <a:rPr lang="en-US" i="1" baseline="-25000" dirty="0" smtClean="0"/>
              <a:t>i </a:t>
            </a:r>
            <a:r>
              <a:rPr lang="en-US" i="1" dirty="0" smtClean="0"/>
              <a:t> </a:t>
            </a:r>
            <a:r>
              <a:rPr lang="en-US" b="1" dirty="0" smtClean="0"/>
              <a:t>abort</a:t>
            </a:r>
            <a:r>
              <a:rPr lang="en-US" i="1" dirty="0" smtClean="0"/>
              <a:t>&gt; </a:t>
            </a:r>
          </a:p>
          <a:p>
            <a:pPr marL="1543050" lvl="3" indent="-342900">
              <a:lnSpc>
                <a:spcPct val="90000"/>
              </a:lnSpc>
              <a:buFont typeface="Monotype Sorts" charset="2"/>
              <a:buAutoNum type="arabicPeriod"/>
            </a:pPr>
            <a:r>
              <a:rPr lang="en-US" dirty="0" smtClean="0"/>
              <a:t>Remove </a:t>
            </a:r>
            <a:r>
              <a:rPr lang="en-US" i="1" dirty="0" smtClean="0"/>
              <a:t>T</a:t>
            </a:r>
            <a:r>
              <a:rPr lang="en-US" i="1" baseline="-25000" dirty="0" smtClean="0"/>
              <a:t>i  </a:t>
            </a:r>
            <a:r>
              <a:rPr lang="en-US" dirty="0" smtClean="0"/>
              <a:t>from undo-list</a:t>
            </a:r>
          </a:p>
          <a:p>
            <a:pPr marL="1200150" lvl="2" indent="-342900">
              <a:lnSpc>
                <a:spcPct val="90000"/>
              </a:lnSpc>
              <a:buFont typeface="Monotype Sorts" charset="2"/>
              <a:buAutoNum type="arabicPeriod"/>
            </a:pPr>
            <a:r>
              <a:rPr lang="en-US" dirty="0" smtClean="0"/>
              <a:t>Stop when undo-list is empty</a:t>
            </a:r>
          </a:p>
          <a:p>
            <a:pPr marL="1543050" lvl="3" indent="-342900">
              <a:lnSpc>
                <a:spcPct val="90000"/>
              </a:lnSpc>
              <a:buFont typeface="Monotype Sorts" charset="2"/>
              <a:buChar char="l"/>
            </a:pPr>
            <a:r>
              <a:rPr lang="en-US" dirty="0" smtClean="0"/>
              <a:t>i.e. </a:t>
            </a:r>
            <a:r>
              <a:rPr lang="en-US" i="1" dirty="0" smtClean="0"/>
              <a:t>&lt;T</a:t>
            </a:r>
            <a:r>
              <a:rPr lang="en-US" i="1" baseline="-25000" dirty="0" smtClean="0"/>
              <a:t>i</a:t>
            </a:r>
            <a:r>
              <a:rPr lang="en-US" i="1" dirty="0" smtClean="0"/>
              <a:t> </a:t>
            </a:r>
            <a:r>
              <a:rPr lang="en-US" b="1" dirty="0" smtClean="0"/>
              <a:t>start</a:t>
            </a:r>
            <a:r>
              <a:rPr lang="en-US" i="1" dirty="0" smtClean="0"/>
              <a:t>&gt; </a:t>
            </a:r>
            <a:r>
              <a:rPr lang="en-US" dirty="0" smtClean="0"/>
              <a:t>has been found for every transaction in undo-list</a:t>
            </a:r>
          </a:p>
          <a:p>
            <a:pPr>
              <a:lnSpc>
                <a:spcPct val="90000"/>
              </a:lnSpc>
              <a:buFont typeface="Monotype Sorts" charset="2"/>
              <a:buChar char="l"/>
            </a:pPr>
            <a:r>
              <a:rPr lang="en-US" dirty="0" smtClean="0"/>
              <a:t>After undo phase completes, normal transaction processing </a:t>
            </a:r>
            <a:r>
              <a:rPr lang="en-US" smtClean="0"/>
              <a:t>can resume.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429126" y="0"/>
            <a:ext cx="4445000" cy="5889625"/>
          </a:xfrm>
        </p:spPr>
        <p:txBody>
          <a:bodyPr/>
          <a:lstStyle/>
          <a:p>
            <a:pPr algn="l"/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Q1: How many pages of the log will the system read for recovery (explain)?</a:t>
            </a:r>
            <a:br>
              <a:rPr lang="en-US" sz="2000" dirty="0">
                <a:solidFill>
                  <a:schemeClr val="bg2">
                    <a:lumMod val="75000"/>
                  </a:schemeClr>
                </a:solidFill>
              </a:rPr>
            </a:br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/>
            </a:r>
            <a:br>
              <a:rPr lang="en-US" sz="2000" dirty="0">
                <a:solidFill>
                  <a:schemeClr val="bg2">
                    <a:lumMod val="75000"/>
                  </a:schemeClr>
                </a:solidFill>
              </a:rPr>
            </a:br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/>
            </a:r>
            <a:br>
              <a:rPr lang="en-US" sz="2000" dirty="0">
                <a:solidFill>
                  <a:schemeClr val="bg2">
                    <a:lumMod val="75000"/>
                  </a:schemeClr>
                </a:solidFill>
              </a:rPr>
            </a:br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</a:rPr>
              <a:t/>
            </a:r>
            <a:br>
              <a:rPr lang="en-US" sz="2000" dirty="0" smtClean="0">
                <a:solidFill>
                  <a:schemeClr val="bg2">
                    <a:lumMod val="75000"/>
                  </a:schemeClr>
                </a:solidFill>
              </a:rPr>
            </a:br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</a:rPr>
              <a:t>Q2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. Which transactions will be undone and which will be  redone?</a:t>
            </a:r>
            <a:br>
              <a:rPr lang="en-US" sz="2000" dirty="0">
                <a:solidFill>
                  <a:schemeClr val="bg2">
                    <a:lumMod val="75000"/>
                  </a:schemeClr>
                </a:solidFill>
              </a:rPr>
            </a:br>
            <a:r>
              <a:rPr lang="en-US" sz="1800" dirty="0" smtClean="0">
                <a:solidFill>
                  <a:schemeClr val="bg2">
                    <a:lumMod val="75000"/>
                  </a:schemeClr>
                </a:solidFill>
              </a:rPr>
              <a:t/>
            </a:r>
            <a:br>
              <a:rPr lang="en-US" sz="1800" dirty="0" smtClean="0">
                <a:solidFill>
                  <a:schemeClr val="bg2">
                    <a:lumMod val="75000"/>
                  </a:schemeClr>
                </a:solidFill>
              </a:rPr>
            </a:br>
            <a:r>
              <a:rPr lang="en-US" sz="1800" dirty="0" smtClean="0">
                <a:solidFill>
                  <a:schemeClr val="bg2">
                    <a:lumMod val="75000"/>
                  </a:schemeClr>
                </a:solidFill>
              </a:rPr>
              <a:t/>
            </a:r>
            <a:br>
              <a:rPr lang="en-US" sz="1800" dirty="0" smtClean="0">
                <a:solidFill>
                  <a:schemeClr val="bg2">
                    <a:lumMod val="75000"/>
                  </a:schemeClr>
                </a:solidFill>
              </a:rPr>
            </a:br>
            <a:r>
              <a:rPr lang="en-US" sz="1800" dirty="0">
                <a:solidFill>
                  <a:schemeClr val="bg2">
                    <a:lumMod val="75000"/>
                  </a:schemeClr>
                </a:solidFill>
              </a:rPr>
              <a:t/>
            </a:r>
            <a:br>
              <a:rPr lang="en-US" sz="1800" dirty="0">
                <a:solidFill>
                  <a:schemeClr val="bg2">
                    <a:lumMod val="75000"/>
                  </a:schemeClr>
                </a:solidFill>
              </a:rPr>
            </a:br>
            <a:r>
              <a:rPr lang="en-US" sz="1800" dirty="0">
                <a:solidFill>
                  <a:schemeClr val="bg2">
                    <a:lumMod val="75000"/>
                  </a:schemeClr>
                </a:solidFill>
              </a:rPr>
              <a:t/>
            </a:r>
            <a:br>
              <a:rPr lang="en-US" sz="1800" dirty="0">
                <a:solidFill>
                  <a:schemeClr val="bg2">
                    <a:lumMod val="75000"/>
                  </a:schemeClr>
                </a:solidFill>
              </a:rPr>
            </a:br>
            <a:r>
              <a:rPr lang="en-US" sz="1800" dirty="0" smtClean="0">
                <a:solidFill>
                  <a:schemeClr val="bg2">
                    <a:lumMod val="75000"/>
                  </a:schemeClr>
                </a:solidFill>
              </a:rPr>
              <a:t>Q3</a:t>
            </a:r>
            <a:r>
              <a:rPr lang="en-US" sz="1800" dirty="0">
                <a:solidFill>
                  <a:schemeClr val="bg2">
                    <a:lumMod val="75000"/>
                  </a:schemeClr>
                </a:solidFill>
              </a:rPr>
              <a:t>. What are the values of </a:t>
            </a:r>
            <a:r>
              <a:rPr lang="en-US" sz="1800" dirty="0" smtClean="0">
                <a:solidFill>
                  <a:schemeClr val="bg2">
                    <a:lumMod val="75000"/>
                  </a:schemeClr>
                </a:solidFill>
              </a:rPr>
              <a:t>{ </a:t>
            </a:r>
            <a:r>
              <a:rPr lang="en-US" sz="1800" dirty="0">
                <a:solidFill>
                  <a:schemeClr val="bg2">
                    <a:lumMod val="75000"/>
                  </a:schemeClr>
                </a:solidFill>
              </a:rPr>
              <a:t>A,   B} </a:t>
            </a:r>
            <a:r>
              <a:rPr lang="en-US" sz="1800">
                <a:solidFill>
                  <a:schemeClr val="bg2">
                    <a:lumMod val="75000"/>
                  </a:schemeClr>
                </a:solidFill>
              </a:rPr>
              <a:t>and </a:t>
            </a:r>
            <a:r>
              <a:rPr lang="en-US" sz="1800" smtClean="0">
                <a:solidFill>
                  <a:schemeClr val="bg2">
                    <a:lumMod val="75000"/>
                  </a:schemeClr>
                </a:solidFill>
              </a:rPr>
              <a:t>{C</a:t>
            </a:r>
            <a:r>
              <a:rPr lang="en-US" sz="1800" dirty="0">
                <a:solidFill>
                  <a:schemeClr val="bg2">
                    <a:lumMod val="75000"/>
                  </a:schemeClr>
                </a:solidFill>
              </a:rPr>
              <a:t>} at the end of a successful recovery (explain the  reason for your statement)?</a:t>
            </a:r>
            <a:br>
              <a:rPr lang="en-US" sz="1800" dirty="0">
                <a:solidFill>
                  <a:schemeClr val="bg2">
                    <a:lumMod val="75000"/>
                  </a:schemeClr>
                </a:solidFill>
              </a:rPr>
            </a:br>
            <a:r>
              <a:rPr lang="en-US" sz="1800" dirty="0">
                <a:solidFill>
                  <a:schemeClr val="bg2">
                    <a:lumMod val="75000"/>
                  </a:schemeClr>
                </a:solidFill>
              </a:rPr>
              <a:t/>
            </a:r>
            <a:br>
              <a:rPr lang="en-US" sz="1800" dirty="0">
                <a:solidFill>
                  <a:schemeClr val="bg2">
                    <a:lumMod val="75000"/>
                  </a:schemeClr>
                </a:solidFill>
              </a:rPr>
            </a:br>
            <a:endParaRPr lang="en-US" sz="18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8005"/>
            <a:ext cx="4086694" cy="646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8223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Q1: How many pages of the log will the system read for recovery (explain)?</a:t>
            </a:r>
          </a:p>
          <a:p>
            <a:pPr marL="0" indent="0">
              <a:buNone/>
            </a:pPr>
            <a:r>
              <a:rPr lang="en-US" i="1" dirty="0" smtClean="0"/>
              <a:t>Walking </a:t>
            </a:r>
            <a:r>
              <a:rPr lang="en-US" i="1" dirty="0"/>
              <a:t>back from the end,  at the last checkpoint T0, T2 and T4 are still uncommitted. To find their </a:t>
            </a:r>
            <a:r>
              <a:rPr lang="en-US" i="1" dirty="0" smtClean="0"/>
              <a:t>start </a:t>
            </a:r>
            <a:r>
              <a:rPr lang="en-US" i="1" dirty="0" smtClean="0"/>
              <a:t>we must </a:t>
            </a:r>
            <a:r>
              <a:rPr lang="en-US" i="1" dirty="0"/>
              <a:t>visit the first page</a:t>
            </a:r>
            <a:r>
              <a:rPr lang="en-US" i="1" dirty="0" smtClean="0"/>
              <a:t>.</a:t>
            </a:r>
            <a:endParaRPr lang="en-US" i="1" dirty="0"/>
          </a:p>
          <a:p>
            <a:pPr marL="0" indent="0">
              <a:buNone/>
            </a:pPr>
            <a:r>
              <a:rPr lang="en-US" dirty="0"/>
              <a:t>Q2. Which transactions will be undone and which will be  redone</a:t>
            </a:r>
            <a:r>
              <a:rPr lang="en-US" dirty="0" smtClean="0"/>
              <a:t>?</a:t>
            </a:r>
            <a:endParaRPr lang="en-US" dirty="0"/>
          </a:p>
          <a:p>
            <a:pPr marL="0" indent="0">
              <a:buNone/>
            </a:pPr>
            <a:r>
              <a:rPr lang="en-US" i="1" dirty="0" smtClean="0"/>
              <a:t>-Undone</a:t>
            </a:r>
            <a:r>
              <a:rPr lang="en-US" i="1" dirty="0"/>
              <a:t>(no commit): T2,  T3, T5 </a:t>
            </a:r>
            <a:r>
              <a:rPr lang="en-US" i="1" dirty="0" smtClean="0"/>
              <a:t>.</a:t>
            </a:r>
            <a:endParaRPr lang="en-US" i="1" dirty="0"/>
          </a:p>
          <a:p>
            <a:pPr marL="0" indent="0">
              <a:buNone/>
            </a:pPr>
            <a:r>
              <a:rPr lang="en-US" i="1" dirty="0" smtClean="0"/>
              <a:t>-Redone </a:t>
            </a:r>
            <a:r>
              <a:rPr lang="en-US" i="1" dirty="0"/>
              <a:t>(commit after last checkpoint): T0, </a:t>
            </a:r>
            <a:r>
              <a:rPr lang="en-US" i="1" dirty="0" smtClean="0"/>
              <a:t>T4</a:t>
            </a:r>
            <a:endParaRPr lang="en-US" i="1" dirty="0"/>
          </a:p>
          <a:p>
            <a:pPr marL="0" indent="0">
              <a:buNone/>
            </a:pPr>
            <a:r>
              <a:rPr lang="en-US" i="1" dirty="0" smtClean="0"/>
              <a:t>- Ignored </a:t>
            </a:r>
            <a:r>
              <a:rPr lang="en-US" i="1" dirty="0"/>
              <a:t>(commit before last checkpoint):  </a:t>
            </a:r>
            <a:r>
              <a:rPr lang="en-US" i="1" dirty="0" smtClean="0"/>
              <a:t>T1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Q3. What are the values of </a:t>
            </a:r>
            <a:r>
              <a:rPr lang="en-US" dirty="0" smtClean="0"/>
              <a:t>{ </a:t>
            </a:r>
            <a:r>
              <a:rPr lang="en-US" dirty="0" smtClean="0"/>
              <a:t>A,   B} and </a:t>
            </a:r>
            <a:r>
              <a:rPr lang="en-US" dirty="0" smtClean="0"/>
              <a:t>{ </a:t>
            </a:r>
            <a:r>
              <a:rPr lang="en-US" dirty="0" smtClean="0"/>
              <a:t>C} at the end of a successful recovery (explain the  reason for your statement)?</a:t>
            </a:r>
          </a:p>
          <a:p>
            <a:pPr lvl="1"/>
            <a:r>
              <a:rPr lang="en-US" dirty="0" smtClean="0"/>
              <a:t>A</a:t>
            </a:r>
            <a:r>
              <a:rPr lang="en-US" dirty="0"/>
              <a:t>=100 because (T2 A, 100, 200) which  was then undone</a:t>
            </a:r>
            <a:r>
              <a:rPr lang="en-US" dirty="0" smtClean="0"/>
              <a:t>;</a:t>
            </a:r>
            <a:endParaRPr lang="en-US" dirty="0"/>
          </a:p>
          <a:p>
            <a:pPr lvl="1"/>
            <a:r>
              <a:rPr lang="en-US" dirty="0"/>
              <a:t> B=800, because (T3 B, 800, 600) which  was then undone</a:t>
            </a:r>
            <a:r>
              <a:rPr lang="en-US" dirty="0" smtClean="0"/>
              <a:t>;</a:t>
            </a:r>
            <a:endParaRPr lang="en-US" dirty="0"/>
          </a:p>
          <a:p>
            <a:pPr lvl="1"/>
            <a:r>
              <a:rPr lang="en-US" dirty="0"/>
              <a:t>C= 2100, because (T4 C, 955, 2100) was redone while (T5 C, 2100, 4000) was undone.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655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ea typeface="+mj-ea"/>
              </a:rPr>
              <a:t>Classification of Failures</a:t>
            </a:r>
            <a:endParaRPr lang="en-US" dirty="0">
              <a:ea typeface="+mj-ea"/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b="1" dirty="0" smtClean="0"/>
              <a:t>Transaction failure</a:t>
            </a:r>
            <a:r>
              <a:rPr lang="en-US" dirty="0" smtClean="0"/>
              <a:t>: (RB)</a:t>
            </a:r>
          </a:p>
          <a:p>
            <a:pPr lvl="1"/>
            <a:r>
              <a:rPr lang="en-US" b="1" dirty="0" smtClean="0"/>
              <a:t>Logical errors</a:t>
            </a:r>
            <a:r>
              <a:rPr lang="en-US" dirty="0" smtClean="0"/>
              <a:t>: transaction cannot complete due to some internal error </a:t>
            </a:r>
            <a:r>
              <a:rPr lang="en-US" dirty="0" smtClean="0"/>
              <a:t>condition (e.g., violation of an integrity constraint).</a:t>
            </a:r>
            <a:endParaRPr lang="en-US" dirty="0" smtClean="0"/>
          </a:p>
          <a:p>
            <a:pPr lvl="1"/>
            <a:r>
              <a:rPr lang="en-US" b="1" dirty="0" smtClean="0"/>
              <a:t>System errors</a:t>
            </a:r>
            <a:r>
              <a:rPr lang="en-US" dirty="0" smtClean="0"/>
              <a:t>: the database system must terminate an active transaction due to an error condition (e.g., deadlock).</a:t>
            </a:r>
          </a:p>
          <a:p>
            <a:r>
              <a:rPr lang="en-US" b="1" dirty="0" smtClean="0"/>
              <a:t>System crash</a:t>
            </a:r>
            <a:r>
              <a:rPr lang="en-US" dirty="0" smtClean="0"/>
              <a:t>: a power failure or other hardware or software failure causes the system to crash.  (Recovery)</a:t>
            </a:r>
          </a:p>
          <a:p>
            <a:pPr lvl="1"/>
            <a:r>
              <a:rPr lang="en-US" b="1" dirty="0" smtClean="0">
                <a:solidFill>
                  <a:srgbClr val="000099"/>
                </a:solidFill>
              </a:rPr>
              <a:t>Fail-stop assumption</a:t>
            </a:r>
            <a:r>
              <a:rPr lang="en-US" dirty="0" smtClean="0"/>
              <a:t>: non-volatile storage contents are assumed to not be corrupted by system crash</a:t>
            </a:r>
          </a:p>
          <a:p>
            <a:pPr lvl="2"/>
            <a:r>
              <a:rPr lang="en-US" dirty="0" smtClean="0"/>
              <a:t>Database systems have numerous integrity checks to prevent corruption of disk data </a:t>
            </a:r>
          </a:p>
          <a:p>
            <a:r>
              <a:rPr lang="en-US" b="1" dirty="0" smtClean="0"/>
              <a:t>Disk failure</a:t>
            </a:r>
            <a:r>
              <a:rPr lang="en-US" dirty="0" smtClean="0"/>
              <a:t>: a head crash or similar disk failure destroys all or part of disk storage</a:t>
            </a:r>
          </a:p>
          <a:p>
            <a:pPr lvl="1"/>
            <a:r>
              <a:rPr lang="en-US" dirty="0" smtClean="0"/>
              <a:t>Destruction is assumed to be detectable: disk drives use checksums to detect failures and then recover.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Recovery Algorithms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9610" y="1180285"/>
            <a:ext cx="7691437" cy="5086350"/>
          </a:xfrm>
        </p:spPr>
        <p:txBody>
          <a:bodyPr/>
          <a:lstStyle/>
          <a:p>
            <a:pPr marL="381000" indent="-381000"/>
            <a:r>
              <a:rPr lang="en-US" dirty="0" smtClean="0"/>
              <a:t>Recovery algorithms have two parts</a:t>
            </a:r>
          </a:p>
          <a:p>
            <a:pPr marL="800100" lvl="1" indent="-342900">
              <a:buFont typeface="Monotype Sorts" charset="2"/>
              <a:buAutoNum type="arabicPeriod"/>
            </a:pPr>
            <a:r>
              <a:rPr lang="en-US" dirty="0" smtClean="0"/>
              <a:t>Actions taken during normal transaction processing to ensure </a:t>
            </a:r>
            <a:r>
              <a:rPr lang="en-US" dirty="0" smtClean="0"/>
              <a:t>that enough </a:t>
            </a:r>
            <a:r>
              <a:rPr lang="en-US" dirty="0" smtClean="0"/>
              <a:t>information exists to recover from </a:t>
            </a:r>
            <a:r>
              <a:rPr lang="en-US" dirty="0" smtClean="0"/>
              <a:t>failures, and</a:t>
            </a:r>
            <a:endParaRPr lang="en-US" dirty="0" smtClean="0"/>
          </a:p>
          <a:p>
            <a:pPr marL="800100" lvl="1" indent="-342900">
              <a:buFont typeface="Monotype Sorts" charset="2"/>
              <a:buAutoNum type="arabicPeriod"/>
            </a:pPr>
            <a:r>
              <a:rPr lang="en-US" dirty="0" smtClean="0"/>
              <a:t>Actions taken after a failure to recover the database contents to a state that ensures atomicity, consistency and durability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Storage Structure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0099"/>
                </a:solidFill>
              </a:rPr>
              <a:t>Volatile storage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does not survive system crashes</a:t>
            </a:r>
          </a:p>
          <a:p>
            <a:pPr lvl="1"/>
            <a:r>
              <a:rPr lang="en-US" dirty="0" smtClean="0"/>
              <a:t>examples: main memory, cache memory</a:t>
            </a:r>
          </a:p>
          <a:p>
            <a:r>
              <a:rPr lang="en-US" b="1" dirty="0" smtClean="0">
                <a:solidFill>
                  <a:srgbClr val="000099"/>
                </a:solidFill>
              </a:rPr>
              <a:t>Nonvolatile storage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survives system crashes</a:t>
            </a:r>
          </a:p>
          <a:p>
            <a:pPr lvl="1"/>
            <a:r>
              <a:rPr lang="en-US" dirty="0" smtClean="0"/>
              <a:t>examples: disk, tape, flash memory, </a:t>
            </a:r>
            <a:br>
              <a:rPr lang="en-US" dirty="0" smtClean="0"/>
            </a:br>
            <a:r>
              <a:rPr lang="en-US" dirty="0" smtClean="0"/>
              <a:t>                  non-volatile (battery backed up) RAM </a:t>
            </a:r>
          </a:p>
          <a:p>
            <a:pPr lvl="1"/>
            <a:r>
              <a:rPr lang="en-US" dirty="0" smtClean="0"/>
              <a:t>but may still fail, losing data</a:t>
            </a:r>
          </a:p>
          <a:p>
            <a:r>
              <a:rPr lang="en-US" b="1" dirty="0" smtClean="0">
                <a:solidFill>
                  <a:srgbClr val="000099"/>
                </a:solidFill>
              </a:rPr>
              <a:t>Stable storage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a mythical form of storage that survives all failures</a:t>
            </a:r>
          </a:p>
          <a:p>
            <a:pPr lvl="1"/>
            <a:r>
              <a:rPr lang="en-US" dirty="0" smtClean="0"/>
              <a:t>approximated by maintaining multiple copies on distinct nonvolatile media: </a:t>
            </a:r>
          </a:p>
          <a:p>
            <a:pPr lvl="2"/>
            <a:r>
              <a:rPr lang="en-US" dirty="0" smtClean="0"/>
              <a:t>RAID </a:t>
            </a:r>
            <a:r>
              <a:rPr lang="en-US" b="1" dirty="0"/>
              <a:t>R</a:t>
            </a:r>
            <a:r>
              <a:rPr lang="en-US" b="1" dirty="0" smtClean="0"/>
              <a:t>edundant </a:t>
            </a:r>
            <a:r>
              <a:rPr lang="en-US" b="1" dirty="0"/>
              <a:t>A</a:t>
            </a:r>
            <a:r>
              <a:rPr lang="en-US" b="1" dirty="0" smtClean="0"/>
              <a:t>rray </a:t>
            </a:r>
            <a:r>
              <a:rPr lang="en-US" b="1" dirty="0"/>
              <a:t>of </a:t>
            </a:r>
            <a:r>
              <a:rPr lang="en-US" b="1" dirty="0" smtClean="0"/>
              <a:t>Independent </a:t>
            </a:r>
            <a:r>
              <a:rPr lang="en-US" b="1" dirty="0"/>
              <a:t>D</a:t>
            </a:r>
            <a:r>
              <a:rPr lang="en-US" b="1" dirty="0" smtClean="0"/>
              <a:t>isks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Example of Data Access</a:t>
            </a:r>
          </a:p>
        </p:txBody>
      </p:sp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4027488" y="1352550"/>
            <a:ext cx="1139825" cy="13382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4217988" y="1443038"/>
            <a:ext cx="671512" cy="3190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X      </a:t>
            </a:r>
          </a:p>
        </p:txBody>
      </p:sp>
      <p:sp>
        <p:nvSpPr>
          <p:cNvPr id="33797" name="Rectangle 5"/>
          <p:cNvSpPr>
            <a:spLocks noChangeArrowheads="1"/>
          </p:cNvSpPr>
          <p:nvPr/>
        </p:nvSpPr>
        <p:spPr bwMode="auto">
          <a:xfrm>
            <a:off x="4217988" y="1900238"/>
            <a:ext cx="657225" cy="3190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Y     </a:t>
            </a:r>
          </a:p>
        </p:txBody>
      </p:sp>
      <p:sp>
        <p:nvSpPr>
          <p:cNvPr id="33798" name="Oval 9"/>
          <p:cNvSpPr>
            <a:spLocks noChangeArrowheads="1"/>
          </p:cNvSpPr>
          <p:nvPr/>
        </p:nvSpPr>
        <p:spPr bwMode="auto">
          <a:xfrm>
            <a:off x="6623050" y="1095375"/>
            <a:ext cx="1143000" cy="381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799" name="Line 11"/>
          <p:cNvSpPr>
            <a:spLocks noChangeShapeType="1"/>
          </p:cNvSpPr>
          <p:nvPr/>
        </p:nvSpPr>
        <p:spPr bwMode="auto">
          <a:xfrm>
            <a:off x="6623050" y="124777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00" name="Line 12"/>
          <p:cNvSpPr>
            <a:spLocks noChangeShapeType="1"/>
          </p:cNvSpPr>
          <p:nvPr/>
        </p:nvSpPr>
        <p:spPr bwMode="auto">
          <a:xfrm>
            <a:off x="7766050" y="126682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01" name="Freeform 18"/>
          <p:cNvSpPr>
            <a:spLocks/>
          </p:cNvSpPr>
          <p:nvPr/>
        </p:nvSpPr>
        <p:spPr bwMode="auto">
          <a:xfrm>
            <a:off x="6623050" y="2390775"/>
            <a:ext cx="1143000" cy="177800"/>
          </a:xfrm>
          <a:custGeom>
            <a:avLst/>
            <a:gdLst>
              <a:gd name="T0" fmla="*/ 0 w 720"/>
              <a:gd name="T1" fmla="*/ 0 h 112"/>
              <a:gd name="T2" fmla="*/ 240 w 720"/>
              <a:gd name="T3" fmla="*/ 96 h 112"/>
              <a:gd name="T4" fmla="*/ 528 w 720"/>
              <a:gd name="T5" fmla="*/ 96 h 112"/>
              <a:gd name="T6" fmla="*/ 720 w 720"/>
              <a:gd name="T7" fmla="*/ 0 h 112"/>
              <a:gd name="T8" fmla="*/ 0 60000 65536"/>
              <a:gd name="T9" fmla="*/ 0 60000 65536"/>
              <a:gd name="T10" fmla="*/ 0 60000 65536"/>
              <a:gd name="T11" fmla="*/ 0 60000 65536"/>
              <a:gd name="T12" fmla="*/ 0 w 720"/>
              <a:gd name="T13" fmla="*/ 0 h 112"/>
              <a:gd name="T14" fmla="*/ 720 w 720"/>
              <a:gd name="T15" fmla="*/ 112 h 1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20" h="112">
                <a:moveTo>
                  <a:pt x="0" y="0"/>
                </a:moveTo>
                <a:cubicBezTo>
                  <a:pt x="76" y="40"/>
                  <a:pt x="152" y="80"/>
                  <a:pt x="240" y="96"/>
                </a:cubicBezTo>
                <a:cubicBezTo>
                  <a:pt x="328" y="112"/>
                  <a:pt x="448" y="112"/>
                  <a:pt x="528" y="96"/>
                </a:cubicBezTo>
                <a:cubicBezTo>
                  <a:pt x="608" y="80"/>
                  <a:pt x="688" y="16"/>
                  <a:pt x="72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02" name="Rectangle 19"/>
          <p:cNvSpPr>
            <a:spLocks noChangeArrowheads="1"/>
          </p:cNvSpPr>
          <p:nvPr/>
        </p:nvSpPr>
        <p:spPr bwMode="auto">
          <a:xfrm>
            <a:off x="7004050" y="1552575"/>
            <a:ext cx="304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03" name="Rectangle 20"/>
          <p:cNvSpPr>
            <a:spLocks noChangeArrowheads="1"/>
          </p:cNvSpPr>
          <p:nvPr/>
        </p:nvSpPr>
        <p:spPr bwMode="auto">
          <a:xfrm>
            <a:off x="7004050" y="2009775"/>
            <a:ext cx="304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04" name="Text Box 21"/>
          <p:cNvSpPr txBox="1">
            <a:spLocks noChangeArrowheads="1"/>
          </p:cNvSpPr>
          <p:nvPr/>
        </p:nvSpPr>
        <p:spPr bwMode="auto">
          <a:xfrm>
            <a:off x="7369175" y="1487488"/>
            <a:ext cx="3540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A</a:t>
            </a:r>
          </a:p>
        </p:txBody>
      </p:sp>
      <p:sp>
        <p:nvSpPr>
          <p:cNvPr id="33805" name="Text Box 22"/>
          <p:cNvSpPr txBox="1">
            <a:spLocks noChangeArrowheads="1"/>
          </p:cNvSpPr>
          <p:nvPr/>
        </p:nvSpPr>
        <p:spPr bwMode="auto">
          <a:xfrm>
            <a:off x="7385050" y="1927225"/>
            <a:ext cx="3540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B</a:t>
            </a:r>
          </a:p>
        </p:txBody>
      </p:sp>
      <p:sp>
        <p:nvSpPr>
          <p:cNvPr id="33806" name="Rectangle 23"/>
          <p:cNvSpPr>
            <a:spLocks noChangeArrowheads="1"/>
          </p:cNvSpPr>
          <p:nvPr/>
        </p:nvSpPr>
        <p:spPr bwMode="auto">
          <a:xfrm>
            <a:off x="3189288" y="3576638"/>
            <a:ext cx="7620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07" name="Rectangle 24"/>
          <p:cNvSpPr>
            <a:spLocks noChangeArrowheads="1"/>
          </p:cNvSpPr>
          <p:nvPr/>
        </p:nvSpPr>
        <p:spPr bwMode="auto">
          <a:xfrm>
            <a:off x="4408488" y="3576638"/>
            <a:ext cx="7620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08" name="Rectangle 27"/>
          <p:cNvSpPr>
            <a:spLocks noChangeArrowheads="1"/>
          </p:cNvSpPr>
          <p:nvPr/>
        </p:nvSpPr>
        <p:spPr bwMode="auto">
          <a:xfrm>
            <a:off x="4713288" y="3729038"/>
            <a:ext cx="2286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09" name="Rectangle 28"/>
          <p:cNvSpPr>
            <a:spLocks noChangeArrowheads="1"/>
          </p:cNvSpPr>
          <p:nvPr/>
        </p:nvSpPr>
        <p:spPr bwMode="auto">
          <a:xfrm>
            <a:off x="3570288" y="3881438"/>
            <a:ext cx="2286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10" name="Rectangle 29"/>
          <p:cNvSpPr>
            <a:spLocks noChangeArrowheads="1"/>
          </p:cNvSpPr>
          <p:nvPr/>
        </p:nvSpPr>
        <p:spPr bwMode="auto">
          <a:xfrm>
            <a:off x="3570288" y="4338638"/>
            <a:ext cx="2286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11" name="Line 30"/>
          <p:cNvSpPr>
            <a:spLocks noChangeShapeType="1"/>
          </p:cNvSpPr>
          <p:nvPr/>
        </p:nvSpPr>
        <p:spPr bwMode="auto">
          <a:xfrm flipV="1">
            <a:off x="3113088" y="5557838"/>
            <a:ext cx="45529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12" name="Text Box 31"/>
          <p:cNvSpPr txBox="1">
            <a:spLocks noChangeArrowheads="1"/>
          </p:cNvSpPr>
          <p:nvPr/>
        </p:nvSpPr>
        <p:spPr bwMode="auto">
          <a:xfrm>
            <a:off x="3230563" y="3816350"/>
            <a:ext cx="4032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x</a:t>
            </a:r>
            <a:r>
              <a:rPr lang="en-US" sz="2000" baseline="-25000"/>
              <a:t>1</a:t>
            </a:r>
            <a:endParaRPr lang="en-US" sz="2000"/>
          </a:p>
        </p:txBody>
      </p:sp>
      <p:sp>
        <p:nvSpPr>
          <p:cNvPr id="33813" name="Text Box 32"/>
          <p:cNvSpPr txBox="1">
            <a:spLocks noChangeArrowheads="1"/>
          </p:cNvSpPr>
          <p:nvPr/>
        </p:nvSpPr>
        <p:spPr bwMode="auto">
          <a:xfrm>
            <a:off x="3227388" y="4211638"/>
            <a:ext cx="4492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y</a:t>
            </a:r>
            <a:r>
              <a:rPr lang="en-US" sz="2000" baseline="-25000"/>
              <a:t>1 </a:t>
            </a:r>
            <a:endParaRPr lang="en-US" sz="2000"/>
          </a:p>
        </p:txBody>
      </p:sp>
      <p:sp>
        <p:nvSpPr>
          <p:cNvPr id="33814" name="Text Box 33"/>
          <p:cNvSpPr txBox="1">
            <a:spLocks noChangeArrowheads="1"/>
          </p:cNvSpPr>
          <p:nvPr/>
        </p:nvSpPr>
        <p:spPr bwMode="auto">
          <a:xfrm>
            <a:off x="4087813" y="996950"/>
            <a:ext cx="8318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000099"/>
                </a:solidFill>
              </a:rPr>
              <a:t>buffer</a:t>
            </a:r>
          </a:p>
        </p:txBody>
      </p:sp>
      <p:sp>
        <p:nvSpPr>
          <p:cNvPr id="33815" name="Text Box 34"/>
          <p:cNvSpPr txBox="1">
            <a:spLocks noChangeArrowheads="1"/>
          </p:cNvSpPr>
          <p:nvPr/>
        </p:nvSpPr>
        <p:spPr bwMode="auto">
          <a:xfrm>
            <a:off x="1549400" y="1330325"/>
            <a:ext cx="18621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i="1"/>
              <a:t>Buffer Block A</a:t>
            </a:r>
            <a:r>
              <a:rPr lang="en-US" sz="2000"/>
              <a:t> </a:t>
            </a:r>
          </a:p>
        </p:txBody>
      </p:sp>
      <p:sp>
        <p:nvSpPr>
          <p:cNvPr id="33816" name="Text Box 35"/>
          <p:cNvSpPr txBox="1">
            <a:spLocks noChangeArrowheads="1"/>
          </p:cNvSpPr>
          <p:nvPr/>
        </p:nvSpPr>
        <p:spPr bwMode="auto">
          <a:xfrm>
            <a:off x="1535113" y="1847850"/>
            <a:ext cx="17922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i="1"/>
              <a:t>Buffer Block B</a:t>
            </a:r>
            <a:endParaRPr lang="en-US" sz="2000"/>
          </a:p>
        </p:txBody>
      </p:sp>
      <p:sp>
        <p:nvSpPr>
          <p:cNvPr id="33817" name="Line 36"/>
          <p:cNvSpPr>
            <a:spLocks noChangeShapeType="1"/>
          </p:cNvSpPr>
          <p:nvPr/>
        </p:nvSpPr>
        <p:spPr bwMode="auto">
          <a:xfrm>
            <a:off x="3357563" y="15621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18" name="Line 37"/>
          <p:cNvSpPr>
            <a:spLocks noChangeShapeType="1"/>
          </p:cNvSpPr>
          <p:nvPr/>
        </p:nvSpPr>
        <p:spPr bwMode="auto">
          <a:xfrm>
            <a:off x="3341688" y="2052638"/>
            <a:ext cx="895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19" name="Line 38"/>
          <p:cNvSpPr>
            <a:spLocks noChangeShapeType="1"/>
          </p:cNvSpPr>
          <p:nvPr/>
        </p:nvSpPr>
        <p:spPr bwMode="auto">
          <a:xfrm flipH="1" flipV="1">
            <a:off x="4865688" y="1593850"/>
            <a:ext cx="2101850" cy="936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20" name="Line 39"/>
          <p:cNvSpPr>
            <a:spLocks noChangeShapeType="1"/>
          </p:cNvSpPr>
          <p:nvPr/>
        </p:nvSpPr>
        <p:spPr bwMode="auto">
          <a:xfrm>
            <a:off x="4868863" y="2052638"/>
            <a:ext cx="2082800" cy="104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21" name="Text Box 40"/>
          <p:cNvSpPr txBox="1">
            <a:spLocks noChangeArrowheads="1"/>
          </p:cNvSpPr>
          <p:nvPr/>
        </p:nvSpPr>
        <p:spPr bwMode="auto">
          <a:xfrm>
            <a:off x="5353050" y="1231900"/>
            <a:ext cx="1073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input(A)</a:t>
            </a:r>
          </a:p>
        </p:txBody>
      </p:sp>
      <p:sp>
        <p:nvSpPr>
          <p:cNvPr id="33822" name="Text Box 41"/>
          <p:cNvSpPr txBox="1">
            <a:spLocks noChangeArrowheads="1"/>
          </p:cNvSpPr>
          <p:nvPr/>
        </p:nvSpPr>
        <p:spPr bwMode="auto">
          <a:xfrm>
            <a:off x="5295900" y="2155825"/>
            <a:ext cx="12969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output(B) </a:t>
            </a:r>
          </a:p>
        </p:txBody>
      </p:sp>
      <p:sp>
        <p:nvSpPr>
          <p:cNvPr id="33823" name="Line 42"/>
          <p:cNvSpPr>
            <a:spLocks noChangeShapeType="1"/>
          </p:cNvSpPr>
          <p:nvPr/>
        </p:nvSpPr>
        <p:spPr bwMode="auto">
          <a:xfrm flipH="1">
            <a:off x="3665538" y="1671638"/>
            <a:ext cx="533400" cy="220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24" name="Line 43"/>
          <p:cNvSpPr>
            <a:spLocks noChangeShapeType="1"/>
          </p:cNvSpPr>
          <p:nvPr/>
        </p:nvSpPr>
        <p:spPr bwMode="auto">
          <a:xfrm flipV="1">
            <a:off x="3798888" y="2205038"/>
            <a:ext cx="609600" cy="228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25" name="Text Box 44"/>
          <p:cNvSpPr txBox="1">
            <a:spLocks noChangeArrowheads="1"/>
          </p:cNvSpPr>
          <p:nvPr/>
        </p:nvSpPr>
        <p:spPr bwMode="auto">
          <a:xfrm>
            <a:off x="2881313" y="2605088"/>
            <a:ext cx="10302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read(X)</a:t>
            </a:r>
          </a:p>
        </p:txBody>
      </p:sp>
      <p:sp>
        <p:nvSpPr>
          <p:cNvPr id="33826" name="Text Box 45"/>
          <p:cNvSpPr txBox="1">
            <a:spLocks noChangeArrowheads="1"/>
          </p:cNvSpPr>
          <p:nvPr/>
        </p:nvSpPr>
        <p:spPr bwMode="auto">
          <a:xfrm>
            <a:off x="4195763" y="2936875"/>
            <a:ext cx="10541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write(Y)</a:t>
            </a:r>
          </a:p>
        </p:txBody>
      </p:sp>
      <p:sp>
        <p:nvSpPr>
          <p:cNvPr id="33827" name="Text Box 46"/>
          <p:cNvSpPr txBox="1">
            <a:spLocks noChangeArrowheads="1"/>
          </p:cNvSpPr>
          <p:nvPr/>
        </p:nvSpPr>
        <p:spPr bwMode="auto">
          <a:xfrm>
            <a:off x="6961188" y="5748338"/>
            <a:ext cx="6365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000099"/>
                </a:solidFill>
              </a:rPr>
              <a:t>disk</a:t>
            </a:r>
          </a:p>
        </p:txBody>
      </p:sp>
      <p:sp>
        <p:nvSpPr>
          <p:cNvPr id="33828" name="Text Box 63"/>
          <p:cNvSpPr txBox="1">
            <a:spLocks noChangeArrowheads="1"/>
          </p:cNvSpPr>
          <p:nvPr/>
        </p:nvSpPr>
        <p:spPr bwMode="auto">
          <a:xfrm>
            <a:off x="2971800" y="4795838"/>
            <a:ext cx="1371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/>
              <a:t>work area</a:t>
            </a:r>
          </a:p>
          <a:p>
            <a:r>
              <a:rPr lang="en-US" sz="2000"/>
              <a:t>of T</a:t>
            </a:r>
            <a:r>
              <a:rPr lang="en-US" sz="2000" baseline="-25000"/>
              <a:t>1</a:t>
            </a:r>
            <a:endParaRPr lang="en-US" sz="2000"/>
          </a:p>
        </p:txBody>
      </p:sp>
      <p:sp>
        <p:nvSpPr>
          <p:cNvPr id="33829" name="Text Box 64"/>
          <p:cNvSpPr txBox="1">
            <a:spLocks noChangeArrowheads="1"/>
          </p:cNvSpPr>
          <p:nvPr/>
        </p:nvSpPr>
        <p:spPr bwMode="auto">
          <a:xfrm>
            <a:off x="4416425" y="4768850"/>
            <a:ext cx="129381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work area</a:t>
            </a:r>
          </a:p>
          <a:p>
            <a:r>
              <a:rPr lang="en-US" sz="2000"/>
              <a:t>of T</a:t>
            </a:r>
            <a:r>
              <a:rPr lang="en-US" sz="2000" baseline="-25000"/>
              <a:t>2 </a:t>
            </a:r>
            <a:endParaRPr lang="en-US" sz="2000"/>
          </a:p>
        </p:txBody>
      </p:sp>
      <p:sp>
        <p:nvSpPr>
          <p:cNvPr id="33830" name="Text Box 65"/>
          <p:cNvSpPr txBox="1">
            <a:spLocks noChangeArrowheads="1"/>
          </p:cNvSpPr>
          <p:nvPr/>
        </p:nvSpPr>
        <p:spPr bwMode="auto">
          <a:xfrm>
            <a:off x="4335463" y="5762625"/>
            <a:ext cx="11001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000099"/>
                </a:solidFill>
              </a:rPr>
              <a:t>memory</a:t>
            </a:r>
          </a:p>
        </p:txBody>
      </p:sp>
      <p:sp>
        <p:nvSpPr>
          <p:cNvPr id="33831" name="Text Box 66"/>
          <p:cNvSpPr txBox="1">
            <a:spLocks noChangeArrowheads="1"/>
          </p:cNvSpPr>
          <p:nvPr/>
        </p:nvSpPr>
        <p:spPr bwMode="auto">
          <a:xfrm>
            <a:off x="4389438" y="3589338"/>
            <a:ext cx="4032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x</a:t>
            </a:r>
            <a:r>
              <a:rPr lang="en-US" sz="2000" baseline="-25000"/>
              <a:t>2</a:t>
            </a:r>
            <a:endParaRPr lang="en-US" sz="2000"/>
          </a:p>
        </p:txBody>
      </p:sp>
      <p:sp>
        <p:nvSpPr>
          <p:cNvPr id="33832" name="Line 67"/>
          <p:cNvSpPr>
            <a:spLocks noChangeShapeType="1"/>
          </p:cNvSpPr>
          <p:nvPr/>
        </p:nvSpPr>
        <p:spPr bwMode="auto">
          <a:xfrm>
            <a:off x="6443663" y="784225"/>
            <a:ext cx="0" cy="554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Data Access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14388" y="1093788"/>
            <a:ext cx="7661275" cy="4473575"/>
          </a:xfrm>
        </p:spPr>
        <p:txBody>
          <a:bodyPr/>
          <a:lstStyle/>
          <a:p>
            <a:r>
              <a:rPr lang="en-US" sz="2000" b="1" dirty="0" smtClean="0">
                <a:solidFill>
                  <a:srgbClr val="000099"/>
                </a:solidFill>
              </a:rPr>
              <a:t>Physical blocks</a:t>
            </a:r>
            <a:r>
              <a:rPr lang="en-US" sz="2000" dirty="0" smtClean="0"/>
              <a:t> are those blocks residing on the disk. </a:t>
            </a:r>
          </a:p>
          <a:p>
            <a:r>
              <a:rPr lang="en-US" sz="2000" b="1" dirty="0" smtClean="0">
                <a:solidFill>
                  <a:srgbClr val="000099"/>
                </a:solidFill>
              </a:rPr>
              <a:t>Buffer blocks</a:t>
            </a:r>
            <a:r>
              <a:rPr lang="en-US" sz="2000" dirty="0" smtClean="0"/>
              <a:t> are the blocks residing temporarily in main memory.</a:t>
            </a:r>
          </a:p>
          <a:p>
            <a:r>
              <a:rPr lang="en-US" sz="2000" dirty="0" smtClean="0"/>
              <a:t>Block movements between  disk and main memory are initiated through the following two operations:</a:t>
            </a:r>
          </a:p>
          <a:p>
            <a:pPr lvl="1"/>
            <a:r>
              <a:rPr lang="en-US" sz="2000" b="1" dirty="0" smtClean="0">
                <a:solidFill>
                  <a:srgbClr val="000099"/>
                </a:solidFill>
              </a:rPr>
              <a:t>input</a:t>
            </a:r>
            <a:r>
              <a:rPr lang="en-US" sz="2000" dirty="0" smtClean="0"/>
              <a:t>(</a:t>
            </a:r>
            <a:r>
              <a:rPr lang="en-US" sz="2000" i="1" dirty="0" smtClean="0"/>
              <a:t>B</a:t>
            </a:r>
            <a:r>
              <a:rPr lang="en-US" sz="2000" dirty="0" smtClean="0"/>
              <a:t>) transfers the physical block </a:t>
            </a:r>
            <a:r>
              <a:rPr lang="en-US" sz="2000" i="1" dirty="0" smtClean="0"/>
              <a:t>B  </a:t>
            </a:r>
            <a:r>
              <a:rPr lang="en-US" sz="2000" dirty="0" smtClean="0"/>
              <a:t>to main memory.</a:t>
            </a:r>
          </a:p>
          <a:p>
            <a:pPr lvl="1"/>
            <a:r>
              <a:rPr lang="en-US" sz="2000" b="1" dirty="0" smtClean="0">
                <a:solidFill>
                  <a:srgbClr val="000099"/>
                </a:solidFill>
              </a:rPr>
              <a:t>output</a:t>
            </a:r>
            <a:r>
              <a:rPr lang="en-US" sz="2000" dirty="0" smtClean="0"/>
              <a:t>(</a:t>
            </a:r>
            <a:r>
              <a:rPr lang="en-US" sz="2000" i="1" dirty="0" smtClean="0"/>
              <a:t>B</a:t>
            </a:r>
            <a:r>
              <a:rPr lang="en-US" sz="2000" dirty="0" smtClean="0"/>
              <a:t>) transfers the buffer block </a:t>
            </a:r>
            <a:r>
              <a:rPr lang="en-US" sz="2000" i="1" dirty="0" smtClean="0"/>
              <a:t>B </a:t>
            </a:r>
            <a:r>
              <a:rPr lang="en-US" sz="2000" dirty="0" smtClean="0"/>
              <a:t>to the disk, and replaces the appropriate physical block there.</a:t>
            </a:r>
          </a:p>
          <a:p>
            <a:r>
              <a:rPr lang="en-US" sz="2000" dirty="0" smtClean="0"/>
              <a:t>We assume, for simplicity, that each data item fits in, and is stored inside, a single block.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Recovery and Atomicity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 ensure atomicity despite failures, we </a:t>
            </a:r>
            <a:r>
              <a:rPr lang="en-US" dirty="0" smtClean="0"/>
              <a:t> </a:t>
            </a:r>
            <a:r>
              <a:rPr lang="en-US" dirty="0"/>
              <a:t>output to stable storage a </a:t>
            </a:r>
            <a:r>
              <a:rPr lang="en-US" dirty="0" smtClean="0"/>
              <a:t>log describing </a:t>
            </a:r>
            <a:r>
              <a:rPr lang="en-US" dirty="0" smtClean="0"/>
              <a:t>the </a:t>
            </a:r>
            <a:r>
              <a:rPr lang="en-US" dirty="0" smtClean="0"/>
              <a:t>modifications to be made to the database before we  actually modify </a:t>
            </a:r>
            <a:r>
              <a:rPr lang="en-US" dirty="0" smtClean="0"/>
              <a:t>the </a:t>
            </a:r>
            <a:r>
              <a:rPr lang="en-US" dirty="0" smtClean="0"/>
              <a:t>database.</a:t>
            </a:r>
            <a:endParaRPr lang="en-US" dirty="0" smtClean="0"/>
          </a:p>
          <a:p>
            <a:r>
              <a:rPr lang="en-US" dirty="0" smtClean="0"/>
              <a:t>We study </a:t>
            </a:r>
            <a:r>
              <a:rPr lang="en-US" b="1" dirty="0" smtClean="0">
                <a:solidFill>
                  <a:srgbClr val="000099"/>
                </a:solidFill>
              </a:rPr>
              <a:t>log-based recovery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000099"/>
                </a:solidFill>
              </a:rPr>
              <a:t>mechanisms</a:t>
            </a:r>
            <a:r>
              <a:rPr lang="en-US" dirty="0" smtClean="0"/>
              <a:t> in detail</a:t>
            </a:r>
          </a:p>
          <a:p>
            <a:pPr lvl="1"/>
            <a:r>
              <a:rPr lang="en-US" dirty="0" smtClean="0"/>
              <a:t>We first present key concepts</a:t>
            </a:r>
          </a:p>
          <a:p>
            <a:pPr lvl="1"/>
            <a:r>
              <a:rPr lang="en-US" dirty="0" smtClean="0"/>
              <a:t>And then present the actual recovery algorithm</a:t>
            </a:r>
          </a:p>
          <a:p>
            <a:r>
              <a:rPr lang="en-US" dirty="0" smtClean="0"/>
              <a:t>Less used alternative: </a:t>
            </a:r>
            <a:r>
              <a:rPr lang="en-US" b="1" dirty="0" smtClean="0">
                <a:solidFill>
                  <a:srgbClr val="000099"/>
                </a:solidFill>
              </a:rPr>
              <a:t>shadow-paging </a:t>
            </a:r>
            <a:r>
              <a:rPr lang="en-US" dirty="0" smtClean="0"/>
              <a:t>(brief details in book)</a:t>
            </a:r>
          </a:p>
          <a:p>
            <a:pPr>
              <a:buFont typeface="Monotype Sorts" charset="2"/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Log-Based Recovery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42963" y="1106488"/>
            <a:ext cx="7848600" cy="5029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A  </a:t>
            </a:r>
            <a:r>
              <a:rPr lang="en-US" b="1" dirty="0" smtClean="0">
                <a:solidFill>
                  <a:srgbClr val="000099"/>
                </a:solidFill>
              </a:rPr>
              <a:t>log</a:t>
            </a:r>
            <a:r>
              <a:rPr lang="en-US" dirty="0" smtClean="0"/>
              <a:t> is kept on stable storage. 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The log is a sequence of </a:t>
            </a:r>
            <a:r>
              <a:rPr lang="en-US" b="1" dirty="0" smtClean="0">
                <a:solidFill>
                  <a:srgbClr val="000099"/>
                </a:solidFill>
              </a:rPr>
              <a:t>log records</a:t>
            </a:r>
            <a:r>
              <a:rPr lang="en-US" dirty="0" smtClean="0"/>
              <a:t>, and maintains a record of update activities on the database.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When transaction </a:t>
            </a:r>
            <a:r>
              <a:rPr lang="en-US" i="1" dirty="0" smtClean="0"/>
              <a:t>T</a:t>
            </a:r>
            <a:r>
              <a:rPr lang="en-US" i="1" baseline="-25000" dirty="0" smtClean="0"/>
              <a:t>i</a:t>
            </a:r>
            <a:r>
              <a:rPr lang="en-US" i="1" dirty="0" smtClean="0"/>
              <a:t> </a:t>
            </a:r>
            <a:r>
              <a:rPr lang="en-US" dirty="0" smtClean="0"/>
              <a:t>starts, it registers itself by writing </a:t>
            </a:r>
            <a:br>
              <a:rPr lang="en-US" dirty="0" smtClean="0"/>
            </a:br>
            <a:r>
              <a:rPr lang="en-US" dirty="0" smtClean="0"/>
              <a:t>       </a:t>
            </a:r>
            <a:r>
              <a:rPr lang="en-US" i="1" dirty="0" smtClean="0"/>
              <a:t>&lt;T</a:t>
            </a:r>
            <a:r>
              <a:rPr lang="en-US" i="1" baseline="-25000" dirty="0" smtClean="0"/>
              <a:t>i  </a:t>
            </a:r>
            <a:r>
              <a:rPr lang="en-US" b="1" dirty="0" smtClean="0"/>
              <a:t>start</a:t>
            </a:r>
            <a:r>
              <a:rPr lang="en-US" dirty="0" smtClean="0"/>
              <a:t>&gt;  as a log record</a:t>
            </a:r>
          </a:p>
          <a:p>
            <a:pPr>
              <a:lnSpc>
                <a:spcPct val="110000"/>
              </a:lnSpc>
            </a:pPr>
            <a:r>
              <a:rPr lang="en-US" i="1" dirty="0" smtClean="0"/>
              <a:t>Before T</a:t>
            </a:r>
            <a:r>
              <a:rPr lang="en-US" i="1" baseline="-25000" dirty="0" smtClean="0"/>
              <a:t>i</a:t>
            </a:r>
            <a:r>
              <a:rPr lang="en-US" i="1" dirty="0" smtClean="0"/>
              <a:t> </a:t>
            </a:r>
            <a:r>
              <a:rPr lang="en-US" dirty="0" smtClean="0"/>
              <a:t>executes </a:t>
            </a:r>
            <a:r>
              <a:rPr lang="en-US" b="1" dirty="0" err="1" smtClean="0"/>
              <a:t>write</a:t>
            </a:r>
            <a:r>
              <a:rPr lang="en-US" dirty="0" err="1" smtClean="0"/>
              <a:t>(</a:t>
            </a:r>
            <a:r>
              <a:rPr lang="en-US" i="1" dirty="0" err="1" smtClean="0"/>
              <a:t>X</a:t>
            </a:r>
            <a:r>
              <a:rPr lang="en-US" dirty="0" smtClean="0"/>
              <a:t>), a log record </a:t>
            </a:r>
            <a:br>
              <a:rPr lang="en-US" dirty="0" smtClean="0"/>
            </a:br>
            <a:r>
              <a:rPr lang="en-US" dirty="0" smtClean="0"/>
              <a:t>         </a:t>
            </a:r>
            <a:r>
              <a:rPr lang="en-US" i="1" dirty="0" smtClean="0"/>
              <a:t>&lt;T</a:t>
            </a:r>
            <a:r>
              <a:rPr lang="en-US" i="1" baseline="-25000" dirty="0" smtClean="0"/>
              <a:t>i</a:t>
            </a:r>
            <a:r>
              <a:rPr lang="en-US" i="1" dirty="0" smtClean="0"/>
              <a:t>, X,  V</a:t>
            </a:r>
            <a:r>
              <a:rPr lang="en-US" i="1" baseline="-25000" dirty="0" smtClean="0"/>
              <a:t>1</a:t>
            </a:r>
            <a:r>
              <a:rPr lang="en-US" i="1" dirty="0" smtClean="0"/>
              <a:t>,  V</a:t>
            </a:r>
            <a:r>
              <a:rPr lang="en-US" i="1" baseline="-25000" dirty="0" smtClean="0"/>
              <a:t>2</a:t>
            </a:r>
            <a:r>
              <a:rPr lang="en-US" i="1" dirty="0" smtClean="0"/>
              <a:t>&gt; </a:t>
            </a:r>
            <a:br>
              <a:rPr lang="en-US" i="1" dirty="0" smtClean="0"/>
            </a:br>
            <a:r>
              <a:rPr lang="en-US" dirty="0" smtClean="0"/>
              <a:t>is written, where</a:t>
            </a:r>
            <a:r>
              <a:rPr lang="en-US" i="1" dirty="0" smtClean="0"/>
              <a:t> V</a:t>
            </a:r>
            <a:r>
              <a:rPr lang="en-US" i="1" baseline="-25000" dirty="0" smtClean="0"/>
              <a:t>1</a:t>
            </a:r>
            <a:r>
              <a:rPr lang="en-US" dirty="0" smtClean="0"/>
              <a:t> is the value of </a:t>
            </a:r>
            <a:r>
              <a:rPr lang="en-US" i="1" dirty="0" smtClean="0"/>
              <a:t>X</a:t>
            </a:r>
            <a:r>
              <a:rPr lang="en-US" dirty="0" smtClean="0"/>
              <a:t>  before the write (the </a:t>
            </a:r>
            <a:r>
              <a:rPr lang="en-US" b="1" dirty="0" smtClean="0">
                <a:solidFill>
                  <a:srgbClr val="000099"/>
                </a:solidFill>
              </a:rPr>
              <a:t>old value</a:t>
            </a:r>
            <a:r>
              <a:rPr lang="en-US" dirty="0" smtClean="0"/>
              <a:t>)</a:t>
            </a:r>
            <a:r>
              <a:rPr lang="en-US" b="1" dirty="0" smtClean="0"/>
              <a:t>,</a:t>
            </a:r>
            <a:r>
              <a:rPr lang="en-US" dirty="0" smtClean="0"/>
              <a:t> and </a:t>
            </a:r>
            <a:r>
              <a:rPr lang="en-US" i="1" dirty="0" smtClean="0"/>
              <a:t>V</a:t>
            </a:r>
            <a:r>
              <a:rPr lang="en-US" i="1" baseline="-25000" dirty="0" smtClean="0"/>
              <a:t>2</a:t>
            </a:r>
            <a:r>
              <a:rPr lang="en-US" i="1" dirty="0" smtClean="0"/>
              <a:t> </a:t>
            </a:r>
            <a:r>
              <a:rPr lang="en-US" dirty="0" smtClean="0"/>
              <a:t>is the value to be written to </a:t>
            </a:r>
            <a:r>
              <a:rPr lang="en-US" i="1" dirty="0" smtClean="0"/>
              <a:t>X </a:t>
            </a:r>
            <a:r>
              <a:rPr lang="en-US" dirty="0" smtClean="0"/>
              <a:t>(the </a:t>
            </a:r>
            <a:r>
              <a:rPr lang="en-US" b="1" dirty="0" smtClean="0">
                <a:solidFill>
                  <a:srgbClr val="000099"/>
                </a:solidFill>
              </a:rPr>
              <a:t>new value</a:t>
            </a:r>
            <a:r>
              <a:rPr lang="en-US" b="1" dirty="0" smtClean="0"/>
              <a:t>)</a:t>
            </a:r>
            <a:r>
              <a:rPr lang="en-US" dirty="0" smtClean="0"/>
              <a:t>. 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When </a:t>
            </a:r>
            <a:r>
              <a:rPr lang="en-US" i="1" dirty="0" smtClean="0"/>
              <a:t>T</a:t>
            </a:r>
            <a:r>
              <a:rPr lang="en-US" i="1" baseline="-25000" dirty="0" smtClean="0"/>
              <a:t>i</a:t>
            </a:r>
            <a:r>
              <a:rPr lang="en-US" dirty="0" smtClean="0"/>
              <a:t> finishes it last statement, the log record &lt;</a:t>
            </a:r>
            <a:r>
              <a:rPr lang="en-US" i="1" dirty="0" smtClean="0"/>
              <a:t>T</a:t>
            </a:r>
            <a:r>
              <a:rPr lang="en-US" i="1" baseline="-25000" dirty="0" smtClean="0"/>
              <a:t>i</a:t>
            </a:r>
            <a:r>
              <a:rPr lang="en-US" i="1" dirty="0" smtClean="0"/>
              <a:t> </a:t>
            </a:r>
            <a:r>
              <a:rPr lang="en-US" b="1" i="1" dirty="0" smtClean="0"/>
              <a:t> </a:t>
            </a:r>
            <a:r>
              <a:rPr lang="en-US" b="1" dirty="0" smtClean="0"/>
              <a:t>commi</a:t>
            </a:r>
            <a:r>
              <a:rPr lang="en-US" dirty="0" smtClean="0"/>
              <a:t>t&gt; is written. 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Two approaches using logs: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Deferred database modification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Immediate database modification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2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2_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lnDef>
  </a:objectDefaults>
  <a:extraClrSchemeLst>
    <a:extraClrScheme>
      <a:clrScheme name="2_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DB6</Template>
  <TotalTime>9191</TotalTime>
  <Words>1915</Words>
  <Application>Microsoft Macintosh PowerPoint</Application>
  <PresentationFormat>On-screen Show (4:3)</PresentationFormat>
  <Paragraphs>276</Paragraphs>
  <Slides>25</Slides>
  <Notes>18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2_db-5-grey</vt:lpstr>
      <vt:lpstr>Default Design</vt:lpstr>
      <vt:lpstr>Clip</vt:lpstr>
      <vt:lpstr>TRANSACTIONS</vt:lpstr>
      <vt:lpstr>Chapter 16: Recovery System</vt:lpstr>
      <vt:lpstr>Classification of Failures</vt:lpstr>
      <vt:lpstr>Recovery Algorithms</vt:lpstr>
      <vt:lpstr>Storage Structure</vt:lpstr>
      <vt:lpstr>Example of Data Access</vt:lpstr>
      <vt:lpstr>Data Access</vt:lpstr>
      <vt:lpstr>Recovery and Atomicity</vt:lpstr>
      <vt:lpstr>Log-Based Recovery</vt:lpstr>
      <vt:lpstr>Immediate Database Modification</vt:lpstr>
      <vt:lpstr>Deferred Modification Scheme</vt:lpstr>
      <vt:lpstr>Transaction Commit</vt:lpstr>
      <vt:lpstr>Immediate Database Modification Example</vt:lpstr>
      <vt:lpstr>Undo and Redo Operations</vt:lpstr>
      <vt:lpstr>Undo and Redo on Recovering from Failure</vt:lpstr>
      <vt:lpstr>Immediate DB Modification </vt:lpstr>
      <vt:lpstr>Deferred DB Modification </vt:lpstr>
      <vt:lpstr>How can we recover if:</vt:lpstr>
      <vt:lpstr>Checkpoints</vt:lpstr>
      <vt:lpstr>Checkpoints (Cont.)</vt:lpstr>
      <vt:lpstr>Example of Checkpoints</vt:lpstr>
      <vt:lpstr>Recovery Algorithm (After Crash)</vt:lpstr>
      <vt:lpstr>Recovery Algorithm (Cont.)</vt:lpstr>
      <vt:lpstr>Q1: How many pages of the log will the system read for recovery (explain)?    Q2. Which transactions will be undone and which will be  redone?     Q3. What are the values of { A,   B} and {C} at the end of a successful recovery (explain the  reason for your statement)?  </vt:lpstr>
      <vt:lpstr>Answers</vt:lpstr>
    </vt:vector>
  </TitlesOfParts>
  <Company>IIT Bombay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17: Recovery System</dc:title>
  <dc:creator>S. Sudarshan</dc:creator>
  <cp:lastModifiedBy>Carlo Zaniolo</cp:lastModifiedBy>
  <cp:revision>391</cp:revision>
  <dcterms:created xsi:type="dcterms:W3CDTF">2012-12-03T22:37:05Z</dcterms:created>
  <dcterms:modified xsi:type="dcterms:W3CDTF">2017-11-27T22:44:05Z</dcterms:modified>
</cp:coreProperties>
</file>