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98" r:id="rId6"/>
    <p:sldId id="262" r:id="rId7"/>
    <p:sldId id="301" r:id="rId8"/>
    <p:sldId id="302" r:id="rId9"/>
    <p:sldId id="306" r:id="rId10"/>
    <p:sldId id="263" r:id="rId11"/>
    <p:sldId id="297" r:id="rId12"/>
    <p:sldId id="265" r:id="rId13"/>
    <p:sldId id="267" r:id="rId14"/>
    <p:sldId id="266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8" r:id="rId31"/>
    <p:sldId id="292" r:id="rId32"/>
    <p:sldId id="295" r:id="rId33"/>
    <p:sldId id="291" r:id="rId34"/>
    <p:sldId id="296" r:id="rId35"/>
    <p:sldId id="305" r:id="rId36"/>
    <p:sldId id="307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3560" y="-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1A8AAB-9014-584E-A752-4B0473BADDFC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DE22A0-3E47-074C-A670-048D1B76D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0E4063-8796-234C-8858-B5EADED9F2A5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534A5-CA01-054D-8EC0-D963DD6E616A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4ACBB-E995-F04C-9A9D-CDBF700F52AC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D7D5B-C9BB-4245-874E-8EDAFC7F263F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E0F10-DB53-3D4D-81D5-7FBC2062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36B5-45BA-014C-A058-3CFABF3055AD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6D26F-29B8-4C49-95CD-2C2A8B5E5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3F620-8DB8-B44B-80ED-2F1353B21CEA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47BE9-106F-984C-BEBE-94894E9FC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FE5E7-4D93-9043-B1E7-B79E8D90136A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3D4FB-30B3-0B4A-8728-D51A33BE5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8F5C1-CE66-594F-B8FF-64729F8C6EF8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C086A-E7A6-C040-B790-85FD07F4C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7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0BBB7-D670-5B4B-B6AF-F93BDA3A509F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9A707-82A4-7A4E-B3FC-45C12CFE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D657-31CB-5646-9CFD-E03449EA553B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2D357-9C4C-1940-B6D9-B183E86E9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1D4F-B720-E04A-8BC5-F114066CAA61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07985-9EE1-FB48-9EC3-658A22EDD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F1DAC-7F72-084A-96FE-F7C7E2E6DF24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4AF9F-74E1-F544-8473-C70C54D78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4669-614A-574D-9FFB-909DC749AFC5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43C07-DDEE-D847-92C3-9BC94E875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4140D-C673-0742-86EE-2FE5B0BEB966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56CA-DA6B-4F40-A165-B1D0AC614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48D3229-10E7-F04F-9450-A3A0E9E9D1E5}" type="datetime1">
              <a:rPr lang="en-US"/>
              <a:pPr>
                <a:defRPr/>
              </a:pPr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7CE9F52-669C-1943-AEF8-B260BCBB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9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87338"/>
            <a:ext cx="8343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9474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95438"/>
            <a:ext cx="7772400" cy="1470025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CS143: Database Systems</a:t>
            </a:r>
            <a:br>
              <a:rPr lang="en-US" b="1">
                <a:latin typeface="Calibri" charset="0"/>
                <a:ea typeface="ＭＳ Ｐゴシック" charset="0"/>
                <a:cs typeface="ＭＳ Ｐゴシック" charset="0"/>
              </a:rPr>
            </a:b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719263" y="2481263"/>
            <a:ext cx="5875337" cy="693737"/>
          </a:xfrm>
        </p:spPr>
        <p:txBody>
          <a:bodyPr/>
          <a:lstStyle/>
          <a:p>
            <a:pPr eaLnBrk="1" hangingPunct="1"/>
            <a:endParaRPr lang="en-US" b="1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379663" y="342106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rgbClr val="404040"/>
                </a:solidFill>
              </a:rPr>
              <a:t>SQL Notes 2</a:t>
            </a:r>
            <a:r>
              <a:rPr lang="en-US" b="1">
                <a:solidFill>
                  <a:srgbClr val="404040"/>
                </a:solidFill>
              </a:rPr>
              <a:t>	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368300"/>
            <a:ext cx="7102475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6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601663" y="5334000"/>
            <a:ext cx="7780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Instead of  = (i.e., equal to any) we could have used IN (i.e. in the set)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236075" cy="623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558800"/>
            <a:ext cx="882332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965200"/>
            <a:ext cx="79009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5513"/>
            <a:ext cx="86042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028700" y="5008563"/>
            <a:ext cx="6802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This only true if the optimizer is not smart.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727200"/>
            <a:ext cx="863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39738"/>
            <a:ext cx="66325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457200" y="254000"/>
            <a:ext cx="8034338" cy="5969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Equivalent formulation with max:</a:t>
            </a:r>
          </a:p>
        </p:txBody>
      </p:sp>
      <p:pic>
        <p:nvPicPr>
          <p:cNvPr id="2765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439863"/>
            <a:ext cx="88138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1"/>
          <p:cNvSpPr>
            <a:spLocks noChangeArrowheads="1"/>
          </p:cNvSpPr>
          <p:nvPr/>
        </p:nvSpPr>
        <p:spPr bwMode="auto">
          <a:xfrm>
            <a:off x="681038" y="5124450"/>
            <a:ext cx="7235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Any CHANGE W.R.T. THE PREVIOUS QUERY that used ALL?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60350"/>
            <a:ext cx="8343900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838200"/>
            <a:ext cx="858202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38138"/>
            <a:ext cx="7307262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1709738" y="5514975"/>
            <a:ext cx="4183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union all    </a:t>
            </a:r>
            <a:r>
              <a:rPr lang="en-US" sz="1800"/>
              <a:t>will keep duplicates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7050" y="-793750"/>
            <a:ext cx="12738100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69863"/>
            <a:ext cx="7048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429000"/>
            <a:ext cx="695642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92225"/>
            <a:ext cx="8382000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439738"/>
            <a:ext cx="52911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947738" y="5656263"/>
            <a:ext cx="7612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What about childless mothers? Note difference w.r.t. natural language</a:t>
            </a:r>
            <a:r>
              <a:rPr lang="en-US" sz="180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89050"/>
            <a:ext cx="8418512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0"/>
            <a:ext cx="7100887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87350"/>
            <a:ext cx="8207375" cy="55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584200" y="2200275"/>
            <a:ext cx="1473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</a:rPr>
              <a:t>Inside</a:t>
            </a:r>
            <a:r>
              <a:rPr lang="en-US" sz="1800">
                <a:solidFill>
                  <a:srgbClr val="FF0000"/>
                </a:solidFill>
              </a:rPr>
              <a:t>---------</a:t>
            </a:r>
            <a:r>
              <a:rPr lang="en-US" sz="1800"/>
              <a:t>-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73038"/>
            <a:ext cx="8316912" cy="58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5563"/>
            <a:ext cx="8920162" cy="60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19" y="1598043"/>
            <a:ext cx="8140700" cy="416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TextBox 3"/>
          <p:cNvSpPr txBox="1">
            <a:spLocks noChangeArrowheads="1"/>
          </p:cNvSpPr>
          <p:nvPr/>
        </p:nvSpPr>
        <p:spPr bwMode="auto">
          <a:xfrm>
            <a:off x="1135063" y="398463"/>
            <a:ext cx="5773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SET  DIFF and  NESTING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1685" y="882484"/>
            <a:ext cx="4854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employee(</a:t>
            </a:r>
            <a:r>
              <a:rPr lang="en-US" sz="2400" b="1" dirty="0" err="1"/>
              <a:t>name,lastname</a:t>
            </a:r>
            <a:r>
              <a:rPr lang="en-US" sz="2400" b="1" dirty="0"/>
              <a:t>, </a:t>
            </a:r>
            <a:r>
              <a:rPr lang="en-US" sz="2400" b="1" dirty="0" err="1"/>
              <a:t>dept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6" y="714207"/>
            <a:ext cx="829945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1" y="1350295"/>
            <a:ext cx="7583488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7000"/>
            <a:ext cx="6778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928688"/>
            <a:ext cx="24669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928688"/>
            <a:ext cx="33242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17663"/>
            <a:ext cx="17192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3155950"/>
            <a:ext cx="17621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12738"/>
            <a:ext cx="7542213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01600"/>
            <a:ext cx="6542087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-169863"/>
            <a:ext cx="7151687" cy="506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0"/>
            <a:ext cx="18764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3846513"/>
            <a:ext cx="18161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1"/>
          <p:cNvSpPr txBox="1">
            <a:spLocks noChangeArrowheads="1"/>
          </p:cNvSpPr>
          <p:nvPr/>
        </p:nvSpPr>
        <p:spPr bwMode="auto">
          <a:xfrm>
            <a:off x="3813175" y="1995488"/>
            <a:ext cx="4689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BD0000"/>
                </a:solidFill>
              </a:rPr>
              <a:t>Unmatched  values are </a:t>
            </a:r>
            <a:br>
              <a:rPr lang="en-US" sz="2000" i="1">
                <a:solidFill>
                  <a:srgbClr val="BD0000"/>
                </a:solidFill>
              </a:rPr>
            </a:br>
            <a:r>
              <a:rPr lang="en-US" sz="2000" i="1">
                <a:solidFill>
                  <a:srgbClr val="BD0000"/>
                </a:solidFill>
              </a:rPr>
              <a:t>lost from both left (i.e., motherChild)</a:t>
            </a:r>
          </a:p>
          <a:p>
            <a:pPr eaLnBrk="1" hangingPunct="1"/>
            <a:r>
              <a:rPr lang="en-US" sz="2000" i="1">
                <a:solidFill>
                  <a:srgbClr val="BD0000"/>
                </a:solidFill>
              </a:rPr>
              <a:t> and right  (i.e., fatherChild) </a:t>
            </a:r>
          </a:p>
        </p:txBody>
      </p:sp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1019175" y="147638"/>
            <a:ext cx="6667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Joins and Information Preservation </a:t>
            </a:r>
          </a:p>
        </p:txBody>
      </p:sp>
      <p:graphicFrame>
        <p:nvGraphicFramePr>
          <p:cNvPr id="49155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02138" y="833438"/>
          <a:ext cx="38798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Equation" r:id="rId4" imgW="4648200" imgH="393700" progId="Equation.3">
                  <p:embed/>
                </p:oleObj>
              </mc:Choice>
              <mc:Fallback>
                <p:oleObj name="Equation" r:id="rId4" imgW="4648200" imgH="3937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833438"/>
                        <a:ext cx="38798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Box 2"/>
          <p:cNvSpPr txBox="1">
            <a:spLocks noChangeArrowheads="1"/>
          </p:cNvSpPr>
          <p:nvPr/>
        </p:nvSpPr>
        <p:spPr bwMode="auto">
          <a:xfrm>
            <a:off x="882650" y="714375"/>
            <a:ext cx="3519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Find  the Mothers and Mothers  of the same child</a:t>
            </a:r>
          </a:p>
        </p:txBody>
      </p:sp>
      <p:pic>
        <p:nvPicPr>
          <p:cNvPr id="4915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524000"/>
            <a:ext cx="2843212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19088"/>
            <a:ext cx="7508875" cy="565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6723063" y="1330325"/>
            <a:ext cx="2420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BD0000"/>
                </a:solidFill>
              </a:rPr>
              <a:t>Unmatched  values are </a:t>
            </a:r>
            <a:br>
              <a:rPr lang="en-US" sz="1400" i="1">
                <a:solidFill>
                  <a:srgbClr val="BD0000"/>
                </a:solidFill>
              </a:rPr>
            </a:br>
            <a:r>
              <a:rPr lang="en-US" sz="1400" i="1">
                <a:solidFill>
                  <a:srgbClr val="BD0000"/>
                </a:solidFill>
              </a:rPr>
              <a:t>lost from both left (i.e., motherChild) and right </a:t>
            </a:r>
            <a:br>
              <a:rPr lang="en-US" sz="1400" i="1">
                <a:solidFill>
                  <a:srgbClr val="BD0000"/>
                </a:solidFill>
              </a:rPr>
            </a:br>
            <a:r>
              <a:rPr lang="en-US" sz="1400" i="1">
                <a:solidFill>
                  <a:srgbClr val="BD0000"/>
                </a:solidFill>
              </a:rPr>
              <a:t>(i.e., fatherChild) </a:t>
            </a: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6875463" y="2549525"/>
            <a:ext cx="242093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BD0000"/>
                </a:solidFill>
              </a:rPr>
              <a:t>Values on the left are</a:t>
            </a:r>
          </a:p>
          <a:p>
            <a:pPr eaLnBrk="1" hangingPunct="1"/>
            <a:r>
              <a:rPr lang="en-US" sz="1400" i="1">
                <a:solidFill>
                  <a:srgbClr val="BD0000"/>
                </a:solidFill>
              </a:rPr>
              <a:t>preserved, since unmatched ones are padded with null value</a:t>
            </a:r>
            <a:r>
              <a:rPr lang="en-US" sz="1600">
                <a:solidFill>
                  <a:srgbClr val="BD0000"/>
                </a:solidFill>
              </a:rPr>
              <a:t>s</a:t>
            </a:r>
            <a:endParaRPr lang="en-US" sz="1800">
              <a:solidFill>
                <a:srgbClr val="BD0000"/>
              </a:solidFill>
            </a:endParaRP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6799263" y="3786188"/>
            <a:ext cx="2420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BD0000"/>
                </a:solidFill>
              </a:rPr>
              <a:t>Values on the right are</a:t>
            </a:r>
          </a:p>
          <a:p>
            <a:pPr eaLnBrk="1" hangingPunct="1"/>
            <a:r>
              <a:rPr lang="en-US" sz="1400" i="1">
                <a:solidFill>
                  <a:srgbClr val="BD0000"/>
                </a:solidFill>
              </a:rPr>
              <a:t>preserved, since unmatched ones are padded with null values</a:t>
            </a: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6723063" y="4965700"/>
            <a:ext cx="2420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BD0000"/>
                </a:solidFill>
              </a:rPr>
              <a:t>Values on both right and</a:t>
            </a:r>
          </a:p>
          <a:p>
            <a:pPr eaLnBrk="1" hangingPunct="1"/>
            <a:r>
              <a:rPr lang="en-US" sz="1400" i="1">
                <a:solidFill>
                  <a:srgbClr val="BD0000"/>
                </a:solidFill>
              </a:rPr>
              <a:t>Left are preserved, since unmatched ones are padded with null values</a:t>
            </a:r>
            <a:endParaRPr lang="en-US" sz="1600" i="1">
              <a:solidFill>
                <a:srgbClr val="BD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573"/>
          </a:xfrm>
        </p:spPr>
        <p:txBody>
          <a:bodyPr/>
          <a:lstStyle/>
          <a:p>
            <a:r>
              <a:rPr lang="en-US" sz="3600" dirty="0" smtClean="0"/>
              <a:t>SQL Queries from Hw1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6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Customer</a:t>
            </a:r>
            <a:r>
              <a:rPr lang="en-US" sz="2400" b="1" dirty="0">
                <a:latin typeface="Arial Narrow"/>
                <a:cs typeface="Arial Narrow"/>
              </a:rPr>
              <a:t>(customer-name, street, city) </a:t>
            </a:r>
            <a:endParaRPr lang="en-US" sz="2400" b="1" dirty="0" smtClean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Branch</a:t>
            </a:r>
            <a:r>
              <a:rPr lang="en-US" sz="2400" b="1" dirty="0">
                <a:latin typeface="Arial Narrow"/>
                <a:cs typeface="Arial Narrow"/>
              </a:rPr>
              <a:t>(branch-name, city)</a:t>
            </a:r>
            <a:br>
              <a:rPr lang="en-US" sz="2400" b="1" dirty="0">
                <a:latin typeface="Arial Narrow"/>
                <a:cs typeface="Arial Narrow"/>
              </a:rPr>
            </a:br>
            <a:r>
              <a:rPr lang="en-US" sz="2400" b="1" dirty="0">
                <a:latin typeface="Arial Narrow"/>
                <a:cs typeface="Arial Narrow"/>
              </a:rPr>
              <a:t>Account(customer-name, branch-name, account-number) </a:t>
            </a:r>
            <a:br>
              <a:rPr lang="en-US" sz="2400" b="1" dirty="0">
                <a:latin typeface="Arial Narrow"/>
                <a:cs typeface="Arial Narrow"/>
              </a:rPr>
            </a:br>
            <a:endParaRPr lang="en-US" sz="2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i="1" dirty="0"/>
              <a:t>c) Find the branches that do not have any accounts. </a:t>
            </a:r>
            <a:endParaRPr lang="en-US" sz="2400" b="1" i="1" dirty="0" smtClean="0"/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SELECT 	customer</a:t>
            </a:r>
            <a:r>
              <a:rPr lang="en-US" sz="2400" b="1" dirty="0">
                <a:latin typeface="Arial Narrow"/>
                <a:cs typeface="Arial Narrow"/>
              </a:rPr>
              <a:t>-name </a:t>
            </a:r>
          </a:p>
          <a:p>
            <a:pPr marL="0" indent="0">
              <a:buNone/>
            </a:pPr>
            <a:r>
              <a:rPr lang="en-US" sz="2400" b="1" dirty="0">
                <a:latin typeface="Arial Narrow"/>
                <a:cs typeface="Arial Narrow"/>
              </a:rPr>
              <a:t>FROM     </a:t>
            </a:r>
            <a:r>
              <a:rPr lang="en-US" sz="2400" b="1" dirty="0" smtClean="0">
                <a:latin typeface="Arial Narrow"/>
                <a:cs typeface="Arial Narrow"/>
              </a:rPr>
              <a:t>	Customer  LEFT OUTERJOIN  Account</a:t>
            </a:r>
          </a:p>
          <a:p>
            <a:pPr marL="0" indent="0">
              <a:buNone/>
            </a:pPr>
            <a:r>
              <a:rPr lang="en-US" sz="2400" b="1" dirty="0">
                <a:latin typeface="Arial Narrow"/>
                <a:cs typeface="Arial Narrow"/>
              </a:rPr>
              <a:t> </a:t>
            </a:r>
            <a:r>
              <a:rPr lang="en-US" sz="2400" b="1" dirty="0" smtClean="0">
                <a:latin typeface="Arial Narrow"/>
                <a:cs typeface="Arial Narrow"/>
              </a:rPr>
              <a:t>               	ON </a:t>
            </a:r>
            <a:r>
              <a:rPr lang="en-US" sz="2400" b="1" dirty="0" err="1" smtClean="0">
                <a:latin typeface="Arial Narrow"/>
                <a:cs typeface="Arial Narrow"/>
              </a:rPr>
              <a:t>Customer.customer-mame</a:t>
            </a:r>
            <a:r>
              <a:rPr lang="en-US" sz="2400" b="1" dirty="0" smtClean="0">
                <a:latin typeface="Arial Narrow"/>
                <a:cs typeface="Arial Narrow"/>
              </a:rPr>
              <a:t>=</a:t>
            </a:r>
            <a:r>
              <a:rPr lang="en-US" sz="2400" b="1" dirty="0" err="1" smtClean="0">
                <a:latin typeface="Arial Narrow"/>
                <a:cs typeface="Arial Narrow"/>
              </a:rPr>
              <a:t>Account.customer</a:t>
            </a:r>
            <a:r>
              <a:rPr lang="en-US" sz="2400" b="1" dirty="0" smtClean="0">
                <a:latin typeface="Arial Narrow"/>
                <a:cs typeface="Arial Narrow"/>
              </a:rPr>
              <a:t>-name</a:t>
            </a: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WHERE 	</a:t>
            </a:r>
            <a:r>
              <a:rPr lang="en-US" sz="2400" b="1" dirty="0" smtClean="0">
                <a:latin typeface="Arial Narrow"/>
                <a:cs typeface="Arial Narrow"/>
              </a:rPr>
              <a:t>ISNULL(</a:t>
            </a:r>
            <a:r>
              <a:rPr lang="en-US" sz="2400" b="1" dirty="0">
                <a:latin typeface="Arial Narrow"/>
                <a:cs typeface="Arial Narrow"/>
              </a:rPr>
              <a:t>account-number </a:t>
            </a:r>
            <a:r>
              <a:rPr lang="en-US" sz="2400" b="1" dirty="0" smtClean="0">
                <a:latin typeface="Arial Narrow"/>
                <a:cs typeface="Arial Narrow"/>
              </a:rPr>
              <a:t>)</a:t>
            </a:r>
            <a:endParaRPr lang="en-US" sz="2400" b="1" i="1" dirty="0"/>
          </a:p>
          <a:p>
            <a:pPr marL="0" indent="0">
              <a:buNone/>
            </a:pPr>
            <a:endParaRPr lang="en-US" sz="2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4987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573"/>
          </a:xfrm>
        </p:spPr>
        <p:txBody>
          <a:bodyPr/>
          <a:lstStyle/>
          <a:p>
            <a:r>
              <a:rPr lang="en-US" sz="3600" dirty="0" smtClean="0"/>
              <a:t>SQL Queries from Hw1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6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Customer</a:t>
            </a:r>
            <a:r>
              <a:rPr lang="en-US" sz="2400" b="1" dirty="0">
                <a:latin typeface="Arial Narrow"/>
                <a:cs typeface="Arial Narrow"/>
              </a:rPr>
              <a:t>(customer-name, street, city) </a:t>
            </a:r>
            <a:endParaRPr lang="en-US" sz="2400" b="1" dirty="0" smtClean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Branch</a:t>
            </a:r>
            <a:r>
              <a:rPr lang="en-US" sz="2400" b="1" dirty="0">
                <a:latin typeface="Arial Narrow"/>
                <a:cs typeface="Arial Narrow"/>
              </a:rPr>
              <a:t>(branch-name, city)</a:t>
            </a:r>
            <a:br>
              <a:rPr lang="en-US" sz="2400" b="1" dirty="0">
                <a:latin typeface="Arial Narrow"/>
                <a:cs typeface="Arial Narrow"/>
              </a:rPr>
            </a:br>
            <a:r>
              <a:rPr lang="en-US" sz="2400" b="1" dirty="0">
                <a:latin typeface="Arial Narrow"/>
                <a:cs typeface="Arial Narrow"/>
              </a:rPr>
              <a:t>Account(customer-name, branch-name, account-number) </a:t>
            </a:r>
            <a:br>
              <a:rPr lang="en-US" sz="2400" b="1" dirty="0">
                <a:latin typeface="Arial Narrow"/>
                <a:cs typeface="Arial Narrow"/>
              </a:rPr>
            </a:br>
            <a:endParaRPr lang="en-US" sz="2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i="1" dirty="0"/>
              <a:t>c) Find the branches that do not have any accounts. </a:t>
            </a:r>
            <a:endParaRPr lang="en-US" sz="2400" b="1" i="1" dirty="0" smtClean="0"/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SELECT 	customer</a:t>
            </a:r>
            <a:r>
              <a:rPr lang="en-US" sz="2400" b="1" dirty="0">
                <a:latin typeface="Arial Narrow"/>
                <a:cs typeface="Arial Narrow"/>
              </a:rPr>
              <a:t>-name </a:t>
            </a:r>
          </a:p>
          <a:p>
            <a:pPr marL="0" indent="0">
              <a:buNone/>
            </a:pPr>
            <a:r>
              <a:rPr lang="en-US" sz="2400" b="1" dirty="0">
                <a:latin typeface="Arial Narrow"/>
                <a:cs typeface="Arial Narrow"/>
              </a:rPr>
              <a:t>FROM     </a:t>
            </a:r>
            <a:r>
              <a:rPr lang="en-US" sz="2400" b="1" dirty="0" smtClean="0">
                <a:latin typeface="Arial Narrow"/>
                <a:cs typeface="Arial Narrow"/>
              </a:rPr>
              <a:t>	Customer  LEFT OUTERJOIN  Account</a:t>
            </a:r>
          </a:p>
          <a:p>
            <a:pPr marL="0" indent="0">
              <a:buNone/>
            </a:pPr>
            <a:r>
              <a:rPr lang="en-US" sz="2400" b="1" dirty="0">
                <a:latin typeface="Arial Narrow"/>
                <a:cs typeface="Arial Narrow"/>
              </a:rPr>
              <a:t> </a:t>
            </a:r>
            <a:r>
              <a:rPr lang="en-US" sz="2400" b="1" dirty="0" smtClean="0">
                <a:latin typeface="Arial Narrow"/>
                <a:cs typeface="Arial Narrow"/>
              </a:rPr>
              <a:t>               	ON </a:t>
            </a:r>
            <a:r>
              <a:rPr lang="en-US" sz="2400" b="1" dirty="0" err="1" smtClean="0">
                <a:latin typeface="Arial Narrow"/>
                <a:cs typeface="Arial Narrow"/>
              </a:rPr>
              <a:t>Customer.customer-mame</a:t>
            </a:r>
            <a:r>
              <a:rPr lang="en-US" sz="2400" b="1" dirty="0" smtClean="0">
                <a:latin typeface="Arial Narrow"/>
                <a:cs typeface="Arial Narrow"/>
              </a:rPr>
              <a:t>=</a:t>
            </a:r>
            <a:r>
              <a:rPr lang="en-US" sz="2400" b="1" dirty="0" err="1" smtClean="0">
                <a:latin typeface="Arial Narrow"/>
                <a:cs typeface="Arial Narrow"/>
              </a:rPr>
              <a:t>Account.customer</a:t>
            </a:r>
            <a:r>
              <a:rPr lang="en-US" sz="2400" b="1" dirty="0" smtClean="0">
                <a:latin typeface="Arial Narrow"/>
                <a:cs typeface="Arial Narrow"/>
              </a:rPr>
              <a:t>-name</a:t>
            </a: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HAVING	COUNT(</a:t>
            </a:r>
            <a:r>
              <a:rPr lang="en-US" sz="2400" b="1" dirty="0" smtClean="0">
                <a:latin typeface="Arial Narrow"/>
                <a:cs typeface="Arial Narrow"/>
              </a:rPr>
              <a:t>account</a:t>
            </a:r>
            <a:r>
              <a:rPr lang="en-US" sz="2400" b="1" dirty="0">
                <a:latin typeface="Arial Narrow"/>
                <a:cs typeface="Arial Narrow"/>
              </a:rPr>
              <a:t>-number </a:t>
            </a:r>
            <a:r>
              <a:rPr lang="en-US" sz="2400" b="1" dirty="0" smtClean="0">
                <a:latin typeface="Arial Narrow"/>
                <a:cs typeface="Arial Narrow"/>
              </a:rPr>
              <a:t>)=0</a:t>
            </a:r>
            <a:endParaRPr lang="en-US" sz="2400" b="1" i="1" dirty="0"/>
          </a:p>
          <a:p>
            <a:pPr marL="0" indent="0">
              <a:buNone/>
            </a:pPr>
            <a:endParaRPr lang="en-US" sz="2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5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525463"/>
            <a:ext cx="7119937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795463" y="3716338"/>
            <a:ext cx="585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For set difference: Replace ‘union’ by ‘except’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4520"/>
          </a:xfrm>
        </p:spPr>
        <p:txBody>
          <a:bodyPr/>
          <a:lstStyle/>
          <a:p>
            <a:r>
              <a:rPr lang="en-US" dirty="0" smtClean="0"/>
              <a:t>Set Difference: </a:t>
            </a:r>
            <a:r>
              <a:rPr lang="en-US" b="1" dirty="0" smtClean="0"/>
              <a:t>except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 smtClean="0"/>
              <a:t>Find  children who have a father but not a mother:</a:t>
            </a:r>
          </a:p>
          <a:p>
            <a:pPr marL="0" indent="0">
              <a:buNone/>
            </a:pPr>
            <a:r>
              <a:rPr lang="en-US" sz="2800" b="1" dirty="0" smtClean="0">
                <a:latin typeface="Arial"/>
                <a:cs typeface="Arial"/>
              </a:rPr>
              <a:t>	select  child as </a:t>
            </a:r>
            <a:r>
              <a:rPr lang="en-US" sz="2800" b="1" dirty="0" err="1" smtClean="0">
                <a:latin typeface="Arial"/>
                <a:cs typeface="Arial"/>
              </a:rPr>
              <a:t>childname</a:t>
            </a:r>
            <a:r>
              <a:rPr lang="en-US" sz="2800" b="1" dirty="0" smtClean="0">
                <a:latin typeface="Arial"/>
                <a:cs typeface="Arial"/>
              </a:rPr>
              <a:t/>
            </a:r>
            <a:br>
              <a:rPr lang="en-US" sz="2800" b="1" dirty="0" smtClean="0">
                <a:latin typeface="Arial"/>
                <a:cs typeface="Arial"/>
              </a:rPr>
            </a:br>
            <a:r>
              <a:rPr lang="en-US" sz="2800" b="1" dirty="0" smtClean="0">
                <a:latin typeface="Arial"/>
                <a:cs typeface="Arial"/>
              </a:rPr>
              <a:t>     from </a:t>
            </a:r>
            <a:r>
              <a:rPr lang="en-US" sz="2800" b="1" dirty="0" err="1" smtClean="0">
                <a:latin typeface="Arial"/>
                <a:cs typeface="Arial"/>
              </a:rPr>
              <a:t>FatherChild</a:t>
            </a:r>
            <a:r>
              <a:rPr lang="en-US" sz="2800" b="1" dirty="0">
                <a:latin typeface="Arial"/>
                <a:cs typeface="Arial"/>
              </a:rPr>
              <a:t/>
            </a:r>
            <a:br>
              <a:rPr lang="en-US" sz="2800" b="1" dirty="0">
                <a:latin typeface="Arial"/>
                <a:cs typeface="Arial"/>
              </a:rPr>
            </a:br>
            <a:r>
              <a:rPr lang="en-US" sz="2800" b="1" dirty="0" smtClean="0">
                <a:latin typeface="Arial"/>
                <a:cs typeface="Arial"/>
              </a:rPr>
              <a:t>               except </a:t>
            </a:r>
          </a:p>
          <a:p>
            <a:pPr marL="0" indent="0">
              <a:buNone/>
            </a:pPr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     select child from </a:t>
            </a:r>
            <a:r>
              <a:rPr lang="en-US" sz="2800" b="1" dirty="0" err="1" smtClean="0">
                <a:latin typeface="Arial"/>
                <a:cs typeface="Arial"/>
              </a:rPr>
              <a:t>MotheChild</a:t>
            </a:r>
            <a:r>
              <a:rPr lang="en-US" sz="2800" b="1" dirty="0" smtClean="0">
                <a:latin typeface="Arial"/>
                <a:cs typeface="Arial"/>
              </a:rPr>
              <a:t/>
            </a:r>
            <a:br>
              <a:rPr lang="en-US" sz="2800" b="1" dirty="0" smtClean="0">
                <a:latin typeface="Arial"/>
                <a:cs typeface="Arial"/>
              </a:rPr>
            </a:br>
            <a:r>
              <a:rPr lang="en-US" sz="2800" b="1" dirty="0" smtClean="0">
                <a:latin typeface="Arial"/>
                <a:cs typeface="Arial"/>
              </a:rPr>
              <a:t>    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16" y="3769895"/>
            <a:ext cx="8222742" cy="29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23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49288"/>
            <a:ext cx="8535988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1379538" y="279400"/>
            <a:ext cx="755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So far: single block queries—i.e. one select statement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573"/>
          </a:xfrm>
        </p:spPr>
        <p:txBody>
          <a:bodyPr/>
          <a:lstStyle/>
          <a:p>
            <a:r>
              <a:rPr lang="en-US" sz="3600" dirty="0" smtClean="0"/>
              <a:t>SQL Queries from Hw1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6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Customer</a:t>
            </a:r>
            <a:r>
              <a:rPr lang="en-US" sz="2400" b="1" dirty="0">
                <a:latin typeface="Arial Narrow"/>
                <a:cs typeface="Arial Narrow"/>
              </a:rPr>
              <a:t>(customer-name, street, city) </a:t>
            </a:r>
            <a:endParaRPr lang="en-US" sz="2400" b="1" dirty="0" smtClean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Branch</a:t>
            </a:r>
            <a:r>
              <a:rPr lang="en-US" sz="2400" b="1" dirty="0">
                <a:latin typeface="Arial Narrow"/>
                <a:cs typeface="Arial Narrow"/>
              </a:rPr>
              <a:t>(branch-name, city)</a:t>
            </a:r>
            <a:br>
              <a:rPr lang="en-US" sz="2400" b="1" dirty="0">
                <a:latin typeface="Arial Narrow"/>
                <a:cs typeface="Arial Narrow"/>
              </a:rPr>
            </a:br>
            <a:r>
              <a:rPr lang="en-US" sz="2400" b="1" dirty="0">
                <a:latin typeface="Arial Narrow"/>
                <a:cs typeface="Arial Narrow"/>
              </a:rPr>
              <a:t>Account(customer-name, branch-name, account-number) </a:t>
            </a:r>
            <a:br>
              <a:rPr lang="en-US" sz="2400" b="1" dirty="0">
                <a:latin typeface="Arial Narrow"/>
                <a:cs typeface="Arial Narrow"/>
              </a:rPr>
            </a:br>
            <a:endParaRPr lang="en-US" sz="2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i="1" dirty="0"/>
              <a:t>c) Find the branches that do not have any accounts. </a:t>
            </a:r>
          </a:p>
          <a:p>
            <a:pPr marL="0" indent="0">
              <a:buNone/>
            </a:pPr>
            <a:r>
              <a:rPr lang="en-US" sz="2400" b="1" i="1" dirty="0"/>
              <a:t>(d) Find the customer names who do not have any account in the ‘Region12’ branch. </a:t>
            </a:r>
          </a:p>
          <a:p>
            <a:pPr marL="0" indent="0">
              <a:buNone/>
            </a:pPr>
            <a:r>
              <a:rPr lang="en-US" sz="2400" b="1" i="1" dirty="0"/>
              <a:t>(e) Find the customer names who have accounts in all the branches located in ‘Los Angeles’. You are not allowed to use the division operator directly for this question. </a:t>
            </a:r>
          </a:p>
          <a:p>
            <a:pPr marL="0" indent="0">
              <a:buNone/>
            </a:pPr>
            <a:r>
              <a:rPr lang="en-US" sz="2400" b="1" i="1" dirty="0"/>
              <a:t>(f) Find the customer names who have only one account. </a:t>
            </a:r>
          </a:p>
          <a:p>
            <a:pPr marL="0" indent="0">
              <a:buNone/>
            </a:pPr>
            <a:endParaRPr lang="en-US" sz="2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675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573"/>
          </a:xfrm>
        </p:spPr>
        <p:txBody>
          <a:bodyPr/>
          <a:lstStyle/>
          <a:p>
            <a:r>
              <a:rPr lang="en-US" sz="3600" dirty="0" smtClean="0"/>
              <a:t>SQL Queries from Hw1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66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b="1" i="1" dirty="0"/>
              <a:t>(f) Find the customer names who have only one account. </a:t>
            </a: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Account</a:t>
            </a:r>
            <a:r>
              <a:rPr lang="en-US" sz="2400" b="1" dirty="0">
                <a:latin typeface="Arial Narrow"/>
                <a:cs typeface="Arial Narrow"/>
              </a:rPr>
              <a:t>(customer-name, branch-name, account-number) </a:t>
            </a:r>
            <a:br>
              <a:rPr lang="en-US" sz="2400" b="1" dirty="0">
                <a:latin typeface="Arial Narrow"/>
                <a:cs typeface="Arial Narrow"/>
              </a:rPr>
            </a:br>
            <a:endParaRPr lang="en-US" sz="2400" b="1" dirty="0" smtClean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SELECT customer-name </a:t>
            </a: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FROM     Account</a:t>
            </a: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GROUP BY   customer-name</a:t>
            </a: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HAVING COUNT( DISTINCT  account-number) =1</a:t>
            </a:r>
            <a:endParaRPr lang="en-US" sz="2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195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573"/>
          </a:xfrm>
        </p:spPr>
        <p:txBody>
          <a:bodyPr/>
          <a:lstStyle/>
          <a:p>
            <a:r>
              <a:rPr lang="en-US" sz="3600" dirty="0" smtClean="0"/>
              <a:t>SQL Queries from Hw1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6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Customer</a:t>
            </a:r>
            <a:r>
              <a:rPr lang="en-US" sz="2400" b="1" dirty="0">
                <a:latin typeface="Arial Narrow"/>
                <a:cs typeface="Arial Narrow"/>
              </a:rPr>
              <a:t>(customer-name, street, city) </a:t>
            </a:r>
            <a:endParaRPr lang="en-US" sz="2400" b="1" dirty="0" smtClean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Branch</a:t>
            </a:r>
            <a:r>
              <a:rPr lang="en-US" sz="2400" b="1" dirty="0">
                <a:latin typeface="Arial Narrow"/>
                <a:cs typeface="Arial Narrow"/>
              </a:rPr>
              <a:t>(branch-name, city)</a:t>
            </a:r>
            <a:br>
              <a:rPr lang="en-US" sz="2400" b="1" dirty="0">
                <a:latin typeface="Arial Narrow"/>
                <a:cs typeface="Arial Narrow"/>
              </a:rPr>
            </a:br>
            <a:r>
              <a:rPr lang="en-US" sz="2400" b="1" dirty="0">
                <a:latin typeface="Arial Narrow"/>
                <a:cs typeface="Arial Narrow"/>
              </a:rPr>
              <a:t>Account(customer-name, branch-name, account-number) </a:t>
            </a:r>
            <a:br>
              <a:rPr lang="en-US" sz="2400" b="1" dirty="0">
                <a:latin typeface="Arial Narrow"/>
                <a:cs typeface="Arial Narrow"/>
              </a:rPr>
            </a:br>
            <a:endParaRPr lang="en-US" sz="2400" b="1" dirty="0" smtClean="0"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 </a:t>
            </a:r>
            <a:r>
              <a:rPr lang="en-US" sz="2400" b="1" i="1" dirty="0" smtClean="0"/>
              <a:t>(</a:t>
            </a:r>
            <a:r>
              <a:rPr lang="en-US" sz="2400" b="1" i="1" dirty="0"/>
              <a:t>e) Find the customer names who have accounts in all the branches located in ‘Los Angeles</a:t>
            </a:r>
            <a:r>
              <a:rPr lang="en-US" sz="2400" b="1" i="1" dirty="0" smtClean="0"/>
              <a:t>’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First find how many branches in los </a:t>
            </a:r>
            <a:r>
              <a:rPr lang="en-US" sz="2400" b="1" i="1" dirty="0" err="1" smtClean="0"/>
              <a:t>angeles</a:t>
            </a:r>
            <a:r>
              <a:rPr lang="en-US" sz="2400" b="1" i="1" dirty="0" smtClean="0"/>
              <a:t>. The find how many branches in </a:t>
            </a:r>
            <a:r>
              <a:rPr lang="en-US" sz="2400" b="1" i="1" dirty="0" smtClean="0"/>
              <a:t>Los </a:t>
            </a:r>
            <a:r>
              <a:rPr lang="en-US" sz="2400" b="1" i="1" dirty="0" err="1" smtClean="0"/>
              <a:t>angeles</a:t>
            </a:r>
            <a:r>
              <a:rPr lang="en-US" sz="2400" b="1" i="1" dirty="0" smtClean="0"/>
              <a:t> </a:t>
            </a:r>
            <a:r>
              <a:rPr lang="en-US" sz="2400" b="1" i="1" dirty="0" smtClean="0"/>
              <a:t>have accounts for  a given customer name.  Then check that the two numbers are the same</a:t>
            </a:r>
            <a:r>
              <a:rPr lang="en-US" sz="2400" b="1" i="1" dirty="0"/>
              <a:t>.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dirty="0" smtClean="0">
                <a:latin typeface="Arial Narrow"/>
                <a:cs typeface="Arial Narrow"/>
              </a:rPr>
              <a:t>For this we need nested queries.</a:t>
            </a:r>
            <a:endParaRPr lang="en-US" sz="2400" b="1" dirty="0">
              <a:latin typeface="Arial Narrow"/>
              <a:cs typeface="Arial Narrow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498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323</Words>
  <Application>Microsoft Macintosh PowerPoint</Application>
  <PresentationFormat>On-screen Show (4:3)</PresentationFormat>
  <Paragraphs>71</Paragraphs>
  <Slides>36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Set Difference: except</vt:lpstr>
      <vt:lpstr>PowerPoint Presentation</vt:lpstr>
      <vt:lpstr>SQL Queries from Hw1</vt:lpstr>
      <vt:lpstr>SQL Queries from Hw1</vt:lpstr>
      <vt:lpstr>SQL Queries from Hw1</vt:lpstr>
      <vt:lpstr>PowerPoint Presentation</vt:lpstr>
      <vt:lpstr>CS143: Database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Queries from Hw1</vt:lpstr>
      <vt:lpstr>SQL Queries from Hw1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Database Systems </dc:title>
  <dc:creator>Carlo Zaniolo</dc:creator>
  <cp:lastModifiedBy>Carlo Zaniolo</cp:lastModifiedBy>
  <cp:revision>81</cp:revision>
  <dcterms:created xsi:type="dcterms:W3CDTF">2012-10-19T18:15:56Z</dcterms:created>
  <dcterms:modified xsi:type="dcterms:W3CDTF">2017-10-09T21:17:10Z</dcterms:modified>
</cp:coreProperties>
</file>