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256" r:id="rId3"/>
    <p:sldId id="257" r:id="rId4"/>
    <p:sldId id="293" r:id="rId5"/>
    <p:sldId id="260" r:id="rId6"/>
    <p:sldId id="258" r:id="rId7"/>
    <p:sldId id="274" r:id="rId8"/>
    <p:sldId id="295" r:id="rId9"/>
    <p:sldId id="296" r:id="rId10"/>
    <p:sldId id="297" r:id="rId11"/>
    <p:sldId id="285" r:id="rId12"/>
    <p:sldId id="300" r:id="rId13"/>
    <p:sldId id="301" r:id="rId14"/>
    <p:sldId id="261" r:id="rId15"/>
    <p:sldId id="259" r:id="rId16"/>
    <p:sldId id="302" r:id="rId17"/>
    <p:sldId id="292" r:id="rId18"/>
    <p:sldId id="286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0" r:id="rId27"/>
    <p:sldId id="279" r:id="rId28"/>
    <p:sldId id="273" r:id="rId29"/>
    <p:sldId id="299" r:id="rId30"/>
    <p:sldId id="288" r:id="rId31"/>
    <p:sldId id="298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61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4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D175E9-FAB8-4AFB-9C7F-5F511180535A}" type="datetimeFigureOut">
              <a:rPr lang="en-US" smtClean="0"/>
              <a:pPr/>
              <a:t>19/11/17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684CE1-F70B-46D3-AFF3-A0F03152F3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B36E07E8-DC7B-423A-B600-2D4695D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5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5890D-956F-44FB-9041-BABC7E922618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67985-F535-453A-B3BF-5B835874F525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68F9-2FAD-41CF-A1A0-CC47C567FB17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EF12C-79E0-4769-A765-699BF298A2FA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B4236-9897-4DF7-8E32-7FD1111E4D02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6685D-B93B-4CFB-AC8B-AE28F8BA6B03}" type="slidenum">
              <a:rPr lang="en-US"/>
              <a:pPr/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6685D-B93B-4CFB-AC8B-AE28F8BA6B03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0C30C-5B71-434C-978A-1A8B1633635A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BAA54-84D7-4039-939D-EC4BF418FB4C}" type="slidenum">
              <a:rPr lang="en-US"/>
              <a:pPr/>
              <a:t>18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1C9F2-B733-42E2-B2C1-9F6117A60713}" type="slidenum">
              <a:rPr lang="en-US"/>
              <a:pPr/>
              <a:t>19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1C3C5-B63A-4D1B-8EEA-782642ECE892}" type="slidenum">
              <a:rPr lang="en-US"/>
              <a:pPr/>
              <a:t>20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752E0-C13D-4A8E-88CA-408DD21705AC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17CAC-F46B-413D-9119-2C27D82870CE}" type="slidenum">
              <a:rPr lang="en-US"/>
              <a:pPr/>
              <a:t>21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F9DF3-9896-43AC-8D1D-167CF3DC07A4}" type="slidenum">
              <a:rPr lang="en-US"/>
              <a:pPr/>
              <a:t>22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CD278-0524-47DC-832D-E873857C41E4}" type="slidenum">
              <a:rPr lang="en-US"/>
              <a:pPr/>
              <a:t>23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7AF50-6339-44E3-A7B4-83C5B2D3417D}" type="slidenum">
              <a:rPr lang="en-US"/>
              <a:pPr/>
              <a:t>24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50512-7CD7-45DF-9AC6-722A973499C9}" type="slidenum">
              <a:rPr lang="en-US"/>
              <a:pPr/>
              <a:t>25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8D760-3563-4FC5-98E1-63ED80B4C574}" type="slidenum">
              <a:rPr lang="en-US"/>
              <a:pPr/>
              <a:t>26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19B1C-13F0-465D-BD9C-7649E965F78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2175E-BC5B-4A6F-B0B9-F30FD1800429}" type="slidenum">
              <a:rPr lang="en-US"/>
              <a:pPr/>
              <a:t>28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094F8-9373-445F-A227-91A20234CF00}" type="slidenum">
              <a:rPr lang="en-US"/>
              <a:pPr/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B92D-C50A-4CE0-9176-1EE1E04963E7}" type="slidenum">
              <a:rPr lang="en-US"/>
              <a:pPr/>
              <a:t>30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5890D-956F-44FB-9041-BABC7E922618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A01DA-319B-42D4-98E3-F64273C15301}" type="slidenum">
              <a:rPr lang="en-US"/>
              <a:pPr/>
              <a:t>31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B400F-AC3E-47F6-9C7B-841B8BE344D3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A9584-4645-4903-AC1A-B6A6E5BC9DC4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D96CE-5C25-45DB-9826-9E290716A520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BF39D-9586-47FD-B2A6-9119460C65AF}" type="slidenum">
              <a:rPr lang="en-US"/>
              <a:pPr/>
              <a:t>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5CAF5-3E2E-4C02-857D-A69A1AD210CB}" type="slidenum">
              <a:rPr lang="en-US"/>
              <a:pPr/>
              <a:t>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15869-BE3C-4728-A5C1-E268E0EAADDF}" type="slidenum">
              <a:rPr lang="en-US"/>
              <a:pPr/>
              <a:t>10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C1DB9-939B-43DC-B2A2-3E54A05B2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E433D-82B5-4479-87BB-1328F7A84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DC6C1-669A-465F-88E5-3E789AAE4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B767-7AF3-455B-8245-E1D79635D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4784F-14AC-49C7-9E8F-15509BEE1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C30B8-4C53-4DCB-9DC2-1546C0063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C63CD-AAA3-43D5-B9EF-B53613F3D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1409-A754-4E64-9C9B-E2D3EF744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C5FC-B5B9-46DA-AC82-323F05762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A12B0-4F90-44FC-996F-B31E9AB69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2AB72-9AA7-41F2-958E-D5860438A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E5584AE-C743-4B23-98DB-4104C04C4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DB Transactions</a:t>
            </a:r>
            <a:br>
              <a:rPr lang="en-US" dirty="0" smtClean="0"/>
            </a:br>
            <a:r>
              <a:rPr lang="en-US" dirty="0" smtClean="0"/>
              <a:t>CS143 Notes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3152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TRANSACTION: A sequence of SQL statements that are executed "together"  as one unit:</a:t>
            </a:r>
          </a:p>
          <a:p>
            <a:pPr algn="l" eaLnBrk="1" hangingPunct="1"/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</a:rPr>
              <a:t>Setting Autocommit mode: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DB2: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UPDATE COMMAND OPTIONS USING c ON/OFF  (default is on)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   In Oracle:  SET AUTOCOMMIT ON/OFF               	(default is off)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   In JDBC: </a:t>
            </a:r>
            <a:r>
              <a:rPr lang="en-US" sz="2400" dirty="0" err="1" smtClean="0"/>
              <a:t>connection.setAutoCommit</a:t>
            </a:r>
            <a:r>
              <a:rPr lang="en-US" sz="2400" dirty="0" smtClean="0"/>
              <a:t>(true/false</a:t>
            </a:r>
            <a:r>
              <a:rPr lang="en-US" sz="2800" dirty="0" smtClean="0"/>
              <a:t>)   		</a:t>
            </a:r>
            <a:r>
              <a:rPr lang="en-US" sz="2400" dirty="0" smtClean="0"/>
              <a:t>(default is on)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07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Commit/rollback a simpler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510463" cy="13430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Assumes disks do not fail</a:t>
            </a:r>
          </a:p>
          <a:p>
            <a:pPr eaLnBrk="1" hangingPunct="1"/>
            <a:r>
              <a:rPr lang="en-US" sz="2000" dirty="0" smtClean="0"/>
              <a:t>Useful for text editors, but databases are too large and complex for this scheme to be efficiently executed (changes might not be local)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68288" y="922338"/>
            <a:ext cx="372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The shadow-database scheme: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 l="2135" t="18980" r="1779" b="19217"/>
          <a:stretch>
            <a:fillRect/>
          </a:stretch>
        </p:blipFill>
        <p:spPr bwMode="auto">
          <a:xfrm>
            <a:off x="1282700" y="1495425"/>
            <a:ext cx="6540500" cy="3155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b="1" dirty="0" smtClean="0"/>
              <a:t>Dirty Reads: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yet another recovery problem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r>
              <a:rPr lang="en-US" sz="1800" dirty="0" smtClean="0"/>
              <a:t>The following schedule is not recoverable: if </a:t>
            </a:r>
            <a:r>
              <a:rPr lang="en-US" sz="1800" b="1" i="1" dirty="0" smtClean="0"/>
              <a:t>T</a:t>
            </a:r>
            <a:r>
              <a:rPr lang="en-US" sz="2400" b="1" i="1" baseline="-25000" dirty="0" smtClean="0"/>
              <a:t>9</a:t>
            </a:r>
            <a:r>
              <a:rPr lang="en-US" sz="2000" b="1" i="1" dirty="0" smtClean="0"/>
              <a:t> </a:t>
            </a:r>
            <a:r>
              <a:rPr lang="en-US" sz="1800" dirty="0" smtClean="0"/>
              <a:t>commits immediately after the its dirty read (i.e., a read from a trans not yet committed)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r>
              <a:rPr lang="en-US" sz="1800" dirty="0" smtClean="0"/>
              <a:t>If </a:t>
            </a:r>
            <a:r>
              <a:rPr lang="en-US" sz="1800" b="1" i="1" dirty="0" smtClean="0"/>
              <a:t>T</a:t>
            </a:r>
            <a:r>
              <a:rPr lang="en-US" sz="2400" b="1" baseline="-25000" dirty="0" smtClean="0"/>
              <a:t>8</a:t>
            </a:r>
            <a:r>
              <a:rPr lang="en-US" sz="1600" dirty="0" smtClean="0"/>
              <a:t> </a:t>
            </a:r>
            <a:r>
              <a:rPr lang="en-US" sz="1800" dirty="0" smtClean="0"/>
              <a:t>should abort, </a:t>
            </a:r>
            <a:r>
              <a:rPr lang="en-US" sz="1800" b="1" i="1" dirty="0" smtClean="0"/>
              <a:t>T</a:t>
            </a:r>
            <a:r>
              <a:rPr lang="en-US" sz="2400" b="1" baseline="-25000" dirty="0" smtClean="0"/>
              <a:t>9</a:t>
            </a:r>
            <a:r>
              <a:rPr lang="en-US" sz="1800" dirty="0" smtClean="0"/>
              <a:t>  could have shown to the user an inconsistent database state—then we may have to abort  </a:t>
            </a:r>
            <a:r>
              <a:rPr lang="en-US" sz="1800" b="1" i="1" dirty="0" smtClean="0"/>
              <a:t>T</a:t>
            </a:r>
            <a:r>
              <a:rPr lang="en-US" sz="2400" b="1" baseline="-25000" dirty="0" smtClean="0"/>
              <a:t>9</a:t>
            </a:r>
            <a:r>
              <a:rPr lang="en-US" sz="1800" dirty="0" smtClean="0"/>
              <a:t>  (cascading rollback).</a:t>
            </a:r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r>
              <a:rPr lang="en-US" sz="1800" dirty="0" smtClean="0"/>
              <a:t> A better solution is for the DBMS to use </a:t>
            </a:r>
            <a:r>
              <a:rPr lang="en-US" sz="1800" u="sng" dirty="0" smtClean="0"/>
              <a:t>recoverable</a:t>
            </a:r>
            <a:r>
              <a:rPr lang="en-US" sz="1800" dirty="0" smtClean="0"/>
              <a:t> schedules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r>
              <a:rPr lang="en-US" sz="2000" b="1" dirty="0">
                <a:solidFill>
                  <a:schemeClr val="tx2"/>
                </a:solidFill>
              </a:rPr>
              <a:t>Recoverable</a:t>
            </a:r>
            <a:r>
              <a:rPr lang="en-US" sz="2000" b="1" i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schedule</a:t>
            </a:r>
            <a:r>
              <a:rPr lang="en-US" sz="2000" dirty="0"/>
              <a:t> — if a transaction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sz="2000" dirty="0"/>
              <a:t> reads a data items written by a transaction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sz="2000" dirty="0"/>
              <a:t>, then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</a:t>
            </a:r>
            <a:r>
              <a:rPr lang="en-US" sz="2000" dirty="0"/>
              <a:t>must commit before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/>
              <a:t>can </a:t>
            </a:r>
            <a:r>
              <a:rPr lang="en-US" sz="2000" dirty="0" smtClean="0"/>
              <a:t>commit, i.e.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Tj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 smtClean="0"/>
              <a:t>must </a:t>
            </a:r>
            <a:r>
              <a:rPr lang="en-US" sz="2000" dirty="0" err="1" smtClean="0"/>
              <a:t>waitkeeping</a:t>
            </a:r>
            <a:r>
              <a:rPr lang="en-US" sz="2000" dirty="0" smtClean="0"/>
              <a:t> its resources until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</a:t>
            </a:r>
            <a:r>
              <a:rPr lang="en-US" sz="2000" dirty="0"/>
              <a:t>commit 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lnSpc>
                <a:spcPct val="90000"/>
              </a:lnSpc>
              <a:tabLst>
                <a:tab pos="2395538" algn="l"/>
                <a:tab pos="2857500" algn="l"/>
                <a:tab pos="3549650" algn="l"/>
                <a:tab pos="3997325" algn="l"/>
              </a:tabLst>
              <a:defRPr/>
            </a:pPr>
            <a:endParaRPr lang="en-US" sz="2000" dirty="0" smtClean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 l="865" t="7152" r="5536" b="8073"/>
          <a:stretch>
            <a:fillRect/>
          </a:stretch>
        </p:blipFill>
        <p:spPr bwMode="auto">
          <a:xfrm>
            <a:off x="2895600" y="1905000"/>
            <a:ext cx="3276600" cy="1870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83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Recoverability (Cont</a:t>
            </a:r>
            <a:r>
              <a:rPr lang="en-US" sz="4000" dirty="0" smtClean="0"/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169150" cy="5194300"/>
          </a:xfrm>
        </p:spPr>
        <p:txBody>
          <a:bodyPr/>
          <a:lstStyle/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b="1" dirty="0" smtClean="0">
                <a:solidFill>
                  <a:schemeClr val="tx2"/>
                </a:solidFill>
              </a:rPr>
              <a:t>Cascading rollback</a:t>
            </a:r>
            <a:r>
              <a:rPr lang="en-US" sz="2000" dirty="0" smtClean="0"/>
              <a:t> – a single transaction failure leads to a series of transaction rollbacks.  Consider the following schedule where none of the transactions has yet committed (so the schedule is recoverable)</a:t>
            </a:r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marL="0" indent="0" eaLnBrk="1" hangingPunct="1">
              <a:buNone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/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dirty="0" smtClean="0"/>
              <a:t>If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fails,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11</a:t>
            </a:r>
            <a:r>
              <a:rPr lang="en-US" sz="2000" dirty="0" smtClean="0"/>
              <a:t> and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12</a:t>
            </a:r>
            <a:r>
              <a:rPr lang="en-US" sz="2000" dirty="0" smtClean="0"/>
              <a:t> must also be rolled back.</a:t>
            </a:r>
          </a:p>
          <a:p>
            <a:pPr eaLnBrk="1" hangingPunct="1"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dirty="0" smtClean="0"/>
              <a:t>Can lead to the undoing of a significant amount of work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771" t="10025" r="3471" b="11053"/>
          <a:stretch>
            <a:fillRect/>
          </a:stretch>
        </p:blipFill>
        <p:spPr bwMode="auto">
          <a:xfrm>
            <a:off x="2895600" y="2438400"/>
            <a:ext cx="3308350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494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More on Concurrent Execution</a:t>
            </a:r>
            <a:endParaRPr lang="en-US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96200" cy="4495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Concurrent access by multiple clients:  We do not want to "lock out" the DBMS until one client finishes</a:t>
            </a:r>
          </a:p>
          <a:p>
            <a:pPr eaLnBrk="1" hangingPunct="1"/>
            <a:r>
              <a:rPr lang="en-US" sz="2000" dirty="0" smtClean="0"/>
              <a:t>In general, advantages of letting multiple transactions allowed run concurrently in the system are:</a:t>
            </a:r>
          </a:p>
          <a:p>
            <a:pPr lvl="1" eaLnBrk="1" hangingPunct="1"/>
            <a:r>
              <a:rPr lang="en-US" sz="1800" b="1" dirty="0" smtClean="0"/>
              <a:t>increased processor and disk utilization</a:t>
            </a:r>
            <a:r>
              <a:rPr lang="en-US" sz="1800" dirty="0" smtClean="0"/>
              <a:t>, </a:t>
            </a:r>
          </a:p>
          <a:p>
            <a:pPr lvl="1" eaLnBrk="1" hangingPunct="1"/>
            <a:r>
              <a:rPr lang="en-US" sz="1800" b="1" dirty="0" smtClean="0"/>
              <a:t>reduced average response time</a:t>
            </a:r>
            <a:r>
              <a:rPr lang="en-US" sz="1800" dirty="0" smtClean="0"/>
              <a:t> for transactions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But  with concurrent executions transactions can interfere with each other, and produce results that could never have been produced if they were executed in a serial order.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An execution order that produces the same results as a serial one is called a </a:t>
            </a:r>
            <a:r>
              <a:rPr lang="en-US" sz="2000" b="1" i="1" dirty="0" err="1" smtClean="0">
                <a:solidFill>
                  <a:schemeClr val="tx2"/>
                </a:solidFill>
              </a:rPr>
              <a:t>serializable</a:t>
            </a:r>
            <a:r>
              <a:rPr lang="en-US" sz="2000" b="1" i="1" dirty="0" smtClean="0">
                <a:solidFill>
                  <a:schemeClr val="tx2"/>
                </a:solidFill>
              </a:rPr>
              <a:t> schedule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Concurrency Example</a:t>
            </a:r>
            <a:endParaRPr lang="en-US" sz="3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43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Example1: </a:t>
            </a:r>
            <a:r>
              <a:rPr lang="en-US" sz="2000" i="1" dirty="0" smtClean="0"/>
              <a:t>Concurrently with T1</a:t>
            </a:r>
            <a:r>
              <a:rPr lang="en-US" sz="2000" i="1" dirty="0"/>
              <a:t> </a:t>
            </a:r>
            <a:r>
              <a:rPr lang="en-US" sz="2000" i="1" dirty="0" smtClean="0"/>
              <a:t> we execute T2 that simply reports the current balances in her accounts.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T1. &lt;Transfer $1M from Susan  saving account to her checking account&gt;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A1. read(balance) from </a:t>
            </a:r>
            <a:r>
              <a:rPr lang="en-US" sz="2000" dirty="0" err="1" smtClean="0"/>
              <a:t>SAccount</a:t>
            </a:r>
            <a:r>
              <a:rPr lang="en-US" sz="2000" dirty="0" smtClean="0"/>
              <a:t> WHERE owner = 'Susan'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A2. </a:t>
            </a:r>
            <a:r>
              <a:rPr lang="en-US" sz="2000" dirty="0" smtClean="0">
                <a:solidFill>
                  <a:srgbClr val="C00000"/>
                </a:solidFill>
              </a:rPr>
              <a:t>SET</a:t>
            </a:r>
            <a:r>
              <a:rPr lang="en-US" sz="2000" dirty="0" smtClean="0"/>
              <a:t> balance = balance - 1000000 </a:t>
            </a:r>
            <a:r>
              <a:rPr lang="en-US" sz="2000" dirty="0" smtClean="0">
                <a:solidFill>
                  <a:srgbClr val="C00000"/>
                </a:solidFill>
              </a:rPr>
              <a:t>%main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A3. write(balance) into </a:t>
            </a:r>
            <a:r>
              <a:rPr lang="en-US" sz="2000" dirty="0" err="1" smtClean="0"/>
              <a:t>SAccount</a:t>
            </a:r>
            <a:r>
              <a:rPr lang="en-US" sz="2000" dirty="0" smtClean="0"/>
              <a:t> WHERE owner = 'Susan‘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A4. read(balance) from </a:t>
            </a:r>
            <a:r>
              <a:rPr lang="en-US" sz="2000" dirty="0" err="1" smtClean="0"/>
              <a:t>CAccount</a:t>
            </a:r>
            <a:r>
              <a:rPr lang="en-US" sz="2000" dirty="0" smtClean="0"/>
              <a:t> WHERE owner = ‘Susan'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A5. </a:t>
            </a:r>
            <a:r>
              <a:rPr lang="en-US" sz="2000" dirty="0" smtClean="0">
                <a:solidFill>
                  <a:srgbClr val="C00000"/>
                </a:solidFill>
              </a:rPr>
              <a:t>SET</a:t>
            </a:r>
            <a:r>
              <a:rPr lang="en-US" sz="2000" dirty="0" smtClean="0"/>
              <a:t> balance = balance + 1000000 </a:t>
            </a:r>
            <a:r>
              <a:rPr lang="en-US" sz="2000" dirty="0" smtClean="0">
                <a:solidFill>
                  <a:srgbClr val="C00000"/>
                </a:solidFill>
              </a:rPr>
              <a:t>%main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A6. write(balance) into </a:t>
            </a:r>
            <a:r>
              <a:rPr lang="en-US" sz="2000" dirty="0" err="1" smtClean="0"/>
              <a:t>CAccount</a:t>
            </a:r>
            <a:r>
              <a:rPr lang="en-US" sz="2000" dirty="0" smtClean="0"/>
              <a:t> WHERE owner = ‘Susan‘</a:t>
            </a:r>
            <a:endParaRPr lang="en-US" sz="2400" i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7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T2: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executed here: </a:t>
            </a:r>
            <a:r>
              <a:rPr lang="en-U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Susan’s $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1,000,000 have </a:t>
            </a:r>
            <a:r>
              <a:rPr lang="en-U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been transferred  from her 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     saving account to her checking account!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Concurrency Example</a:t>
            </a:r>
            <a:endParaRPr lang="en-US" sz="3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43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Example1: </a:t>
            </a:r>
            <a:r>
              <a:rPr lang="en-US" sz="2000" i="1" dirty="0" smtClean="0"/>
              <a:t>Concurrently with T1</a:t>
            </a:r>
            <a:r>
              <a:rPr lang="en-US" sz="2000" i="1" dirty="0"/>
              <a:t> </a:t>
            </a:r>
            <a:r>
              <a:rPr lang="en-US" sz="2000" i="1" dirty="0" smtClean="0"/>
              <a:t> we execute T2 that simply reports the current balances in her accounts.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T1. &lt;Transfer $1M from Susan  saving account to her checking account&gt;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A1. read(balance) from </a:t>
            </a:r>
            <a:r>
              <a:rPr lang="en-US" sz="2000" dirty="0" err="1" smtClean="0"/>
              <a:t>SAccount</a:t>
            </a:r>
            <a:r>
              <a:rPr lang="en-US" sz="2000" dirty="0" smtClean="0"/>
              <a:t> WHERE owner = 'Susan'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A2. </a:t>
            </a:r>
            <a:r>
              <a:rPr lang="en-US" sz="2000" dirty="0" smtClean="0">
                <a:solidFill>
                  <a:srgbClr val="C00000"/>
                </a:solidFill>
              </a:rPr>
              <a:t>SET</a:t>
            </a:r>
            <a:r>
              <a:rPr lang="en-US" sz="2000" dirty="0" smtClean="0"/>
              <a:t> balance = balance - 1000000 </a:t>
            </a:r>
            <a:r>
              <a:rPr lang="en-US" sz="2000" dirty="0" smtClean="0">
                <a:solidFill>
                  <a:srgbClr val="C00000"/>
                </a:solidFill>
              </a:rPr>
              <a:t>%main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A3. write(balance) into </a:t>
            </a:r>
            <a:r>
              <a:rPr lang="en-US" sz="2000" dirty="0" err="1" smtClean="0"/>
              <a:t>SAccount</a:t>
            </a:r>
            <a:r>
              <a:rPr lang="en-US" sz="2000" dirty="0" smtClean="0"/>
              <a:t> WHERE owner = 'Susan‘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T2: executed here: Susan’s $1,000,000 </a:t>
            </a:r>
            <a:r>
              <a:rPr lang="en-U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disappeared</a:t>
            </a:r>
            <a:r>
              <a:rPr lang="is-IS" sz="2000" b="1" dirty="0" smtClean="0">
                <a:solidFill>
                  <a:srgbClr val="0000FF"/>
                </a:solidFill>
                <a:latin typeface="Arial Narrow"/>
                <a:cs typeface="Arial Narrow"/>
              </a:rPr>
              <a:t>… email is sent out</a:t>
            </a:r>
          </a:p>
          <a:p>
            <a:pPr eaLnBrk="1" hangingPunct="1">
              <a:lnSpc>
                <a:spcPct val="70000"/>
              </a:lnSpc>
              <a:buNone/>
            </a:pPr>
            <a:endParaRPr lang="is-IS" sz="20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sz="2000" dirty="0" smtClean="0"/>
              <a:t>A4. read(balance) from </a:t>
            </a:r>
            <a:r>
              <a:rPr lang="en-US" sz="2000" dirty="0" err="1" smtClean="0"/>
              <a:t>CAccount</a:t>
            </a:r>
            <a:r>
              <a:rPr lang="en-US" sz="2000" dirty="0" smtClean="0"/>
              <a:t> WHERE owner = ‘Susan'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A5. </a:t>
            </a:r>
            <a:r>
              <a:rPr lang="en-US" sz="2000" dirty="0" smtClean="0">
                <a:solidFill>
                  <a:srgbClr val="C00000"/>
                </a:solidFill>
              </a:rPr>
              <a:t>SET</a:t>
            </a:r>
            <a:r>
              <a:rPr lang="en-US" sz="2000" dirty="0" smtClean="0"/>
              <a:t> balance = balance + 1000000 </a:t>
            </a:r>
            <a:r>
              <a:rPr lang="en-US" sz="2000" dirty="0" smtClean="0">
                <a:solidFill>
                  <a:srgbClr val="C00000"/>
                </a:solidFill>
              </a:rPr>
              <a:t>%main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A6. write(balance) into </a:t>
            </a:r>
            <a:r>
              <a:rPr lang="en-US" sz="2000" dirty="0" err="1" smtClean="0"/>
              <a:t>CAccount</a:t>
            </a:r>
            <a:r>
              <a:rPr lang="en-US" sz="2000" dirty="0" smtClean="0"/>
              <a:t> WHERE owner = ‘Susan‘</a:t>
            </a:r>
            <a:endParaRPr lang="en-US" sz="2400" i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190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Concurrency Examples (cont.)</a:t>
            </a:r>
            <a:endParaRPr lang="en-US" sz="36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/>
              <a:t>Example 2:  </a:t>
            </a:r>
            <a:r>
              <a:rPr lang="en-US" sz="1800" i="1" dirty="0" smtClean="0"/>
              <a:t>&lt;</a:t>
            </a:r>
            <a:r>
              <a:rPr lang="en-US" sz="1800" i="1" dirty="0" err="1" smtClean="0"/>
              <a:t>eg</a:t>
            </a:r>
            <a:r>
              <a:rPr lang="en-US" sz="1800" i="1" dirty="0" smtClean="0"/>
              <a:t>, Increase salary by $100 and then  by $200&gt;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800" dirty="0" smtClean="0"/>
              <a:t> T3: UPDATE Employee SET salary = salary + 1000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 smtClean="0"/>
              <a:t> T4: UPDATE Employee SET salary = salary + 2000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/>
              <a:t>Example 3: </a:t>
            </a:r>
            <a:r>
              <a:rPr lang="en-US" sz="1800" i="1" dirty="0" smtClean="0"/>
              <a:t>&lt;</a:t>
            </a:r>
            <a:r>
              <a:rPr lang="en-US" sz="1800" i="1" dirty="0" err="1" smtClean="0"/>
              <a:t>eg</a:t>
            </a:r>
            <a:r>
              <a:rPr lang="en-US" sz="1800" i="1" dirty="0" smtClean="0"/>
              <a:t>, Increase salary by $100 and then  by 20%&gt;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800" dirty="0" smtClean="0"/>
              <a:t>T5: UPDATE Employee SET salary = salary + 1000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800" dirty="0" smtClean="0"/>
              <a:t>T6: UPDATE Employee SET salary = salary * 0.2</a:t>
            </a:r>
          </a:p>
          <a:p>
            <a:pPr lvl="1" eaLnBrk="1" hangingPunct="1">
              <a:lnSpc>
                <a:spcPct val="60000"/>
              </a:lnSpc>
              <a:spcAft>
                <a:spcPts val="600"/>
              </a:spcAft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60000"/>
              </a:lnSpc>
              <a:spcAft>
                <a:spcPts val="600"/>
              </a:spcAft>
              <a:buFontTx/>
              <a:buNone/>
            </a:pPr>
            <a:r>
              <a:rPr lang="en-US" sz="2000" dirty="0" smtClean="0"/>
              <a:t>Example 3 has a concurrency problem. Example 2  does not---because addition commutes. 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  <a:buFontTx/>
              <a:buNone/>
            </a:pPr>
            <a:r>
              <a:rPr lang="en-US" sz="2000" i="1" dirty="0" smtClean="0"/>
              <a:t>But, we do not want to  with the semantics of the applications: we want </a:t>
            </a:r>
            <a:r>
              <a:rPr lang="en-US" sz="2000" i="1" dirty="0" err="1" smtClean="0"/>
              <a:t>serializability</a:t>
            </a:r>
            <a:r>
              <a:rPr lang="en-US" sz="2000" i="1" dirty="0" smtClean="0"/>
              <a:t> that is guarantees for every application semantics …</a:t>
            </a:r>
            <a:endParaRPr lang="en-US" sz="2000" i="1" dirty="0"/>
          </a:p>
          <a:p>
            <a:pPr eaLnBrk="1" hangingPunct="1">
              <a:lnSpc>
                <a:spcPct val="70000"/>
              </a:lnSpc>
              <a:spcAft>
                <a:spcPts val="600"/>
              </a:spcAft>
              <a:buFontTx/>
              <a:buNone/>
            </a:pPr>
            <a:r>
              <a:rPr lang="en-US" sz="2000" i="1" dirty="0" smtClean="0"/>
              <a:t>By reasoning only on the sequence order of read/write statements</a:t>
            </a:r>
            <a:r>
              <a:rPr lang="en-US" sz="2000" dirty="0"/>
              <a:t> </a:t>
            </a:r>
            <a:r>
              <a:rPr lang="en-US" sz="2000" i="1" dirty="0" smtClean="0"/>
              <a:t>and nothing else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Serializable Schedules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606550"/>
            <a:ext cx="7640637" cy="3817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We want to find schedule that are equivalent to serial schedules</a:t>
            </a:r>
          </a:p>
          <a:p>
            <a:pPr lvl="1" eaLnBrk="1" hangingPunct="1"/>
            <a:r>
              <a:rPr lang="en-US" smtClean="0"/>
              <a:t>Independent of their actual computations.</a:t>
            </a:r>
          </a:p>
          <a:p>
            <a:pPr lvl="1" eaLnBrk="1" hangingPunct="1"/>
            <a:r>
              <a:rPr lang="en-US" smtClean="0"/>
              <a:t>According to their disk read/write action</a:t>
            </a:r>
          </a:p>
          <a:p>
            <a:pPr lvl="2" eaLnBrk="1" hangingPunct="1"/>
            <a:r>
              <a:rPr lang="en-US" b="1" i="1" smtClean="0"/>
              <a:t>Conflict Serializability</a:t>
            </a:r>
          </a:p>
          <a:p>
            <a:pPr lvl="1" eaLnBrk="1" hangingPunct="1"/>
            <a:r>
              <a:rPr lang="en-US" i="1" smtClean="0">
                <a:solidFill>
                  <a:schemeClr val="tx2"/>
                </a:solidFill>
              </a:rPr>
              <a:t>This is achieved via various concurrency control schemes and protocols.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209925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chemeClr val="tx2"/>
                </a:solidFill>
              </a:rPr>
              <a:t>Schedules</a:t>
            </a:r>
            <a:r>
              <a:rPr lang="en-US" smtClean="0"/>
              <a:t> – sequences that indicate the chronological order in which instructions of concurrent transactions are executed</a:t>
            </a:r>
          </a:p>
          <a:p>
            <a:pPr eaLnBrk="1" hangingPunct="1"/>
            <a:r>
              <a:rPr lang="en-US" smtClean="0"/>
              <a:t>Schedules are often recorded in logs.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Reasons for T</a:t>
            </a:r>
            <a:r>
              <a:rPr lang="en-US" sz="4000" dirty="0" smtClean="0"/>
              <a:t>ransactions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5847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b="1" i="1" dirty="0" smtClean="0"/>
              <a:t>Crashes</a:t>
            </a:r>
          </a:p>
          <a:p>
            <a:pPr marL="0" indent="0" eaLnBrk="1" hangingPunct="1">
              <a:buNone/>
            </a:pPr>
            <a:r>
              <a:rPr lang="en-US" sz="2800" i="1" dirty="0" smtClean="0"/>
              <a:t>e.g. </a:t>
            </a:r>
            <a:r>
              <a:rPr lang="en-US" sz="2000" i="1" dirty="0" smtClean="0"/>
              <a:t>A money transfer transaction:  Transfer $1M from Susan to Jane&gt;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Begin Transaction </a:t>
            </a:r>
            <a:r>
              <a:rPr lang="en-US" sz="2800" b="1" dirty="0" smtClean="0"/>
              <a:t> </a:t>
            </a:r>
            <a:r>
              <a:rPr lang="en-US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S1: UPDATE Account SET balance = balance - 1000000      </a:t>
            </a:r>
            <a:br>
              <a:rPr lang="en-US" sz="2000" b="1" dirty="0" smtClean="0"/>
            </a:br>
            <a:r>
              <a:rPr lang="en-US" sz="2000" b="1" dirty="0" smtClean="0"/>
              <a:t> WHERE owner = 'Susan'  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S2: Update Account SET balance = balance + 1000000     </a:t>
            </a:r>
            <a:br>
              <a:rPr lang="en-US" sz="2000" b="1" dirty="0" smtClean="0"/>
            </a:br>
            <a:r>
              <a:rPr lang="en-US" sz="2000" b="1" dirty="0" smtClean="0"/>
              <a:t>WHERE owner = 'Jane‘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End Transaction</a:t>
            </a:r>
          </a:p>
          <a:p>
            <a:pPr eaLnBrk="1" hangingPunct="1">
              <a:buFontTx/>
              <a:buNone/>
            </a:pPr>
            <a:r>
              <a:rPr lang="en-US" sz="2000" i="1" dirty="0" smtClean="0"/>
              <a:t>-- S1 and S2 are the actions composing the transaction. Completing one without the other is not acceptable.</a:t>
            </a:r>
          </a:p>
          <a:p>
            <a:pPr eaLnBrk="1" hangingPunct="1">
              <a:buFontTx/>
              <a:buNone/>
            </a:pPr>
            <a:r>
              <a:rPr lang="en-US" sz="2000" i="1" dirty="0" smtClean="0"/>
              <a:t>-- Failure to complete might be due to a violation of integrity constraints or to the  system crashing.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002060"/>
                </a:solidFill>
              </a:rPr>
              <a:t>Example of a Serial Schedule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329488" cy="1184275"/>
          </a:xfrm>
        </p:spPr>
        <p:txBody>
          <a:bodyPr/>
          <a:lstStyle/>
          <a:p>
            <a:pPr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smtClean="0"/>
              <a:t>Let 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transfer $50 from </a:t>
            </a:r>
            <a:r>
              <a:rPr lang="en-US" sz="2400" i="1" smtClean="0"/>
              <a:t>A </a:t>
            </a:r>
            <a:r>
              <a:rPr lang="en-US" sz="2400" smtClean="0"/>
              <a:t>to </a:t>
            </a:r>
            <a:r>
              <a:rPr lang="en-US" sz="2400" i="1" smtClean="0"/>
              <a:t>B</a:t>
            </a:r>
            <a:r>
              <a:rPr lang="en-US" sz="2400" smtClean="0"/>
              <a:t>, and </a:t>
            </a:r>
            <a:r>
              <a:rPr lang="en-US" sz="2400" i="1" smtClean="0"/>
              <a:t>T</a:t>
            </a:r>
            <a:r>
              <a:rPr lang="en-US" sz="2400" baseline="-25000" smtClean="0"/>
              <a:t>2</a:t>
            </a:r>
            <a:r>
              <a:rPr lang="en-US" sz="2400" smtClean="0"/>
              <a:t> transfer 10% of the balance from </a:t>
            </a:r>
            <a:r>
              <a:rPr lang="en-US" sz="2400" i="1" smtClean="0"/>
              <a:t>A </a:t>
            </a:r>
            <a:r>
              <a:rPr lang="en-US" sz="2400" smtClean="0"/>
              <a:t>to </a:t>
            </a:r>
            <a:r>
              <a:rPr lang="en-US" sz="2400" i="1" smtClean="0"/>
              <a:t>B.</a:t>
            </a:r>
            <a:r>
              <a:rPr lang="en-US" sz="2400" smtClean="0"/>
              <a:t> </a:t>
            </a:r>
            <a:r>
              <a:rPr lang="en-US" sz="2800" smtClean="0"/>
              <a:t>	</a:t>
            </a:r>
            <a:r>
              <a:rPr lang="en-US" smtClean="0"/>
              <a:t>	</a:t>
            </a:r>
            <a:endParaRPr lang="en-US" i="1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 l="20467" t="3107" r="23128" b="2663"/>
          <a:stretch>
            <a:fillRect/>
          </a:stretch>
        </p:blipFill>
        <p:spPr bwMode="auto">
          <a:xfrm>
            <a:off x="2895600" y="1828800"/>
            <a:ext cx="3648075" cy="4343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1143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T1: </a:t>
            </a:r>
            <a:r>
              <a:rPr lang="en-US" dirty="0" smtClean="0"/>
              <a:t>A=100,</a:t>
            </a:r>
          </a:p>
          <a:p>
            <a:r>
              <a:rPr lang="en-US" dirty="0" smtClean="0"/>
              <a:t>B=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 T1:</a:t>
            </a:r>
          </a:p>
          <a:p>
            <a:r>
              <a:rPr lang="en-US" dirty="0" smtClean="0"/>
              <a:t>A=50,</a:t>
            </a:r>
          </a:p>
          <a:p>
            <a:r>
              <a:rPr lang="en-US" dirty="0" smtClean="0"/>
              <a:t>B=50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257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End: A=45,</a:t>
            </a:r>
          </a:p>
          <a:p>
            <a:r>
              <a:rPr lang="en-US" dirty="0" smtClean="0"/>
              <a:t>B= 55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533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T2 before T1 A=40</a:t>
            </a:r>
          </a:p>
          <a:p>
            <a:r>
              <a:rPr lang="en-US" dirty="0" smtClean="0"/>
              <a:t>B= 60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Example: Concurrent Schedule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1"/>
            <a:ext cx="7848600" cy="990600"/>
          </a:xfrm>
          <a:noFill/>
        </p:spPr>
        <p:txBody>
          <a:bodyPr/>
          <a:lstStyle/>
          <a:p>
            <a:pPr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i="1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are the same as before but their schedule has changed into a concurrent one</a:t>
            </a:r>
            <a:r>
              <a:rPr lang="en-US" sz="2800" dirty="0" smtClean="0"/>
              <a:t>:</a:t>
            </a:r>
            <a:endParaRPr lang="en-US" sz="2800" i="1" dirty="0" smtClean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 l="21800" t="4266" r="23801" b="5333"/>
          <a:stretch>
            <a:fillRect/>
          </a:stretch>
        </p:blipFill>
        <p:spPr bwMode="auto">
          <a:xfrm>
            <a:off x="2895600" y="1828800"/>
            <a:ext cx="3733800" cy="4652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0" y="4114800"/>
            <a:ext cx="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=</a:t>
            </a:r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495800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181600"/>
            <a:ext cx="79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B=50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5638800"/>
            <a:ext cx="79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dirty="0" smtClean="0"/>
              <a:t>=</a:t>
            </a:r>
            <a:r>
              <a:rPr lang="en-US" dirty="0" smtClean="0"/>
              <a:t>55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3505200"/>
            <a:ext cx="101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r>
              <a:rPr lang="en-US" dirty="0" smtClean="0"/>
              <a:t>=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2895600"/>
            <a:ext cx="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=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3124200"/>
            <a:ext cx="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=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Initially: </a:t>
            </a:r>
            <a:r>
              <a:rPr lang="en-US" dirty="0" smtClean="0"/>
              <a:t>A=100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5638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end: </a:t>
            </a:r>
            <a:r>
              <a:rPr lang="en-US" dirty="0" smtClean="0"/>
              <a:t>A</a:t>
            </a:r>
            <a:r>
              <a:rPr lang="en-US" dirty="0" smtClean="0"/>
              <a:t>= 45, B=55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Example Schedules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96250" cy="914400"/>
          </a:xfrm>
          <a:noFill/>
        </p:spPr>
        <p:txBody>
          <a:bodyPr/>
          <a:lstStyle/>
          <a:p>
            <a:pPr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400" dirty="0" smtClean="0"/>
              <a:t>The following concurrent schedule </a:t>
            </a:r>
            <a:r>
              <a:rPr lang="en-US" sz="2400" dirty="0" smtClean="0"/>
              <a:t>does not preserve </a:t>
            </a:r>
            <a:r>
              <a:rPr lang="en-US" sz="2400" dirty="0" smtClean="0"/>
              <a:t>the value of the the sum </a:t>
            </a:r>
            <a:r>
              <a:rPr lang="en-US" sz="2400" i="1" dirty="0" smtClean="0"/>
              <a:t>A </a:t>
            </a:r>
            <a:r>
              <a:rPr lang="en-US" sz="2400" dirty="0" smtClean="0"/>
              <a:t>+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eaLnBrk="1" hangingPunct="1">
              <a:buFontTx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dirty="0" smtClean="0"/>
              <a:t>			</a:t>
            </a:r>
            <a:endParaRPr lang="en-US" i="1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 l="20827" t="2644" r="22644" b="3967"/>
          <a:stretch>
            <a:fillRect/>
          </a:stretch>
        </p:blipFill>
        <p:spPr bwMode="auto">
          <a:xfrm>
            <a:off x="2743200" y="2286000"/>
            <a:ext cx="3467100" cy="4295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2819400"/>
            <a:ext cx="87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=150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800600"/>
            <a:ext cx="743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=</a:t>
            </a:r>
            <a:r>
              <a:rPr lang="en-US" dirty="0" smtClean="0"/>
              <a:t>50</a:t>
            </a:r>
            <a:endParaRPr lang="en-US" dirty="0" smtClean="0"/>
          </a:p>
          <a:p>
            <a:r>
              <a:rPr lang="en-US" dirty="0" smtClean="0"/>
              <a:t>B=0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76600"/>
            <a:ext cx="87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=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3810000"/>
            <a:ext cx="108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temp=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191000"/>
            <a:ext cx="80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419600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172200"/>
            <a:ext cx="223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End: B</a:t>
            </a:r>
            <a:r>
              <a:rPr lang="en-US" dirty="0" smtClean="0"/>
              <a:t>=</a:t>
            </a:r>
            <a:r>
              <a:rPr lang="en-US" dirty="0" smtClean="0"/>
              <a:t>10,A= 50   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24000" y="5562600"/>
            <a:ext cx="73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=50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Initially: </a:t>
            </a:r>
            <a:r>
              <a:rPr lang="en-US" dirty="0" smtClean="0"/>
              <a:t>A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0" y="2743200"/>
            <a:ext cx="60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B=0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Conflict Serializability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800" dirty="0" smtClean="0"/>
              <a:t>1: </a:t>
            </a:r>
            <a:r>
              <a:rPr lang="en-US" sz="2000" b="1" dirty="0" smtClean="0"/>
              <a:t>read</a:t>
            </a:r>
            <a:r>
              <a:rPr lang="en-US" sz="2000" dirty="0" smtClean="0"/>
              <a:t>(</a:t>
            </a:r>
            <a:r>
              <a:rPr lang="en-US" sz="2000" i="1" dirty="0" smtClean="0"/>
              <a:t>Q),    and  </a:t>
            </a:r>
            <a:r>
              <a:rPr lang="en-US" sz="2000" b="1" dirty="0" smtClean="0"/>
              <a:t>read</a:t>
            </a:r>
            <a:r>
              <a:rPr lang="en-US" sz="2000" dirty="0" smtClean="0"/>
              <a:t>(</a:t>
            </a:r>
            <a:r>
              <a:rPr lang="en-US" sz="2000" i="1" dirty="0" smtClean="0"/>
              <a:t>Q</a:t>
            </a:r>
            <a:r>
              <a:rPr lang="en-US" sz="2000" dirty="0" smtClean="0"/>
              <a:t>)  </a:t>
            </a:r>
            <a:r>
              <a:rPr lang="en-US" sz="2000" i="1" dirty="0" smtClean="0"/>
              <a:t>do not conflict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2: </a:t>
            </a:r>
            <a:r>
              <a:rPr lang="en-US" sz="2000" b="1" dirty="0" smtClean="0"/>
              <a:t>read</a:t>
            </a:r>
            <a:r>
              <a:rPr lang="en-US" sz="2000" dirty="0" smtClean="0"/>
              <a:t>(</a:t>
            </a:r>
            <a:r>
              <a:rPr lang="en-US" sz="2000" i="1" dirty="0" smtClean="0"/>
              <a:t>Q), and </a:t>
            </a:r>
            <a:r>
              <a:rPr lang="en-US" sz="2000" b="1" dirty="0" smtClean="0"/>
              <a:t>write</a:t>
            </a:r>
            <a:r>
              <a:rPr lang="en-US" sz="2000" dirty="0" smtClean="0"/>
              <a:t>(</a:t>
            </a:r>
            <a:r>
              <a:rPr lang="en-US" sz="2000" i="1" dirty="0" smtClean="0"/>
              <a:t>Q</a:t>
            </a:r>
            <a:r>
              <a:rPr lang="en-US" sz="2000" dirty="0" smtClean="0"/>
              <a:t>) from different transactions </a:t>
            </a:r>
            <a:r>
              <a:rPr lang="en-US" sz="2000" i="1" dirty="0" smtClean="0"/>
              <a:t>conflict.</a:t>
            </a:r>
            <a:br>
              <a:rPr lang="en-US" sz="2000" i="1" dirty="0" smtClean="0"/>
            </a:br>
            <a:r>
              <a:rPr lang="en-US" sz="2000" dirty="0" smtClean="0"/>
              <a:t>3: </a:t>
            </a:r>
            <a:r>
              <a:rPr lang="en-US" sz="2000" b="1" dirty="0" smtClean="0"/>
              <a:t>write</a:t>
            </a:r>
            <a:r>
              <a:rPr lang="en-US" sz="2000" dirty="0" smtClean="0"/>
              <a:t>(</a:t>
            </a:r>
            <a:r>
              <a:rPr lang="en-US" sz="2000" i="1" dirty="0" smtClean="0"/>
              <a:t>Q), and </a:t>
            </a:r>
            <a:r>
              <a:rPr lang="en-US" sz="2000" b="1" dirty="0" smtClean="0"/>
              <a:t>write</a:t>
            </a:r>
            <a:r>
              <a:rPr lang="en-US" sz="2000" dirty="0" smtClean="0"/>
              <a:t>(</a:t>
            </a:r>
            <a:r>
              <a:rPr lang="en-US" sz="2000" i="1" dirty="0" smtClean="0"/>
              <a:t>Q</a:t>
            </a:r>
            <a:r>
              <a:rPr lang="en-US" sz="2000" dirty="0" smtClean="0"/>
              <a:t>) from different transactions </a:t>
            </a:r>
            <a:r>
              <a:rPr lang="en-US" sz="2000" i="1" dirty="0" smtClean="0"/>
              <a:t>conflict.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000" b="1" dirty="0" smtClean="0"/>
              <a:t>Conflict Graph for a set of transaction</a:t>
            </a:r>
            <a:r>
              <a:rPr lang="en-US" sz="2000" dirty="0" smtClean="0"/>
              <a:t>: A node for each transaction in the schedule. Then draw directed arcs between transactions whose action conflicts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 err="1" smtClean="0"/>
              <a:t>Serializable</a:t>
            </a:r>
            <a:r>
              <a:rPr lang="en-US" sz="2000" b="1" dirty="0" smtClean="0"/>
              <a:t> Schedule:</a:t>
            </a:r>
            <a:r>
              <a:rPr lang="en-US" sz="2000" dirty="0" smtClean="0"/>
              <a:t>  When its conflict graph has no directed cycles.</a:t>
            </a:r>
          </a:p>
          <a:p>
            <a:pPr eaLnBrk="1" hangingPunct="1">
              <a:lnSpc>
                <a:spcPct val="12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Conflict Serializability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7397750" cy="4424363"/>
          </a:xfrm>
        </p:spPr>
        <p:txBody>
          <a:bodyPr/>
          <a:lstStyle/>
          <a:p>
            <a:pPr eaLnBrk="1" hangingPunct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smtClean="0"/>
              <a:t>by series of swaps of non-conflicting instructions, the schedule on the left  can be transformed into the one on the right, which is  a serial schedule</a:t>
            </a:r>
            <a:r>
              <a:rPr lang="en-US" smtClean="0"/>
              <a:t> </a:t>
            </a:r>
            <a:r>
              <a:rPr lang="en-US" sz="2000" smtClean="0"/>
              <a:t>where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follows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400" smtClean="0"/>
              <a:t>. 		</a:t>
            </a:r>
            <a:r>
              <a:rPr lang="en-US" smtClean="0"/>
              <a:t>	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l="19772" t="4988" r="19951" b="5463"/>
          <a:stretch>
            <a:fillRect/>
          </a:stretch>
        </p:blipFill>
        <p:spPr bwMode="auto">
          <a:xfrm>
            <a:off x="1295400" y="2286000"/>
            <a:ext cx="2913063" cy="3244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 l="22264" t="4611" r="21616" b="10663"/>
          <a:stretch>
            <a:fillRect/>
          </a:stretch>
        </p:blipFill>
        <p:spPr bwMode="auto">
          <a:xfrm>
            <a:off x="4953000" y="2438400"/>
            <a:ext cx="2792413" cy="31321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350963" y="5834063"/>
            <a:ext cx="5154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>
                <a:latin typeface="Helvetica" pitchFamily="34" charset="0"/>
              </a:rPr>
              <a:t> Thus the  Schedule is conflict-serializable.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Sufficient vs. Necessary conditions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6724650" cy="5508625"/>
          </a:xfrm>
        </p:spPr>
        <p:txBody>
          <a:bodyPr/>
          <a:lstStyle/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z="1800" dirty="0" smtClean="0"/>
              <a:t>Schedule below produces same outcome as the serial schedule &lt; </a:t>
            </a:r>
            <a:r>
              <a:rPr lang="en-US" sz="1800" i="1" dirty="0" smtClean="0"/>
              <a:t>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</a:t>
            </a:r>
            <a:r>
              <a:rPr lang="en-US" sz="1800" baseline="-25000" dirty="0" smtClean="0"/>
              <a:t> </a:t>
            </a:r>
            <a:r>
              <a:rPr lang="en-US" sz="1800" i="1" dirty="0" smtClean="0"/>
              <a:t>T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 &gt;, yet is not conflict equivalent</a:t>
            </a:r>
            <a:r>
              <a:rPr lang="en-US" sz="2000" dirty="0" smtClean="0"/>
              <a:t> 		</a:t>
            </a:r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buFontTx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buFontTx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buFontTx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z="2000" dirty="0" smtClean="0"/>
          </a:p>
          <a:p>
            <a:pPr eaLnBrk="1" hangingPunct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z="2000" dirty="0" smtClean="0"/>
              <a:t>Determining such equivalence requires analysis of operations other than read and write.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l="20763" t="1270" r="23238" b="1778"/>
          <a:stretch>
            <a:fillRect/>
          </a:stretch>
        </p:blipFill>
        <p:spPr bwMode="auto">
          <a:xfrm>
            <a:off x="2895600" y="1676400"/>
            <a:ext cx="2873375" cy="37306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Schedule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6934200" cy="4572000"/>
          </a:xfrm>
        </p:spPr>
        <p:txBody>
          <a:bodyPr/>
          <a:lstStyle/>
          <a:p>
            <a:pPr marL="346075" indent="0" eaLnBrk="1" hangingPunct="1">
              <a:lnSpc>
                <a:spcPct val="110000"/>
              </a:lnSpc>
              <a:buFontTx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1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2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3		  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			      		read(X)</a:t>
            </a:r>
            <a:br>
              <a:rPr lang="en-US" sz="1600" dirty="0" smtClean="0"/>
            </a:br>
            <a:r>
              <a:rPr lang="en-US" sz="1600" dirty="0" smtClean="0"/>
              <a:t>read(Y)</a:t>
            </a:r>
            <a:br>
              <a:rPr lang="en-US" sz="1600" dirty="0" smtClean="0"/>
            </a:br>
            <a:r>
              <a:rPr lang="en-US" sz="1600" dirty="0" smtClean="0"/>
              <a:t>read(Z)</a:t>
            </a:r>
            <a:br>
              <a:rPr lang="en-US" sz="1600" dirty="0" smtClean="0"/>
            </a:br>
            <a:r>
              <a:rPr lang="en-US" sz="1600" dirty="0" smtClean="0"/>
              <a:t>								read(V)</a:t>
            </a:r>
            <a:br>
              <a:rPr lang="en-US" sz="1600" dirty="0" smtClean="0"/>
            </a:br>
            <a:r>
              <a:rPr lang="en-US" sz="1600" dirty="0" smtClean="0"/>
              <a:t>								read(W)</a:t>
            </a:r>
            <a:br>
              <a:rPr lang="en-US" sz="1600" dirty="0" smtClean="0"/>
            </a:br>
            <a:r>
              <a:rPr lang="en-US" sz="1600" dirty="0" smtClean="0"/>
              <a:t>								read(W)</a:t>
            </a:r>
            <a:br>
              <a:rPr lang="en-US" sz="1600" dirty="0" smtClean="0"/>
            </a:br>
            <a:r>
              <a:rPr lang="en-US" sz="1600" dirty="0" smtClean="0"/>
              <a:t>		read(Y)</a:t>
            </a:r>
            <a:br>
              <a:rPr lang="en-US" sz="1600" dirty="0" smtClean="0"/>
            </a:br>
            <a:r>
              <a:rPr lang="en-US" sz="1600" dirty="0" smtClean="0"/>
              <a:t>		write(Y)</a:t>
            </a:r>
            <a:br>
              <a:rPr lang="en-US" sz="1600" dirty="0" smtClean="0"/>
            </a:br>
            <a:r>
              <a:rPr lang="en-US" sz="1600" dirty="0" smtClean="0"/>
              <a:t>				write(Z)</a:t>
            </a:r>
            <a:br>
              <a:rPr lang="en-US" sz="1600" dirty="0" smtClean="0"/>
            </a:br>
            <a:r>
              <a:rPr lang="en-US" sz="1600" dirty="0" smtClean="0"/>
              <a:t>read(U)</a:t>
            </a:r>
            <a:br>
              <a:rPr lang="en-US" sz="1600" dirty="0" smtClean="0"/>
            </a:br>
            <a:r>
              <a:rPr lang="en-US" sz="1600" dirty="0" smtClean="0"/>
              <a:t>						read(Y)</a:t>
            </a:r>
            <a:br>
              <a:rPr lang="en-US" sz="1600" dirty="0" smtClean="0"/>
            </a:br>
            <a:r>
              <a:rPr lang="en-US" sz="1600" dirty="0" smtClean="0"/>
              <a:t>						write(Y)</a:t>
            </a:r>
            <a:br>
              <a:rPr lang="en-US" sz="1600" dirty="0" smtClean="0"/>
            </a:br>
            <a:r>
              <a:rPr lang="en-US" sz="1600" dirty="0" smtClean="0"/>
              <a:t>						read(Z)</a:t>
            </a:r>
            <a:br>
              <a:rPr lang="en-US" sz="1600" dirty="0" smtClean="0"/>
            </a:br>
            <a:r>
              <a:rPr lang="en-US" sz="1600" dirty="0" smtClean="0"/>
              <a:t>						write(Z)</a:t>
            </a:r>
          </a:p>
          <a:p>
            <a:pPr marL="346075" indent="0" eaLnBrk="1" hangingPunct="1">
              <a:lnSpc>
                <a:spcPct val="110000"/>
              </a:lnSpc>
              <a:buFontTx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 err="1" smtClean="0"/>
              <a:t>read(U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write(U</a:t>
            </a:r>
            <a:r>
              <a:rPr lang="en-US" sz="1600" dirty="0" smtClean="0"/>
              <a:t>)</a:t>
            </a:r>
            <a:endParaRPr lang="en-US" sz="1600" baseline="-25000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600200" y="1371600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743200" y="914400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0" y="1057275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876800" y="1028700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943600" y="7620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010400" y="9144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0" y="914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Example Schedule: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6934200" cy="4572000"/>
          </a:xfrm>
        </p:spPr>
        <p:txBody>
          <a:bodyPr/>
          <a:lstStyle/>
          <a:p>
            <a:pPr marL="346075" indent="0" eaLnBrk="1" hangingPunct="1">
              <a:lnSpc>
                <a:spcPct val="110000"/>
              </a:lnSpc>
              <a:buFontTx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1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2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3		                 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4		 </a:t>
            </a:r>
            <a:r>
              <a:rPr lang="en-US" sz="1600" i="1" dirty="0" smtClean="0"/>
              <a:t>T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read(X)</a:t>
            </a:r>
            <a:br>
              <a:rPr lang="en-US" sz="1600" dirty="0" smtClean="0"/>
            </a:br>
            <a:r>
              <a:rPr lang="en-US" sz="1600" dirty="0" smtClean="0"/>
              <a:t>read(Y)</a:t>
            </a:r>
            <a:br>
              <a:rPr lang="en-US" sz="1600" dirty="0" smtClean="0"/>
            </a:br>
            <a:r>
              <a:rPr lang="en-US" sz="1600" dirty="0" smtClean="0"/>
              <a:t>read(Z)</a:t>
            </a:r>
            <a:br>
              <a:rPr lang="en-US" sz="1600" dirty="0" smtClean="0"/>
            </a:br>
            <a:r>
              <a:rPr lang="en-US" sz="1600" dirty="0" smtClean="0"/>
              <a:t>								read(V)</a:t>
            </a:r>
            <a:br>
              <a:rPr lang="en-US" sz="1600" dirty="0" smtClean="0"/>
            </a:br>
            <a:r>
              <a:rPr lang="en-US" sz="1600" dirty="0" smtClean="0"/>
              <a:t>								read(W)</a:t>
            </a:r>
            <a:br>
              <a:rPr lang="en-US" sz="1600" dirty="0" smtClean="0"/>
            </a:br>
            <a:r>
              <a:rPr lang="en-US" sz="1600" dirty="0" smtClean="0"/>
              <a:t>								read(W)</a:t>
            </a:r>
            <a:br>
              <a:rPr lang="en-US" sz="1600" dirty="0" smtClean="0"/>
            </a:br>
            <a:r>
              <a:rPr lang="en-US" sz="1600" dirty="0" smtClean="0"/>
              <a:t>		read(Y)</a:t>
            </a:r>
            <a:br>
              <a:rPr lang="en-US" sz="1600" dirty="0" smtClean="0"/>
            </a:br>
            <a:r>
              <a:rPr lang="en-US" sz="1600" dirty="0" smtClean="0"/>
              <a:t>		write(Y)</a:t>
            </a:r>
            <a:br>
              <a:rPr lang="en-US" sz="1600" dirty="0" smtClean="0"/>
            </a:br>
            <a:r>
              <a:rPr lang="en-US" sz="1600" dirty="0" smtClean="0"/>
              <a:t>				write(Z)</a:t>
            </a:r>
            <a:br>
              <a:rPr lang="en-US" sz="1600" dirty="0" smtClean="0"/>
            </a:br>
            <a:r>
              <a:rPr lang="en-US" sz="1600" dirty="0" smtClean="0"/>
              <a:t>read(U)</a:t>
            </a:r>
            <a:br>
              <a:rPr lang="en-US" sz="1600" dirty="0" smtClean="0"/>
            </a:br>
            <a:r>
              <a:rPr lang="en-US" sz="1600" dirty="0" smtClean="0"/>
              <a:t>						read(Y)</a:t>
            </a:r>
            <a:br>
              <a:rPr lang="en-US" sz="1600" dirty="0" smtClean="0"/>
            </a:br>
            <a:r>
              <a:rPr lang="en-US" sz="1600" dirty="0" smtClean="0"/>
              <a:t>						write(Y)</a:t>
            </a:r>
            <a:br>
              <a:rPr lang="en-US" sz="1600" dirty="0" smtClean="0"/>
            </a:br>
            <a:r>
              <a:rPr lang="en-US" sz="1600" dirty="0" smtClean="0"/>
              <a:t>						read(Z)</a:t>
            </a:r>
            <a:br>
              <a:rPr lang="en-US" sz="1600" dirty="0" smtClean="0"/>
            </a:br>
            <a:r>
              <a:rPr lang="en-US" sz="1600" dirty="0" smtClean="0"/>
              <a:t>						write(Z)</a:t>
            </a:r>
          </a:p>
          <a:p>
            <a:pPr marL="346075" indent="0" eaLnBrk="1" hangingPunct="1">
              <a:lnSpc>
                <a:spcPct val="110000"/>
              </a:lnSpc>
              <a:buFontTx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 smtClean="0"/>
              <a:t>read(U)</a:t>
            </a:r>
            <a:br>
              <a:rPr lang="en-US" sz="1600" dirty="0" smtClean="0"/>
            </a:br>
            <a:r>
              <a:rPr lang="en-US" sz="1600" dirty="0" smtClean="0"/>
              <a:t>write(U)</a:t>
            </a:r>
            <a:endParaRPr lang="en-US" sz="1600" baseline="-25000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600200" y="1371600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743200" y="914400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810000" y="1057275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876800" y="1028700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943600" y="7620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7010400" y="609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332538" y="62166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Helvetica" pitchFamily="34" charset="0"/>
              </a:rPr>
              <a:t>T</a:t>
            </a:r>
            <a:r>
              <a:rPr lang="en-US" sz="2400" baseline="-25000">
                <a:latin typeface="Helvetica" pitchFamily="34" charset="0"/>
              </a:rPr>
              <a:t>3</a:t>
            </a:r>
            <a:endParaRPr lang="en-US" sz="2400" i="1">
              <a:latin typeface="Helvetica" pitchFamily="34" charset="0"/>
            </a:endParaRPr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rot="10800000">
            <a:off x="6818313" y="6273800"/>
            <a:ext cx="1573212" cy="476250"/>
          </a:xfrm>
          <a:custGeom>
            <a:avLst/>
            <a:gdLst>
              <a:gd name="T0" fmla="*/ 0 w 36403"/>
              <a:gd name="T1" fmla="*/ 328833 h 21600"/>
              <a:gd name="T2" fmla="*/ 1573212 w 36403"/>
              <a:gd name="T3" fmla="*/ 153039 h 21600"/>
              <a:gd name="T4" fmla="*/ 887625 w 36403"/>
              <a:gd name="T5" fmla="*/ 476250 h 21600"/>
              <a:gd name="T6" fmla="*/ 0 60000 65536"/>
              <a:gd name="T7" fmla="*/ 0 60000 65536"/>
              <a:gd name="T8" fmla="*/ 0 60000 65536"/>
              <a:gd name="T9" fmla="*/ 0 w 36403"/>
              <a:gd name="T10" fmla="*/ 0 h 21600"/>
              <a:gd name="T11" fmla="*/ 36403 w 364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8288338" y="6037263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Helvetica" pitchFamily="34" charset="0"/>
              </a:rPr>
              <a:t>T</a:t>
            </a:r>
            <a:r>
              <a:rPr lang="en-US" sz="2400" baseline="-25000">
                <a:latin typeface="Helvetica" pitchFamily="34" charset="0"/>
              </a:rPr>
              <a:t>4</a:t>
            </a:r>
            <a:endParaRPr lang="en-US" sz="2400" i="1">
              <a:latin typeface="Helvetica" pitchFamily="34" charset="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097588" y="40322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Helvetica" pitchFamily="34" charset="0"/>
              </a:rPr>
              <a:t>T</a:t>
            </a:r>
            <a:r>
              <a:rPr lang="en-US" sz="2400" baseline="-25000">
                <a:latin typeface="Helvetica" pitchFamily="34" charset="0"/>
              </a:rPr>
              <a:t>1</a:t>
            </a:r>
            <a:endParaRPr lang="en-US" sz="2400" i="1">
              <a:latin typeface="Helvetica" pitchFamily="34" charset="0"/>
            </a:endParaRPr>
          </a:p>
        </p:txBody>
      </p:sp>
      <p:sp>
        <p:nvSpPr>
          <p:cNvPr id="19471" name="Arc 15"/>
          <p:cNvSpPr>
            <a:spLocks/>
          </p:cNvSpPr>
          <p:nvPr/>
        </p:nvSpPr>
        <p:spPr bwMode="auto">
          <a:xfrm rot="16200000" flipV="1">
            <a:off x="7803357" y="4966494"/>
            <a:ext cx="1465262" cy="558800"/>
          </a:xfrm>
          <a:custGeom>
            <a:avLst/>
            <a:gdLst>
              <a:gd name="T0" fmla="*/ 0 w 33913"/>
              <a:gd name="T1" fmla="*/ 221114 h 21600"/>
              <a:gd name="T2" fmla="*/ 1465262 w 33913"/>
              <a:gd name="T3" fmla="*/ 204479 h 21600"/>
              <a:gd name="T4" fmla="*/ 743584 w 33913"/>
              <a:gd name="T5" fmla="*/ 558800 h 21600"/>
              <a:gd name="T6" fmla="*/ 0 60000 65536"/>
              <a:gd name="T7" fmla="*/ 0 60000 65536"/>
              <a:gd name="T8" fmla="*/ 0 60000 65536"/>
              <a:gd name="T9" fmla="*/ 0 w 33913"/>
              <a:gd name="T10" fmla="*/ 0 h 21600"/>
              <a:gd name="T11" fmla="*/ 33913 w 339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210550" y="40322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Helvetica" pitchFamily="34" charset="0"/>
              </a:rPr>
              <a:t>T</a:t>
            </a:r>
            <a:r>
              <a:rPr lang="en-US" sz="2400" baseline="-25000">
                <a:latin typeface="Helvetica" pitchFamily="34" charset="0"/>
              </a:rPr>
              <a:t>2</a:t>
            </a:r>
            <a:endParaRPr lang="en-US" sz="2400" i="1">
              <a:latin typeface="Helvetica" pitchFamily="34" charset="0"/>
            </a:endParaRPr>
          </a:p>
        </p:txBody>
      </p:sp>
      <p:sp>
        <p:nvSpPr>
          <p:cNvPr id="19473" name="Arc 17"/>
          <p:cNvSpPr>
            <a:spLocks/>
          </p:cNvSpPr>
          <p:nvPr/>
        </p:nvSpPr>
        <p:spPr bwMode="auto">
          <a:xfrm rot="10800000" flipV="1">
            <a:off x="6553200" y="3886200"/>
            <a:ext cx="1716088" cy="547688"/>
          </a:xfrm>
          <a:custGeom>
            <a:avLst/>
            <a:gdLst>
              <a:gd name="T0" fmla="*/ 0 w 39702"/>
              <a:gd name="T1" fmla="*/ 378158 h 21600"/>
              <a:gd name="T2" fmla="*/ 1716088 w 39702"/>
              <a:gd name="T3" fmla="*/ 294965 h 21600"/>
              <a:gd name="T4" fmla="*/ 887782 w 39702"/>
              <a:gd name="T5" fmla="*/ 547688 h 21600"/>
              <a:gd name="T6" fmla="*/ 0 60000 65536"/>
              <a:gd name="T7" fmla="*/ 0 60000 65536"/>
              <a:gd name="T8" fmla="*/ 0 60000 65536"/>
              <a:gd name="T9" fmla="*/ 0 w 39702"/>
              <a:gd name="T10" fmla="*/ 0 h 21600"/>
              <a:gd name="T11" fmla="*/ 39702 w 39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Arc 18"/>
          <p:cNvSpPr>
            <a:spLocks/>
          </p:cNvSpPr>
          <p:nvPr/>
        </p:nvSpPr>
        <p:spPr bwMode="auto">
          <a:xfrm rot="-5400000">
            <a:off x="5371306" y="5091907"/>
            <a:ext cx="1827213" cy="444500"/>
          </a:xfrm>
          <a:custGeom>
            <a:avLst/>
            <a:gdLst>
              <a:gd name="T0" fmla="*/ 1902 w 42266"/>
              <a:gd name="T1" fmla="*/ 444500 h 22982"/>
              <a:gd name="T2" fmla="*/ 1827213 w 42266"/>
              <a:gd name="T3" fmla="*/ 296230 h 22982"/>
              <a:gd name="T4" fmla="*/ 933795 w 42266"/>
              <a:gd name="T5" fmla="*/ 417770 h 22982"/>
              <a:gd name="T6" fmla="*/ 0 60000 65536"/>
              <a:gd name="T7" fmla="*/ 0 60000 65536"/>
              <a:gd name="T8" fmla="*/ 0 60000 65536"/>
              <a:gd name="T9" fmla="*/ 0 w 42266"/>
              <a:gd name="T10" fmla="*/ 0 h 22982"/>
              <a:gd name="T11" fmla="*/ 42266 w 42266"/>
              <a:gd name="T12" fmla="*/ 22982 h 229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629400" y="4876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Precedence 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00988" cy="857250"/>
          </a:xfrm>
        </p:spPr>
        <p:txBody>
          <a:bodyPr/>
          <a:lstStyle/>
          <a:p>
            <a:pPr eaLnBrk="1" hangingPunct="1"/>
            <a:r>
              <a:rPr lang="en-US" sz="3200" b="1" smtClean="0"/>
              <a:t>Concurrency Control Protocols</a:t>
            </a:r>
            <a:br>
              <a:rPr lang="en-US" sz="3200" b="1" smtClean="0"/>
            </a:br>
            <a:r>
              <a:rPr lang="en-US" sz="3200" b="1" smtClean="0"/>
              <a:t>vs. Serializability Tests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Testing a schedule for </a:t>
            </a:r>
            <a:r>
              <a:rPr lang="en-US" sz="2800" b="1" dirty="0" err="1" smtClean="0"/>
              <a:t>serializability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after</a:t>
            </a:r>
            <a:r>
              <a:rPr lang="en-US" sz="2800" b="1" dirty="0" smtClean="0"/>
              <a:t> it has executed is a little too late!</a:t>
            </a:r>
          </a:p>
          <a:p>
            <a:pPr eaLnBrk="1" hangingPunct="1"/>
            <a:r>
              <a:rPr lang="en-US" sz="2800" dirty="0" smtClean="0"/>
              <a:t>Goal – to develop concurrency control protocols that will assure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. </a:t>
            </a:r>
          </a:p>
          <a:p>
            <a:pPr lvl="1" eaLnBrk="1" hangingPunct="1"/>
            <a:r>
              <a:rPr lang="en-US" sz="2400" dirty="0" smtClean="0"/>
              <a:t>We will study two: a </a:t>
            </a:r>
            <a:r>
              <a:rPr lang="en-US" sz="2400" b="1" dirty="0" smtClean="0"/>
              <a:t>locking protocol and a timestamp-based protocol</a:t>
            </a:r>
          </a:p>
          <a:p>
            <a:pPr lvl="1" eaLnBrk="1" hangingPunct="1"/>
            <a:r>
              <a:rPr lang="en-US" sz="2400" dirty="0" smtClean="0"/>
              <a:t>Our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test understand why a concurrency control protocol is correct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Enforcing </a:t>
            </a:r>
            <a:r>
              <a:rPr lang="en-US" sz="3200" dirty="0"/>
              <a:t> </a:t>
            </a:r>
            <a:r>
              <a:rPr lang="en-US" sz="3200" dirty="0" err="1" smtClean="0"/>
              <a:t>Serializability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Transaction States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 l="10333" t="3268" r="11909" b="1634"/>
          <a:stretch>
            <a:fillRect/>
          </a:stretch>
        </p:blipFill>
        <p:spPr bwMode="auto">
          <a:xfrm>
            <a:off x="1905000" y="1219200"/>
            <a:ext cx="5562600" cy="5103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0" y="4876800"/>
            <a:ext cx="4587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Rollback</a:t>
            </a:r>
            <a:r>
              <a:rPr lang="en-US" dirty="0">
                <a:latin typeface="Helvetica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684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Crash Recovery 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i="1" dirty="0" smtClean="0"/>
              <a:t>T1. </a:t>
            </a:r>
            <a:r>
              <a:rPr lang="en-US" sz="1800" i="1" dirty="0" smtClean="0"/>
              <a:t>A money transfer transaction: &lt;</a:t>
            </a:r>
            <a:r>
              <a:rPr lang="en-US" sz="1800" i="1" dirty="0" err="1" smtClean="0"/>
              <a:t>eg</a:t>
            </a:r>
            <a:r>
              <a:rPr lang="en-US" sz="1800" i="1" dirty="0" smtClean="0"/>
              <a:t>, Transfer $1M from Susan to Jane&gt;</a:t>
            </a:r>
          </a:p>
          <a:p>
            <a:pPr eaLnBrk="1" hangingPunct="1">
              <a:buFontTx/>
              <a:buNone/>
            </a:pPr>
            <a:endParaRPr lang="en-US" sz="1800" i="1" dirty="0" smtClean="0"/>
          </a:p>
          <a:p>
            <a:pPr eaLnBrk="1" hangingPunct="1">
              <a:buFontTx/>
              <a:buNone/>
            </a:pPr>
            <a:endParaRPr lang="en-US" sz="1800" i="1" dirty="0" smtClean="0"/>
          </a:p>
          <a:p>
            <a:pPr eaLnBrk="1" hangingPunct="1">
              <a:buFontTx/>
              <a:buNone/>
            </a:pPr>
            <a:endParaRPr lang="en-US" sz="1800" i="1" dirty="0" smtClean="0"/>
          </a:p>
          <a:p>
            <a:pPr eaLnBrk="1" hangingPunct="1">
              <a:buFontTx/>
              <a:buNone/>
            </a:pPr>
            <a:endParaRPr lang="en-US" sz="2000" i="1" dirty="0" smtClean="0"/>
          </a:p>
          <a:p>
            <a:pPr eaLnBrk="1" hangingPunct="1">
              <a:buFontTx/>
              <a:buNone/>
            </a:pPr>
            <a:endParaRPr lang="en-US" sz="2000" i="1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3048000"/>
            <a:ext cx="75692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eaLnBrk="0" hangingPunct="0">
              <a:buFontTx/>
              <a:buChar char="-"/>
              <a:defRPr/>
            </a:pPr>
            <a:r>
              <a:rPr lang="en-US" dirty="0" smtClean="0">
                <a:latin typeface="Helvetica" pitchFamily="34" charset="0"/>
              </a:rPr>
              <a:t>System </a:t>
            </a:r>
            <a:r>
              <a:rPr lang="en-US" dirty="0">
                <a:latin typeface="Helvetica" pitchFamily="34" charset="0"/>
              </a:rPr>
              <a:t>crashes after S1 but before S2. What now</a:t>
            </a:r>
            <a:r>
              <a:rPr lang="en-US" dirty="0" smtClean="0">
                <a:latin typeface="Helvetica" pitchFamily="34" charset="0"/>
              </a:rPr>
              <a:t>?</a:t>
            </a:r>
          </a:p>
          <a:p>
            <a:pPr marL="285750" indent="-285750" eaLnBrk="0" hangingPunct="0">
              <a:buFontTx/>
              <a:buChar char="-"/>
              <a:defRPr/>
            </a:pPr>
            <a:endParaRPr lang="en-US" dirty="0">
              <a:latin typeface="Helvetica" pitchFamily="34" charset="0"/>
            </a:endParaRPr>
          </a:p>
          <a:p>
            <a:pPr eaLnBrk="0" hangingPunct="0">
              <a:defRPr/>
            </a:pPr>
            <a:r>
              <a:rPr lang="en-US" dirty="0">
                <a:latin typeface="Helvetica" pitchFamily="34" charset="0"/>
              </a:rPr>
              <a:t> - Basically, we can keep a log of the actions, and then undo S1</a:t>
            </a:r>
            <a:r>
              <a:rPr lang="en-US" dirty="0" smtClean="0">
                <a:latin typeface="Helvetica" pitchFamily="34" charset="0"/>
              </a:rPr>
              <a:t>.</a:t>
            </a:r>
          </a:p>
          <a:p>
            <a:pPr eaLnBrk="0" hangingPunct="0">
              <a:defRPr/>
            </a:pPr>
            <a:endParaRPr lang="en-US" dirty="0">
              <a:latin typeface="Helvetica" pitchFamily="34" charset="0"/>
            </a:endParaRPr>
          </a:p>
          <a:p>
            <a:pPr eaLnBrk="0" hangingPunct="0">
              <a:defRPr/>
            </a:pPr>
            <a:r>
              <a:rPr lang="en-US" dirty="0">
                <a:latin typeface="Helvetica" pitchFamily="34" charset="0"/>
              </a:rPr>
              <a:t>   So, we are back in the situation we were before T1 was executed</a:t>
            </a:r>
            <a:r>
              <a:rPr lang="en-US" dirty="0" smtClean="0">
                <a:latin typeface="Helvetica" pitchFamily="34" charset="0"/>
              </a:rPr>
              <a:t>.</a:t>
            </a:r>
          </a:p>
          <a:p>
            <a:pPr eaLnBrk="0" hangingPunct="0">
              <a:defRPr/>
            </a:pPr>
            <a:endParaRPr lang="en-US" dirty="0">
              <a:latin typeface="Helvetica" pitchFamily="34" charset="0"/>
            </a:endParaRPr>
          </a:p>
          <a:p>
            <a:pPr eaLnBrk="0" hangingPunct="0">
              <a:defRPr/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Then, assuming that  </a:t>
            </a:r>
            <a:r>
              <a:rPr lang="en-US" dirty="0">
                <a:latin typeface="Helvetica" pitchFamily="34" charset="0"/>
              </a:rPr>
              <a:t>T1 </a:t>
            </a:r>
            <a:r>
              <a:rPr lang="en-US" dirty="0" smtClean="0">
                <a:latin typeface="Helvetica" pitchFamily="34" charset="0"/>
              </a:rPr>
              <a:t> was not the cause of the crash,  T1 and other </a:t>
            </a:r>
            <a:br>
              <a:rPr lang="en-US" dirty="0" smtClean="0">
                <a:latin typeface="Helvetica" pitchFamily="34" charset="0"/>
              </a:rPr>
            </a:br>
            <a:r>
              <a:rPr lang="en-US" dirty="0" smtClean="0">
                <a:latin typeface="Helvetica" pitchFamily="34" charset="0"/>
              </a:rPr>
              <a:t>uncompleted transactions  </a:t>
            </a:r>
            <a:r>
              <a:rPr lang="en-US" dirty="0">
                <a:latin typeface="Helvetica" pitchFamily="34" charset="0"/>
              </a:rPr>
              <a:t>should be re-executed.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239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/>
              <a:t> </a:t>
            </a:r>
            <a:r>
              <a:rPr lang="en-US" b="1"/>
              <a:t>S1: UPDATE Account SET balance = balance - 1000000</a:t>
            </a:r>
          </a:p>
          <a:p>
            <a:pPr lvl="1"/>
            <a:r>
              <a:rPr lang="en-US" b="1"/>
              <a:t>      WHERE owner = 'Susan'</a:t>
            </a:r>
          </a:p>
          <a:p>
            <a:pPr lvl="1"/>
            <a:r>
              <a:rPr lang="en-US" b="1"/>
              <a:t>  S2: Update Account SET balance = balance + 1000000</a:t>
            </a:r>
          </a:p>
          <a:p>
            <a:pPr lvl="1"/>
            <a:r>
              <a:rPr lang="en-US" b="1"/>
              <a:t>      WHERE owner = 'Jane'</a:t>
            </a:r>
            <a:endParaRPr lang="en-US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Final Objective: </a:t>
            </a:r>
            <a:r>
              <a:rPr lang="en-US" sz="3200" dirty="0"/>
              <a:t>t</a:t>
            </a:r>
            <a:r>
              <a:rPr lang="en-US" sz="3200" dirty="0" smtClean="0"/>
              <a:t>he ACID Properties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62900" cy="4829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dirty="0" smtClean="0"/>
              <a:t>tomicity: "ALL-OR-NOTHING”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sz="1800" dirty="0" smtClean="0"/>
              <a:t>Either ALL OR NONE of the operations in a transaction is executed.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sz="1800" dirty="0" smtClean="0"/>
              <a:t>If the system crashes in the middle of a transaction, all changes by the transaction are "undone" during recovery.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C</a:t>
            </a:r>
            <a:r>
              <a:rPr lang="en-US" sz="2000" dirty="0" smtClean="0"/>
              <a:t>onsistency: If the database is in a consistent state (all integrity constraints are satisfied) before a transaction, the database is in a consistent state after the transaction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I</a:t>
            </a:r>
            <a:r>
              <a:rPr lang="en-US" sz="2000" dirty="0" smtClean="0"/>
              <a:t>solation: Even if multiple transactions are executed concurrently,  The result is the same as executing them in some sequential order.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sz="1800" dirty="0" smtClean="0"/>
              <a:t>  Each transaction is unaware of (is isolated from) other transaction  running concurrently in the system.  But of course, overload might result in some  slow-down.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D</a:t>
            </a:r>
            <a:r>
              <a:rPr lang="en-US" sz="2000" dirty="0" smtClean="0"/>
              <a:t>urability If a transaction committed, all its changes remain permanently  even after system crash</a:t>
            </a:r>
          </a:p>
          <a:p>
            <a:pPr marL="762000" lvl="1" indent="-304800" eaLnBrk="1" hangingPunct="1">
              <a:lnSpc>
                <a:spcPct val="90000"/>
              </a:lnSpc>
              <a:buFontTx/>
              <a:buNone/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SQL: Relaxed </a:t>
            </a:r>
            <a:r>
              <a:rPr lang="en-US" sz="3600" smtClean="0"/>
              <a:t>Consistency Levels</a:t>
            </a:r>
            <a:endParaRPr lang="en-US" sz="36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114800"/>
          </a:xfrm>
        </p:spPr>
        <p:txBody>
          <a:bodyPr/>
          <a:lstStyle/>
          <a:p>
            <a:pPr eaLnBrk="1" hangingPunct="1"/>
            <a:r>
              <a:rPr lang="en-US" sz="2000" b="1" dirty="0" err="1" smtClean="0"/>
              <a:t>Serializable</a:t>
            </a:r>
            <a:r>
              <a:rPr lang="en-US" sz="2000" b="1" dirty="0" smtClean="0"/>
              <a:t> </a:t>
            </a:r>
            <a:r>
              <a:rPr lang="en-US" sz="2000" dirty="0" smtClean="0"/>
              <a:t>— default</a:t>
            </a:r>
          </a:p>
          <a:p>
            <a:pPr eaLnBrk="1" hangingPunct="1"/>
            <a:r>
              <a:rPr lang="en-US" sz="2000" b="1" dirty="0" smtClean="0"/>
              <a:t>Repeatable read </a:t>
            </a:r>
            <a:r>
              <a:rPr lang="en-US" sz="2000" dirty="0" smtClean="0"/>
              <a:t>—</a:t>
            </a:r>
            <a:r>
              <a:rPr lang="en-US" sz="2000" b="1" dirty="0" smtClean="0"/>
              <a:t> </a:t>
            </a:r>
            <a:r>
              <a:rPr lang="en-US" sz="2000" dirty="0" smtClean="0"/>
              <a:t>only committed records to be read, repeated reads of same record must return same value.  However, a transaction may not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– it may find some records inserted by a transaction but not find others.</a:t>
            </a:r>
          </a:p>
          <a:p>
            <a:pPr eaLnBrk="1" hangingPunct="1"/>
            <a:r>
              <a:rPr lang="en-US" sz="2000" b="1" dirty="0" smtClean="0"/>
              <a:t>Read committed </a:t>
            </a:r>
            <a:r>
              <a:rPr lang="en-US" sz="2000" dirty="0" smtClean="0"/>
              <a:t>—</a:t>
            </a:r>
            <a:r>
              <a:rPr lang="en-US" sz="2000" b="1" dirty="0" smtClean="0"/>
              <a:t> </a:t>
            </a:r>
            <a:r>
              <a:rPr lang="en-US" sz="2000" dirty="0" smtClean="0"/>
              <a:t>only committed records can be read, but successive reads of record may return different (but committed) values.</a:t>
            </a:r>
          </a:p>
          <a:p>
            <a:pPr eaLnBrk="1" hangingPunct="1"/>
            <a:r>
              <a:rPr lang="en-US" sz="2000" b="1" dirty="0" smtClean="0"/>
              <a:t>Read uncommitted</a:t>
            </a:r>
            <a:r>
              <a:rPr lang="en-US" sz="2000" dirty="0" smtClean="0"/>
              <a:t> —</a:t>
            </a:r>
            <a:r>
              <a:rPr lang="en-US" sz="2000" b="1" dirty="0" smtClean="0"/>
              <a:t> </a:t>
            </a:r>
            <a:r>
              <a:rPr lang="en-US" sz="2000" dirty="0" smtClean="0"/>
              <a:t>even uncommitted records may be read. </a:t>
            </a:r>
            <a:endParaRPr lang="en-US" sz="2000" b="1" dirty="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596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Lower degrees of consistency useful for gathering approximate</a:t>
            </a:r>
            <a:br>
              <a:rPr lang="en-US" sz="2000">
                <a:latin typeface="Helvetica" pitchFamily="34" charset="0"/>
              </a:rPr>
            </a:br>
            <a:r>
              <a:rPr lang="en-US" sz="2000">
                <a:latin typeface="Helvetica" pitchFamily="34" charset="0"/>
              </a:rPr>
              <a:t>information about the database, e.g., statistics for query optimizer.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19200" y="5638800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e.g. SET TRANSACTION READ ONLY, REPEATABLE READ</a:t>
            </a:r>
          </a:p>
        </p:txBody>
      </p:sp>
    </p:spTree>
    <p:extLst>
      <p:ext uri="{BB962C8B-B14F-4D97-AF65-F5344CB8AC3E}">
        <p14:creationId xmlns:p14="http://schemas.microsoft.com/office/powerpoint/2010/main" val="387781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Reasons for T</a:t>
            </a:r>
            <a:r>
              <a:rPr lang="en-US" sz="4000" dirty="0" smtClean="0"/>
              <a:t>ransactions (cont.)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5847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/>
              <a:t>2.</a:t>
            </a:r>
            <a:r>
              <a:rPr lang="en-US" sz="2000" b="1" dirty="0"/>
              <a:t> </a:t>
            </a:r>
            <a:r>
              <a:rPr lang="en-US" sz="2000" b="1" dirty="0" smtClean="0"/>
              <a:t>Allowing concurrent execution of multiple transactions.</a:t>
            </a:r>
            <a:endParaRPr lang="en-US" sz="2000" b="1" dirty="0"/>
          </a:p>
          <a:p>
            <a:r>
              <a:rPr lang="en-US" sz="2000" dirty="0" smtClean="0"/>
              <a:t>Thousand of transfers between accounts take place every second. Most of them can and should be executed concurrently</a:t>
            </a:r>
          </a:p>
          <a:p>
            <a:r>
              <a:rPr lang="en-US" sz="2000" dirty="0" smtClean="0"/>
              <a:t>We must allow concurrent </a:t>
            </a:r>
            <a:r>
              <a:rPr lang="en-US" sz="2000" dirty="0"/>
              <a:t>access from multiple clients. </a:t>
            </a:r>
            <a:endParaRPr lang="en-US" sz="2000" dirty="0" smtClean="0"/>
          </a:p>
          <a:p>
            <a:r>
              <a:rPr lang="en-US" sz="2000" dirty="0" smtClean="0"/>
              <a:t>In many cases we can allow </a:t>
            </a:r>
            <a:r>
              <a:rPr lang="en-US" sz="2000" dirty="0"/>
              <a:t>parallel execution while avoiding any potential </a:t>
            </a:r>
            <a:r>
              <a:rPr lang="en-US" sz="2000" dirty="0" smtClean="0"/>
              <a:t>problems. E.g. multiple reads are OK.</a:t>
            </a:r>
          </a:p>
          <a:p>
            <a:r>
              <a:rPr lang="en-US" sz="2000" i="1" dirty="0" smtClean="0"/>
              <a:t>But other kinds of actions could incur in conflicts and require a serial execution.</a:t>
            </a:r>
          </a:p>
          <a:p>
            <a:r>
              <a:rPr lang="en-US" sz="2000" i="1" dirty="0" smtClean="0"/>
              <a:t>This is the </a:t>
            </a:r>
            <a:r>
              <a:rPr lang="en-US" sz="2000" b="1" i="1" dirty="0" smtClean="0"/>
              <a:t>concurrency control problem</a:t>
            </a:r>
            <a:r>
              <a:rPr lang="en-US" sz="20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81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The ACID Properties for Transactions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8486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dirty="0" smtClean="0"/>
              <a:t>tomicity: "ALL-OR-NOTHING"</a:t>
            </a:r>
          </a:p>
          <a:p>
            <a:pPr marL="361950" indent="-3048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    - Either ALL OR NONE of the operations in a transaction is executed.</a:t>
            </a:r>
          </a:p>
          <a:p>
            <a:pPr marL="361950" indent="-3048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    - If the system crashes in the middle of a transaction, all changes by the transaction are "undone" during recovery.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C</a:t>
            </a:r>
            <a:r>
              <a:rPr lang="en-US" sz="2000" dirty="0" smtClean="0"/>
              <a:t>onsistency: If the database is in a consistent state (all integrity constraints are satisfied) before a transaction, the database is in a consistent state after the transaction. (IC maintenance must also be completed)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I</a:t>
            </a:r>
            <a:r>
              <a:rPr lang="en-US" sz="2000" dirty="0" smtClean="0"/>
              <a:t>solation: Even if multiple transactions are executed concurrently,  The result is the same as executing them in some sequential order.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sz="1800" dirty="0" smtClean="0"/>
              <a:t>  Each transaction is unaware of (is isolated from) other transaction  running concurrently in the system.  But of course, overload might result in some  slow-down.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D</a:t>
            </a:r>
            <a:r>
              <a:rPr lang="en-US" sz="2000" dirty="0" smtClean="0"/>
              <a:t>urability If a transaction committed, all its changes remain permanently  even after a system crash.</a:t>
            </a:r>
          </a:p>
          <a:p>
            <a:pPr marL="762000" lvl="1" indent="-30480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850900"/>
          </a:xfrm>
        </p:spPr>
        <p:txBody>
          <a:bodyPr/>
          <a:lstStyle/>
          <a:p>
            <a:pPr eaLnBrk="1" hangingPunct="1"/>
            <a:r>
              <a:rPr lang="en-US" dirty="0" smtClean="0"/>
              <a:t>More on Crash recovery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848600" cy="530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But what does transaction completion mean?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Completion of computation in main memory means nothing, because that the system could crash soon after and ... everything will be lost.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Only secondary-store data are </a:t>
            </a:r>
            <a:r>
              <a:rPr lang="en-US" sz="1800" b="1" i="1" dirty="0" smtClean="0"/>
              <a:t>durable-</a:t>
            </a:r>
            <a:r>
              <a:rPr lang="en-US" sz="1800" i="1" dirty="0" smtClean="0"/>
              <a:t>-we must focus on disk read/write.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 SET  means main-memory assignments, and</a:t>
            </a:r>
            <a:r>
              <a:rPr lang="en-US" sz="1800" b="1" dirty="0" smtClean="0"/>
              <a:t> write </a:t>
            </a:r>
            <a:r>
              <a:rPr lang="en-US" sz="1800" i="1" dirty="0" smtClean="0"/>
              <a:t>means  disk writes:</a:t>
            </a:r>
            <a:br>
              <a:rPr lang="en-US" sz="1800" i="1" dirty="0" smtClean="0"/>
            </a:br>
            <a:endParaRPr lang="en-US" sz="18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T1. &lt;Transfer $1M from Susan to Jane&gt;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A1. read(balance) from Account WHERE owner = 'Susan'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A2. </a:t>
            </a:r>
            <a:r>
              <a:rPr lang="en-US" sz="1800" dirty="0" smtClean="0">
                <a:solidFill>
                  <a:srgbClr val="C00000"/>
                </a:solidFill>
              </a:rPr>
              <a:t>SET</a:t>
            </a:r>
            <a:r>
              <a:rPr lang="en-US" sz="1800" dirty="0" smtClean="0"/>
              <a:t> balance = balance - 1000000 </a:t>
            </a:r>
            <a:r>
              <a:rPr lang="en-US" sz="1800" dirty="0" smtClean="0">
                <a:solidFill>
                  <a:srgbClr val="C00000"/>
                </a:solidFill>
              </a:rPr>
              <a:t>%main </a:t>
            </a:r>
            <a:r>
              <a:rPr lang="en-US" sz="1800" dirty="0" err="1" smtClean="0">
                <a:solidFill>
                  <a:srgbClr val="C00000"/>
                </a:solidFill>
              </a:rPr>
              <a:t>memor</a:t>
            </a:r>
            <a:endParaRPr lang="en-US" sz="18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A3. </a:t>
            </a:r>
            <a:r>
              <a:rPr lang="en-US" sz="1800" b="1" dirty="0" smtClean="0"/>
              <a:t>write</a:t>
            </a:r>
            <a:r>
              <a:rPr lang="en-US" sz="1800" dirty="0" smtClean="0"/>
              <a:t>(balance) into Account WHERE owner = 'Susan‘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A4. read(balance) from Account WHERE owner = 'Jane'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A5. </a:t>
            </a:r>
            <a:r>
              <a:rPr lang="en-US" sz="1800" dirty="0" smtClean="0">
                <a:solidFill>
                  <a:srgbClr val="C00000"/>
                </a:solidFill>
              </a:rPr>
              <a:t>SET</a:t>
            </a:r>
            <a:r>
              <a:rPr lang="en-US" sz="1800" dirty="0" smtClean="0"/>
              <a:t> balance = balance + 1000000 </a:t>
            </a:r>
            <a:r>
              <a:rPr lang="en-US" sz="1800" dirty="0" smtClean="0">
                <a:solidFill>
                  <a:srgbClr val="C00000"/>
                </a:solidFill>
              </a:rPr>
              <a:t>%main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A6. </a:t>
            </a:r>
            <a:r>
              <a:rPr lang="en-US" sz="1800" b="1" dirty="0" smtClean="0"/>
              <a:t>write</a:t>
            </a:r>
            <a:r>
              <a:rPr lang="en-US" sz="1800" dirty="0" smtClean="0"/>
              <a:t>(balance) into Account WHERE owner = 'Jane‘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/>
              <a:t>If we crash before A3, or after A6, nothing needs to be done.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/>
              <a:t>If we crash after A3 and before A6 we have to undo A3</a:t>
            </a:r>
            <a:r>
              <a:rPr lang="en-US" sz="2400" i="1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Commit and </a:t>
            </a:r>
            <a:r>
              <a:rPr lang="en-US" sz="4000" dirty="0" err="1" smtClean="0"/>
              <a:t>RollBack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linchpins of  Recovery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transaction that has completed all its reads and writes will </a:t>
            </a:r>
            <a:r>
              <a:rPr lang="en-US" b="1" dirty="0" smtClean="0"/>
              <a:t>commit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A transaction that cannot complete all its reads and writes must abort by executing a</a:t>
            </a:r>
            <a:r>
              <a:rPr lang="en-US" b="1" dirty="0" smtClean="0"/>
              <a:t> rollback </a:t>
            </a:r>
            <a:r>
              <a:rPr lang="en-US" dirty="0" smtClean="0"/>
              <a:t>command.</a:t>
            </a:r>
          </a:p>
          <a:p>
            <a:pPr eaLnBrk="1" hangingPunct="1"/>
            <a:r>
              <a:rPr lang="en-US" dirty="0" smtClean="0"/>
              <a:t>After commit a transaction cannot be rolled back.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Transaction in SQL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Explicit Control: 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000" b="1" dirty="0" smtClean="0"/>
              <a:t>begin transaction</a:t>
            </a:r>
          </a:p>
          <a:p>
            <a:pPr lvl="1" eaLnBrk="1" hangingPunct="1"/>
            <a:r>
              <a:rPr lang="en-US" sz="2000" dirty="0" smtClean="0"/>
              <a:t> … transaction update statements …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000" b="1" dirty="0" smtClean="0"/>
              <a:t>end transaction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Implicit: </a:t>
            </a:r>
            <a:r>
              <a:rPr lang="en-US" sz="2000" dirty="0" smtClean="0"/>
              <a:t>in the absence of a begin/end transaction statement  each SQL update statement is treated as a separate transaction.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/>
              <a:t>AUTOCOMMIT mode </a:t>
            </a:r>
            <a:r>
              <a:rPr lang="en-US" sz="2000" dirty="0" smtClean="0"/>
              <a:t>OFF: the system  obeys explicit </a:t>
            </a:r>
            <a:r>
              <a:rPr lang="en-US" sz="2000" b="1" dirty="0" smtClean="0"/>
              <a:t>commit</a:t>
            </a:r>
            <a:r>
              <a:rPr lang="en-US" sz="2000" dirty="0" smtClean="0"/>
              <a:t> and </a:t>
            </a:r>
            <a:r>
              <a:rPr lang="en-US" sz="2000" b="1" dirty="0" smtClean="0"/>
              <a:t>rollback </a:t>
            </a:r>
            <a:r>
              <a:rPr lang="en-US" sz="2000" dirty="0" smtClean="0"/>
              <a:t>in the program (they must be there).</a:t>
            </a:r>
          </a:p>
          <a:p>
            <a:pPr eaLnBrk="1" hangingPunct="1"/>
            <a:r>
              <a:rPr lang="en-US" sz="2000" dirty="0" smtClean="0"/>
              <a:t>Vendor-dependent primitives and defaults</a:t>
            </a:r>
          </a:p>
          <a:p>
            <a:pPr eaLnBrk="1" hangingPunct="1"/>
            <a:r>
              <a:rPr lang="en-US" sz="2000" dirty="0"/>
              <a:t>Lower level of consistency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8540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AUTOCOMMIT mode OFF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Transaction implicitly begins when any data in DB is read or written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All subsequent read/write is considered to be part of the same transaction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A transaction finishes when COMMIT or ROLLBACK statement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 COMMIT: All changes made by the transaction is stored permanently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 ROLLBACK: Undo all changes made by the transaction (and not yet committed)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				</a:t>
            </a:r>
            <a:r>
              <a:rPr lang="en-US" sz="1600" dirty="0" smtClean="0"/>
              <a:t>X                                           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	|      	       |       	    |       	 |        	 |       	|       	|              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</a:t>
            </a:r>
            <a:r>
              <a:rPr lang="en-US" sz="1400" dirty="0" smtClean="0"/>
              <a:t>INSERT1   DELETE  SELECT  COMMIT    DELETE  SELECT  ROLLBACK  INSERT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---------------------saved-----------------            	  ---------------lost------------------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731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2015</Words>
  <Application>Microsoft Macintosh PowerPoint</Application>
  <PresentationFormat>On-screen Show (4:3)</PresentationFormat>
  <Paragraphs>301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DB Transactions CS143 Notes</vt:lpstr>
      <vt:lpstr>Reasons for Transactions</vt:lpstr>
      <vt:lpstr>Crash Recovery Example</vt:lpstr>
      <vt:lpstr>Reasons for Transactions (cont.)</vt:lpstr>
      <vt:lpstr>The ACID Properties for Transactions</vt:lpstr>
      <vt:lpstr>More on Crash recovery</vt:lpstr>
      <vt:lpstr>Commit and RollBack the linchpins of  Recovery</vt:lpstr>
      <vt:lpstr>Transaction in SQL</vt:lpstr>
      <vt:lpstr>AUTOCOMMIT mode OFF</vt:lpstr>
      <vt:lpstr>Setting Autocommit mode:</vt:lpstr>
      <vt:lpstr>Commit/rollback a simpler method</vt:lpstr>
      <vt:lpstr>Dirty Reads:  yet another recovery problem</vt:lpstr>
      <vt:lpstr>Recoverability (Cont.)</vt:lpstr>
      <vt:lpstr>More on Concurrent Execution</vt:lpstr>
      <vt:lpstr>Concurrency Example</vt:lpstr>
      <vt:lpstr>Concurrency Example</vt:lpstr>
      <vt:lpstr>Concurrency Examples (cont.)</vt:lpstr>
      <vt:lpstr>Serializable Schedules</vt:lpstr>
      <vt:lpstr>Schedules</vt:lpstr>
      <vt:lpstr>Example of a Serial Schedule</vt:lpstr>
      <vt:lpstr>Example: Concurrent Schedule</vt:lpstr>
      <vt:lpstr>Example Schedules (Cont.)</vt:lpstr>
      <vt:lpstr>Conflict Serializability</vt:lpstr>
      <vt:lpstr>Conflict Serializability (Cont.)</vt:lpstr>
      <vt:lpstr>Sufficient vs. Necessary conditions</vt:lpstr>
      <vt:lpstr>Example Schedule</vt:lpstr>
      <vt:lpstr>Example Schedule: </vt:lpstr>
      <vt:lpstr>Concurrency Control Protocols vs. Serializability Tests</vt:lpstr>
      <vt:lpstr>Enforcing  Serializability Transaction States</vt:lpstr>
      <vt:lpstr>Final Objective: the ACID Properties</vt:lpstr>
      <vt:lpstr>SQL: Relaxed Consistency Levels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Zaniolo</dc:creator>
  <cp:lastModifiedBy>Carlo Zaniolo</cp:lastModifiedBy>
  <cp:revision>97</cp:revision>
  <dcterms:created xsi:type="dcterms:W3CDTF">2012-11-21T21:07:29Z</dcterms:created>
  <dcterms:modified xsi:type="dcterms:W3CDTF">2017-11-20T06:12:00Z</dcterms:modified>
</cp:coreProperties>
</file>