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03" r:id="rId2"/>
    <p:sldId id="423" r:id="rId3"/>
    <p:sldId id="507" r:id="rId4"/>
    <p:sldId id="508" r:id="rId5"/>
    <p:sldId id="426" r:id="rId6"/>
    <p:sldId id="427" r:id="rId7"/>
    <p:sldId id="428" r:id="rId8"/>
    <p:sldId id="429" r:id="rId9"/>
    <p:sldId id="430" r:id="rId10"/>
    <p:sldId id="431" r:id="rId11"/>
    <p:sldId id="503" r:id="rId12"/>
    <p:sldId id="434" r:id="rId13"/>
    <p:sldId id="511" r:id="rId14"/>
    <p:sldId id="512" r:id="rId15"/>
    <p:sldId id="436" r:id="rId16"/>
    <p:sldId id="437" r:id="rId17"/>
    <p:sldId id="502" r:id="rId18"/>
    <p:sldId id="513" r:id="rId19"/>
    <p:sldId id="509" r:id="rId20"/>
    <p:sldId id="505" r:id="rId21"/>
    <p:sldId id="506" r:id="rId22"/>
    <p:sldId id="485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510" r:id="rId32"/>
    <p:sldId id="443" r:id="rId33"/>
    <p:sldId id="444" r:id="rId34"/>
    <p:sldId id="445" r:id="rId35"/>
    <p:sldId id="446" r:id="rId36"/>
    <p:sldId id="514" r:id="rId37"/>
    <p:sldId id="447" r:id="rId38"/>
    <p:sldId id="472" r:id="rId39"/>
    <p:sldId id="473" r:id="rId40"/>
    <p:sldId id="448" r:id="rId41"/>
    <p:sldId id="449" r:id="rId42"/>
    <p:sldId id="450" r:id="rId43"/>
    <p:sldId id="474" r:id="rId44"/>
    <p:sldId id="471" r:id="rId45"/>
    <p:sldId id="451" r:id="rId46"/>
    <p:sldId id="452" r:id="rId47"/>
    <p:sldId id="453" r:id="rId48"/>
    <p:sldId id="475" r:id="rId49"/>
    <p:sldId id="454" r:id="rId50"/>
    <p:sldId id="47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476" r:id="rId63"/>
    <p:sldId id="457" r:id="rId64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6600CC"/>
    <a:srgbClr val="FF9933"/>
    <a:srgbClr val="FFCCFF"/>
    <a:srgbClr val="006666"/>
    <a:srgbClr val="FDFED2"/>
    <a:srgbClr val="EFFFF8"/>
    <a:srgbClr val="EBEBFF"/>
    <a:srgbClr val="E2FEE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>
        <p:scale>
          <a:sx n="77" d="100"/>
          <a:sy n="77" d="100"/>
        </p:scale>
        <p:origin x="-109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672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35</a:t>
            </a:fld>
            <a:endParaRPr lang="en-US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39</a:t>
            </a:fld>
            <a:endParaRPr lang="en-U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40</a:t>
            </a:fld>
            <a:endParaRPr lang="en-U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42</a:t>
            </a:fld>
            <a:endParaRPr lang="en-US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43</a:t>
            </a:fld>
            <a:endParaRPr lang="en-US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44</a:t>
            </a:fld>
            <a:endParaRPr lang="en-US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45</a:t>
            </a:fld>
            <a:endParaRPr 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46</a:t>
            </a:fld>
            <a:endParaRPr lang="en-US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47</a:t>
            </a:fld>
            <a:endParaRPr 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48</a:t>
            </a:fld>
            <a:endParaRPr 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49</a:t>
            </a:fld>
            <a:endParaRPr lang="en-U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50</a:t>
            </a:fld>
            <a:endParaRPr lang="en-US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51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52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53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54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55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56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58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60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61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62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63</a:t>
            </a:fld>
            <a:endParaRPr lang="en-US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US" dirty="0" smtClean="0"/>
              <a:t>O(N + B)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…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You</a:t>
            </a:r>
            <a:r>
              <a:rPr lang="en-US" baseline="0" dirty="0" smtClean="0"/>
              <a:t> have to traverse the hash table, put it into a separate data structure (vector, array), and sort it.</a:t>
            </a:r>
          </a:p>
          <a:p>
            <a:pPr marL="0" indent="0" eaLnBrk="1" hangingPunct="1">
              <a:buNone/>
            </a:pPr>
            <a:r>
              <a:rPr lang="en-US" baseline="0" dirty="0" smtClean="0"/>
              <a:t>	O(N log N).</a:t>
            </a:r>
          </a:p>
          <a:p>
            <a:pPr marL="0" indent="0" eaLnBrk="1" hangingPunct="1">
              <a:buNone/>
            </a:pPr>
            <a:r>
              <a:rPr lang="en-US" baseline="0" dirty="0" smtClean="0"/>
              <a:t>	- Takes N to extract the elements</a:t>
            </a:r>
          </a:p>
          <a:p>
            <a:pPr marL="0" indent="0" eaLnBrk="1" hangingPunct="1">
              <a:buNone/>
            </a:pPr>
            <a:r>
              <a:rPr lang="en-US" baseline="0" dirty="0" smtClean="0"/>
              <a:t>	-  N Log N to sort them </a:t>
            </a:r>
          </a:p>
          <a:p>
            <a:pPr marL="0" indent="0" eaLnBrk="1" hangingPunct="1">
              <a:buNone/>
            </a:pPr>
            <a:r>
              <a:rPr lang="en-US" dirty="0" smtClean="0"/>
              <a:t>Note: </a:t>
            </a:r>
          </a:p>
          <a:p>
            <a:pPr marL="0" indent="0" eaLnBrk="1" hangingPunct="1">
              <a:buNone/>
            </a:pPr>
            <a:r>
              <a:rPr lang="en-US" baseline="0" dirty="0" smtClean="0"/>
              <a:t>  - If we are going to print out, or something, use a binary tree, otherwise, use a hash table (as it is </a:t>
            </a:r>
            <a:r>
              <a:rPr lang="en-US" baseline="0" smtClean="0"/>
              <a:t>more efficient)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3" Type="http://schemas.openxmlformats.org/officeDocument/2006/relationships/image" Target="../media/image6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The Modulus Operator</a:t>
            </a:r>
          </a:p>
          <a:p>
            <a:pPr eaLnBrk="1" hangingPunct="1"/>
            <a:r>
              <a:rPr lang="en-US" dirty="0" smtClean="0"/>
              <a:t>Hash Tables</a:t>
            </a:r>
          </a:p>
          <a:p>
            <a:pPr lvl="1" eaLnBrk="1" hangingPunct="1"/>
            <a:r>
              <a:rPr lang="en-US" dirty="0" smtClean="0"/>
              <a:t>Closed hash tables </a:t>
            </a:r>
          </a:p>
          <a:p>
            <a:pPr lvl="2" eaLnBrk="1" hangingPunct="1"/>
            <a:r>
              <a:rPr lang="en-US" dirty="0" smtClean="0"/>
              <a:t>Inserting, Searching, Deleting </a:t>
            </a:r>
          </a:p>
          <a:p>
            <a:pPr lvl="1" eaLnBrk="1" hangingPunct="1"/>
            <a:r>
              <a:rPr lang="en-US" dirty="0" smtClean="0"/>
              <a:t>Open hash tables</a:t>
            </a:r>
          </a:p>
          <a:p>
            <a:pPr lvl="1" eaLnBrk="1" hangingPunct="1"/>
            <a:r>
              <a:rPr lang="en-US" dirty="0" smtClean="0"/>
              <a:t>Hash table efficiency and “load factor”</a:t>
            </a:r>
          </a:p>
          <a:p>
            <a:pPr lvl="1" eaLnBrk="1" hangingPunct="1"/>
            <a:r>
              <a:rPr lang="en-US" dirty="0" smtClean="0"/>
              <a:t>Hashing non-numeric values</a:t>
            </a:r>
          </a:p>
          <a:p>
            <a:pPr lvl="1" eaLnBrk="1" hangingPunct="1"/>
            <a:r>
              <a:rPr lang="en-US" dirty="0" smtClean="0"/>
              <a:t>Binary search trees vs. hash tables</a:t>
            </a:r>
          </a:p>
          <a:p>
            <a:pPr eaLnBrk="1" hangingPunct="1"/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hash function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</a:t>
            </a:r>
            <a:r>
              <a:rPr lang="en-US" dirty="0" smtClean="0"/>
              <a:t>step…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to add a new item in one step, we can </a:t>
            </a:r>
            <a:r>
              <a:rPr lang="en-US" dirty="0"/>
              <a:t>do </a:t>
            </a:r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use a (small) </a:t>
            </a:r>
            <a:r>
              <a:rPr lang="en-US" dirty="0" smtClean="0">
                <a:solidFill>
                  <a:srgbClr val="FF0000"/>
                </a:solidFill>
              </a:rPr>
              <a:t>100,000 </a:t>
            </a:r>
            <a:r>
              <a:rPr lang="en-US" dirty="0" smtClean="0"/>
              <a:t>element array to hold our data…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How can we write a </a:t>
            </a:r>
            <a:r>
              <a:rPr lang="en-US" sz="2200" dirty="0" err="1" smtClean="0">
                <a:solidFill>
                  <a:srgbClr val="6600CC"/>
                </a:solidFill>
              </a:rPr>
              <a:t>hashFunc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>that converts our large </a:t>
            </a:r>
            <a:r>
              <a:rPr lang="en-US" sz="2200" dirty="0" smtClean="0">
                <a:solidFill>
                  <a:srgbClr val="FF0000"/>
                </a:solidFill>
              </a:rPr>
              <a:t>ID#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into a </a:t>
            </a:r>
            <a:r>
              <a:rPr lang="en-US" sz="2200" dirty="0" smtClean="0">
                <a:solidFill>
                  <a:srgbClr val="FF0000"/>
                </a:solidFill>
              </a:rPr>
              <a:t>bucket # </a:t>
            </a:r>
            <a:r>
              <a:rPr lang="en-US" sz="2200" dirty="0" smtClean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 smtClean="0"/>
              <a:t>?</a:t>
            </a:r>
            <a:endParaRPr lang="en-US" sz="22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const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 = 100000;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11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</a:t>
            </a:r>
            <a:r>
              <a:rPr lang="en-US" sz="2000" dirty="0" smtClean="0">
                <a:solidFill>
                  <a:schemeClr val="tx1"/>
                </a:solidFill>
              </a:rPr>
              <a:t>bucket;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RIGHT! </a:t>
            </a:r>
            <a:r>
              <a:rPr lang="en-US" dirty="0" smtClean="0"/>
              <a:t>The C++ </a:t>
            </a:r>
            <a:r>
              <a:rPr lang="en-US" dirty="0" smtClean="0">
                <a:solidFill>
                  <a:srgbClr val="FF0000"/>
                </a:solidFill>
              </a:rPr>
              <a:t>% operator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(aka the </a:t>
            </a:r>
            <a:r>
              <a:rPr lang="en-US" dirty="0" smtClean="0">
                <a:solidFill>
                  <a:srgbClr val="FF0000"/>
                </a:solidFill>
              </a:rPr>
              <a:t>modulus division operator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This line </a:t>
            </a:r>
            <a:r>
              <a:rPr lang="en-US" sz="2000" dirty="0" smtClean="0">
                <a:solidFill>
                  <a:schemeClr val="tx1"/>
                </a:solidFill>
              </a:rPr>
              <a:t>takes an input value </a:t>
            </a:r>
            <a:r>
              <a:rPr lang="en-US" sz="2000" dirty="0" err="1" smtClean="0">
                <a:solidFill>
                  <a:srgbClr val="FF0000"/>
                </a:solidFill>
              </a:rPr>
              <a:t>idNum</a:t>
            </a:r>
            <a:r>
              <a:rPr lang="en-US" sz="2000" dirty="0" smtClean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0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ARRAY_SIZE – 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 now for each input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 smtClean="0">
                <a:solidFill>
                  <a:srgbClr val="FF0000"/>
                </a:solidFill>
              </a:rPr>
              <a:t>to pick a bucket</a:t>
            </a:r>
            <a:r>
              <a:rPr lang="en-US" dirty="0" smtClean="0">
                <a:solidFill>
                  <a:srgbClr val="6600CC"/>
                </a:solidFill>
              </a:rPr>
              <a:t> in our </a:t>
            </a:r>
            <a:r>
              <a:rPr lang="en-US" dirty="0" smtClean="0">
                <a:solidFill>
                  <a:srgbClr val="FF0000"/>
                </a:solidFill>
              </a:rPr>
              <a:t>100,000 element </a:t>
            </a:r>
            <a:r>
              <a:rPr lang="en-US" dirty="0" smtClean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83,948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400,683,948</a:t>
            </a:r>
            <a:r>
              <a:rPr lang="en-US" sz="2000" dirty="0" smtClean="0">
                <a:solidFill>
                  <a:schemeClr val="tx1"/>
                </a:solidFill>
              </a:rPr>
              <a:t> 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111,105,224 </a:t>
            </a:r>
            <a:r>
              <a:rPr lang="en-US" sz="2000" dirty="0" smtClean="0">
                <a:solidFill>
                  <a:schemeClr val="tx1"/>
                </a:solidFill>
              </a:rPr>
              <a:t>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111,105,224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111,105,224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222,205,224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</a:t>
            </a:r>
            <a:r>
              <a:rPr lang="en-US" dirty="0" smtClean="0">
                <a:solidFill>
                  <a:srgbClr val="6600CC"/>
                </a:solidFill>
              </a:rPr>
              <a:t>the last ID#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222,205,224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</a:t>
            </a:r>
            <a:r>
              <a:rPr lang="en-US" sz="2000" dirty="0" smtClean="0">
                <a:solidFill>
                  <a:schemeClr val="tx1"/>
                </a:solidFill>
              </a:rPr>
              <a:t>stored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</a:t>
            </a:r>
            <a:r>
              <a:rPr lang="en-US" sz="2000" dirty="0">
                <a:solidFill>
                  <a:schemeClr val="tx1"/>
                </a:solidFill>
              </a:rPr>
              <a:t>bucket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value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values </a:t>
            </a:r>
            <a:r>
              <a:rPr lang="en-US" dirty="0" smtClean="0">
                <a:cs typeface="Courier New" pitchFamily="49" charset="0"/>
              </a:rPr>
              <a:t>both </a:t>
            </a:r>
            <a:r>
              <a:rPr lang="en-US" dirty="0">
                <a:cs typeface="Courier New" pitchFamily="49" charset="0"/>
              </a:rPr>
              <a:t>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causes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 smtClean="0">
                <a:cs typeface="Courier New" pitchFamily="49" charset="0"/>
              </a:rPr>
              <a:t>,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and we can’t tell what value was actually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chemeClr val="accent6"/>
                </a:solidFill>
              </a:rPr>
              <a:t>true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Let’s see how to fix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6666"/>
                    </a:solidFill>
                  </a:rPr>
                  <a:t>111,105,224</a:t>
                </a:r>
                <a:endParaRPr lang="en-US" sz="18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 smtClean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</a:t>
            </a:r>
            <a:r>
              <a:rPr lang="en-US" sz="3600" dirty="0" smtClean="0"/>
              <a:t>(Almost) </a:t>
            </a:r>
            <a:r>
              <a:rPr lang="en-US" sz="3600" dirty="0"/>
              <a:t>Hash </a:t>
            </a:r>
            <a:r>
              <a:rPr lang="en-US" sz="3600" dirty="0" smtClean="0"/>
              <a:t>Table: </a:t>
            </a:r>
            <a:r>
              <a:rPr lang="en-US" sz="3600" dirty="0" smtClean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</a:t>
            </a:r>
            <a:r>
              <a:rPr lang="en-US" dirty="0" smtClean="0">
                <a:cs typeface="Courier New" pitchFamily="49" charset="0"/>
              </a:rPr>
              <a:t>are </a:t>
            </a:r>
            <a:r>
              <a:rPr lang="en-US" dirty="0">
                <a:cs typeface="Courier New" pitchFamily="49" charset="0"/>
              </a:rPr>
              <a:t>many schemes for </a:t>
            </a:r>
            <a:r>
              <a:rPr lang="en-US" dirty="0" smtClean="0">
                <a:cs typeface="Courier New" pitchFamily="49" charset="0"/>
              </a:rPr>
              <a:t>dealing with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 smtClean="0">
                <a:cs typeface="Courier New" pitchFamily="49" charset="0"/>
              </a:rPr>
              <a:t>, and today we’ll learn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 smtClean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“Linear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Probing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REAL</a:t>
            </a:r>
            <a:r>
              <a:rPr lang="en-US" sz="2800" dirty="0" smtClean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As before, we use our hash function to locate the right bucket in our array.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target bucket is empty</a:t>
            </a:r>
            <a:r>
              <a:rPr lang="en-US" sz="1800" dirty="0" smtClean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bucket is occupied</a:t>
            </a:r>
            <a:r>
              <a:rPr lang="en-US" sz="1800" dirty="0" smtClean="0">
                <a:solidFill>
                  <a:schemeClr val="tx1"/>
                </a:solidFill>
              </a:rPr>
              <a:t>, scan down from that bucket until we hit the first open bucket. </a:t>
            </a: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[99997]</a:t>
              </a:r>
              <a:endParaRPr lang="en-US" sz="1800" dirty="0"/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[99998]</a:t>
              </a:r>
              <a:endParaRPr lang="en-US" sz="1800" dirty="0"/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[99999]</a:t>
              </a:r>
              <a:endParaRPr lang="en-US" sz="1800" dirty="0"/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was already </a:t>
            </a:r>
            <a:r>
              <a:rPr lang="en-US" sz="1800" dirty="0" smtClean="0">
                <a:solidFill>
                  <a:srgbClr val="FF0000"/>
                </a:solidFill>
              </a:rPr>
              <a:t>filled</a:t>
            </a:r>
            <a:r>
              <a:rPr lang="en-US" sz="1800" dirty="0" smtClean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Let’s scan down for an open spot.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However, instead of storing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>
                <a:solidFill>
                  <a:schemeClr val="tx1"/>
                </a:solidFill>
              </a:rPr>
              <a:t> in the bucket,  we store our </a:t>
            </a:r>
            <a:r>
              <a:rPr lang="en-US" sz="1800" dirty="0" smtClean="0">
                <a:solidFill>
                  <a:srgbClr val="FF0000"/>
                </a:solidFill>
              </a:rPr>
              <a:t>full original value </a:t>
            </a:r>
            <a:r>
              <a:rPr lang="en-US" sz="1800" dirty="0" smtClean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next bucket is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is currently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Closed Hash Table with </a:t>
            </a:r>
            <a:r>
              <a:rPr lang="en-US" sz="2800" dirty="0" smtClean="0">
                <a:solidFill>
                  <a:srgbClr val="6600CC"/>
                </a:solidFill>
              </a:rPr>
              <a:t>Linear Probing: </a:t>
            </a:r>
            <a:r>
              <a:rPr lang="en-US" sz="2800" dirty="0" smtClean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Sometimes, you’ll need to insert an item near the end of the table…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 smtClean="0">
                <a:solidFill>
                  <a:srgbClr val="FF0000"/>
                </a:solidFill>
              </a:rPr>
              <a:t>640,099,998</a:t>
            </a:r>
            <a:r>
              <a:rPr lang="en-US" sz="1800" dirty="0" smtClean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[99997]</a:t>
              </a:r>
              <a:endParaRPr lang="en-US" sz="1800" dirty="0"/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[99998]</a:t>
              </a:r>
              <a:endParaRPr lang="en-US" sz="1800" dirty="0"/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</a:t>
              </a:r>
              <a:r>
                <a:rPr lang="en-US" sz="1800" dirty="0"/>
                <a:t>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640,099,998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100,399,999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475,699,998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is already </a:t>
            </a:r>
            <a:r>
              <a:rPr lang="en-US" sz="1800" dirty="0" smtClean="0">
                <a:solidFill>
                  <a:srgbClr val="FF0000"/>
                </a:solidFill>
              </a:rPr>
              <a:t>filled</a:t>
            </a:r>
            <a:r>
              <a:rPr lang="en-US" sz="1800" dirty="0" smtClean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Let’s scan down for an open spot.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640,099,998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100,400,000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Closed Hash Table with </a:t>
            </a:r>
            <a:r>
              <a:rPr lang="en-US" sz="2800" dirty="0" smtClean="0">
                <a:solidFill>
                  <a:srgbClr val="6600CC"/>
                </a:solidFill>
              </a:rPr>
              <a:t>Linear Probing: </a:t>
            </a:r>
            <a:r>
              <a:rPr lang="en-US" sz="2800" dirty="0" smtClean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Woot! </a:t>
            </a:r>
            <a:r>
              <a:rPr lang="en-US" sz="1800" dirty="0" smtClean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To search our hash table, we use a similar approach.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 smtClean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 smtClean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 smtClean="0">
                <a:solidFill>
                  <a:srgbClr val="6600CC"/>
                </a:solidFill>
              </a:rPr>
              <a:t>probe linearly</a:t>
            </a:r>
            <a:r>
              <a:rPr lang="en-US" sz="1800" dirty="0" smtClean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</a:t>
              </a:r>
              <a:r>
                <a:rPr lang="en-US" sz="1800" dirty="0"/>
                <a:t>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</a:t>
              </a:r>
              <a:r>
                <a:rPr lang="en-US" sz="1800" dirty="0"/>
                <a:t>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</a:t>
              </a:r>
              <a:r>
                <a:rPr lang="en-US" sz="1800" dirty="0"/>
                <a:t>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 smtClean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 smtClean="0">
                <a:solidFill>
                  <a:srgbClr val="6600CC"/>
                </a:solidFill>
              </a:rPr>
              <a:t>empty bucket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it means: </a:t>
            </a:r>
            <a:r>
              <a:rPr lang="en-US" sz="1800" dirty="0" smtClean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333,305,224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Closed Hash Table with </a:t>
            </a:r>
            <a:r>
              <a:rPr lang="en-US" sz="2800" dirty="0" smtClean="0">
                <a:solidFill>
                  <a:srgbClr val="6600CC"/>
                </a:solidFill>
              </a:rPr>
              <a:t>Linear Probing: </a:t>
            </a:r>
            <a:r>
              <a:rPr lang="en-US" sz="2800" dirty="0" smtClean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 smtClean="0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</a:t>
              </a:r>
              <a:r>
                <a:rPr lang="en-US" sz="1800" dirty="0"/>
                <a:t>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</a:t>
              </a:r>
              <a:r>
                <a:rPr lang="en-US" sz="1800" dirty="0"/>
                <a:t>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</a:t>
              </a:r>
              <a:r>
                <a:rPr lang="en-US" sz="1800" dirty="0"/>
                <a:t>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approach addresses collisions by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we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 smtClean="0">
                <a:cs typeface="Courier New" pitchFamily="49" charset="0"/>
              </a:rPr>
              <a:t>in the array, there is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</a:t>
              </a:r>
              <a:r>
                <a:rPr lang="en-US" sz="1800" dirty="0"/>
                <a:t>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</a:t>
              </a:r>
              <a:r>
                <a:rPr lang="en-US" sz="1800" dirty="0"/>
                <a:t>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</a:t>
              </a:r>
              <a:r>
                <a:rPr lang="en-US" sz="1800" dirty="0"/>
                <a:t>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So why do we call this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 smtClean="0">
                <a:cs typeface="Courier New" pitchFamily="49" charset="0"/>
              </a:rPr>
              <a:t>???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our data is stored in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 smtClean="0">
                <a:cs typeface="Courier New" pitchFamily="49" charset="0"/>
              </a:rPr>
              <a:t>, there are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 smtClean="0">
                <a:cs typeface="Courier New" pitchFamily="49" charset="0"/>
              </a:rPr>
              <a:t>for us to put values.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Once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 smtClean="0">
                <a:cs typeface="Courier New" pitchFamily="49" charset="0"/>
              </a:rPr>
              <a:t>of empty buckets,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we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 smtClean="0">
                <a:cs typeface="Courier New" pitchFamily="49" charset="0"/>
              </a:rPr>
              <a:t>…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Ok, let’s see the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 smtClean="0">
                <a:cs typeface="Courier New" pitchFamily="49" charset="0"/>
              </a:rPr>
              <a:t>now!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 smtClean="0">
                <a:cs typeface="Courier New" pitchFamily="49" charset="0"/>
              </a:rPr>
              <a:t>!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BUCKET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endParaRPr lang="en-US" sz="1800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</a:t>
            </a:r>
            <a:r>
              <a:rPr lang="en-US" sz="1800" dirty="0" smtClean="0">
                <a:solidFill>
                  <a:srgbClr val="006666"/>
                </a:solidFill>
              </a:rPr>
              <a:t>value (e.g. an ID#)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006666"/>
                </a:solidFill>
              </a:rPr>
              <a:t>idNum</a:t>
            </a:r>
            <a:r>
              <a:rPr lang="en-US" sz="1800" dirty="0" smtClean="0">
                <a:solidFill>
                  <a:srgbClr val="006666"/>
                </a:solidFill>
              </a:rPr>
              <a:t>;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smtClean="0">
                <a:solidFill>
                  <a:schemeClr val="tx1"/>
                </a:solidFill>
              </a:rPr>
              <a:t>A variable to hold your value (e.g.,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an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</a:t>
            </a:r>
            <a:r>
              <a:rPr lang="en-US" dirty="0" smtClean="0">
                <a:solidFill>
                  <a:schemeClr val="tx1"/>
                </a:solidFill>
              </a:rPr>
              <a:t>bucket 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hash table </a:t>
            </a:r>
            <a:r>
              <a:rPr lang="en-US" dirty="0">
                <a:solidFill>
                  <a:schemeClr val="tx1"/>
                </a:solidFill>
              </a:rPr>
              <a:t>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6600CC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rgbClr val="6600CC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rgbClr val="6600CC"/>
                </a:solidFill>
              </a:rPr>
              <a:t>filled </a:t>
            </a:r>
            <a:r>
              <a:rPr lang="en-US" sz="20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r>
              <a:rPr lang="en-US" sz="1000" dirty="0">
                <a:solidFill>
                  <a:srgbClr val="6600FF"/>
                </a:solidFill>
              </a:rPr>
              <a:t/>
            </a:r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Searching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holds </a:t>
            </a:r>
            <a:r>
              <a:rPr lang="en-US" sz="2000" dirty="0">
                <a:solidFill>
                  <a:srgbClr val="FF0000"/>
                </a:solidFill>
              </a:rPr>
              <a:t>our </a:t>
            </a:r>
            <a:r>
              <a:rPr lang="en-US" sz="2000" dirty="0" smtClean="0">
                <a:solidFill>
                  <a:srgbClr val="FF0000"/>
                </a:solidFill>
              </a:rPr>
              <a:t>ID# </a:t>
            </a:r>
            <a:r>
              <a:rPr lang="en-US" sz="2000" dirty="0" smtClean="0">
                <a:solidFill>
                  <a:schemeClr val="tx1"/>
                </a:solidFill>
              </a:rPr>
              <a:t>then </a:t>
            </a:r>
            <a:r>
              <a:rPr lang="en-US" sz="2000" dirty="0">
                <a:solidFill>
                  <a:schemeClr val="tx1"/>
                </a:solidFill>
              </a:rPr>
              <a:t>we’ve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found </a:t>
            </a:r>
            <a:r>
              <a:rPr lang="en-US" sz="2000" dirty="0">
                <a:solidFill>
                  <a:srgbClr val="FF0000"/>
                </a:solidFill>
              </a:rPr>
              <a:t>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</a:t>
            </a:r>
            <a:r>
              <a:rPr lang="en-US" sz="2000" dirty="0" smtClean="0">
                <a:solidFill>
                  <a:schemeClr val="tx1"/>
                </a:solidFill>
              </a:rPr>
              <a:t>value, </a:t>
            </a:r>
            <a:r>
              <a:rPr lang="en-US" sz="2000" dirty="0">
                <a:solidFill>
                  <a:schemeClr val="tx1"/>
                </a:solidFill>
              </a:rPr>
              <a:t>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</a:t>
            </a:r>
            <a:r>
              <a:rPr lang="en-US" sz="2000" dirty="0" smtClean="0">
                <a:solidFill>
                  <a:schemeClr val="tx1"/>
                </a:solidFill>
              </a:rPr>
              <a:t>there’s </a:t>
            </a:r>
            <a:r>
              <a:rPr lang="en-US" sz="2000" dirty="0">
                <a:solidFill>
                  <a:schemeClr val="tx1"/>
                </a:solidFill>
              </a:rPr>
              <a:t>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For example, if we compute:</a:t>
            </a:r>
          </a:p>
          <a:p>
            <a:pPr eaLnBrk="1" hangingPunct="1"/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 =  </a:t>
            </a:r>
            <a:r>
              <a:rPr lang="en-US" dirty="0" smtClean="0">
                <a:solidFill>
                  <a:srgbClr val="FF0000"/>
                </a:solidFill>
              </a:rPr>
              <a:t>1234</a:t>
            </a:r>
            <a:r>
              <a:rPr lang="en-US" dirty="0" smtClean="0">
                <a:solidFill>
                  <a:srgbClr val="6600CC"/>
                </a:solidFill>
              </a:rPr>
              <a:t> %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>
                <a:solidFill>
                  <a:srgbClr val="6600CC"/>
                </a:solidFill>
              </a:rPr>
              <a:t>;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/>
              <a:t>the value of x will be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1234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C++, the </a:t>
            </a:r>
            <a:r>
              <a:rPr lang="en-US" dirty="0" smtClean="0">
                <a:solidFill>
                  <a:srgbClr val="FF0000"/>
                </a:solidFill>
              </a:rPr>
              <a:t>% operator </a:t>
            </a:r>
            <a:r>
              <a:rPr lang="en-US" dirty="0" smtClean="0"/>
              <a:t>is used to divide two numbers and obtain the </a:t>
            </a:r>
            <a:r>
              <a:rPr lang="en-US" dirty="0" smtClean="0">
                <a:solidFill>
                  <a:srgbClr val="FF0000"/>
                </a:solidFill>
              </a:rPr>
              <a:t>remainder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Now, as it turns out, the modulo operator has an interesting </a:t>
            </a:r>
            <a:r>
              <a:rPr lang="en-US" dirty="0" smtClean="0">
                <a:solidFill>
                  <a:srgbClr val="6600CC"/>
                </a:solidFill>
              </a:rPr>
              <a:t>property</a:t>
            </a:r>
            <a:r>
              <a:rPr lang="en-US" dirty="0" smtClean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Let’s see if you can </a:t>
            </a:r>
            <a:br>
              <a:rPr lang="en-US" dirty="0" smtClean="0"/>
            </a:br>
            <a:r>
              <a:rPr lang="en-US" dirty="0" smtClean="0"/>
              <a:t>figure out what </a:t>
            </a:r>
            <a:r>
              <a:rPr lang="en-US" dirty="0" smtClean="0">
                <a:solidFill>
                  <a:srgbClr val="6600CC"/>
                </a:solidFill>
              </a:rPr>
              <a:t>it</a:t>
            </a:r>
            <a:r>
              <a:rPr lang="en-US" dirty="0" smtClean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/>
              <a:t>What Can you </a:t>
            </a:r>
            <a:r>
              <a:rPr lang="en-US" sz="3600" dirty="0" smtClean="0">
                <a:solidFill>
                  <a:srgbClr val="6600CC"/>
                </a:solidFill>
              </a:rPr>
              <a:t>Store</a:t>
            </a:r>
            <a:r>
              <a:rPr lang="en-US" sz="3600" dirty="0" smtClean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Oh, and if you like, you can include additional associated values </a:t>
            </a:r>
            <a:br>
              <a:rPr lang="en-US" sz="2000" dirty="0" smtClean="0"/>
            </a:br>
            <a:r>
              <a:rPr lang="en-US" sz="2000" dirty="0" smtClean="0"/>
              <a:t>(e.g., a </a:t>
            </a:r>
            <a:r>
              <a:rPr lang="en-US" sz="2000" dirty="0" smtClean="0">
                <a:solidFill>
                  <a:srgbClr val="FF0000"/>
                </a:solidFill>
              </a:rPr>
              <a:t>name, GPA</a:t>
            </a:r>
            <a:r>
              <a:rPr lang="en-US" sz="2000" dirty="0" smtClean="0"/>
              <a:t>) in each bucket!</a:t>
            </a: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For instance, what if I want to also store the </a:t>
            </a:r>
            <a:r>
              <a:rPr lang="en-US" sz="2000" dirty="0" smtClean="0">
                <a:solidFill>
                  <a:srgbClr val="6600CC"/>
                </a:solidFill>
              </a:rPr>
              <a:t>student’s 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 </a:t>
            </a:r>
            <a:r>
              <a:rPr lang="en-US" sz="2000" dirty="0" smtClean="0"/>
              <a:t>in each bucket along with their ID#?</a:t>
            </a:r>
            <a:endParaRPr 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   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</a:rPr>
              <a:t>bool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         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used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6666"/>
                </a:solidFill>
              </a:rPr>
              <a:t>You can do that!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string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float 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GPA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id)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</a:rPr>
              <a:t>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smtClean="0">
                <a:latin typeface="Courier New" pitchFamily="49" charset="0"/>
              </a:rPr>
              <a:t>id;</a:t>
            </a:r>
            <a:endParaRPr lang="en-US" sz="17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].used = true;</a:t>
            </a: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return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Now when you look up a student by their ID# you can </a:t>
            </a:r>
            <a:r>
              <a:rPr lang="en-US" sz="2000" dirty="0" smtClean="0">
                <a:solidFill>
                  <a:srgbClr val="FF0000"/>
                </a:solidFill>
              </a:rPr>
              <a:t>ALSO </a:t>
            </a:r>
            <a:r>
              <a:rPr lang="en-US" sz="2000" dirty="0" smtClean="0"/>
              <a:t>get their </a:t>
            </a:r>
            <a:r>
              <a:rPr lang="en-US" sz="2000" dirty="0" smtClean="0">
                <a:solidFill>
                  <a:srgbClr val="6600CC"/>
                </a:solidFill>
              </a:rPr>
              <a:t>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00" b="1" dirty="0" smtClean="0">
                <a:latin typeface="Courier New" pitchFamily="49" charset="0"/>
              </a:rPr>
              <a:t/>
            </a:r>
            <a:br>
              <a:rPr lang="en-US" sz="100" b="1" dirty="0" smtClean="0">
                <a:latin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  <a:endParaRPr lang="en-US" sz="800" b="1" dirty="0" smtClean="0">
              <a:latin typeface="Courier New" pitchFamily="49" charset="0"/>
            </a:endParaRP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tries=0;tries&lt;</a:t>
            </a:r>
            <a:r>
              <a:rPr lang="en-US" sz="1800" b="1" dirty="0" err="1" smtClean="0">
                <a:latin typeface="Courier New" pitchFamily="49" charset="0"/>
              </a:rPr>
              <a:t>NUM_BUCK;tries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return </a:t>
            </a:r>
            <a:r>
              <a:rPr lang="en-US" sz="1800" b="1" dirty="0" smtClean="0">
                <a:latin typeface="Courier New" pitchFamily="49" charset="0"/>
              </a:rPr>
              <a:t>false;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if (</a:t>
            </a:r>
            <a:r>
              <a:rPr lang="en-US" sz="1800" b="1" dirty="0" err="1" smtClean="0">
                <a:latin typeface="Courier New" pitchFamily="49" charset="0"/>
              </a:rPr>
              <a:t>m_buckets</a:t>
            </a:r>
            <a:r>
              <a:rPr lang="en-US" sz="1800" b="1" dirty="0" smtClean="0">
                <a:latin typeface="Courier New" pitchFamily="49" charset="0"/>
              </a:rPr>
              <a:t>[bucket].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 == 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9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return </a:t>
            </a:r>
            <a:r>
              <a:rPr lang="en-US" sz="1800" b="1" dirty="0">
                <a:latin typeface="Courier New" pitchFamily="49" charset="0"/>
              </a:rPr>
              <a:t>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8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return </a:t>
            </a:r>
            <a:r>
              <a:rPr lang="en-US" sz="1800" b="1" dirty="0">
                <a:latin typeface="Courier New" pitchFamily="49" charset="0"/>
              </a:rPr>
              <a:t>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&amp;GPA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 smtClean="0"/>
              <a:t>Linear Probing: </a:t>
            </a:r>
            <a:r>
              <a:rPr lang="en-US" sz="3800" dirty="0" smtClean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</a:t>
            </a:r>
            <a:r>
              <a:rPr lang="en-US" dirty="0" smtClean="0"/>
              <a:t>value </a:t>
            </a:r>
            <a:r>
              <a:rPr lang="en-US" dirty="0"/>
              <a:t>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</a:t>
            </a:r>
            <a:r>
              <a:rPr lang="en-US" sz="1900" dirty="0" smtClean="0"/>
              <a:t>value, </a:t>
            </a:r>
            <a:r>
              <a:rPr lang="en-US" sz="1900" dirty="0"/>
              <a:t>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</a:t>
            </a:r>
            <a:r>
              <a:rPr lang="en-US" dirty="0" smtClean="0">
                <a:solidFill>
                  <a:schemeClr val="tx1"/>
                </a:solidFill>
              </a:rPr>
              <a:t>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</a:t>
            </a:r>
            <a:r>
              <a:rPr lang="en-US" dirty="0" smtClean="0">
                <a:solidFill>
                  <a:schemeClr val="accent2"/>
                </a:solidFill>
              </a:rPr>
              <a:t>Hash Table</a:t>
            </a:r>
            <a:r>
              <a:rPr lang="en-US" dirty="0">
                <a:solidFill>
                  <a:schemeClr val="accent2"/>
                </a:solidFill>
              </a:rPr>
              <a:t>.”</a:t>
            </a:r>
            <a:r>
              <a:rPr lang="en-US" dirty="0"/>
              <a:t> 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It has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</a:t>
            </a:r>
            <a:r>
              <a:rPr lang="en-US" sz="2300" dirty="0" smtClean="0"/>
              <a:t>values </a:t>
            </a:r>
            <a:r>
              <a:rPr lang="en-US" sz="2300" dirty="0"/>
              <a:t>directly in the array, each array bucket </a:t>
            </a:r>
            <a:r>
              <a:rPr lang="en-US" sz="2300" dirty="0" smtClean="0"/>
              <a:t>points to a </a:t>
            </a:r>
            <a:r>
              <a:rPr lang="en-US" sz="2300" dirty="0"/>
              <a:t>linked list of </a:t>
            </a:r>
            <a:r>
              <a:rPr lang="en-US" sz="2300" dirty="0" smtClean="0"/>
              <a:t>values</a:t>
            </a:r>
            <a:r>
              <a:rPr lang="en-US" sz="2300" dirty="0"/>
              <a:t>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</a:t>
            </a:r>
            <a:r>
              <a:rPr lang="en-US" dirty="0" smtClean="0"/>
              <a:t>value to </a:t>
            </a:r>
            <a:r>
              <a:rPr lang="en-US" dirty="0"/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: 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3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25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101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</a:t>
            </a:r>
            <a:r>
              <a:rPr lang="en-US" dirty="0" smtClean="0">
                <a:solidFill>
                  <a:srgbClr val="0070C0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 smtClean="0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 smtClean="0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 smtClean="0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 smtClean="0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251208"/>
            <a:ext cx="9279203" cy="66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 (b) </a:t>
            </a:r>
            <a:r>
              <a:rPr lang="en-US" dirty="0">
                <a:solidFill>
                  <a:srgbClr val="006666"/>
                </a:solidFill>
              </a:rPr>
              <a:t>how full your hash table is, and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(c) </a:t>
            </a:r>
            <a:r>
              <a:rPr lang="en-US" dirty="0">
                <a:solidFill>
                  <a:srgbClr val="0000CC"/>
                </a:solidFill>
              </a:rPr>
              <a:t>how many collisions you have in the hash table.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</a:t>
            </a:r>
            <a:r>
              <a:rPr lang="en-US" dirty="0" smtClean="0">
                <a:solidFill>
                  <a:srgbClr val="7030A0"/>
                </a:solidFill>
              </a:rPr>
              <a:t>value 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</a:t>
            </a:r>
            <a:r>
              <a:rPr lang="en-US" dirty="0" smtClean="0">
                <a:solidFill>
                  <a:srgbClr val="0000CC"/>
                </a:solidFill>
              </a:rPr>
              <a:t>value </a:t>
            </a:r>
            <a:r>
              <a:rPr lang="en-US" dirty="0">
                <a:solidFill>
                  <a:srgbClr val="0000CC"/>
                </a:solidFill>
              </a:rPr>
              <a:t>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</a:t>
            </a:r>
            <a:r>
              <a:rPr lang="en-US" sz="2200" dirty="0" smtClean="0">
                <a:solidFill>
                  <a:schemeClr val="tx1"/>
                </a:solidFill>
              </a:rPr>
              <a:t>value 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chemeClr val="tx1"/>
                </a:solidFill>
              </a:rPr>
              <a:t>So how </a:t>
            </a:r>
            <a:r>
              <a:rPr lang="en-US" sz="2200" dirty="0">
                <a:solidFill>
                  <a:schemeClr val="tx1"/>
                </a:solidFill>
              </a:rPr>
              <a:t>big </a:t>
            </a:r>
            <a:r>
              <a:rPr lang="en-US" sz="2200" dirty="0" smtClean="0">
                <a:solidFill>
                  <a:schemeClr val="tx1"/>
                </a:solidFill>
              </a:rPr>
              <a:t>must we </a:t>
            </a:r>
            <a:r>
              <a:rPr lang="en-US" sz="2200" dirty="0">
                <a:solidFill>
                  <a:schemeClr val="tx1"/>
                </a:solidFill>
              </a:rPr>
              <a:t>make our hash table </a:t>
            </a:r>
            <a:r>
              <a:rPr lang="en-US" sz="2200" dirty="0" smtClean="0">
                <a:solidFill>
                  <a:schemeClr val="tx1"/>
                </a:solidFill>
              </a:rPr>
              <a:t>so it </a:t>
            </a:r>
            <a:r>
              <a:rPr lang="en-US" sz="2200" dirty="0">
                <a:solidFill>
                  <a:schemeClr val="tx1"/>
                </a:solidFill>
              </a:rPr>
              <a:t>runs </a:t>
            </a:r>
            <a:r>
              <a:rPr lang="en-US" sz="2200" dirty="0" smtClean="0">
                <a:solidFill>
                  <a:schemeClr val="tx1"/>
                </a:solidFill>
              </a:rPr>
              <a:t>quickly? To figure this out, we first need to learn about the </a:t>
            </a:r>
            <a:r>
              <a:rPr lang="en-US" sz="2200" dirty="0" smtClean="0">
                <a:solidFill>
                  <a:srgbClr val="FF0000"/>
                </a:solidFill>
              </a:rPr>
              <a:t>“load” concept</a:t>
            </a:r>
            <a:r>
              <a:rPr lang="en-US" sz="2200" dirty="0" smtClean="0">
                <a:solidFill>
                  <a:schemeClr val="tx1"/>
                </a:solidFill>
              </a:rPr>
              <a:t>…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Let’s modulus-divide </a:t>
            </a:r>
            <a:r>
              <a:rPr lang="en-US" sz="2200" dirty="0" smtClean="0"/>
              <a:t>a bunch of numbers </a:t>
            </a:r>
            <a:br>
              <a:rPr lang="en-US" sz="2200" dirty="0" smtClean="0"/>
            </a:br>
            <a:r>
              <a:rPr lang="en-US" sz="2200" dirty="0" smtClean="0"/>
              <a:t>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 and see what the results are!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5 </a:t>
            </a:r>
            <a:r>
              <a:rPr lang="en-US" sz="2200" dirty="0" smtClean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Let’s try again with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3 </a:t>
            </a:r>
            <a:r>
              <a:rPr lang="en-US" sz="2200" dirty="0" smtClean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And as you’d guess, if you divided a bunch of numbers by </a:t>
            </a:r>
            <a:r>
              <a:rPr lang="en-US" sz="2200" dirty="0" smtClean="0">
                <a:solidFill>
                  <a:srgbClr val="FF0000"/>
                </a:solidFill>
              </a:rPr>
              <a:t>100,000</a:t>
            </a:r>
            <a:r>
              <a:rPr lang="en-US" sz="2200" dirty="0" smtClean="0"/>
              <a:t>,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would all be </a:t>
            </a:r>
            <a:r>
              <a:rPr lang="en-US" sz="2200" dirty="0" smtClean="0">
                <a:solidFill>
                  <a:srgbClr val="FF0000"/>
                </a:solidFill>
              </a:rPr>
              <a:t>less than 100,000 </a:t>
            </a:r>
            <a:r>
              <a:rPr lang="en-US" sz="2200" dirty="0" smtClean="0">
                <a:solidFill>
                  <a:schemeClr val="tx1"/>
                </a:solidFill>
              </a:rPr>
              <a:t>(between 0-99,999)</a:t>
            </a:r>
            <a:r>
              <a:rPr lang="en-US" sz="2200" dirty="0" smtClean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/>
                <a:t>                   Let’s just store </a:t>
              </a:r>
              <a:br>
                <a:rPr lang="en-US" dirty="0" smtClean="0"/>
              </a:br>
              <a:r>
                <a:rPr lang="en-US" dirty="0" smtClean="0"/>
                <a:t>                   that interesting </a:t>
              </a:r>
              <a:br>
                <a:rPr lang="en-US" dirty="0" smtClean="0"/>
              </a:br>
              <a:r>
                <a:rPr lang="en-US" dirty="0" smtClean="0"/>
                <a:t>                   fact away in your </a:t>
              </a:r>
              <a:br>
                <a:rPr lang="en-US" dirty="0" smtClean="0"/>
              </a:br>
              <a:r>
                <a:rPr lang="en-US" dirty="0" smtClean="0"/>
                <a:t>                   brain for later…</a:t>
              </a:r>
              <a:br>
                <a:rPr lang="en-US" dirty="0" smtClean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Rule: </a:t>
            </a:r>
            <a:r>
              <a:rPr lang="en-US" sz="2200" dirty="0" smtClean="0"/>
              <a:t>When you divide by a given value </a:t>
            </a:r>
            <a:r>
              <a:rPr lang="en-US" sz="2200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/>
              <a:t>, all of your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guaranteed to be </a:t>
            </a:r>
            <a:r>
              <a:rPr lang="en-US" sz="2200" dirty="0" smtClean="0">
                <a:solidFill>
                  <a:srgbClr val="FF0000"/>
                </a:solidFill>
              </a:rPr>
              <a:t>between 0 and N-1</a:t>
            </a:r>
            <a:r>
              <a:rPr lang="en-US" sz="2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Hash Table Efficiency: </a:t>
            </a:r>
            <a:r>
              <a:rPr lang="en-US" sz="3600" smtClean="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</a:t>
            </a:r>
            <a:r>
              <a:rPr lang="en-US" dirty="0" smtClean="0">
                <a:solidFill>
                  <a:srgbClr val="C00000"/>
                </a:solidFill>
              </a:rPr>
              <a:t>values </a:t>
            </a:r>
            <a:r>
              <a:rPr lang="en-US" dirty="0">
                <a:solidFill>
                  <a:srgbClr val="C00000"/>
                </a:solidFill>
              </a:rPr>
              <a:t>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</a:t>
              </a:r>
              <a:r>
                <a:rPr lang="en-US" dirty="0" smtClean="0">
                  <a:solidFill>
                    <a:srgbClr val="6600CC"/>
                  </a:solidFill>
                </a:rPr>
                <a:t>values </a:t>
              </a:r>
              <a:r>
                <a:rPr lang="en-US" dirty="0">
                  <a:solidFill>
                    <a:srgbClr val="6600CC"/>
                  </a:solidFill>
                </a:rPr>
                <a:t>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 smtClean="0">
                <a:solidFill>
                  <a:srgbClr val="6600CC"/>
                </a:solidFill>
              </a:rPr>
              <a:t>Closed </a:t>
            </a:r>
            <a:r>
              <a:rPr lang="en-US" dirty="0">
                <a:solidFill>
                  <a:srgbClr val="6600CC"/>
                </a:solidFill>
              </a:rPr>
              <a:t>Hash </a:t>
            </a:r>
            <a:r>
              <a:rPr lang="en-US" dirty="0" smtClean="0">
                <a:solidFill>
                  <a:srgbClr val="6600CC"/>
                </a:solidFill>
              </a:rPr>
              <a:t>Table w LP</a:t>
            </a:r>
            <a:r>
              <a:rPr lang="en-US" dirty="0" smtClean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</a:t>
            </a:r>
            <a:r>
              <a:rPr lang="en-US" sz="2000" dirty="0" smtClean="0">
                <a:solidFill>
                  <a:srgbClr val="0000CC"/>
                </a:solidFill>
              </a:rPr>
              <a:t>values </a:t>
            </a:r>
            <a:r>
              <a:rPr lang="en-US" sz="2000" dirty="0">
                <a:solidFill>
                  <a:srgbClr val="0000CC"/>
                </a:solidFill>
              </a:rPr>
              <a:t>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</a:t>
            </a:r>
            <a:r>
              <a:rPr lang="en-US" sz="2000" dirty="0" smtClean="0">
                <a:solidFill>
                  <a:srgbClr val="FF0000"/>
                </a:solidFill>
              </a:rPr>
              <a:t>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2021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hash function </a:t>
            </a:r>
            <a:r>
              <a:rPr lang="en-US" dirty="0" err="1"/>
              <a:t>function</a:t>
            </a:r>
            <a:r>
              <a:rPr lang="en-US" dirty="0"/>
              <a:t>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1. The </a:t>
            </a:r>
            <a:r>
              <a:rPr lang="en-US" dirty="0">
                <a:solidFill>
                  <a:schemeClr val="accent2"/>
                </a:solidFill>
              </a:rPr>
              <a:t>hash </a:t>
            </a:r>
            <a:r>
              <a:rPr lang="en-US" dirty="0" smtClean="0">
                <a:solidFill>
                  <a:schemeClr val="accent2"/>
                </a:solidFill>
              </a:rPr>
              <a:t>function must always give us the same bucket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# for a given input value: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00" dirty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Today: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Tomorrow: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6666"/>
                </a:solidFill>
              </a:rPr>
              <a:t>Hash</a:t>
            </a:r>
            <a:r>
              <a:rPr lang="en-US" dirty="0">
                <a:solidFill>
                  <a:srgbClr val="006666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</a:t>
            </a:r>
            <a:r>
              <a:rPr lang="en-US" dirty="0" smtClean="0">
                <a:solidFill>
                  <a:srgbClr val="006666"/>
                </a:solidFill>
              </a:rPr>
              <a:t>294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2. The hash function </a:t>
            </a:r>
            <a:r>
              <a:rPr lang="en-US" dirty="0">
                <a:solidFill>
                  <a:schemeClr val="accent2"/>
                </a:solidFill>
              </a:rPr>
              <a:t>should disperse items throughout the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hash </a:t>
            </a:r>
            <a:r>
              <a:rPr lang="en-US" dirty="0">
                <a:solidFill>
                  <a:schemeClr val="accent2"/>
                </a:solidFill>
              </a:rPr>
              <a:t>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 smtClean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1242391" y="52388"/>
            <a:ext cx="7841286" cy="3992838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Hint: </a:t>
            </a:r>
            <a:r>
              <a:rPr lang="en-US" dirty="0" smtClean="0"/>
              <a:t>Use C++’s built in hash function for strings:</a:t>
            </a:r>
            <a:endParaRPr lang="en-US" dirty="0"/>
          </a:p>
          <a:p>
            <a:endParaRPr lang="en-US" sz="1050" dirty="0" smtClean="0"/>
          </a:p>
          <a:p>
            <a:pPr algn="l"/>
            <a:r>
              <a:rPr lang="en-US" sz="1800" dirty="0" smtClean="0"/>
              <a:t>#include &lt;</a:t>
            </a:r>
            <a:r>
              <a:rPr lang="en-US" sz="1800" dirty="0" smtClean="0">
                <a:solidFill>
                  <a:srgbClr val="FF0000"/>
                </a:solidFill>
              </a:rPr>
              <a:t>functional</a:t>
            </a:r>
            <a:r>
              <a:rPr lang="en-US" sz="1800" dirty="0" smtClean="0"/>
              <a:t>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someFunc</a:t>
            </a:r>
            <a:r>
              <a:rPr lang="en-US" sz="1800" dirty="0" smtClean="0"/>
              <a:t>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std</a:t>
            </a:r>
            <a:r>
              <a:rPr lang="en-US" sz="1800" dirty="0" smtClean="0">
                <a:solidFill>
                  <a:srgbClr val="C00000"/>
                </a:solidFill>
              </a:rPr>
              <a:t>::string </a:t>
            </a:r>
            <a:r>
              <a:rPr lang="en-US" sz="1800" dirty="0" smtClean="0"/>
              <a:t>&amp;</a:t>
            </a:r>
            <a:r>
              <a:rPr lang="en-US" sz="1800" dirty="0" err="1" smtClean="0">
                <a:solidFill>
                  <a:srgbClr val="6600CC"/>
                </a:solidFill>
              </a:rPr>
              <a:t>hashMe</a:t>
            </a:r>
            <a:r>
              <a:rPr lang="en-US" sz="1800" dirty="0" smtClean="0"/>
              <a:t>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</a:t>
            </a:r>
            <a:r>
              <a:rPr lang="en-US" sz="1800" dirty="0" err="1" smtClean="0">
                <a:solidFill>
                  <a:srgbClr val="FF0000"/>
                </a:solidFill>
              </a:rPr>
              <a:t>std</a:t>
            </a:r>
            <a:r>
              <a:rPr lang="en-US" sz="1800" dirty="0" smtClean="0">
                <a:solidFill>
                  <a:srgbClr val="FF0000"/>
                </a:solidFill>
              </a:rPr>
              <a:t>::hash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</a:rPr>
              <a:t>std</a:t>
            </a:r>
            <a:r>
              <a:rPr lang="en-US" sz="1800" dirty="0" smtClean="0">
                <a:solidFill>
                  <a:srgbClr val="C00000"/>
                </a:solidFill>
              </a:rPr>
              <a:t>::string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str_hash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</a:t>
            </a:r>
            <a:r>
              <a:rPr lang="en-US" sz="1600" dirty="0" smtClean="0">
                <a:solidFill>
                  <a:schemeClr val="tx1"/>
                </a:solidFill>
              </a:rPr>
              <a:t>// creates a </a:t>
            </a:r>
            <a:r>
              <a:rPr lang="en-US" sz="1600" dirty="0" smtClean="0">
                <a:solidFill>
                  <a:srgbClr val="C00000"/>
                </a:solidFill>
              </a:rPr>
              <a:t>string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hasher</a:t>
            </a:r>
            <a:r>
              <a:rPr lang="en-US" sz="1600" dirty="0" smtClean="0">
                <a:solidFill>
                  <a:schemeClr val="tx1"/>
                </a:solidFill>
              </a:rPr>
              <a:t>!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/>
              <a:t>   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/>
              <a:t>= </a:t>
            </a:r>
            <a:r>
              <a:rPr lang="en-US" sz="1800" dirty="0" err="1" smtClean="0">
                <a:solidFill>
                  <a:srgbClr val="FF0000"/>
                </a:solidFill>
              </a:rPr>
              <a:t>str_hash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rgbClr val="6600CC"/>
                </a:solidFill>
              </a:rPr>
              <a:t>hashMe</a:t>
            </a:r>
            <a:r>
              <a:rPr lang="en-US" sz="1800" dirty="0" smtClean="0">
                <a:solidFill>
                  <a:schemeClr val="tx1"/>
                </a:solidFill>
              </a:rPr>
              <a:t>);   </a:t>
            </a:r>
            <a:r>
              <a:rPr lang="en-US" sz="1600" dirty="0" smtClean="0">
                <a:solidFill>
                  <a:schemeClr val="tx1"/>
                </a:solidFill>
              </a:rPr>
              <a:t>// now hash our string!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rgbClr val="FF0000"/>
                </a:solidFill>
              </a:rPr>
              <a:t>   </a:t>
            </a:r>
            <a:r>
              <a:rPr lang="en-US" sz="1800" dirty="0" smtClean="0"/>
              <a:t>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bucket = </a:t>
            </a:r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endParaRPr lang="en-US" sz="1800" dirty="0">
              <a:solidFill>
                <a:srgbClr val="006666"/>
              </a:solidFill>
            </a:endParaRPr>
          </a:p>
          <a:p>
            <a:r>
              <a:rPr lang="en-US" sz="1800" dirty="0" smtClean="0">
                <a:solidFill>
                  <a:srgbClr val="6600CC"/>
                </a:solidFill>
              </a:rPr>
              <a:t>Notice that you have to add your own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modulo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based on your table size. C++’s hash function won’t do this for you!</a:t>
            </a:r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  <p:bldP spid="81101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</a:t>
            </a:r>
            <a:r>
              <a:rPr lang="en-US" dirty="0" smtClean="0">
                <a:solidFill>
                  <a:srgbClr val="006666"/>
                </a:solidFill>
              </a:rPr>
              <a:t>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 know of to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 for data?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dirty="0" smtClean="0"/>
              <a:t> </a:t>
            </a:r>
            <a:endParaRPr lang="en-US" dirty="0"/>
          </a:p>
          <a:p>
            <a:pPr eaLnBrk="1" hangingPunct="1"/>
            <a:r>
              <a:rPr lang="en-US" dirty="0" smtClean="0"/>
              <a:t>Build an ADT that holds </a:t>
            </a:r>
            <a:r>
              <a:rPr lang="en-US" dirty="0" smtClean="0">
                <a:solidFill>
                  <a:schemeClr val="tx1"/>
                </a:solidFill>
              </a:rPr>
              <a:t>a bunch of </a:t>
            </a:r>
            <a:r>
              <a:rPr lang="en-US" dirty="0" smtClean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 smtClean="0"/>
              <a:t>such </a:t>
            </a:r>
            <a:r>
              <a:rPr lang="en-US" dirty="0"/>
              <a:t>that the user can </a:t>
            </a:r>
            <a:r>
              <a:rPr lang="en-US" dirty="0" smtClean="0">
                <a:solidFill>
                  <a:srgbClr val="FF0000"/>
                </a:solidFill>
              </a:rPr>
              <a:t>add new </a:t>
            </a:r>
            <a:r>
              <a:rPr lang="en-US" dirty="0" smtClean="0">
                <a:solidFill>
                  <a:schemeClr val="tx1"/>
                </a:solidFill>
              </a:rPr>
              <a:t>ID#s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determine if the ADT holds an existing </a:t>
            </a:r>
            <a:r>
              <a:rPr lang="en-US" dirty="0" smtClean="0"/>
              <a:t>ID# </a:t>
            </a:r>
          </a:p>
          <a:p>
            <a:pPr eaLnBrk="1" hangingPunct="1"/>
            <a:r>
              <a:rPr lang="en-US" dirty="0" smtClean="0"/>
              <a:t>in just </a:t>
            </a:r>
            <a:r>
              <a:rPr lang="en-US" dirty="0" smtClean="0">
                <a:solidFill>
                  <a:srgbClr val="C00000"/>
                </a:solidFill>
              </a:rPr>
              <a:t>1 step – </a:t>
            </a:r>
            <a:r>
              <a:rPr lang="en-US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O(N)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O(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but</a:t>
            </a:r>
            <a:r>
              <a:rPr lang="en-US" dirty="0" smtClean="0">
                <a:solidFill>
                  <a:srgbClr val="C00000"/>
                </a:solidFill>
              </a:rPr>
              <a:t> O(1)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2262940" y="5624832"/>
            <a:ext cx="5754168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Right! The </a:t>
            </a:r>
            <a:r>
              <a:rPr lang="en-US" dirty="0" smtClean="0">
                <a:solidFill>
                  <a:schemeClr val="accent2"/>
                </a:solidFill>
              </a:rPr>
              <a:t>Binary Search Tree </a:t>
            </a:r>
            <a:r>
              <a:rPr lang="en-US" dirty="0" smtClean="0">
                <a:solidFill>
                  <a:schemeClr val="tx1"/>
                </a:solidFill>
              </a:rPr>
              <a:t>– it gives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 </a:t>
            </a:r>
            <a:r>
              <a:rPr lang="en-US" dirty="0" smtClean="0">
                <a:solidFill>
                  <a:srgbClr val="FF0000"/>
                </a:solidFill>
              </a:rPr>
              <a:t>O(log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N) </a:t>
            </a:r>
            <a:r>
              <a:rPr lang="en-US" dirty="0" smtClean="0">
                <a:solidFill>
                  <a:schemeClr val="tx1"/>
                </a:solidFill>
              </a:rPr>
              <a:t>performance!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59738" y="1789395"/>
            <a:ext cx="5481085" cy="892581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753672" grpId="0" animBg="1"/>
      <p:bldP spid="11" grpId="0" autoUpdateAnimBg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 smtClean="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is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</a:t>
            </a:r>
            <a:r>
              <a:rPr lang="en-US" sz="1800" dirty="0" smtClean="0"/>
              <a:t>, </a:t>
            </a:r>
            <a:r>
              <a:rPr lang="en-US" sz="1800" dirty="0"/>
              <a:t>if you want to expand your hash table’s size you basically have to create a whole new </a:t>
            </a:r>
            <a:r>
              <a:rPr lang="en-US" sz="1800" dirty="0" smtClean="0"/>
              <a:t>one</a:t>
            </a:r>
            <a:r>
              <a:rPr lang="en-US" sz="18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: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</a:t>
            </a:r>
            <a:r>
              <a:rPr lang="en-US" sz="1800" dirty="0" smtClean="0"/>
              <a:t>value </a:t>
            </a:r>
            <a:r>
              <a:rPr lang="en-US" sz="1800" dirty="0"/>
              <a:t>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</a:t>
            </a:r>
            <a:r>
              <a:rPr lang="en-US" dirty="0" smtClean="0"/>
              <a:t>write </a:t>
            </a:r>
            <a:r>
              <a:rPr lang="en-US" dirty="0"/>
              <a:t>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</a:t>
            </a:r>
            <a:r>
              <a:rPr lang="en-US" sz="2000" dirty="0" smtClean="0">
                <a:solidFill>
                  <a:srgbClr val="800000"/>
                </a:solidFill>
              </a:rPr>
              <a:t>Johansen</a:t>
            </a:r>
            <a:r>
              <a:rPr lang="en-US" sz="2000" dirty="0" smtClean="0"/>
              <a:t>’ </a:t>
            </a:r>
            <a:r>
              <a:rPr lang="en-US" sz="2000" dirty="0"/>
              <a:t>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</a:t>
            </a:r>
            <a:r>
              <a:rPr lang="en-US" sz="2000" dirty="0" smtClean="0"/>
              <a:t>is </a:t>
            </a:r>
            <a:r>
              <a:rPr lang="en-US" sz="2000" dirty="0"/>
              <a:t>called a </a:t>
            </a:r>
            <a:r>
              <a:rPr lang="en-US" sz="2000" dirty="0" smtClean="0">
                <a:solidFill>
                  <a:srgbClr val="6600CC"/>
                </a:solidFill>
              </a:rPr>
              <a:t>“record</a:t>
            </a:r>
            <a:r>
              <a:rPr lang="en-US" sz="2000" dirty="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If we have a bunch of records, </a:t>
            </a:r>
            <a:br>
              <a:rPr lang="en-US" sz="2000" dirty="0" smtClean="0"/>
            </a:br>
            <a:r>
              <a:rPr lang="en-US" sz="2000" dirty="0" smtClean="0"/>
              <a:t>we call this a “</a:t>
            </a:r>
            <a:r>
              <a:rPr lang="en-US" sz="2000" dirty="0" smtClean="0">
                <a:solidFill>
                  <a:srgbClr val="6600CC"/>
                </a:solidFill>
              </a:rPr>
              <a:t>table.”</a:t>
            </a:r>
            <a:r>
              <a:rPr lang="en-US" sz="2000" dirty="0" smtClean="0"/>
              <a:t> Simple</a:t>
            </a:r>
            <a:r>
              <a:rPr lang="en-US" sz="2000" dirty="0"/>
              <a:t>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Each record has a bunch of “</a:t>
            </a:r>
            <a:r>
              <a:rPr lang="en-US" sz="2000" dirty="0" smtClean="0">
                <a:solidFill>
                  <a:srgbClr val="6600CC"/>
                </a:solidFill>
              </a:rPr>
              <a:t>fields”</a:t>
            </a:r>
            <a:r>
              <a:rPr lang="en-US" sz="2000" dirty="0" smtClean="0"/>
              <a:t>  like Name, Phone #, Birthday, etc. </a:t>
            </a:r>
            <a:br>
              <a:rPr lang="en-US" sz="2000" dirty="0" smtClean="0"/>
            </a:br>
            <a:r>
              <a:rPr lang="en-US" sz="2000" dirty="0" smtClean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 smtClean="0"/>
                <a:t>Phone </a:t>
              </a:r>
              <a:r>
                <a:rPr lang="en-US" dirty="0" smtClean="0">
                  <a:solidFill>
                    <a:srgbClr val="6600CC"/>
                  </a:solidFill>
                </a:rPr>
                <a:t>Field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 Nash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58272723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Small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262626263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 Rohr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47372727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While you may have many records with the same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/>
              <a:t> field value (e.g., John Smith) or the same </a:t>
            </a:r>
            <a:r>
              <a:rPr lang="en-US" sz="1800" dirty="0" smtClean="0">
                <a:solidFill>
                  <a:srgbClr val="006666"/>
                </a:solidFill>
              </a:rPr>
              <a:t>Birthday</a:t>
            </a:r>
            <a:r>
              <a:rPr lang="en-US" sz="1800" dirty="0" smtClean="0"/>
              <a:t> field value (e.g., Jan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)…</a:t>
            </a:r>
            <a:endParaRPr lang="en-US" sz="1800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Some fields, like </a:t>
            </a:r>
            <a:r>
              <a:rPr lang="en-US" sz="1800" dirty="0" smtClean="0">
                <a:solidFill>
                  <a:srgbClr val="006666"/>
                </a:solidFill>
              </a:rPr>
              <a:t>Social Security Number</a:t>
            </a:r>
            <a:r>
              <a:rPr lang="en-US" sz="1800" dirty="0" smtClean="0"/>
              <a:t>, will have </a:t>
            </a:r>
            <a:r>
              <a:rPr lang="en-US" sz="1800" dirty="0" smtClean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 smtClean="0"/>
              <a:t>- this type of field is useful for searching and finding a unique record!</a:t>
            </a:r>
            <a:endParaRPr lang="en-US" sz="1800" dirty="0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A field (like the SSN) that has unique values across all records is called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“key field.”</a:t>
            </a:r>
            <a:endParaRPr lang="en-US" sz="2000" dirty="0">
              <a:solidFill>
                <a:srgbClr val="6600CC"/>
              </a:solidFill>
            </a:endParaRP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r>
              <a:rPr lang="en-US" sz="2000" dirty="0" smtClean="0">
                <a:solidFill>
                  <a:srgbClr val="006666"/>
                </a:solidFill>
              </a:rPr>
              <a:t/>
            </a:r>
            <a:br>
              <a:rPr lang="en-US" sz="2000" dirty="0" smtClean="0">
                <a:solidFill>
                  <a:srgbClr val="006666"/>
                </a:solidFill>
              </a:rPr>
            </a:br>
            <a:r>
              <a:rPr lang="en-US" sz="2000" dirty="0" smtClean="0"/>
              <a:t>to </a:t>
            </a:r>
            <a:r>
              <a:rPr lang="en-US" sz="2000" dirty="0"/>
              <a:t>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</a:t>
            </a:r>
            <a:r>
              <a:rPr lang="en-US" sz="2000" dirty="0" smtClean="0"/>
              <a:t>You can simply create an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6666"/>
                </a:solidFill>
              </a:rPr>
              <a:t>array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6666"/>
                </a:solidFill>
              </a:rPr>
              <a:t>vector</a:t>
            </a:r>
            <a:r>
              <a:rPr lang="en-US" sz="2000" dirty="0" smtClean="0"/>
              <a:t> of your </a:t>
            </a:r>
            <a:r>
              <a:rPr lang="en-US" sz="2000" dirty="0" err="1" smtClean="0"/>
              <a:t>struct</a:t>
            </a:r>
            <a:r>
              <a:rPr lang="en-US" sz="2000" dirty="0" smtClean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</a:t>
            </a:r>
            <a:r>
              <a:rPr lang="en-US" sz="2000" dirty="0" smtClean="0"/>
              <a:t>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smtClean="0"/>
              <a:t>vector&lt;</a:t>
            </a:r>
            <a:r>
              <a:rPr lang="en-US" sz="2000" dirty="0" smtClean="0">
                <a:solidFill>
                  <a:srgbClr val="6600CC"/>
                </a:solidFill>
              </a:rPr>
              <a:t>Student</a:t>
            </a:r>
            <a:r>
              <a:rPr lang="en-US" sz="2000" dirty="0" smtClean="0"/>
              <a:t>&gt; table;</a:t>
            </a:r>
            <a:endParaRPr lang="en-US" sz="2000" dirty="0"/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name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SearchByName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phone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SearchByPhone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 smtClean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r>
              <a:rPr lang="en-US" sz="1800" dirty="0" smtClean="0"/>
              <a:t>    …</a:t>
            </a:r>
            <a:endParaRPr lang="en-US" sz="1800" dirty="0"/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void </a:t>
            </a:r>
            <a:r>
              <a:rPr lang="en-US" sz="1800" dirty="0" err="1"/>
              <a:t>TableOfStudents</a:t>
            </a:r>
            <a:r>
              <a:rPr lang="en-US" sz="1800" dirty="0" smtClean="0"/>
              <a:t>::</a:t>
            </a:r>
            <a:r>
              <a:rPr lang="en-US" sz="1800" dirty="0" err="1" smtClean="0">
                <a:solidFill>
                  <a:srgbClr val="6600CC"/>
                </a:solidFill>
              </a:rPr>
              <a:t>addStudent</a:t>
            </a:r>
            <a:r>
              <a:rPr lang="en-US" sz="1800" dirty="0" smtClean="0"/>
              <a:t>(Student &amp;record)</a:t>
            </a:r>
            <a:endParaRPr lang="en-US" sz="1800" dirty="0"/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m_students</a:t>
            </a:r>
            <a:r>
              <a:rPr lang="en-US" sz="1800" dirty="0" err="1" smtClean="0">
                <a:solidFill>
                  <a:schemeClr val="tx1"/>
                </a:solidFill>
              </a:rPr>
              <a:t>.push_back</a:t>
            </a:r>
            <a:r>
              <a:rPr lang="en-US" sz="1800" dirty="0" smtClean="0"/>
              <a:t>( record );</a:t>
            </a:r>
            <a:endParaRPr lang="en-US" sz="1800" dirty="0"/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</a:t>
            </a:r>
            <a:r>
              <a:rPr lang="en-US" sz="1800" dirty="0" smtClean="0"/>
              <a:t>s </a:t>
            </a:r>
            <a:r>
              <a:rPr lang="en-US" sz="1800" dirty="0"/>
              <a:t>);	</a:t>
            </a:r>
            <a:r>
              <a:rPr lang="en-US" sz="1800" dirty="0" smtClean="0"/>
              <a:t>// the student you’re looking for is in slot s</a:t>
            </a:r>
            <a:endParaRPr lang="en-US" sz="1800" dirty="0"/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Well, we could alphabetically </a:t>
            </a:r>
            <a:r>
              <a:rPr lang="en-US" sz="1800" dirty="0" smtClean="0">
                <a:solidFill>
                  <a:srgbClr val="6600CC"/>
                </a:solidFill>
              </a:rPr>
              <a:t>sort</a:t>
            </a:r>
            <a:r>
              <a:rPr lang="en-US" sz="1800" dirty="0" smtClean="0"/>
              <a:t> our vector of records by their </a:t>
            </a:r>
            <a:r>
              <a:rPr lang="en-US" sz="1800" dirty="0" smtClean="0">
                <a:solidFill>
                  <a:srgbClr val="6600CC"/>
                </a:solidFill>
              </a:rPr>
              <a:t>names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</a:t>
            </a:r>
            <a:r>
              <a:rPr lang="en-US" sz="2000" dirty="0" smtClean="0"/>
              <a:t>table – but it’s </a:t>
            </a:r>
            <a:r>
              <a:rPr lang="en-US" sz="2000" dirty="0" smtClean="0">
                <a:solidFill>
                  <a:srgbClr val="FF0000"/>
                </a:solidFill>
              </a:rPr>
              <a:t>slow</a:t>
            </a:r>
            <a:r>
              <a:rPr lang="en-US" sz="2000" dirty="0" smtClean="0"/>
              <a:t> to find </a:t>
            </a:r>
            <a:br>
              <a:rPr lang="en-US" sz="2000" dirty="0" smtClean="0"/>
            </a:br>
            <a:r>
              <a:rPr lang="en-US" sz="2000" dirty="0" smtClean="0"/>
              <a:t>a student! How can we make it </a:t>
            </a:r>
            <a:r>
              <a:rPr lang="en-US" sz="2000" dirty="0" smtClean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 smtClean="0">
                <a:solidFill>
                  <a:srgbClr val="006666"/>
                </a:solidFill>
              </a:rPr>
              <a:t>TableOfStudents</a:t>
            </a:r>
            <a:r>
              <a:rPr lang="en-US" sz="2000" dirty="0" smtClean="0">
                <a:solidFill>
                  <a:srgbClr val="006666"/>
                </a:solidFill>
              </a:rPr>
              <a:t> </a:t>
            </a:r>
            <a:r>
              <a:rPr lang="en-US" sz="2000" dirty="0" smtClean="0"/>
              <a:t>class, </a:t>
            </a:r>
            <a:r>
              <a:rPr lang="en-US" sz="2000" dirty="0"/>
              <a:t>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But then every time we add a new record, we have to </a:t>
            </a:r>
            <a:r>
              <a:rPr lang="en-US" sz="1800" dirty="0" smtClean="0">
                <a:solidFill>
                  <a:srgbClr val="6600CC"/>
                </a:solidFill>
              </a:rPr>
              <a:t>re-sort </a:t>
            </a:r>
            <a:r>
              <a:rPr lang="en-US" sz="1800" dirty="0" smtClean="0"/>
              <a:t>the whole table. Yuck!</a:t>
            </a:r>
            <a:endParaRPr lang="en-US" sz="18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Then we could use a </a:t>
            </a:r>
            <a:r>
              <a:rPr lang="en-US" sz="1800" dirty="0" smtClean="0">
                <a:solidFill>
                  <a:srgbClr val="6600CC"/>
                </a:solidFill>
              </a:rPr>
              <a:t>binary search </a:t>
            </a:r>
            <a:r>
              <a:rPr lang="en-US" sz="1800" dirty="0" smtClean="0"/>
              <a:t>to  quickly locate a record based on a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And if we </a:t>
            </a:r>
            <a:r>
              <a:rPr lang="en-US" sz="1800" dirty="0" smtClean="0">
                <a:solidFill>
                  <a:srgbClr val="6600CC"/>
                </a:solidFill>
              </a:rPr>
              <a:t>sort by name</a:t>
            </a:r>
            <a:r>
              <a:rPr lang="en-US" sz="1800" dirty="0" smtClean="0"/>
              <a:t>, we can’t search efficiently by other fields like </a:t>
            </a:r>
            <a:r>
              <a:rPr lang="en-US" sz="1800" dirty="0" smtClean="0">
                <a:solidFill>
                  <a:srgbClr val="6600CC"/>
                </a:solidFill>
              </a:rPr>
              <a:t>phone #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!</a:t>
            </a:r>
            <a:endParaRPr lang="en-US" sz="1800" dirty="0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 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David 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310 825-1234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John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818 416-0355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Carey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424 750-7519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Albert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626 599-5939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stored our records in a </a:t>
            </a:r>
            <a:r>
              <a:rPr lang="en-US" sz="2200" dirty="0" smtClean="0">
                <a:solidFill>
                  <a:srgbClr val="6600CC"/>
                </a:solidFill>
              </a:rPr>
              <a:t>binary search tree </a:t>
            </a:r>
            <a:br>
              <a:rPr lang="en-US" sz="2200" dirty="0" smtClean="0">
                <a:solidFill>
                  <a:srgbClr val="6600CC"/>
                </a:solidFill>
              </a:rPr>
            </a:br>
            <a:r>
              <a:rPr lang="en-US" sz="2200" dirty="0" smtClean="0">
                <a:solidFill>
                  <a:srgbClr val="6600CC"/>
                </a:solidFill>
              </a:rPr>
              <a:t>(e.g., a map) </a:t>
            </a:r>
            <a:r>
              <a:rPr lang="en-US" sz="2200" dirty="0" smtClean="0">
                <a:solidFill>
                  <a:schemeClr val="tx1"/>
                </a:solidFill>
              </a:rPr>
              <a:t>organized by </a:t>
            </a:r>
            <a:r>
              <a:rPr lang="en-US" sz="2200" dirty="0" smtClean="0">
                <a:solidFill>
                  <a:srgbClr val="FF0000"/>
                </a:solidFill>
              </a:rPr>
              <a:t>name</a:t>
            </a:r>
            <a:r>
              <a:rPr lang="en-US" sz="2200" dirty="0" smtClean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Well, now we can search the table efficiently by </a:t>
            </a:r>
            <a:r>
              <a:rPr lang="en-US" sz="2000" dirty="0" smtClean="0">
                <a:solidFill>
                  <a:srgbClr val="6600CC"/>
                </a:solidFill>
              </a:rPr>
              <a:t>name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David  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John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Carey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we still can’t search efficiently by </a:t>
            </a:r>
            <a:r>
              <a:rPr lang="en-US" sz="2000" dirty="0" smtClean="0">
                <a:solidFill>
                  <a:srgbClr val="6600CC"/>
                </a:solidFill>
              </a:rPr>
              <a:t>ID#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6600CC"/>
                </a:solidFill>
              </a:rPr>
              <a:t>Phone #</a:t>
            </a:r>
            <a:r>
              <a:rPr lang="en-US" sz="2000" dirty="0" smtClean="0">
                <a:solidFill>
                  <a:schemeClr val="tx1"/>
                </a:solidFill>
              </a:rPr>
              <a:t>....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now we have </a:t>
            </a:r>
            <a:r>
              <a:rPr lang="en-US" sz="2000" dirty="0" smtClean="0">
                <a:solidFill>
                  <a:srgbClr val="6600CC"/>
                </a:solidFill>
              </a:rPr>
              <a:t>two copies of every record</a:t>
            </a:r>
            <a:r>
              <a:rPr lang="en-US" sz="2000" dirty="0" smtClean="0"/>
              <a:t>, one in each tree!</a:t>
            </a:r>
            <a:br>
              <a:rPr lang="en-US" sz="2000" dirty="0" smtClean="0"/>
            </a:br>
            <a:r>
              <a:rPr lang="en-US" sz="2000" dirty="0" smtClean="0"/>
              <a:t>If the records are big, that’s a waste of space!</a:t>
            </a:r>
            <a:endParaRPr lang="en-US" sz="20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So what can we do?  Let’s see!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</a:t>
            </a:r>
            <a:r>
              <a:rPr lang="en-US" sz="2200" dirty="0" smtClean="0">
                <a:solidFill>
                  <a:srgbClr val="6600CC"/>
                </a:solidFill>
              </a:rPr>
              <a:t>create two tables</a:t>
            </a:r>
            <a:r>
              <a:rPr lang="en-US" sz="2200" dirty="0" smtClean="0"/>
              <a:t>, </a:t>
            </a:r>
            <a:br>
              <a:rPr lang="en-US" sz="2200" dirty="0" smtClean="0"/>
            </a:br>
            <a:r>
              <a:rPr lang="en-US" sz="2200" dirty="0" smtClean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David  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John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Name: Carey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Albert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David  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John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Carey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Albert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 smtClean="0"/>
              <a:t>    Student </a:t>
            </a:r>
            <a:r>
              <a:rPr lang="en-US" sz="1600" dirty="0" err="1" smtClean="0">
                <a:solidFill>
                  <a:srgbClr val="FF0000"/>
                </a:solidFill>
              </a:rPr>
              <a:t>getStudent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s);   </a:t>
            </a:r>
          </a:p>
          <a:p>
            <a:pPr algn="l" eaLnBrk="1" hangingPunct="1"/>
            <a:endParaRPr lang="en-US" sz="300" dirty="0" smtClean="0"/>
          </a:p>
          <a:p>
            <a:pPr algn="l" eaLnBrk="1" hangingPunct="1"/>
            <a:r>
              <a:rPr lang="en-US" sz="1600" dirty="0" smtClean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100" b="1" dirty="0" smtClean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1. We’ll still use a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 to store all of our records…</a:t>
            </a:r>
            <a:endParaRPr lang="en-US" sz="1800" dirty="0"/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80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FF0000"/>
                </a:solidFill>
              </a:rPr>
              <a:t>Student</a:t>
            </a:r>
            <a:r>
              <a:rPr lang="en-US" sz="1800" dirty="0" smtClean="0"/>
              <a:t>&gt; </a:t>
            </a:r>
            <a:r>
              <a:rPr lang="en-US" sz="1800" dirty="0" err="1" smtClean="0"/>
              <a:t>m_students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2. Let’s also add a data structure that lets us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in the vector…</a:t>
            </a:r>
            <a:endParaRPr lang="en-US" sz="1800" dirty="0"/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3. And we can add another data structure to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too!</a:t>
            </a:r>
            <a:endParaRPr lang="en-US" sz="1800" dirty="0"/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 smtClean="0"/>
              <a:t>in 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 smtClean="0"/>
              <a:t>the related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</a:t>
            </a:r>
            <a:r>
              <a:rPr lang="en-US" sz="2000" dirty="0" smtClean="0"/>
              <a:t>third data </a:t>
            </a:r>
            <a:r>
              <a:rPr lang="en-US" sz="2000" dirty="0"/>
              <a:t>structure lets us quickly look up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6600CC"/>
                </a:solidFill>
              </a:rPr>
              <a:t>ID# </a:t>
            </a:r>
            <a:r>
              <a:rPr lang="en-US" sz="2000" dirty="0" smtClean="0"/>
              <a:t>and </a:t>
            </a:r>
            <a:r>
              <a:rPr lang="en-US" sz="2000" dirty="0"/>
              <a:t>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 smtClean="0"/>
              <a:t>in t</a:t>
            </a:r>
            <a:r>
              <a:rPr lang="en-US" sz="2000" dirty="0"/>
              <a:t>he vector holds </a:t>
            </a:r>
            <a:r>
              <a:rPr lang="en-US" sz="2000" dirty="0" smtClean="0"/>
              <a:t>the related </a:t>
            </a:r>
            <a:r>
              <a:rPr lang="en-US" sz="2000" dirty="0"/>
              <a:t>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 smtClean="0"/>
                <a:t>    Student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getStudent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s);   </a:t>
              </a:r>
            </a:p>
            <a:p>
              <a:pPr algn="l" eaLnBrk="1" hangingPunct="1"/>
              <a:endParaRPr lang="en-US" sz="300" dirty="0" smtClean="0"/>
            </a:p>
            <a:p>
              <a:pPr algn="l" eaLnBrk="1" hangingPunct="1"/>
              <a:r>
                <a:rPr lang="en-US" sz="1600" dirty="0" smtClean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r>
                <a:rPr lang="en-US" sz="1600" dirty="0" smtClean="0"/>
                <a:t>};</a:t>
              </a:r>
              <a:r>
                <a:rPr lang="en-US" sz="1600" dirty="0"/>
                <a:t>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</a:t>
              </a:r>
              <a:r>
                <a:rPr lang="en-US" sz="80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vector</a:t>
              </a:r>
              <a:r>
                <a:rPr lang="en-US" sz="1800" dirty="0" smtClean="0"/>
                <a:t>&lt;</a:t>
              </a:r>
              <a:r>
                <a:rPr lang="en-US" sz="1800" dirty="0" smtClean="0">
                  <a:solidFill>
                    <a:srgbClr val="FF0000"/>
                  </a:solidFill>
                </a:rPr>
                <a:t>Student</a:t>
              </a:r>
              <a:r>
                <a:rPr lang="en-US" sz="1800" dirty="0" smtClean="0"/>
                <a:t>&gt; </a:t>
              </a:r>
              <a:r>
                <a:rPr lang="en-US" sz="1800" dirty="0" err="1" smtClean="0"/>
                <a:t>m_students</a:t>
              </a:r>
              <a:r>
                <a:rPr lang="en-US" sz="1800" dirty="0" smtClean="0"/>
                <a:t>;</a:t>
              </a:r>
              <a:endParaRPr lang="en-US" sz="1800" dirty="0"/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,</a:t>
              </a:r>
              <a:r>
                <a:rPr lang="en-US" sz="1800" dirty="0" err="1" smtClean="0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     </a:t>
              </a:r>
              <a:r>
                <a:rPr lang="en-US" sz="105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 smtClean="0"/>
                <a:t> </a:t>
              </a:r>
              <a:endParaRPr lang="en-US" sz="1800" dirty="0"/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 smtClean="0"/>
                <a:t>     </a:t>
              </a:r>
              <a:endParaRPr lang="en-US" sz="1800" dirty="0"/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2000" dirty="0" smtClean="0">
                <a:solidFill>
                  <a:srgbClr val="6600CC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en-US" sz="1800" dirty="0">
                <a:solidFill>
                  <a:schemeClr val="tx1"/>
                </a:solidFill>
              </a:rPr>
              <a:t>maps </a:t>
            </a:r>
            <a:r>
              <a:rPr lang="en-US" sz="1800" dirty="0" smtClean="0">
                <a:solidFill>
                  <a:schemeClr val="tx1"/>
                </a:solidFill>
              </a:rPr>
              <a:t>ID# </a:t>
            </a:r>
            <a:r>
              <a:rPr lang="en-US" sz="1800" dirty="0">
                <a:solidFill>
                  <a:schemeClr val="tx1"/>
                </a:solidFill>
              </a:rPr>
              <a:t>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So what does our </a:t>
            </a:r>
            <a:r>
              <a:rPr lang="en-US" sz="2200" dirty="0" err="1" smtClean="0">
                <a:solidFill>
                  <a:srgbClr val="6600CC"/>
                </a:solidFill>
              </a:rPr>
              <a:t>addStudent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m_students.push_back</a:t>
            </a:r>
            <a:r>
              <a:rPr lang="en-US" sz="2000" dirty="0" smtClean="0"/>
              <a:t>(stud); </a:t>
            </a:r>
            <a:endParaRPr lang="en-US" sz="2000" dirty="0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6600CC"/>
                </a:solidFill>
              </a:rPr>
              <a:t>m_nameToSlot</a:t>
            </a:r>
            <a:r>
              <a:rPr lang="en-US" sz="2000" dirty="0" smtClean="0">
                <a:solidFill>
                  <a:srgbClr val="6600CC"/>
                </a:solidFill>
              </a:rPr>
              <a:t>[</a:t>
            </a:r>
            <a:r>
              <a:rPr lang="en-US" sz="2000" dirty="0" smtClean="0">
                <a:solidFill>
                  <a:srgbClr val="006666"/>
                </a:solidFill>
              </a:rPr>
              <a:t>stud.name</a:t>
            </a:r>
            <a:r>
              <a:rPr lang="en-US" sz="2000" dirty="0" smtClean="0">
                <a:solidFill>
                  <a:srgbClr val="6600CC"/>
                </a:solidFill>
              </a:rPr>
              <a:t>] = slot; </a:t>
            </a:r>
            <a:r>
              <a:rPr lang="en-US" sz="1800" dirty="0" smtClean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 smtClean="0"/>
              <a:t>int</a:t>
            </a:r>
            <a:r>
              <a:rPr lang="en-US" sz="2000" dirty="0" smtClean="0"/>
              <a:t> slot = </a:t>
            </a:r>
            <a:r>
              <a:rPr lang="en-US" sz="2000" dirty="0" err="1" smtClean="0"/>
              <a:t>m_students.size</a:t>
            </a:r>
            <a:r>
              <a:rPr lang="en-US" sz="2000" dirty="0" smtClean="0"/>
              <a:t>()-1;    </a:t>
            </a:r>
            <a:r>
              <a:rPr lang="en-US" sz="1800" dirty="0" smtClean="0"/>
              <a:t>// get slot # of new record</a:t>
            </a:r>
            <a:endParaRPr lang="en-US" sz="2000" dirty="0" smtClean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How can we create an ADT where we can insert the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Let’s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</a:t>
            </a:r>
            <a:r>
              <a:rPr lang="en-US" dirty="0" smtClean="0">
                <a:cs typeface="Courier New" pitchFamily="49" charset="0"/>
              </a:rPr>
              <a:t>find if our ADT holds a given ID#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in </a:t>
            </a:r>
            <a:r>
              <a:rPr lang="en-US" dirty="0">
                <a:cs typeface="Courier New" pitchFamily="49" charset="0"/>
              </a:rPr>
              <a:t>just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So to </a:t>
            </a:r>
            <a:r>
              <a:rPr lang="en-US" dirty="0"/>
              <a:t>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 smtClean="0">
                    <a:solidFill>
                      <a:srgbClr val="6600CC"/>
                    </a:solidFill>
                  </a:rPr>
                  <a:t>6</a:t>
                </a:r>
                <a:endParaRPr lang="en-US" sz="1300" b="1" dirty="0">
                  <a:solidFill>
                    <a:srgbClr val="6600CC"/>
                  </a:solidFill>
                </a:endParaRP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 smtClean="0">
                    <a:solidFill>
                      <a:srgbClr val="6600CC"/>
                    </a:solidFill>
                  </a:rPr>
                  <a:t>6</a:t>
                </a:r>
                <a:endParaRPr lang="en-US" sz="1300" b="1" dirty="0">
                  <a:solidFill>
                    <a:srgbClr val="6600CC"/>
                  </a:solidFill>
                </a:endParaRP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 smtClean="0">
                  <a:solidFill>
                    <a:srgbClr val="6600CC"/>
                  </a:solidFill>
                </a:rPr>
                <a:t>2</a:t>
              </a:r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 smtClean="0">
                  <a:solidFill>
                    <a:srgbClr val="6600CC"/>
                  </a:solidFill>
                </a:rPr>
                <a:t>5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600CC"/>
                  </a:solidFill>
                </a:rPr>
                <a:t>6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</a:t>
            </a:r>
            <a:r>
              <a:rPr lang="en-US" dirty="0" smtClean="0"/>
              <a:t>searchable </a:t>
            </a:r>
            <a:r>
              <a:rPr lang="en-US" dirty="0"/>
              <a:t>fields, you </a:t>
            </a:r>
            <a:r>
              <a:rPr lang="en-US" dirty="0" smtClean="0"/>
              <a:t>also </a:t>
            </a:r>
            <a:r>
              <a:rPr lang="en-US" dirty="0"/>
              <a:t>have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update </a:t>
            </a:r>
            <a:r>
              <a:rPr lang="en-US" dirty="0">
                <a:solidFill>
                  <a:srgbClr val="C00000"/>
                </a:solidFill>
              </a:rPr>
              <a:t>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 smtClean="0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 smtClean="0">
                    <a:solidFill>
                      <a:srgbClr val="6600CC"/>
                    </a:solidFill>
                  </a:rPr>
                  <a:t>6</a:t>
                </a:r>
                <a:endParaRPr lang="en-US" sz="1300" b="1" dirty="0">
                  <a:solidFill>
                    <a:srgbClr val="6600CC"/>
                  </a:solidFill>
                </a:endParaRP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by the way… While my example </a:t>
            </a:r>
            <a:r>
              <a:rPr lang="en-US" dirty="0"/>
              <a:t>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binary </a:t>
            </a:r>
            <a:r>
              <a:rPr lang="en-US" dirty="0">
                <a:solidFill>
                  <a:srgbClr val="6600CC"/>
                </a:solidFill>
              </a:rPr>
              <a:t>search trees</a:t>
            </a:r>
            <a:r>
              <a:rPr lang="en-US" dirty="0"/>
              <a:t> to index our table’s </a:t>
            </a:r>
            <a:r>
              <a:rPr lang="en-US" dirty="0" smtClean="0"/>
              <a:t>fields…</a:t>
            </a:r>
            <a:endParaRPr lang="en-US" dirty="0"/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You </a:t>
            </a:r>
            <a:r>
              <a:rPr lang="en-US" dirty="0"/>
              <a:t>could use </a:t>
            </a:r>
            <a:r>
              <a:rPr lang="en-US" dirty="0" smtClean="0"/>
              <a:t>any efficient data structure you like!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 it turns out, </a:t>
            </a:r>
            <a:r>
              <a:rPr lang="en-US" dirty="0" smtClean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 smtClean="0">
                <a:solidFill>
                  <a:srgbClr val="6600CC"/>
                </a:solidFill>
              </a:rPr>
              <a:t>exactly this approach </a:t>
            </a:r>
            <a:r>
              <a:rPr lang="en-US" dirty="0" smtClean="0">
                <a:solidFill>
                  <a:schemeClr val="tx1"/>
                </a:solidFill>
              </a:rPr>
              <a:t>to store and index data!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 smtClean="0">
                <a:solidFill>
                  <a:srgbClr val="FF0000"/>
                </a:solidFill>
              </a:rPr>
              <a:t>on disk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 smtClean="0">
                <a:solidFill>
                  <a:srgbClr val="FF0000"/>
                </a:solidFill>
              </a:rPr>
              <a:t>in memory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For example, you could use a </a:t>
            </a:r>
            <a:r>
              <a:rPr lang="en-US" dirty="0" smtClean="0">
                <a:solidFill>
                  <a:srgbClr val="6600CC"/>
                </a:solidFill>
              </a:rPr>
              <a:t>hash table!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</a:t>
            </a:r>
            <a:r>
              <a:rPr lang="en-US" dirty="0" smtClean="0"/>
              <a:t>field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dirty="0" smtClean="0"/>
              <a:t>so I </a:t>
            </a:r>
            <a:r>
              <a:rPr lang="en-US" dirty="0"/>
              <a:t>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print people’s names in </a:t>
            </a:r>
            <a:r>
              <a:rPr lang="en-US" dirty="0" smtClean="0">
                <a:solidFill>
                  <a:srgbClr val="FF0000"/>
                </a:solidFill>
              </a:rPr>
              <a:t>alphabetical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cause I </a:t>
            </a:r>
            <a:r>
              <a:rPr lang="en-US" dirty="0"/>
              <a:t>just need to </a:t>
            </a:r>
            <a:r>
              <a:rPr lang="en-US" dirty="0" smtClean="0">
                <a:solidFill>
                  <a:srgbClr val="FF0000"/>
                </a:solidFill>
              </a:rPr>
              <a:t>search quickly </a:t>
            </a:r>
            <a:r>
              <a:rPr lang="en-US" dirty="0" smtClean="0"/>
              <a:t>but I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don’t need to order records </a:t>
            </a: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their phone #.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</a:t>
            </a:r>
            <a:r>
              <a:rPr lang="en-US" dirty="0" smtClean="0">
                <a:cs typeface="Courier New" pitchFamily="49" charset="0"/>
              </a:rPr>
              <a:t>order?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400,683,948</a:t>
                </a:r>
              </a:p>
              <a:p>
                <a:endParaRPr lang="en-US" sz="1400" dirty="0"/>
              </a:p>
              <a:p>
                <a:endParaRPr lang="en-US" sz="200" dirty="0" smtClean="0"/>
              </a:p>
              <a:p>
                <a:r>
                  <a:rPr lang="en-US" sz="1400" dirty="0" smtClean="0"/>
                  <a:t> 999,999,999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…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...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The (Almost) Hash Table</a:t>
            </a:r>
            <a:endParaRPr lang="en-US" sz="3200" dirty="0" smtClean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Let’s create an array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1 billion slots </a:t>
            </a:r>
            <a:r>
              <a:rPr lang="en-US" sz="2000" dirty="0" smtClean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add a new ID# </a:t>
            </a:r>
            <a:r>
              <a:rPr lang="en-US" sz="2000" dirty="0" smtClean="0"/>
              <a:t>with a value of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, we’ll simply set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 smtClean="0"/>
              <a:t>To determine if our array </a:t>
            </a:r>
            <a:r>
              <a:rPr lang="en-US" sz="2000" dirty="0" smtClean="0">
                <a:solidFill>
                  <a:srgbClr val="FF0000"/>
                </a:solidFill>
              </a:rPr>
              <a:t>holds a previously-added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value 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, simply check if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] is true.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1,234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what’s </a:t>
            </a:r>
            <a:r>
              <a:rPr lang="en-US" dirty="0"/>
              <a:t>the problem with our </a:t>
            </a:r>
            <a:r>
              <a:rPr lang="en-US" dirty="0" smtClean="0">
                <a:solidFill>
                  <a:schemeClr val="tx1"/>
                </a:solidFill>
              </a:rPr>
              <a:t>ADT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50,000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UCLA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student IDs </a:t>
            </a:r>
            <a:br>
              <a:rPr lang="en-US" dirty="0" smtClean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we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 smtClean="0">
                <a:solidFill>
                  <a:srgbClr val="A50021"/>
                </a:solidFill>
              </a:rPr>
              <a:t>100,000 </a:t>
            </a:r>
            <a:r>
              <a:rPr lang="en-US" dirty="0">
                <a:solidFill>
                  <a:srgbClr val="A50021"/>
                </a:solidFill>
              </a:rPr>
              <a:t>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</a:t>
            </a:r>
            <a:r>
              <a:rPr lang="en-US" sz="2000" dirty="0" smtClean="0">
                <a:cs typeface="Courier New" pitchFamily="49" charset="0"/>
              </a:rPr>
              <a:t>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ID#s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in an array with just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 smtClean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cs typeface="Courier New" pitchFamily="49" charset="0"/>
              </a:rPr>
              <a:t>If we just try to use our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 smtClean="0">
                <a:cs typeface="Courier New" pitchFamily="49" charset="0"/>
              </a:rPr>
              <a:t>to index the array, there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 smtClean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What we need is some cool mathematical </a:t>
            </a:r>
            <a:r>
              <a:rPr lang="en-US" sz="2000" dirty="0">
                <a:cs typeface="Courier New" pitchFamily="49" charset="0"/>
              </a:rPr>
              <a:t>function that </a:t>
            </a:r>
            <a:r>
              <a:rPr lang="en-US" sz="2000" dirty="0" smtClean="0">
                <a:cs typeface="Courier New" pitchFamily="49" charset="0"/>
              </a:rPr>
              <a:t>takes in a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ID# </a:t>
            </a:r>
            <a:r>
              <a:rPr lang="en-US" sz="2000" dirty="0" smtClean="0">
                <a:cs typeface="Courier New" pitchFamily="49" charset="0"/>
              </a:rPr>
              <a:t>and somehow converts it to a unique slot number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between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and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in the array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99,999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400,683,948</a:t>
            </a:r>
            <a:endParaRPr lang="en-US" sz="1600" dirty="0"/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Slot #s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1600" dirty="0" smtClean="0"/>
                <a:t>Range: </a:t>
              </a:r>
              <a:r>
                <a:rPr lang="en-US" sz="1600" dirty="0" smtClean="0">
                  <a:solidFill>
                    <a:srgbClr val="6600CC"/>
                  </a:solidFill>
                </a:rPr>
                <a:t>0-99,999</a:t>
              </a:r>
              <a:endParaRPr lang="en-US" sz="1600" dirty="0">
                <a:solidFill>
                  <a:srgbClr val="6600CC"/>
                </a:solidFill>
              </a:endParaRP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f(</a:t>
              </a:r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r>
                <a:rPr lang="en-US" dirty="0" smtClean="0">
                  <a:solidFill>
                    <a:srgbClr val="6600CC"/>
                  </a:solidFill>
                </a:rPr>
                <a:t>)</a:t>
              </a:r>
              <a:endParaRPr lang="en-US" dirty="0">
                <a:solidFill>
                  <a:srgbClr val="6600CC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ID#s</a:t>
                </a:r>
                <a:br>
                  <a:rPr lang="en-US" dirty="0" smtClean="0"/>
                </a:br>
                <a:r>
                  <a:rPr lang="en-US" sz="1600" dirty="0" smtClean="0"/>
                  <a:t>Range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: 0-999,999,999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6666"/>
                    </a:solidFill>
                  </a:rPr>
                  <a:t>000,000,000</a:t>
                </a:r>
                <a:endParaRPr lang="en-US" sz="14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9933"/>
                    </a:solidFill>
                  </a:rPr>
                  <a:t>999,999,999</a:t>
                </a:r>
                <a:endParaRPr lang="en-US" sz="1400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605,172,432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024,641,083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…</a:t>
                </a:r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99,999</a:t>
                </a:r>
                <a:endParaRPr lang="en-US" sz="1600" dirty="0"/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48356</TotalTime>
  <Words>9589</Words>
  <Application>Microsoft Macintosh PowerPoint</Application>
  <PresentationFormat>On-screen Show (4:3)</PresentationFormat>
  <Paragraphs>2631</Paragraphs>
  <Slides>63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Default Design</vt:lpstr>
      <vt:lpstr>Lecture #14</vt:lpstr>
      <vt:lpstr>Big-OH Craziness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Choosing a Hash Function: Tips</vt:lpstr>
      <vt:lpstr>Hash Tables vs. Binary Search Trees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Jason Less</cp:lastModifiedBy>
  <cp:revision>6109</cp:revision>
  <dcterms:created xsi:type="dcterms:W3CDTF">2002-10-09T05:27:34Z</dcterms:created>
  <dcterms:modified xsi:type="dcterms:W3CDTF">2016-03-02T18:36:01Z</dcterms:modified>
</cp:coreProperties>
</file>