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303" r:id="rId2"/>
    <p:sldId id="398" r:id="rId3"/>
    <p:sldId id="461" r:id="rId4"/>
    <p:sldId id="399" r:id="rId5"/>
    <p:sldId id="407" r:id="rId6"/>
    <p:sldId id="408" r:id="rId7"/>
    <p:sldId id="409" r:id="rId8"/>
    <p:sldId id="462" r:id="rId9"/>
    <p:sldId id="458" r:id="rId10"/>
    <p:sldId id="459" r:id="rId11"/>
    <p:sldId id="410" r:id="rId12"/>
    <p:sldId id="411" r:id="rId13"/>
    <p:sldId id="413" r:id="rId14"/>
    <p:sldId id="464" r:id="rId15"/>
    <p:sldId id="463" r:id="rId16"/>
    <p:sldId id="448" r:id="rId17"/>
    <p:sldId id="447" r:id="rId18"/>
    <p:sldId id="445" r:id="rId19"/>
    <p:sldId id="421" r:id="rId20"/>
    <p:sldId id="475" r:id="rId21"/>
    <p:sldId id="476" r:id="rId22"/>
    <p:sldId id="477" r:id="rId23"/>
    <p:sldId id="478" r:id="rId24"/>
    <p:sldId id="479" r:id="rId25"/>
    <p:sldId id="446" r:id="rId26"/>
    <p:sldId id="415" r:id="rId27"/>
    <p:sldId id="416" r:id="rId28"/>
    <p:sldId id="417" r:id="rId29"/>
    <p:sldId id="480" r:id="rId30"/>
    <p:sldId id="481" r:id="rId31"/>
    <p:sldId id="482" r:id="rId32"/>
    <p:sldId id="483" r:id="rId33"/>
    <p:sldId id="484" r:id="rId34"/>
    <p:sldId id="469" r:id="rId35"/>
    <p:sldId id="418" r:id="rId36"/>
    <p:sldId id="419" r:id="rId37"/>
    <p:sldId id="420" r:id="rId38"/>
    <p:sldId id="422" r:id="rId39"/>
    <p:sldId id="444" r:id="rId40"/>
    <p:sldId id="449" r:id="rId41"/>
    <p:sldId id="452" r:id="rId42"/>
    <p:sldId id="453" r:id="rId43"/>
    <p:sldId id="454" r:id="rId44"/>
    <p:sldId id="455" r:id="rId45"/>
    <p:sldId id="456" r:id="rId46"/>
    <p:sldId id="457" r:id="rId47"/>
    <p:sldId id="440" r:id="rId48"/>
    <p:sldId id="441" r:id="rId49"/>
    <p:sldId id="439" r:id="rId50"/>
    <p:sldId id="442" r:id="rId51"/>
    <p:sldId id="443" r:id="rId52"/>
    <p:sldId id="470" r:id="rId53"/>
    <p:sldId id="471" r:id="rId54"/>
    <p:sldId id="472" r:id="rId55"/>
    <p:sldId id="473" r:id="rId56"/>
    <p:sldId id="474" r:id="rId57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FFFFF"/>
    <a:srgbClr val="CCFFFF"/>
    <a:srgbClr val="F9FEDA"/>
    <a:srgbClr val="FF3300"/>
    <a:srgbClr val="FFFFCC"/>
    <a:srgbClr val="A50021"/>
    <a:srgbClr val="006666"/>
    <a:srgbClr val="FF99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10" autoAdjust="0"/>
    <p:restoredTop sz="99160" autoAdjust="0"/>
  </p:normalViewPr>
  <p:slideViewPr>
    <p:cSldViewPr snapToGrid="0">
      <p:cViewPr>
        <p:scale>
          <a:sx n="49" d="100"/>
          <a:sy n="49" d="100"/>
        </p:scale>
        <p:origin x="-3096" y="-15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4"/>
    </p:cViewPr>
  </p:sorterViewPr>
  <p:notesViewPr>
    <p:cSldViewPr snapToGrid="0">
      <p:cViewPr varScale="1">
        <p:scale>
          <a:sx n="67" d="100"/>
          <a:sy n="67" d="100"/>
        </p:scale>
        <p:origin x="-1962" y="-90"/>
      </p:cViewPr>
      <p:guideLst>
        <p:guide orient="horz" pos="2871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6.xml"/><Relationship Id="rId2" Type="http://schemas.openxmlformats.org/officeDocument/2006/relationships/slide" Target="slides/slide6.xml"/><Relationship Id="rId1" Type="http://schemas.openxmlformats.org/officeDocument/2006/relationships/slide" Target="slides/slide1.xml"/><Relationship Id="rId4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D0F0AC5-B78C-4F89-A01E-194A43407A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103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307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30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30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30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8F7F4BC-4EBC-4A2B-B75E-BCC3F767EA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995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6F554A-B935-4943-ABD3-D890DB11BAC8}" type="slidenum">
              <a:rPr lang="en-US"/>
              <a:pPr/>
              <a:t>1</a:t>
            </a:fld>
            <a:endParaRPr lang="en-US"/>
          </a:p>
        </p:txBody>
      </p:sp>
      <p:sp>
        <p:nvSpPr>
          <p:cNvPr id="63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79554C-6777-4BC6-B6F0-671ED3453007}" type="slidenum">
              <a:rPr lang="en-US"/>
              <a:pPr/>
              <a:t>10</a:t>
            </a:fld>
            <a:endParaRPr lang="en-US"/>
          </a:p>
        </p:txBody>
      </p:sp>
      <p:sp>
        <p:nvSpPr>
          <p:cNvPr id="81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24129C-1F2D-4C01-B85C-0121E0718641}" type="slidenum">
              <a:rPr lang="en-US"/>
              <a:pPr/>
              <a:t>11</a:t>
            </a:fld>
            <a:endParaRPr lang="en-US"/>
          </a:p>
        </p:txBody>
      </p:sp>
      <p:sp>
        <p:nvSpPr>
          <p:cNvPr id="76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D1E18C-9091-4DC8-A07F-07C103004A28}" type="slidenum">
              <a:rPr lang="en-US"/>
              <a:pPr/>
              <a:t>12</a:t>
            </a:fld>
            <a:endParaRPr lang="en-US"/>
          </a:p>
        </p:txBody>
      </p:sp>
      <p:sp>
        <p:nvSpPr>
          <p:cNvPr id="76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A1FA17-9BA1-4867-9B83-083402EA76B9}" type="slidenum">
              <a:rPr lang="en-US"/>
              <a:pPr/>
              <a:t>13</a:t>
            </a:fld>
            <a:endParaRPr lang="en-US"/>
          </a:p>
        </p:txBody>
      </p:sp>
      <p:sp>
        <p:nvSpPr>
          <p:cNvPr id="76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A1FA17-9BA1-4867-9B83-083402EA76B9}" type="slidenum">
              <a:rPr lang="en-US"/>
              <a:pPr/>
              <a:t>14</a:t>
            </a:fld>
            <a:endParaRPr lang="en-US"/>
          </a:p>
        </p:txBody>
      </p:sp>
      <p:sp>
        <p:nvSpPr>
          <p:cNvPr id="76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A1FA17-9BA1-4867-9B83-083402EA76B9}" type="slidenum">
              <a:rPr lang="en-US"/>
              <a:pPr/>
              <a:t>15</a:t>
            </a:fld>
            <a:endParaRPr lang="en-US"/>
          </a:p>
        </p:txBody>
      </p:sp>
      <p:sp>
        <p:nvSpPr>
          <p:cNvPr id="76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714B49-64EF-42DA-A882-5167595E382F}" type="slidenum">
              <a:rPr lang="en-US"/>
              <a:pPr/>
              <a:t>16</a:t>
            </a:fld>
            <a:endParaRPr lang="en-US"/>
          </a:p>
        </p:txBody>
      </p:sp>
      <p:sp>
        <p:nvSpPr>
          <p:cNvPr id="78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8E13FE-379E-4695-8BE6-953AB88D96A3}" type="slidenum">
              <a:rPr lang="en-US"/>
              <a:pPr/>
              <a:t>17</a:t>
            </a:fld>
            <a:endParaRPr lang="en-US"/>
          </a:p>
        </p:txBody>
      </p:sp>
      <p:sp>
        <p:nvSpPr>
          <p:cNvPr id="78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D9607D-450A-46AB-A6B5-7044B2E6322C}" type="slidenum">
              <a:rPr lang="en-US"/>
              <a:pPr/>
              <a:t>18</a:t>
            </a:fld>
            <a:endParaRPr lang="en-US"/>
          </a:p>
        </p:txBody>
      </p:sp>
      <p:sp>
        <p:nvSpPr>
          <p:cNvPr id="76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ABEBFE-4315-4D64-A276-F34B9DD96BB5}" type="slidenum">
              <a:rPr lang="en-US"/>
              <a:pPr/>
              <a:t>19</a:t>
            </a:fld>
            <a:endParaRPr lang="en-US"/>
          </a:p>
        </p:txBody>
      </p:sp>
      <p:sp>
        <p:nvSpPr>
          <p:cNvPr id="76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CF754E-3CB7-4800-A9EA-1794130C88EF}" type="slidenum">
              <a:rPr lang="en-US"/>
              <a:pPr/>
              <a:t>2</a:t>
            </a:fld>
            <a:endParaRPr lang="en-US"/>
          </a:p>
        </p:txBody>
      </p:sp>
      <p:sp>
        <p:nvSpPr>
          <p:cNvPr id="75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ABEBFE-4315-4D64-A276-F34B9DD96BB5}" type="slidenum">
              <a:rPr lang="en-US"/>
              <a:pPr/>
              <a:t>20</a:t>
            </a:fld>
            <a:endParaRPr lang="en-US"/>
          </a:p>
        </p:txBody>
      </p:sp>
      <p:sp>
        <p:nvSpPr>
          <p:cNvPr id="76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ABEBFE-4315-4D64-A276-F34B9DD96BB5}" type="slidenum">
              <a:rPr lang="en-US"/>
              <a:pPr/>
              <a:t>21</a:t>
            </a:fld>
            <a:endParaRPr lang="en-US"/>
          </a:p>
        </p:txBody>
      </p:sp>
      <p:sp>
        <p:nvSpPr>
          <p:cNvPr id="76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ABEBFE-4315-4D64-A276-F34B9DD96BB5}" type="slidenum">
              <a:rPr lang="en-US"/>
              <a:pPr/>
              <a:t>22</a:t>
            </a:fld>
            <a:endParaRPr lang="en-US"/>
          </a:p>
        </p:txBody>
      </p:sp>
      <p:sp>
        <p:nvSpPr>
          <p:cNvPr id="76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ABEBFE-4315-4D64-A276-F34B9DD96BB5}" type="slidenum">
              <a:rPr lang="en-US"/>
              <a:pPr/>
              <a:t>23</a:t>
            </a:fld>
            <a:endParaRPr lang="en-US"/>
          </a:p>
        </p:txBody>
      </p:sp>
      <p:sp>
        <p:nvSpPr>
          <p:cNvPr id="76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ABEBFE-4315-4D64-A276-F34B9DD96BB5}" type="slidenum">
              <a:rPr lang="en-US"/>
              <a:pPr/>
              <a:t>24</a:t>
            </a:fld>
            <a:endParaRPr lang="en-US"/>
          </a:p>
        </p:txBody>
      </p:sp>
      <p:sp>
        <p:nvSpPr>
          <p:cNvPr id="76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4277E2-6723-47DD-B270-E09F630FCD93}" type="slidenum">
              <a:rPr lang="en-US"/>
              <a:pPr/>
              <a:t>25</a:t>
            </a:fld>
            <a:endParaRPr lang="en-US"/>
          </a:p>
        </p:txBody>
      </p:sp>
      <p:sp>
        <p:nvSpPr>
          <p:cNvPr id="77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E75F20-4B5E-479F-99A7-5E00C182D5A0}" type="slidenum">
              <a:rPr lang="en-US"/>
              <a:pPr/>
              <a:t>26</a:t>
            </a:fld>
            <a:endParaRPr lang="en-US"/>
          </a:p>
        </p:txBody>
      </p:sp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D47AE-FF05-4989-8AD4-DFDD5F8A27B8}" type="slidenum">
              <a:rPr lang="en-US"/>
              <a:pPr/>
              <a:t>27</a:t>
            </a:fld>
            <a:endParaRPr lang="en-US"/>
          </a:p>
        </p:txBody>
      </p:sp>
      <p:sp>
        <p:nvSpPr>
          <p:cNvPr id="77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524777-16B2-4A79-92FB-CC18FF866F2B}" type="slidenum">
              <a:rPr lang="en-US"/>
              <a:pPr/>
              <a:t>28</a:t>
            </a:fld>
            <a:endParaRPr lang="en-US"/>
          </a:p>
        </p:txBody>
      </p:sp>
      <p:sp>
        <p:nvSpPr>
          <p:cNvPr id="77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5F0596-AAE9-403E-8A48-4BCAF66FAEC9}" type="slidenum">
              <a:rPr lang="en-US"/>
              <a:pPr/>
              <a:t>35</a:t>
            </a:fld>
            <a:endParaRPr lang="en-US"/>
          </a:p>
        </p:txBody>
      </p:sp>
      <p:sp>
        <p:nvSpPr>
          <p:cNvPr id="77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CF754E-3CB7-4800-A9EA-1794130C88EF}" type="slidenum">
              <a:rPr lang="en-US"/>
              <a:pPr/>
              <a:t>3</a:t>
            </a:fld>
            <a:endParaRPr lang="en-US"/>
          </a:p>
        </p:txBody>
      </p:sp>
      <p:sp>
        <p:nvSpPr>
          <p:cNvPr id="75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A0B0A9-D75A-4D42-AB69-1D0BD4B7737C}" type="slidenum">
              <a:rPr lang="en-US"/>
              <a:pPr/>
              <a:t>36</a:t>
            </a:fld>
            <a:endParaRPr lang="en-US"/>
          </a:p>
        </p:txBody>
      </p:sp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A3B2C3-C9C3-4B78-9625-E8D02B6EB4FE}" type="slidenum">
              <a:rPr lang="en-US"/>
              <a:pPr/>
              <a:t>37</a:t>
            </a:fld>
            <a:endParaRPr lang="en-US"/>
          </a:p>
        </p:txBody>
      </p:sp>
      <p:sp>
        <p:nvSpPr>
          <p:cNvPr id="77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00A894-E8CC-44DC-A440-51B05C1E3979}" type="slidenum">
              <a:rPr lang="en-US"/>
              <a:pPr/>
              <a:t>38</a:t>
            </a:fld>
            <a:endParaRPr lang="en-US"/>
          </a:p>
        </p:txBody>
      </p:sp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1404B2-79FC-4692-AC30-E7C6C1637084}" type="slidenum">
              <a:rPr lang="en-US"/>
              <a:pPr/>
              <a:t>39</a:t>
            </a:fld>
            <a:endParaRPr lang="en-US"/>
          </a:p>
        </p:txBody>
      </p:sp>
      <p:sp>
        <p:nvSpPr>
          <p:cNvPr id="77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83B932-61B2-4383-8C1E-DD000E1E09A2}" type="slidenum">
              <a:rPr lang="en-US"/>
              <a:pPr/>
              <a:t>40</a:t>
            </a:fld>
            <a:endParaRPr lang="en-US"/>
          </a:p>
        </p:txBody>
      </p:sp>
      <p:sp>
        <p:nvSpPr>
          <p:cNvPr id="79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2E07B7-3DDA-4595-9663-95424AF126CA}" type="slidenum">
              <a:rPr lang="en-US"/>
              <a:pPr/>
              <a:t>41</a:t>
            </a:fld>
            <a:endParaRPr lang="en-US"/>
          </a:p>
        </p:txBody>
      </p:sp>
      <p:sp>
        <p:nvSpPr>
          <p:cNvPr id="79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2FED53-702D-4588-B382-DFE581F3D19F}" type="slidenum">
              <a:rPr lang="en-US"/>
              <a:pPr/>
              <a:t>42</a:t>
            </a:fld>
            <a:endParaRPr lang="en-US"/>
          </a:p>
        </p:txBody>
      </p:sp>
      <p:sp>
        <p:nvSpPr>
          <p:cNvPr id="79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F1F484-A1D2-4623-96E1-7FCE1B5D72AB}" type="slidenum">
              <a:rPr lang="en-US"/>
              <a:pPr/>
              <a:t>43</a:t>
            </a:fld>
            <a:endParaRPr lang="en-US"/>
          </a:p>
        </p:txBody>
      </p:sp>
      <p:sp>
        <p:nvSpPr>
          <p:cNvPr id="80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C7B151-F6B7-4EC1-8B71-D47994752DC1}" type="slidenum">
              <a:rPr lang="en-US"/>
              <a:pPr/>
              <a:t>44</a:t>
            </a:fld>
            <a:endParaRPr lang="en-US"/>
          </a:p>
        </p:txBody>
      </p:sp>
      <p:sp>
        <p:nvSpPr>
          <p:cNvPr id="80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8E7DF2-28E2-4B35-8652-5849D2458FBB}" type="slidenum">
              <a:rPr lang="en-US"/>
              <a:pPr/>
              <a:t>45</a:t>
            </a:fld>
            <a:endParaRPr lang="en-US"/>
          </a:p>
        </p:txBody>
      </p:sp>
      <p:sp>
        <p:nvSpPr>
          <p:cNvPr id="80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D94EA5-2E1F-4778-97D0-D43F2069FF0D}" type="slidenum">
              <a:rPr lang="en-US"/>
              <a:pPr/>
              <a:t>4</a:t>
            </a:fld>
            <a:endParaRPr lang="en-US"/>
          </a:p>
        </p:txBody>
      </p:sp>
      <p:sp>
        <p:nvSpPr>
          <p:cNvPr id="75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865D91-FDA1-4DCE-99BF-C58601F38D3C}" type="slidenum">
              <a:rPr lang="en-US"/>
              <a:pPr/>
              <a:t>46</a:t>
            </a:fld>
            <a:endParaRPr lang="en-US"/>
          </a:p>
        </p:txBody>
      </p:sp>
      <p:sp>
        <p:nvSpPr>
          <p:cNvPr id="80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92FE85-B889-44C6-BDAF-6A6FFBFB58B3}" type="slidenum">
              <a:rPr lang="en-US"/>
              <a:pPr/>
              <a:t>47</a:t>
            </a:fld>
            <a:endParaRPr lang="en-US"/>
          </a:p>
        </p:txBody>
      </p:sp>
      <p:sp>
        <p:nvSpPr>
          <p:cNvPr id="78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D7CB82-340F-48E7-A247-31694AE25619}" type="slidenum">
              <a:rPr lang="en-US"/>
              <a:pPr/>
              <a:t>48</a:t>
            </a:fld>
            <a:endParaRPr lang="en-US"/>
          </a:p>
        </p:txBody>
      </p:sp>
      <p:sp>
        <p:nvSpPr>
          <p:cNvPr id="78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492237-D49F-4E91-B1B7-3617965F3694}" type="slidenum">
              <a:rPr lang="en-US"/>
              <a:pPr/>
              <a:t>49</a:t>
            </a:fld>
            <a:endParaRPr lang="en-US"/>
          </a:p>
        </p:txBody>
      </p:sp>
      <p:sp>
        <p:nvSpPr>
          <p:cNvPr id="78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77C34C-7E37-4C73-903A-27B0FF9E15C4}" type="slidenum">
              <a:rPr lang="en-US"/>
              <a:pPr/>
              <a:t>50</a:t>
            </a:fld>
            <a:endParaRPr lang="en-US"/>
          </a:p>
        </p:txBody>
      </p:sp>
      <p:sp>
        <p:nvSpPr>
          <p:cNvPr id="78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14F913-01B2-4308-ACED-DF3F0FAF4FC3}" type="slidenum">
              <a:rPr lang="en-US"/>
              <a:pPr/>
              <a:t>51</a:t>
            </a:fld>
            <a:endParaRPr lang="en-US"/>
          </a:p>
        </p:txBody>
      </p:sp>
      <p:sp>
        <p:nvSpPr>
          <p:cNvPr id="78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409FD-A742-4F29-B799-A5B3021292F6}" type="slidenum">
              <a:rPr lang="en-US"/>
              <a:pPr/>
              <a:t>53</a:t>
            </a:fld>
            <a:endParaRPr lang="en-US"/>
          </a:p>
        </p:txBody>
      </p:sp>
      <p:sp>
        <p:nvSpPr>
          <p:cNvPr id="77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409FD-A742-4F29-B799-A5B3021292F6}" type="slidenum">
              <a:rPr lang="en-US"/>
              <a:pPr/>
              <a:t>54</a:t>
            </a:fld>
            <a:endParaRPr lang="en-US"/>
          </a:p>
        </p:txBody>
      </p:sp>
      <p:sp>
        <p:nvSpPr>
          <p:cNvPr id="77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409FD-A742-4F29-B799-A5B3021292F6}" type="slidenum">
              <a:rPr lang="en-US"/>
              <a:pPr/>
              <a:t>55</a:t>
            </a:fld>
            <a:endParaRPr lang="en-US"/>
          </a:p>
        </p:txBody>
      </p:sp>
      <p:sp>
        <p:nvSpPr>
          <p:cNvPr id="77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409FD-A742-4F29-B799-A5B3021292F6}" type="slidenum">
              <a:rPr lang="en-US"/>
              <a:pPr/>
              <a:t>56</a:t>
            </a:fld>
            <a:endParaRPr lang="en-US"/>
          </a:p>
        </p:txBody>
      </p:sp>
      <p:sp>
        <p:nvSpPr>
          <p:cNvPr id="77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31C584-F660-425C-8E67-BCDCAB498D81}" type="slidenum">
              <a:rPr lang="en-US"/>
              <a:pPr/>
              <a:t>5</a:t>
            </a:fld>
            <a:endParaRPr lang="en-US"/>
          </a:p>
        </p:txBody>
      </p:sp>
      <p:sp>
        <p:nvSpPr>
          <p:cNvPr id="76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DE57BB-1701-469E-8942-75FF48833B0C}" type="slidenum">
              <a:rPr lang="en-US"/>
              <a:pPr/>
              <a:t>6</a:t>
            </a:fld>
            <a:endParaRPr lang="en-US"/>
          </a:p>
        </p:txBody>
      </p:sp>
      <p:sp>
        <p:nvSpPr>
          <p:cNvPr id="76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2EC183-99EE-48B1-A403-BB7A66EB40CB}" type="slidenum">
              <a:rPr lang="en-US"/>
              <a:pPr/>
              <a:t>7</a:t>
            </a:fld>
            <a:endParaRPr lang="en-US"/>
          </a:p>
        </p:txBody>
      </p:sp>
      <p:sp>
        <p:nvSpPr>
          <p:cNvPr id="76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2EC183-99EE-48B1-A403-BB7A66EB40CB}" type="slidenum">
              <a:rPr lang="en-US"/>
              <a:pPr/>
              <a:t>8</a:t>
            </a:fld>
            <a:endParaRPr lang="en-US"/>
          </a:p>
        </p:txBody>
      </p:sp>
      <p:sp>
        <p:nvSpPr>
          <p:cNvPr id="76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BC02E5-98C6-496C-B299-B2A25F07C596}" type="slidenum">
              <a:rPr lang="en-US"/>
              <a:pPr/>
              <a:t>9</a:t>
            </a:fld>
            <a:endParaRPr lang="en-US"/>
          </a:p>
        </p:txBody>
      </p:sp>
      <p:sp>
        <p:nvSpPr>
          <p:cNvPr id="81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383129-2C5B-4CFE-B7E5-882AEF10835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46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F2EA8D-0A80-4A17-ABD8-712D10AFB4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8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76200"/>
            <a:ext cx="19431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76200"/>
            <a:ext cx="56769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131CB4-49F3-4768-906D-79E27A523D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55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443038" y="0"/>
            <a:ext cx="1905001" cy="457200"/>
          </a:xfrm>
        </p:spPr>
        <p:txBody>
          <a:bodyPr/>
          <a:lstStyle>
            <a:lvl1pPr>
              <a:defRPr/>
            </a:lvl1pPr>
          </a:lstStyle>
          <a:p>
            <a:fld id="{6CC6EBCE-7EE1-49EE-800D-8FFE6534FD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23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A094ED-33F8-4A83-A866-FFBE1D51CA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00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6D8F43-739A-4345-8309-CF98C6629F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77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B7ADDB-54CD-4377-81E6-7BDA7D5E0CF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41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4B6A73-C634-4D37-811F-9E64779688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7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14872B-7BAD-4139-93C7-710812D22E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25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B5541F-5958-4199-8BA9-E2485626E6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00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977E48-02CE-4BE3-8768-5ABF4A8EEB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86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3C441C-76C1-4DAA-AAED-39A3C45483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46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443038" y="0"/>
            <a:ext cx="190500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24B4AB8-1447-4212-B0B8-5232056B11C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627F-79E8-43FA-B879-306421523418}" type="slidenum">
              <a:rPr lang="en-US"/>
              <a:pPr/>
              <a:t>1</a:t>
            </a:fld>
            <a:endParaRPr lang="en-US"/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Lecture #16 – </a:t>
            </a:r>
            <a:r>
              <a:rPr lang="en-US" sz="4000" dirty="0" smtClean="0">
                <a:solidFill>
                  <a:srgbClr val="FF0000"/>
                </a:solidFill>
              </a:rPr>
              <a:t>That’s all folks!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96309" y="1161420"/>
            <a:ext cx="7625569" cy="4114800"/>
          </a:xfrm>
        </p:spPr>
        <p:txBody>
          <a:bodyPr/>
          <a:lstStyle/>
          <a:p>
            <a:r>
              <a:rPr lang="en-US" sz="2800" dirty="0"/>
              <a:t>Intro to </a:t>
            </a:r>
            <a:r>
              <a:rPr lang="en-US" sz="2800" dirty="0" smtClean="0"/>
              <a:t>Graphs</a:t>
            </a:r>
            <a:endParaRPr lang="en-US" sz="2400" dirty="0"/>
          </a:p>
          <a:p>
            <a:r>
              <a:rPr lang="en-US" sz="2800" dirty="0"/>
              <a:t>Graph </a:t>
            </a:r>
            <a:r>
              <a:rPr lang="en-US" sz="2800" dirty="0" smtClean="0"/>
              <a:t>Traversals</a:t>
            </a:r>
          </a:p>
          <a:p>
            <a:pPr lvl="1"/>
            <a:r>
              <a:rPr lang="en-US" sz="2400" dirty="0" smtClean="0"/>
              <a:t>Depth-first</a:t>
            </a:r>
          </a:p>
          <a:p>
            <a:pPr lvl="1"/>
            <a:r>
              <a:rPr lang="en-US" sz="2400" dirty="0" smtClean="0"/>
              <a:t>Breadth-first</a:t>
            </a:r>
          </a:p>
          <a:p>
            <a:r>
              <a:rPr lang="en-US" sz="2800" dirty="0" smtClean="0"/>
              <a:t>Weighted edges </a:t>
            </a:r>
            <a:endParaRPr lang="en-US" sz="2400" dirty="0"/>
          </a:p>
          <a:p>
            <a:r>
              <a:rPr lang="en-US" sz="2800" dirty="0" err="1"/>
              <a:t>Dijkstra’s</a:t>
            </a:r>
            <a:r>
              <a:rPr lang="en-US" sz="2800" dirty="0"/>
              <a:t> </a:t>
            </a:r>
            <a:r>
              <a:rPr lang="en-US" sz="2800" dirty="0" smtClean="0"/>
              <a:t>Algorithm</a:t>
            </a:r>
          </a:p>
          <a:p>
            <a:endParaRPr lang="en-US" sz="1050" dirty="0"/>
          </a:p>
          <a:p>
            <a:pPr marL="0" indent="0" algn="ctr">
              <a:buNone/>
            </a:pPr>
            <a:r>
              <a:rPr lang="en-US" sz="2800" dirty="0" smtClean="0"/>
              <a:t>You’re required to know the material through </a:t>
            </a:r>
            <a:r>
              <a:rPr lang="en-US" sz="2800" dirty="0" smtClean="0">
                <a:solidFill>
                  <a:srgbClr val="FF0000"/>
                </a:solidFill>
              </a:rPr>
              <a:t>slide 36 </a:t>
            </a:r>
            <a:r>
              <a:rPr lang="en-US" sz="2800" dirty="0" smtClean="0"/>
              <a:t>for the Final</a:t>
            </a:r>
            <a:endParaRPr lang="en-US" sz="2800" dirty="0"/>
          </a:p>
        </p:txBody>
      </p:sp>
      <p:graphicFrame>
        <p:nvGraphicFramePr>
          <p:cNvPr id="377884" name="Group 28"/>
          <p:cNvGraphicFramePr>
            <a:graphicFrameLocks noGrp="1"/>
          </p:cNvGraphicFramePr>
          <p:nvPr/>
        </p:nvGraphicFramePr>
        <p:xfrm>
          <a:off x="1371600" y="5303838"/>
          <a:ext cx="6629400" cy="792480"/>
        </p:xfrm>
        <a:graphic>
          <a:graphicData uri="http://schemas.openxmlformats.org/drawingml/2006/table">
            <a:tbl>
              <a:tblPr/>
              <a:tblGrid>
                <a:gridCol w="6629400"/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77901" name="Group 4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33492713"/>
              </p:ext>
            </p:extLst>
          </p:nvPr>
        </p:nvGraphicFramePr>
        <p:xfrm>
          <a:off x="152400" y="5636004"/>
          <a:ext cx="8458200" cy="1737043"/>
        </p:xfrm>
        <a:graphic>
          <a:graphicData uri="http://schemas.openxmlformats.org/drawingml/2006/table">
            <a:tbl>
              <a:tblPr/>
              <a:tblGrid>
                <a:gridCol w="8458200"/>
              </a:tblGrid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Final Exam: Saturday, March 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  <a:r>
                        <a:rPr kumimoji="0" lang="en-US" sz="2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11:30am-2:30pm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Final Exam Location: 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TBA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EA208-B403-4557-ADFB-4D42C92B1F4A}" type="slidenum">
              <a:rPr lang="en-US"/>
              <a:pPr/>
              <a:t>10</a:t>
            </a:fld>
            <a:endParaRPr lang="en-US"/>
          </a:p>
        </p:txBody>
      </p:sp>
      <p:grpSp>
        <p:nvGrpSpPr>
          <p:cNvPr id="813129" name="Group 73"/>
          <p:cNvGrpSpPr>
            <a:grpSpLocks/>
          </p:cNvGrpSpPr>
          <p:nvPr/>
        </p:nvGrpSpPr>
        <p:grpSpPr bwMode="auto">
          <a:xfrm>
            <a:off x="5257800" y="1109663"/>
            <a:ext cx="2743200" cy="2482850"/>
            <a:chOff x="3312" y="795"/>
            <a:chExt cx="1728" cy="1564"/>
          </a:xfrm>
        </p:grpSpPr>
        <p:grpSp>
          <p:nvGrpSpPr>
            <p:cNvPr id="813130" name="Group 74"/>
            <p:cNvGrpSpPr>
              <a:grpSpLocks/>
            </p:cNvGrpSpPr>
            <p:nvPr/>
          </p:nvGrpSpPr>
          <p:grpSpPr bwMode="auto">
            <a:xfrm>
              <a:off x="3312" y="835"/>
              <a:ext cx="1728" cy="1524"/>
              <a:chOff x="3312" y="835"/>
              <a:chExt cx="1728" cy="1524"/>
            </a:xfrm>
          </p:grpSpPr>
          <p:grpSp>
            <p:nvGrpSpPr>
              <p:cNvPr id="813131" name="Group 75"/>
              <p:cNvGrpSpPr>
                <a:grpSpLocks/>
              </p:cNvGrpSpPr>
              <p:nvPr/>
            </p:nvGrpSpPr>
            <p:grpSpPr bwMode="auto">
              <a:xfrm>
                <a:off x="3312" y="835"/>
                <a:ext cx="1728" cy="1518"/>
                <a:chOff x="3188" y="703"/>
                <a:chExt cx="1948" cy="1812"/>
              </a:xfrm>
            </p:grpSpPr>
            <p:grpSp>
              <p:nvGrpSpPr>
                <p:cNvPr id="813132" name="Group 76"/>
                <p:cNvGrpSpPr>
                  <a:grpSpLocks/>
                </p:cNvGrpSpPr>
                <p:nvPr/>
              </p:nvGrpSpPr>
              <p:grpSpPr bwMode="auto">
                <a:xfrm>
                  <a:off x="3792" y="1171"/>
                  <a:ext cx="1344" cy="1344"/>
                  <a:chOff x="3264" y="1104"/>
                  <a:chExt cx="1344" cy="1344"/>
                </a:xfrm>
              </p:grpSpPr>
              <p:sp>
                <p:nvSpPr>
                  <p:cNvPr id="813133" name="Rectangle 77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  <p:sp>
                <p:nvSpPr>
                  <p:cNvPr id="813134" name="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  <p:sp>
                <p:nvSpPr>
                  <p:cNvPr id="813135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36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37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38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39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40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41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42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43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44" name="Rectangle 88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45" name="Rectangle 89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46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47" name="Rectangle 91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48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13149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3188" y="1206"/>
                  <a:ext cx="578" cy="128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rgbClr val="A50021"/>
                      </a:solidFill>
                    </a:rPr>
                    <a:t>Joe</a:t>
                  </a:r>
                </a:p>
                <a:p>
                  <a:endParaRPr lang="en-US" sz="800">
                    <a:solidFill>
                      <a:srgbClr val="A50021"/>
                    </a:solidFill>
                  </a:endParaRPr>
                </a:p>
                <a:p>
                  <a:r>
                    <a:rPr lang="en-US" sz="1800">
                      <a:solidFill>
                        <a:srgbClr val="A50021"/>
                      </a:solidFill>
                    </a:rPr>
                    <a:t>Mary</a:t>
                  </a:r>
                </a:p>
                <a:p>
                  <a:endParaRPr lang="en-US" sz="800">
                    <a:solidFill>
                      <a:srgbClr val="A50021"/>
                    </a:solidFill>
                  </a:endParaRPr>
                </a:p>
                <a:p>
                  <a:r>
                    <a:rPr lang="en-US" sz="1800">
                      <a:solidFill>
                        <a:srgbClr val="A50021"/>
                      </a:solidFill>
                    </a:rPr>
                    <a:t>Tsuen</a:t>
                  </a:r>
                </a:p>
                <a:p>
                  <a:endParaRPr lang="en-US" sz="1800">
                    <a:solidFill>
                      <a:srgbClr val="A50021"/>
                    </a:solidFill>
                  </a:endParaRPr>
                </a:p>
                <a:p>
                  <a:r>
                    <a:rPr lang="en-US" sz="1800">
                      <a:solidFill>
                        <a:srgbClr val="A50021"/>
                      </a:solidFill>
                    </a:rPr>
                    <a:t>Lily</a:t>
                  </a:r>
                </a:p>
              </p:txBody>
            </p:sp>
            <p:sp>
              <p:nvSpPr>
                <p:cNvPr id="813150" name="Text Box 94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3679" y="805"/>
                  <a:ext cx="212" cy="2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  <p:sp>
              <p:nvSpPr>
                <p:cNvPr id="813151" name="Text Box 95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3915" y="847"/>
                  <a:ext cx="550" cy="2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rgbClr val="A50021"/>
                      </a:solidFill>
                    </a:rPr>
                    <a:t>Mary</a:t>
                  </a:r>
                </a:p>
              </p:txBody>
            </p:sp>
            <p:sp>
              <p:nvSpPr>
                <p:cNvPr id="813152" name="Text Box 96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4239" y="688"/>
                  <a:ext cx="212" cy="2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  <p:sp>
              <p:nvSpPr>
                <p:cNvPr id="813153" name="Text Box 97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4706" y="877"/>
                  <a:ext cx="416" cy="2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rgbClr val="A50021"/>
                      </a:solidFill>
                    </a:rPr>
                    <a:t>Lily</a:t>
                  </a:r>
                </a:p>
              </p:txBody>
            </p:sp>
          </p:grpSp>
          <p:sp>
            <p:nvSpPr>
              <p:cNvPr id="813154" name="Text Box 98"/>
              <p:cNvSpPr txBox="1">
                <a:spLocks noChangeArrowheads="1"/>
              </p:cNvSpPr>
              <p:nvPr/>
            </p:nvSpPr>
            <p:spPr bwMode="auto">
              <a:xfrm>
                <a:off x="3888" y="1248"/>
                <a:ext cx="11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0    1   0   0</a:t>
                </a:r>
              </a:p>
            </p:txBody>
          </p:sp>
          <p:sp>
            <p:nvSpPr>
              <p:cNvPr id="813155" name="Text Box 99"/>
              <p:cNvSpPr txBox="1">
                <a:spLocks noChangeArrowheads="1"/>
              </p:cNvSpPr>
              <p:nvPr/>
            </p:nvSpPr>
            <p:spPr bwMode="auto">
              <a:xfrm>
                <a:off x="3888" y="1536"/>
                <a:ext cx="11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0    0   1   0</a:t>
                </a:r>
              </a:p>
            </p:txBody>
          </p:sp>
          <p:sp>
            <p:nvSpPr>
              <p:cNvPr id="813156" name="Text Box 100"/>
              <p:cNvSpPr txBox="1">
                <a:spLocks noChangeArrowheads="1"/>
              </p:cNvSpPr>
              <p:nvPr/>
            </p:nvSpPr>
            <p:spPr bwMode="auto">
              <a:xfrm>
                <a:off x="3888" y="1824"/>
                <a:ext cx="11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0    0   0   1</a:t>
                </a:r>
              </a:p>
            </p:txBody>
          </p:sp>
          <p:sp>
            <p:nvSpPr>
              <p:cNvPr id="813157" name="Text Box 101"/>
              <p:cNvSpPr txBox="1">
                <a:spLocks noChangeArrowheads="1"/>
              </p:cNvSpPr>
              <p:nvPr/>
            </p:nvSpPr>
            <p:spPr bwMode="auto">
              <a:xfrm>
                <a:off x="3888" y="2071"/>
                <a:ext cx="11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0    1    0  0</a:t>
                </a:r>
              </a:p>
            </p:txBody>
          </p:sp>
        </p:grpSp>
        <p:sp>
          <p:nvSpPr>
            <p:cNvPr id="813158" name="Rectangle 102"/>
            <p:cNvSpPr>
              <a:spLocks noChangeArrowheads="1"/>
            </p:cNvSpPr>
            <p:nvPr/>
          </p:nvSpPr>
          <p:spPr bwMode="auto">
            <a:xfrm rot="3022391">
              <a:off x="3772" y="981"/>
              <a:ext cx="36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A50021"/>
                  </a:solidFill>
                </a:rPr>
                <a:t>Joe</a:t>
              </a:r>
            </a:p>
          </p:txBody>
        </p:sp>
        <p:sp>
          <p:nvSpPr>
            <p:cNvPr id="813159" name="Rectangle 103"/>
            <p:cNvSpPr>
              <a:spLocks noChangeArrowheads="1"/>
            </p:cNvSpPr>
            <p:nvPr/>
          </p:nvSpPr>
          <p:spPr bwMode="auto">
            <a:xfrm rot="3022391">
              <a:off x="4261" y="936"/>
              <a:ext cx="5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A50021"/>
                  </a:solidFill>
                </a:rPr>
                <a:t>Tsuen</a:t>
              </a:r>
            </a:p>
          </p:txBody>
        </p:sp>
      </p:grpSp>
      <p:sp>
        <p:nvSpPr>
          <p:cNvPr id="81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04800"/>
            <a:ext cx="8991600" cy="1143000"/>
          </a:xfrm>
        </p:spPr>
        <p:txBody>
          <a:bodyPr/>
          <a:lstStyle/>
          <a:p>
            <a:r>
              <a:rPr lang="en-US" sz="3000"/>
              <a:t>An Interesting Property of Adjacency Matrices</a:t>
            </a:r>
          </a:p>
        </p:txBody>
      </p:sp>
      <p:sp>
        <p:nvSpPr>
          <p:cNvPr id="813059" name="Text Box 3"/>
          <p:cNvSpPr txBox="1">
            <a:spLocks noChangeArrowheads="1"/>
          </p:cNvSpPr>
          <p:nvPr/>
        </p:nvSpPr>
        <p:spPr bwMode="auto">
          <a:xfrm>
            <a:off x="169863" y="609600"/>
            <a:ext cx="4325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Consider the following graph:</a:t>
            </a:r>
          </a:p>
        </p:txBody>
      </p:sp>
      <p:sp>
        <p:nvSpPr>
          <p:cNvPr id="813060" name="Text Box 4"/>
          <p:cNvSpPr txBox="1">
            <a:spLocks noChangeArrowheads="1"/>
          </p:cNvSpPr>
          <p:nvPr/>
        </p:nvSpPr>
        <p:spPr bwMode="auto">
          <a:xfrm>
            <a:off x="4927600" y="609600"/>
            <a:ext cx="368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And it’s associated A.M.:</a:t>
            </a:r>
          </a:p>
        </p:txBody>
      </p:sp>
      <p:grpSp>
        <p:nvGrpSpPr>
          <p:cNvPr id="813061" name="Group 5"/>
          <p:cNvGrpSpPr>
            <a:grpSpLocks/>
          </p:cNvGrpSpPr>
          <p:nvPr/>
        </p:nvGrpSpPr>
        <p:grpSpPr bwMode="auto">
          <a:xfrm>
            <a:off x="914400" y="1371600"/>
            <a:ext cx="1981200" cy="1371600"/>
            <a:chOff x="576" y="960"/>
            <a:chExt cx="1248" cy="864"/>
          </a:xfrm>
        </p:grpSpPr>
        <p:grpSp>
          <p:nvGrpSpPr>
            <p:cNvPr id="813062" name="Group 6"/>
            <p:cNvGrpSpPr>
              <a:grpSpLocks/>
            </p:cNvGrpSpPr>
            <p:nvPr/>
          </p:nvGrpSpPr>
          <p:grpSpPr bwMode="auto">
            <a:xfrm>
              <a:off x="576" y="960"/>
              <a:ext cx="1248" cy="864"/>
              <a:chOff x="576" y="960"/>
              <a:chExt cx="1248" cy="864"/>
            </a:xfrm>
          </p:grpSpPr>
          <p:sp>
            <p:nvSpPr>
              <p:cNvPr id="813063" name="Oval 7"/>
              <p:cNvSpPr>
                <a:spLocks noChangeArrowheads="1"/>
              </p:cNvSpPr>
              <p:nvPr/>
            </p:nvSpPr>
            <p:spPr bwMode="auto">
              <a:xfrm>
                <a:off x="624" y="960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/>
                  <a:t>Joe</a:t>
                </a:r>
              </a:p>
            </p:txBody>
          </p:sp>
          <p:sp>
            <p:nvSpPr>
              <p:cNvPr id="813064" name="Oval 8"/>
              <p:cNvSpPr>
                <a:spLocks noChangeArrowheads="1"/>
              </p:cNvSpPr>
              <p:nvPr/>
            </p:nvSpPr>
            <p:spPr bwMode="auto">
              <a:xfrm>
                <a:off x="1488" y="960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/>
                  <a:t>Mary</a:t>
                </a:r>
              </a:p>
            </p:txBody>
          </p:sp>
          <p:sp>
            <p:nvSpPr>
              <p:cNvPr id="813065" name="Oval 9"/>
              <p:cNvSpPr>
                <a:spLocks noChangeArrowheads="1"/>
              </p:cNvSpPr>
              <p:nvPr/>
            </p:nvSpPr>
            <p:spPr bwMode="auto">
              <a:xfrm>
                <a:off x="576" y="1488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/>
                  <a:t>Tsuen</a:t>
                </a:r>
              </a:p>
            </p:txBody>
          </p:sp>
          <p:sp>
            <p:nvSpPr>
              <p:cNvPr id="813066" name="Oval 10"/>
              <p:cNvSpPr>
                <a:spLocks noChangeArrowheads="1"/>
              </p:cNvSpPr>
              <p:nvPr/>
            </p:nvSpPr>
            <p:spPr bwMode="auto">
              <a:xfrm>
                <a:off x="1488" y="1488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/>
                  <a:t>Lily</a:t>
                </a:r>
              </a:p>
            </p:txBody>
          </p:sp>
          <p:sp>
            <p:nvSpPr>
              <p:cNvPr id="813067" name="Line 11"/>
              <p:cNvSpPr>
                <a:spLocks noChangeShapeType="1"/>
              </p:cNvSpPr>
              <p:nvPr/>
            </p:nvSpPr>
            <p:spPr bwMode="auto">
              <a:xfrm>
                <a:off x="960" y="1104"/>
                <a:ext cx="528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3068" name="Line 12"/>
              <p:cNvSpPr>
                <a:spLocks noChangeShapeType="1"/>
              </p:cNvSpPr>
              <p:nvPr/>
            </p:nvSpPr>
            <p:spPr bwMode="auto">
              <a:xfrm>
                <a:off x="912" y="1632"/>
                <a:ext cx="576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3069" name="Line 13"/>
              <p:cNvSpPr>
                <a:spLocks noChangeShapeType="1"/>
              </p:cNvSpPr>
              <p:nvPr/>
            </p:nvSpPr>
            <p:spPr bwMode="auto">
              <a:xfrm flipH="1">
                <a:off x="864" y="1227"/>
                <a:ext cx="651" cy="309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13070" name="Line 14"/>
            <p:cNvSpPr>
              <a:spLocks noChangeShapeType="1"/>
            </p:cNvSpPr>
            <p:nvPr/>
          </p:nvSpPr>
          <p:spPr bwMode="auto">
            <a:xfrm flipV="1">
              <a:off x="1653" y="1262"/>
              <a:ext cx="0" cy="24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3071" name="Text Box 15"/>
          <p:cNvSpPr txBox="1">
            <a:spLocks noChangeArrowheads="1"/>
          </p:cNvSpPr>
          <p:nvPr/>
        </p:nvSpPr>
        <p:spPr bwMode="auto">
          <a:xfrm>
            <a:off x="152400" y="2895600"/>
            <a:ext cx="50720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Neato effect</a:t>
            </a:r>
            <a:r>
              <a:rPr lang="en-US" sz="2000"/>
              <a:t>: If you multiply the matrix by itself something cool happens!</a:t>
            </a:r>
          </a:p>
        </p:txBody>
      </p:sp>
      <p:grpSp>
        <p:nvGrpSpPr>
          <p:cNvPr id="813072" name="Group 16"/>
          <p:cNvGrpSpPr>
            <a:grpSpLocks/>
          </p:cNvGrpSpPr>
          <p:nvPr/>
        </p:nvGrpSpPr>
        <p:grpSpPr bwMode="auto">
          <a:xfrm>
            <a:off x="5257800" y="1165225"/>
            <a:ext cx="2743200" cy="2420938"/>
            <a:chOff x="3312" y="834"/>
            <a:chExt cx="1728" cy="1525"/>
          </a:xfrm>
        </p:grpSpPr>
        <p:grpSp>
          <p:nvGrpSpPr>
            <p:cNvPr id="813073" name="Group 17"/>
            <p:cNvGrpSpPr>
              <a:grpSpLocks/>
            </p:cNvGrpSpPr>
            <p:nvPr/>
          </p:nvGrpSpPr>
          <p:grpSpPr bwMode="auto">
            <a:xfrm>
              <a:off x="3312" y="834"/>
              <a:ext cx="1728" cy="1519"/>
              <a:chOff x="3188" y="702"/>
              <a:chExt cx="1948" cy="1813"/>
            </a:xfrm>
          </p:grpSpPr>
          <p:grpSp>
            <p:nvGrpSpPr>
              <p:cNvPr id="813074" name="Group 18"/>
              <p:cNvGrpSpPr>
                <a:grpSpLocks/>
              </p:cNvGrpSpPr>
              <p:nvPr/>
            </p:nvGrpSpPr>
            <p:grpSpPr bwMode="auto">
              <a:xfrm>
                <a:off x="3792" y="1171"/>
                <a:ext cx="1344" cy="1344"/>
                <a:chOff x="3264" y="1104"/>
                <a:chExt cx="1344" cy="1344"/>
              </a:xfrm>
            </p:grpSpPr>
            <p:sp>
              <p:nvSpPr>
                <p:cNvPr id="813075" name="Rectangle 19"/>
                <p:cNvSpPr>
                  <a:spLocks noChangeArrowheads="1"/>
                </p:cNvSpPr>
                <p:nvPr/>
              </p:nvSpPr>
              <p:spPr bwMode="auto">
                <a:xfrm>
                  <a:off x="3264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813076" name="Rectangle 20"/>
                <p:cNvSpPr>
                  <a:spLocks noChangeArrowheads="1"/>
                </p:cNvSpPr>
                <p:nvPr/>
              </p:nvSpPr>
              <p:spPr bwMode="auto">
                <a:xfrm>
                  <a:off x="3600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813077" name="Rectangle 21"/>
                <p:cNvSpPr>
                  <a:spLocks noChangeArrowheads="1"/>
                </p:cNvSpPr>
                <p:nvPr/>
              </p:nvSpPr>
              <p:spPr bwMode="auto">
                <a:xfrm>
                  <a:off x="3936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078" name="Rectangle 22"/>
                <p:cNvSpPr>
                  <a:spLocks noChangeArrowheads="1"/>
                </p:cNvSpPr>
                <p:nvPr/>
              </p:nvSpPr>
              <p:spPr bwMode="auto">
                <a:xfrm>
                  <a:off x="4272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079" name="Rectangle 23"/>
                <p:cNvSpPr>
                  <a:spLocks noChangeArrowheads="1"/>
                </p:cNvSpPr>
                <p:nvPr/>
              </p:nvSpPr>
              <p:spPr bwMode="auto">
                <a:xfrm>
                  <a:off x="3264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080" name="Rectangle 24"/>
                <p:cNvSpPr>
                  <a:spLocks noChangeArrowheads="1"/>
                </p:cNvSpPr>
                <p:nvPr/>
              </p:nvSpPr>
              <p:spPr bwMode="auto">
                <a:xfrm>
                  <a:off x="3600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081" name="Rectangle 25"/>
                <p:cNvSpPr>
                  <a:spLocks noChangeArrowheads="1"/>
                </p:cNvSpPr>
                <p:nvPr/>
              </p:nvSpPr>
              <p:spPr bwMode="auto">
                <a:xfrm>
                  <a:off x="3936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082" name="Rectangle 26"/>
                <p:cNvSpPr>
                  <a:spLocks noChangeArrowheads="1"/>
                </p:cNvSpPr>
                <p:nvPr/>
              </p:nvSpPr>
              <p:spPr bwMode="auto">
                <a:xfrm>
                  <a:off x="4272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083" name="Rectangle 27"/>
                <p:cNvSpPr>
                  <a:spLocks noChangeArrowheads="1"/>
                </p:cNvSpPr>
                <p:nvPr/>
              </p:nvSpPr>
              <p:spPr bwMode="auto">
                <a:xfrm>
                  <a:off x="3264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084" name="Rectangle 28"/>
                <p:cNvSpPr>
                  <a:spLocks noChangeArrowheads="1"/>
                </p:cNvSpPr>
                <p:nvPr/>
              </p:nvSpPr>
              <p:spPr bwMode="auto">
                <a:xfrm>
                  <a:off x="3600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085" name="Rectangle 29"/>
                <p:cNvSpPr>
                  <a:spLocks noChangeArrowheads="1"/>
                </p:cNvSpPr>
                <p:nvPr/>
              </p:nvSpPr>
              <p:spPr bwMode="auto">
                <a:xfrm>
                  <a:off x="3936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086" name="Rectangle 30"/>
                <p:cNvSpPr>
                  <a:spLocks noChangeArrowheads="1"/>
                </p:cNvSpPr>
                <p:nvPr/>
              </p:nvSpPr>
              <p:spPr bwMode="auto">
                <a:xfrm>
                  <a:off x="4272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087" name="Rectangle 31"/>
                <p:cNvSpPr>
                  <a:spLocks noChangeArrowheads="1"/>
                </p:cNvSpPr>
                <p:nvPr/>
              </p:nvSpPr>
              <p:spPr bwMode="auto">
                <a:xfrm>
                  <a:off x="3264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088" name="Rectangle 32"/>
                <p:cNvSpPr>
                  <a:spLocks noChangeArrowheads="1"/>
                </p:cNvSpPr>
                <p:nvPr/>
              </p:nvSpPr>
              <p:spPr bwMode="auto">
                <a:xfrm>
                  <a:off x="3600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089" name="Rectangle 33"/>
                <p:cNvSpPr>
                  <a:spLocks noChangeArrowheads="1"/>
                </p:cNvSpPr>
                <p:nvPr/>
              </p:nvSpPr>
              <p:spPr bwMode="auto">
                <a:xfrm>
                  <a:off x="3936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090" name="Rectangle 34"/>
                <p:cNvSpPr>
                  <a:spLocks noChangeArrowheads="1"/>
                </p:cNvSpPr>
                <p:nvPr/>
              </p:nvSpPr>
              <p:spPr bwMode="auto">
                <a:xfrm>
                  <a:off x="4272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13091" name="Text Box 35"/>
              <p:cNvSpPr txBox="1">
                <a:spLocks noChangeArrowheads="1"/>
              </p:cNvSpPr>
              <p:nvPr/>
            </p:nvSpPr>
            <p:spPr bwMode="auto">
              <a:xfrm>
                <a:off x="3188" y="1206"/>
                <a:ext cx="179" cy="12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  <a:p>
                <a:endParaRPr lang="en-US" sz="800">
                  <a:solidFill>
                    <a:srgbClr val="A50021"/>
                  </a:solidFill>
                </a:endParaRPr>
              </a:p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  <a:p>
                <a:endParaRPr lang="en-US" sz="800">
                  <a:solidFill>
                    <a:srgbClr val="A50021"/>
                  </a:solidFill>
                </a:endParaRPr>
              </a:p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  <a:p>
                <a:endParaRPr lang="en-US" sz="1800">
                  <a:solidFill>
                    <a:srgbClr val="A50021"/>
                  </a:solidFill>
                </a:endParaRPr>
              </a:p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</p:txBody>
          </p:sp>
          <p:sp>
            <p:nvSpPr>
              <p:cNvPr id="813092" name="Text Box 36"/>
              <p:cNvSpPr txBox="1">
                <a:spLocks noChangeArrowheads="1"/>
              </p:cNvSpPr>
              <p:nvPr/>
            </p:nvSpPr>
            <p:spPr bwMode="auto">
              <a:xfrm rot="2784656">
                <a:off x="3479" y="900"/>
                <a:ext cx="345" cy="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>
                <a:spAutoFit/>
              </a:bodyPr>
              <a:lstStyle/>
              <a:p>
                <a:endParaRPr lang="en-US" sz="1800" b="1">
                  <a:solidFill>
                    <a:srgbClr val="A50021"/>
                  </a:solidFill>
                </a:endParaRPr>
              </a:p>
            </p:txBody>
          </p:sp>
          <p:sp>
            <p:nvSpPr>
              <p:cNvPr id="813093" name="Text Box 37"/>
              <p:cNvSpPr txBox="1">
                <a:spLocks noChangeArrowheads="1"/>
              </p:cNvSpPr>
              <p:nvPr/>
            </p:nvSpPr>
            <p:spPr bwMode="auto">
              <a:xfrm rot="2784656">
                <a:off x="3974" y="725"/>
                <a:ext cx="212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A50021"/>
                    </a:solidFill>
                  </a:rPr>
                  <a:t> </a:t>
                </a:r>
              </a:p>
            </p:txBody>
          </p:sp>
          <p:sp>
            <p:nvSpPr>
              <p:cNvPr id="813094" name="Text Box 38"/>
              <p:cNvSpPr txBox="1">
                <a:spLocks noChangeArrowheads="1"/>
              </p:cNvSpPr>
              <p:nvPr/>
            </p:nvSpPr>
            <p:spPr bwMode="auto">
              <a:xfrm rot="2784656">
                <a:off x="4226" y="716"/>
                <a:ext cx="287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A50021"/>
                    </a:solidFill>
                  </a:rPr>
                  <a:t>  </a:t>
                </a:r>
              </a:p>
            </p:txBody>
          </p:sp>
          <p:sp>
            <p:nvSpPr>
              <p:cNvPr id="813095" name="Text Box 39"/>
              <p:cNvSpPr txBox="1">
                <a:spLocks noChangeArrowheads="1"/>
              </p:cNvSpPr>
              <p:nvPr/>
            </p:nvSpPr>
            <p:spPr bwMode="auto">
              <a:xfrm rot="2784656">
                <a:off x="4741" y="804"/>
                <a:ext cx="212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A50021"/>
                    </a:solidFill>
                  </a:rPr>
                  <a:t> </a:t>
                </a:r>
              </a:p>
            </p:txBody>
          </p:sp>
        </p:grpSp>
        <p:sp>
          <p:nvSpPr>
            <p:cNvPr id="813096" name="Text Box 40"/>
            <p:cNvSpPr txBox="1">
              <a:spLocks noChangeArrowheads="1"/>
            </p:cNvSpPr>
            <p:nvPr/>
          </p:nvSpPr>
          <p:spPr bwMode="auto">
            <a:xfrm>
              <a:off x="3888" y="1248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0    1   0   0</a:t>
              </a:r>
            </a:p>
          </p:txBody>
        </p:sp>
        <p:sp>
          <p:nvSpPr>
            <p:cNvPr id="813097" name="Text Box 41"/>
            <p:cNvSpPr txBox="1">
              <a:spLocks noChangeArrowheads="1"/>
            </p:cNvSpPr>
            <p:nvPr/>
          </p:nvSpPr>
          <p:spPr bwMode="auto">
            <a:xfrm>
              <a:off x="3888" y="1536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0    0   1   0</a:t>
              </a:r>
            </a:p>
          </p:txBody>
        </p:sp>
        <p:sp>
          <p:nvSpPr>
            <p:cNvPr id="813098" name="Text Box 42"/>
            <p:cNvSpPr txBox="1">
              <a:spLocks noChangeArrowheads="1"/>
            </p:cNvSpPr>
            <p:nvPr/>
          </p:nvSpPr>
          <p:spPr bwMode="auto">
            <a:xfrm>
              <a:off x="3888" y="1824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0    0   0   1</a:t>
              </a:r>
            </a:p>
          </p:txBody>
        </p:sp>
        <p:sp>
          <p:nvSpPr>
            <p:cNvPr id="813099" name="Text Box 43"/>
            <p:cNvSpPr txBox="1">
              <a:spLocks noChangeArrowheads="1"/>
            </p:cNvSpPr>
            <p:nvPr/>
          </p:nvSpPr>
          <p:spPr bwMode="auto">
            <a:xfrm>
              <a:off x="3888" y="2071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0    1    0  0</a:t>
              </a:r>
            </a:p>
          </p:txBody>
        </p:sp>
      </p:grpSp>
      <p:sp>
        <p:nvSpPr>
          <p:cNvPr id="813128" name="Text Box 72"/>
          <p:cNvSpPr txBox="1">
            <a:spLocks noChangeArrowheads="1"/>
          </p:cNvSpPr>
          <p:nvPr/>
        </p:nvSpPr>
        <p:spPr bwMode="auto">
          <a:xfrm>
            <a:off x="2876550" y="4724400"/>
            <a:ext cx="32496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accent2"/>
                </a:solidFill>
              </a:rPr>
              <a:t>X                =</a:t>
            </a:r>
          </a:p>
        </p:txBody>
      </p:sp>
      <p:grpSp>
        <p:nvGrpSpPr>
          <p:cNvPr id="813160" name="Group 104"/>
          <p:cNvGrpSpPr>
            <a:grpSpLocks/>
          </p:cNvGrpSpPr>
          <p:nvPr/>
        </p:nvGrpSpPr>
        <p:grpSpPr bwMode="auto">
          <a:xfrm>
            <a:off x="6096000" y="3646488"/>
            <a:ext cx="2743200" cy="2417762"/>
            <a:chOff x="3312" y="836"/>
            <a:chExt cx="1728" cy="1523"/>
          </a:xfrm>
        </p:grpSpPr>
        <p:grpSp>
          <p:nvGrpSpPr>
            <p:cNvPr id="813161" name="Group 105"/>
            <p:cNvGrpSpPr>
              <a:grpSpLocks/>
            </p:cNvGrpSpPr>
            <p:nvPr/>
          </p:nvGrpSpPr>
          <p:grpSpPr bwMode="auto">
            <a:xfrm>
              <a:off x="3312" y="843"/>
              <a:ext cx="1728" cy="1516"/>
              <a:chOff x="3312" y="843"/>
              <a:chExt cx="1728" cy="1516"/>
            </a:xfrm>
          </p:grpSpPr>
          <p:grpSp>
            <p:nvGrpSpPr>
              <p:cNvPr id="813162" name="Group 106"/>
              <p:cNvGrpSpPr>
                <a:grpSpLocks/>
              </p:cNvGrpSpPr>
              <p:nvPr/>
            </p:nvGrpSpPr>
            <p:grpSpPr bwMode="auto">
              <a:xfrm>
                <a:off x="3312" y="843"/>
                <a:ext cx="1728" cy="1510"/>
                <a:chOff x="3188" y="712"/>
                <a:chExt cx="1948" cy="1803"/>
              </a:xfrm>
            </p:grpSpPr>
            <p:grpSp>
              <p:nvGrpSpPr>
                <p:cNvPr id="813163" name="Group 107"/>
                <p:cNvGrpSpPr>
                  <a:grpSpLocks/>
                </p:cNvGrpSpPr>
                <p:nvPr/>
              </p:nvGrpSpPr>
              <p:grpSpPr bwMode="auto">
                <a:xfrm>
                  <a:off x="3792" y="1171"/>
                  <a:ext cx="1344" cy="1344"/>
                  <a:chOff x="3264" y="1104"/>
                  <a:chExt cx="1344" cy="1344"/>
                </a:xfrm>
              </p:grpSpPr>
              <p:sp>
                <p:nvSpPr>
                  <p:cNvPr id="813164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  <p:sp>
                <p:nvSpPr>
                  <p:cNvPr id="813165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  <p:sp>
                <p:nvSpPr>
                  <p:cNvPr id="813166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67" name="Rectangle 111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68" name="Rectangle 112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69" name="Rectangle 113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70" name="Rectangle 11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71" name="Rectangle 115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72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73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74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75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76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77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78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79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13180" name="Text Box 124"/>
                <p:cNvSpPr txBox="1">
                  <a:spLocks noChangeArrowheads="1"/>
                </p:cNvSpPr>
                <p:nvPr/>
              </p:nvSpPr>
              <p:spPr bwMode="auto">
                <a:xfrm>
                  <a:off x="3188" y="1206"/>
                  <a:ext cx="179" cy="128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rgbClr val="A50021"/>
                      </a:solidFill>
                    </a:rPr>
                    <a:t> </a:t>
                  </a:r>
                </a:p>
                <a:p>
                  <a:endParaRPr lang="en-US" sz="800">
                    <a:solidFill>
                      <a:srgbClr val="A50021"/>
                    </a:solidFill>
                  </a:endParaRPr>
                </a:p>
                <a:p>
                  <a:r>
                    <a:rPr lang="en-US" sz="1800">
                      <a:solidFill>
                        <a:srgbClr val="A50021"/>
                      </a:solidFill>
                    </a:rPr>
                    <a:t> </a:t>
                  </a:r>
                </a:p>
                <a:p>
                  <a:endParaRPr lang="en-US" sz="800">
                    <a:solidFill>
                      <a:srgbClr val="A50021"/>
                    </a:solidFill>
                  </a:endParaRPr>
                </a:p>
                <a:p>
                  <a:r>
                    <a:rPr lang="en-US" sz="1800">
                      <a:solidFill>
                        <a:srgbClr val="A50021"/>
                      </a:solidFill>
                    </a:rPr>
                    <a:t> </a:t>
                  </a:r>
                </a:p>
                <a:p>
                  <a:endParaRPr lang="en-US" sz="1800">
                    <a:solidFill>
                      <a:srgbClr val="A50021"/>
                    </a:solidFill>
                  </a:endParaRPr>
                </a:p>
                <a:p>
                  <a:r>
                    <a:rPr lang="en-US" sz="1800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  <p:sp>
              <p:nvSpPr>
                <p:cNvPr id="813181" name="Text Box 125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3679" y="805"/>
                  <a:ext cx="212" cy="2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  <p:sp>
              <p:nvSpPr>
                <p:cNvPr id="813182" name="Text Box 126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3976" y="718"/>
                  <a:ext cx="190" cy="2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  <p:sp>
              <p:nvSpPr>
                <p:cNvPr id="813183" name="Text Box 127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4239" y="688"/>
                  <a:ext cx="212" cy="2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  <p:sp>
              <p:nvSpPr>
                <p:cNvPr id="813184" name="Text Box 128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4748" y="795"/>
                  <a:ext cx="190" cy="2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3185" name="Text Box 129"/>
              <p:cNvSpPr txBox="1">
                <a:spLocks noChangeArrowheads="1"/>
              </p:cNvSpPr>
              <p:nvPr/>
            </p:nvSpPr>
            <p:spPr bwMode="auto">
              <a:xfrm>
                <a:off x="3888" y="1248"/>
                <a:ext cx="11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0    0   1   0</a:t>
                </a:r>
              </a:p>
            </p:txBody>
          </p:sp>
          <p:sp>
            <p:nvSpPr>
              <p:cNvPr id="813186" name="Text Box 130"/>
              <p:cNvSpPr txBox="1">
                <a:spLocks noChangeArrowheads="1"/>
              </p:cNvSpPr>
              <p:nvPr/>
            </p:nvSpPr>
            <p:spPr bwMode="auto">
              <a:xfrm>
                <a:off x="3888" y="1536"/>
                <a:ext cx="11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0    0   0   1</a:t>
                </a:r>
              </a:p>
            </p:txBody>
          </p:sp>
          <p:sp>
            <p:nvSpPr>
              <p:cNvPr id="813187" name="Text Box 131"/>
              <p:cNvSpPr txBox="1">
                <a:spLocks noChangeArrowheads="1"/>
              </p:cNvSpPr>
              <p:nvPr/>
            </p:nvSpPr>
            <p:spPr bwMode="auto">
              <a:xfrm>
                <a:off x="3888" y="1824"/>
                <a:ext cx="11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0    1    0  0</a:t>
                </a:r>
              </a:p>
            </p:txBody>
          </p:sp>
          <p:sp>
            <p:nvSpPr>
              <p:cNvPr id="813188" name="Text Box 132"/>
              <p:cNvSpPr txBox="1">
                <a:spLocks noChangeArrowheads="1"/>
              </p:cNvSpPr>
              <p:nvPr/>
            </p:nvSpPr>
            <p:spPr bwMode="auto">
              <a:xfrm>
                <a:off x="3888" y="2071"/>
                <a:ext cx="11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0    0   1   0</a:t>
                </a:r>
              </a:p>
            </p:txBody>
          </p:sp>
        </p:grpSp>
        <p:sp>
          <p:nvSpPr>
            <p:cNvPr id="813189" name="Rectangle 133"/>
            <p:cNvSpPr>
              <a:spLocks noChangeArrowheads="1"/>
            </p:cNvSpPr>
            <p:nvPr/>
          </p:nvSpPr>
          <p:spPr bwMode="auto">
            <a:xfrm rot="3022391">
              <a:off x="3810" y="902"/>
              <a:ext cx="1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A50021"/>
                  </a:solidFill>
                </a:rPr>
                <a:t> </a:t>
              </a:r>
            </a:p>
          </p:txBody>
        </p:sp>
        <p:sp>
          <p:nvSpPr>
            <p:cNvPr id="813190" name="Rectangle 134"/>
            <p:cNvSpPr>
              <a:spLocks noChangeArrowheads="1"/>
            </p:cNvSpPr>
            <p:nvPr/>
          </p:nvSpPr>
          <p:spPr bwMode="auto">
            <a:xfrm rot="3022391">
              <a:off x="4326" y="800"/>
              <a:ext cx="1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A50021"/>
                  </a:solidFill>
                </a:rPr>
                <a:t> </a:t>
              </a:r>
            </a:p>
          </p:txBody>
        </p:sp>
      </p:grpSp>
      <p:sp>
        <p:nvSpPr>
          <p:cNvPr id="813204" name="Text Box 148"/>
          <p:cNvSpPr txBox="1">
            <a:spLocks noChangeArrowheads="1"/>
          </p:cNvSpPr>
          <p:nvPr/>
        </p:nvSpPr>
        <p:spPr bwMode="auto">
          <a:xfrm>
            <a:off x="152400" y="6156325"/>
            <a:ext cx="8001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And if we multiply our new matrix by the original matrix again, we’ll get all vertices that are exactly </a:t>
            </a:r>
            <a:r>
              <a:rPr lang="en-US" sz="2000">
                <a:solidFill>
                  <a:srgbClr val="006666"/>
                </a:solidFill>
              </a:rPr>
              <a:t>3 edges apart</a:t>
            </a:r>
            <a:r>
              <a:rPr lang="en-US" sz="2000"/>
              <a:t>!</a:t>
            </a:r>
          </a:p>
        </p:txBody>
      </p:sp>
      <p:grpSp>
        <p:nvGrpSpPr>
          <p:cNvPr id="813236" name="Group 180"/>
          <p:cNvGrpSpPr>
            <a:grpSpLocks/>
          </p:cNvGrpSpPr>
          <p:nvPr/>
        </p:nvGrpSpPr>
        <p:grpSpPr bwMode="auto">
          <a:xfrm>
            <a:off x="-131763" y="3619500"/>
            <a:ext cx="2743201" cy="2498725"/>
            <a:chOff x="3312" y="785"/>
            <a:chExt cx="1728" cy="1574"/>
          </a:xfrm>
        </p:grpSpPr>
        <p:grpSp>
          <p:nvGrpSpPr>
            <p:cNvPr id="813237" name="Group 181"/>
            <p:cNvGrpSpPr>
              <a:grpSpLocks/>
            </p:cNvGrpSpPr>
            <p:nvPr/>
          </p:nvGrpSpPr>
          <p:grpSpPr bwMode="auto">
            <a:xfrm>
              <a:off x="3312" y="785"/>
              <a:ext cx="1728" cy="1568"/>
              <a:chOff x="3188" y="643"/>
              <a:chExt cx="1948" cy="1872"/>
            </a:xfrm>
          </p:grpSpPr>
          <p:grpSp>
            <p:nvGrpSpPr>
              <p:cNvPr id="813238" name="Group 182"/>
              <p:cNvGrpSpPr>
                <a:grpSpLocks/>
              </p:cNvGrpSpPr>
              <p:nvPr/>
            </p:nvGrpSpPr>
            <p:grpSpPr bwMode="auto">
              <a:xfrm>
                <a:off x="3792" y="1171"/>
                <a:ext cx="1344" cy="1344"/>
                <a:chOff x="3264" y="1104"/>
                <a:chExt cx="1344" cy="1344"/>
              </a:xfrm>
            </p:grpSpPr>
            <p:sp>
              <p:nvSpPr>
                <p:cNvPr id="813239" name="Rectangle 183"/>
                <p:cNvSpPr>
                  <a:spLocks noChangeArrowheads="1"/>
                </p:cNvSpPr>
                <p:nvPr/>
              </p:nvSpPr>
              <p:spPr bwMode="auto">
                <a:xfrm>
                  <a:off x="3264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813240" name="Rectangle 184"/>
                <p:cNvSpPr>
                  <a:spLocks noChangeArrowheads="1"/>
                </p:cNvSpPr>
                <p:nvPr/>
              </p:nvSpPr>
              <p:spPr bwMode="auto">
                <a:xfrm>
                  <a:off x="3600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813241" name="Rectangle 185"/>
                <p:cNvSpPr>
                  <a:spLocks noChangeArrowheads="1"/>
                </p:cNvSpPr>
                <p:nvPr/>
              </p:nvSpPr>
              <p:spPr bwMode="auto">
                <a:xfrm>
                  <a:off x="3936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242" name="Rectangle 186"/>
                <p:cNvSpPr>
                  <a:spLocks noChangeArrowheads="1"/>
                </p:cNvSpPr>
                <p:nvPr/>
              </p:nvSpPr>
              <p:spPr bwMode="auto">
                <a:xfrm>
                  <a:off x="4272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243" name="Rectangle 187"/>
                <p:cNvSpPr>
                  <a:spLocks noChangeArrowheads="1"/>
                </p:cNvSpPr>
                <p:nvPr/>
              </p:nvSpPr>
              <p:spPr bwMode="auto">
                <a:xfrm>
                  <a:off x="3264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244" name="Rectangle 188"/>
                <p:cNvSpPr>
                  <a:spLocks noChangeArrowheads="1"/>
                </p:cNvSpPr>
                <p:nvPr/>
              </p:nvSpPr>
              <p:spPr bwMode="auto">
                <a:xfrm>
                  <a:off x="3600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245" name="Rectangle 189"/>
                <p:cNvSpPr>
                  <a:spLocks noChangeArrowheads="1"/>
                </p:cNvSpPr>
                <p:nvPr/>
              </p:nvSpPr>
              <p:spPr bwMode="auto">
                <a:xfrm>
                  <a:off x="3936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246" name="Rectangle 190"/>
                <p:cNvSpPr>
                  <a:spLocks noChangeArrowheads="1"/>
                </p:cNvSpPr>
                <p:nvPr/>
              </p:nvSpPr>
              <p:spPr bwMode="auto">
                <a:xfrm>
                  <a:off x="4272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247" name="Rectangle 191"/>
                <p:cNvSpPr>
                  <a:spLocks noChangeArrowheads="1"/>
                </p:cNvSpPr>
                <p:nvPr/>
              </p:nvSpPr>
              <p:spPr bwMode="auto">
                <a:xfrm>
                  <a:off x="3264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248" name="Rectangle 192"/>
                <p:cNvSpPr>
                  <a:spLocks noChangeArrowheads="1"/>
                </p:cNvSpPr>
                <p:nvPr/>
              </p:nvSpPr>
              <p:spPr bwMode="auto">
                <a:xfrm>
                  <a:off x="3600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249" name="Rectangle 193"/>
                <p:cNvSpPr>
                  <a:spLocks noChangeArrowheads="1"/>
                </p:cNvSpPr>
                <p:nvPr/>
              </p:nvSpPr>
              <p:spPr bwMode="auto">
                <a:xfrm>
                  <a:off x="3936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250" name="Rectangle 194"/>
                <p:cNvSpPr>
                  <a:spLocks noChangeArrowheads="1"/>
                </p:cNvSpPr>
                <p:nvPr/>
              </p:nvSpPr>
              <p:spPr bwMode="auto">
                <a:xfrm>
                  <a:off x="4272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251" name="Rectangle 195"/>
                <p:cNvSpPr>
                  <a:spLocks noChangeArrowheads="1"/>
                </p:cNvSpPr>
                <p:nvPr/>
              </p:nvSpPr>
              <p:spPr bwMode="auto">
                <a:xfrm>
                  <a:off x="3264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252" name="Rectangle 196"/>
                <p:cNvSpPr>
                  <a:spLocks noChangeArrowheads="1"/>
                </p:cNvSpPr>
                <p:nvPr/>
              </p:nvSpPr>
              <p:spPr bwMode="auto">
                <a:xfrm>
                  <a:off x="3600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253" name="Rectangle 197"/>
                <p:cNvSpPr>
                  <a:spLocks noChangeArrowheads="1"/>
                </p:cNvSpPr>
                <p:nvPr/>
              </p:nvSpPr>
              <p:spPr bwMode="auto">
                <a:xfrm>
                  <a:off x="3936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254" name="Rectangle 198"/>
                <p:cNvSpPr>
                  <a:spLocks noChangeArrowheads="1"/>
                </p:cNvSpPr>
                <p:nvPr/>
              </p:nvSpPr>
              <p:spPr bwMode="auto">
                <a:xfrm>
                  <a:off x="4272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13255" name="Text Box 199"/>
              <p:cNvSpPr txBox="1">
                <a:spLocks noChangeArrowheads="1"/>
              </p:cNvSpPr>
              <p:nvPr/>
            </p:nvSpPr>
            <p:spPr bwMode="auto">
              <a:xfrm>
                <a:off x="3188" y="1206"/>
                <a:ext cx="179" cy="10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  <a:p>
                <a:endParaRPr lang="en-US" sz="800">
                  <a:solidFill>
                    <a:srgbClr val="A50021"/>
                  </a:solidFill>
                </a:endParaRPr>
              </a:p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  <a:p>
                <a:endParaRPr lang="en-US" sz="800">
                  <a:solidFill>
                    <a:srgbClr val="A50021"/>
                  </a:solidFill>
                </a:endParaRPr>
              </a:p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</p:txBody>
          </p:sp>
          <p:sp>
            <p:nvSpPr>
              <p:cNvPr id="813256" name="Text Box 200"/>
              <p:cNvSpPr txBox="1">
                <a:spLocks noChangeArrowheads="1"/>
              </p:cNvSpPr>
              <p:nvPr/>
            </p:nvSpPr>
            <p:spPr bwMode="auto">
              <a:xfrm rot="2784656">
                <a:off x="3679" y="807"/>
                <a:ext cx="213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A50021"/>
                    </a:solidFill>
                  </a:rPr>
                  <a:t> </a:t>
                </a:r>
              </a:p>
            </p:txBody>
          </p:sp>
          <p:sp>
            <p:nvSpPr>
              <p:cNvPr id="813257" name="Text Box 201"/>
              <p:cNvSpPr txBox="1">
                <a:spLocks noChangeArrowheads="1"/>
              </p:cNvSpPr>
              <p:nvPr/>
            </p:nvSpPr>
            <p:spPr bwMode="auto">
              <a:xfrm rot="2784656">
                <a:off x="3974" y="725"/>
                <a:ext cx="212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A50021"/>
                    </a:solidFill>
                  </a:rPr>
                  <a:t> </a:t>
                </a:r>
              </a:p>
            </p:txBody>
          </p:sp>
          <p:sp>
            <p:nvSpPr>
              <p:cNvPr id="813258" name="Text Box 202"/>
              <p:cNvSpPr txBox="1">
                <a:spLocks noChangeArrowheads="1"/>
              </p:cNvSpPr>
              <p:nvPr/>
            </p:nvSpPr>
            <p:spPr bwMode="auto">
              <a:xfrm rot="2784656">
                <a:off x="4038" y="783"/>
                <a:ext cx="345" cy="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>
                <a:spAutoFit/>
              </a:bodyPr>
              <a:lstStyle/>
              <a:p>
                <a:endParaRPr lang="en-US" sz="1800" b="1">
                  <a:solidFill>
                    <a:srgbClr val="A50021"/>
                  </a:solidFill>
                </a:endParaRPr>
              </a:p>
            </p:txBody>
          </p:sp>
          <p:sp>
            <p:nvSpPr>
              <p:cNvPr id="813259" name="Text Box 203"/>
              <p:cNvSpPr txBox="1">
                <a:spLocks noChangeArrowheads="1"/>
              </p:cNvSpPr>
              <p:nvPr/>
            </p:nvSpPr>
            <p:spPr bwMode="auto">
              <a:xfrm rot="2784656">
                <a:off x="4741" y="804"/>
                <a:ext cx="212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A50021"/>
                    </a:solidFill>
                  </a:rPr>
                  <a:t> </a:t>
                </a:r>
              </a:p>
            </p:txBody>
          </p:sp>
        </p:grpSp>
        <p:sp>
          <p:nvSpPr>
            <p:cNvPr id="813260" name="Text Box 204"/>
            <p:cNvSpPr txBox="1">
              <a:spLocks noChangeArrowheads="1"/>
            </p:cNvSpPr>
            <p:nvPr/>
          </p:nvSpPr>
          <p:spPr bwMode="auto">
            <a:xfrm>
              <a:off x="3888" y="1248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0    1   0   0</a:t>
              </a:r>
            </a:p>
          </p:txBody>
        </p:sp>
        <p:sp>
          <p:nvSpPr>
            <p:cNvPr id="813261" name="Text Box 205"/>
            <p:cNvSpPr txBox="1">
              <a:spLocks noChangeArrowheads="1"/>
            </p:cNvSpPr>
            <p:nvPr/>
          </p:nvSpPr>
          <p:spPr bwMode="auto">
            <a:xfrm>
              <a:off x="3888" y="1536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0    0   1   0</a:t>
              </a:r>
            </a:p>
          </p:txBody>
        </p:sp>
        <p:sp>
          <p:nvSpPr>
            <p:cNvPr id="813262" name="Text Box 206"/>
            <p:cNvSpPr txBox="1">
              <a:spLocks noChangeArrowheads="1"/>
            </p:cNvSpPr>
            <p:nvPr/>
          </p:nvSpPr>
          <p:spPr bwMode="auto">
            <a:xfrm>
              <a:off x="3888" y="1824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0    0   0   1</a:t>
              </a:r>
            </a:p>
          </p:txBody>
        </p:sp>
        <p:sp>
          <p:nvSpPr>
            <p:cNvPr id="813263" name="Text Box 207"/>
            <p:cNvSpPr txBox="1">
              <a:spLocks noChangeArrowheads="1"/>
            </p:cNvSpPr>
            <p:nvPr/>
          </p:nvSpPr>
          <p:spPr bwMode="auto">
            <a:xfrm>
              <a:off x="3888" y="2071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0    1    0  0</a:t>
              </a:r>
            </a:p>
          </p:txBody>
        </p:sp>
      </p:grpSp>
      <p:grpSp>
        <p:nvGrpSpPr>
          <p:cNvPr id="813320" name="Group 264"/>
          <p:cNvGrpSpPr>
            <a:grpSpLocks/>
          </p:cNvGrpSpPr>
          <p:nvPr/>
        </p:nvGrpSpPr>
        <p:grpSpPr bwMode="auto">
          <a:xfrm>
            <a:off x="2776538" y="3586163"/>
            <a:ext cx="2743200" cy="2498725"/>
            <a:chOff x="3312" y="785"/>
            <a:chExt cx="1728" cy="1574"/>
          </a:xfrm>
        </p:grpSpPr>
        <p:grpSp>
          <p:nvGrpSpPr>
            <p:cNvPr id="813321" name="Group 265"/>
            <p:cNvGrpSpPr>
              <a:grpSpLocks/>
            </p:cNvGrpSpPr>
            <p:nvPr/>
          </p:nvGrpSpPr>
          <p:grpSpPr bwMode="auto">
            <a:xfrm>
              <a:off x="3312" y="785"/>
              <a:ext cx="1728" cy="1568"/>
              <a:chOff x="3188" y="643"/>
              <a:chExt cx="1948" cy="1872"/>
            </a:xfrm>
          </p:grpSpPr>
          <p:grpSp>
            <p:nvGrpSpPr>
              <p:cNvPr id="813322" name="Group 266"/>
              <p:cNvGrpSpPr>
                <a:grpSpLocks/>
              </p:cNvGrpSpPr>
              <p:nvPr/>
            </p:nvGrpSpPr>
            <p:grpSpPr bwMode="auto">
              <a:xfrm>
                <a:off x="3792" y="1171"/>
                <a:ext cx="1344" cy="1344"/>
                <a:chOff x="3264" y="1104"/>
                <a:chExt cx="1344" cy="1344"/>
              </a:xfrm>
            </p:grpSpPr>
            <p:sp>
              <p:nvSpPr>
                <p:cNvPr id="813323" name="Rectangle 267"/>
                <p:cNvSpPr>
                  <a:spLocks noChangeArrowheads="1"/>
                </p:cNvSpPr>
                <p:nvPr/>
              </p:nvSpPr>
              <p:spPr bwMode="auto">
                <a:xfrm>
                  <a:off x="3264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813324" name="Rectangle 268"/>
                <p:cNvSpPr>
                  <a:spLocks noChangeArrowheads="1"/>
                </p:cNvSpPr>
                <p:nvPr/>
              </p:nvSpPr>
              <p:spPr bwMode="auto">
                <a:xfrm>
                  <a:off x="3600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813325" name="Rectangle 269"/>
                <p:cNvSpPr>
                  <a:spLocks noChangeArrowheads="1"/>
                </p:cNvSpPr>
                <p:nvPr/>
              </p:nvSpPr>
              <p:spPr bwMode="auto">
                <a:xfrm>
                  <a:off x="3936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26" name="Rectangle 270"/>
                <p:cNvSpPr>
                  <a:spLocks noChangeArrowheads="1"/>
                </p:cNvSpPr>
                <p:nvPr/>
              </p:nvSpPr>
              <p:spPr bwMode="auto">
                <a:xfrm>
                  <a:off x="4272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27" name="Rectangle 271"/>
                <p:cNvSpPr>
                  <a:spLocks noChangeArrowheads="1"/>
                </p:cNvSpPr>
                <p:nvPr/>
              </p:nvSpPr>
              <p:spPr bwMode="auto">
                <a:xfrm>
                  <a:off x="3264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28" name="Rectangle 272"/>
                <p:cNvSpPr>
                  <a:spLocks noChangeArrowheads="1"/>
                </p:cNvSpPr>
                <p:nvPr/>
              </p:nvSpPr>
              <p:spPr bwMode="auto">
                <a:xfrm>
                  <a:off x="3600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29" name="Rectangle 273"/>
                <p:cNvSpPr>
                  <a:spLocks noChangeArrowheads="1"/>
                </p:cNvSpPr>
                <p:nvPr/>
              </p:nvSpPr>
              <p:spPr bwMode="auto">
                <a:xfrm>
                  <a:off x="3936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30" name="Rectangle 274"/>
                <p:cNvSpPr>
                  <a:spLocks noChangeArrowheads="1"/>
                </p:cNvSpPr>
                <p:nvPr/>
              </p:nvSpPr>
              <p:spPr bwMode="auto">
                <a:xfrm>
                  <a:off x="4272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31" name="Rectangle 275"/>
                <p:cNvSpPr>
                  <a:spLocks noChangeArrowheads="1"/>
                </p:cNvSpPr>
                <p:nvPr/>
              </p:nvSpPr>
              <p:spPr bwMode="auto">
                <a:xfrm>
                  <a:off x="3264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32" name="Rectangle 276"/>
                <p:cNvSpPr>
                  <a:spLocks noChangeArrowheads="1"/>
                </p:cNvSpPr>
                <p:nvPr/>
              </p:nvSpPr>
              <p:spPr bwMode="auto">
                <a:xfrm>
                  <a:off x="3600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33" name="Rectangle 277"/>
                <p:cNvSpPr>
                  <a:spLocks noChangeArrowheads="1"/>
                </p:cNvSpPr>
                <p:nvPr/>
              </p:nvSpPr>
              <p:spPr bwMode="auto">
                <a:xfrm>
                  <a:off x="3936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34" name="Rectangle 278"/>
                <p:cNvSpPr>
                  <a:spLocks noChangeArrowheads="1"/>
                </p:cNvSpPr>
                <p:nvPr/>
              </p:nvSpPr>
              <p:spPr bwMode="auto">
                <a:xfrm>
                  <a:off x="4272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35" name="Rectangle 279"/>
                <p:cNvSpPr>
                  <a:spLocks noChangeArrowheads="1"/>
                </p:cNvSpPr>
                <p:nvPr/>
              </p:nvSpPr>
              <p:spPr bwMode="auto">
                <a:xfrm>
                  <a:off x="3264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36" name="Rectangle 280"/>
                <p:cNvSpPr>
                  <a:spLocks noChangeArrowheads="1"/>
                </p:cNvSpPr>
                <p:nvPr/>
              </p:nvSpPr>
              <p:spPr bwMode="auto">
                <a:xfrm>
                  <a:off x="3600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37" name="Rectangle 281"/>
                <p:cNvSpPr>
                  <a:spLocks noChangeArrowheads="1"/>
                </p:cNvSpPr>
                <p:nvPr/>
              </p:nvSpPr>
              <p:spPr bwMode="auto">
                <a:xfrm>
                  <a:off x="3936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38" name="Rectangle 282"/>
                <p:cNvSpPr>
                  <a:spLocks noChangeArrowheads="1"/>
                </p:cNvSpPr>
                <p:nvPr/>
              </p:nvSpPr>
              <p:spPr bwMode="auto">
                <a:xfrm>
                  <a:off x="4272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13339" name="Text Box 283"/>
              <p:cNvSpPr txBox="1">
                <a:spLocks noChangeArrowheads="1"/>
              </p:cNvSpPr>
              <p:nvPr/>
            </p:nvSpPr>
            <p:spPr bwMode="auto">
              <a:xfrm>
                <a:off x="3188" y="1206"/>
                <a:ext cx="179" cy="10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  <a:p>
                <a:endParaRPr lang="en-US" sz="800">
                  <a:solidFill>
                    <a:srgbClr val="A50021"/>
                  </a:solidFill>
                </a:endParaRPr>
              </a:p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  <a:p>
                <a:endParaRPr lang="en-US" sz="800">
                  <a:solidFill>
                    <a:srgbClr val="A50021"/>
                  </a:solidFill>
                </a:endParaRPr>
              </a:p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</p:txBody>
          </p:sp>
          <p:sp>
            <p:nvSpPr>
              <p:cNvPr id="813340" name="Text Box 284"/>
              <p:cNvSpPr txBox="1">
                <a:spLocks noChangeArrowheads="1"/>
              </p:cNvSpPr>
              <p:nvPr/>
            </p:nvSpPr>
            <p:spPr bwMode="auto">
              <a:xfrm rot="2784656">
                <a:off x="3679" y="807"/>
                <a:ext cx="213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A50021"/>
                    </a:solidFill>
                  </a:rPr>
                  <a:t> </a:t>
                </a:r>
              </a:p>
            </p:txBody>
          </p:sp>
          <p:sp>
            <p:nvSpPr>
              <p:cNvPr id="813341" name="Text Box 285"/>
              <p:cNvSpPr txBox="1">
                <a:spLocks noChangeArrowheads="1"/>
              </p:cNvSpPr>
              <p:nvPr/>
            </p:nvSpPr>
            <p:spPr bwMode="auto">
              <a:xfrm rot="2784656">
                <a:off x="3974" y="725"/>
                <a:ext cx="212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A50021"/>
                    </a:solidFill>
                  </a:rPr>
                  <a:t> </a:t>
                </a:r>
              </a:p>
            </p:txBody>
          </p:sp>
          <p:sp>
            <p:nvSpPr>
              <p:cNvPr id="813342" name="Text Box 286"/>
              <p:cNvSpPr txBox="1">
                <a:spLocks noChangeArrowheads="1"/>
              </p:cNvSpPr>
              <p:nvPr/>
            </p:nvSpPr>
            <p:spPr bwMode="auto">
              <a:xfrm rot="2784656">
                <a:off x="4038" y="783"/>
                <a:ext cx="345" cy="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>
                <a:spAutoFit/>
              </a:bodyPr>
              <a:lstStyle/>
              <a:p>
                <a:endParaRPr lang="en-US" sz="1800" b="1">
                  <a:solidFill>
                    <a:srgbClr val="A50021"/>
                  </a:solidFill>
                </a:endParaRPr>
              </a:p>
            </p:txBody>
          </p:sp>
          <p:sp>
            <p:nvSpPr>
              <p:cNvPr id="813343" name="Text Box 287"/>
              <p:cNvSpPr txBox="1">
                <a:spLocks noChangeArrowheads="1"/>
              </p:cNvSpPr>
              <p:nvPr/>
            </p:nvSpPr>
            <p:spPr bwMode="auto">
              <a:xfrm rot="2784656">
                <a:off x="4741" y="804"/>
                <a:ext cx="212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A50021"/>
                    </a:solidFill>
                  </a:rPr>
                  <a:t> </a:t>
                </a:r>
              </a:p>
            </p:txBody>
          </p:sp>
        </p:grpSp>
        <p:sp>
          <p:nvSpPr>
            <p:cNvPr id="813344" name="Text Box 288"/>
            <p:cNvSpPr txBox="1">
              <a:spLocks noChangeArrowheads="1"/>
            </p:cNvSpPr>
            <p:nvPr/>
          </p:nvSpPr>
          <p:spPr bwMode="auto">
            <a:xfrm>
              <a:off x="3888" y="1248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0    1   0   0</a:t>
              </a:r>
            </a:p>
          </p:txBody>
        </p:sp>
        <p:sp>
          <p:nvSpPr>
            <p:cNvPr id="813345" name="Text Box 289"/>
            <p:cNvSpPr txBox="1">
              <a:spLocks noChangeArrowheads="1"/>
            </p:cNvSpPr>
            <p:nvPr/>
          </p:nvSpPr>
          <p:spPr bwMode="auto">
            <a:xfrm>
              <a:off x="3888" y="1536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0    0   1   0</a:t>
              </a:r>
            </a:p>
          </p:txBody>
        </p:sp>
        <p:sp>
          <p:nvSpPr>
            <p:cNvPr id="813346" name="Text Box 290"/>
            <p:cNvSpPr txBox="1">
              <a:spLocks noChangeArrowheads="1"/>
            </p:cNvSpPr>
            <p:nvPr/>
          </p:nvSpPr>
          <p:spPr bwMode="auto">
            <a:xfrm>
              <a:off x="3888" y="1824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0    0   0   1</a:t>
              </a:r>
            </a:p>
          </p:txBody>
        </p:sp>
        <p:sp>
          <p:nvSpPr>
            <p:cNvPr id="813347" name="Text Box 291"/>
            <p:cNvSpPr txBox="1">
              <a:spLocks noChangeArrowheads="1"/>
            </p:cNvSpPr>
            <p:nvPr/>
          </p:nvSpPr>
          <p:spPr bwMode="auto">
            <a:xfrm>
              <a:off x="3888" y="2071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0    1    0  0</a:t>
              </a:r>
            </a:p>
          </p:txBody>
        </p:sp>
      </p:grpSp>
      <p:grpSp>
        <p:nvGrpSpPr>
          <p:cNvPr id="813348" name="Group 292"/>
          <p:cNvGrpSpPr>
            <a:grpSpLocks/>
          </p:cNvGrpSpPr>
          <p:nvPr/>
        </p:nvGrpSpPr>
        <p:grpSpPr bwMode="auto">
          <a:xfrm>
            <a:off x="6096000" y="3581400"/>
            <a:ext cx="2743200" cy="2482850"/>
            <a:chOff x="3312" y="795"/>
            <a:chExt cx="1728" cy="1564"/>
          </a:xfrm>
        </p:grpSpPr>
        <p:grpSp>
          <p:nvGrpSpPr>
            <p:cNvPr id="813349" name="Group 293"/>
            <p:cNvGrpSpPr>
              <a:grpSpLocks/>
            </p:cNvGrpSpPr>
            <p:nvPr/>
          </p:nvGrpSpPr>
          <p:grpSpPr bwMode="auto">
            <a:xfrm>
              <a:off x="3312" y="835"/>
              <a:ext cx="1728" cy="1524"/>
              <a:chOff x="3312" y="835"/>
              <a:chExt cx="1728" cy="1524"/>
            </a:xfrm>
          </p:grpSpPr>
          <p:grpSp>
            <p:nvGrpSpPr>
              <p:cNvPr id="813350" name="Group 294"/>
              <p:cNvGrpSpPr>
                <a:grpSpLocks/>
              </p:cNvGrpSpPr>
              <p:nvPr/>
            </p:nvGrpSpPr>
            <p:grpSpPr bwMode="auto">
              <a:xfrm>
                <a:off x="3312" y="835"/>
                <a:ext cx="1728" cy="1518"/>
                <a:chOff x="3188" y="703"/>
                <a:chExt cx="1948" cy="1812"/>
              </a:xfrm>
            </p:grpSpPr>
            <p:grpSp>
              <p:nvGrpSpPr>
                <p:cNvPr id="813351" name="Group 295"/>
                <p:cNvGrpSpPr>
                  <a:grpSpLocks/>
                </p:cNvGrpSpPr>
                <p:nvPr/>
              </p:nvGrpSpPr>
              <p:grpSpPr bwMode="auto">
                <a:xfrm>
                  <a:off x="3792" y="1171"/>
                  <a:ext cx="1344" cy="1344"/>
                  <a:chOff x="3264" y="1104"/>
                  <a:chExt cx="1344" cy="1344"/>
                </a:xfrm>
              </p:grpSpPr>
              <p:sp>
                <p:nvSpPr>
                  <p:cNvPr id="813352" name="Rectangle 296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  <p:sp>
                <p:nvSpPr>
                  <p:cNvPr id="813353" name="Rectangle 297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  <p:sp>
                <p:nvSpPr>
                  <p:cNvPr id="813354" name="Rectangle 29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355" name="Rectangle 299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356" name="Rectangle 300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357" name="Rectangle 301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358" name="Rectangle 302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359" name="Rectangle 303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360" name="Rectangle 304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361" name="Rectangle 305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362" name="Rectangle 306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363" name="Rectangle 307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364" name="Rectangle 308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365" name="Rectangle 309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366" name="Rectangle 31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367" name="Rectangle 311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13368" name="Text Box 312"/>
                <p:cNvSpPr txBox="1">
                  <a:spLocks noChangeArrowheads="1"/>
                </p:cNvSpPr>
                <p:nvPr/>
              </p:nvSpPr>
              <p:spPr bwMode="auto">
                <a:xfrm>
                  <a:off x="3188" y="1206"/>
                  <a:ext cx="578" cy="128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rgbClr val="A50021"/>
                      </a:solidFill>
                    </a:rPr>
                    <a:t>Joe</a:t>
                  </a:r>
                </a:p>
                <a:p>
                  <a:endParaRPr lang="en-US" sz="800">
                    <a:solidFill>
                      <a:srgbClr val="A50021"/>
                    </a:solidFill>
                  </a:endParaRPr>
                </a:p>
                <a:p>
                  <a:r>
                    <a:rPr lang="en-US" sz="1800">
                      <a:solidFill>
                        <a:srgbClr val="A50021"/>
                      </a:solidFill>
                    </a:rPr>
                    <a:t>Mary</a:t>
                  </a:r>
                </a:p>
                <a:p>
                  <a:endParaRPr lang="en-US" sz="800">
                    <a:solidFill>
                      <a:srgbClr val="A50021"/>
                    </a:solidFill>
                  </a:endParaRPr>
                </a:p>
                <a:p>
                  <a:r>
                    <a:rPr lang="en-US" sz="1800">
                      <a:solidFill>
                        <a:srgbClr val="A50021"/>
                      </a:solidFill>
                    </a:rPr>
                    <a:t>Tsuen</a:t>
                  </a:r>
                </a:p>
                <a:p>
                  <a:endParaRPr lang="en-US" sz="1800">
                    <a:solidFill>
                      <a:srgbClr val="A50021"/>
                    </a:solidFill>
                  </a:endParaRPr>
                </a:p>
                <a:p>
                  <a:r>
                    <a:rPr lang="en-US" sz="1800">
                      <a:solidFill>
                        <a:srgbClr val="A50021"/>
                      </a:solidFill>
                    </a:rPr>
                    <a:t>Lily</a:t>
                  </a:r>
                </a:p>
              </p:txBody>
            </p:sp>
            <p:sp>
              <p:nvSpPr>
                <p:cNvPr id="813369" name="Text Box 313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3679" y="805"/>
                  <a:ext cx="212" cy="2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  <p:sp>
              <p:nvSpPr>
                <p:cNvPr id="813370" name="Text Box 314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3914" y="848"/>
                  <a:ext cx="551" cy="2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rgbClr val="A50021"/>
                      </a:solidFill>
                    </a:rPr>
                    <a:t>Mary</a:t>
                  </a:r>
                </a:p>
              </p:txBody>
            </p:sp>
            <p:sp>
              <p:nvSpPr>
                <p:cNvPr id="813371" name="Text Box 315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4239" y="688"/>
                  <a:ext cx="212" cy="2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  <p:sp>
              <p:nvSpPr>
                <p:cNvPr id="813372" name="Text Box 316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4708" y="877"/>
                  <a:ext cx="416" cy="2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rgbClr val="A50021"/>
                      </a:solidFill>
                    </a:rPr>
                    <a:t>Lily</a:t>
                  </a:r>
                </a:p>
              </p:txBody>
            </p:sp>
          </p:grpSp>
          <p:sp>
            <p:nvSpPr>
              <p:cNvPr id="813373" name="Text Box 317"/>
              <p:cNvSpPr txBox="1">
                <a:spLocks noChangeArrowheads="1"/>
              </p:cNvSpPr>
              <p:nvPr/>
            </p:nvSpPr>
            <p:spPr bwMode="auto">
              <a:xfrm>
                <a:off x="3888" y="1248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  <p:sp>
            <p:nvSpPr>
              <p:cNvPr id="813374" name="Text Box 318"/>
              <p:cNvSpPr txBox="1">
                <a:spLocks noChangeArrowheads="1"/>
              </p:cNvSpPr>
              <p:nvPr/>
            </p:nvSpPr>
            <p:spPr bwMode="auto">
              <a:xfrm>
                <a:off x="3888" y="1536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  <p:sp>
            <p:nvSpPr>
              <p:cNvPr id="813375" name="Text Box 319"/>
              <p:cNvSpPr txBox="1">
                <a:spLocks noChangeArrowheads="1"/>
              </p:cNvSpPr>
              <p:nvPr/>
            </p:nvSpPr>
            <p:spPr bwMode="auto">
              <a:xfrm>
                <a:off x="3888" y="1824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  <p:sp>
            <p:nvSpPr>
              <p:cNvPr id="813376" name="Text Box 320"/>
              <p:cNvSpPr txBox="1">
                <a:spLocks noChangeArrowheads="1"/>
              </p:cNvSpPr>
              <p:nvPr/>
            </p:nvSpPr>
            <p:spPr bwMode="auto">
              <a:xfrm>
                <a:off x="3888" y="2071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</p:grpSp>
        <p:sp>
          <p:nvSpPr>
            <p:cNvPr id="813377" name="Rectangle 321"/>
            <p:cNvSpPr>
              <a:spLocks noChangeArrowheads="1"/>
            </p:cNvSpPr>
            <p:nvPr/>
          </p:nvSpPr>
          <p:spPr bwMode="auto">
            <a:xfrm rot="3022391">
              <a:off x="3772" y="981"/>
              <a:ext cx="36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A50021"/>
                  </a:solidFill>
                </a:rPr>
                <a:t>Joe</a:t>
              </a:r>
            </a:p>
          </p:txBody>
        </p:sp>
        <p:sp>
          <p:nvSpPr>
            <p:cNvPr id="813378" name="Rectangle 322"/>
            <p:cNvSpPr>
              <a:spLocks noChangeArrowheads="1"/>
            </p:cNvSpPr>
            <p:nvPr/>
          </p:nvSpPr>
          <p:spPr bwMode="auto">
            <a:xfrm rot="3022391">
              <a:off x="4261" y="936"/>
              <a:ext cx="5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A50021"/>
                  </a:solidFill>
                </a:rPr>
                <a:t>Tsuen</a:t>
              </a:r>
            </a:p>
          </p:txBody>
        </p:sp>
      </p:grpSp>
      <p:grpSp>
        <p:nvGrpSpPr>
          <p:cNvPr id="813379" name="Group 323"/>
          <p:cNvGrpSpPr>
            <a:grpSpLocks/>
          </p:cNvGrpSpPr>
          <p:nvPr/>
        </p:nvGrpSpPr>
        <p:grpSpPr bwMode="auto">
          <a:xfrm>
            <a:off x="6096000" y="3570288"/>
            <a:ext cx="2743200" cy="2498725"/>
            <a:chOff x="3312" y="785"/>
            <a:chExt cx="1728" cy="1574"/>
          </a:xfrm>
        </p:grpSpPr>
        <p:grpSp>
          <p:nvGrpSpPr>
            <p:cNvPr id="813380" name="Group 324"/>
            <p:cNvGrpSpPr>
              <a:grpSpLocks/>
            </p:cNvGrpSpPr>
            <p:nvPr/>
          </p:nvGrpSpPr>
          <p:grpSpPr bwMode="auto">
            <a:xfrm>
              <a:off x="3312" y="785"/>
              <a:ext cx="1728" cy="1568"/>
              <a:chOff x="3188" y="643"/>
              <a:chExt cx="1948" cy="1872"/>
            </a:xfrm>
          </p:grpSpPr>
          <p:grpSp>
            <p:nvGrpSpPr>
              <p:cNvPr id="813381" name="Group 325"/>
              <p:cNvGrpSpPr>
                <a:grpSpLocks/>
              </p:cNvGrpSpPr>
              <p:nvPr/>
            </p:nvGrpSpPr>
            <p:grpSpPr bwMode="auto">
              <a:xfrm>
                <a:off x="3792" y="1171"/>
                <a:ext cx="1344" cy="1344"/>
                <a:chOff x="3264" y="1104"/>
                <a:chExt cx="1344" cy="1344"/>
              </a:xfrm>
            </p:grpSpPr>
            <p:sp>
              <p:nvSpPr>
                <p:cNvPr id="813382" name="Rectangle 326"/>
                <p:cNvSpPr>
                  <a:spLocks noChangeArrowheads="1"/>
                </p:cNvSpPr>
                <p:nvPr/>
              </p:nvSpPr>
              <p:spPr bwMode="auto">
                <a:xfrm>
                  <a:off x="3264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813383" name="Rectangle 327"/>
                <p:cNvSpPr>
                  <a:spLocks noChangeArrowheads="1"/>
                </p:cNvSpPr>
                <p:nvPr/>
              </p:nvSpPr>
              <p:spPr bwMode="auto">
                <a:xfrm>
                  <a:off x="3600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813384" name="Rectangle 328"/>
                <p:cNvSpPr>
                  <a:spLocks noChangeArrowheads="1"/>
                </p:cNvSpPr>
                <p:nvPr/>
              </p:nvSpPr>
              <p:spPr bwMode="auto">
                <a:xfrm>
                  <a:off x="3936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85" name="Rectangle 329"/>
                <p:cNvSpPr>
                  <a:spLocks noChangeArrowheads="1"/>
                </p:cNvSpPr>
                <p:nvPr/>
              </p:nvSpPr>
              <p:spPr bwMode="auto">
                <a:xfrm>
                  <a:off x="4272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86" name="Rectangle 330"/>
                <p:cNvSpPr>
                  <a:spLocks noChangeArrowheads="1"/>
                </p:cNvSpPr>
                <p:nvPr/>
              </p:nvSpPr>
              <p:spPr bwMode="auto">
                <a:xfrm>
                  <a:off x="3264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87" name="Rectangle 331"/>
                <p:cNvSpPr>
                  <a:spLocks noChangeArrowheads="1"/>
                </p:cNvSpPr>
                <p:nvPr/>
              </p:nvSpPr>
              <p:spPr bwMode="auto">
                <a:xfrm>
                  <a:off x="3600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88" name="Rectangle 332"/>
                <p:cNvSpPr>
                  <a:spLocks noChangeArrowheads="1"/>
                </p:cNvSpPr>
                <p:nvPr/>
              </p:nvSpPr>
              <p:spPr bwMode="auto">
                <a:xfrm>
                  <a:off x="3936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89" name="Rectangle 333"/>
                <p:cNvSpPr>
                  <a:spLocks noChangeArrowheads="1"/>
                </p:cNvSpPr>
                <p:nvPr/>
              </p:nvSpPr>
              <p:spPr bwMode="auto">
                <a:xfrm>
                  <a:off x="4272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90" name="Rectangle 334"/>
                <p:cNvSpPr>
                  <a:spLocks noChangeArrowheads="1"/>
                </p:cNvSpPr>
                <p:nvPr/>
              </p:nvSpPr>
              <p:spPr bwMode="auto">
                <a:xfrm>
                  <a:off x="3264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91" name="Rectangle 335"/>
                <p:cNvSpPr>
                  <a:spLocks noChangeArrowheads="1"/>
                </p:cNvSpPr>
                <p:nvPr/>
              </p:nvSpPr>
              <p:spPr bwMode="auto">
                <a:xfrm>
                  <a:off x="3600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92" name="Rectangle 336"/>
                <p:cNvSpPr>
                  <a:spLocks noChangeArrowheads="1"/>
                </p:cNvSpPr>
                <p:nvPr/>
              </p:nvSpPr>
              <p:spPr bwMode="auto">
                <a:xfrm>
                  <a:off x="3936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93" name="Rectangle 337"/>
                <p:cNvSpPr>
                  <a:spLocks noChangeArrowheads="1"/>
                </p:cNvSpPr>
                <p:nvPr/>
              </p:nvSpPr>
              <p:spPr bwMode="auto">
                <a:xfrm>
                  <a:off x="4272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94" name="Rectangle 338"/>
                <p:cNvSpPr>
                  <a:spLocks noChangeArrowheads="1"/>
                </p:cNvSpPr>
                <p:nvPr/>
              </p:nvSpPr>
              <p:spPr bwMode="auto">
                <a:xfrm>
                  <a:off x="3264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95" name="Rectangle 339"/>
                <p:cNvSpPr>
                  <a:spLocks noChangeArrowheads="1"/>
                </p:cNvSpPr>
                <p:nvPr/>
              </p:nvSpPr>
              <p:spPr bwMode="auto">
                <a:xfrm>
                  <a:off x="3600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96" name="Rectangle 340"/>
                <p:cNvSpPr>
                  <a:spLocks noChangeArrowheads="1"/>
                </p:cNvSpPr>
                <p:nvPr/>
              </p:nvSpPr>
              <p:spPr bwMode="auto">
                <a:xfrm>
                  <a:off x="3936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97" name="Rectangle 341"/>
                <p:cNvSpPr>
                  <a:spLocks noChangeArrowheads="1"/>
                </p:cNvSpPr>
                <p:nvPr/>
              </p:nvSpPr>
              <p:spPr bwMode="auto">
                <a:xfrm>
                  <a:off x="4272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13398" name="Text Box 342"/>
              <p:cNvSpPr txBox="1">
                <a:spLocks noChangeArrowheads="1"/>
              </p:cNvSpPr>
              <p:nvPr/>
            </p:nvSpPr>
            <p:spPr bwMode="auto">
              <a:xfrm>
                <a:off x="3188" y="1206"/>
                <a:ext cx="179" cy="10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  <a:p>
                <a:endParaRPr lang="en-US" sz="800">
                  <a:solidFill>
                    <a:srgbClr val="A50021"/>
                  </a:solidFill>
                </a:endParaRPr>
              </a:p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  <a:p>
                <a:endParaRPr lang="en-US" sz="800">
                  <a:solidFill>
                    <a:srgbClr val="A50021"/>
                  </a:solidFill>
                </a:endParaRPr>
              </a:p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</p:txBody>
          </p:sp>
          <p:sp>
            <p:nvSpPr>
              <p:cNvPr id="813399" name="Text Box 343"/>
              <p:cNvSpPr txBox="1">
                <a:spLocks noChangeArrowheads="1"/>
              </p:cNvSpPr>
              <p:nvPr/>
            </p:nvSpPr>
            <p:spPr bwMode="auto">
              <a:xfrm rot="2784656">
                <a:off x="3679" y="807"/>
                <a:ext cx="213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A50021"/>
                    </a:solidFill>
                  </a:rPr>
                  <a:t> </a:t>
                </a:r>
              </a:p>
            </p:txBody>
          </p:sp>
          <p:sp>
            <p:nvSpPr>
              <p:cNvPr id="813400" name="Text Box 344"/>
              <p:cNvSpPr txBox="1">
                <a:spLocks noChangeArrowheads="1"/>
              </p:cNvSpPr>
              <p:nvPr/>
            </p:nvSpPr>
            <p:spPr bwMode="auto">
              <a:xfrm rot="2784656">
                <a:off x="3974" y="725"/>
                <a:ext cx="212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A50021"/>
                    </a:solidFill>
                  </a:rPr>
                  <a:t> </a:t>
                </a:r>
              </a:p>
            </p:txBody>
          </p:sp>
          <p:sp>
            <p:nvSpPr>
              <p:cNvPr id="813401" name="Text Box 345"/>
              <p:cNvSpPr txBox="1">
                <a:spLocks noChangeArrowheads="1"/>
              </p:cNvSpPr>
              <p:nvPr/>
            </p:nvSpPr>
            <p:spPr bwMode="auto">
              <a:xfrm rot="2784656">
                <a:off x="4038" y="783"/>
                <a:ext cx="345" cy="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>
                <a:spAutoFit/>
              </a:bodyPr>
              <a:lstStyle/>
              <a:p>
                <a:endParaRPr lang="en-US" sz="1800" b="1">
                  <a:solidFill>
                    <a:srgbClr val="A50021"/>
                  </a:solidFill>
                </a:endParaRPr>
              </a:p>
            </p:txBody>
          </p:sp>
          <p:sp>
            <p:nvSpPr>
              <p:cNvPr id="813402" name="Text Box 346"/>
              <p:cNvSpPr txBox="1">
                <a:spLocks noChangeArrowheads="1"/>
              </p:cNvSpPr>
              <p:nvPr/>
            </p:nvSpPr>
            <p:spPr bwMode="auto">
              <a:xfrm rot="2784656">
                <a:off x="4741" y="804"/>
                <a:ext cx="212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A50021"/>
                    </a:solidFill>
                  </a:rPr>
                  <a:t> </a:t>
                </a:r>
              </a:p>
            </p:txBody>
          </p:sp>
        </p:grpSp>
        <p:sp>
          <p:nvSpPr>
            <p:cNvPr id="813403" name="Text Box 347"/>
            <p:cNvSpPr txBox="1">
              <a:spLocks noChangeArrowheads="1"/>
            </p:cNvSpPr>
            <p:nvPr/>
          </p:nvSpPr>
          <p:spPr bwMode="auto">
            <a:xfrm>
              <a:off x="3888" y="1248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0    0   0   1</a:t>
              </a:r>
            </a:p>
          </p:txBody>
        </p:sp>
        <p:sp>
          <p:nvSpPr>
            <p:cNvPr id="813404" name="Text Box 348"/>
            <p:cNvSpPr txBox="1">
              <a:spLocks noChangeArrowheads="1"/>
            </p:cNvSpPr>
            <p:nvPr/>
          </p:nvSpPr>
          <p:spPr bwMode="auto">
            <a:xfrm>
              <a:off x="3888" y="1536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0    1   0   0</a:t>
              </a:r>
            </a:p>
          </p:txBody>
        </p:sp>
        <p:sp>
          <p:nvSpPr>
            <p:cNvPr id="813405" name="Text Box 349"/>
            <p:cNvSpPr txBox="1">
              <a:spLocks noChangeArrowheads="1"/>
            </p:cNvSpPr>
            <p:nvPr/>
          </p:nvSpPr>
          <p:spPr bwMode="auto">
            <a:xfrm>
              <a:off x="3888" y="1824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0    0   1   0</a:t>
              </a:r>
            </a:p>
          </p:txBody>
        </p:sp>
        <p:sp>
          <p:nvSpPr>
            <p:cNvPr id="813406" name="Text Box 350"/>
            <p:cNvSpPr txBox="1">
              <a:spLocks noChangeArrowheads="1"/>
            </p:cNvSpPr>
            <p:nvPr/>
          </p:nvSpPr>
          <p:spPr bwMode="auto">
            <a:xfrm>
              <a:off x="3888" y="2071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0    0   0   1</a:t>
              </a:r>
            </a:p>
          </p:txBody>
        </p:sp>
      </p:grpSp>
      <p:grpSp>
        <p:nvGrpSpPr>
          <p:cNvPr id="813410" name="Group 354"/>
          <p:cNvGrpSpPr>
            <a:grpSpLocks/>
          </p:cNvGrpSpPr>
          <p:nvPr/>
        </p:nvGrpSpPr>
        <p:grpSpPr bwMode="auto">
          <a:xfrm>
            <a:off x="6172200" y="3962400"/>
            <a:ext cx="2351088" cy="685800"/>
            <a:chOff x="3888" y="2496"/>
            <a:chExt cx="1481" cy="432"/>
          </a:xfrm>
        </p:grpSpPr>
        <p:sp>
          <p:nvSpPr>
            <p:cNvPr id="813408" name="Line 352"/>
            <p:cNvSpPr>
              <a:spLocks noChangeShapeType="1"/>
            </p:cNvSpPr>
            <p:nvPr/>
          </p:nvSpPr>
          <p:spPr bwMode="auto">
            <a:xfrm>
              <a:off x="3888" y="2928"/>
              <a:ext cx="336" cy="0"/>
            </a:xfrm>
            <a:prstGeom prst="line">
              <a:avLst/>
            </a:prstGeom>
            <a:noFill/>
            <a:ln w="412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13409" name="Line 353"/>
            <p:cNvSpPr>
              <a:spLocks noChangeShapeType="1"/>
            </p:cNvSpPr>
            <p:nvPr/>
          </p:nvSpPr>
          <p:spPr bwMode="auto">
            <a:xfrm>
              <a:off x="5184" y="2496"/>
              <a:ext cx="185" cy="213"/>
            </a:xfrm>
            <a:prstGeom prst="line">
              <a:avLst/>
            </a:prstGeom>
            <a:noFill/>
            <a:ln w="412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813411" name="Text Box 355"/>
          <p:cNvSpPr txBox="1">
            <a:spLocks noChangeArrowheads="1"/>
          </p:cNvSpPr>
          <p:nvPr/>
        </p:nvSpPr>
        <p:spPr bwMode="auto">
          <a:xfrm>
            <a:off x="8480425" y="4300538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813412" name="Line 356"/>
          <p:cNvSpPr>
            <a:spLocks noChangeShapeType="1"/>
          </p:cNvSpPr>
          <p:nvPr/>
        </p:nvSpPr>
        <p:spPr bwMode="auto">
          <a:xfrm>
            <a:off x="1381125" y="1600200"/>
            <a:ext cx="9906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3413" name="Line 357"/>
          <p:cNvSpPr>
            <a:spLocks noChangeShapeType="1"/>
          </p:cNvSpPr>
          <p:nvPr/>
        </p:nvSpPr>
        <p:spPr bwMode="auto">
          <a:xfrm flipH="1">
            <a:off x="1371600" y="1763713"/>
            <a:ext cx="1077913" cy="523875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3414" name="Line 358"/>
          <p:cNvSpPr>
            <a:spLocks noChangeShapeType="1"/>
          </p:cNvSpPr>
          <p:nvPr/>
        </p:nvSpPr>
        <p:spPr bwMode="auto">
          <a:xfrm>
            <a:off x="1403350" y="2438400"/>
            <a:ext cx="9906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3415" name="Text Box 359"/>
          <p:cNvSpPr txBox="1">
            <a:spLocks noChangeArrowheads="1"/>
          </p:cNvSpPr>
          <p:nvPr/>
        </p:nvSpPr>
        <p:spPr bwMode="auto">
          <a:xfrm rot="-1039589">
            <a:off x="2057400" y="2286000"/>
            <a:ext cx="4054475" cy="1228725"/>
          </a:xfrm>
          <a:prstGeom prst="rect">
            <a:avLst/>
          </a:prstGeom>
          <a:solidFill>
            <a:srgbClr val="99CCFF"/>
          </a:solidFill>
          <a:ln w="412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So now you know how</a:t>
            </a:r>
            <a:br>
              <a:rPr lang="en-US"/>
            </a:br>
            <a:r>
              <a:rPr lang="en-US">
                <a:solidFill>
                  <a:srgbClr val="A50021"/>
                </a:solidFill>
              </a:rPr>
              <a:t>Friendster</a:t>
            </a:r>
            <a:r>
              <a:rPr lang="en-US"/>
              <a:t> and </a:t>
            </a:r>
            <a:r>
              <a:rPr lang="en-US">
                <a:solidFill>
                  <a:srgbClr val="A50021"/>
                </a:solidFill>
              </a:rPr>
              <a:t>Facebook</a:t>
            </a:r>
            <a:r>
              <a:rPr lang="en-US"/>
              <a:t/>
            </a:r>
            <a:br>
              <a:rPr lang="en-US"/>
            </a:br>
            <a:r>
              <a:rPr lang="en-US"/>
              <a:t>work!</a:t>
            </a:r>
          </a:p>
        </p:txBody>
      </p:sp>
      <p:sp>
        <p:nvSpPr>
          <p:cNvPr id="813416" name="Text Box 360"/>
          <p:cNvSpPr txBox="1">
            <a:spLocks noChangeArrowheads="1"/>
          </p:cNvSpPr>
          <p:nvPr/>
        </p:nvSpPr>
        <p:spPr bwMode="auto">
          <a:xfrm>
            <a:off x="76200" y="6232525"/>
            <a:ext cx="899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The resulting matrix shows us which vertices are exactly </a:t>
            </a:r>
            <a:r>
              <a:rPr lang="en-US" sz="2000">
                <a:solidFill>
                  <a:srgbClr val="006666"/>
                </a:solidFill>
              </a:rPr>
              <a:t>two edges</a:t>
            </a:r>
            <a:r>
              <a:rPr lang="en-US" sz="2000"/>
              <a:t> apart.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13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13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3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3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3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6 L -0.36892 0.0011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13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38" y="4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5 0.00671 L -0.35851 0.0067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813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86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52 0.00486 L -0.30382 0.0048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8133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13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13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134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13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13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13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13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13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13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134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13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3204" grpId="1"/>
      <p:bldP spid="813411" grpId="0"/>
      <p:bldP spid="813412" grpId="0" animBg="1"/>
      <p:bldP spid="813413" grpId="0" animBg="1"/>
      <p:bldP spid="813414" grpId="0" animBg="1"/>
      <p:bldP spid="813415" grpId="0" animBg="1"/>
      <p:bldP spid="8134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EF32-AF79-476B-BBA0-EB5E4A541837}" type="slidenum">
              <a:rPr lang="en-US"/>
              <a:pPr/>
              <a:t>11</a:t>
            </a:fld>
            <a:endParaRPr lang="en-US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title"/>
          </p:nvPr>
        </p:nvSpPr>
        <p:spPr>
          <a:xfrm>
            <a:off x="749300" y="-215900"/>
            <a:ext cx="7772400" cy="1143000"/>
          </a:xfrm>
          <a:noFill/>
          <a:ln/>
        </p:spPr>
        <p:txBody>
          <a:bodyPr/>
          <a:lstStyle/>
          <a:p>
            <a:r>
              <a:rPr lang="en-US" sz="3200" dirty="0" smtClean="0"/>
              <a:t>Another Way to Represent </a:t>
            </a:r>
            <a:r>
              <a:rPr lang="en-US" sz="3200" dirty="0"/>
              <a:t>a </a:t>
            </a:r>
            <a:r>
              <a:rPr lang="en-US" sz="3200" dirty="0" smtClean="0"/>
              <a:t>Graph</a:t>
            </a:r>
            <a:endParaRPr lang="en-US" sz="3200" dirty="0"/>
          </a:p>
        </p:txBody>
      </p:sp>
      <p:sp>
        <p:nvSpPr>
          <p:cNvPr id="701444" name="Text Box 4"/>
          <p:cNvSpPr txBox="1">
            <a:spLocks noChangeArrowheads="1"/>
          </p:cNvSpPr>
          <p:nvPr/>
        </p:nvSpPr>
        <p:spPr bwMode="auto">
          <a:xfrm>
            <a:off x="292101" y="1252538"/>
            <a:ext cx="8534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Question</a:t>
            </a:r>
            <a:r>
              <a:rPr lang="en-US" dirty="0">
                <a:cs typeface="Courier New" pitchFamily="49" charset="0"/>
              </a:rPr>
              <a:t>: </a:t>
            </a:r>
            <a:r>
              <a:rPr lang="en-US" dirty="0" smtClean="0">
                <a:cs typeface="Courier New" pitchFamily="49" charset="0"/>
              </a:rPr>
              <a:t/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How </a:t>
            </a:r>
            <a:r>
              <a:rPr lang="en-US" dirty="0">
                <a:cs typeface="Courier New" pitchFamily="49" charset="0"/>
              </a:rPr>
              <a:t>else can we represent a graph (without a 2D array)?</a:t>
            </a:r>
            <a:r>
              <a:rPr lang="en-US" dirty="0"/>
              <a:t> </a:t>
            </a:r>
          </a:p>
        </p:txBody>
      </p:sp>
      <p:sp>
        <p:nvSpPr>
          <p:cNvPr id="701445" name="Text Box 5"/>
          <p:cNvSpPr txBox="1">
            <a:spLocks noChangeArrowheads="1"/>
          </p:cNvSpPr>
          <p:nvPr/>
        </p:nvSpPr>
        <p:spPr bwMode="auto">
          <a:xfrm>
            <a:off x="2520158" y="2740025"/>
            <a:ext cx="40782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Answer</a:t>
            </a:r>
            <a:r>
              <a:rPr lang="en-US" dirty="0" smtClean="0">
                <a:cs typeface="Courier New" pitchFamily="49" charset="0"/>
              </a:rPr>
              <a:t>:</a:t>
            </a:r>
            <a:endParaRPr lang="en-US" dirty="0"/>
          </a:p>
        </p:txBody>
      </p:sp>
      <p:sp>
        <p:nvSpPr>
          <p:cNvPr id="701447" name="Rectangle 7"/>
          <p:cNvSpPr>
            <a:spLocks noChangeArrowheads="1"/>
          </p:cNvSpPr>
          <p:nvPr/>
        </p:nvSpPr>
        <p:spPr bwMode="auto">
          <a:xfrm>
            <a:off x="307974" y="5273675"/>
            <a:ext cx="86074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cs typeface="Courier New" pitchFamily="49" charset="0"/>
              </a:rPr>
              <a:t>If we add a number </a:t>
            </a:r>
            <a:r>
              <a:rPr lang="en-US" dirty="0" smtClean="0">
                <a:solidFill>
                  <a:srgbClr val="006666"/>
                </a:solidFill>
                <a:cs typeface="Courier New" pitchFamily="49" charset="0"/>
              </a:rPr>
              <a:t>j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</a:rPr>
              <a:t>, to list number </a:t>
            </a:r>
            <a:r>
              <a:rPr lang="en-US" dirty="0" err="1" smtClean="0">
                <a:solidFill>
                  <a:srgbClr val="A50021"/>
                </a:solidFill>
                <a:cs typeface="Courier New" pitchFamily="49" charset="0"/>
              </a:rPr>
              <a:t>i</a:t>
            </a:r>
            <a:r>
              <a:rPr lang="en-US" dirty="0" smtClean="0">
                <a:solidFill>
                  <a:srgbClr val="A50021"/>
                </a:solidFill>
                <a:cs typeface="Courier New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</a:rPr>
              <a:t>(e.g., to graph[</a:t>
            </a:r>
            <a:r>
              <a:rPr lang="en-US" dirty="0" err="1" smtClean="0">
                <a:solidFill>
                  <a:srgbClr val="A50021"/>
                </a:solidFill>
                <a:cs typeface="Courier New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</a:rPr>
              <a:t>])</a:t>
            </a:r>
            <a:r>
              <a:rPr lang="en-US" dirty="0" smtClean="0">
                <a:solidFill>
                  <a:srgbClr val="A50021"/>
                </a:solidFill>
                <a:cs typeface="Courier New" pitchFamily="49" charset="0"/>
              </a:rPr>
              <a:t>, 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</a:rPr>
              <a:t>this means that there is an edge from</a:t>
            </a:r>
            <a:r>
              <a:rPr lang="en-US" dirty="0" smtClean="0">
                <a:solidFill>
                  <a:srgbClr val="006666"/>
                </a:solidFill>
                <a:cs typeface="Courier New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</a:rPr>
              <a:t>vertex </a:t>
            </a:r>
            <a:r>
              <a:rPr lang="en-US" dirty="0" err="1" smtClean="0">
                <a:solidFill>
                  <a:srgbClr val="A50021"/>
                </a:solidFill>
                <a:cs typeface="Courier New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</a:rPr>
              <a:t> to vertex </a:t>
            </a:r>
            <a:r>
              <a:rPr lang="en-US" dirty="0" smtClean="0">
                <a:solidFill>
                  <a:srgbClr val="006666"/>
                </a:solidFill>
                <a:cs typeface="Courier New" pitchFamily="49" charset="0"/>
              </a:rPr>
              <a:t>j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</a:rPr>
              <a:t>.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1446" name="Text Box 6"/>
          <p:cNvSpPr txBox="1">
            <a:spLocks noChangeArrowheads="1"/>
          </p:cNvSpPr>
          <p:nvPr/>
        </p:nvSpPr>
        <p:spPr bwMode="auto">
          <a:xfrm>
            <a:off x="420688" y="3343276"/>
            <a:ext cx="8331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cs typeface="Courier New" pitchFamily="49" charset="0"/>
              </a:rPr>
              <a:t>A </a:t>
            </a:r>
            <a:r>
              <a:rPr lang="en-US" dirty="0">
                <a:solidFill>
                  <a:srgbClr val="A50021"/>
                </a:solidFill>
                <a:cs typeface="Courier New" pitchFamily="49" charset="0"/>
              </a:rPr>
              <a:t>directed graph</a:t>
            </a:r>
            <a:r>
              <a:rPr lang="en-US" dirty="0">
                <a:cs typeface="Courier New" pitchFamily="49" charset="0"/>
              </a:rPr>
              <a:t> of </a:t>
            </a:r>
            <a:r>
              <a:rPr lang="en-US" dirty="0">
                <a:solidFill>
                  <a:srgbClr val="A50021"/>
                </a:solidFill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vertices can be represented </a:t>
            </a:r>
            <a:r>
              <a:rPr lang="en-US" dirty="0" smtClean="0">
                <a:cs typeface="Courier New" pitchFamily="49" charset="0"/>
              </a:rPr>
              <a:t>by an </a:t>
            </a:r>
            <a:r>
              <a:rPr lang="en-US" dirty="0" smtClean="0">
                <a:solidFill>
                  <a:srgbClr val="A50021"/>
                </a:solidFill>
                <a:cs typeface="Courier New" pitchFamily="49" charset="0"/>
              </a:rPr>
              <a:t>array of n linked </a:t>
            </a:r>
            <a:r>
              <a:rPr lang="en-US" dirty="0">
                <a:solidFill>
                  <a:srgbClr val="A50021"/>
                </a:solidFill>
                <a:cs typeface="Courier New" pitchFamily="49" charset="0"/>
              </a:rPr>
              <a:t>lists. 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This is called an </a:t>
            </a:r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adjacency list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.</a:t>
            </a: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3228182" y="4484689"/>
            <a:ext cx="26622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list&lt;</a:t>
            </a:r>
            <a:r>
              <a:rPr lang="en-US" dirty="0" err="1" smtClean="0"/>
              <a:t>int</a:t>
            </a:r>
            <a:r>
              <a:rPr lang="en-US" dirty="0" smtClean="0"/>
              <a:t>&gt; graph[</a:t>
            </a:r>
            <a:r>
              <a:rPr lang="en-US" dirty="0" smtClean="0">
                <a:solidFill>
                  <a:srgbClr val="A50021"/>
                </a:solidFill>
              </a:rPr>
              <a:t>n</a:t>
            </a:r>
            <a:r>
              <a:rPr lang="en-US" dirty="0"/>
              <a:t>];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3.33333E-6 -0.65185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7014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6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/>
                                        <p:tgtEl>
                                          <p:spTgt spid="7014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0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7014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0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701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0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44" grpId="0"/>
      <p:bldP spid="701445" grpId="0" autoUpdateAnimBg="0"/>
      <p:bldP spid="701445" grpId="1"/>
      <p:bldP spid="701447" grpId="0" autoUpdateAnimBg="0"/>
      <p:bldP spid="701447" grpId="1"/>
      <p:bldP spid="701446" grpId="0"/>
      <p:bldP spid="701446" grpId="1"/>
      <p:bldP spid="17" grpId="0"/>
      <p:bldP spid="1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855F-4C3E-4BCC-86EF-58044CB11D4E}" type="slidenum">
              <a:rPr lang="en-US"/>
              <a:pPr/>
              <a:t>12</a:t>
            </a:fld>
            <a:endParaRPr lang="en-US"/>
          </a:p>
        </p:txBody>
      </p:sp>
      <p:sp>
        <p:nvSpPr>
          <p:cNvPr id="70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57175"/>
            <a:ext cx="7772400" cy="1143000"/>
          </a:xfrm>
          <a:noFill/>
          <a:ln/>
        </p:spPr>
        <p:txBody>
          <a:bodyPr/>
          <a:lstStyle/>
          <a:p>
            <a:r>
              <a:rPr lang="en-US" sz="3600" dirty="0" smtClean="0"/>
              <a:t>The Adjacency List</a:t>
            </a:r>
            <a:endParaRPr lang="en-US" sz="3600" dirty="0"/>
          </a:p>
        </p:txBody>
      </p:sp>
      <p:sp>
        <p:nvSpPr>
          <p:cNvPr id="702472" name="Text Box 8"/>
          <p:cNvSpPr txBox="1">
            <a:spLocks noChangeArrowheads="1"/>
          </p:cNvSpPr>
          <p:nvPr/>
        </p:nvSpPr>
        <p:spPr bwMode="auto">
          <a:xfrm>
            <a:off x="344488" y="2270125"/>
            <a:ext cx="26885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list&lt;</a:t>
            </a:r>
            <a:r>
              <a:rPr lang="en-US" dirty="0" err="1" smtClean="0"/>
              <a:t>int</a:t>
            </a:r>
            <a:r>
              <a:rPr lang="en-US" dirty="0" smtClean="0"/>
              <a:t>&gt; graph[</a:t>
            </a:r>
            <a:r>
              <a:rPr lang="en-US" dirty="0" smtClean="0">
                <a:solidFill>
                  <a:srgbClr val="A50021"/>
                </a:solidFill>
              </a:rPr>
              <a:t>4</a:t>
            </a:r>
            <a:r>
              <a:rPr lang="en-US" dirty="0"/>
              <a:t>];</a:t>
            </a:r>
          </a:p>
        </p:txBody>
      </p:sp>
      <p:sp>
        <p:nvSpPr>
          <p:cNvPr id="702473" name="Text Box 9"/>
          <p:cNvSpPr txBox="1">
            <a:spLocks noChangeArrowheads="1"/>
          </p:cNvSpPr>
          <p:nvPr/>
        </p:nvSpPr>
        <p:spPr bwMode="auto">
          <a:xfrm>
            <a:off x="330200" y="3260725"/>
            <a:ext cx="3471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graph[0].push_back(3);</a:t>
            </a:r>
          </a:p>
        </p:txBody>
      </p:sp>
      <p:sp>
        <p:nvSpPr>
          <p:cNvPr id="702486" name="Text Box 22"/>
          <p:cNvSpPr txBox="1">
            <a:spLocks noChangeArrowheads="1"/>
          </p:cNvSpPr>
          <p:nvPr/>
        </p:nvSpPr>
        <p:spPr bwMode="auto">
          <a:xfrm>
            <a:off x="423863" y="2814638"/>
            <a:ext cx="4510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// edge from node 0 to node 3</a:t>
            </a:r>
          </a:p>
        </p:txBody>
      </p:sp>
      <p:sp>
        <p:nvSpPr>
          <p:cNvPr id="702487" name="Line 23"/>
          <p:cNvSpPr>
            <a:spLocks noChangeShapeType="1"/>
          </p:cNvSpPr>
          <p:nvPr/>
        </p:nvSpPr>
        <p:spPr bwMode="auto">
          <a:xfrm flipH="1">
            <a:off x="6899274" y="5273675"/>
            <a:ext cx="314325" cy="2397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02504" name="Group 40"/>
          <p:cNvGrpSpPr>
            <a:grpSpLocks/>
          </p:cNvGrpSpPr>
          <p:nvPr/>
        </p:nvGrpSpPr>
        <p:grpSpPr bwMode="auto">
          <a:xfrm>
            <a:off x="5410200" y="2193925"/>
            <a:ext cx="2808288" cy="4352925"/>
            <a:chOff x="3655" y="1296"/>
            <a:chExt cx="1769" cy="2742"/>
          </a:xfrm>
        </p:grpSpPr>
        <p:grpSp>
          <p:nvGrpSpPr>
            <p:cNvPr id="702474" name="Group 10"/>
            <p:cNvGrpSpPr>
              <a:grpSpLocks/>
            </p:cNvGrpSpPr>
            <p:nvPr/>
          </p:nvGrpSpPr>
          <p:grpSpPr bwMode="auto">
            <a:xfrm>
              <a:off x="4347" y="2976"/>
              <a:ext cx="1077" cy="1062"/>
              <a:chOff x="3339" y="1872"/>
              <a:chExt cx="1077" cy="1062"/>
            </a:xfrm>
          </p:grpSpPr>
          <p:grpSp>
            <p:nvGrpSpPr>
              <p:cNvPr id="702475" name="Group 11"/>
              <p:cNvGrpSpPr>
                <a:grpSpLocks/>
              </p:cNvGrpSpPr>
              <p:nvPr/>
            </p:nvGrpSpPr>
            <p:grpSpPr bwMode="auto">
              <a:xfrm>
                <a:off x="3339" y="1872"/>
                <a:ext cx="1077" cy="1052"/>
                <a:chOff x="2907" y="2304"/>
                <a:chExt cx="1077" cy="1052"/>
              </a:xfrm>
            </p:grpSpPr>
            <p:sp>
              <p:nvSpPr>
                <p:cNvPr id="702476" name="Oval 12"/>
                <p:cNvSpPr>
                  <a:spLocks noChangeArrowheads="1"/>
                </p:cNvSpPr>
                <p:nvPr/>
              </p:nvSpPr>
              <p:spPr bwMode="auto">
                <a:xfrm>
                  <a:off x="3312" y="2304"/>
                  <a:ext cx="288" cy="288"/>
                </a:xfrm>
                <a:prstGeom prst="ellipse">
                  <a:avLst/>
                </a:prstGeom>
                <a:solidFill>
                  <a:srgbClr val="CCFFFF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2477" name="Oval 13"/>
                <p:cNvSpPr>
                  <a:spLocks noChangeArrowheads="1"/>
                </p:cNvSpPr>
                <p:nvPr/>
              </p:nvSpPr>
              <p:spPr bwMode="auto">
                <a:xfrm>
                  <a:off x="3696" y="2688"/>
                  <a:ext cx="288" cy="288"/>
                </a:xfrm>
                <a:prstGeom prst="ellipse">
                  <a:avLst/>
                </a:prstGeom>
                <a:solidFill>
                  <a:srgbClr val="CCFFFF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2478" name="Oval 14"/>
                <p:cNvSpPr>
                  <a:spLocks noChangeArrowheads="1"/>
                </p:cNvSpPr>
                <p:nvPr/>
              </p:nvSpPr>
              <p:spPr bwMode="auto">
                <a:xfrm>
                  <a:off x="2907" y="2667"/>
                  <a:ext cx="288" cy="288"/>
                </a:xfrm>
                <a:prstGeom prst="ellipse">
                  <a:avLst/>
                </a:prstGeom>
                <a:solidFill>
                  <a:srgbClr val="CCFFFF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2479" name="Oval 15"/>
                <p:cNvSpPr>
                  <a:spLocks noChangeArrowheads="1"/>
                </p:cNvSpPr>
                <p:nvPr/>
              </p:nvSpPr>
              <p:spPr bwMode="auto">
                <a:xfrm>
                  <a:off x="3359" y="3068"/>
                  <a:ext cx="288" cy="288"/>
                </a:xfrm>
                <a:prstGeom prst="ellipse">
                  <a:avLst/>
                </a:prstGeom>
                <a:solidFill>
                  <a:srgbClr val="CCFFFF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02481" name="Text Box 17"/>
              <p:cNvSpPr txBox="1">
                <a:spLocks noChangeArrowheads="1"/>
              </p:cNvSpPr>
              <p:nvPr/>
            </p:nvSpPr>
            <p:spPr bwMode="auto">
              <a:xfrm>
                <a:off x="3783" y="1886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</a:t>
                </a:r>
              </a:p>
            </p:txBody>
          </p:sp>
          <p:sp>
            <p:nvSpPr>
              <p:cNvPr id="702482" name="Text Box 18"/>
              <p:cNvSpPr txBox="1">
                <a:spLocks noChangeArrowheads="1"/>
              </p:cNvSpPr>
              <p:nvPr/>
            </p:nvSpPr>
            <p:spPr bwMode="auto">
              <a:xfrm>
                <a:off x="4135" y="2256"/>
                <a:ext cx="20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  <p:sp>
            <p:nvSpPr>
              <p:cNvPr id="702483" name="Text Box 19"/>
              <p:cNvSpPr txBox="1">
                <a:spLocks noChangeArrowheads="1"/>
              </p:cNvSpPr>
              <p:nvPr/>
            </p:nvSpPr>
            <p:spPr bwMode="auto">
              <a:xfrm>
                <a:off x="3809" y="2646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702484" name="Text Box 20"/>
              <p:cNvSpPr txBox="1">
                <a:spLocks noChangeArrowheads="1"/>
              </p:cNvSpPr>
              <p:nvPr/>
            </p:nvSpPr>
            <p:spPr bwMode="auto">
              <a:xfrm>
                <a:off x="3367" y="2225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</p:grpSp>
        <p:grpSp>
          <p:nvGrpSpPr>
            <p:cNvPr id="702503" name="Group 39"/>
            <p:cNvGrpSpPr>
              <a:grpSpLocks/>
            </p:cNvGrpSpPr>
            <p:nvPr/>
          </p:nvGrpSpPr>
          <p:grpSpPr bwMode="auto">
            <a:xfrm>
              <a:off x="3655" y="1296"/>
              <a:ext cx="736" cy="1152"/>
              <a:chOff x="3655" y="1296"/>
              <a:chExt cx="736" cy="1152"/>
            </a:xfrm>
          </p:grpSpPr>
          <p:grpSp>
            <p:nvGrpSpPr>
              <p:cNvPr id="702497" name="Group 33"/>
              <p:cNvGrpSpPr>
                <a:grpSpLocks/>
              </p:cNvGrpSpPr>
              <p:nvPr/>
            </p:nvGrpSpPr>
            <p:grpSpPr bwMode="auto">
              <a:xfrm>
                <a:off x="3888" y="1296"/>
                <a:ext cx="432" cy="1152"/>
                <a:chOff x="3888" y="1296"/>
                <a:chExt cx="432" cy="1152"/>
              </a:xfrm>
            </p:grpSpPr>
            <p:sp>
              <p:nvSpPr>
                <p:cNvPr id="702488" name="Rectangle 24"/>
                <p:cNvSpPr>
                  <a:spLocks noChangeArrowheads="1"/>
                </p:cNvSpPr>
                <p:nvPr/>
              </p:nvSpPr>
              <p:spPr bwMode="auto">
                <a:xfrm>
                  <a:off x="3888" y="1296"/>
                  <a:ext cx="432" cy="288"/>
                </a:xfrm>
                <a:prstGeom prst="rect">
                  <a:avLst/>
                </a:prstGeom>
                <a:solidFill>
                  <a:srgbClr val="CCFFCC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2489" name="Rectangle 25"/>
                <p:cNvSpPr>
                  <a:spLocks noChangeArrowheads="1"/>
                </p:cNvSpPr>
                <p:nvPr/>
              </p:nvSpPr>
              <p:spPr bwMode="auto">
                <a:xfrm>
                  <a:off x="3888" y="1584"/>
                  <a:ext cx="432" cy="288"/>
                </a:xfrm>
                <a:prstGeom prst="rect">
                  <a:avLst/>
                </a:prstGeom>
                <a:solidFill>
                  <a:srgbClr val="CCFFCC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2490" name="Rectangle 26"/>
                <p:cNvSpPr>
                  <a:spLocks noChangeArrowheads="1"/>
                </p:cNvSpPr>
                <p:nvPr/>
              </p:nvSpPr>
              <p:spPr bwMode="auto">
                <a:xfrm>
                  <a:off x="3888" y="1872"/>
                  <a:ext cx="432" cy="288"/>
                </a:xfrm>
                <a:prstGeom prst="rect">
                  <a:avLst/>
                </a:prstGeom>
                <a:solidFill>
                  <a:srgbClr val="CCFFCC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2491" name="Rectangle 27"/>
                <p:cNvSpPr>
                  <a:spLocks noChangeArrowheads="1"/>
                </p:cNvSpPr>
                <p:nvPr/>
              </p:nvSpPr>
              <p:spPr bwMode="auto">
                <a:xfrm>
                  <a:off x="3888" y="2160"/>
                  <a:ext cx="432" cy="288"/>
                </a:xfrm>
                <a:prstGeom prst="rect">
                  <a:avLst/>
                </a:prstGeom>
                <a:solidFill>
                  <a:srgbClr val="CCFFCC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02492" name="Text Box 28"/>
              <p:cNvSpPr txBox="1">
                <a:spLocks noChangeArrowheads="1"/>
              </p:cNvSpPr>
              <p:nvPr/>
            </p:nvSpPr>
            <p:spPr bwMode="auto">
              <a:xfrm>
                <a:off x="3655" y="1303"/>
                <a:ext cx="248" cy="10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700"/>
                  <a:t>0</a:t>
                </a:r>
              </a:p>
              <a:p>
                <a:pPr algn="ctr"/>
                <a:r>
                  <a:rPr lang="en-US" sz="2700"/>
                  <a:t>1</a:t>
                </a:r>
              </a:p>
              <a:p>
                <a:pPr algn="ctr"/>
                <a:r>
                  <a:rPr lang="en-US" sz="2700"/>
                  <a:t>2</a:t>
                </a:r>
              </a:p>
              <a:p>
                <a:pPr algn="ctr"/>
                <a:r>
                  <a:rPr lang="en-US" sz="2700"/>
                  <a:t>3</a:t>
                </a:r>
              </a:p>
            </p:txBody>
          </p:sp>
          <p:sp>
            <p:nvSpPr>
              <p:cNvPr id="702493" name="Text Box 29"/>
              <p:cNvSpPr txBox="1">
                <a:spLocks noChangeArrowheads="1"/>
              </p:cNvSpPr>
              <p:nvPr/>
            </p:nvSpPr>
            <p:spPr bwMode="auto">
              <a:xfrm>
                <a:off x="3845" y="1335"/>
                <a:ext cx="53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NULL</a:t>
                </a:r>
              </a:p>
            </p:txBody>
          </p:sp>
          <p:sp>
            <p:nvSpPr>
              <p:cNvPr id="702494" name="Text Box 30"/>
              <p:cNvSpPr txBox="1">
                <a:spLocks noChangeArrowheads="1"/>
              </p:cNvSpPr>
              <p:nvPr/>
            </p:nvSpPr>
            <p:spPr bwMode="auto">
              <a:xfrm>
                <a:off x="3840" y="1622"/>
                <a:ext cx="53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NULL</a:t>
                </a:r>
              </a:p>
            </p:txBody>
          </p:sp>
          <p:sp>
            <p:nvSpPr>
              <p:cNvPr id="702495" name="Text Box 31"/>
              <p:cNvSpPr txBox="1">
                <a:spLocks noChangeArrowheads="1"/>
              </p:cNvSpPr>
              <p:nvPr/>
            </p:nvSpPr>
            <p:spPr bwMode="auto">
              <a:xfrm>
                <a:off x="3853" y="1896"/>
                <a:ext cx="53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NULL</a:t>
                </a:r>
              </a:p>
            </p:txBody>
          </p:sp>
          <p:sp>
            <p:nvSpPr>
              <p:cNvPr id="702496" name="Text Box 32"/>
              <p:cNvSpPr txBox="1">
                <a:spLocks noChangeArrowheads="1"/>
              </p:cNvSpPr>
              <p:nvPr/>
            </p:nvSpPr>
            <p:spPr bwMode="auto">
              <a:xfrm>
                <a:off x="3848" y="2181"/>
                <a:ext cx="53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NULL</a:t>
                </a:r>
              </a:p>
            </p:txBody>
          </p:sp>
        </p:grpSp>
      </p:grpSp>
      <p:grpSp>
        <p:nvGrpSpPr>
          <p:cNvPr id="702514" name="Group 50"/>
          <p:cNvGrpSpPr>
            <a:grpSpLocks/>
          </p:cNvGrpSpPr>
          <p:nvPr/>
        </p:nvGrpSpPr>
        <p:grpSpPr bwMode="auto">
          <a:xfrm>
            <a:off x="5781675" y="2120900"/>
            <a:ext cx="2038350" cy="822325"/>
            <a:chOff x="3889" y="1250"/>
            <a:chExt cx="1284" cy="518"/>
          </a:xfrm>
        </p:grpSpPr>
        <p:sp>
          <p:nvSpPr>
            <p:cNvPr id="702499" name="Rectangle 35"/>
            <p:cNvSpPr>
              <a:spLocks noChangeArrowheads="1"/>
            </p:cNvSpPr>
            <p:nvPr/>
          </p:nvSpPr>
          <p:spPr bwMode="auto">
            <a:xfrm>
              <a:off x="3889" y="1295"/>
              <a:ext cx="432" cy="288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02508" name="Group 44"/>
            <p:cNvGrpSpPr>
              <a:grpSpLocks/>
            </p:cNvGrpSpPr>
            <p:nvPr/>
          </p:nvGrpSpPr>
          <p:grpSpPr bwMode="auto">
            <a:xfrm>
              <a:off x="4128" y="1250"/>
              <a:ext cx="1045" cy="518"/>
              <a:chOff x="4128" y="1250"/>
              <a:chExt cx="1045" cy="518"/>
            </a:xfrm>
          </p:grpSpPr>
          <p:sp>
            <p:nvSpPr>
              <p:cNvPr id="702505" name="Line 41"/>
              <p:cNvSpPr>
                <a:spLocks noChangeShapeType="1"/>
              </p:cNvSpPr>
              <p:nvPr/>
            </p:nvSpPr>
            <p:spPr bwMode="auto">
              <a:xfrm>
                <a:off x="4128" y="1440"/>
                <a:ext cx="432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2506" name="Rectangle 42"/>
              <p:cNvSpPr>
                <a:spLocks noChangeArrowheads="1"/>
              </p:cNvSpPr>
              <p:nvPr/>
            </p:nvSpPr>
            <p:spPr bwMode="auto">
              <a:xfrm>
                <a:off x="4566" y="1269"/>
                <a:ext cx="570" cy="459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2507" name="Text Box 43"/>
              <p:cNvSpPr txBox="1">
                <a:spLocks noChangeArrowheads="1"/>
              </p:cNvSpPr>
              <p:nvPr/>
            </p:nvSpPr>
            <p:spPr bwMode="auto">
              <a:xfrm>
                <a:off x="4551" y="1250"/>
                <a:ext cx="622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3</a:t>
                </a:r>
              </a:p>
              <a:p>
                <a:pPr algn="ctr"/>
                <a:r>
                  <a:rPr lang="en-US"/>
                  <a:t>NULL</a:t>
                </a:r>
              </a:p>
            </p:txBody>
          </p:sp>
        </p:grpSp>
      </p:grpSp>
      <p:sp>
        <p:nvSpPr>
          <p:cNvPr id="702509" name="Text Box 45"/>
          <p:cNvSpPr txBox="1">
            <a:spLocks noChangeArrowheads="1"/>
          </p:cNvSpPr>
          <p:nvPr/>
        </p:nvSpPr>
        <p:spPr bwMode="auto">
          <a:xfrm>
            <a:off x="304800" y="3717925"/>
            <a:ext cx="3471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graph[2].</a:t>
            </a:r>
            <a:r>
              <a:rPr lang="en-US" dirty="0" err="1" smtClean="0"/>
              <a:t>push_back</a:t>
            </a:r>
            <a:r>
              <a:rPr lang="en-US" dirty="0" smtClean="0"/>
              <a:t>(0);</a:t>
            </a:r>
            <a:endParaRPr lang="en-US" dirty="0"/>
          </a:p>
        </p:txBody>
      </p:sp>
      <p:grpSp>
        <p:nvGrpSpPr>
          <p:cNvPr id="702515" name="Group 51"/>
          <p:cNvGrpSpPr>
            <a:grpSpLocks/>
          </p:cNvGrpSpPr>
          <p:nvPr/>
        </p:nvGrpSpPr>
        <p:grpSpPr bwMode="auto">
          <a:xfrm>
            <a:off x="5780088" y="3043239"/>
            <a:ext cx="2041525" cy="830263"/>
            <a:chOff x="3889" y="1250"/>
            <a:chExt cx="1286" cy="523"/>
          </a:xfrm>
        </p:grpSpPr>
        <p:sp>
          <p:nvSpPr>
            <p:cNvPr id="702516" name="Rectangle 52"/>
            <p:cNvSpPr>
              <a:spLocks noChangeArrowheads="1"/>
            </p:cNvSpPr>
            <p:nvPr/>
          </p:nvSpPr>
          <p:spPr bwMode="auto">
            <a:xfrm>
              <a:off x="3889" y="1295"/>
              <a:ext cx="432" cy="288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02517" name="Group 53"/>
            <p:cNvGrpSpPr>
              <a:grpSpLocks/>
            </p:cNvGrpSpPr>
            <p:nvPr/>
          </p:nvGrpSpPr>
          <p:grpSpPr bwMode="auto">
            <a:xfrm>
              <a:off x="4128" y="1250"/>
              <a:ext cx="1047" cy="523"/>
              <a:chOff x="4128" y="1250"/>
              <a:chExt cx="1047" cy="523"/>
            </a:xfrm>
          </p:grpSpPr>
          <p:sp>
            <p:nvSpPr>
              <p:cNvPr id="702518" name="Line 54"/>
              <p:cNvSpPr>
                <a:spLocks noChangeShapeType="1"/>
              </p:cNvSpPr>
              <p:nvPr/>
            </p:nvSpPr>
            <p:spPr bwMode="auto">
              <a:xfrm>
                <a:off x="4128" y="1440"/>
                <a:ext cx="432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2519" name="Rectangle 55"/>
              <p:cNvSpPr>
                <a:spLocks noChangeArrowheads="1"/>
              </p:cNvSpPr>
              <p:nvPr/>
            </p:nvSpPr>
            <p:spPr bwMode="auto">
              <a:xfrm>
                <a:off x="4566" y="1269"/>
                <a:ext cx="570" cy="459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2520" name="Text Box 56"/>
              <p:cNvSpPr txBox="1">
                <a:spLocks noChangeArrowheads="1"/>
              </p:cNvSpPr>
              <p:nvPr/>
            </p:nvSpPr>
            <p:spPr bwMode="auto">
              <a:xfrm>
                <a:off x="4548" y="1250"/>
                <a:ext cx="627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  <a:p>
                <a:pPr algn="ctr"/>
                <a:r>
                  <a:rPr lang="en-US" dirty="0"/>
                  <a:t>NULL</a:t>
                </a:r>
              </a:p>
            </p:txBody>
          </p:sp>
        </p:grpSp>
      </p:grpSp>
      <p:sp>
        <p:nvSpPr>
          <p:cNvPr id="702521" name="Line 57"/>
          <p:cNvSpPr>
            <a:spLocks noChangeShapeType="1"/>
          </p:cNvSpPr>
          <p:nvPr/>
        </p:nvSpPr>
        <p:spPr bwMode="auto">
          <a:xfrm flipH="1" flipV="1">
            <a:off x="7397063" y="5330263"/>
            <a:ext cx="42755" cy="743511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2522" name="Text Box 58"/>
          <p:cNvSpPr txBox="1">
            <a:spLocks noChangeArrowheads="1"/>
          </p:cNvSpPr>
          <p:nvPr/>
        </p:nvSpPr>
        <p:spPr bwMode="auto">
          <a:xfrm>
            <a:off x="304800" y="4175125"/>
            <a:ext cx="3422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graph[0].push_back(1);</a:t>
            </a:r>
          </a:p>
        </p:txBody>
      </p:sp>
      <p:grpSp>
        <p:nvGrpSpPr>
          <p:cNvPr id="702531" name="Group 67"/>
          <p:cNvGrpSpPr>
            <a:grpSpLocks/>
          </p:cNvGrpSpPr>
          <p:nvPr/>
        </p:nvGrpSpPr>
        <p:grpSpPr bwMode="auto">
          <a:xfrm>
            <a:off x="6899275" y="2109788"/>
            <a:ext cx="2046288" cy="822325"/>
            <a:chOff x="4593" y="1243"/>
            <a:chExt cx="1289" cy="518"/>
          </a:xfrm>
        </p:grpSpPr>
        <p:sp>
          <p:nvSpPr>
            <p:cNvPr id="702530" name="Rectangle 66"/>
            <p:cNvSpPr>
              <a:spLocks noChangeArrowheads="1"/>
            </p:cNvSpPr>
            <p:nvPr/>
          </p:nvSpPr>
          <p:spPr bwMode="auto">
            <a:xfrm>
              <a:off x="4593" y="1511"/>
              <a:ext cx="516" cy="1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526" name="Line 62"/>
            <p:cNvSpPr>
              <a:spLocks noChangeShapeType="1"/>
            </p:cNvSpPr>
            <p:nvPr/>
          </p:nvSpPr>
          <p:spPr bwMode="auto">
            <a:xfrm flipV="1">
              <a:off x="4964" y="1269"/>
              <a:ext cx="304" cy="314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527" name="Rectangle 63"/>
            <p:cNvSpPr>
              <a:spLocks noChangeArrowheads="1"/>
            </p:cNvSpPr>
            <p:nvPr/>
          </p:nvSpPr>
          <p:spPr bwMode="auto">
            <a:xfrm>
              <a:off x="5275" y="1262"/>
              <a:ext cx="570" cy="459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528" name="Text Box 64"/>
            <p:cNvSpPr txBox="1">
              <a:spLocks noChangeArrowheads="1"/>
            </p:cNvSpPr>
            <p:nvPr/>
          </p:nvSpPr>
          <p:spPr bwMode="auto">
            <a:xfrm>
              <a:off x="5260" y="1243"/>
              <a:ext cx="62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</a:t>
              </a:r>
            </a:p>
            <a:p>
              <a:pPr algn="ctr"/>
              <a:r>
                <a:rPr lang="en-US"/>
                <a:t>NULL</a:t>
              </a:r>
            </a:p>
          </p:txBody>
        </p:sp>
      </p:grpSp>
      <p:sp>
        <p:nvSpPr>
          <p:cNvPr id="702533" name="Line 69"/>
          <p:cNvSpPr>
            <a:spLocks noChangeShapeType="1"/>
          </p:cNvSpPr>
          <p:nvPr/>
        </p:nvSpPr>
        <p:spPr bwMode="auto">
          <a:xfrm>
            <a:off x="7571239" y="5214253"/>
            <a:ext cx="288925" cy="3159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2534" name="Text Box 70"/>
          <p:cNvSpPr txBox="1">
            <a:spLocks noChangeArrowheads="1"/>
          </p:cNvSpPr>
          <p:nvPr/>
        </p:nvSpPr>
        <p:spPr bwMode="auto">
          <a:xfrm>
            <a:off x="519113" y="5273675"/>
            <a:ext cx="532288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cs typeface="Courier New" pitchFamily="49" charset="0"/>
              </a:rPr>
              <a:t>So for each entry </a:t>
            </a:r>
            <a:r>
              <a:rPr lang="en-US">
                <a:solidFill>
                  <a:srgbClr val="A50021"/>
                </a:solidFill>
                <a:cs typeface="Courier New" pitchFamily="49" charset="0"/>
              </a:rPr>
              <a:t>j</a:t>
            </a:r>
            <a:r>
              <a:rPr lang="en-US">
                <a:cs typeface="Courier New" pitchFamily="49" charset="0"/>
              </a:rPr>
              <a:t>, in list </a:t>
            </a:r>
            <a:r>
              <a:rPr lang="en-US">
                <a:solidFill>
                  <a:srgbClr val="A50021"/>
                </a:solidFill>
                <a:cs typeface="Courier New" pitchFamily="49" charset="0"/>
              </a:rPr>
              <a:t>i</a:t>
            </a:r>
            <a:r>
              <a:rPr lang="en-US">
                <a:cs typeface="Courier New" pitchFamily="49" charset="0"/>
              </a:rPr>
              <a:t>, this means that there is an edge from vertex </a:t>
            </a:r>
            <a:r>
              <a:rPr lang="en-US">
                <a:solidFill>
                  <a:srgbClr val="A50021"/>
                </a:solidFill>
                <a:cs typeface="Courier New" pitchFamily="49" charset="0"/>
              </a:rPr>
              <a:t>i </a:t>
            </a:r>
            <a:r>
              <a:rPr lang="en-US">
                <a:cs typeface="Courier New" pitchFamily="49" charset="0"/>
              </a:rPr>
              <a:t>to vertex </a:t>
            </a:r>
            <a:r>
              <a:rPr lang="en-US">
                <a:solidFill>
                  <a:srgbClr val="A50021"/>
                </a:solidFill>
                <a:cs typeface="Courier New" pitchFamily="49" charset="0"/>
              </a:rPr>
              <a:t>j</a:t>
            </a:r>
            <a:r>
              <a:rPr lang="en-US">
                <a:cs typeface="Courier New" pitchFamily="49" charset="0"/>
              </a:rPr>
              <a:t>.</a:t>
            </a:r>
            <a:endParaRPr lang="en-US"/>
          </a:p>
        </p:txBody>
      </p:sp>
      <p:grpSp>
        <p:nvGrpSpPr>
          <p:cNvPr id="702538" name="Group 74"/>
          <p:cNvGrpSpPr>
            <a:grpSpLocks/>
          </p:cNvGrpSpPr>
          <p:nvPr/>
        </p:nvGrpSpPr>
        <p:grpSpPr bwMode="auto">
          <a:xfrm>
            <a:off x="5172075" y="2220913"/>
            <a:ext cx="269875" cy="1782762"/>
            <a:chOff x="3258" y="1327"/>
            <a:chExt cx="170" cy="1123"/>
          </a:xfrm>
        </p:grpSpPr>
        <p:sp>
          <p:nvSpPr>
            <p:cNvPr id="702535" name="Text Box 71"/>
            <p:cNvSpPr txBox="1">
              <a:spLocks noChangeArrowheads="1"/>
            </p:cNvSpPr>
            <p:nvPr/>
          </p:nvSpPr>
          <p:spPr bwMode="auto">
            <a:xfrm>
              <a:off x="3258" y="1760"/>
              <a:ext cx="1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</a:rPr>
                <a:t>i</a:t>
              </a:r>
            </a:p>
          </p:txBody>
        </p:sp>
        <p:sp>
          <p:nvSpPr>
            <p:cNvPr id="702536" name="Line 72"/>
            <p:cNvSpPr>
              <a:spLocks noChangeShapeType="1"/>
            </p:cNvSpPr>
            <p:nvPr/>
          </p:nvSpPr>
          <p:spPr bwMode="auto">
            <a:xfrm flipV="1">
              <a:off x="3343" y="1327"/>
              <a:ext cx="0" cy="384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537" name="Line 73"/>
            <p:cNvSpPr>
              <a:spLocks noChangeShapeType="1"/>
            </p:cNvSpPr>
            <p:nvPr/>
          </p:nvSpPr>
          <p:spPr bwMode="auto">
            <a:xfrm>
              <a:off x="3334" y="2092"/>
              <a:ext cx="0" cy="358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02546" name="Group 82"/>
          <p:cNvGrpSpPr>
            <a:grpSpLocks/>
          </p:cNvGrpSpPr>
          <p:nvPr/>
        </p:nvGrpSpPr>
        <p:grpSpPr bwMode="auto">
          <a:xfrm>
            <a:off x="6642100" y="1666875"/>
            <a:ext cx="2209800" cy="457200"/>
            <a:chOff x="3024" y="2669"/>
            <a:chExt cx="1392" cy="288"/>
          </a:xfrm>
        </p:grpSpPr>
        <p:sp>
          <p:nvSpPr>
            <p:cNvPr id="702543" name="Text Box 79"/>
            <p:cNvSpPr txBox="1">
              <a:spLocks noChangeArrowheads="1"/>
            </p:cNvSpPr>
            <p:nvPr/>
          </p:nvSpPr>
          <p:spPr bwMode="auto">
            <a:xfrm>
              <a:off x="3635" y="2669"/>
              <a:ext cx="1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</a:rPr>
                <a:t>j</a:t>
              </a:r>
            </a:p>
          </p:txBody>
        </p:sp>
        <p:sp>
          <p:nvSpPr>
            <p:cNvPr id="702544" name="Line 80"/>
            <p:cNvSpPr>
              <a:spLocks noChangeShapeType="1"/>
            </p:cNvSpPr>
            <p:nvPr/>
          </p:nvSpPr>
          <p:spPr bwMode="auto">
            <a:xfrm>
              <a:off x="3888" y="2832"/>
              <a:ext cx="528" cy="0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545" name="Line 81"/>
            <p:cNvSpPr>
              <a:spLocks noChangeShapeType="1"/>
            </p:cNvSpPr>
            <p:nvPr/>
          </p:nvSpPr>
          <p:spPr bwMode="auto">
            <a:xfrm flipH="1">
              <a:off x="3024" y="2832"/>
              <a:ext cx="576" cy="0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4" name="Rectangle 7"/>
          <p:cNvSpPr>
            <a:spLocks noChangeArrowheads="1"/>
          </p:cNvSpPr>
          <p:nvPr/>
        </p:nvSpPr>
        <p:spPr bwMode="auto">
          <a:xfrm>
            <a:off x="304800" y="815975"/>
            <a:ext cx="84899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cs typeface="Courier New" pitchFamily="49" charset="0"/>
              </a:rPr>
              <a:t>If we add a number </a:t>
            </a:r>
            <a:r>
              <a:rPr lang="en-US" dirty="0" smtClean="0">
                <a:solidFill>
                  <a:srgbClr val="006666"/>
                </a:solidFill>
                <a:cs typeface="Courier New" pitchFamily="49" charset="0"/>
              </a:rPr>
              <a:t>j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</a:rPr>
              <a:t>, to list number </a:t>
            </a:r>
            <a:r>
              <a:rPr lang="en-US" dirty="0" err="1" smtClean="0">
                <a:solidFill>
                  <a:srgbClr val="A50021"/>
                </a:solidFill>
                <a:cs typeface="Courier New" pitchFamily="49" charset="0"/>
              </a:rPr>
              <a:t>i</a:t>
            </a:r>
            <a:r>
              <a:rPr lang="en-US" dirty="0" smtClean="0">
                <a:solidFill>
                  <a:srgbClr val="A50021"/>
                </a:solidFill>
                <a:cs typeface="Courier New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</a:rPr>
              <a:t>(e.g., to graph[</a:t>
            </a:r>
            <a:r>
              <a:rPr lang="en-US" dirty="0" err="1" smtClean="0">
                <a:solidFill>
                  <a:srgbClr val="A50021"/>
                </a:solidFill>
                <a:cs typeface="Courier New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</a:rPr>
              <a:t>])</a:t>
            </a:r>
            <a:r>
              <a:rPr lang="en-US" dirty="0" smtClean="0">
                <a:solidFill>
                  <a:srgbClr val="A50021"/>
                </a:solidFill>
                <a:cs typeface="Courier New" pitchFamily="49" charset="0"/>
              </a:rPr>
              <a:t>, 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</a:rPr>
              <a:t>this means that there is an edge from</a:t>
            </a:r>
            <a:r>
              <a:rPr lang="en-US" dirty="0" smtClean="0">
                <a:solidFill>
                  <a:srgbClr val="006666"/>
                </a:solidFill>
                <a:cs typeface="Courier New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</a:rPr>
              <a:t>vertex </a:t>
            </a:r>
            <a:r>
              <a:rPr lang="en-US" dirty="0" err="1" smtClean="0">
                <a:solidFill>
                  <a:srgbClr val="A50021"/>
                </a:solidFill>
                <a:cs typeface="Courier New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</a:rPr>
              <a:t> to vertex </a:t>
            </a:r>
            <a:r>
              <a:rPr lang="en-US" dirty="0" smtClean="0">
                <a:solidFill>
                  <a:srgbClr val="006666"/>
                </a:solidFill>
                <a:cs typeface="Courier New" pitchFamily="49" charset="0"/>
              </a:rPr>
              <a:t>j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02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02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0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02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0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70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02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02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70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0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2472" grpId="0" autoUpdateAnimBg="0"/>
      <p:bldP spid="702473" grpId="0" autoUpdateAnimBg="0"/>
      <p:bldP spid="702486" grpId="0" autoUpdateAnimBg="0"/>
      <p:bldP spid="702487" grpId="0" animBg="1"/>
      <p:bldP spid="702509" grpId="0" autoUpdateAnimBg="0"/>
      <p:bldP spid="702521" grpId="0" animBg="1"/>
      <p:bldP spid="702522" grpId="0" autoUpdateAnimBg="0"/>
      <p:bldP spid="702533" grpId="0" animBg="1"/>
      <p:bldP spid="70253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89F5-1352-457A-86B2-00FA51D04F8D}" type="slidenum">
              <a:rPr lang="en-US"/>
              <a:pPr/>
              <a:t>13</a:t>
            </a:fld>
            <a:endParaRPr lang="en-US"/>
          </a:p>
        </p:txBody>
      </p:sp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4300"/>
            <a:ext cx="7772400" cy="1143000"/>
          </a:xfrm>
        </p:spPr>
        <p:txBody>
          <a:bodyPr/>
          <a:lstStyle/>
          <a:p>
            <a:r>
              <a:rPr lang="en-US" sz="3200" dirty="0"/>
              <a:t>Which Representation Should You Use?</a:t>
            </a:r>
          </a:p>
        </p:txBody>
      </p:sp>
      <p:sp>
        <p:nvSpPr>
          <p:cNvPr id="704515" name="Text Box 3"/>
          <p:cNvSpPr txBox="1">
            <a:spLocks noChangeArrowheads="1"/>
          </p:cNvSpPr>
          <p:nvPr/>
        </p:nvSpPr>
        <p:spPr bwMode="auto">
          <a:xfrm>
            <a:off x="301684" y="1414463"/>
            <a:ext cx="865493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 dirty="0">
                <a:cs typeface="Courier New" pitchFamily="49" charset="0"/>
              </a:rPr>
              <a:t>When should you use </a:t>
            </a:r>
            <a:r>
              <a:rPr lang="en-US" sz="2200" dirty="0" smtClean="0">
                <a:solidFill>
                  <a:schemeClr val="tx1"/>
                </a:solidFill>
                <a:cs typeface="Courier New" pitchFamily="49" charset="0"/>
              </a:rPr>
              <a:t>an</a:t>
            </a:r>
            <a:r>
              <a:rPr lang="en-US" sz="2200" dirty="0" smtClean="0">
                <a:solidFill>
                  <a:srgbClr val="A50021"/>
                </a:solidFill>
                <a:cs typeface="Courier New" pitchFamily="49" charset="0"/>
              </a:rPr>
              <a:t> adjacency matrix </a:t>
            </a:r>
            <a:r>
              <a:rPr lang="en-US" sz="2200" dirty="0" smtClean="0">
                <a:cs typeface="Courier New" pitchFamily="49" charset="0"/>
              </a:rPr>
              <a:t>vs. an </a:t>
            </a:r>
            <a:r>
              <a:rPr lang="en-US" sz="2200" dirty="0" smtClean="0">
                <a:solidFill>
                  <a:srgbClr val="A50021"/>
                </a:solidFill>
                <a:cs typeface="Courier New" pitchFamily="49" charset="0"/>
              </a:rPr>
              <a:t>adjacency</a:t>
            </a:r>
            <a:r>
              <a:rPr lang="en-US" sz="2200" dirty="0" smtClean="0">
                <a:cs typeface="Courier New" pitchFamily="49" charset="0"/>
              </a:rPr>
              <a:t> </a:t>
            </a:r>
            <a:r>
              <a:rPr lang="en-US" sz="2200" dirty="0" smtClean="0">
                <a:solidFill>
                  <a:srgbClr val="A50021"/>
                </a:solidFill>
                <a:cs typeface="Courier New" pitchFamily="49" charset="0"/>
              </a:rPr>
              <a:t>list</a:t>
            </a:r>
            <a:r>
              <a:rPr lang="en-US" sz="2200" dirty="0" smtClean="0">
                <a:cs typeface="Courier New" pitchFamily="49" charset="0"/>
              </a:rPr>
              <a:t>?</a:t>
            </a:r>
            <a:endParaRPr lang="en-US" sz="2200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84150" y="2341563"/>
            <a:ext cx="88900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  <a:cs typeface="Courier New" pitchFamily="49" charset="0"/>
              </a:rPr>
              <a:t>Scenario #1:</a:t>
            </a:r>
          </a:p>
          <a:p>
            <a:pPr algn="ctr"/>
            <a:r>
              <a:rPr lang="en-US" sz="2000" dirty="0" smtClean="0">
                <a:cs typeface="Courier New" pitchFamily="49" charset="0"/>
              </a:rPr>
              <a:t>We’ve got </a:t>
            </a:r>
            <a:r>
              <a:rPr lang="en-US" sz="2000" dirty="0" smtClean="0">
                <a:solidFill>
                  <a:srgbClr val="C00000"/>
                </a:solidFill>
                <a:cs typeface="Courier New" pitchFamily="49" charset="0"/>
              </a:rPr>
              <a:t>10,000,000 users </a:t>
            </a:r>
            <a:r>
              <a:rPr lang="en-US" sz="2000" dirty="0" smtClean="0">
                <a:cs typeface="Courier New" pitchFamily="49" charset="0"/>
              </a:rPr>
              <a:t>who have relationships with each other – typically each person is friends with just a </a:t>
            </a:r>
            <a:r>
              <a:rPr lang="en-US" sz="2000" dirty="0" smtClean="0">
                <a:solidFill>
                  <a:srgbClr val="C00000"/>
                </a:solidFill>
                <a:cs typeface="Courier New" pitchFamily="49" charset="0"/>
              </a:rPr>
              <a:t>few hundred</a:t>
            </a:r>
            <a:r>
              <a:rPr lang="en-US" sz="2000" dirty="0" smtClean="0">
                <a:cs typeface="Courier New" pitchFamily="49" charset="0"/>
              </a:rPr>
              <a:t> other people.</a:t>
            </a:r>
            <a:endParaRPr lang="en-US" sz="2000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84150" y="3586163"/>
            <a:ext cx="8890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  <a:cs typeface="Courier New" pitchFamily="49" charset="0"/>
              </a:rPr>
              <a:t>What would you do?</a:t>
            </a:r>
            <a:endParaRPr lang="en-US" sz="2000" dirty="0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84150" y="4170363"/>
            <a:ext cx="8890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cs typeface="Courier New" pitchFamily="49" charset="0"/>
              </a:rPr>
              <a:t>Option A: 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Store the graph in a </a:t>
            </a:r>
            <a:r>
              <a:rPr lang="en-US" sz="2000" dirty="0" smtClean="0">
                <a:solidFill>
                  <a:srgbClr val="C00000"/>
                </a:solidFill>
                <a:cs typeface="Courier New" pitchFamily="49" charset="0"/>
              </a:rPr>
              <a:t>10 million 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by </a:t>
            </a:r>
            <a:r>
              <a:rPr lang="en-US" sz="2000" dirty="0" smtClean="0">
                <a:solidFill>
                  <a:srgbClr val="C00000"/>
                </a:solidFill>
                <a:cs typeface="Courier New" pitchFamily="49" charset="0"/>
              </a:rPr>
              <a:t>10 million 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array?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184150" y="5072063"/>
            <a:ext cx="8890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cs typeface="Courier New" pitchFamily="49" charset="0"/>
              </a:rPr>
              <a:t>Option B: 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Store your graph in an array holding</a:t>
            </a:r>
            <a:b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</a:br>
            <a:r>
              <a:rPr lang="en-US" sz="2000" dirty="0" smtClean="0">
                <a:solidFill>
                  <a:srgbClr val="C00000"/>
                </a:solidFill>
                <a:cs typeface="Courier New" pitchFamily="49" charset="0"/>
              </a:rPr>
              <a:t>10 million linked lists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, each holding roughly </a:t>
            </a:r>
            <a:r>
              <a:rPr lang="en-US" sz="2000" dirty="0" smtClean="0">
                <a:solidFill>
                  <a:srgbClr val="C00000"/>
                </a:solidFill>
                <a:cs typeface="Courier New" pitchFamily="49" charset="0"/>
              </a:rPr>
              <a:t>500 items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?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Documents and Settings\carey_nachenberg\Local Settings\Temporary Internet Files\Content.IE5\TH27QTJQ\MC900433886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300" y="4845050"/>
            <a:ext cx="1428750" cy="142875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532975" y="4533900"/>
            <a:ext cx="2233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(That’s </a:t>
            </a:r>
            <a:r>
              <a:rPr lang="en-US" sz="1400" dirty="0" smtClean="0">
                <a:solidFill>
                  <a:srgbClr val="FF0000"/>
                </a:solidFill>
              </a:rPr>
              <a:t>100 trillion </a:t>
            </a:r>
            <a:r>
              <a:rPr lang="en-US" sz="1400" dirty="0" smtClean="0"/>
              <a:t>cells)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139275" y="5778500"/>
            <a:ext cx="3172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(That’s only </a:t>
            </a:r>
            <a:r>
              <a:rPr lang="en-US" sz="1400" dirty="0" smtClean="0">
                <a:solidFill>
                  <a:srgbClr val="FF0000"/>
                </a:solidFill>
              </a:rPr>
              <a:t>5 billion </a:t>
            </a:r>
            <a:r>
              <a:rPr lang="en-US" sz="1400" dirty="0" smtClean="0"/>
              <a:t>pieces of data)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4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89F5-1352-457A-86B2-00FA51D04F8D}" type="slidenum">
              <a:rPr lang="en-US"/>
              <a:pPr/>
              <a:t>14</a:t>
            </a:fld>
            <a:endParaRPr lang="en-US"/>
          </a:p>
        </p:txBody>
      </p:sp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4300"/>
            <a:ext cx="7772400" cy="1143000"/>
          </a:xfrm>
        </p:spPr>
        <p:txBody>
          <a:bodyPr/>
          <a:lstStyle/>
          <a:p>
            <a:r>
              <a:rPr lang="en-US" sz="3200"/>
              <a:t>Which Representation Should You Use?</a:t>
            </a:r>
          </a:p>
        </p:txBody>
      </p:sp>
      <p:sp>
        <p:nvSpPr>
          <p:cNvPr id="704515" name="Text Box 3"/>
          <p:cNvSpPr txBox="1">
            <a:spLocks noChangeArrowheads="1"/>
          </p:cNvSpPr>
          <p:nvPr/>
        </p:nvSpPr>
        <p:spPr bwMode="auto">
          <a:xfrm>
            <a:off x="301684" y="1414463"/>
            <a:ext cx="865493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 dirty="0">
                <a:cs typeface="Courier New" pitchFamily="49" charset="0"/>
              </a:rPr>
              <a:t>When should you use </a:t>
            </a:r>
            <a:r>
              <a:rPr lang="en-US" sz="2200" smtClean="0">
                <a:solidFill>
                  <a:schemeClr val="tx1"/>
                </a:solidFill>
                <a:cs typeface="Courier New" pitchFamily="49" charset="0"/>
              </a:rPr>
              <a:t>an</a:t>
            </a:r>
            <a:r>
              <a:rPr lang="en-US" sz="2200" smtClean="0">
                <a:solidFill>
                  <a:srgbClr val="A50021"/>
                </a:solidFill>
                <a:cs typeface="Courier New" pitchFamily="49" charset="0"/>
              </a:rPr>
              <a:t> adjacency </a:t>
            </a:r>
            <a:r>
              <a:rPr lang="en-US" sz="2200" dirty="0" smtClean="0">
                <a:solidFill>
                  <a:srgbClr val="A50021"/>
                </a:solidFill>
                <a:cs typeface="Courier New" pitchFamily="49" charset="0"/>
              </a:rPr>
              <a:t>matrix </a:t>
            </a:r>
            <a:r>
              <a:rPr lang="en-US" sz="2200" dirty="0" smtClean="0">
                <a:cs typeface="Courier New" pitchFamily="49" charset="0"/>
              </a:rPr>
              <a:t>vs. an </a:t>
            </a:r>
            <a:r>
              <a:rPr lang="en-US" sz="2200" dirty="0" smtClean="0">
                <a:solidFill>
                  <a:srgbClr val="A50021"/>
                </a:solidFill>
                <a:cs typeface="Courier New" pitchFamily="49" charset="0"/>
              </a:rPr>
              <a:t>adjacency</a:t>
            </a:r>
            <a:r>
              <a:rPr lang="en-US" sz="2200" dirty="0" smtClean="0">
                <a:cs typeface="Courier New" pitchFamily="49" charset="0"/>
              </a:rPr>
              <a:t> </a:t>
            </a:r>
            <a:r>
              <a:rPr lang="en-US" sz="2200" dirty="0" smtClean="0">
                <a:solidFill>
                  <a:srgbClr val="A50021"/>
                </a:solidFill>
                <a:cs typeface="Courier New" pitchFamily="49" charset="0"/>
              </a:rPr>
              <a:t>list</a:t>
            </a:r>
            <a:r>
              <a:rPr lang="en-US" sz="2200" dirty="0" smtClean="0">
                <a:cs typeface="Courier New" pitchFamily="49" charset="0"/>
              </a:rPr>
              <a:t>?</a:t>
            </a:r>
            <a:endParaRPr lang="en-US" sz="2200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84150" y="2341563"/>
            <a:ext cx="88900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  <a:cs typeface="Courier New" pitchFamily="49" charset="0"/>
              </a:rPr>
              <a:t>Scenario #2:</a:t>
            </a:r>
          </a:p>
          <a:p>
            <a:pPr algn="ctr"/>
            <a:r>
              <a:rPr lang="en-US" sz="2000" dirty="0" smtClean="0">
                <a:cs typeface="Courier New" pitchFamily="49" charset="0"/>
              </a:rPr>
              <a:t>We’ve got </a:t>
            </a:r>
            <a:r>
              <a:rPr lang="en-US" sz="2000" dirty="0" smtClean="0">
                <a:solidFill>
                  <a:srgbClr val="C00000"/>
                </a:solidFill>
                <a:cs typeface="Courier New" pitchFamily="49" charset="0"/>
              </a:rPr>
              <a:t>1,000 cities</a:t>
            </a:r>
            <a:r>
              <a:rPr lang="en-US" sz="2000" dirty="0" smtClean="0">
                <a:cs typeface="Courier New" pitchFamily="49" charset="0"/>
              </a:rPr>
              <a:t>, with airlines offering flights from </a:t>
            </a:r>
            <a:br>
              <a:rPr lang="en-US" sz="2000" dirty="0" smtClean="0">
                <a:cs typeface="Courier New" pitchFamily="49" charset="0"/>
              </a:rPr>
            </a:br>
            <a:r>
              <a:rPr lang="en-US" sz="2000" dirty="0" smtClean="0">
                <a:cs typeface="Courier New" pitchFamily="49" charset="0"/>
              </a:rPr>
              <a:t>every city to almost every other city.</a:t>
            </a:r>
            <a:endParaRPr lang="en-US" sz="2000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84150" y="3586163"/>
            <a:ext cx="8890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  <a:cs typeface="Courier New" pitchFamily="49" charset="0"/>
              </a:rPr>
              <a:t>What would you do?</a:t>
            </a:r>
            <a:endParaRPr lang="en-US" sz="2000" dirty="0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84150" y="4170363"/>
            <a:ext cx="8890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cs typeface="Courier New" pitchFamily="49" charset="0"/>
              </a:rPr>
              <a:t>Option A: 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Store the graph in a </a:t>
            </a:r>
            <a:r>
              <a:rPr lang="en-US" sz="2000" dirty="0" smtClean="0">
                <a:solidFill>
                  <a:srgbClr val="C00000"/>
                </a:solidFill>
                <a:cs typeface="Courier New" pitchFamily="49" charset="0"/>
              </a:rPr>
              <a:t>1000 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by </a:t>
            </a:r>
            <a:r>
              <a:rPr lang="en-US" sz="2000" dirty="0" smtClean="0">
                <a:solidFill>
                  <a:srgbClr val="C00000"/>
                </a:solidFill>
                <a:cs typeface="Courier New" pitchFamily="49" charset="0"/>
              </a:rPr>
              <a:t>1000 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array?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184150" y="5072063"/>
            <a:ext cx="8890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cs typeface="Courier New" pitchFamily="49" charset="0"/>
              </a:rPr>
              <a:t>Option B: 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Store your graph in an array holding</a:t>
            </a:r>
            <a:b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</a:br>
            <a:r>
              <a:rPr lang="en-US" sz="2000" dirty="0" smtClean="0">
                <a:solidFill>
                  <a:srgbClr val="C00000"/>
                </a:solidFill>
                <a:cs typeface="Courier New" pitchFamily="49" charset="0"/>
              </a:rPr>
              <a:t>1000 linked lists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, each holding roughly </a:t>
            </a:r>
            <a:r>
              <a:rPr lang="en-US" sz="2000" dirty="0" smtClean="0">
                <a:solidFill>
                  <a:srgbClr val="C00000"/>
                </a:solidFill>
                <a:cs typeface="Courier New" pitchFamily="49" charset="0"/>
              </a:rPr>
              <a:t>1000 items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?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Documents and Settings\carey_nachenberg\Local Settings\Temporary Internet Files\Content.IE5\TH27QTJQ\MC900433886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" y="3727450"/>
            <a:ext cx="1428750" cy="142875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634575" y="4546600"/>
            <a:ext cx="1983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(That’s </a:t>
            </a:r>
            <a:r>
              <a:rPr lang="en-US" sz="1400" dirty="0" smtClean="0">
                <a:solidFill>
                  <a:srgbClr val="FF0000"/>
                </a:solidFill>
              </a:rPr>
              <a:t>1 million </a:t>
            </a:r>
            <a:r>
              <a:rPr lang="en-US" sz="1400" dirty="0" smtClean="0"/>
              <a:t>cells)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212175" y="5816600"/>
            <a:ext cx="5064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(That’s also </a:t>
            </a:r>
            <a:r>
              <a:rPr lang="en-US" sz="1400" dirty="0" smtClean="0">
                <a:solidFill>
                  <a:srgbClr val="FF0000"/>
                </a:solidFill>
              </a:rPr>
              <a:t>1 million </a:t>
            </a:r>
            <a:r>
              <a:rPr lang="en-US" sz="1400" dirty="0" smtClean="0"/>
              <a:t>pieces of data, but it’s more complex)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4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89F5-1352-457A-86B2-00FA51D04F8D}" type="slidenum">
              <a:rPr lang="en-US"/>
              <a:pPr/>
              <a:t>15</a:t>
            </a:fld>
            <a:endParaRPr lang="en-US"/>
          </a:p>
        </p:txBody>
      </p:sp>
      <p:sp>
        <p:nvSpPr>
          <p:cNvPr id="704517" name="Text Box 5"/>
          <p:cNvSpPr txBox="1">
            <a:spLocks noChangeArrowheads="1"/>
          </p:cNvSpPr>
          <p:nvPr/>
        </p:nvSpPr>
        <p:spPr bwMode="auto">
          <a:xfrm>
            <a:off x="318655" y="4281320"/>
            <a:ext cx="3920837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200" dirty="0" smtClean="0"/>
              <a:t>A </a:t>
            </a:r>
            <a:r>
              <a:rPr lang="en-US" sz="2200" dirty="0"/>
              <a:t>graph </a:t>
            </a:r>
            <a:r>
              <a:rPr lang="en-US" sz="2200" dirty="0" smtClean="0"/>
              <a:t>that has </a:t>
            </a:r>
            <a:r>
              <a:rPr lang="en-US" sz="2200" dirty="0" smtClean="0">
                <a:solidFill>
                  <a:srgbClr val="A50021"/>
                </a:solidFill>
              </a:rPr>
              <a:t>many edges</a:t>
            </a:r>
            <a:r>
              <a:rPr lang="en-US" sz="2200" dirty="0" smtClean="0"/>
              <a:t> </a:t>
            </a:r>
            <a:r>
              <a:rPr lang="en-US" sz="2200" dirty="0"/>
              <a:t>between the vertices is called a “</a:t>
            </a:r>
            <a:r>
              <a:rPr lang="en-US" sz="2200" dirty="0">
                <a:solidFill>
                  <a:schemeClr val="accent2"/>
                </a:solidFill>
              </a:rPr>
              <a:t>dense graph</a:t>
            </a:r>
            <a:r>
              <a:rPr lang="en-US" sz="2200" dirty="0"/>
              <a:t>”.</a:t>
            </a:r>
          </a:p>
        </p:txBody>
      </p:sp>
      <p:sp>
        <p:nvSpPr>
          <p:cNvPr id="704518" name="Text Box 6"/>
          <p:cNvSpPr txBox="1">
            <a:spLocks noChangeArrowheads="1"/>
          </p:cNvSpPr>
          <p:nvPr/>
        </p:nvSpPr>
        <p:spPr bwMode="auto">
          <a:xfrm>
            <a:off x="2298700" y="6027738"/>
            <a:ext cx="419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666"/>
                </a:solidFill>
              </a:rPr>
              <a:t>Let’s see examples of both…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4300"/>
            <a:ext cx="7772400" cy="1143000"/>
          </a:xfrm>
        </p:spPr>
        <p:txBody>
          <a:bodyPr/>
          <a:lstStyle/>
          <a:p>
            <a:r>
              <a:rPr lang="en-US" sz="3200" dirty="0"/>
              <a:t>Which Representation Should You Use?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301684" y="1414463"/>
            <a:ext cx="865493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 dirty="0">
                <a:cs typeface="Courier New" pitchFamily="49" charset="0"/>
              </a:rPr>
              <a:t>When should you use </a:t>
            </a:r>
            <a:r>
              <a:rPr lang="en-US" sz="2200" dirty="0" smtClean="0">
                <a:solidFill>
                  <a:schemeClr val="tx1"/>
                </a:solidFill>
                <a:cs typeface="Courier New" pitchFamily="49" charset="0"/>
              </a:rPr>
              <a:t>an</a:t>
            </a:r>
            <a:r>
              <a:rPr lang="en-US" sz="2200" dirty="0" smtClean="0">
                <a:solidFill>
                  <a:srgbClr val="A50021"/>
                </a:solidFill>
                <a:cs typeface="Courier New" pitchFamily="49" charset="0"/>
              </a:rPr>
              <a:t> adjacency matrix </a:t>
            </a:r>
            <a:r>
              <a:rPr lang="en-US" sz="2200" dirty="0" smtClean="0">
                <a:cs typeface="Courier New" pitchFamily="49" charset="0"/>
              </a:rPr>
              <a:t>vs. an </a:t>
            </a:r>
            <a:r>
              <a:rPr lang="en-US" sz="2200" dirty="0" smtClean="0">
                <a:solidFill>
                  <a:srgbClr val="A50021"/>
                </a:solidFill>
                <a:cs typeface="Courier New" pitchFamily="49" charset="0"/>
              </a:rPr>
              <a:t>adjacency</a:t>
            </a:r>
            <a:r>
              <a:rPr lang="en-US" sz="2200" dirty="0" smtClean="0">
                <a:cs typeface="Courier New" pitchFamily="49" charset="0"/>
              </a:rPr>
              <a:t> </a:t>
            </a:r>
            <a:r>
              <a:rPr lang="en-US" sz="2200" dirty="0" smtClean="0">
                <a:solidFill>
                  <a:srgbClr val="A50021"/>
                </a:solidFill>
                <a:cs typeface="Courier New" pitchFamily="49" charset="0"/>
              </a:rPr>
              <a:t>list</a:t>
            </a:r>
            <a:r>
              <a:rPr lang="en-US" sz="2200" dirty="0" smtClean="0">
                <a:cs typeface="Courier New" pitchFamily="49" charset="0"/>
              </a:rPr>
              <a:t>?</a:t>
            </a:r>
            <a:endParaRPr lang="en-US" sz="2200" dirty="0"/>
          </a:p>
        </p:txBody>
      </p:sp>
      <p:sp>
        <p:nvSpPr>
          <p:cNvPr id="11" name="Rectangle 10"/>
          <p:cNvSpPr/>
          <p:nvPr/>
        </p:nvSpPr>
        <p:spPr>
          <a:xfrm>
            <a:off x="0" y="2186226"/>
            <a:ext cx="4572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200" dirty="0" smtClean="0"/>
              <a:t>Use an </a:t>
            </a:r>
            <a:r>
              <a:rPr lang="en-US" sz="2200" dirty="0" smtClean="0">
                <a:solidFill>
                  <a:srgbClr val="7030A0"/>
                </a:solidFill>
              </a:rPr>
              <a:t>adjacency matrix </a:t>
            </a:r>
            <a:r>
              <a:rPr lang="en-US" sz="2200" dirty="0" smtClean="0"/>
              <a:t>if you have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lots of edges </a:t>
            </a:r>
            <a:r>
              <a:rPr lang="en-US" sz="2200" dirty="0" smtClean="0"/>
              <a:t>between vertices but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few vertices 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(&lt; 10,000 vertices).</a:t>
            </a:r>
            <a:endParaRPr lang="en-US" sz="2200" dirty="0"/>
          </a:p>
        </p:txBody>
      </p:sp>
      <p:sp>
        <p:nvSpPr>
          <p:cNvPr id="12" name="Rectangle 11"/>
          <p:cNvSpPr/>
          <p:nvPr/>
        </p:nvSpPr>
        <p:spPr>
          <a:xfrm>
            <a:off x="4559300" y="2186226"/>
            <a:ext cx="41148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 smtClean="0"/>
              <a:t>Use an </a:t>
            </a:r>
            <a:r>
              <a:rPr lang="en-US" sz="2200" dirty="0" smtClean="0">
                <a:solidFill>
                  <a:srgbClr val="7030A0"/>
                </a:solidFill>
              </a:rPr>
              <a:t>adjacency list </a:t>
            </a:r>
            <a:r>
              <a:rPr lang="en-US" sz="2200" dirty="0" smtClean="0"/>
              <a:t>if you have </a:t>
            </a:r>
            <a:r>
              <a:rPr lang="en-US" sz="2200" dirty="0" smtClean="0">
                <a:solidFill>
                  <a:srgbClr val="006666"/>
                </a:solidFill>
              </a:rPr>
              <a:t>few edges</a:t>
            </a:r>
            <a:r>
              <a:rPr lang="en-US" sz="2200" dirty="0" smtClean="0"/>
              <a:t> between vertices and lots of vertices (&gt; 10,000 </a:t>
            </a:r>
            <a:r>
              <a:rPr lang="en-US" sz="2200" dirty="0" err="1" smtClean="0"/>
              <a:t>verices</a:t>
            </a:r>
            <a:r>
              <a:rPr lang="en-US" sz="2200" dirty="0" smtClean="0"/>
              <a:t>). </a:t>
            </a:r>
            <a:endParaRPr lang="en-US" sz="2200" dirty="0"/>
          </a:p>
        </p:txBody>
      </p:sp>
      <p:sp>
        <p:nvSpPr>
          <p:cNvPr id="13" name="Rectangle 12"/>
          <p:cNvSpPr/>
          <p:nvPr/>
        </p:nvSpPr>
        <p:spPr>
          <a:xfrm>
            <a:off x="4682837" y="4309030"/>
            <a:ext cx="392083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 smtClean="0"/>
              <a:t>A graph that has </a:t>
            </a:r>
            <a:r>
              <a:rPr lang="en-US" sz="2200" dirty="0" smtClean="0">
                <a:solidFill>
                  <a:srgbClr val="A50021"/>
                </a:solidFill>
              </a:rPr>
              <a:t>few edges </a:t>
            </a:r>
            <a:r>
              <a:rPr lang="en-US" sz="2200" dirty="0" smtClean="0"/>
              <a:t>between the vertices is called a “</a:t>
            </a:r>
            <a:r>
              <a:rPr lang="en-US" sz="2200" dirty="0" smtClean="0">
                <a:solidFill>
                  <a:schemeClr val="accent2"/>
                </a:solidFill>
              </a:rPr>
              <a:t>sparse graph</a:t>
            </a:r>
            <a:r>
              <a:rPr lang="en-US" sz="2200" dirty="0" smtClean="0"/>
              <a:t>”.  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04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04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517" grpId="0" autoUpdateAnimBg="0"/>
      <p:bldP spid="704518" grpId="0" autoUpdateAnimBg="0"/>
      <p:bldP spid="11" grpId="0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423CB-5BE5-48DA-B09E-DB1193890D05}" type="slidenum">
              <a:rPr lang="en-US"/>
              <a:pPr/>
              <a:t>16</a:t>
            </a:fld>
            <a:endParaRPr lang="en-US"/>
          </a:p>
        </p:txBody>
      </p:sp>
      <p:pic>
        <p:nvPicPr>
          <p:cNvPr id="78643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429000"/>
            <a:ext cx="4267200" cy="318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6437" name="Text Box 5"/>
          <p:cNvSpPr txBox="1">
            <a:spLocks noChangeArrowheads="1"/>
          </p:cNvSpPr>
          <p:nvPr/>
        </p:nvSpPr>
        <p:spPr bwMode="auto">
          <a:xfrm>
            <a:off x="304800" y="3200400"/>
            <a:ext cx="3781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(High-school friendships)</a:t>
            </a:r>
          </a:p>
        </p:txBody>
      </p:sp>
      <p:sp>
        <p:nvSpPr>
          <p:cNvPr id="786438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>
                <a:solidFill>
                  <a:srgbClr val="A50021"/>
                </a:solidFill>
              </a:rPr>
              <a:t>Dense</a:t>
            </a:r>
            <a:r>
              <a:rPr lang="en-US"/>
              <a:t> Graphs</a:t>
            </a:r>
          </a:p>
        </p:txBody>
      </p:sp>
      <p:pic>
        <p:nvPicPr>
          <p:cNvPr id="786439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838200"/>
            <a:ext cx="4343400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6440" name="Text Box 8"/>
          <p:cNvSpPr txBox="1">
            <a:spLocks noChangeArrowheads="1"/>
          </p:cNvSpPr>
          <p:nvPr/>
        </p:nvSpPr>
        <p:spPr bwMode="auto">
          <a:xfrm>
            <a:off x="5715000" y="4114800"/>
            <a:ext cx="230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(The Internet)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AB11F-8D52-4B9B-93EA-3CF548F41BA4}" type="slidenum">
              <a:rPr lang="en-US"/>
              <a:pPr/>
              <a:t>17</a:t>
            </a:fld>
            <a:endParaRPr lang="en-US"/>
          </a:p>
        </p:txBody>
      </p:sp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A50021"/>
                </a:solidFill>
              </a:rPr>
              <a:t>Sparse</a:t>
            </a:r>
            <a:r>
              <a:rPr lang="en-US"/>
              <a:t> Graphs</a:t>
            </a:r>
          </a:p>
        </p:txBody>
      </p:sp>
      <p:pic>
        <p:nvPicPr>
          <p:cNvPr id="78541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8" b="1563"/>
          <a:stretch>
            <a:fillRect/>
          </a:stretch>
        </p:blipFill>
        <p:spPr bwMode="auto">
          <a:xfrm>
            <a:off x="533400" y="1447800"/>
            <a:ext cx="36576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5414" name="Text Box 6"/>
          <p:cNvSpPr txBox="1">
            <a:spLocks noChangeArrowheads="1"/>
          </p:cNvSpPr>
          <p:nvPr/>
        </p:nvSpPr>
        <p:spPr bwMode="auto">
          <a:xfrm>
            <a:off x="228600" y="5181600"/>
            <a:ext cx="4032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(High-school dating habits)</a:t>
            </a:r>
          </a:p>
        </p:txBody>
      </p:sp>
      <p:pic>
        <p:nvPicPr>
          <p:cNvPr id="78541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66800"/>
            <a:ext cx="4408488" cy="350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5416" name="Text Box 8"/>
          <p:cNvSpPr txBox="1">
            <a:spLocks noChangeArrowheads="1"/>
          </p:cNvSpPr>
          <p:nvPr/>
        </p:nvSpPr>
        <p:spPr bwMode="auto">
          <a:xfrm>
            <a:off x="5881688" y="46482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(Intra-website links)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DE8D-FF6E-48D9-95EB-97CDCFE540B2}" type="slidenum">
              <a:rPr lang="en-US"/>
              <a:pPr/>
              <a:t>18</a:t>
            </a:fld>
            <a:endParaRPr lang="en-US"/>
          </a:p>
        </p:txBody>
      </p:sp>
      <p:sp>
        <p:nvSpPr>
          <p:cNvPr id="74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9330"/>
            <a:ext cx="7772400" cy="1143000"/>
          </a:xfrm>
        </p:spPr>
        <p:txBody>
          <a:bodyPr/>
          <a:lstStyle/>
          <a:p>
            <a:r>
              <a:rPr lang="en-US" dirty="0"/>
              <a:t>Graph Traversals</a:t>
            </a:r>
          </a:p>
        </p:txBody>
      </p:sp>
      <p:sp>
        <p:nvSpPr>
          <p:cNvPr id="747524" name="Text Box 4"/>
          <p:cNvSpPr txBox="1">
            <a:spLocks noChangeArrowheads="1"/>
          </p:cNvSpPr>
          <p:nvPr/>
        </p:nvSpPr>
        <p:spPr bwMode="auto">
          <a:xfrm>
            <a:off x="228599" y="900689"/>
            <a:ext cx="869297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200" dirty="0"/>
              <a:t>We can traverse graphs just like we traverse binary </a:t>
            </a:r>
            <a:r>
              <a:rPr lang="en-US" sz="2200" dirty="0" smtClean="0"/>
              <a:t>trees!</a:t>
            </a:r>
            <a:endParaRPr lang="en-US" sz="2200" dirty="0"/>
          </a:p>
        </p:txBody>
      </p:sp>
      <p:sp>
        <p:nvSpPr>
          <p:cNvPr id="747526" name="Text Box 6"/>
          <p:cNvSpPr txBox="1">
            <a:spLocks noChangeArrowheads="1"/>
          </p:cNvSpPr>
          <p:nvPr/>
        </p:nvSpPr>
        <p:spPr bwMode="auto">
          <a:xfrm>
            <a:off x="1163781" y="1398732"/>
            <a:ext cx="67056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dirty="0"/>
              <a:t>There are two types of </a:t>
            </a:r>
            <a:r>
              <a:rPr lang="en-US" sz="2200" dirty="0" smtClean="0"/>
              <a:t>graph traversals: </a:t>
            </a:r>
            <a:br>
              <a:rPr lang="en-US" sz="2200" dirty="0" smtClean="0"/>
            </a:br>
            <a:r>
              <a:rPr lang="en-US" sz="2200" dirty="0" smtClean="0">
                <a:solidFill>
                  <a:srgbClr val="7030A0"/>
                </a:solidFill>
              </a:rPr>
              <a:t>Depth-first</a:t>
            </a:r>
            <a:r>
              <a:rPr lang="en-US" sz="2200" dirty="0" smtClean="0"/>
              <a:t> and </a:t>
            </a:r>
            <a:r>
              <a:rPr lang="en-US" sz="2200" dirty="0" smtClean="0">
                <a:solidFill>
                  <a:srgbClr val="7030A0"/>
                </a:solidFill>
              </a:rPr>
              <a:t>Breadth-first </a:t>
            </a:r>
            <a:endParaRPr lang="en-US" sz="2200" dirty="0">
              <a:solidFill>
                <a:srgbClr val="7030A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950" y="2413505"/>
            <a:ext cx="46584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A </a:t>
            </a:r>
            <a:r>
              <a:rPr lang="en-US" sz="1800" dirty="0" smtClean="0">
                <a:solidFill>
                  <a:srgbClr val="7030A0"/>
                </a:solidFill>
              </a:rPr>
              <a:t>Depth-first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rgbClr val="7030A0"/>
                </a:solidFill>
              </a:rPr>
              <a:t>Traversal </a:t>
            </a:r>
            <a:r>
              <a:rPr lang="en-US" sz="1800" dirty="0" smtClean="0">
                <a:solidFill>
                  <a:schemeClr val="tx1"/>
                </a:solidFill>
              </a:rPr>
              <a:t>keeps moving forward until it hits a </a:t>
            </a:r>
            <a:r>
              <a:rPr lang="en-US" sz="1800" dirty="0" smtClean="0">
                <a:solidFill>
                  <a:srgbClr val="FF0000"/>
                </a:solidFill>
              </a:rPr>
              <a:t>dead end </a:t>
            </a:r>
            <a:r>
              <a:rPr lang="en-US" sz="1800" dirty="0" smtClean="0">
                <a:solidFill>
                  <a:schemeClr val="tx1"/>
                </a:solidFill>
              </a:rPr>
              <a:t>or a </a:t>
            </a:r>
            <a:r>
              <a:rPr lang="en-US" sz="1800" dirty="0" smtClean="0">
                <a:solidFill>
                  <a:srgbClr val="FF0000"/>
                </a:solidFill>
              </a:rPr>
              <a:t>previously-visited vertex</a:t>
            </a:r>
            <a:r>
              <a:rPr lang="en-US" sz="1800" dirty="0" smtClean="0">
                <a:solidFill>
                  <a:schemeClr val="tx1"/>
                </a:solidFill>
              </a:rPr>
              <a:t>… then it backtrack sand tries another path</a:t>
            </a:r>
            <a:endParaRPr lang="en-US" sz="1800" dirty="0">
              <a:solidFill>
                <a:schemeClr val="tx1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1122219" y="3830221"/>
            <a:ext cx="2493818" cy="2840183"/>
            <a:chOff x="1122219" y="3768436"/>
            <a:chExt cx="2493818" cy="2840183"/>
          </a:xfrm>
        </p:grpSpPr>
        <p:cxnSp>
          <p:nvCxnSpPr>
            <p:cNvPr id="94" name="Straight Connector 93"/>
            <p:cNvCxnSpPr/>
            <p:nvPr/>
          </p:nvCxnSpPr>
          <p:spPr bwMode="auto">
            <a:xfrm>
              <a:off x="1652212" y="4581178"/>
              <a:ext cx="386653" cy="60866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58" name="Group 57"/>
            <p:cNvGrpSpPr/>
            <p:nvPr/>
          </p:nvGrpSpPr>
          <p:grpSpPr>
            <a:xfrm>
              <a:off x="1122219" y="3768436"/>
              <a:ext cx="2493818" cy="2840183"/>
              <a:chOff x="803565" y="3699164"/>
              <a:chExt cx="2493818" cy="2840183"/>
            </a:xfrm>
          </p:grpSpPr>
          <p:cxnSp>
            <p:nvCxnSpPr>
              <p:cNvPr id="39" name="Straight Connector 38"/>
              <p:cNvCxnSpPr/>
              <p:nvPr/>
            </p:nvCxnSpPr>
            <p:spPr bwMode="auto">
              <a:xfrm flipV="1">
                <a:off x="1703395" y="4893940"/>
                <a:ext cx="730578" cy="216818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3" name="Straight Connector 52"/>
              <p:cNvCxnSpPr/>
              <p:nvPr/>
            </p:nvCxnSpPr>
            <p:spPr bwMode="auto">
              <a:xfrm>
                <a:off x="1990913" y="6006303"/>
                <a:ext cx="556181" cy="358219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5" name="Straight Connector 44"/>
              <p:cNvCxnSpPr/>
              <p:nvPr/>
            </p:nvCxnSpPr>
            <p:spPr bwMode="auto">
              <a:xfrm>
                <a:off x="3051428" y="4531008"/>
                <a:ext cx="51848" cy="631596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" name="Straight Connector 40"/>
              <p:cNvCxnSpPr/>
              <p:nvPr/>
            </p:nvCxnSpPr>
            <p:spPr bwMode="auto">
              <a:xfrm flipV="1">
                <a:off x="2466967" y="4531009"/>
                <a:ext cx="584461" cy="344078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7" name="Straight Connector 46"/>
              <p:cNvCxnSpPr/>
              <p:nvPr/>
            </p:nvCxnSpPr>
            <p:spPr bwMode="auto">
              <a:xfrm>
                <a:off x="2412189" y="4922857"/>
                <a:ext cx="705227" cy="220895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" name="Straight Connector 50"/>
              <p:cNvCxnSpPr/>
              <p:nvPr/>
            </p:nvCxnSpPr>
            <p:spPr bwMode="auto">
              <a:xfrm>
                <a:off x="1286149" y="5641125"/>
                <a:ext cx="687334" cy="365147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3" name="Straight Connector 42"/>
              <p:cNvCxnSpPr/>
              <p:nvPr/>
            </p:nvCxnSpPr>
            <p:spPr bwMode="auto">
              <a:xfrm>
                <a:off x="1737212" y="5125625"/>
                <a:ext cx="684266" cy="365146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" name="Straight Connector 30"/>
              <p:cNvCxnSpPr/>
              <p:nvPr/>
            </p:nvCxnSpPr>
            <p:spPr bwMode="auto">
              <a:xfrm flipV="1">
                <a:off x="2014480" y="3889986"/>
                <a:ext cx="645736" cy="367646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" name="Straight Connector 24"/>
              <p:cNvCxnSpPr/>
              <p:nvPr/>
            </p:nvCxnSpPr>
            <p:spPr bwMode="auto">
              <a:xfrm flipV="1">
                <a:off x="1101871" y="4557962"/>
                <a:ext cx="230310" cy="354170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0" name="Oval 9"/>
              <p:cNvSpPr/>
              <p:nvPr/>
            </p:nvSpPr>
            <p:spPr bwMode="auto">
              <a:xfrm>
                <a:off x="803565" y="4874019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" name="Oval 10"/>
              <p:cNvSpPr/>
              <p:nvPr/>
            </p:nvSpPr>
            <p:spPr bwMode="auto">
              <a:xfrm>
                <a:off x="1176472" y="4337919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 bwMode="auto">
              <a:xfrm>
                <a:off x="1514420" y="4931050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 bwMode="auto">
              <a:xfrm>
                <a:off x="1083246" y="5455742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 bwMode="auto">
              <a:xfrm>
                <a:off x="1829061" y="4064167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5" name="Oval 14"/>
              <p:cNvSpPr/>
              <p:nvPr/>
            </p:nvSpPr>
            <p:spPr bwMode="auto">
              <a:xfrm>
                <a:off x="2213622" y="4714330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6" name="Oval 15"/>
              <p:cNvSpPr/>
              <p:nvPr/>
            </p:nvSpPr>
            <p:spPr bwMode="auto">
              <a:xfrm>
                <a:off x="2271887" y="5330273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7" name="Oval 16"/>
              <p:cNvSpPr/>
              <p:nvPr/>
            </p:nvSpPr>
            <p:spPr bwMode="auto">
              <a:xfrm>
                <a:off x="1794099" y="5820747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sng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8" name="Oval 17"/>
              <p:cNvSpPr/>
              <p:nvPr/>
            </p:nvSpPr>
            <p:spPr bwMode="auto">
              <a:xfrm>
                <a:off x="2458343" y="3699164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9" name="Oval 18"/>
              <p:cNvSpPr/>
              <p:nvPr/>
            </p:nvSpPr>
            <p:spPr bwMode="auto">
              <a:xfrm>
                <a:off x="2842904" y="4349327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0" name="Oval 19"/>
              <p:cNvSpPr/>
              <p:nvPr/>
            </p:nvSpPr>
            <p:spPr bwMode="auto">
              <a:xfrm>
                <a:off x="2901169" y="4965270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 bwMode="auto">
              <a:xfrm>
                <a:off x="2738021" y="5706684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sng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2" name="Oval 21"/>
              <p:cNvSpPr/>
              <p:nvPr/>
            </p:nvSpPr>
            <p:spPr bwMode="auto">
              <a:xfrm>
                <a:off x="2341806" y="6174344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sng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cxnSp>
            <p:nvCxnSpPr>
              <p:cNvPr id="29" name="Straight Connector 28"/>
              <p:cNvCxnSpPr/>
              <p:nvPr/>
            </p:nvCxnSpPr>
            <p:spPr bwMode="auto">
              <a:xfrm flipV="1">
                <a:off x="1539210" y="4308038"/>
                <a:ext cx="314399" cy="144703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9" name="Straight Connector 48"/>
              <p:cNvCxnSpPr>
                <a:stCxn id="10" idx="4"/>
                <a:endCxn id="13" idx="1"/>
              </p:cNvCxnSpPr>
              <p:nvPr/>
            </p:nvCxnSpPr>
            <p:spPr bwMode="auto">
              <a:xfrm>
                <a:off x="1001672" y="5239022"/>
                <a:ext cx="139598" cy="270173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7" name="Straight Connector 56"/>
              <p:cNvCxnSpPr>
                <a:stCxn id="16" idx="5"/>
                <a:endCxn id="21" idx="1"/>
              </p:cNvCxnSpPr>
              <p:nvPr/>
            </p:nvCxnSpPr>
            <p:spPr bwMode="auto">
              <a:xfrm>
                <a:off x="2610077" y="5641823"/>
                <a:ext cx="185968" cy="118314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cxnSp>
        <p:nvCxnSpPr>
          <p:cNvPr id="64" name="Straight Arrow Connector 63"/>
          <p:cNvCxnSpPr/>
          <p:nvPr/>
        </p:nvCxnSpPr>
        <p:spPr bwMode="auto">
          <a:xfrm flipV="1">
            <a:off x="1322173" y="4648764"/>
            <a:ext cx="342245" cy="54107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Straight Arrow Connector 88"/>
          <p:cNvCxnSpPr/>
          <p:nvPr/>
        </p:nvCxnSpPr>
        <p:spPr bwMode="auto">
          <a:xfrm flipV="1">
            <a:off x="1721708" y="4337223"/>
            <a:ext cx="675503" cy="31303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Straight Arrow Connector 90"/>
          <p:cNvCxnSpPr/>
          <p:nvPr/>
        </p:nvCxnSpPr>
        <p:spPr bwMode="auto">
          <a:xfrm flipV="1">
            <a:off x="2430162" y="3991234"/>
            <a:ext cx="584887" cy="3048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" name="TextBox 92"/>
          <p:cNvSpPr txBox="1"/>
          <p:nvPr/>
        </p:nvSpPr>
        <p:spPr>
          <a:xfrm>
            <a:off x="3200395" y="3781167"/>
            <a:ext cx="1221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(Dead end)</a:t>
            </a:r>
            <a:endParaRPr lang="en-US" sz="1600" dirty="0">
              <a:solidFill>
                <a:srgbClr val="7030A0"/>
              </a:solidFill>
            </a:endParaRPr>
          </a:p>
        </p:txBody>
      </p:sp>
      <p:cxnSp>
        <p:nvCxnSpPr>
          <p:cNvPr id="97" name="Straight Arrow Connector 96"/>
          <p:cNvCxnSpPr/>
          <p:nvPr/>
        </p:nvCxnSpPr>
        <p:spPr bwMode="auto">
          <a:xfrm>
            <a:off x="1676400" y="4666736"/>
            <a:ext cx="387179" cy="62195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" name="Straight Arrow Connector 98"/>
          <p:cNvCxnSpPr/>
          <p:nvPr/>
        </p:nvCxnSpPr>
        <p:spPr bwMode="auto">
          <a:xfrm flipV="1">
            <a:off x="2038864" y="5004488"/>
            <a:ext cx="753763" cy="23477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" name="Straight Arrow Connector 100"/>
          <p:cNvCxnSpPr/>
          <p:nvPr/>
        </p:nvCxnSpPr>
        <p:spPr bwMode="auto">
          <a:xfrm flipV="1">
            <a:off x="2772032" y="4646142"/>
            <a:ext cx="626076" cy="36246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" name="Straight Arrow Connector 103"/>
          <p:cNvCxnSpPr/>
          <p:nvPr/>
        </p:nvCxnSpPr>
        <p:spPr bwMode="auto">
          <a:xfrm>
            <a:off x="3336325" y="4658499"/>
            <a:ext cx="98853" cy="67962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" name="Straight Arrow Connector 106"/>
          <p:cNvCxnSpPr/>
          <p:nvPr/>
        </p:nvCxnSpPr>
        <p:spPr bwMode="auto">
          <a:xfrm flipH="1" flipV="1">
            <a:off x="2669059" y="5016843"/>
            <a:ext cx="770239" cy="26361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0" name="TextBox 109"/>
          <p:cNvSpPr txBox="1"/>
          <p:nvPr/>
        </p:nvSpPr>
        <p:spPr>
          <a:xfrm>
            <a:off x="1173892" y="4979773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55420" y="4412113"/>
            <a:ext cx="1011380" cy="651163"/>
            <a:chOff x="55420" y="4412113"/>
            <a:chExt cx="1011380" cy="651163"/>
          </a:xfrm>
        </p:grpSpPr>
        <p:cxnSp>
          <p:nvCxnSpPr>
            <p:cNvPr id="111" name="Straight Arrow Connector 110"/>
            <p:cNvCxnSpPr/>
            <p:nvPr/>
          </p:nvCxnSpPr>
          <p:spPr bwMode="auto">
            <a:xfrm>
              <a:off x="637309" y="4827749"/>
              <a:ext cx="429491" cy="235527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2" name="TextBox 111"/>
            <p:cNvSpPr txBox="1"/>
            <p:nvPr/>
          </p:nvSpPr>
          <p:spPr>
            <a:xfrm>
              <a:off x="55420" y="4412113"/>
              <a:ext cx="9268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start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1536357" y="4452551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207741" y="4160107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850293" y="3826476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878229" y="5029200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573554" y="4838700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202204" y="4448175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268879" y="5086350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21" name="Straight Arrow Connector 120"/>
          <p:cNvCxnSpPr/>
          <p:nvPr/>
        </p:nvCxnSpPr>
        <p:spPr bwMode="auto">
          <a:xfrm>
            <a:off x="2773931" y="5047452"/>
            <a:ext cx="713861" cy="24713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" name="TextBox 122"/>
          <p:cNvSpPr txBox="1"/>
          <p:nvPr/>
        </p:nvSpPr>
        <p:spPr>
          <a:xfrm>
            <a:off x="3579593" y="5327049"/>
            <a:ext cx="2040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(Previously visited!)</a:t>
            </a:r>
            <a:endParaRPr lang="en-US" sz="1600" dirty="0">
              <a:solidFill>
                <a:srgbClr val="7030A0"/>
              </a:solidFill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2838450" y="4164999"/>
            <a:ext cx="2591586" cy="635601"/>
            <a:chOff x="2838450" y="4164999"/>
            <a:chExt cx="2591586" cy="635601"/>
          </a:xfrm>
        </p:grpSpPr>
        <p:sp>
          <p:nvSpPr>
            <p:cNvPr id="109" name="TextBox 108"/>
            <p:cNvSpPr txBox="1"/>
            <p:nvPr/>
          </p:nvSpPr>
          <p:spPr>
            <a:xfrm>
              <a:off x="3389093" y="4164999"/>
              <a:ext cx="20409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7030A0"/>
                  </a:solidFill>
                </a:rPr>
                <a:t>(Previously visited!)</a:t>
              </a:r>
              <a:endParaRPr lang="en-US" sz="1600" dirty="0">
                <a:solidFill>
                  <a:srgbClr val="7030A0"/>
                </a:solidFill>
              </a:endParaRPr>
            </a:p>
          </p:txBody>
        </p:sp>
        <p:cxnSp>
          <p:nvCxnSpPr>
            <p:cNvPr id="125" name="Straight Arrow Connector 124"/>
            <p:cNvCxnSpPr>
              <a:stCxn id="109" idx="1"/>
            </p:cNvCxnSpPr>
            <p:nvPr/>
          </p:nvCxnSpPr>
          <p:spPr bwMode="auto">
            <a:xfrm flipH="1">
              <a:off x="2838450" y="4334276"/>
              <a:ext cx="550643" cy="466324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7" name="Rectangle 126"/>
          <p:cNvSpPr/>
          <p:nvPr/>
        </p:nvSpPr>
        <p:spPr>
          <a:xfrm>
            <a:off x="4504101" y="2413505"/>
            <a:ext cx="46584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A </a:t>
            </a:r>
            <a:r>
              <a:rPr lang="en-US" sz="1800" dirty="0" smtClean="0">
                <a:solidFill>
                  <a:srgbClr val="7030A0"/>
                </a:solidFill>
              </a:rPr>
              <a:t>Breadth-first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rgbClr val="7030A0"/>
                </a:solidFill>
              </a:rPr>
              <a:t>Traversal </a:t>
            </a:r>
            <a:r>
              <a:rPr lang="en-US" sz="1800" dirty="0" smtClean="0">
                <a:solidFill>
                  <a:schemeClr val="tx1"/>
                </a:solidFill>
              </a:rPr>
              <a:t>explores</a:t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the graph in </a:t>
            </a:r>
            <a:r>
              <a:rPr lang="en-US" sz="1800" dirty="0" smtClean="0">
                <a:solidFill>
                  <a:srgbClr val="FF0000"/>
                </a:solidFill>
              </a:rPr>
              <a:t>growing concentric circles</a:t>
            </a:r>
            <a:r>
              <a:rPr lang="en-US" sz="1800" dirty="0" smtClean="0">
                <a:solidFill>
                  <a:schemeClr val="tx1"/>
                </a:solidFill>
              </a:rPr>
              <a:t>,  exploring all vertices 1 away from the start, then 2 away, then 3 away, etc.</a:t>
            </a:r>
            <a:endParaRPr lang="en-US" sz="1800" dirty="0">
              <a:solidFill>
                <a:schemeClr val="tx1"/>
              </a:solidFill>
            </a:endParaRPr>
          </a:p>
        </p:txBody>
      </p:sp>
      <p:grpSp>
        <p:nvGrpSpPr>
          <p:cNvPr id="128" name="Group 127"/>
          <p:cNvGrpSpPr/>
          <p:nvPr/>
        </p:nvGrpSpPr>
        <p:grpSpPr>
          <a:xfrm>
            <a:off x="5736259" y="3840732"/>
            <a:ext cx="2855948" cy="2840183"/>
            <a:chOff x="1122219" y="3768436"/>
            <a:chExt cx="2550130" cy="2840183"/>
          </a:xfrm>
        </p:grpSpPr>
        <p:cxnSp>
          <p:nvCxnSpPr>
            <p:cNvPr id="129" name="Straight Connector 128"/>
            <p:cNvCxnSpPr/>
            <p:nvPr/>
          </p:nvCxnSpPr>
          <p:spPr bwMode="auto">
            <a:xfrm>
              <a:off x="1652212" y="4581178"/>
              <a:ext cx="386653" cy="60866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30" name="Group 57"/>
            <p:cNvGrpSpPr/>
            <p:nvPr/>
          </p:nvGrpSpPr>
          <p:grpSpPr>
            <a:xfrm>
              <a:off x="1122219" y="3768436"/>
              <a:ext cx="2550130" cy="2840183"/>
              <a:chOff x="803565" y="3699164"/>
              <a:chExt cx="2550130" cy="2840183"/>
            </a:xfrm>
          </p:grpSpPr>
          <p:cxnSp>
            <p:nvCxnSpPr>
              <p:cNvPr id="131" name="Straight Connector 130"/>
              <p:cNvCxnSpPr/>
              <p:nvPr/>
            </p:nvCxnSpPr>
            <p:spPr bwMode="auto">
              <a:xfrm flipV="1">
                <a:off x="1703395" y="4893940"/>
                <a:ext cx="730578" cy="216818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2" name="Straight Connector 131"/>
              <p:cNvCxnSpPr/>
              <p:nvPr/>
            </p:nvCxnSpPr>
            <p:spPr bwMode="auto">
              <a:xfrm>
                <a:off x="1990913" y="6006303"/>
                <a:ext cx="556181" cy="358219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3" name="Straight Connector 132"/>
              <p:cNvCxnSpPr/>
              <p:nvPr/>
            </p:nvCxnSpPr>
            <p:spPr bwMode="auto">
              <a:xfrm>
                <a:off x="3107739" y="4531008"/>
                <a:ext cx="51848" cy="631596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4" name="Straight Connector 133"/>
              <p:cNvCxnSpPr/>
              <p:nvPr/>
            </p:nvCxnSpPr>
            <p:spPr bwMode="auto">
              <a:xfrm flipV="1">
                <a:off x="2466967" y="4531009"/>
                <a:ext cx="584461" cy="344078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5" name="Straight Connector 134"/>
              <p:cNvCxnSpPr/>
              <p:nvPr/>
            </p:nvCxnSpPr>
            <p:spPr bwMode="auto">
              <a:xfrm>
                <a:off x="2412189" y="4922857"/>
                <a:ext cx="705227" cy="220895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6" name="Straight Connector 135"/>
              <p:cNvCxnSpPr/>
              <p:nvPr/>
            </p:nvCxnSpPr>
            <p:spPr bwMode="auto">
              <a:xfrm>
                <a:off x="1286149" y="5641125"/>
                <a:ext cx="687334" cy="365147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7" name="Straight Connector 136"/>
              <p:cNvCxnSpPr/>
              <p:nvPr/>
            </p:nvCxnSpPr>
            <p:spPr bwMode="auto">
              <a:xfrm>
                <a:off x="1737212" y="5125625"/>
                <a:ext cx="684266" cy="365146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8" name="Straight Connector 137"/>
              <p:cNvCxnSpPr/>
              <p:nvPr/>
            </p:nvCxnSpPr>
            <p:spPr bwMode="auto">
              <a:xfrm flipV="1">
                <a:off x="2014480" y="3889986"/>
                <a:ext cx="645736" cy="367646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9" name="Straight Connector 138"/>
              <p:cNvCxnSpPr/>
              <p:nvPr/>
            </p:nvCxnSpPr>
            <p:spPr bwMode="auto">
              <a:xfrm flipV="1">
                <a:off x="1101871" y="4557962"/>
                <a:ext cx="230310" cy="354170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0" name="Oval 139"/>
              <p:cNvSpPr/>
              <p:nvPr/>
            </p:nvSpPr>
            <p:spPr bwMode="auto">
              <a:xfrm>
                <a:off x="803565" y="4874019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 bwMode="auto">
              <a:xfrm>
                <a:off x="1176472" y="4337919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42" name="Oval 141"/>
              <p:cNvSpPr/>
              <p:nvPr/>
            </p:nvSpPr>
            <p:spPr bwMode="auto">
              <a:xfrm>
                <a:off x="1514420" y="4931050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43" name="Oval 142"/>
              <p:cNvSpPr/>
              <p:nvPr/>
            </p:nvSpPr>
            <p:spPr bwMode="auto">
              <a:xfrm>
                <a:off x="1083246" y="5455742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45" name="Oval 144"/>
              <p:cNvSpPr/>
              <p:nvPr/>
            </p:nvSpPr>
            <p:spPr bwMode="auto">
              <a:xfrm>
                <a:off x="2213622" y="4714330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46" name="Oval 145"/>
              <p:cNvSpPr/>
              <p:nvPr/>
            </p:nvSpPr>
            <p:spPr bwMode="auto">
              <a:xfrm>
                <a:off x="2271887" y="5330273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47" name="Oval 146"/>
              <p:cNvSpPr/>
              <p:nvPr/>
            </p:nvSpPr>
            <p:spPr bwMode="auto">
              <a:xfrm>
                <a:off x="1652807" y="5773451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sng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48" name="Oval 147"/>
              <p:cNvSpPr/>
              <p:nvPr/>
            </p:nvSpPr>
            <p:spPr bwMode="auto">
              <a:xfrm>
                <a:off x="2458343" y="3699164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49" name="Oval 148"/>
              <p:cNvSpPr/>
              <p:nvPr/>
            </p:nvSpPr>
            <p:spPr bwMode="auto">
              <a:xfrm>
                <a:off x="2899216" y="4349327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50" name="Oval 149"/>
              <p:cNvSpPr/>
              <p:nvPr/>
            </p:nvSpPr>
            <p:spPr bwMode="auto">
              <a:xfrm>
                <a:off x="2957481" y="4965270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51" name="Oval 150"/>
              <p:cNvSpPr/>
              <p:nvPr/>
            </p:nvSpPr>
            <p:spPr bwMode="auto">
              <a:xfrm>
                <a:off x="2822489" y="5706684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sng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52" name="Oval 151"/>
              <p:cNvSpPr/>
              <p:nvPr/>
            </p:nvSpPr>
            <p:spPr bwMode="auto">
              <a:xfrm>
                <a:off x="2341806" y="6174344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sng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cxnSp>
            <p:nvCxnSpPr>
              <p:cNvPr id="153" name="Straight Connector 152"/>
              <p:cNvCxnSpPr/>
              <p:nvPr/>
            </p:nvCxnSpPr>
            <p:spPr bwMode="auto">
              <a:xfrm flipV="1">
                <a:off x="1539210" y="4308038"/>
                <a:ext cx="314399" cy="144703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4" name="Straight Connector 153"/>
              <p:cNvCxnSpPr>
                <a:stCxn id="140" idx="4"/>
                <a:endCxn id="143" idx="1"/>
              </p:cNvCxnSpPr>
              <p:nvPr/>
            </p:nvCxnSpPr>
            <p:spPr bwMode="auto">
              <a:xfrm>
                <a:off x="1001672" y="5239022"/>
                <a:ext cx="139598" cy="270173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5" name="Straight Connector 154"/>
              <p:cNvCxnSpPr>
                <a:stCxn id="146" idx="5"/>
                <a:endCxn id="151" idx="1"/>
              </p:cNvCxnSpPr>
              <p:nvPr/>
            </p:nvCxnSpPr>
            <p:spPr bwMode="auto">
              <a:xfrm>
                <a:off x="2610077" y="5641823"/>
                <a:ext cx="270437" cy="118314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4" name="Oval 143"/>
              <p:cNvSpPr/>
              <p:nvPr/>
            </p:nvSpPr>
            <p:spPr bwMode="auto">
              <a:xfrm>
                <a:off x="1764837" y="4064167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156" name="TextBox 155"/>
          <p:cNvSpPr txBox="1"/>
          <p:nvPr/>
        </p:nvSpPr>
        <p:spPr>
          <a:xfrm>
            <a:off x="5835231" y="5006049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157" name="Group 156"/>
          <p:cNvGrpSpPr/>
          <p:nvPr/>
        </p:nvGrpSpPr>
        <p:grpSpPr>
          <a:xfrm>
            <a:off x="4732524" y="4406858"/>
            <a:ext cx="1011380" cy="651163"/>
            <a:chOff x="55420" y="4412113"/>
            <a:chExt cx="1011380" cy="651163"/>
          </a:xfrm>
        </p:grpSpPr>
        <p:cxnSp>
          <p:nvCxnSpPr>
            <p:cNvPr id="158" name="Straight Arrow Connector 157"/>
            <p:cNvCxnSpPr/>
            <p:nvPr/>
          </p:nvCxnSpPr>
          <p:spPr bwMode="auto">
            <a:xfrm>
              <a:off x="637309" y="4827749"/>
              <a:ext cx="429491" cy="235527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9" name="TextBox 158"/>
            <p:cNvSpPr txBox="1"/>
            <p:nvPr/>
          </p:nvSpPr>
          <p:spPr>
            <a:xfrm>
              <a:off x="55420" y="4412113"/>
              <a:ext cx="9268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start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60" name="TextBox 159"/>
          <p:cNvSpPr txBox="1"/>
          <p:nvPr/>
        </p:nvSpPr>
        <p:spPr>
          <a:xfrm>
            <a:off x="6208348" y="4449000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6124265" y="5563097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167" name="Group 166"/>
          <p:cNvGrpSpPr/>
          <p:nvPr/>
        </p:nvGrpSpPr>
        <p:grpSpPr>
          <a:xfrm>
            <a:off x="4960389" y="3894084"/>
            <a:ext cx="1629597" cy="2698400"/>
            <a:chOff x="4960389" y="3894084"/>
            <a:chExt cx="1629597" cy="2698400"/>
          </a:xfrm>
        </p:grpSpPr>
        <p:sp>
          <p:nvSpPr>
            <p:cNvPr id="163" name="TextBox 162"/>
            <p:cNvSpPr txBox="1"/>
            <p:nvPr/>
          </p:nvSpPr>
          <p:spPr>
            <a:xfrm>
              <a:off x="4960389" y="6253930"/>
              <a:ext cx="12763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7030A0"/>
                  </a:solidFill>
                </a:rPr>
                <a:t>1 step away</a:t>
              </a:r>
              <a:endParaRPr lang="en-US" sz="1600" dirty="0">
                <a:solidFill>
                  <a:srgbClr val="7030A0"/>
                </a:solidFill>
              </a:endParaRPr>
            </a:p>
          </p:txBody>
        </p:sp>
        <p:sp>
          <p:nvSpPr>
            <p:cNvPr id="166" name="Oval 165"/>
            <p:cNvSpPr/>
            <p:nvPr/>
          </p:nvSpPr>
          <p:spPr bwMode="auto">
            <a:xfrm rot="392774">
              <a:off x="6101255" y="3894084"/>
              <a:ext cx="488731" cy="2585545"/>
            </a:xfrm>
            <a:prstGeom prst="ellipse">
              <a:avLst/>
            </a:prstGeom>
            <a:noFill/>
            <a:ln w="412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cxnSp>
        <p:nvCxnSpPr>
          <p:cNvPr id="168" name="Straight Arrow Connector 167"/>
          <p:cNvCxnSpPr/>
          <p:nvPr/>
        </p:nvCxnSpPr>
        <p:spPr bwMode="auto">
          <a:xfrm>
            <a:off x="2049524" y="5229052"/>
            <a:ext cx="725207" cy="38347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9" name="TextBox 168"/>
          <p:cNvSpPr txBox="1"/>
          <p:nvPr/>
        </p:nvSpPr>
        <p:spPr>
          <a:xfrm>
            <a:off x="2645491" y="5449626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626186" y="6188370"/>
            <a:ext cx="1414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… and so on…</a:t>
            </a:r>
            <a:endParaRPr lang="en-US" sz="1600" dirty="0">
              <a:solidFill>
                <a:srgbClr val="7030A0"/>
              </a:solidFill>
            </a:endParaRPr>
          </a:p>
        </p:txBody>
      </p:sp>
      <p:grpSp>
        <p:nvGrpSpPr>
          <p:cNvPr id="172" name="Group 171"/>
          <p:cNvGrpSpPr/>
          <p:nvPr/>
        </p:nvGrpSpPr>
        <p:grpSpPr>
          <a:xfrm>
            <a:off x="5317764" y="3925614"/>
            <a:ext cx="2614666" cy="2723875"/>
            <a:chOff x="7432904" y="3994734"/>
            <a:chExt cx="1407759" cy="2723875"/>
          </a:xfrm>
        </p:grpSpPr>
        <p:sp>
          <p:nvSpPr>
            <p:cNvPr id="173" name="TextBox 172"/>
            <p:cNvSpPr txBox="1"/>
            <p:nvPr/>
          </p:nvSpPr>
          <p:spPr>
            <a:xfrm>
              <a:off x="7432904" y="6380055"/>
              <a:ext cx="14077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7030A0"/>
                  </a:solidFill>
                </a:rPr>
                <a:t>2 steps away</a:t>
              </a:r>
              <a:endParaRPr lang="en-US" sz="1600" dirty="0">
                <a:solidFill>
                  <a:srgbClr val="7030A0"/>
                </a:solidFill>
              </a:endParaRPr>
            </a:p>
          </p:txBody>
        </p:sp>
        <p:sp>
          <p:nvSpPr>
            <p:cNvPr id="174" name="Oval 173"/>
            <p:cNvSpPr/>
            <p:nvPr/>
          </p:nvSpPr>
          <p:spPr bwMode="auto">
            <a:xfrm rot="392774">
              <a:off x="8093609" y="3994734"/>
              <a:ext cx="431520" cy="2585545"/>
            </a:xfrm>
            <a:prstGeom prst="ellipse">
              <a:avLst/>
            </a:prstGeom>
            <a:noFill/>
            <a:ln w="412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175" name="TextBox 174"/>
          <p:cNvSpPr txBox="1"/>
          <p:nvPr/>
        </p:nvSpPr>
        <p:spPr>
          <a:xfrm>
            <a:off x="6881010" y="4159965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6623506" y="5053345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6744375" y="5883662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180" name="Group 179"/>
          <p:cNvGrpSpPr/>
          <p:nvPr/>
        </p:nvGrpSpPr>
        <p:grpSpPr>
          <a:xfrm>
            <a:off x="6085020" y="3591612"/>
            <a:ext cx="2051431" cy="3266388"/>
            <a:chOff x="6085020" y="3591612"/>
            <a:chExt cx="2051431" cy="3266388"/>
          </a:xfrm>
        </p:grpSpPr>
        <p:sp>
          <p:nvSpPr>
            <p:cNvPr id="178" name="Oval 177"/>
            <p:cNvSpPr/>
            <p:nvPr/>
          </p:nvSpPr>
          <p:spPr bwMode="auto">
            <a:xfrm rot="275256">
              <a:off x="7315021" y="3591612"/>
              <a:ext cx="821430" cy="3247697"/>
            </a:xfrm>
            <a:prstGeom prst="ellipse">
              <a:avLst/>
            </a:prstGeom>
            <a:noFill/>
            <a:ln w="412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6085020" y="6519446"/>
              <a:ext cx="14077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7030A0"/>
                  </a:solidFill>
                </a:rPr>
                <a:t>3 steps away</a:t>
              </a:r>
              <a:endParaRPr lang="en-US" sz="1600" dirty="0">
                <a:solidFill>
                  <a:srgbClr val="7030A0"/>
                </a:solidFill>
              </a:endParaRPr>
            </a:p>
          </p:txBody>
        </p:sp>
      </p:grpSp>
      <p:sp>
        <p:nvSpPr>
          <p:cNvPr id="181" name="TextBox 180"/>
          <p:cNvSpPr txBox="1"/>
          <p:nvPr/>
        </p:nvSpPr>
        <p:spPr>
          <a:xfrm>
            <a:off x="7679797" y="3839399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7390761" y="4858907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7448566" y="5468500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7522136" y="6314604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4625372" y="5978164"/>
            <a:ext cx="1414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rgbClr val="7030A0"/>
                </a:solidFill>
              </a:rPr>
              <a:t>… and so on…</a:t>
            </a:r>
            <a:endParaRPr lang="en-US" sz="16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6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2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2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2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2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24" grpId="0"/>
      <p:bldP spid="747526" grpId="0"/>
      <p:bldP spid="93" grpId="0"/>
      <p:bldP spid="93" grpId="1"/>
      <p:bldP spid="110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3" grpId="0"/>
      <p:bldP spid="123" grpId="1"/>
      <p:bldP spid="156" grpId="0"/>
      <p:bldP spid="160" grpId="0"/>
      <p:bldP spid="161" grpId="0"/>
      <p:bldP spid="169" grpId="0"/>
      <p:bldP spid="171" grpId="0"/>
      <p:bldP spid="171" grpId="1"/>
      <p:bldP spid="175" grpId="0"/>
      <p:bldP spid="176" grpId="0"/>
      <p:bldP spid="177" grpId="0"/>
      <p:bldP spid="181" grpId="0"/>
      <p:bldP spid="182" grpId="0"/>
      <p:bldP spid="183" grpId="0"/>
      <p:bldP spid="184" grpId="0"/>
      <p:bldP spid="18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F3B3-36FB-4678-9CDD-3B1E480EDE94}" type="slidenum">
              <a:rPr lang="en-US"/>
              <a:pPr/>
              <a:t>19</a:t>
            </a:fld>
            <a:endParaRPr lang="en-US"/>
          </a:p>
        </p:txBody>
      </p:sp>
      <p:sp>
        <p:nvSpPr>
          <p:cNvPr id="712707" name="Text Box 3"/>
          <p:cNvSpPr txBox="1">
            <a:spLocks noChangeArrowheads="1"/>
          </p:cNvSpPr>
          <p:nvPr/>
        </p:nvSpPr>
        <p:spPr bwMode="auto">
          <a:xfrm>
            <a:off x="228600" y="1082675"/>
            <a:ext cx="8747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Let’s learn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7030A0"/>
                </a:solidFill>
              </a:rPr>
              <a:t>Depth-first Traversal </a:t>
            </a:r>
            <a:r>
              <a:rPr lang="en-US" dirty="0" smtClean="0"/>
              <a:t>algorithm </a:t>
            </a:r>
            <a:r>
              <a:rPr lang="en-US" dirty="0"/>
              <a:t>first:</a:t>
            </a:r>
          </a:p>
        </p:txBody>
      </p:sp>
      <p:sp>
        <p:nvSpPr>
          <p:cNvPr id="712709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Depth-first Traversals</a:t>
            </a:r>
            <a:endParaRPr lang="en-US" dirty="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075987" y="1922941"/>
            <a:ext cx="7126009" cy="40549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6666"/>
                </a:solidFill>
              </a:rPr>
              <a:t>Depth-First-Traversal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6600CC"/>
                </a:solidFill>
              </a:rPr>
              <a:t>curVertex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sz="2000" dirty="0">
                <a:solidFill>
                  <a:srgbClr val="A50021"/>
                </a:solidFill>
              </a:rPr>
              <a:t>    </a:t>
            </a:r>
            <a:r>
              <a:rPr lang="en-US" sz="2000" dirty="0">
                <a:solidFill>
                  <a:schemeClr val="accent2"/>
                </a:solidFill>
              </a:rPr>
              <a:t>If we’ve already visited </a:t>
            </a:r>
            <a:r>
              <a:rPr lang="en-US" sz="2000" dirty="0" smtClean="0">
                <a:solidFill>
                  <a:schemeClr val="accent2"/>
                </a:solidFill>
              </a:rPr>
              <a:t> the </a:t>
            </a:r>
            <a:r>
              <a:rPr lang="en-US" sz="2000" dirty="0" smtClean="0">
                <a:solidFill>
                  <a:srgbClr val="FF3300"/>
                </a:solidFill>
              </a:rPr>
              <a:t>current vertex</a:t>
            </a:r>
            <a:endParaRPr lang="en-US" sz="2000" dirty="0">
              <a:solidFill>
                <a:srgbClr val="FF3300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   </a:t>
            </a:r>
            <a:r>
              <a:rPr lang="en-US" sz="2000" dirty="0" smtClean="0">
                <a:solidFill>
                  <a:schemeClr val="accent2"/>
                </a:solidFill>
              </a:rPr>
              <a:t>  </a:t>
            </a:r>
            <a:r>
              <a:rPr lang="en-US" sz="2000" dirty="0">
                <a:solidFill>
                  <a:schemeClr val="accent2"/>
                </a:solidFill>
              </a:rPr>
              <a:t>Return 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br>
              <a:rPr lang="en-US" sz="2000" dirty="0" smtClean="0">
                <a:solidFill>
                  <a:schemeClr val="accent2"/>
                </a:solidFill>
              </a:rPr>
            </a:br>
            <a:endParaRPr lang="en-US" sz="110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</a:t>
            </a:r>
            <a:r>
              <a:rPr lang="en-US" sz="2000" dirty="0" smtClean="0">
                <a:solidFill>
                  <a:schemeClr val="accent2"/>
                </a:solidFill>
              </a:rPr>
              <a:t>Otherwise</a:t>
            </a:r>
            <a:br>
              <a:rPr lang="en-US" sz="2000" dirty="0" smtClean="0">
                <a:solidFill>
                  <a:schemeClr val="accent2"/>
                </a:solidFill>
              </a:rPr>
            </a:br>
            <a:r>
              <a:rPr lang="en-US" sz="400" dirty="0">
                <a:solidFill>
                  <a:schemeClr val="accent2"/>
                </a:solidFill>
              </a:rPr>
              <a:t/>
            </a:r>
            <a:br>
              <a:rPr lang="en-US" sz="400" dirty="0">
                <a:solidFill>
                  <a:schemeClr val="accent2"/>
                </a:solidFill>
              </a:rPr>
            </a:br>
            <a:r>
              <a:rPr lang="en-US" sz="2000" dirty="0">
                <a:solidFill>
                  <a:schemeClr val="accent2"/>
                </a:solidFill>
              </a:rPr>
              <a:t>        </a:t>
            </a:r>
            <a:r>
              <a:rPr lang="en-US" sz="2000" dirty="0" smtClean="0">
                <a:solidFill>
                  <a:schemeClr val="accent2"/>
                </a:solidFill>
              </a:rPr>
              <a:t> Mark the </a:t>
            </a:r>
            <a:r>
              <a:rPr lang="en-US" sz="2000" dirty="0" smtClean="0">
                <a:solidFill>
                  <a:srgbClr val="FF3300"/>
                </a:solidFill>
              </a:rPr>
              <a:t>current vertex </a:t>
            </a:r>
            <a:r>
              <a:rPr lang="en-US" sz="2000" dirty="0" smtClean="0">
                <a:solidFill>
                  <a:schemeClr val="accent2"/>
                </a:solidFill>
              </a:rPr>
              <a:t>as </a:t>
            </a:r>
            <a:r>
              <a:rPr lang="en-US" sz="2000" dirty="0" smtClean="0">
                <a:solidFill>
                  <a:srgbClr val="FF3300"/>
                </a:solidFill>
              </a:rPr>
              <a:t>visited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         Process the </a:t>
            </a:r>
            <a:r>
              <a:rPr lang="en-US" sz="2000" dirty="0" smtClean="0">
                <a:solidFill>
                  <a:srgbClr val="FF0000"/>
                </a:solidFill>
              </a:rPr>
              <a:t>current vertex </a:t>
            </a:r>
            <a:r>
              <a:rPr lang="en-US" sz="2000" dirty="0" smtClean="0">
                <a:solidFill>
                  <a:schemeClr val="accent2"/>
                </a:solidFill>
              </a:rPr>
              <a:t>(e.g., print it out)</a:t>
            </a:r>
            <a:br>
              <a:rPr lang="en-US" sz="2000" dirty="0" smtClean="0">
                <a:solidFill>
                  <a:schemeClr val="accent2"/>
                </a:solidFill>
              </a:rPr>
            </a:br>
            <a:endParaRPr lang="en-US" sz="105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   </a:t>
            </a:r>
            <a:r>
              <a:rPr lang="en-US" sz="2000" dirty="0" smtClean="0">
                <a:solidFill>
                  <a:schemeClr val="accent2"/>
                </a:solidFill>
              </a:rPr>
              <a:t>  </a:t>
            </a:r>
            <a:r>
              <a:rPr lang="en-US" sz="2000" dirty="0">
                <a:solidFill>
                  <a:schemeClr val="accent2"/>
                </a:solidFill>
              </a:rPr>
              <a:t>For each </a:t>
            </a:r>
            <a:r>
              <a:rPr lang="en-US" sz="2000" dirty="0" smtClean="0">
                <a:solidFill>
                  <a:srgbClr val="FF3300"/>
                </a:solidFill>
              </a:rPr>
              <a:t>edge </a:t>
            </a:r>
            <a:r>
              <a:rPr lang="en-US" sz="2000" dirty="0" smtClean="0">
                <a:solidFill>
                  <a:schemeClr val="accent6"/>
                </a:solidFill>
              </a:rPr>
              <a:t>leaving </a:t>
            </a:r>
            <a:r>
              <a:rPr lang="en-US" sz="2000" dirty="0">
                <a:solidFill>
                  <a:schemeClr val="accent6"/>
                </a:solidFill>
              </a:rPr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current vertex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             </a:t>
            </a:r>
            <a:r>
              <a:rPr lang="en-US" sz="2000" dirty="0" smtClean="0">
                <a:solidFill>
                  <a:schemeClr val="accent6"/>
                </a:solidFill>
              </a:rPr>
              <a:t>Determine which </a:t>
            </a:r>
            <a:r>
              <a:rPr lang="en-US" sz="2000" dirty="0" smtClean="0">
                <a:solidFill>
                  <a:srgbClr val="FF0000"/>
                </a:solidFill>
              </a:rPr>
              <a:t>vertex </a:t>
            </a:r>
            <a:r>
              <a:rPr lang="en-US" sz="2000" dirty="0" smtClean="0">
                <a:solidFill>
                  <a:schemeClr val="accent6"/>
                </a:solidFill>
              </a:rPr>
              <a:t>the edge takes us to</a:t>
            </a:r>
            <a:endParaRPr lang="en-US" sz="2000" dirty="0">
              <a:solidFill>
                <a:schemeClr val="accent6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 	Call </a:t>
            </a:r>
            <a:r>
              <a:rPr lang="en-US" sz="2000" dirty="0" smtClean="0">
                <a:solidFill>
                  <a:srgbClr val="006666"/>
                </a:solidFill>
              </a:rPr>
              <a:t>Depth-First-Traversal</a:t>
            </a:r>
            <a:r>
              <a:rPr lang="en-US" sz="2000" dirty="0" smtClean="0">
                <a:solidFill>
                  <a:schemeClr val="accent2"/>
                </a:solidFill>
              </a:rPr>
              <a:t> on that </a:t>
            </a:r>
            <a:r>
              <a:rPr lang="en-US" sz="2000" dirty="0" smtClean="0">
                <a:solidFill>
                  <a:srgbClr val="FF0000"/>
                </a:solidFill>
              </a:rPr>
              <a:t>vertex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0" y="6188075"/>
            <a:ext cx="8747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 smtClean="0"/>
              <a:t>(Notice that it’s </a:t>
            </a:r>
            <a:r>
              <a:rPr lang="en-US" dirty="0" smtClean="0">
                <a:solidFill>
                  <a:srgbClr val="7030A0"/>
                </a:solidFill>
              </a:rPr>
              <a:t>recursive</a:t>
            </a:r>
            <a:r>
              <a:rPr lang="en-US" dirty="0" smtClean="0"/>
              <a:t>!)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65A5-C62D-42C5-83E4-D98217A267FD}" type="slidenum">
              <a:rPr lang="en-US"/>
              <a:pPr/>
              <a:t>2</a:t>
            </a:fld>
            <a:endParaRPr lang="en-US"/>
          </a:p>
        </p:txBody>
      </p:sp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Graphs</a:t>
            </a:r>
          </a:p>
        </p:txBody>
      </p:sp>
      <p:sp>
        <p:nvSpPr>
          <p:cNvPr id="689156" name="Text Box 4"/>
          <p:cNvSpPr txBox="1">
            <a:spLocks noChangeArrowheads="1"/>
          </p:cNvSpPr>
          <p:nvPr/>
        </p:nvSpPr>
        <p:spPr bwMode="auto">
          <a:xfrm>
            <a:off x="-171450" y="1006475"/>
            <a:ext cx="9067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1" algn="ctr"/>
            <a:r>
              <a:rPr lang="en-US" dirty="0">
                <a:cs typeface="Courier New" pitchFamily="49" charset="0"/>
              </a:rPr>
              <a:t>A </a:t>
            </a:r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graph</a:t>
            </a:r>
            <a:r>
              <a:rPr lang="en-US" dirty="0">
                <a:cs typeface="Courier New" pitchFamily="49" charset="0"/>
              </a:rPr>
              <a:t> is </a:t>
            </a:r>
            <a:r>
              <a:rPr lang="en-US" dirty="0" smtClean="0">
                <a:cs typeface="Courier New" pitchFamily="49" charset="0"/>
              </a:rPr>
              <a:t>an ADT that stores a set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dirty="0" smtClean="0">
                <a:solidFill>
                  <a:srgbClr val="0070C0"/>
                </a:solidFill>
                <a:cs typeface="Courier New" pitchFamily="49" charset="0"/>
              </a:rPr>
              <a:t>entities</a:t>
            </a:r>
            <a:r>
              <a:rPr lang="en-US" dirty="0" smtClean="0">
                <a:cs typeface="Courier New" pitchFamily="49" charset="0"/>
              </a:rPr>
              <a:t> and also keeps track of the </a:t>
            </a:r>
            <a:r>
              <a:rPr lang="en-US" dirty="0" smtClean="0">
                <a:solidFill>
                  <a:srgbClr val="A50021"/>
                </a:solidFill>
                <a:cs typeface="Courier New" pitchFamily="49" charset="0"/>
              </a:rPr>
              <a:t>relationships</a:t>
            </a:r>
            <a:r>
              <a:rPr lang="en-US" dirty="0" smtClean="0">
                <a:solidFill>
                  <a:srgbClr val="0070C0"/>
                </a:solidFill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between all of them.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7150" y="2057401"/>
            <a:ext cx="367665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1" algn="ctr"/>
            <a:r>
              <a:rPr lang="en-US" dirty="0" smtClean="0">
                <a:solidFill>
                  <a:srgbClr val="0070C0"/>
                </a:solidFill>
                <a:cs typeface="Courier New" pitchFamily="49" charset="0"/>
              </a:rPr>
              <a:t>Examples of Entities</a:t>
            </a:r>
            <a:endParaRPr lang="en-US" dirty="0" smtClean="0">
              <a:cs typeface="Courier New" pitchFamily="49" charset="0"/>
            </a:endParaRPr>
          </a:p>
          <a:p>
            <a:pPr lvl="1" algn="ctr"/>
            <a:r>
              <a:rPr lang="en-US" dirty="0" smtClean="0">
                <a:cs typeface="Courier New" pitchFamily="49" charset="0"/>
              </a:rPr>
              <a:t>People</a:t>
            </a:r>
          </a:p>
          <a:p>
            <a:pPr lvl="1" algn="ctr"/>
            <a:r>
              <a:rPr lang="en-US" dirty="0" smtClean="0">
                <a:cs typeface="Courier New" pitchFamily="49" charset="0"/>
              </a:rPr>
              <a:t>Cities</a:t>
            </a:r>
          </a:p>
          <a:p>
            <a:pPr lvl="1" algn="ctr"/>
            <a:r>
              <a:rPr lang="en-US" dirty="0" smtClean="0">
                <a:cs typeface="Courier New" pitchFamily="49" charset="0"/>
              </a:rPr>
              <a:t>Web pages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3733800" y="2057401"/>
            <a:ext cx="48768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1" algn="ctr"/>
            <a:r>
              <a:rPr lang="en-US" dirty="0" smtClean="0">
                <a:solidFill>
                  <a:srgbClr val="A50021"/>
                </a:solidFill>
                <a:cs typeface="Courier New" pitchFamily="49" charset="0"/>
              </a:rPr>
              <a:t>Examples of Relationships</a:t>
            </a:r>
          </a:p>
          <a:p>
            <a:pPr lvl="1" algn="ctr"/>
            <a:r>
              <a:rPr lang="en-US" dirty="0" smtClean="0">
                <a:cs typeface="Courier New" pitchFamily="49" charset="0"/>
              </a:rPr>
              <a:t>Joe is friends with Linda</a:t>
            </a:r>
          </a:p>
          <a:p>
            <a:pPr lvl="1" algn="ctr"/>
            <a:r>
              <a:rPr lang="en-US" dirty="0" smtClean="0">
                <a:cs typeface="Courier New" pitchFamily="49" charset="0"/>
              </a:rPr>
              <a:t>LA is 3000 miles from NYC</a:t>
            </a:r>
          </a:p>
          <a:p>
            <a:pPr lvl="1" algn="ctr"/>
            <a:r>
              <a:rPr lang="en-US" dirty="0" smtClean="0">
                <a:cs typeface="Courier New" pitchFamily="49" charset="0"/>
              </a:rPr>
              <a:t>ucla.edu links to awesome.com</a:t>
            </a:r>
          </a:p>
        </p:txBody>
      </p:sp>
      <p:pic>
        <p:nvPicPr>
          <p:cNvPr id="18" name="Picture 17" descr="graph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5163" y="3973606"/>
            <a:ext cx="2093851" cy="2093851"/>
          </a:xfrm>
          <a:prstGeom prst="rect">
            <a:avLst/>
          </a:prstGeom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 cstate="print"/>
          <a:srcRect l="4959" t="7566" r="5131" b="23791"/>
          <a:stretch>
            <a:fillRect/>
          </a:stretch>
        </p:blipFill>
        <p:spPr bwMode="auto">
          <a:xfrm>
            <a:off x="3310218" y="4264043"/>
            <a:ext cx="2590800" cy="1512977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20" name="Picture 19" descr="internet-Graph-1069646562.LGL_.2D.4096x4096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29400" y="4087081"/>
            <a:ext cx="1866900" cy="1866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9156" grpId="0"/>
      <p:bldP spid="12" grpId="0" uiExpand="1" build="p"/>
      <p:bldP spid="15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92"/>
          <p:cNvSpPr txBox="1"/>
          <p:nvPr/>
        </p:nvSpPr>
        <p:spPr>
          <a:xfrm>
            <a:off x="6857953" y="4287920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Processed vertex 2!</a:t>
            </a:r>
            <a:endParaRPr lang="en-US" sz="1600" dirty="0">
              <a:solidFill>
                <a:srgbClr val="7030A0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558464" y="1024757"/>
            <a:ext cx="1293944" cy="882871"/>
            <a:chOff x="7788170" y="2349062"/>
            <a:chExt cx="1293944" cy="882871"/>
          </a:xfrm>
        </p:grpSpPr>
        <p:sp>
          <p:nvSpPr>
            <p:cNvPr id="25" name="TextBox 24"/>
            <p:cNvSpPr txBox="1"/>
            <p:nvPr/>
          </p:nvSpPr>
          <p:spPr>
            <a:xfrm>
              <a:off x="7788170" y="2349062"/>
              <a:ext cx="12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solidFill>
                    <a:srgbClr val="FF0000"/>
                  </a:solidFill>
                </a:rPr>
                <a:t>curVertex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>
              <a:off x="8450317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149026" y="2606551"/>
            <a:ext cx="6400811" cy="40549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6666"/>
                </a:solidFill>
              </a:rPr>
              <a:t>Depth-First-Traversal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6600CC"/>
                </a:solidFill>
              </a:rPr>
              <a:t>curVertex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sz="2000" dirty="0">
                <a:solidFill>
                  <a:srgbClr val="A50021"/>
                </a:solidFill>
              </a:rPr>
              <a:t>    </a:t>
            </a:r>
            <a:r>
              <a:rPr lang="en-US" sz="2000" dirty="0">
                <a:solidFill>
                  <a:schemeClr val="accent2"/>
                </a:solidFill>
              </a:rPr>
              <a:t>If we’ve already visited </a:t>
            </a:r>
            <a:r>
              <a:rPr lang="en-US" sz="2000" dirty="0" smtClean="0">
                <a:solidFill>
                  <a:schemeClr val="accent2"/>
                </a:solidFill>
              </a:rPr>
              <a:t> the </a:t>
            </a:r>
            <a:r>
              <a:rPr lang="en-US" sz="2000" dirty="0" smtClean="0">
                <a:solidFill>
                  <a:srgbClr val="FF3300"/>
                </a:solidFill>
              </a:rPr>
              <a:t>current vertex</a:t>
            </a:r>
            <a:endParaRPr lang="en-US" sz="2000" dirty="0">
              <a:solidFill>
                <a:srgbClr val="FF3300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   </a:t>
            </a:r>
            <a:r>
              <a:rPr lang="en-US" sz="2000" dirty="0" smtClean="0">
                <a:solidFill>
                  <a:schemeClr val="accent2"/>
                </a:solidFill>
              </a:rPr>
              <a:t>  </a:t>
            </a:r>
            <a:r>
              <a:rPr lang="en-US" sz="2000" dirty="0">
                <a:solidFill>
                  <a:schemeClr val="accent2"/>
                </a:solidFill>
              </a:rPr>
              <a:t>Return 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br>
              <a:rPr lang="en-US" sz="2000" dirty="0" smtClean="0">
                <a:solidFill>
                  <a:schemeClr val="accent2"/>
                </a:solidFill>
              </a:rPr>
            </a:br>
            <a:endParaRPr lang="en-US" sz="110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</a:t>
            </a:r>
            <a:r>
              <a:rPr lang="en-US" sz="2000" dirty="0" smtClean="0">
                <a:solidFill>
                  <a:schemeClr val="accent2"/>
                </a:solidFill>
              </a:rPr>
              <a:t>Otherwise</a:t>
            </a:r>
            <a:br>
              <a:rPr lang="en-US" sz="2000" dirty="0" smtClean="0">
                <a:solidFill>
                  <a:schemeClr val="accent2"/>
                </a:solidFill>
              </a:rPr>
            </a:br>
            <a:r>
              <a:rPr lang="en-US" sz="400" dirty="0">
                <a:solidFill>
                  <a:schemeClr val="accent2"/>
                </a:solidFill>
              </a:rPr>
              <a:t/>
            </a:r>
            <a:br>
              <a:rPr lang="en-US" sz="400" dirty="0">
                <a:solidFill>
                  <a:schemeClr val="accent2"/>
                </a:solidFill>
              </a:rPr>
            </a:br>
            <a:r>
              <a:rPr lang="en-US" sz="2000" dirty="0" smtClean="0">
                <a:solidFill>
                  <a:schemeClr val="accent2"/>
                </a:solidFill>
              </a:rPr>
              <a:t>       Mark the </a:t>
            </a:r>
            <a:r>
              <a:rPr lang="en-US" sz="2000" dirty="0" smtClean="0">
                <a:solidFill>
                  <a:srgbClr val="FF3300"/>
                </a:solidFill>
              </a:rPr>
              <a:t>current vertex </a:t>
            </a:r>
            <a:r>
              <a:rPr lang="en-US" sz="2000" dirty="0" smtClean="0">
                <a:solidFill>
                  <a:schemeClr val="accent2"/>
                </a:solidFill>
              </a:rPr>
              <a:t>as </a:t>
            </a:r>
            <a:r>
              <a:rPr lang="en-US" sz="2000" dirty="0" smtClean="0">
                <a:solidFill>
                  <a:srgbClr val="FF3300"/>
                </a:solidFill>
              </a:rPr>
              <a:t>visited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       Process the </a:t>
            </a:r>
            <a:r>
              <a:rPr lang="en-US" sz="2000" dirty="0" smtClean="0">
                <a:solidFill>
                  <a:srgbClr val="FF0000"/>
                </a:solidFill>
              </a:rPr>
              <a:t>current vertex </a:t>
            </a:r>
            <a:r>
              <a:rPr lang="en-US" sz="2000" dirty="0" smtClean="0">
                <a:solidFill>
                  <a:schemeClr val="accent2"/>
                </a:solidFill>
              </a:rPr>
              <a:t>(e.g., print it out)</a:t>
            </a:r>
            <a:br>
              <a:rPr lang="en-US" sz="2000" dirty="0" smtClean="0">
                <a:solidFill>
                  <a:schemeClr val="accent2"/>
                </a:solidFill>
              </a:rPr>
            </a:br>
            <a:endParaRPr lang="en-US" sz="1050" dirty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       </a:t>
            </a:r>
            <a:r>
              <a:rPr lang="en-US" sz="2000" dirty="0">
                <a:solidFill>
                  <a:schemeClr val="accent2"/>
                </a:solidFill>
              </a:rPr>
              <a:t>For each </a:t>
            </a:r>
            <a:r>
              <a:rPr lang="en-US" sz="2000" dirty="0" smtClean="0">
                <a:solidFill>
                  <a:srgbClr val="FF3300"/>
                </a:solidFill>
              </a:rPr>
              <a:t>edge </a:t>
            </a:r>
            <a:r>
              <a:rPr lang="en-US" sz="2000" dirty="0" smtClean="0">
                <a:solidFill>
                  <a:schemeClr val="accent6"/>
                </a:solidFill>
              </a:rPr>
              <a:t>leaving </a:t>
            </a:r>
            <a:r>
              <a:rPr lang="en-US" sz="2000" dirty="0">
                <a:solidFill>
                  <a:schemeClr val="accent6"/>
                </a:solidFill>
              </a:rPr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current vertex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           </a:t>
            </a:r>
            <a:r>
              <a:rPr lang="en-US" sz="2000" dirty="0" smtClean="0">
                <a:solidFill>
                  <a:schemeClr val="accent6"/>
                </a:solidFill>
              </a:rPr>
              <a:t>Determine which </a:t>
            </a:r>
            <a:r>
              <a:rPr lang="en-US" sz="2000" dirty="0" smtClean="0">
                <a:solidFill>
                  <a:srgbClr val="FF0000"/>
                </a:solidFill>
              </a:rPr>
              <a:t>vertex </a:t>
            </a:r>
            <a:r>
              <a:rPr lang="en-US" sz="2000" dirty="0" smtClean="0">
                <a:solidFill>
                  <a:schemeClr val="accent6"/>
                </a:solidFill>
              </a:rPr>
              <a:t>the edge takes us to</a:t>
            </a:r>
            <a:endParaRPr lang="en-US" sz="2000" dirty="0">
              <a:solidFill>
                <a:schemeClr val="accent6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           Call </a:t>
            </a:r>
            <a:r>
              <a:rPr lang="en-US" sz="2000" dirty="0" smtClean="0">
                <a:solidFill>
                  <a:srgbClr val="006666"/>
                </a:solidFill>
              </a:rPr>
              <a:t>Depth-First-Traversal</a:t>
            </a:r>
            <a:r>
              <a:rPr lang="en-US" sz="2000" dirty="0" smtClean="0">
                <a:solidFill>
                  <a:schemeClr val="accent2"/>
                </a:solidFill>
              </a:rPr>
              <a:t> on that </a:t>
            </a:r>
            <a:r>
              <a:rPr lang="en-US" sz="2000" dirty="0" smtClean="0">
                <a:solidFill>
                  <a:srgbClr val="FF0000"/>
                </a:solidFill>
              </a:rPr>
              <a:t>vertex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F3B3-36FB-4678-9CDD-3B1E480EDE94}" type="slidenum">
              <a:rPr lang="en-US"/>
              <a:pPr/>
              <a:t>20</a:t>
            </a:fld>
            <a:endParaRPr lang="en-US"/>
          </a:p>
        </p:txBody>
      </p:sp>
      <p:sp>
        <p:nvSpPr>
          <p:cNvPr id="712709" name="Rectangle 5"/>
          <p:cNvSpPr>
            <a:spLocks noGrp="1" noChangeArrowheads="1"/>
          </p:cNvSpPr>
          <p:nvPr>
            <p:ph type="title"/>
          </p:nvPr>
        </p:nvSpPr>
        <p:spPr>
          <a:xfrm>
            <a:off x="239474" y="-107732"/>
            <a:ext cx="7772400" cy="1143000"/>
          </a:xfrm>
          <a:noFill/>
          <a:ln/>
        </p:spPr>
        <p:txBody>
          <a:bodyPr/>
          <a:lstStyle/>
          <a:p>
            <a:r>
              <a:rPr lang="en-US" sz="3600" dirty="0" smtClean="0"/>
              <a:t>Depth-first Traversal Demo</a:t>
            </a:r>
            <a:endParaRPr lang="en-US" sz="3600" dirty="0"/>
          </a:p>
        </p:txBody>
      </p:sp>
      <p:sp>
        <p:nvSpPr>
          <p:cNvPr id="53" name="Rectangle 52"/>
          <p:cNvSpPr/>
          <p:nvPr/>
        </p:nvSpPr>
        <p:spPr bwMode="auto">
          <a:xfrm>
            <a:off x="6564086" y="1034143"/>
            <a:ext cx="1328057" cy="870857"/>
          </a:xfrm>
          <a:prstGeom prst="rect">
            <a:avLst/>
          </a:prstGeom>
          <a:solidFill>
            <a:srgbClr val="FFFFFF">
              <a:alpha val="85098"/>
            </a:srgb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7063555" y="1499673"/>
            <a:ext cx="1624012" cy="1301750"/>
            <a:chOff x="4325" y="3355"/>
            <a:chExt cx="1023" cy="820"/>
          </a:xfrm>
        </p:grpSpPr>
        <p:sp>
          <p:nvSpPr>
            <p:cNvPr id="8" name="Oval 15"/>
            <p:cNvSpPr>
              <a:spLocks noChangeArrowheads="1"/>
            </p:cNvSpPr>
            <p:nvPr/>
          </p:nvSpPr>
          <p:spPr bwMode="auto">
            <a:xfrm>
              <a:off x="4336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4325" y="365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0</a:t>
              </a:r>
              <a:endParaRPr lang="en-US" sz="1800" dirty="0"/>
            </a:p>
          </p:txBody>
        </p:sp>
        <p:sp>
          <p:nvSpPr>
            <p:cNvPr id="10" name="Oval 17"/>
            <p:cNvSpPr>
              <a:spLocks noChangeArrowheads="1"/>
            </p:cNvSpPr>
            <p:nvPr/>
          </p:nvSpPr>
          <p:spPr bwMode="auto">
            <a:xfrm>
              <a:off x="4772" y="3355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4761" y="3383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1</a:t>
              </a:r>
              <a:endParaRPr lang="en-US" sz="1800" dirty="0"/>
            </a:p>
          </p:txBody>
        </p:sp>
        <p:sp>
          <p:nvSpPr>
            <p:cNvPr id="12" name="Oval 19"/>
            <p:cNvSpPr>
              <a:spLocks noChangeArrowheads="1"/>
            </p:cNvSpPr>
            <p:nvPr/>
          </p:nvSpPr>
          <p:spPr bwMode="auto">
            <a:xfrm>
              <a:off x="5175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5143" y="365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2</a:t>
              </a:r>
              <a:endParaRPr lang="en-US" sz="1800" dirty="0"/>
            </a:p>
          </p:txBody>
        </p:sp>
        <p:sp>
          <p:nvSpPr>
            <p:cNvPr id="14" name="Oval 23"/>
            <p:cNvSpPr>
              <a:spLocks noChangeArrowheads="1"/>
            </p:cNvSpPr>
            <p:nvPr/>
          </p:nvSpPr>
          <p:spPr bwMode="auto">
            <a:xfrm>
              <a:off x="4923" y="3903"/>
              <a:ext cx="174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24"/>
            <p:cNvSpPr txBox="1">
              <a:spLocks noChangeArrowheads="1"/>
            </p:cNvSpPr>
            <p:nvPr/>
          </p:nvSpPr>
          <p:spPr bwMode="auto">
            <a:xfrm>
              <a:off x="4928" y="3931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3</a:t>
              </a:r>
              <a:endParaRPr lang="en-US" sz="1800" dirty="0"/>
            </a:p>
          </p:txBody>
        </p:sp>
        <p:sp>
          <p:nvSpPr>
            <p:cNvPr id="16" name="Line 25"/>
            <p:cNvSpPr>
              <a:spLocks noChangeShapeType="1"/>
            </p:cNvSpPr>
            <p:nvPr/>
          </p:nvSpPr>
          <p:spPr bwMode="auto">
            <a:xfrm flipV="1">
              <a:off x="4496" y="3540"/>
              <a:ext cx="276" cy="151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26"/>
            <p:cNvSpPr>
              <a:spLocks noChangeShapeType="1"/>
            </p:cNvSpPr>
            <p:nvPr/>
          </p:nvSpPr>
          <p:spPr bwMode="auto">
            <a:xfrm>
              <a:off x="4499" y="3815"/>
              <a:ext cx="430" cy="193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7"/>
            <p:cNvSpPr>
              <a:spLocks noChangeShapeType="1"/>
            </p:cNvSpPr>
            <p:nvPr/>
          </p:nvSpPr>
          <p:spPr bwMode="auto">
            <a:xfrm>
              <a:off x="4938" y="3544"/>
              <a:ext cx="266" cy="132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auto">
            <a:xfrm>
              <a:off x="4860" y="3620"/>
              <a:ext cx="115" cy="303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1"/>
            <p:cNvSpPr>
              <a:spLocks noChangeShapeType="1"/>
            </p:cNvSpPr>
            <p:nvPr/>
          </p:nvSpPr>
          <p:spPr bwMode="auto">
            <a:xfrm flipH="1">
              <a:off x="4984" y="3817"/>
              <a:ext cx="218" cy="156"/>
            </a:xfrm>
            <a:prstGeom prst="line">
              <a:avLst/>
            </a:prstGeom>
            <a:noFill/>
            <a:ln w="41275">
              <a:noFill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" name="Line 65"/>
          <p:cNvSpPr>
            <a:spLocks noChangeShapeType="1"/>
          </p:cNvSpPr>
          <p:nvPr/>
        </p:nvSpPr>
        <p:spPr bwMode="auto">
          <a:xfrm>
            <a:off x="7148" y="282402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65"/>
          <p:cNvSpPr>
            <a:spLocks noChangeShapeType="1"/>
          </p:cNvSpPr>
          <p:nvPr/>
        </p:nvSpPr>
        <p:spPr bwMode="auto">
          <a:xfrm>
            <a:off x="206845" y="3512452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ounded Rectangular Callout 29"/>
          <p:cNvSpPr/>
          <p:nvPr/>
        </p:nvSpPr>
        <p:spPr bwMode="auto">
          <a:xfrm>
            <a:off x="3058511" y="898634"/>
            <a:ext cx="2427890" cy="819807"/>
          </a:xfrm>
          <a:prstGeom prst="wedgeRoundRectCallout">
            <a:avLst>
              <a:gd name="adj1" fmla="val 113944"/>
              <a:gd name="adj2" fmla="val 87500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 haven</a:t>
            </a:r>
            <a:r>
              <a:rPr lang="en-US" sz="1800" dirty="0" smtClean="0"/>
              <a:t>’t yet visited </a:t>
            </a:r>
            <a:r>
              <a:rPr lang="en-US" sz="1800" smtClean="0"/>
              <a:t>this Vertex!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1" name="Line 65"/>
          <p:cNvSpPr>
            <a:spLocks noChangeShapeType="1"/>
          </p:cNvSpPr>
          <p:nvPr/>
        </p:nvSpPr>
        <p:spPr bwMode="auto">
          <a:xfrm>
            <a:off x="248886" y="432700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65"/>
          <p:cNvSpPr>
            <a:spLocks noChangeShapeType="1"/>
          </p:cNvSpPr>
          <p:nvPr/>
        </p:nvSpPr>
        <p:spPr bwMode="auto">
          <a:xfrm>
            <a:off x="463217" y="468435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7047184" y="2286004"/>
            <a:ext cx="346843" cy="477428"/>
            <a:chOff x="7094481" y="3026983"/>
            <a:chExt cx="346843" cy="477428"/>
          </a:xfrm>
        </p:grpSpPr>
        <p:sp>
          <p:nvSpPr>
            <p:cNvPr id="35" name="Isosceles Triangle 34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v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8" name="Line 65"/>
          <p:cNvSpPr>
            <a:spLocks noChangeShapeType="1"/>
          </p:cNvSpPr>
          <p:nvPr/>
        </p:nvSpPr>
        <p:spPr bwMode="auto">
          <a:xfrm>
            <a:off x="473723" y="496288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857953" y="3626069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Processed vertex 0!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41" name="Line 65"/>
          <p:cNvSpPr>
            <a:spLocks noChangeShapeType="1"/>
          </p:cNvSpPr>
          <p:nvPr/>
        </p:nvSpPr>
        <p:spPr bwMode="auto">
          <a:xfrm>
            <a:off x="469595" y="543059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65"/>
          <p:cNvSpPr>
            <a:spLocks noChangeShapeType="1"/>
          </p:cNvSpPr>
          <p:nvPr/>
        </p:nvSpPr>
        <p:spPr bwMode="auto">
          <a:xfrm>
            <a:off x="761695" y="573539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 bwMode="auto">
          <a:xfrm flipV="1">
            <a:off x="7343761" y="1774882"/>
            <a:ext cx="491995" cy="27189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Oval 47"/>
          <p:cNvSpPr/>
          <p:nvPr/>
        </p:nvSpPr>
        <p:spPr bwMode="auto">
          <a:xfrm>
            <a:off x="7717971" y="1436914"/>
            <a:ext cx="391886" cy="566057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9" name="Line 65"/>
          <p:cNvSpPr>
            <a:spLocks noChangeShapeType="1"/>
          </p:cNvSpPr>
          <p:nvPr/>
        </p:nvSpPr>
        <p:spPr bwMode="auto">
          <a:xfrm>
            <a:off x="772581" y="604019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388514" y="2334397"/>
            <a:ext cx="6400811" cy="40549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6666"/>
                </a:solidFill>
              </a:rPr>
              <a:t>Depth-First-Traversal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6600CC"/>
                </a:solidFill>
              </a:rPr>
              <a:t>curVertex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sz="2000" dirty="0">
                <a:solidFill>
                  <a:srgbClr val="A50021"/>
                </a:solidFill>
              </a:rPr>
              <a:t>    </a:t>
            </a:r>
            <a:r>
              <a:rPr lang="en-US" sz="2000" dirty="0">
                <a:solidFill>
                  <a:schemeClr val="accent2"/>
                </a:solidFill>
              </a:rPr>
              <a:t>If we’ve already visited </a:t>
            </a:r>
            <a:r>
              <a:rPr lang="en-US" sz="2000" dirty="0" smtClean="0">
                <a:solidFill>
                  <a:schemeClr val="accent2"/>
                </a:solidFill>
              </a:rPr>
              <a:t> the </a:t>
            </a:r>
            <a:r>
              <a:rPr lang="en-US" sz="2000" dirty="0" smtClean="0">
                <a:solidFill>
                  <a:srgbClr val="FF3300"/>
                </a:solidFill>
              </a:rPr>
              <a:t>current vertex</a:t>
            </a:r>
            <a:endParaRPr lang="en-US" sz="2000" dirty="0">
              <a:solidFill>
                <a:srgbClr val="FF3300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   </a:t>
            </a:r>
            <a:r>
              <a:rPr lang="en-US" sz="2000" dirty="0" smtClean="0">
                <a:solidFill>
                  <a:schemeClr val="accent2"/>
                </a:solidFill>
              </a:rPr>
              <a:t>  </a:t>
            </a:r>
            <a:r>
              <a:rPr lang="en-US" sz="2000" dirty="0">
                <a:solidFill>
                  <a:schemeClr val="accent2"/>
                </a:solidFill>
              </a:rPr>
              <a:t>Return 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br>
              <a:rPr lang="en-US" sz="2000" dirty="0" smtClean="0">
                <a:solidFill>
                  <a:schemeClr val="accent2"/>
                </a:solidFill>
              </a:rPr>
            </a:br>
            <a:endParaRPr lang="en-US" sz="110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</a:t>
            </a:r>
            <a:r>
              <a:rPr lang="en-US" sz="2000" dirty="0" smtClean="0">
                <a:solidFill>
                  <a:schemeClr val="accent2"/>
                </a:solidFill>
              </a:rPr>
              <a:t>Otherwise</a:t>
            </a:r>
            <a:br>
              <a:rPr lang="en-US" sz="2000" dirty="0" smtClean="0">
                <a:solidFill>
                  <a:schemeClr val="accent2"/>
                </a:solidFill>
              </a:rPr>
            </a:br>
            <a:r>
              <a:rPr lang="en-US" sz="400" dirty="0">
                <a:solidFill>
                  <a:schemeClr val="accent2"/>
                </a:solidFill>
              </a:rPr>
              <a:t/>
            </a:r>
            <a:br>
              <a:rPr lang="en-US" sz="400" dirty="0">
                <a:solidFill>
                  <a:schemeClr val="accent2"/>
                </a:solidFill>
              </a:rPr>
            </a:br>
            <a:r>
              <a:rPr lang="en-US" sz="2000" dirty="0" smtClean="0">
                <a:solidFill>
                  <a:schemeClr val="accent2"/>
                </a:solidFill>
              </a:rPr>
              <a:t>       Mark the </a:t>
            </a:r>
            <a:r>
              <a:rPr lang="en-US" sz="2000" dirty="0" smtClean="0">
                <a:solidFill>
                  <a:srgbClr val="FF3300"/>
                </a:solidFill>
              </a:rPr>
              <a:t>current vertex </a:t>
            </a:r>
            <a:r>
              <a:rPr lang="en-US" sz="2000" dirty="0" smtClean="0">
                <a:solidFill>
                  <a:schemeClr val="accent2"/>
                </a:solidFill>
              </a:rPr>
              <a:t>as </a:t>
            </a:r>
            <a:r>
              <a:rPr lang="en-US" sz="2000" dirty="0" smtClean="0">
                <a:solidFill>
                  <a:srgbClr val="FF3300"/>
                </a:solidFill>
              </a:rPr>
              <a:t>visited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       Process the </a:t>
            </a:r>
            <a:r>
              <a:rPr lang="en-US" sz="2000" dirty="0" smtClean="0">
                <a:solidFill>
                  <a:srgbClr val="FF0000"/>
                </a:solidFill>
              </a:rPr>
              <a:t>current vertex </a:t>
            </a:r>
            <a:r>
              <a:rPr lang="en-US" sz="2000" dirty="0" smtClean="0">
                <a:solidFill>
                  <a:schemeClr val="accent2"/>
                </a:solidFill>
              </a:rPr>
              <a:t>(e.g., print it out)</a:t>
            </a:r>
            <a:br>
              <a:rPr lang="en-US" sz="2000" dirty="0" smtClean="0">
                <a:solidFill>
                  <a:schemeClr val="accent2"/>
                </a:solidFill>
              </a:rPr>
            </a:br>
            <a:endParaRPr lang="en-US" sz="1050" dirty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       </a:t>
            </a:r>
            <a:r>
              <a:rPr lang="en-US" sz="2000" dirty="0">
                <a:solidFill>
                  <a:schemeClr val="accent2"/>
                </a:solidFill>
              </a:rPr>
              <a:t>For each </a:t>
            </a:r>
            <a:r>
              <a:rPr lang="en-US" sz="2000" dirty="0" smtClean="0">
                <a:solidFill>
                  <a:srgbClr val="FF3300"/>
                </a:solidFill>
              </a:rPr>
              <a:t>edge </a:t>
            </a:r>
            <a:r>
              <a:rPr lang="en-US" sz="2000" dirty="0" smtClean="0">
                <a:solidFill>
                  <a:schemeClr val="accent6"/>
                </a:solidFill>
              </a:rPr>
              <a:t>leaving </a:t>
            </a:r>
            <a:r>
              <a:rPr lang="en-US" sz="2000" dirty="0">
                <a:solidFill>
                  <a:schemeClr val="accent6"/>
                </a:solidFill>
              </a:rPr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current vertex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           </a:t>
            </a:r>
            <a:r>
              <a:rPr lang="en-US" sz="2000" dirty="0" smtClean="0">
                <a:solidFill>
                  <a:schemeClr val="accent6"/>
                </a:solidFill>
              </a:rPr>
              <a:t>Determine which </a:t>
            </a:r>
            <a:r>
              <a:rPr lang="en-US" sz="2000" dirty="0" smtClean="0">
                <a:solidFill>
                  <a:srgbClr val="FF0000"/>
                </a:solidFill>
              </a:rPr>
              <a:t>vertex </a:t>
            </a:r>
            <a:r>
              <a:rPr lang="en-US" sz="2000" dirty="0" smtClean="0">
                <a:solidFill>
                  <a:schemeClr val="accent6"/>
                </a:solidFill>
              </a:rPr>
              <a:t>the edge takes us to</a:t>
            </a:r>
            <a:endParaRPr lang="en-US" sz="2000" dirty="0">
              <a:solidFill>
                <a:schemeClr val="accent6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           Call </a:t>
            </a:r>
            <a:r>
              <a:rPr lang="en-US" sz="2000" dirty="0" smtClean="0">
                <a:solidFill>
                  <a:srgbClr val="006666"/>
                </a:solidFill>
              </a:rPr>
              <a:t>Depth-First-Traversal</a:t>
            </a:r>
            <a:r>
              <a:rPr lang="en-US" sz="2000" dirty="0" smtClean="0">
                <a:solidFill>
                  <a:schemeClr val="accent2"/>
                </a:solidFill>
              </a:rPr>
              <a:t> on that </a:t>
            </a:r>
            <a:r>
              <a:rPr lang="en-US" sz="2000" dirty="0" smtClean="0">
                <a:solidFill>
                  <a:srgbClr val="FF0000"/>
                </a:solidFill>
              </a:rPr>
              <a:t>vertex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Line 65"/>
          <p:cNvSpPr>
            <a:spLocks noChangeShapeType="1"/>
          </p:cNvSpPr>
          <p:nvPr/>
        </p:nvSpPr>
        <p:spPr bwMode="auto">
          <a:xfrm>
            <a:off x="213976" y="256276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7244265" y="525320"/>
            <a:ext cx="1293944" cy="882871"/>
            <a:chOff x="7788170" y="2349062"/>
            <a:chExt cx="1293944" cy="882871"/>
          </a:xfrm>
        </p:grpSpPr>
        <p:sp>
          <p:nvSpPr>
            <p:cNvPr id="56" name="TextBox 55"/>
            <p:cNvSpPr txBox="1"/>
            <p:nvPr/>
          </p:nvSpPr>
          <p:spPr>
            <a:xfrm>
              <a:off x="7788170" y="2349062"/>
              <a:ext cx="12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solidFill>
                    <a:srgbClr val="FF0000"/>
                  </a:solidFill>
                </a:rPr>
                <a:t>curVertex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 bwMode="auto">
            <a:xfrm>
              <a:off x="8450317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9" name="Line 65"/>
          <p:cNvSpPr>
            <a:spLocks noChangeShapeType="1"/>
          </p:cNvSpPr>
          <p:nvPr/>
        </p:nvSpPr>
        <p:spPr bwMode="auto">
          <a:xfrm>
            <a:off x="464348" y="324856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Rounded Rectangular Callout 60"/>
          <p:cNvSpPr/>
          <p:nvPr/>
        </p:nvSpPr>
        <p:spPr bwMode="auto">
          <a:xfrm>
            <a:off x="3842282" y="430548"/>
            <a:ext cx="2427890" cy="819807"/>
          </a:xfrm>
          <a:prstGeom prst="wedgeRoundRectCallout">
            <a:avLst>
              <a:gd name="adj1" fmla="val 113944"/>
              <a:gd name="adj2" fmla="val 87500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 haven</a:t>
            </a:r>
            <a:r>
              <a:rPr lang="en-US" sz="1800" dirty="0" smtClean="0"/>
              <a:t>’t yet visited </a:t>
            </a:r>
            <a:r>
              <a:rPr lang="en-US" sz="1800" smtClean="0"/>
              <a:t>this Vertex!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2" name="Line 65"/>
          <p:cNvSpPr>
            <a:spLocks noChangeShapeType="1"/>
          </p:cNvSpPr>
          <p:nvPr/>
        </p:nvSpPr>
        <p:spPr bwMode="auto">
          <a:xfrm>
            <a:off x="464348" y="404322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65"/>
          <p:cNvSpPr>
            <a:spLocks noChangeShapeType="1"/>
          </p:cNvSpPr>
          <p:nvPr/>
        </p:nvSpPr>
        <p:spPr bwMode="auto">
          <a:xfrm>
            <a:off x="703834" y="4413339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Line 65"/>
          <p:cNvSpPr>
            <a:spLocks noChangeShapeType="1"/>
          </p:cNvSpPr>
          <p:nvPr/>
        </p:nvSpPr>
        <p:spPr bwMode="auto">
          <a:xfrm>
            <a:off x="682062" y="470725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6857953" y="3952640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Processed vertex 1!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69" name="Line 65"/>
          <p:cNvSpPr>
            <a:spLocks noChangeShapeType="1"/>
          </p:cNvSpPr>
          <p:nvPr/>
        </p:nvSpPr>
        <p:spPr bwMode="auto">
          <a:xfrm>
            <a:off x="682062" y="516445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0" name="Straight Arrow Connector 69"/>
          <p:cNvCxnSpPr/>
          <p:nvPr/>
        </p:nvCxnSpPr>
        <p:spPr bwMode="auto">
          <a:xfrm>
            <a:off x="8000443" y="1777881"/>
            <a:ext cx="502250" cy="26877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Line 65"/>
          <p:cNvSpPr>
            <a:spLocks noChangeShapeType="1"/>
          </p:cNvSpPr>
          <p:nvPr/>
        </p:nvSpPr>
        <p:spPr bwMode="auto">
          <a:xfrm>
            <a:off x="980766" y="5463157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Oval 75"/>
          <p:cNvSpPr/>
          <p:nvPr/>
        </p:nvSpPr>
        <p:spPr bwMode="auto">
          <a:xfrm>
            <a:off x="8358051" y="1869730"/>
            <a:ext cx="391886" cy="566057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7" name="Line 65"/>
          <p:cNvSpPr>
            <a:spLocks noChangeShapeType="1"/>
          </p:cNvSpPr>
          <p:nvPr/>
        </p:nvSpPr>
        <p:spPr bwMode="auto">
          <a:xfrm>
            <a:off x="999054" y="5761861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Text Box 7"/>
          <p:cNvSpPr txBox="1">
            <a:spLocks noChangeArrowheads="1"/>
          </p:cNvSpPr>
          <p:nvPr/>
        </p:nvSpPr>
        <p:spPr bwMode="auto">
          <a:xfrm>
            <a:off x="650642" y="2035693"/>
            <a:ext cx="6400811" cy="40549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6666"/>
                </a:solidFill>
              </a:rPr>
              <a:t>Depth-First-Traversal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6600CC"/>
                </a:solidFill>
              </a:rPr>
              <a:t>curVertex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sz="2000" dirty="0">
                <a:solidFill>
                  <a:srgbClr val="A50021"/>
                </a:solidFill>
              </a:rPr>
              <a:t>    </a:t>
            </a:r>
            <a:r>
              <a:rPr lang="en-US" sz="2000" dirty="0">
                <a:solidFill>
                  <a:schemeClr val="accent2"/>
                </a:solidFill>
              </a:rPr>
              <a:t>If we’ve already visited </a:t>
            </a:r>
            <a:r>
              <a:rPr lang="en-US" sz="2000" dirty="0" smtClean="0">
                <a:solidFill>
                  <a:schemeClr val="accent2"/>
                </a:solidFill>
              </a:rPr>
              <a:t> the </a:t>
            </a:r>
            <a:r>
              <a:rPr lang="en-US" sz="2000" dirty="0" smtClean="0">
                <a:solidFill>
                  <a:srgbClr val="FF3300"/>
                </a:solidFill>
              </a:rPr>
              <a:t>current vertex</a:t>
            </a:r>
            <a:endParaRPr lang="en-US" sz="2000" dirty="0">
              <a:solidFill>
                <a:srgbClr val="FF3300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   </a:t>
            </a:r>
            <a:r>
              <a:rPr lang="en-US" sz="2000" dirty="0" smtClean="0">
                <a:solidFill>
                  <a:schemeClr val="accent2"/>
                </a:solidFill>
              </a:rPr>
              <a:t>  </a:t>
            </a:r>
            <a:r>
              <a:rPr lang="en-US" sz="2000" dirty="0">
                <a:solidFill>
                  <a:schemeClr val="accent2"/>
                </a:solidFill>
              </a:rPr>
              <a:t>Return 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br>
              <a:rPr lang="en-US" sz="2000" dirty="0" smtClean="0">
                <a:solidFill>
                  <a:schemeClr val="accent2"/>
                </a:solidFill>
              </a:rPr>
            </a:br>
            <a:endParaRPr lang="en-US" sz="110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</a:t>
            </a:r>
            <a:r>
              <a:rPr lang="en-US" sz="2000" dirty="0" smtClean="0">
                <a:solidFill>
                  <a:schemeClr val="accent2"/>
                </a:solidFill>
              </a:rPr>
              <a:t>Otherwise</a:t>
            </a:r>
            <a:br>
              <a:rPr lang="en-US" sz="2000" dirty="0" smtClean="0">
                <a:solidFill>
                  <a:schemeClr val="accent2"/>
                </a:solidFill>
              </a:rPr>
            </a:br>
            <a:r>
              <a:rPr lang="en-US" sz="400" dirty="0">
                <a:solidFill>
                  <a:schemeClr val="accent2"/>
                </a:solidFill>
              </a:rPr>
              <a:t/>
            </a:r>
            <a:br>
              <a:rPr lang="en-US" sz="400" dirty="0">
                <a:solidFill>
                  <a:schemeClr val="accent2"/>
                </a:solidFill>
              </a:rPr>
            </a:br>
            <a:r>
              <a:rPr lang="en-US" sz="2000" dirty="0" smtClean="0">
                <a:solidFill>
                  <a:schemeClr val="accent2"/>
                </a:solidFill>
              </a:rPr>
              <a:t>       Mark the </a:t>
            </a:r>
            <a:r>
              <a:rPr lang="en-US" sz="2000" dirty="0" smtClean="0">
                <a:solidFill>
                  <a:srgbClr val="FF3300"/>
                </a:solidFill>
              </a:rPr>
              <a:t>current vertex </a:t>
            </a:r>
            <a:r>
              <a:rPr lang="en-US" sz="2000" dirty="0" smtClean="0">
                <a:solidFill>
                  <a:schemeClr val="accent2"/>
                </a:solidFill>
              </a:rPr>
              <a:t>as </a:t>
            </a:r>
            <a:r>
              <a:rPr lang="en-US" sz="2000" dirty="0" smtClean="0">
                <a:solidFill>
                  <a:srgbClr val="FF3300"/>
                </a:solidFill>
              </a:rPr>
              <a:t>visited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       Process the </a:t>
            </a:r>
            <a:r>
              <a:rPr lang="en-US" sz="2000" dirty="0" smtClean="0">
                <a:solidFill>
                  <a:srgbClr val="FF0000"/>
                </a:solidFill>
              </a:rPr>
              <a:t>current vertex </a:t>
            </a:r>
            <a:r>
              <a:rPr lang="en-US" sz="2000" dirty="0" smtClean="0">
                <a:solidFill>
                  <a:schemeClr val="accent2"/>
                </a:solidFill>
              </a:rPr>
              <a:t>(e.g., print it out)</a:t>
            </a:r>
            <a:br>
              <a:rPr lang="en-US" sz="2000" dirty="0" smtClean="0">
                <a:solidFill>
                  <a:schemeClr val="accent2"/>
                </a:solidFill>
              </a:rPr>
            </a:br>
            <a:endParaRPr lang="en-US" sz="1050" dirty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       </a:t>
            </a:r>
            <a:r>
              <a:rPr lang="en-US" sz="2000" dirty="0">
                <a:solidFill>
                  <a:schemeClr val="accent2"/>
                </a:solidFill>
              </a:rPr>
              <a:t>For each </a:t>
            </a:r>
            <a:r>
              <a:rPr lang="en-US" sz="2000" dirty="0" smtClean="0">
                <a:solidFill>
                  <a:srgbClr val="FF3300"/>
                </a:solidFill>
              </a:rPr>
              <a:t>edge </a:t>
            </a:r>
            <a:r>
              <a:rPr lang="en-US" sz="2000" dirty="0" smtClean="0">
                <a:solidFill>
                  <a:schemeClr val="accent6"/>
                </a:solidFill>
              </a:rPr>
              <a:t>leaving </a:t>
            </a:r>
            <a:r>
              <a:rPr lang="en-US" sz="2000" dirty="0">
                <a:solidFill>
                  <a:schemeClr val="accent6"/>
                </a:solidFill>
              </a:rPr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current vertex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           </a:t>
            </a:r>
            <a:r>
              <a:rPr lang="en-US" sz="2000" dirty="0" smtClean="0">
                <a:solidFill>
                  <a:schemeClr val="accent6"/>
                </a:solidFill>
              </a:rPr>
              <a:t>Determine which </a:t>
            </a:r>
            <a:r>
              <a:rPr lang="en-US" sz="2000" dirty="0" smtClean="0">
                <a:solidFill>
                  <a:srgbClr val="FF0000"/>
                </a:solidFill>
              </a:rPr>
              <a:t>vertex </a:t>
            </a:r>
            <a:r>
              <a:rPr lang="en-US" sz="2000" dirty="0" smtClean="0">
                <a:solidFill>
                  <a:schemeClr val="accent6"/>
                </a:solidFill>
              </a:rPr>
              <a:t>the edge takes us to</a:t>
            </a:r>
            <a:endParaRPr lang="en-US" sz="2000" dirty="0">
              <a:solidFill>
                <a:schemeClr val="accent6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           Call </a:t>
            </a:r>
            <a:r>
              <a:rPr lang="en-US" sz="2000" dirty="0" smtClean="0">
                <a:solidFill>
                  <a:srgbClr val="006666"/>
                </a:solidFill>
              </a:rPr>
              <a:t>Depth-First-Traversal</a:t>
            </a:r>
            <a:r>
              <a:rPr lang="en-US" sz="2000" dirty="0" smtClean="0">
                <a:solidFill>
                  <a:schemeClr val="accent2"/>
                </a:solidFill>
              </a:rPr>
              <a:t> on that </a:t>
            </a:r>
            <a:r>
              <a:rPr lang="en-US" sz="2000" dirty="0" smtClean="0">
                <a:solidFill>
                  <a:srgbClr val="FF0000"/>
                </a:solidFill>
              </a:rPr>
              <a:t>vertex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7169877" y="533207"/>
            <a:ext cx="1328057" cy="870857"/>
          </a:xfrm>
          <a:prstGeom prst="rect">
            <a:avLst/>
          </a:prstGeom>
          <a:solidFill>
            <a:srgbClr val="FFFFFF">
              <a:alpha val="85098"/>
            </a:srgb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1" name="Line 65"/>
          <p:cNvSpPr>
            <a:spLocks noChangeShapeType="1"/>
          </p:cNvSpPr>
          <p:nvPr/>
        </p:nvSpPr>
        <p:spPr bwMode="auto">
          <a:xfrm>
            <a:off x="441815" y="228128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2" name="Group 81"/>
          <p:cNvGrpSpPr/>
          <p:nvPr/>
        </p:nvGrpSpPr>
        <p:grpSpPr>
          <a:xfrm>
            <a:off x="7911016" y="926592"/>
            <a:ext cx="1293944" cy="882871"/>
            <a:chOff x="7788170" y="2349062"/>
            <a:chExt cx="1293944" cy="882871"/>
          </a:xfrm>
        </p:grpSpPr>
        <p:sp>
          <p:nvSpPr>
            <p:cNvPr id="83" name="TextBox 82"/>
            <p:cNvSpPr txBox="1"/>
            <p:nvPr/>
          </p:nvSpPr>
          <p:spPr>
            <a:xfrm>
              <a:off x="7788170" y="2349062"/>
              <a:ext cx="12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solidFill>
                    <a:srgbClr val="FF0000"/>
                  </a:solidFill>
                </a:rPr>
                <a:t>curVertex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84" name="Straight Arrow Connector 83"/>
            <p:cNvCxnSpPr/>
            <p:nvPr/>
          </p:nvCxnSpPr>
          <p:spPr bwMode="auto">
            <a:xfrm>
              <a:off x="8450317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4" name="Group 63"/>
          <p:cNvGrpSpPr/>
          <p:nvPr/>
        </p:nvGrpSpPr>
        <p:grpSpPr>
          <a:xfrm>
            <a:off x="8014533" y="1324678"/>
            <a:ext cx="346843" cy="477428"/>
            <a:chOff x="7094481" y="3026983"/>
            <a:chExt cx="346843" cy="477428"/>
          </a:xfrm>
        </p:grpSpPr>
        <p:sp>
          <p:nvSpPr>
            <p:cNvPr id="65" name="Isosceles Triangle 64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v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85" name="Line 65"/>
          <p:cNvSpPr>
            <a:spLocks noChangeShapeType="1"/>
          </p:cNvSpPr>
          <p:nvPr/>
        </p:nvSpPr>
        <p:spPr bwMode="auto">
          <a:xfrm>
            <a:off x="691751" y="2957944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Rounded Rectangular Callout 85"/>
          <p:cNvSpPr/>
          <p:nvPr/>
        </p:nvSpPr>
        <p:spPr bwMode="auto">
          <a:xfrm>
            <a:off x="4494554" y="778020"/>
            <a:ext cx="2427890" cy="819807"/>
          </a:xfrm>
          <a:prstGeom prst="wedgeRoundRectCallout">
            <a:avLst>
              <a:gd name="adj1" fmla="val 113944"/>
              <a:gd name="adj2" fmla="val 87500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 haven</a:t>
            </a:r>
            <a:r>
              <a:rPr lang="en-US" sz="1800" dirty="0" smtClean="0"/>
              <a:t>’t yet visited </a:t>
            </a:r>
            <a:r>
              <a:rPr lang="en-US" sz="1800" smtClean="0"/>
              <a:t>this Vertex!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7" name="Line 65"/>
          <p:cNvSpPr>
            <a:spLocks noChangeShapeType="1"/>
          </p:cNvSpPr>
          <p:nvPr/>
        </p:nvSpPr>
        <p:spPr bwMode="auto">
          <a:xfrm>
            <a:off x="722231" y="3732136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Line 65"/>
          <p:cNvSpPr>
            <a:spLocks noChangeShapeType="1"/>
          </p:cNvSpPr>
          <p:nvPr/>
        </p:nvSpPr>
        <p:spPr bwMode="auto">
          <a:xfrm>
            <a:off x="972167" y="40918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8443168" y="2292100"/>
            <a:ext cx="346843" cy="477428"/>
            <a:chOff x="7094481" y="3026983"/>
            <a:chExt cx="346843" cy="477428"/>
          </a:xfrm>
        </p:grpSpPr>
        <p:sp>
          <p:nvSpPr>
            <p:cNvPr id="90" name="Isosceles Triangle 89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v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92" name="Line 65"/>
          <p:cNvSpPr>
            <a:spLocks noChangeShapeType="1"/>
          </p:cNvSpPr>
          <p:nvPr/>
        </p:nvSpPr>
        <p:spPr bwMode="auto">
          <a:xfrm>
            <a:off x="966071" y="4390504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Line 65"/>
          <p:cNvSpPr>
            <a:spLocks noChangeShapeType="1"/>
          </p:cNvSpPr>
          <p:nvPr/>
        </p:nvSpPr>
        <p:spPr bwMode="auto">
          <a:xfrm>
            <a:off x="959975" y="4847704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Rounded Rectangular Callout 94"/>
          <p:cNvSpPr/>
          <p:nvPr/>
        </p:nvSpPr>
        <p:spPr bwMode="auto">
          <a:xfrm>
            <a:off x="5766816" y="3576084"/>
            <a:ext cx="3246556" cy="1300716"/>
          </a:xfrm>
          <a:prstGeom prst="wedgeRoundRectCallout">
            <a:avLst>
              <a:gd name="adj1" fmla="val 35104"/>
              <a:gd name="adj2" fmla="val -145097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But Vertex #2 has 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no outgoing edges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...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So there’s nothing to do!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96" name="Line 65"/>
          <p:cNvSpPr>
            <a:spLocks noChangeShapeType="1"/>
          </p:cNvSpPr>
          <p:nvPr/>
        </p:nvSpPr>
        <p:spPr bwMode="auto">
          <a:xfrm>
            <a:off x="502775" y="581696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53" grpId="0" animBg="1"/>
      <p:bldP spid="22" grpId="0" animBg="1"/>
      <p:bldP spid="22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8" grpId="0" animBg="1"/>
      <p:bldP spid="38" grpId="1" animBg="1"/>
      <p:bldP spid="40" grpId="0"/>
      <p:bldP spid="41" grpId="0" animBg="1"/>
      <p:bldP spid="41" grpId="1" animBg="1"/>
      <p:bldP spid="43" grpId="0" animBg="1"/>
      <p:bldP spid="43" grpId="1" animBg="1"/>
      <p:bldP spid="48" grpId="0" animBg="1"/>
      <p:bldP spid="48" grpId="1" animBg="1"/>
      <p:bldP spid="49" grpId="0" animBg="1"/>
      <p:bldP spid="51" grpId="0" animBg="1"/>
      <p:bldP spid="54" grpId="0" animBg="1"/>
      <p:bldP spid="54" grpId="1" animBg="1"/>
      <p:bldP spid="59" grpId="0" animBg="1"/>
      <p:bldP spid="59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7" grpId="0" animBg="1"/>
      <p:bldP spid="67" grpId="1" animBg="1"/>
      <p:bldP spid="68" grpId="0"/>
      <p:bldP spid="69" grpId="0" animBg="1"/>
      <p:bldP spid="69" grpId="1" animBg="1"/>
      <p:bldP spid="75" grpId="0" animBg="1"/>
      <p:bldP spid="75" grpId="1" animBg="1"/>
      <p:bldP spid="76" grpId="0" animBg="1"/>
      <p:bldP spid="76" grpId="1" animBg="1"/>
      <p:bldP spid="76" grpId="2" animBg="1"/>
      <p:bldP spid="77" grpId="0" animBg="1"/>
      <p:bldP spid="78" grpId="0" animBg="1"/>
      <p:bldP spid="78" grpId="1" animBg="1"/>
      <p:bldP spid="80" grpId="0" animBg="1"/>
      <p:bldP spid="80" grpId="1" animBg="1"/>
      <p:bldP spid="81" grpId="0" animBg="1"/>
      <p:bldP spid="81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92" grpId="0" animBg="1"/>
      <p:bldP spid="92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123"/>
          <p:cNvSpPr txBox="1"/>
          <p:nvPr/>
        </p:nvSpPr>
        <p:spPr>
          <a:xfrm>
            <a:off x="6849745" y="4581000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Processed vertex 3!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849745" y="4259784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Processed vertex 2!</a:t>
            </a:r>
            <a:endParaRPr lang="en-US" sz="1600" dirty="0">
              <a:solidFill>
                <a:srgbClr val="7030A0"/>
              </a:solidFill>
            </a:endParaRPr>
          </a:p>
        </p:txBody>
      </p:sp>
      <p:grpSp>
        <p:nvGrpSpPr>
          <p:cNvPr id="2" name="Group 27"/>
          <p:cNvGrpSpPr/>
          <p:nvPr/>
        </p:nvGrpSpPr>
        <p:grpSpPr>
          <a:xfrm>
            <a:off x="6558464" y="1024757"/>
            <a:ext cx="1293944" cy="882871"/>
            <a:chOff x="7788170" y="2349062"/>
            <a:chExt cx="1293944" cy="882871"/>
          </a:xfrm>
        </p:grpSpPr>
        <p:sp>
          <p:nvSpPr>
            <p:cNvPr id="25" name="TextBox 24"/>
            <p:cNvSpPr txBox="1"/>
            <p:nvPr/>
          </p:nvSpPr>
          <p:spPr>
            <a:xfrm>
              <a:off x="7788170" y="2349062"/>
              <a:ext cx="12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solidFill>
                    <a:srgbClr val="FF0000"/>
                  </a:solidFill>
                </a:rPr>
                <a:t>curVertex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>
              <a:off x="8450317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149026" y="2606551"/>
            <a:ext cx="6400811" cy="40549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6666"/>
                </a:solidFill>
              </a:rPr>
              <a:t>Depth-First-Traversal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6600CC"/>
                </a:solidFill>
              </a:rPr>
              <a:t>curVertex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sz="2000" dirty="0">
                <a:solidFill>
                  <a:srgbClr val="A50021"/>
                </a:solidFill>
              </a:rPr>
              <a:t>    </a:t>
            </a:r>
            <a:r>
              <a:rPr lang="en-US" sz="2000" dirty="0">
                <a:solidFill>
                  <a:schemeClr val="accent2"/>
                </a:solidFill>
              </a:rPr>
              <a:t>If we’ve already visited </a:t>
            </a:r>
            <a:r>
              <a:rPr lang="en-US" sz="2000" dirty="0" smtClean="0">
                <a:solidFill>
                  <a:schemeClr val="accent2"/>
                </a:solidFill>
              </a:rPr>
              <a:t> the </a:t>
            </a:r>
            <a:r>
              <a:rPr lang="en-US" sz="2000" dirty="0" smtClean="0">
                <a:solidFill>
                  <a:srgbClr val="FF3300"/>
                </a:solidFill>
              </a:rPr>
              <a:t>current vertex</a:t>
            </a:r>
            <a:endParaRPr lang="en-US" sz="2000" dirty="0">
              <a:solidFill>
                <a:srgbClr val="FF3300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   </a:t>
            </a:r>
            <a:r>
              <a:rPr lang="en-US" sz="2000" dirty="0" smtClean="0">
                <a:solidFill>
                  <a:schemeClr val="accent2"/>
                </a:solidFill>
              </a:rPr>
              <a:t>  </a:t>
            </a:r>
            <a:r>
              <a:rPr lang="en-US" sz="2000" dirty="0">
                <a:solidFill>
                  <a:schemeClr val="accent2"/>
                </a:solidFill>
              </a:rPr>
              <a:t>Return 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br>
              <a:rPr lang="en-US" sz="2000" dirty="0" smtClean="0">
                <a:solidFill>
                  <a:schemeClr val="accent2"/>
                </a:solidFill>
              </a:rPr>
            </a:br>
            <a:endParaRPr lang="en-US" sz="110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</a:t>
            </a:r>
            <a:r>
              <a:rPr lang="en-US" sz="2000" dirty="0" smtClean="0">
                <a:solidFill>
                  <a:schemeClr val="accent2"/>
                </a:solidFill>
              </a:rPr>
              <a:t>Otherwise</a:t>
            </a:r>
            <a:br>
              <a:rPr lang="en-US" sz="2000" dirty="0" smtClean="0">
                <a:solidFill>
                  <a:schemeClr val="accent2"/>
                </a:solidFill>
              </a:rPr>
            </a:br>
            <a:r>
              <a:rPr lang="en-US" sz="400" dirty="0">
                <a:solidFill>
                  <a:schemeClr val="accent2"/>
                </a:solidFill>
              </a:rPr>
              <a:t/>
            </a:r>
            <a:br>
              <a:rPr lang="en-US" sz="400" dirty="0">
                <a:solidFill>
                  <a:schemeClr val="accent2"/>
                </a:solidFill>
              </a:rPr>
            </a:br>
            <a:r>
              <a:rPr lang="en-US" sz="2000" dirty="0" smtClean="0">
                <a:solidFill>
                  <a:schemeClr val="accent2"/>
                </a:solidFill>
              </a:rPr>
              <a:t>       Mark the </a:t>
            </a:r>
            <a:r>
              <a:rPr lang="en-US" sz="2000" dirty="0" smtClean="0">
                <a:solidFill>
                  <a:srgbClr val="FF3300"/>
                </a:solidFill>
              </a:rPr>
              <a:t>current vertex </a:t>
            </a:r>
            <a:r>
              <a:rPr lang="en-US" sz="2000" dirty="0" smtClean="0">
                <a:solidFill>
                  <a:schemeClr val="accent2"/>
                </a:solidFill>
              </a:rPr>
              <a:t>as </a:t>
            </a:r>
            <a:r>
              <a:rPr lang="en-US" sz="2000" dirty="0" smtClean="0">
                <a:solidFill>
                  <a:srgbClr val="FF3300"/>
                </a:solidFill>
              </a:rPr>
              <a:t>visited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       Process the </a:t>
            </a:r>
            <a:r>
              <a:rPr lang="en-US" sz="2000" dirty="0" smtClean="0">
                <a:solidFill>
                  <a:srgbClr val="FF0000"/>
                </a:solidFill>
              </a:rPr>
              <a:t>current vertex </a:t>
            </a:r>
            <a:r>
              <a:rPr lang="en-US" sz="2000" dirty="0" smtClean="0">
                <a:solidFill>
                  <a:schemeClr val="accent2"/>
                </a:solidFill>
              </a:rPr>
              <a:t>(e.g., print it out)</a:t>
            </a:r>
            <a:br>
              <a:rPr lang="en-US" sz="2000" dirty="0" smtClean="0">
                <a:solidFill>
                  <a:schemeClr val="accent2"/>
                </a:solidFill>
              </a:rPr>
            </a:br>
            <a:endParaRPr lang="en-US" sz="1050" dirty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       </a:t>
            </a:r>
            <a:r>
              <a:rPr lang="en-US" sz="2000" dirty="0">
                <a:solidFill>
                  <a:schemeClr val="accent2"/>
                </a:solidFill>
              </a:rPr>
              <a:t>For each </a:t>
            </a:r>
            <a:r>
              <a:rPr lang="en-US" sz="2000" dirty="0" smtClean="0">
                <a:solidFill>
                  <a:srgbClr val="FF3300"/>
                </a:solidFill>
              </a:rPr>
              <a:t>edge </a:t>
            </a:r>
            <a:r>
              <a:rPr lang="en-US" sz="2000" dirty="0" smtClean="0">
                <a:solidFill>
                  <a:schemeClr val="accent6"/>
                </a:solidFill>
              </a:rPr>
              <a:t>leaving </a:t>
            </a:r>
            <a:r>
              <a:rPr lang="en-US" sz="2000" dirty="0">
                <a:solidFill>
                  <a:schemeClr val="accent6"/>
                </a:solidFill>
              </a:rPr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current vertex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           </a:t>
            </a:r>
            <a:r>
              <a:rPr lang="en-US" sz="2000" dirty="0" smtClean="0">
                <a:solidFill>
                  <a:schemeClr val="accent6"/>
                </a:solidFill>
              </a:rPr>
              <a:t>Determine which </a:t>
            </a:r>
            <a:r>
              <a:rPr lang="en-US" sz="2000" dirty="0" smtClean="0">
                <a:solidFill>
                  <a:srgbClr val="FF0000"/>
                </a:solidFill>
              </a:rPr>
              <a:t>vertex </a:t>
            </a:r>
            <a:r>
              <a:rPr lang="en-US" sz="2000" dirty="0" smtClean="0">
                <a:solidFill>
                  <a:schemeClr val="accent6"/>
                </a:solidFill>
              </a:rPr>
              <a:t>the edge takes us to</a:t>
            </a:r>
            <a:endParaRPr lang="en-US" sz="2000" dirty="0">
              <a:solidFill>
                <a:schemeClr val="accent6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           Call </a:t>
            </a:r>
            <a:r>
              <a:rPr lang="en-US" sz="2000" dirty="0" smtClean="0">
                <a:solidFill>
                  <a:srgbClr val="006666"/>
                </a:solidFill>
              </a:rPr>
              <a:t>Depth-First-Traversal</a:t>
            </a:r>
            <a:r>
              <a:rPr lang="en-US" sz="2000" dirty="0" smtClean="0">
                <a:solidFill>
                  <a:schemeClr val="accent2"/>
                </a:solidFill>
              </a:rPr>
              <a:t> on that </a:t>
            </a:r>
            <a:r>
              <a:rPr lang="en-US" sz="2000" dirty="0" smtClean="0">
                <a:solidFill>
                  <a:srgbClr val="FF0000"/>
                </a:solidFill>
              </a:rPr>
              <a:t>vertex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F3B3-36FB-4678-9CDD-3B1E480EDE94}" type="slidenum">
              <a:rPr lang="en-US"/>
              <a:pPr/>
              <a:t>21</a:t>
            </a:fld>
            <a:endParaRPr lang="en-US"/>
          </a:p>
        </p:txBody>
      </p:sp>
      <p:sp>
        <p:nvSpPr>
          <p:cNvPr id="712709" name="Rectangle 5"/>
          <p:cNvSpPr>
            <a:spLocks noGrp="1" noChangeArrowheads="1"/>
          </p:cNvSpPr>
          <p:nvPr>
            <p:ph type="title"/>
          </p:nvPr>
        </p:nvSpPr>
        <p:spPr>
          <a:xfrm>
            <a:off x="239474" y="-107732"/>
            <a:ext cx="7772400" cy="1143000"/>
          </a:xfrm>
          <a:noFill/>
          <a:ln/>
        </p:spPr>
        <p:txBody>
          <a:bodyPr/>
          <a:lstStyle/>
          <a:p>
            <a:r>
              <a:rPr lang="en-US" sz="3600" dirty="0" smtClean="0"/>
              <a:t>Depth-first Traversal Demo</a:t>
            </a:r>
            <a:endParaRPr lang="en-US" sz="3600" dirty="0"/>
          </a:p>
        </p:txBody>
      </p:sp>
      <p:sp>
        <p:nvSpPr>
          <p:cNvPr id="53" name="Rectangle 52"/>
          <p:cNvSpPr/>
          <p:nvPr/>
        </p:nvSpPr>
        <p:spPr bwMode="auto">
          <a:xfrm>
            <a:off x="6564086" y="1034143"/>
            <a:ext cx="1328057" cy="870857"/>
          </a:xfrm>
          <a:prstGeom prst="rect">
            <a:avLst/>
          </a:prstGeom>
          <a:solidFill>
            <a:srgbClr val="FFFFFF">
              <a:alpha val="85098"/>
            </a:srgb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7063555" y="1499673"/>
            <a:ext cx="1624012" cy="1301750"/>
            <a:chOff x="4325" y="3355"/>
            <a:chExt cx="1023" cy="820"/>
          </a:xfrm>
        </p:grpSpPr>
        <p:sp>
          <p:nvSpPr>
            <p:cNvPr id="8" name="Oval 15"/>
            <p:cNvSpPr>
              <a:spLocks noChangeArrowheads="1"/>
            </p:cNvSpPr>
            <p:nvPr/>
          </p:nvSpPr>
          <p:spPr bwMode="auto">
            <a:xfrm>
              <a:off x="4336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4325" y="365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0</a:t>
              </a:r>
              <a:endParaRPr lang="en-US" sz="1800" dirty="0"/>
            </a:p>
          </p:txBody>
        </p:sp>
        <p:sp>
          <p:nvSpPr>
            <p:cNvPr id="10" name="Oval 17"/>
            <p:cNvSpPr>
              <a:spLocks noChangeArrowheads="1"/>
            </p:cNvSpPr>
            <p:nvPr/>
          </p:nvSpPr>
          <p:spPr bwMode="auto">
            <a:xfrm>
              <a:off x="4772" y="3355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4761" y="3383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1</a:t>
              </a:r>
              <a:endParaRPr lang="en-US" sz="1800" dirty="0"/>
            </a:p>
          </p:txBody>
        </p:sp>
        <p:sp>
          <p:nvSpPr>
            <p:cNvPr id="12" name="Oval 19"/>
            <p:cNvSpPr>
              <a:spLocks noChangeArrowheads="1"/>
            </p:cNvSpPr>
            <p:nvPr/>
          </p:nvSpPr>
          <p:spPr bwMode="auto">
            <a:xfrm>
              <a:off x="5175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5143" y="365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2</a:t>
              </a:r>
              <a:endParaRPr lang="en-US" sz="1800" dirty="0"/>
            </a:p>
          </p:txBody>
        </p:sp>
        <p:sp>
          <p:nvSpPr>
            <p:cNvPr id="14" name="Oval 23"/>
            <p:cNvSpPr>
              <a:spLocks noChangeArrowheads="1"/>
            </p:cNvSpPr>
            <p:nvPr/>
          </p:nvSpPr>
          <p:spPr bwMode="auto">
            <a:xfrm>
              <a:off x="4923" y="3903"/>
              <a:ext cx="174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24"/>
            <p:cNvSpPr txBox="1">
              <a:spLocks noChangeArrowheads="1"/>
            </p:cNvSpPr>
            <p:nvPr/>
          </p:nvSpPr>
          <p:spPr bwMode="auto">
            <a:xfrm>
              <a:off x="4928" y="3931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3</a:t>
              </a:r>
              <a:endParaRPr lang="en-US" sz="1800" dirty="0"/>
            </a:p>
          </p:txBody>
        </p:sp>
        <p:sp>
          <p:nvSpPr>
            <p:cNvPr id="16" name="Line 25"/>
            <p:cNvSpPr>
              <a:spLocks noChangeShapeType="1"/>
            </p:cNvSpPr>
            <p:nvPr/>
          </p:nvSpPr>
          <p:spPr bwMode="auto">
            <a:xfrm flipV="1">
              <a:off x="4496" y="3540"/>
              <a:ext cx="276" cy="151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26"/>
            <p:cNvSpPr>
              <a:spLocks noChangeShapeType="1"/>
            </p:cNvSpPr>
            <p:nvPr/>
          </p:nvSpPr>
          <p:spPr bwMode="auto">
            <a:xfrm>
              <a:off x="4499" y="3815"/>
              <a:ext cx="430" cy="193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7"/>
            <p:cNvSpPr>
              <a:spLocks noChangeShapeType="1"/>
            </p:cNvSpPr>
            <p:nvPr/>
          </p:nvSpPr>
          <p:spPr bwMode="auto">
            <a:xfrm>
              <a:off x="4938" y="3544"/>
              <a:ext cx="266" cy="132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auto">
            <a:xfrm>
              <a:off x="4860" y="3620"/>
              <a:ext cx="115" cy="303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1"/>
            <p:cNvSpPr>
              <a:spLocks noChangeShapeType="1"/>
            </p:cNvSpPr>
            <p:nvPr/>
          </p:nvSpPr>
          <p:spPr bwMode="auto">
            <a:xfrm flipH="1">
              <a:off x="4984" y="3817"/>
              <a:ext cx="218" cy="156"/>
            </a:xfrm>
            <a:prstGeom prst="line">
              <a:avLst/>
            </a:prstGeom>
            <a:noFill/>
            <a:ln w="41275">
              <a:noFill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6"/>
          <p:cNvGrpSpPr/>
          <p:nvPr/>
        </p:nvGrpSpPr>
        <p:grpSpPr>
          <a:xfrm>
            <a:off x="7047184" y="2286004"/>
            <a:ext cx="346843" cy="477428"/>
            <a:chOff x="7094481" y="3026983"/>
            <a:chExt cx="346843" cy="477428"/>
          </a:xfrm>
        </p:grpSpPr>
        <p:sp>
          <p:nvSpPr>
            <p:cNvPr id="35" name="Isosceles Triangle 34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v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849745" y="3626069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Processed vertex 0!</a:t>
            </a:r>
            <a:endParaRPr lang="en-US" sz="1600" dirty="0">
              <a:solidFill>
                <a:srgbClr val="7030A0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 bwMode="auto">
          <a:xfrm flipV="1">
            <a:off x="7343761" y="1774882"/>
            <a:ext cx="491995" cy="27189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Line 65"/>
          <p:cNvSpPr>
            <a:spLocks noChangeShapeType="1"/>
          </p:cNvSpPr>
          <p:nvPr/>
        </p:nvSpPr>
        <p:spPr bwMode="auto">
          <a:xfrm>
            <a:off x="772581" y="604019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388514" y="2334397"/>
            <a:ext cx="6400811" cy="40549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6666"/>
                </a:solidFill>
              </a:rPr>
              <a:t>Depth-First-Traversal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6600CC"/>
                </a:solidFill>
              </a:rPr>
              <a:t>curVertex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sz="2000" dirty="0">
                <a:solidFill>
                  <a:srgbClr val="A50021"/>
                </a:solidFill>
              </a:rPr>
              <a:t>    </a:t>
            </a:r>
            <a:r>
              <a:rPr lang="en-US" sz="2000" dirty="0">
                <a:solidFill>
                  <a:schemeClr val="accent2"/>
                </a:solidFill>
              </a:rPr>
              <a:t>If we’ve already visited </a:t>
            </a:r>
            <a:r>
              <a:rPr lang="en-US" sz="2000" dirty="0" smtClean="0">
                <a:solidFill>
                  <a:schemeClr val="accent2"/>
                </a:solidFill>
              </a:rPr>
              <a:t> the </a:t>
            </a:r>
            <a:r>
              <a:rPr lang="en-US" sz="2000" dirty="0" smtClean="0">
                <a:solidFill>
                  <a:srgbClr val="FF3300"/>
                </a:solidFill>
              </a:rPr>
              <a:t>current vertex</a:t>
            </a:r>
            <a:endParaRPr lang="en-US" sz="2000" dirty="0">
              <a:solidFill>
                <a:srgbClr val="FF3300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   </a:t>
            </a:r>
            <a:r>
              <a:rPr lang="en-US" sz="2000" dirty="0" smtClean="0">
                <a:solidFill>
                  <a:schemeClr val="accent2"/>
                </a:solidFill>
              </a:rPr>
              <a:t>  </a:t>
            </a:r>
            <a:r>
              <a:rPr lang="en-US" sz="2000" dirty="0">
                <a:solidFill>
                  <a:schemeClr val="accent2"/>
                </a:solidFill>
              </a:rPr>
              <a:t>Return 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br>
              <a:rPr lang="en-US" sz="2000" dirty="0" smtClean="0">
                <a:solidFill>
                  <a:schemeClr val="accent2"/>
                </a:solidFill>
              </a:rPr>
            </a:br>
            <a:endParaRPr lang="en-US" sz="110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</a:t>
            </a:r>
            <a:r>
              <a:rPr lang="en-US" sz="2000" dirty="0" smtClean="0">
                <a:solidFill>
                  <a:schemeClr val="accent2"/>
                </a:solidFill>
              </a:rPr>
              <a:t>Otherwise</a:t>
            </a:r>
            <a:br>
              <a:rPr lang="en-US" sz="2000" dirty="0" smtClean="0">
                <a:solidFill>
                  <a:schemeClr val="accent2"/>
                </a:solidFill>
              </a:rPr>
            </a:br>
            <a:r>
              <a:rPr lang="en-US" sz="400" dirty="0">
                <a:solidFill>
                  <a:schemeClr val="accent2"/>
                </a:solidFill>
              </a:rPr>
              <a:t/>
            </a:r>
            <a:br>
              <a:rPr lang="en-US" sz="400" dirty="0">
                <a:solidFill>
                  <a:schemeClr val="accent2"/>
                </a:solidFill>
              </a:rPr>
            </a:br>
            <a:r>
              <a:rPr lang="en-US" sz="2000" dirty="0" smtClean="0">
                <a:solidFill>
                  <a:schemeClr val="accent2"/>
                </a:solidFill>
              </a:rPr>
              <a:t>       Mark the </a:t>
            </a:r>
            <a:r>
              <a:rPr lang="en-US" sz="2000" dirty="0" smtClean="0">
                <a:solidFill>
                  <a:srgbClr val="FF3300"/>
                </a:solidFill>
              </a:rPr>
              <a:t>current vertex </a:t>
            </a:r>
            <a:r>
              <a:rPr lang="en-US" sz="2000" dirty="0" smtClean="0">
                <a:solidFill>
                  <a:schemeClr val="accent2"/>
                </a:solidFill>
              </a:rPr>
              <a:t>as </a:t>
            </a:r>
            <a:r>
              <a:rPr lang="en-US" sz="2000" dirty="0" smtClean="0">
                <a:solidFill>
                  <a:srgbClr val="FF3300"/>
                </a:solidFill>
              </a:rPr>
              <a:t>visited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       Process the </a:t>
            </a:r>
            <a:r>
              <a:rPr lang="en-US" sz="2000" dirty="0" smtClean="0">
                <a:solidFill>
                  <a:srgbClr val="FF0000"/>
                </a:solidFill>
              </a:rPr>
              <a:t>current vertex </a:t>
            </a:r>
            <a:r>
              <a:rPr lang="en-US" sz="2000" dirty="0" smtClean="0">
                <a:solidFill>
                  <a:schemeClr val="accent2"/>
                </a:solidFill>
              </a:rPr>
              <a:t>(e.g., print it out)</a:t>
            </a:r>
            <a:br>
              <a:rPr lang="en-US" sz="2000" dirty="0" smtClean="0">
                <a:solidFill>
                  <a:schemeClr val="accent2"/>
                </a:solidFill>
              </a:rPr>
            </a:br>
            <a:endParaRPr lang="en-US" sz="1050" dirty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       </a:t>
            </a:r>
            <a:r>
              <a:rPr lang="en-US" sz="2000" dirty="0">
                <a:solidFill>
                  <a:schemeClr val="accent2"/>
                </a:solidFill>
              </a:rPr>
              <a:t>For each </a:t>
            </a:r>
            <a:r>
              <a:rPr lang="en-US" sz="2000" dirty="0" smtClean="0">
                <a:solidFill>
                  <a:srgbClr val="FF3300"/>
                </a:solidFill>
              </a:rPr>
              <a:t>edge </a:t>
            </a:r>
            <a:r>
              <a:rPr lang="en-US" sz="2000" dirty="0" smtClean="0">
                <a:solidFill>
                  <a:schemeClr val="accent6"/>
                </a:solidFill>
              </a:rPr>
              <a:t>leaving </a:t>
            </a:r>
            <a:r>
              <a:rPr lang="en-US" sz="2000" dirty="0">
                <a:solidFill>
                  <a:schemeClr val="accent6"/>
                </a:solidFill>
              </a:rPr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current vertex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           </a:t>
            </a:r>
            <a:r>
              <a:rPr lang="en-US" sz="2000" dirty="0" smtClean="0">
                <a:solidFill>
                  <a:schemeClr val="accent6"/>
                </a:solidFill>
              </a:rPr>
              <a:t>Determine which </a:t>
            </a:r>
            <a:r>
              <a:rPr lang="en-US" sz="2000" dirty="0" smtClean="0">
                <a:solidFill>
                  <a:srgbClr val="FF0000"/>
                </a:solidFill>
              </a:rPr>
              <a:t>vertex </a:t>
            </a:r>
            <a:r>
              <a:rPr lang="en-US" sz="2000" dirty="0" smtClean="0">
                <a:solidFill>
                  <a:schemeClr val="accent6"/>
                </a:solidFill>
              </a:rPr>
              <a:t>the edge takes us to</a:t>
            </a:r>
            <a:endParaRPr lang="en-US" sz="2000" dirty="0">
              <a:solidFill>
                <a:schemeClr val="accent6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           Call </a:t>
            </a:r>
            <a:r>
              <a:rPr lang="en-US" sz="2000" dirty="0" smtClean="0">
                <a:solidFill>
                  <a:srgbClr val="006666"/>
                </a:solidFill>
              </a:rPr>
              <a:t>Depth-First-Traversal</a:t>
            </a:r>
            <a:r>
              <a:rPr lang="en-US" sz="2000" dirty="0" smtClean="0">
                <a:solidFill>
                  <a:schemeClr val="accent2"/>
                </a:solidFill>
              </a:rPr>
              <a:t> on that </a:t>
            </a:r>
            <a:r>
              <a:rPr lang="en-US" sz="2000" dirty="0" smtClean="0">
                <a:solidFill>
                  <a:srgbClr val="FF0000"/>
                </a:solidFill>
              </a:rPr>
              <a:t>vertex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54"/>
          <p:cNvGrpSpPr/>
          <p:nvPr/>
        </p:nvGrpSpPr>
        <p:grpSpPr>
          <a:xfrm>
            <a:off x="7244265" y="525320"/>
            <a:ext cx="1293944" cy="882871"/>
            <a:chOff x="7788170" y="2349062"/>
            <a:chExt cx="1293944" cy="882871"/>
          </a:xfrm>
        </p:grpSpPr>
        <p:sp>
          <p:nvSpPr>
            <p:cNvPr id="56" name="TextBox 55"/>
            <p:cNvSpPr txBox="1"/>
            <p:nvPr/>
          </p:nvSpPr>
          <p:spPr>
            <a:xfrm>
              <a:off x="7788170" y="2349062"/>
              <a:ext cx="12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solidFill>
                    <a:srgbClr val="FF0000"/>
                  </a:solidFill>
                </a:rPr>
                <a:t>curVertex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 bwMode="auto">
            <a:xfrm>
              <a:off x="8450317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8" name="TextBox 67"/>
          <p:cNvSpPr txBox="1"/>
          <p:nvPr/>
        </p:nvSpPr>
        <p:spPr>
          <a:xfrm>
            <a:off x="6849745" y="3952640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Processed vertex 1!</a:t>
            </a:r>
            <a:endParaRPr lang="en-US" sz="1600" dirty="0">
              <a:solidFill>
                <a:srgbClr val="7030A0"/>
              </a:solidFill>
            </a:endParaRPr>
          </a:p>
        </p:txBody>
      </p:sp>
      <p:cxnSp>
        <p:nvCxnSpPr>
          <p:cNvPr id="70" name="Straight Arrow Connector 69"/>
          <p:cNvCxnSpPr/>
          <p:nvPr/>
        </p:nvCxnSpPr>
        <p:spPr bwMode="auto">
          <a:xfrm>
            <a:off x="8000443" y="1777881"/>
            <a:ext cx="502250" cy="26877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Line 65"/>
          <p:cNvSpPr>
            <a:spLocks noChangeShapeType="1"/>
          </p:cNvSpPr>
          <p:nvPr/>
        </p:nvSpPr>
        <p:spPr bwMode="auto">
          <a:xfrm>
            <a:off x="999054" y="5761861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" name="Group 88"/>
          <p:cNvGrpSpPr/>
          <p:nvPr/>
        </p:nvGrpSpPr>
        <p:grpSpPr>
          <a:xfrm>
            <a:off x="8443168" y="2292100"/>
            <a:ext cx="346843" cy="477428"/>
            <a:chOff x="7094481" y="3026983"/>
            <a:chExt cx="346843" cy="477428"/>
          </a:xfrm>
        </p:grpSpPr>
        <p:sp>
          <p:nvSpPr>
            <p:cNvPr id="90" name="Isosceles Triangle 89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v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79" name="Line 65"/>
          <p:cNvSpPr>
            <a:spLocks noChangeShapeType="1"/>
          </p:cNvSpPr>
          <p:nvPr/>
        </p:nvSpPr>
        <p:spPr bwMode="auto">
          <a:xfrm>
            <a:off x="691751" y="5140312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2" name="Straight Arrow Connector 81"/>
          <p:cNvCxnSpPr/>
          <p:nvPr/>
        </p:nvCxnSpPr>
        <p:spPr bwMode="auto">
          <a:xfrm>
            <a:off x="7911961" y="1909212"/>
            <a:ext cx="187432" cy="50255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8" name="Line 65"/>
          <p:cNvSpPr>
            <a:spLocks noChangeShapeType="1"/>
          </p:cNvSpPr>
          <p:nvPr/>
        </p:nvSpPr>
        <p:spPr bwMode="auto">
          <a:xfrm>
            <a:off x="1002647" y="5475592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Oval 98"/>
          <p:cNvSpPr/>
          <p:nvPr/>
        </p:nvSpPr>
        <p:spPr bwMode="auto">
          <a:xfrm>
            <a:off x="7955715" y="2308642"/>
            <a:ext cx="391886" cy="566057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0" name="Line 65"/>
          <p:cNvSpPr>
            <a:spLocks noChangeShapeType="1"/>
          </p:cNvSpPr>
          <p:nvPr/>
        </p:nvSpPr>
        <p:spPr bwMode="auto">
          <a:xfrm>
            <a:off x="984359" y="5762104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Text Box 7"/>
          <p:cNvSpPr txBox="1">
            <a:spLocks noChangeArrowheads="1"/>
          </p:cNvSpPr>
          <p:nvPr/>
        </p:nvSpPr>
        <p:spPr bwMode="auto">
          <a:xfrm>
            <a:off x="650642" y="2035693"/>
            <a:ext cx="6400811" cy="40549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6666"/>
                </a:solidFill>
              </a:rPr>
              <a:t>Depth-First-Traversal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6600CC"/>
                </a:solidFill>
              </a:rPr>
              <a:t>curVertex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sz="2000" dirty="0">
                <a:solidFill>
                  <a:srgbClr val="A50021"/>
                </a:solidFill>
              </a:rPr>
              <a:t>    </a:t>
            </a:r>
            <a:r>
              <a:rPr lang="en-US" sz="2000" dirty="0">
                <a:solidFill>
                  <a:schemeClr val="accent2"/>
                </a:solidFill>
              </a:rPr>
              <a:t>If we’ve already visited </a:t>
            </a:r>
            <a:r>
              <a:rPr lang="en-US" sz="2000" dirty="0" smtClean="0">
                <a:solidFill>
                  <a:schemeClr val="accent2"/>
                </a:solidFill>
              </a:rPr>
              <a:t> the </a:t>
            </a:r>
            <a:r>
              <a:rPr lang="en-US" sz="2000" dirty="0" smtClean="0">
                <a:solidFill>
                  <a:srgbClr val="FF3300"/>
                </a:solidFill>
              </a:rPr>
              <a:t>current vertex</a:t>
            </a:r>
            <a:endParaRPr lang="en-US" sz="2000" dirty="0">
              <a:solidFill>
                <a:srgbClr val="FF3300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   </a:t>
            </a:r>
            <a:r>
              <a:rPr lang="en-US" sz="2000" dirty="0" smtClean="0">
                <a:solidFill>
                  <a:schemeClr val="accent2"/>
                </a:solidFill>
              </a:rPr>
              <a:t>  </a:t>
            </a:r>
            <a:r>
              <a:rPr lang="en-US" sz="2000" dirty="0">
                <a:solidFill>
                  <a:schemeClr val="accent2"/>
                </a:solidFill>
              </a:rPr>
              <a:t>Return 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br>
              <a:rPr lang="en-US" sz="2000" dirty="0" smtClean="0">
                <a:solidFill>
                  <a:schemeClr val="accent2"/>
                </a:solidFill>
              </a:rPr>
            </a:br>
            <a:endParaRPr lang="en-US" sz="110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</a:t>
            </a:r>
            <a:r>
              <a:rPr lang="en-US" sz="2000" dirty="0" smtClean="0">
                <a:solidFill>
                  <a:schemeClr val="accent2"/>
                </a:solidFill>
              </a:rPr>
              <a:t>Otherwise</a:t>
            </a:r>
            <a:br>
              <a:rPr lang="en-US" sz="2000" dirty="0" smtClean="0">
                <a:solidFill>
                  <a:schemeClr val="accent2"/>
                </a:solidFill>
              </a:rPr>
            </a:br>
            <a:r>
              <a:rPr lang="en-US" sz="400" dirty="0">
                <a:solidFill>
                  <a:schemeClr val="accent2"/>
                </a:solidFill>
              </a:rPr>
              <a:t/>
            </a:r>
            <a:br>
              <a:rPr lang="en-US" sz="400" dirty="0">
                <a:solidFill>
                  <a:schemeClr val="accent2"/>
                </a:solidFill>
              </a:rPr>
            </a:br>
            <a:r>
              <a:rPr lang="en-US" sz="2000" dirty="0" smtClean="0">
                <a:solidFill>
                  <a:schemeClr val="accent2"/>
                </a:solidFill>
              </a:rPr>
              <a:t>       Mark the </a:t>
            </a:r>
            <a:r>
              <a:rPr lang="en-US" sz="2000" dirty="0" smtClean="0">
                <a:solidFill>
                  <a:srgbClr val="FF3300"/>
                </a:solidFill>
              </a:rPr>
              <a:t>current vertex </a:t>
            </a:r>
            <a:r>
              <a:rPr lang="en-US" sz="2000" dirty="0" smtClean="0">
                <a:solidFill>
                  <a:schemeClr val="accent2"/>
                </a:solidFill>
              </a:rPr>
              <a:t>as </a:t>
            </a:r>
            <a:r>
              <a:rPr lang="en-US" sz="2000" dirty="0" smtClean="0">
                <a:solidFill>
                  <a:srgbClr val="FF3300"/>
                </a:solidFill>
              </a:rPr>
              <a:t>visited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       Process the </a:t>
            </a:r>
            <a:r>
              <a:rPr lang="en-US" sz="2000" dirty="0" smtClean="0">
                <a:solidFill>
                  <a:srgbClr val="FF0000"/>
                </a:solidFill>
              </a:rPr>
              <a:t>current vertex </a:t>
            </a:r>
            <a:r>
              <a:rPr lang="en-US" sz="2000" dirty="0" smtClean="0">
                <a:solidFill>
                  <a:schemeClr val="accent2"/>
                </a:solidFill>
              </a:rPr>
              <a:t>(e.g., print it out)</a:t>
            </a:r>
            <a:br>
              <a:rPr lang="en-US" sz="2000" dirty="0" smtClean="0">
                <a:solidFill>
                  <a:schemeClr val="accent2"/>
                </a:solidFill>
              </a:rPr>
            </a:br>
            <a:endParaRPr lang="en-US" sz="1050" dirty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       </a:t>
            </a:r>
            <a:r>
              <a:rPr lang="en-US" sz="2000" dirty="0">
                <a:solidFill>
                  <a:schemeClr val="accent2"/>
                </a:solidFill>
              </a:rPr>
              <a:t>For each </a:t>
            </a:r>
            <a:r>
              <a:rPr lang="en-US" sz="2000" dirty="0" smtClean="0">
                <a:solidFill>
                  <a:srgbClr val="FF3300"/>
                </a:solidFill>
              </a:rPr>
              <a:t>edge </a:t>
            </a:r>
            <a:r>
              <a:rPr lang="en-US" sz="2000" dirty="0" smtClean="0">
                <a:solidFill>
                  <a:schemeClr val="accent6"/>
                </a:solidFill>
              </a:rPr>
              <a:t>leaving </a:t>
            </a:r>
            <a:r>
              <a:rPr lang="en-US" sz="2000" dirty="0">
                <a:solidFill>
                  <a:schemeClr val="accent6"/>
                </a:solidFill>
              </a:rPr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current vertex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           </a:t>
            </a:r>
            <a:r>
              <a:rPr lang="en-US" sz="2000" dirty="0" smtClean="0">
                <a:solidFill>
                  <a:schemeClr val="accent6"/>
                </a:solidFill>
              </a:rPr>
              <a:t>Determine which </a:t>
            </a:r>
            <a:r>
              <a:rPr lang="en-US" sz="2000" dirty="0" smtClean="0">
                <a:solidFill>
                  <a:srgbClr val="FF0000"/>
                </a:solidFill>
              </a:rPr>
              <a:t>vertex </a:t>
            </a:r>
            <a:r>
              <a:rPr lang="en-US" sz="2000" dirty="0" smtClean="0">
                <a:solidFill>
                  <a:schemeClr val="accent6"/>
                </a:solidFill>
              </a:rPr>
              <a:t>the edge takes us to</a:t>
            </a:r>
            <a:endParaRPr lang="en-US" sz="2000" dirty="0">
              <a:solidFill>
                <a:schemeClr val="accent6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           Call </a:t>
            </a:r>
            <a:r>
              <a:rPr lang="en-US" sz="2000" dirty="0" smtClean="0">
                <a:solidFill>
                  <a:srgbClr val="006666"/>
                </a:solidFill>
              </a:rPr>
              <a:t>Depth-First-Traversal</a:t>
            </a:r>
            <a:r>
              <a:rPr lang="en-US" sz="2000" dirty="0" smtClean="0">
                <a:solidFill>
                  <a:schemeClr val="accent2"/>
                </a:solidFill>
              </a:rPr>
              <a:t> on that </a:t>
            </a:r>
            <a:r>
              <a:rPr lang="en-US" sz="2000" dirty="0" smtClean="0">
                <a:solidFill>
                  <a:srgbClr val="FF0000"/>
                </a:solidFill>
              </a:rPr>
              <a:t>vertex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 bwMode="auto">
          <a:xfrm>
            <a:off x="7169877" y="533207"/>
            <a:ext cx="1328057" cy="870857"/>
          </a:xfrm>
          <a:prstGeom prst="rect">
            <a:avLst/>
          </a:prstGeom>
          <a:solidFill>
            <a:srgbClr val="FFFFFF">
              <a:alpha val="85098"/>
            </a:srgb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3" name="Line 65"/>
          <p:cNvSpPr>
            <a:spLocks noChangeShapeType="1"/>
          </p:cNvSpPr>
          <p:nvPr/>
        </p:nvSpPr>
        <p:spPr bwMode="auto">
          <a:xfrm>
            <a:off x="441815" y="228128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7218197" y="2813536"/>
            <a:ext cx="1293944" cy="704981"/>
            <a:chOff x="7788170" y="2013413"/>
            <a:chExt cx="1293944" cy="704981"/>
          </a:xfrm>
        </p:grpSpPr>
        <p:sp>
          <p:nvSpPr>
            <p:cNvPr id="105" name="TextBox 104"/>
            <p:cNvSpPr txBox="1"/>
            <p:nvPr/>
          </p:nvSpPr>
          <p:spPr>
            <a:xfrm>
              <a:off x="7788170" y="2349062"/>
              <a:ext cx="12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solidFill>
                    <a:srgbClr val="FF0000"/>
                  </a:solidFill>
                </a:rPr>
                <a:t>curVertex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106" name="Straight Arrow Connector 105"/>
            <p:cNvCxnSpPr/>
            <p:nvPr/>
          </p:nvCxnSpPr>
          <p:spPr bwMode="auto">
            <a:xfrm flipV="1">
              <a:off x="8425934" y="2013413"/>
              <a:ext cx="204827" cy="404180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15" name="Line 65"/>
          <p:cNvSpPr>
            <a:spLocks noChangeShapeType="1"/>
          </p:cNvSpPr>
          <p:nvPr/>
        </p:nvSpPr>
        <p:spPr bwMode="auto">
          <a:xfrm>
            <a:off x="734892" y="294012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Rounded Rectangular Callout 115"/>
          <p:cNvSpPr/>
          <p:nvPr/>
        </p:nvSpPr>
        <p:spPr bwMode="auto">
          <a:xfrm>
            <a:off x="4100650" y="848360"/>
            <a:ext cx="2427890" cy="819807"/>
          </a:xfrm>
          <a:prstGeom prst="wedgeRoundRectCallout">
            <a:avLst>
              <a:gd name="adj1" fmla="val 111626"/>
              <a:gd name="adj2" fmla="val 156139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 haven</a:t>
            </a:r>
            <a:r>
              <a:rPr lang="en-US" sz="1800" dirty="0" smtClean="0"/>
              <a:t>’t yet visited </a:t>
            </a:r>
            <a:r>
              <a:rPr lang="en-US" sz="1800" smtClean="0"/>
              <a:t>this Vertex!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7" name="Line 65"/>
          <p:cNvSpPr>
            <a:spLocks noChangeShapeType="1"/>
          </p:cNvSpPr>
          <p:nvPr/>
        </p:nvSpPr>
        <p:spPr bwMode="auto">
          <a:xfrm>
            <a:off x="732544" y="372558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Line 65"/>
          <p:cNvSpPr>
            <a:spLocks noChangeShapeType="1"/>
          </p:cNvSpPr>
          <p:nvPr/>
        </p:nvSpPr>
        <p:spPr bwMode="auto">
          <a:xfrm>
            <a:off x="955284" y="408900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9" name="Group 118"/>
          <p:cNvGrpSpPr/>
          <p:nvPr/>
        </p:nvGrpSpPr>
        <p:grpSpPr>
          <a:xfrm>
            <a:off x="8060785" y="2733825"/>
            <a:ext cx="346843" cy="477428"/>
            <a:chOff x="7094481" y="3026983"/>
            <a:chExt cx="346843" cy="477428"/>
          </a:xfrm>
        </p:grpSpPr>
        <p:sp>
          <p:nvSpPr>
            <p:cNvPr id="120" name="Isosceles Triangle 119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v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23" name="Line 65"/>
          <p:cNvSpPr>
            <a:spLocks noChangeShapeType="1"/>
          </p:cNvSpPr>
          <p:nvPr/>
        </p:nvSpPr>
        <p:spPr bwMode="auto">
          <a:xfrm>
            <a:off x="967004" y="439615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Line 65"/>
          <p:cNvSpPr>
            <a:spLocks noChangeShapeType="1"/>
          </p:cNvSpPr>
          <p:nvPr/>
        </p:nvSpPr>
        <p:spPr bwMode="auto">
          <a:xfrm>
            <a:off x="950588" y="4858049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" name="Rounded Rectangular Callout 125"/>
          <p:cNvSpPr/>
          <p:nvPr/>
        </p:nvSpPr>
        <p:spPr bwMode="auto">
          <a:xfrm>
            <a:off x="4331880" y="3266588"/>
            <a:ext cx="3246556" cy="1300716"/>
          </a:xfrm>
          <a:prstGeom prst="wedgeRoundRectCallout">
            <a:avLst>
              <a:gd name="adj1" fmla="val 64569"/>
              <a:gd name="adj2" fmla="val -99673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Alas, Vertex #3 has 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no outgoing edges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...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So there’s nothing to do!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7" name="Line 65"/>
          <p:cNvSpPr>
            <a:spLocks noChangeShapeType="1"/>
          </p:cNvSpPr>
          <p:nvPr/>
        </p:nvSpPr>
        <p:spPr bwMode="auto">
          <a:xfrm>
            <a:off x="498077" y="579824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8" name="Group 127"/>
          <p:cNvGrpSpPr/>
          <p:nvPr/>
        </p:nvGrpSpPr>
        <p:grpSpPr>
          <a:xfrm>
            <a:off x="8014533" y="1324678"/>
            <a:ext cx="346843" cy="477428"/>
            <a:chOff x="7094481" y="3026983"/>
            <a:chExt cx="346843" cy="477428"/>
          </a:xfrm>
        </p:grpSpPr>
        <p:sp>
          <p:nvSpPr>
            <p:cNvPr id="129" name="Isosceles Triangle 128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v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2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77" grpId="0" animBg="1"/>
      <p:bldP spid="79" grpId="0" animBg="1"/>
      <p:bldP spid="79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23" grpId="0" animBg="1"/>
      <p:bldP spid="123" grpId="1" animBg="1"/>
      <p:bldP spid="125" grpId="0" animBg="1"/>
      <p:bldP spid="125" grpId="1" animBg="1"/>
      <p:bldP spid="126" grpId="0" animBg="1"/>
      <p:bldP spid="126" grpId="1" animBg="1"/>
      <p:bldP spid="127" grpId="0" animBg="1"/>
      <p:bldP spid="127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123"/>
          <p:cNvSpPr txBox="1"/>
          <p:nvPr/>
        </p:nvSpPr>
        <p:spPr>
          <a:xfrm>
            <a:off x="6849745" y="4581000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Processed vertex 3!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849745" y="4259784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Processed vertex 2!</a:t>
            </a:r>
            <a:endParaRPr lang="en-US" sz="1600" dirty="0">
              <a:solidFill>
                <a:srgbClr val="7030A0"/>
              </a:solidFill>
            </a:endParaRPr>
          </a:p>
        </p:txBody>
      </p:sp>
      <p:grpSp>
        <p:nvGrpSpPr>
          <p:cNvPr id="2" name="Group 27"/>
          <p:cNvGrpSpPr/>
          <p:nvPr/>
        </p:nvGrpSpPr>
        <p:grpSpPr>
          <a:xfrm>
            <a:off x="6558464" y="1024757"/>
            <a:ext cx="1293944" cy="882871"/>
            <a:chOff x="7788170" y="2349062"/>
            <a:chExt cx="1293944" cy="882871"/>
          </a:xfrm>
        </p:grpSpPr>
        <p:sp>
          <p:nvSpPr>
            <p:cNvPr id="25" name="TextBox 24"/>
            <p:cNvSpPr txBox="1"/>
            <p:nvPr/>
          </p:nvSpPr>
          <p:spPr>
            <a:xfrm>
              <a:off x="7788170" y="2349062"/>
              <a:ext cx="12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solidFill>
                    <a:srgbClr val="FF0000"/>
                  </a:solidFill>
                </a:rPr>
                <a:t>curVertex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>
              <a:off x="8450317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149026" y="2606551"/>
            <a:ext cx="6400811" cy="40549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6666"/>
                </a:solidFill>
              </a:rPr>
              <a:t>Depth-First-Traversal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6600CC"/>
                </a:solidFill>
              </a:rPr>
              <a:t>curVertex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sz="2000" dirty="0">
                <a:solidFill>
                  <a:srgbClr val="A50021"/>
                </a:solidFill>
              </a:rPr>
              <a:t>    </a:t>
            </a:r>
            <a:r>
              <a:rPr lang="en-US" sz="2000" dirty="0">
                <a:solidFill>
                  <a:schemeClr val="accent2"/>
                </a:solidFill>
              </a:rPr>
              <a:t>If we’ve already visited </a:t>
            </a:r>
            <a:r>
              <a:rPr lang="en-US" sz="2000" dirty="0" smtClean="0">
                <a:solidFill>
                  <a:schemeClr val="accent2"/>
                </a:solidFill>
              </a:rPr>
              <a:t> the </a:t>
            </a:r>
            <a:r>
              <a:rPr lang="en-US" sz="2000" dirty="0" smtClean="0">
                <a:solidFill>
                  <a:srgbClr val="FF3300"/>
                </a:solidFill>
              </a:rPr>
              <a:t>current vertex</a:t>
            </a:r>
            <a:endParaRPr lang="en-US" sz="2000" dirty="0">
              <a:solidFill>
                <a:srgbClr val="FF3300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   </a:t>
            </a:r>
            <a:r>
              <a:rPr lang="en-US" sz="2000" dirty="0" smtClean="0">
                <a:solidFill>
                  <a:schemeClr val="accent2"/>
                </a:solidFill>
              </a:rPr>
              <a:t>  </a:t>
            </a:r>
            <a:r>
              <a:rPr lang="en-US" sz="2000" dirty="0">
                <a:solidFill>
                  <a:schemeClr val="accent2"/>
                </a:solidFill>
              </a:rPr>
              <a:t>Return 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br>
              <a:rPr lang="en-US" sz="2000" dirty="0" smtClean="0">
                <a:solidFill>
                  <a:schemeClr val="accent2"/>
                </a:solidFill>
              </a:rPr>
            </a:br>
            <a:endParaRPr lang="en-US" sz="110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</a:t>
            </a:r>
            <a:r>
              <a:rPr lang="en-US" sz="2000" dirty="0" smtClean="0">
                <a:solidFill>
                  <a:schemeClr val="accent2"/>
                </a:solidFill>
              </a:rPr>
              <a:t>Otherwise</a:t>
            </a:r>
            <a:br>
              <a:rPr lang="en-US" sz="2000" dirty="0" smtClean="0">
                <a:solidFill>
                  <a:schemeClr val="accent2"/>
                </a:solidFill>
              </a:rPr>
            </a:br>
            <a:r>
              <a:rPr lang="en-US" sz="400" dirty="0">
                <a:solidFill>
                  <a:schemeClr val="accent2"/>
                </a:solidFill>
              </a:rPr>
              <a:t/>
            </a:r>
            <a:br>
              <a:rPr lang="en-US" sz="400" dirty="0">
                <a:solidFill>
                  <a:schemeClr val="accent2"/>
                </a:solidFill>
              </a:rPr>
            </a:br>
            <a:r>
              <a:rPr lang="en-US" sz="2000" dirty="0" smtClean="0">
                <a:solidFill>
                  <a:schemeClr val="accent2"/>
                </a:solidFill>
              </a:rPr>
              <a:t>       Mark the </a:t>
            </a:r>
            <a:r>
              <a:rPr lang="en-US" sz="2000" dirty="0" smtClean="0">
                <a:solidFill>
                  <a:srgbClr val="FF3300"/>
                </a:solidFill>
              </a:rPr>
              <a:t>current vertex </a:t>
            </a:r>
            <a:r>
              <a:rPr lang="en-US" sz="2000" dirty="0" smtClean="0">
                <a:solidFill>
                  <a:schemeClr val="accent2"/>
                </a:solidFill>
              </a:rPr>
              <a:t>as </a:t>
            </a:r>
            <a:r>
              <a:rPr lang="en-US" sz="2000" dirty="0" smtClean="0">
                <a:solidFill>
                  <a:srgbClr val="FF3300"/>
                </a:solidFill>
              </a:rPr>
              <a:t>visited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       Process the </a:t>
            </a:r>
            <a:r>
              <a:rPr lang="en-US" sz="2000" dirty="0" smtClean="0">
                <a:solidFill>
                  <a:srgbClr val="FF0000"/>
                </a:solidFill>
              </a:rPr>
              <a:t>current vertex </a:t>
            </a:r>
            <a:r>
              <a:rPr lang="en-US" sz="2000" dirty="0" smtClean="0">
                <a:solidFill>
                  <a:schemeClr val="accent2"/>
                </a:solidFill>
              </a:rPr>
              <a:t>(e.g., print it out)</a:t>
            </a:r>
            <a:br>
              <a:rPr lang="en-US" sz="2000" dirty="0" smtClean="0">
                <a:solidFill>
                  <a:schemeClr val="accent2"/>
                </a:solidFill>
              </a:rPr>
            </a:br>
            <a:endParaRPr lang="en-US" sz="1050" dirty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       </a:t>
            </a:r>
            <a:r>
              <a:rPr lang="en-US" sz="2000" dirty="0">
                <a:solidFill>
                  <a:schemeClr val="accent2"/>
                </a:solidFill>
              </a:rPr>
              <a:t>For each </a:t>
            </a:r>
            <a:r>
              <a:rPr lang="en-US" sz="2000" dirty="0" smtClean="0">
                <a:solidFill>
                  <a:srgbClr val="FF3300"/>
                </a:solidFill>
              </a:rPr>
              <a:t>edge </a:t>
            </a:r>
            <a:r>
              <a:rPr lang="en-US" sz="2000" dirty="0" smtClean="0">
                <a:solidFill>
                  <a:schemeClr val="accent6"/>
                </a:solidFill>
              </a:rPr>
              <a:t>leaving </a:t>
            </a:r>
            <a:r>
              <a:rPr lang="en-US" sz="2000" dirty="0">
                <a:solidFill>
                  <a:schemeClr val="accent6"/>
                </a:solidFill>
              </a:rPr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current vertex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           </a:t>
            </a:r>
            <a:r>
              <a:rPr lang="en-US" sz="2000" dirty="0" smtClean="0">
                <a:solidFill>
                  <a:schemeClr val="accent6"/>
                </a:solidFill>
              </a:rPr>
              <a:t>Determine which </a:t>
            </a:r>
            <a:r>
              <a:rPr lang="en-US" sz="2000" dirty="0" smtClean="0">
                <a:solidFill>
                  <a:srgbClr val="FF0000"/>
                </a:solidFill>
              </a:rPr>
              <a:t>vertex </a:t>
            </a:r>
            <a:r>
              <a:rPr lang="en-US" sz="2000" dirty="0" smtClean="0">
                <a:solidFill>
                  <a:schemeClr val="accent6"/>
                </a:solidFill>
              </a:rPr>
              <a:t>the edge takes us to</a:t>
            </a:r>
            <a:endParaRPr lang="en-US" sz="2000" dirty="0">
              <a:solidFill>
                <a:schemeClr val="accent6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           Call </a:t>
            </a:r>
            <a:r>
              <a:rPr lang="en-US" sz="2000" dirty="0" smtClean="0">
                <a:solidFill>
                  <a:srgbClr val="006666"/>
                </a:solidFill>
              </a:rPr>
              <a:t>Depth-First-Traversal</a:t>
            </a:r>
            <a:r>
              <a:rPr lang="en-US" sz="2000" dirty="0" smtClean="0">
                <a:solidFill>
                  <a:schemeClr val="accent2"/>
                </a:solidFill>
              </a:rPr>
              <a:t> on that </a:t>
            </a:r>
            <a:r>
              <a:rPr lang="en-US" sz="2000" dirty="0" smtClean="0">
                <a:solidFill>
                  <a:srgbClr val="FF0000"/>
                </a:solidFill>
              </a:rPr>
              <a:t>vertex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F3B3-36FB-4678-9CDD-3B1E480EDE94}" type="slidenum">
              <a:rPr lang="en-US"/>
              <a:pPr/>
              <a:t>22</a:t>
            </a:fld>
            <a:endParaRPr lang="en-US"/>
          </a:p>
        </p:txBody>
      </p:sp>
      <p:sp>
        <p:nvSpPr>
          <p:cNvPr id="712709" name="Rectangle 5"/>
          <p:cNvSpPr>
            <a:spLocks noGrp="1" noChangeArrowheads="1"/>
          </p:cNvSpPr>
          <p:nvPr>
            <p:ph type="title"/>
          </p:nvPr>
        </p:nvSpPr>
        <p:spPr>
          <a:xfrm>
            <a:off x="239474" y="-107732"/>
            <a:ext cx="7772400" cy="1143000"/>
          </a:xfrm>
          <a:noFill/>
          <a:ln/>
        </p:spPr>
        <p:txBody>
          <a:bodyPr/>
          <a:lstStyle/>
          <a:p>
            <a:r>
              <a:rPr lang="en-US" sz="3600" dirty="0" smtClean="0"/>
              <a:t>Depth-first Traversal Demo</a:t>
            </a:r>
            <a:endParaRPr lang="en-US" sz="3600" dirty="0"/>
          </a:p>
        </p:txBody>
      </p:sp>
      <p:sp>
        <p:nvSpPr>
          <p:cNvPr id="53" name="Rectangle 52"/>
          <p:cNvSpPr/>
          <p:nvPr/>
        </p:nvSpPr>
        <p:spPr bwMode="auto">
          <a:xfrm>
            <a:off x="6564086" y="1034143"/>
            <a:ext cx="1328057" cy="870857"/>
          </a:xfrm>
          <a:prstGeom prst="rect">
            <a:avLst/>
          </a:prstGeom>
          <a:solidFill>
            <a:srgbClr val="FFFFFF">
              <a:alpha val="85098"/>
            </a:srgb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7063555" y="1499673"/>
            <a:ext cx="1624012" cy="1301750"/>
            <a:chOff x="4325" y="3355"/>
            <a:chExt cx="1023" cy="820"/>
          </a:xfrm>
        </p:grpSpPr>
        <p:sp>
          <p:nvSpPr>
            <p:cNvPr id="8" name="Oval 15"/>
            <p:cNvSpPr>
              <a:spLocks noChangeArrowheads="1"/>
            </p:cNvSpPr>
            <p:nvPr/>
          </p:nvSpPr>
          <p:spPr bwMode="auto">
            <a:xfrm>
              <a:off x="4336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4325" y="365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0</a:t>
              </a:r>
              <a:endParaRPr lang="en-US" sz="1800" dirty="0"/>
            </a:p>
          </p:txBody>
        </p:sp>
        <p:sp>
          <p:nvSpPr>
            <p:cNvPr id="10" name="Oval 17"/>
            <p:cNvSpPr>
              <a:spLocks noChangeArrowheads="1"/>
            </p:cNvSpPr>
            <p:nvPr/>
          </p:nvSpPr>
          <p:spPr bwMode="auto">
            <a:xfrm>
              <a:off x="4772" y="3355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4761" y="3383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1</a:t>
              </a:r>
              <a:endParaRPr lang="en-US" sz="1800" dirty="0"/>
            </a:p>
          </p:txBody>
        </p:sp>
        <p:sp>
          <p:nvSpPr>
            <p:cNvPr id="12" name="Oval 19"/>
            <p:cNvSpPr>
              <a:spLocks noChangeArrowheads="1"/>
            </p:cNvSpPr>
            <p:nvPr/>
          </p:nvSpPr>
          <p:spPr bwMode="auto">
            <a:xfrm>
              <a:off x="5175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5143" y="365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2</a:t>
              </a:r>
              <a:endParaRPr lang="en-US" sz="1800" dirty="0"/>
            </a:p>
          </p:txBody>
        </p:sp>
        <p:sp>
          <p:nvSpPr>
            <p:cNvPr id="14" name="Oval 23"/>
            <p:cNvSpPr>
              <a:spLocks noChangeArrowheads="1"/>
            </p:cNvSpPr>
            <p:nvPr/>
          </p:nvSpPr>
          <p:spPr bwMode="auto">
            <a:xfrm>
              <a:off x="4923" y="3903"/>
              <a:ext cx="174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24"/>
            <p:cNvSpPr txBox="1">
              <a:spLocks noChangeArrowheads="1"/>
            </p:cNvSpPr>
            <p:nvPr/>
          </p:nvSpPr>
          <p:spPr bwMode="auto">
            <a:xfrm>
              <a:off x="4928" y="3931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3</a:t>
              </a:r>
              <a:endParaRPr lang="en-US" sz="1800" dirty="0"/>
            </a:p>
          </p:txBody>
        </p:sp>
        <p:sp>
          <p:nvSpPr>
            <p:cNvPr id="16" name="Line 25"/>
            <p:cNvSpPr>
              <a:spLocks noChangeShapeType="1"/>
            </p:cNvSpPr>
            <p:nvPr/>
          </p:nvSpPr>
          <p:spPr bwMode="auto">
            <a:xfrm flipV="1">
              <a:off x="4496" y="3540"/>
              <a:ext cx="276" cy="151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26"/>
            <p:cNvSpPr>
              <a:spLocks noChangeShapeType="1"/>
            </p:cNvSpPr>
            <p:nvPr/>
          </p:nvSpPr>
          <p:spPr bwMode="auto">
            <a:xfrm>
              <a:off x="4499" y="3815"/>
              <a:ext cx="430" cy="193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7"/>
            <p:cNvSpPr>
              <a:spLocks noChangeShapeType="1"/>
            </p:cNvSpPr>
            <p:nvPr/>
          </p:nvSpPr>
          <p:spPr bwMode="auto">
            <a:xfrm>
              <a:off x="4938" y="3544"/>
              <a:ext cx="266" cy="132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auto">
            <a:xfrm>
              <a:off x="4860" y="3620"/>
              <a:ext cx="115" cy="303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1"/>
            <p:cNvSpPr>
              <a:spLocks noChangeShapeType="1"/>
            </p:cNvSpPr>
            <p:nvPr/>
          </p:nvSpPr>
          <p:spPr bwMode="auto">
            <a:xfrm flipH="1">
              <a:off x="4984" y="3817"/>
              <a:ext cx="218" cy="156"/>
            </a:xfrm>
            <a:prstGeom prst="line">
              <a:avLst/>
            </a:prstGeom>
            <a:noFill/>
            <a:ln w="41275">
              <a:noFill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6"/>
          <p:cNvGrpSpPr/>
          <p:nvPr/>
        </p:nvGrpSpPr>
        <p:grpSpPr>
          <a:xfrm>
            <a:off x="7047184" y="2286004"/>
            <a:ext cx="346843" cy="477428"/>
            <a:chOff x="7094481" y="3026983"/>
            <a:chExt cx="346843" cy="477428"/>
          </a:xfrm>
        </p:grpSpPr>
        <p:sp>
          <p:nvSpPr>
            <p:cNvPr id="35" name="Isosceles Triangle 34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v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849745" y="3626069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Processed vertex 0!</a:t>
            </a:r>
            <a:endParaRPr lang="en-US" sz="1600" dirty="0">
              <a:solidFill>
                <a:srgbClr val="7030A0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 bwMode="auto">
          <a:xfrm flipV="1">
            <a:off x="7343761" y="1774882"/>
            <a:ext cx="491995" cy="27189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Line 65"/>
          <p:cNvSpPr>
            <a:spLocks noChangeShapeType="1"/>
          </p:cNvSpPr>
          <p:nvPr/>
        </p:nvSpPr>
        <p:spPr bwMode="auto">
          <a:xfrm>
            <a:off x="772581" y="604019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388514" y="2334397"/>
            <a:ext cx="6400811" cy="40549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6666"/>
                </a:solidFill>
              </a:rPr>
              <a:t>Depth-First-Traversal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6600CC"/>
                </a:solidFill>
              </a:rPr>
              <a:t>curVertex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sz="2000" dirty="0">
                <a:solidFill>
                  <a:srgbClr val="A50021"/>
                </a:solidFill>
              </a:rPr>
              <a:t>    </a:t>
            </a:r>
            <a:r>
              <a:rPr lang="en-US" sz="2000" dirty="0">
                <a:solidFill>
                  <a:schemeClr val="accent2"/>
                </a:solidFill>
              </a:rPr>
              <a:t>If we’ve already visited </a:t>
            </a:r>
            <a:r>
              <a:rPr lang="en-US" sz="2000" dirty="0" smtClean="0">
                <a:solidFill>
                  <a:schemeClr val="accent2"/>
                </a:solidFill>
              </a:rPr>
              <a:t> the </a:t>
            </a:r>
            <a:r>
              <a:rPr lang="en-US" sz="2000" dirty="0" smtClean="0">
                <a:solidFill>
                  <a:srgbClr val="FF3300"/>
                </a:solidFill>
              </a:rPr>
              <a:t>current vertex</a:t>
            </a:r>
            <a:endParaRPr lang="en-US" sz="2000" dirty="0">
              <a:solidFill>
                <a:srgbClr val="FF3300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   </a:t>
            </a:r>
            <a:r>
              <a:rPr lang="en-US" sz="2000" dirty="0" smtClean="0">
                <a:solidFill>
                  <a:schemeClr val="accent2"/>
                </a:solidFill>
              </a:rPr>
              <a:t>  </a:t>
            </a:r>
            <a:r>
              <a:rPr lang="en-US" sz="2000" dirty="0">
                <a:solidFill>
                  <a:schemeClr val="accent2"/>
                </a:solidFill>
              </a:rPr>
              <a:t>Return 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br>
              <a:rPr lang="en-US" sz="2000" dirty="0" smtClean="0">
                <a:solidFill>
                  <a:schemeClr val="accent2"/>
                </a:solidFill>
              </a:rPr>
            </a:br>
            <a:endParaRPr lang="en-US" sz="110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</a:t>
            </a:r>
            <a:r>
              <a:rPr lang="en-US" sz="2000" dirty="0" smtClean="0">
                <a:solidFill>
                  <a:schemeClr val="accent2"/>
                </a:solidFill>
              </a:rPr>
              <a:t>Otherwise</a:t>
            </a:r>
            <a:br>
              <a:rPr lang="en-US" sz="2000" dirty="0" smtClean="0">
                <a:solidFill>
                  <a:schemeClr val="accent2"/>
                </a:solidFill>
              </a:rPr>
            </a:br>
            <a:r>
              <a:rPr lang="en-US" sz="400" dirty="0">
                <a:solidFill>
                  <a:schemeClr val="accent2"/>
                </a:solidFill>
              </a:rPr>
              <a:t/>
            </a:r>
            <a:br>
              <a:rPr lang="en-US" sz="400" dirty="0">
                <a:solidFill>
                  <a:schemeClr val="accent2"/>
                </a:solidFill>
              </a:rPr>
            </a:br>
            <a:r>
              <a:rPr lang="en-US" sz="2000" dirty="0" smtClean="0">
                <a:solidFill>
                  <a:schemeClr val="accent2"/>
                </a:solidFill>
              </a:rPr>
              <a:t>       Mark the </a:t>
            </a:r>
            <a:r>
              <a:rPr lang="en-US" sz="2000" dirty="0" smtClean="0">
                <a:solidFill>
                  <a:srgbClr val="FF3300"/>
                </a:solidFill>
              </a:rPr>
              <a:t>current vertex </a:t>
            </a:r>
            <a:r>
              <a:rPr lang="en-US" sz="2000" dirty="0" smtClean="0">
                <a:solidFill>
                  <a:schemeClr val="accent2"/>
                </a:solidFill>
              </a:rPr>
              <a:t>as </a:t>
            </a:r>
            <a:r>
              <a:rPr lang="en-US" sz="2000" dirty="0" smtClean="0">
                <a:solidFill>
                  <a:srgbClr val="FF3300"/>
                </a:solidFill>
              </a:rPr>
              <a:t>visited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       Process the </a:t>
            </a:r>
            <a:r>
              <a:rPr lang="en-US" sz="2000" dirty="0" smtClean="0">
                <a:solidFill>
                  <a:srgbClr val="FF0000"/>
                </a:solidFill>
              </a:rPr>
              <a:t>current vertex </a:t>
            </a:r>
            <a:r>
              <a:rPr lang="en-US" sz="2000" dirty="0" smtClean="0">
                <a:solidFill>
                  <a:schemeClr val="accent2"/>
                </a:solidFill>
              </a:rPr>
              <a:t>(e.g., print it out)</a:t>
            </a:r>
            <a:br>
              <a:rPr lang="en-US" sz="2000" dirty="0" smtClean="0">
                <a:solidFill>
                  <a:schemeClr val="accent2"/>
                </a:solidFill>
              </a:rPr>
            </a:br>
            <a:endParaRPr lang="en-US" sz="1050" dirty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       </a:t>
            </a:r>
            <a:r>
              <a:rPr lang="en-US" sz="2000" dirty="0">
                <a:solidFill>
                  <a:schemeClr val="accent2"/>
                </a:solidFill>
              </a:rPr>
              <a:t>For each </a:t>
            </a:r>
            <a:r>
              <a:rPr lang="en-US" sz="2000" dirty="0" smtClean="0">
                <a:solidFill>
                  <a:srgbClr val="FF3300"/>
                </a:solidFill>
              </a:rPr>
              <a:t>edge </a:t>
            </a:r>
            <a:r>
              <a:rPr lang="en-US" sz="2000" dirty="0" smtClean="0">
                <a:solidFill>
                  <a:schemeClr val="accent6"/>
                </a:solidFill>
              </a:rPr>
              <a:t>leaving </a:t>
            </a:r>
            <a:r>
              <a:rPr lang="en-US" sz="2000" dirty="0">
                <a:solidFill>
                  <a:schemeClr val="accent6"/>
                </a:solidFill>
              </a:rPr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current vertex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           </a:t>
            </a:r>
            <a:r>
              <a:rPr lang="en-US" sz="2000" dirty="0" smtClean="0">
                <a:solidFill>
                  <a:schemeClr val="accent6"/>
                </a:solidFill>
              </a:rPr>
              <a:t>Determine which </a:t>
            </a:r>
            <a:r>
              <a:rPr lang="en-US" sz="2000" dirty="0" smtClean="0">
                <a:solidFill>
                  <a:srgbClr val="FF0000"/>
                </a:solidFill>
              </a:rPr>
              <a:t>vertex </a:t>
            </a:r>
            <a:r>
              <a:rPr lang="en-US" sz="2000" dirty="0" smtClean="0">
                <a:solidFill>
                  <a:schemeClr val="accent6"/>
                </a:solidFill>
              </a:rPr>
              <a:t>the edge takes us to</a:t>
            </a:r>
            <a:endParaRPr lang="en-US" sz="2000" dirty="0">
              <a:solidFill>
                <a:schemeClr val="accent6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           Call </a:t>
            </a:r>
            <a:r>
              <a:rPr lang="en-US" sz="2000" dirty="0" smtClean="0">
                <a:solidFill>
                  <a:srgbClr val="006666"/>
                </a:solidFill>
              </a:rPr>
              <a:t>Depth-First-Traversal</a:t>
            </a:r>
            <a:r>
              <a:rPr lang="en-US" sz="2000" dirty="0" smtClean="0">
                <a:solidFill>
                  <a:schemeClr val="accent2"/>
                </a:solidFill>
              </a:rPr>
              <a:t> on that </a:t>
            </a:r>
            <a:r>
              <a:rPr lang="en-US" sz="2000" dirty="0" smtClean="0">
                <a:solidFill>
                  <a:srgbClr val="FF0000"/>
                </a:solidFill>
              </a:rPr>
              <a:t>vertex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54"/>
          <p:cNvGrpSpPr/>
          <p:nvPr/>
        </p:nvGrpSpPr>
        <p:grpSpPr>
          <a:xfrm>
            <a:off x="7244265" y="525320"/>
            <a:ext cx="1293944" cy="882871"/>
            <a:chOff x="7788170" y="2349062"/>
            <a:chExt cx="1293944" cy="882871"/>
          </a:xfrm>
        </p:grpSpPr>
        <p:sp>
          <p:nvSpPr>
            <p:cNvPr id="56" name="TextBox 55"/>
            <p:cNvSpPr txBox="1"/>
            <p:nvPr/>
          </p:nvSpPr>
          <p:spPr>
            <a:xfrm>
              <a:off x="7788170" y="2349062"/>
              <a:ext cx="12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solidFill>
                    <a:srgbClr val="FF0000"/>
                  </a:solidFill>
                </a:rPr>
                <a:t>curVertex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 bwMode="auto">
            <a:xfrm>
              <a:off x="8450317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8" name="TextBox 67"/>
          <p:cNvSpPr txBox="1"/>
          <p:nvPr/>
        </p:nvSpPr>
        <p:spPr>
          <a:xfrm>
            <a:off x="6849745" y="3952640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Processed vertex 1!</a:t>
            </a:r>
            <a:endParaRPr lang="en-US" sz="1600" dirty="0">
              <a:solidFill>
                <a:srgbClr val="7030A0"/>
              </a:solidFill>
            </a:endParaRPr>
          </a:p>
        </p:txBody>
      </p:sp>
      <p:grpSp>
        <p:nvGrpSpPr>
          <p:cNvPr id="7" name="Group 88"/>
          <p:cNvGrpSpPr/>
          <p:nvPr/>
        </p:nvGrpSpPr>
        <p:grpSpPr>
          <a:xfrm>
            <a:off x="8443168" y="2292100"/>
            <a:ext cx="346843" cy="477428"/>
            <a:chOff x="7094481" y="3026983"/>
            <a:chExt cx="346843" cy="477428"/>
          </a:xfrm>
        </p:grpSpPr>
        <p:sp>
          <p:nvSpPr>
            <p:cNvPr id="90" name="Isosceles Triangle 89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v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82" name="Straight Arrow Connector 81"/>
          <p:cNvCxnSpPr/>
          <p:nvPr/>
        </p:nvCxnSpPr>
        <p:spPr bwMode="auto">
          <a:xfrm>
            <a:off x="7911961" y="1909212"/>
            <a:ext cx="187432" cy="50255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0" name="Line 65"/>
          <p:cNvSpPr>
            <a:spLocks noChangeShapeType="1"/>
          </p:cNvSpPr>
          <p:nvPr/>
        </p:nvSpPr>
        <p:spPr bwMode="auto">
          <a:xfrm>
            <a:off x="984359" y="5748036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" name="Group 118"/>
          <p:cNvGrpSpPr/>
          <p:nvPr/>
        </p:nvGrpSpPr>
        <p:grpSpPr>
          <a:xfrm>
            <a:off x="8060785" y="2733825"/>
            <a:ext cx="346843" cy="477428"/>
            <a:chOff x="7094481" y="3026983"/>
            <a:chExt cx="346843" cy="477428"/>
          </a:xfrm>
        </p:grpSpPr>
        <p:sp>
          <p:nvSpPr>
            <p:cNvPr id="120" name="Isosceles Triangle 119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v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127"/>
          <p:cNvGrpSpPr/>
          <p:nvPr/>
        </p:nvGrpSpPr>
        <p:grpSpPr>
          <a:xfrm>
            <a:off x="8014533" y="1324678"/>
            <a:ext cx="346843" cy="477428"/>
            <a:chOff x="7094481" y="3026983"/>
            <a:chExt cx="346843" cy="477428"/>
          </a:xfrm>
        </p:grpSpPr>
        <p:sp>
          <p:nvSpPr>
            <p:cNvPr id="129" name="Isosceles Triangle 128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v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66" name="Line 65"/>
          <p:cNvSpPr>
            <a:spLocks noChangeShapeType="1"/>
          </p:cNvSpPr>
          <p:nvPr/>
        </p:nvSpPr>
        <p:spPr bwMode="auto">
          <a:xfrm>
            <a:off x="685644" y="5141757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Rounded Rectangular Callout 66"/>
          <p:cNvSpPr/>
          <p:nvPr/>
        </p:nvSpPr>
        <p:spPr bwMode="auto">
          <a:xfrm>
            <a:off x="3319006" y="28136"/>
            <a:ext cx="3246556" cy="1300716"/>
          </a:xfrm>
          <a:prstGeom prst="wedgeRoundRectCallout">
            <a:avLst>
              <a:gd name="adj1" fmla="val 87535"/>
              <a:gd name="adj2" fmla="val 73373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Vertex #1 has 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no MORE outgoing edges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...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So there’s nothing to do!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9" name="Line 65"/>
          <p:cNvSpPr>
            <a:spLocks noChangeShapeType="1"/>
          </p:cNvSpPr>
          <p:nvPr/>
        </p:nvSpPr>
        <p:spPr bwMode="auto">
          <a:xfrm>
            <a:off x="219066" y="611008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1" grpId="0" animBg="1"/>
      <p:bldP spid="100" grpId="0" animBg="1"/>
      <p:bldP spid="66" grpId="0" animBg="1"/>
      <p:bldP spid="66" grpId="1" animBg="1"/>
      <p:bldP spid="67" grpId="0" animBg="1"/>
      <p:bldP spid="67" grpId="1" animBg="1"/>
      <p:bldP spid="69" grpId="0" animBg="1"/>
      <p:bldP spid="69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123"/>
          <p:cNvSpPr txBox="1"/>
          <p:nvPr/>
        </p:nvSpPr>
        <p:spPr>
          <a:xfrm>
            <a:off x="6849745" y="4581000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Processed vertex 3!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849745" y="4259784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Processed vertex 2!</a:t>
            </a:r>
            <a:endParaRPr lang="en-US" sz="1600" dirty="0">
              <a:solidFill>
                <a:srgbClr val="7030A0"/>
              </a:solidFill>
            </a:endParaRPr>
          </a:p>
        </p:txBody>
      </p:sp>
      <p:grpSp>
        <p:nvGrpSpPr>
          <p:cNvPr id="2" name="Group 27"/>
          <p:cNvGrpSpPr/>
          <p:nvPr/>
        </p:nvGrpSpPr>
        <p:grpSpPr>
          <a:xfrm>
            <a:off x="6558464" y="1024757"/>
            <a:ext cx="1293944" cy="882871"/>
            <a:chOff x="7788170" y="2349062"/>
            <a:chExt cx="1293944" cy="882871"/>
          </a:xfrm>
        </p:grpSpPr>
        <p:sp>
          <p:nvSpPr>
            <p:cNvPr id="25" name="TextBox 24"/>
            <p:cNvSpPr txBox="1"/>
            <p:nvPr/>
          </p:nvSpPr>
          <p:spPr>
            <a:xfrm>
              <a:off x="7788170" y="2349062"/>
              <a:ext cx="12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solidFill>
                    <a:srgbClr val="FF0000"/>
                  </a:solidFill>
                </a:rPr>
                <a:t>curVertex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>
              <a:off x="8450317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149026" y="2606551"/>
            <a:ext cx="6400811" cy="40549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6666"/>
                </a:solidFill>
              </a:rPr>
              <a:t>Depth-First-Traversal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6600CC"/>
                </a:solidFill>
              </a:rPr>
              <a:t>curVertex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sz="2000" dirty="0">
                <a:solidFill>
                  <a:srgbClr val="A50021"/>
                </a:solidFill>
              </a:rPr>
              <a:t>    </a:t>
            </a:r>
            <a:r>
              <a:rPr lang="en-US" sz="2000" dirty="0">
                <a:solidFill>
                  <a:schemeClr val="accent2"/>
                </a:solidFill>
              </a:rPr>
              <a:t>If we’ve already visited </a:t>
            </a:r>
            <a:r>
              <a:rPr lang="en-US" sz="2000" dirty="0" smtClean="0">
                <a:solidFill>
                  <a:schemeClr val="accent2"/>
                </a:solidFill>
              </a:rPr>
              <a:t> the </a:t>
            </a:r>
            <a:r>
              <a:rPr lang="en-US" sz="2000" dirty="0" smtClean="0">
                <a:solidFill>
                  <a:srgbClr val="FF3300"/>
                </a:solidFill>
              </a:rPr>
              <a:t>current vertex</a:t>
            </a:r>
            <a:endParaRPr lang="en-US" sz="2000" dirty="0">
              <a:solidFill>
                <a:srgbClr val="FF3300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   </a:t>
            </a:r>
            <a:r>
              <a:rPr lang="en-US" sz="2000" dirty="0" smtClean="0">
                <a:solidFill>
                  <a:schemeClr val="accent2"/>
                </a:solidFill>
              </a:rPr>
              <a:t>  </a:t>
            </a:r>
            <a:r>
              <a:rPr lang="en-US" sz="2000" dirty="0">
                <a:solidFill>
                  <a:schemeClr val="accent2"/>
                </a:solidFill>
              </a:rPr>
              <a:t>Return 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br>
              <a:rPr lang="en-US" sz="2000" dirty="0" smtClean="0">
                <a:solidFill>
                  <a:schemeClr val="accent2"/>
                </a:solidFill>
              </a:rPr>
            </a:br>
            <a:endParaRPr lang="en-US" sz="110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</a:t>
            </a:r>
            <a:r>
              <a:rPr lang="en-US" sz="2000" dirty="0" smtClean="0">
                <a:solidFill>
                  <a:schemeClr val="accent2"/>
                </a:solidFill>
              </a:rPr>
              <a:t>Otherwise</a:t>
            </a:r>
            <a:br>
              <a:rPr lang="en-US" sz="2000" dirty="0" smtClean="0">
                <a:solidFill>
                  <a:schemeClr val="accent2"/>
                </a:solidFill>
              </a:rPr>
            </a:br>
            <a:r>
              <a:rPr lang="en-US" sz="400" dirty="0">
                <a:solidFill>
                  <a:schemeClr val="accent2"/>
                </a:solidFill>
              </a:rPr>
              <a:t/>
            </a:r>
            <a:br>
              <a:rPr lang="en-US" sz="400" dirty="0">
                <a:solidFill>
                  <a:schemeClr val="accent2"/>
                </a:solidFill>
              </a:rPr>
            </a:br>
            <a:r>
              <a:rPr lang="en-US" sz="2000" dirty="0" smtClean="0">
                <a:solidFill>
                  <a:schemeClr val="accent2"/>
                </a:solidFill>
              </a:rPr>
              <a:t>       Mark the </a:t>
            </a:r>
            <a:r>
              <a:rPr lang="en-US" sz="2000" dirty="0" smtClean="0">
                <a:solidFill>
                  <a:srgbClr val="FF3300"/>
                </a:solidFill>
              </a:rPr>
              <a:t>current vertex </a:t>
            </a:r>
            <a:r>
              <a:rPr lang="en-US" sz="2000" dirty="0" smtClean="0">
                <a:solidFill>
                  <a:schemeClr val="accent2"/>
                </a:solidFill>
              </a:rPr>
              <a:t>as </a:t>
            </a:r>
            <a:r>
              <a:rPr lang="en-US" sz="2000" dirty="0" smtClean="0">
                <a:solidFill>
                  <a:srgbClr val="FF3300"/>
                </a:solidFill>
              </a:rPr>
              <a:t>visited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       Process the </a:t>
            </a:r>
            <a:r>
              <a:rPr lang="en-US" sz="2000" dirty="0" smtClean="0">
                <a:solidFill>
                  <a:srgbClr val="FF0000"/>
                </a:solidFill>
              </a:rPr>
              <a:t>current vertex </a:t>
            </a:r>
            <a:r>
              <a:rPr lang="en-US" sz="2000" dirty="0" smtClean="0">
                <a:solidFill>
                  <a:schemeClr val="accent2"/>
                </a:solidFill>
              </a:rPr>
              <a:t>(e.g., print it out)</a:t>
            </a:r>
            <a:br>
              <a:rPr lang="en-US" sz="2000" dirty="0" smtClean="0">
                <a:solidFill>
                  <a:schemeClr val="accent2"/>
                </a:solidFill>
              </a:rPr>
            </a:br>
            <a:endParaRPr lang="en-US" sz="1050" dirty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       </a:t>
            </a:r>
            <a:r>
              <a:rPr lang="en-US" sz="2000" dirty="0">
                <a:solidFill>
                  <a:schemeClr val="accent2"/>
                </a:solidFill>
              </a:rPr>
              <a:t>For each </a:t>
            </a:r>
            <a:r>
              <a:rPr lang="en-US" sz="2000" dirty="0" smtClean="0">
                <a:solidFill>
                  <a:srgbClr val="FF3300"/>
                </a:solidFill>
              </a:rPr>
              <a:t>edge </a:t>
            </a:r>
            <a:r>
              <a:rPr lang="en-US" sz="2000" dirty="0" smtClean="0">
                <a:solidFill>
                  <a:schemeClr val="accent6"/>
                </a:solidFill>
              </a:rPr>
              <a:t>leaving </a:t>
            </a:r>
            <a:r>
              <a:rPr lang="en-US" sz="2000" dirty="0">
                <a:solidFill>
                  <a:schemeClr val="accent6"/>
                </a:solidFill>
              </a:rPr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current vertex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           </a:t>
            </a:r>
            <a:r>
              <a:rPr lang="en-US" sz="2000" dirty="0" smtClean="0">
                <a:solidFill>
                  <a:schemeClr val="accent6"/>
                </a:solidFill>
              </a:rPr>
              <a:t>Determine which </a:t>
            </a:r>
            <a:r>
              <a:rPr lang="en-US" sz="2000" dirty="0" smtClean="0">
                <a:solidFill>
                  <a:srgbClr val="FF0000"/>
                </a:solidFill>
              </a:rPr>
              <a:t>vertex </a:t>
            </a:r>
            <a:r>
              <a:rPr lang="en-US" sz="2000" dirty="0" smtClean="0">
                <a:solidFill>
                  <a:schemeClr val="accent6"/>
                </a:solidFill>
              </a:rPr>
              <a:t>the edge takes us to</a:t>
            </a:r>
            <a:endParaRPr lang="en-US" sz="2000" dirty="0">
              <a:solidFill>
                <a:schemeClr val="accent6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           Call </a:t>
            </a:r>
            <a:r>
              <a:rPr lang="en-US" sz="2000" dirty="0" smtClean="0">
                <a:solidFill>
                  <a:srgbClr val="006666"/>
                </a:solidFill>
              </a:rPr>
              <a:t>Depth-First-Traversal</a:t>
            </a:r>
            <a:r>
              <a:rPr lang="en-US" sz="2000" dirty="0" smtClean="0">
                <a:solidFill>
                  <a:schemeClr val="accent2"/>
                </a:solidFill>
              </a:rPr>
              <a:t> on that </a:t>
            </a:r>
            <a:r>
              <a:rPr lang="en-US" sz="2000" dirty="0" smtClean="0">
                <a:solidFill>
                  <a:srgbClr val="FF0000"/>
                </a:solidFill>
              </a:rPr>
              <a:t>vertex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F3B3-36FB-4678-9CDD-3B1E480EDE94}" type="slidenum">
              <a:rPr lang="en-US"/>
              <a:pPr/>
              <a:t>23</a:t>
            </a:fld>
            <a:endParaRPr lang="en-US"/>
          </a:p>
        </p:txBody>
      </p:sp>
      <p:sp>
        <p:nvSpPr>
          <p:cNvPr id="62" name="Rectangle 61"/>
          <p:cNvSpPr/>
          <p:nvPr/>
        </p:nvSpPr>
        <p:spPr bwMode="auto">
          <a:xfrm>
            <a:off x="6564086" y="1034143"/>
            <a:ext cx="1328057" cy="870857"/>
          </a:xfrm>
          <a:prstGeom prst="rect">
            <a:avLst/>
          </a:prstGeom>
          <a:solidFill>
            <a:srgbClr val="FFFFFF">
              <a:alpha val="85098"/>
            </a:srgb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12709" name="Rectangle 5"/>
          <p:cNvSpPr>
            <a:spLocks noGrp="1" noChangeArrowheads="1"/>
          </p:cNvSpPr>
          <p:nvPr>
            <p:ph type="title"/>
          </p:nvPr>
        </p:nvSpPr>
        <p:spPr>
          <a:xfrm>
            <a:off x="239474" y="-107732"/>
            <a:ext cx="7772400" cy="1143000"/>
          </a:xfrm>
          <a:noFill/>
          <a:ln/>
        </p:spPr>
        <p:txBody>
          <a:bodyPr/>
          <a:lstStyle/>
          <a:p>
            <a:r>
              <a:rPr lang="en-US" sz="3600" dirty="0" smtClean="0"/>
              <a:t>Depth-first Traversal Demo</a:t>
            </a:r>
            <a:endParaRPr lang="en-US" sz="3600" dirty="0"/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7063555" y="1499673"/>
            <a:ext cx="1624012" cy="1301750"/>
            <a:chOff x="4325" y="3355"/>
            <a:chExt cx="1023" cy="820"/>
          </a:xfrm>
        </p:grpSpPr>
        <p:sp>
          <p:nvSpPr>
            <p:cNvPr id="8" name="Oval 15"/>
            <p:cNvSpPr>
              <a:spLocks noChangeArrowheads="1"/>
            </p:cNvSpPr>
            <p:nvPr/>
          </p:nvSpPr>
          <p:spPr bwMode="auto">
            <a:xfrm>
              <a:off x="4336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4325" y="365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0</a:t>
              </a:r>
              <a:endParaRPr lang="en-US" sz="1800" dirty="0"/>
            </a:p>
          </p:txBody>
        </p:sp>
        <p:sp>
          <p:nvSpPr>
            <p:cNvPr id="10" name="Oval 17"/>
            <p:cNvSpPr>
              <a:spLocks noChangeArrowheads="1"/>
            </p:cNvSpPr>
            <p:nvPr/>
          </p:nvSpPr>
          <p:spPr bwMode="auto">
            <a:xfrm>
              <a:off x="4772" y="3355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4761" y="3383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1</a:t>
              </a:r>
              <a:endParaRPr lang="en-US" sz="1800" dirty="0"/>
            </a:p>
          </p:txBody>
        </p:sp>
        <p:sp>
          <p:nvSpPr>
            <p:cNvPr id="12" name="Oval 19"/>
            <p:cNvSpPr>
              <a:spLocks noChangeArrowheads="1"/>
            </p:cNvSpPr>
            <p:nvPr/>
          </p:nvSpPr>
          <p:spPr bwMode="auto">
            <a:xfrm>
              <a:off x="5175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5143" y="365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2</a:t>
              </a:r>
              <a:endParaRPr lang="en-US" sz="1800" dirty="0"/>
            </a:p>
          </p:txBody>
        </p:sp>
        <p:sp>
          <p:nvSpPr>
            <p:cNvPr id="14" name="Oval 23"/>
            <p:cNvSpPr>
              <a:spLocks noChangeArrowheads="1"/>
            </p:cNvSpPr>
            <p:nvPr/>
          </p:nvSpPr>
          <p:spPr bwMode="auto">
            <a:xfrm>
              <a:off x="4923" y="3903"/>
              <a:ext cx="174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24"/>
            <p:cNvSpPr txBox="1">
              <a:spLocks noChangeArrowheads="1"/>
            </p:cNvSpPr>
            <p:nvPr/>
          </p:nvSpPr>
          <p:spPr bwMode="auto">
            <a:xfrm>
              <a:off x="4928" y="3931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3</a:t>
              </a:r>
              <a:endParaRPr lang="en-US" sz="1800" dirty="0"/>
            </a:p>
          </p:txBody>
        </p:sp>
        <p:sp>
          <p:nvSpPr>
            <p:cNvPr id="16" name="Line 25"/>
            <p:cNvSpPr>
              <a:spLocks noChangeShapeType="1"/>
            </p:cNvSpPr>
            <p:nvPr/>
          </p:nvSpPr>
          <p:spPr bwMode="auto">
            <a:xfrm flipV="1">
              <a:off x="4496" y="3540"/>
              <a:ext cx="276" cy="151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26"/>
            <p:cNvSpPr>
              <a:spLocks noChangeShapeType="1"/>
            </p:cNvSpPr>
            <p:nvPr/>
          </p:nvSpPr>
          <p:spPr bwMode="auto">
            <a:xfrm>
              <a:off x="4499" y="3815"/>
              <a:ext cx="430" cy="193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7"/>
            <p:cNvSpPr>
              <a:spLocks noChangeShapeType="1"/>
            </p:cNvSpPr>
            <p:nvPr/>
          </p:nvSpPr>
          <p:spPr bwMode="auto">
            <a:xfrm>
              <a:off x="4938" y="3544"/>
              <a:ext cx="266" cy="132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auto">
            <a:xfrm>
              <a:off x="4860" y="3620"/>
              <a:ext cx="115" cy="303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1"/>
            <p:cNvSpPr>
              <a:spLocks noChangeShapeType="1"/>
            </p:cNvSpPr>
            <p:nvPr/>
          </p:nvSpPr>
          <p:spPr bwMode="auto">
            <a:xfrm flipH="1">
              <a:off x="4984" y="3817"/>
              <a:ext cx="218" cy="156"/>
            </a:xfrm>
            <a:prstGeom prst="line">
              <a:avLst/>
            </a:prstGeom>
            <a:noFill/>
            <a:ln w="41275">
              <a:noFill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6"/>
          <p:cNvGrpSpPr/>
          <p:nvPr/>
        </p:nvGrpSpPr>
        <p:grpSpPr>
          <a:xfrm>
            <a:off x="7047184" y="2286004"/>
            <a:ext cx="346843" cy="477428"/>
            <a:chOff x="7094481" y="3026983"/>
            <a:chExt cx="346843" cy="477428"/>
          </a:xfrm>
        </p:grpSpPr>
        <p:sp>
          <p:nvSpPr>
            <p:cNvPr id="35" name="Isosceles Triangle 34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v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849745" y="3626069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Processed vertex 0!</a:t>
            </a:r>
            <a:endParaRPr lang="en-US" sz="1600" dirty="0">
              <a:solidFill>
                <a:srgbClr val="7030A0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 bwMode="auto">
          <a:xfrm flipV="1">
            <a:off x="7343761" y="1774882"/>
            <a:ext cx="491995" cy="27189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Line 65"/>
          <p:cNvSpPr>
            <a:spLocks noChangeShapeType="1"/>
          </p:cNvSpPr>
          <p:nvPr/>
        </p:nvSpPr>
        <p:spPr bwMode="auto">
          <a:xfrm>
            <a:off x="772581" y="604019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6849745" y="3952640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Processed vertex 1!</a:t>
            </a:r>
            <a:endParaRPr lang="en-US" sz="1600" dirty="0">
              <a:solidFill>
                <a:srgbClr val="7030A0"/>
              </a:solidFill>
            </a:endParaRPr>
          </a:p>
        </p:txBody>
      </p:sp>
      <p:grpSp>
        <p:nvGrpSpPr>
          <p:cNvPr id="7" name="Group 88"/>
          <p:cNvGrpSpPr/>
          <p:nvPr/>
        </p:nvGrpSpPr>
        <p:grpSpPr>
          <a:xfrm>
            <a:off x="8443168" y="2292100"/>
            <a:ext cx="346843" cy="477428"/>
            <a:chOff x="7094481" y="3026983"/>
            <a:chExt cx="346843" cy="477428"/>
          </a:xfrm>
        </p:grpSpPr>
        <p:sp>
          <p:nvSpPr>
            <p:cNvPr id="90" name="Isosceles Triangle 89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v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118"/>
          <p:cNvGrpSpPr/>
          <p:nvPr/>
        </p:nvGrpSpPr>
        <p:grpSpPr>
          <a:xfrm>
            <a:off x="8060785" y="2733825"/>
            <a:ext cx="346843" cy="477428"/>
            <a:chOff x="7094481" y="3026983"/>
            <a:chExt cx="346843" cy="477428"/>
          </a:xfrm>
        </p:grpSpPr>
        <p:sp>
          <p:nvSpPr>
            <p:cNvPr id="120" name="Isosceles Triangle 119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v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Group 127"/>
          <p:cNvGrpSpPr/>
          <p:nvPr/>
        </p:nvGrpSpPr>
        <p:grpSpPr>
          <a:xfrm>
            <a:off x="8014533" y="1324678"/>
            <a:ext cx="346843" cy="477428"/>
            <a:chOff x="7094481" y="3026983"/>
            <a:chExt cx="346843" cy="477428"/>
          </a:xfrm>
        </p:grpSpPr>
        <p:sp>
          <p:nvSpPr>
            <p:cNvPr id="129" name="Isosceles Triangle 128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v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0" name="Line 65"/>
          <p:cNvSpPr>
            <a:spLocks noChangeShapeType="1"/>
          </p:cNvSpPr>
          <p:nvPr/>
        </p:nvSpPr>
        <p:spPr bwMode="auto">
          <a:xfrm>
            <a:off x="460747" y="543293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2" name="Straight Arrow Connector 51"/>
          <p:cNvCxnSpPr/>
          <p:nvPr/>
        </p:nvCxnSpPr>
        <p:spPr bwMode="auto">
          <a:xfrm>
            <a:off x="7339261" y="2242115"/>
            <a:ext cx="683144" cy="30826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Line 65"/>
          <p:cNvSpPr>
            <a:spLocks noChangeShapeType="1"/>
          </p:cNvSpPr>
          <p:nvPr/>
        </p:nvSpPr>
        <p:spPr bwMode="auto">
          <a:xfrm>
            <a:off x="767892" y="575415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Oval 57"/>
          <p:cNvSpPr/>
          <p:nvPr/>
        </p:nvSpPr>
        <p:spPr bwMode="auto">
          <a:xfrm>
            <a:off x="7955715" y="2308642"/>
            <a:ext cx="391886" cy="566057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" name="Line 65"/>
          <p:cNvSpPr>
            <a:spLocks noChangeShapeType="1"/>
          </p:cNvSpPr>
          <p:nvPr/>
        </p:nvSpPr>
        <p:spPr bwMode="auto">
          <a:xfrm>
            <a:off x="779612" y="6033162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Text Box 7"/>
          <p:cNvSpPr txBox="1">
            <a:spLocks noChangeArrowheads="1"/>
          </p:cNvSpPr>
          <p:nvPr/>
        </p:nvSpPr>
        <p:spPr bwMode="auto">
          <a:xfrm>
            <a:off x="453690" y="2246713"/>
            <a:ext cx="6400811" cy="40549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6666"/>
                </a:solidFill>
              </a:rPr>
              <a:t>Depth-First-Traversal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6600CC"/>
                </a:solidFill>
              </a:rPr>
              <a:t>curVertex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sz="2000" dirty="0">
                <a:solidFill>
                  <a:srgbClr val="A50021"/>
                </a:solidFill>
              </a:rPr>
              <a:t>    </a:t>
            </a:r>
            <a:r>
              <a:rPr lang="en-US" sz="2000" dirty="0">
                <a:solidFill>
                  <a:schemeClr val="accent2"/>
                </a:solidFill>
              </a:rPr>
              <a:t>If we’ve already visited </a:t>
            </a:r>
            <a:r>
              <a:rPr lang="en-US" sz="2000" dirty="0" smtClean="0">
                <a:solidFill>
                  <a:schemeClr val="accent2"/>
                </a:solidFill>
              </a:rPr>
              <a:t> the </a:t>
            </a:r>
            <a:r>
              <a:rPr lang="en-US" sz="2000" dirty="0" smtClean="0">
                <a:solidFill>
                  <a:srgbClr val="FF3300"/>
                </a:solidFill>
              </a:rPr>
              <a:t>current vertex</a:t>
            </a:r>
            <a:endParaRPr lang="en-US" sz="2000" dirty="0">
              <a:solidFill>
                <a:srgbClr val="FF3300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   </a:t>
            </a:r>
            <a:r>
              <a:rPr lang="en-US" sz="2000" dirty="0" smtClean="0">
                <a:solidFill>
                  <a:schemeClr val="accent2"/>
                </a:solidFill>
              </a:rPr>
              <a:t>  </a:t>
            </a:r>
            <a:r>
              <a:rPr lang="en-US" sz="2000" dirty="0">
                <a:solidFill>
                  <a:schemeClr val="accent2"/>
                </a:solidFill>
              </a:rPr>
              <a:t>Return 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br>
              <a:rPr lang="en-US" sz="2000" dirty="0" smtClean="0">
                <a:solidFill>
                  <a:schemeClr val="accent2"/>
                </a:solidFill>
              </a:rPr>
            </a:br>
            <a:endParaRPr lang="en-US" sz="110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</a:t>
            </a:r>
            <a:r>
              <a:rPr lang="en-US" sz="2000" dirty="0" smtClean="0">
                <a:solidFill>
                  <a:schemeClr val="accent2"/>
                </a:solidFill>
              </a:rPr>
              <a:t>Otherwise</a:t>
            </a:r>
            <a:br>
              <a:rPr lang="en-US" sz="2000" dirty="0" smtClean="0">
                <a:solidFill>
                  <a:schemeClr val="accent2"/>
                </a:solidFill>
              </a:rPr>
            </a:br>
            <a:r>
              <a:rPr lang="en-US" sz="400" dirty="0">
                <a:solidFill>
                  <a:schemeClr val="accent2"/>
                </a:solidFill>
              </a:rPr>
              <a:t/>
            </a:r>
            <a:br>
              <a:rPr lang="en-US" sz="400" dirty="0">
                <a:solidFill>
                  <a:schemeClr val="accent2"/>
                </a:solidFill>
              </a:rPr>
            </a:br>
            <a:r>
              <a:rPr lang="en-US" sz="2000" dirty="0" smtClean="0">
                <a:solidFill>
                  <a:schemeClr val="accent2"/>
                </a:solidFill>
              </a:rPr>
              <a:t>       Mark the </a:t>
            </a:r>
            <a:r>
              <a:rPr lang="en-US" sz="2000" dirty="0" smtClean="0">
                <a:solidFill>
                  <a:srgbClr val="FF3300"/>
                </a:solidFill>
              </a:rPr>
              <a:t>current vertex </a:t>
            </a:r>
            <a:r>
              <a:rPr lang="en-US" sz="2000" dirty="0" smtClean="0">
                <a:solidFill>
                  <a:schemeClr val="accent2"/>
                </a:solidFill>
              </a:rPr>
              <a:t>as </a:t>
            </a:r>
            <a:r>
              <a:rPr lang="en-US" sz="2000" dirty="0" smtClean="0">
                <a:solidFill>
                  <a:srgbClr val="FF3300"/>
                </a:solidFill>
              </a:rPr>
              <a:t>visited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       Process the </a:t>
            </a:r>
            <a:r>
              <a:rPr lang="en-US" sz="2000" dirty="0" smtClean="0">
                <a:solidFill>
                  <a:srgbClr val="FF0000"/>
                </a:solidFill>
              </a:rPr>
              <a:t>current vertex </a:t>
            </a:r>
            <a:r>
              <a:rPr lang="en-US" sz="2000" dirty="0" smtClean="0">
                <a:solidFill>
                  <a:schemeClr val="accent2"/>
                </a:solidFill>
              </a:rPr>
              <a:t>(e.g., print it out)</a:t>
            </a:r>
            <a:br>
              <a:rPr lang="en-US" sz="2000" dirty="0" smtClean="0">
                <a:solidFill>
                  <a:schemeClr val="accent2"/>
                </a:solidFill>
              </a:rPr>
            </a:br>
            <a:endParaRPr lang="en-US" sz="1050" dirty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       </a:t>
            </a:r>
            <a:r>
              <a:rPr lang="en-US" sz="2000" dirty="0">
                <a:solidFill>
                  <a:schemeClr val="accent2"/>
                </a:solidFill>
              </a:rPr>
              <a:t>For each </a:t>
            </a:r>
            <a:r>
              <a:rPr lang="en-US" sz="2000" dirty="0" smtClean="0">
                <a:solidFill>
                  <a:srgbClr val="FF3300"/>
                </a:solidFill>
              </a:rPr>
              <a:t>edge </a:t>
            </a:r>
            <a:r>
              <a:rPr lang="en-US" sz="2000" dirty="0" smtClean="0">
                <a:solidFill>
                  <a:schemeClr val="accent6"/>
                </a:solidFill>
              </a:rPr>
              <a:t>leaving </a:t>
            </a:r>
            <a:r>
              <a:rPr lang="en-US" sz="2000" dirty="0">
                <a:solidFill>
                  <a:schemeClr val="accent6"/>
                </a:solidFill>
              </a:rPr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current vertex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           </a:t>
            </a:r>
            <a:r>
              <a:rPr lang="en-US" sz="2000" dirty="0" smtClean="0">
                <a:solidFill>
                  <a:schemeClr val="accent6"/>
                </a:solidFill>
              </a:rPr>
              <a:t>Determine which </a:t>
            </a:r>
            <a:r>
              <a:rPr lang="en-US" sz="2000" dirty="0" smtClean="0">
                <a:solidFill>
                  <a:srgbClr val="FF0000"/>
                </a:solidFill>
              </a:rPr>
              <a:t>vertex </a:t>
            </a:r>
            <a:r>
              <a:rPr lang="en-US" sz="2000" dirty="0" smtClean="0">
                <a:solidFill>
                  <a:schemeClr val="accent6"/>
                </a:solidFill>
              </a:rPr>
              <a:t>the edge takes us to</a:t>
            </a:r>
            <a:endParaRPr lang="en-US" sz="2000" dirty="0">
              <a:solidFill>
                <a:schemeClr val="accent6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           Call </a:t>
            </a:r>
            <a:r>
              <a:rPr lang="en-US" sz="2000" dirty="0" smtClean="0">
                <a:solidFill>
                  <a:srgbClr val="006666"/>
                </a:solidFill>
              </a:rPr>
              <a:t>Depth-First-Traversal</a:t>
            </a:r>
            <a:r>
              <a:rPr lang="en-US" sz="2000" dirty="0" smtClean="0">
                <a:solidFill>
                  <a:schemeClr val="accent2"/>
                </a:solidFill>
              </a:rPr>
              <a:t> on that </a:t>
            </a:r>
            <a:r>
              <a:rPr lang="en-US" sz="2000" dirty="0" smtClean="0">
                <a:solidFill>
                  <a:srgbClr val="FF0000"/>
                </a:solidFill>
              </a:rPr>
              <a:t>vertex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Line 65"/>
          <p:cNvSpPr>
            <a:spLocks noChangeShapeType="1"/>
          </p:cNvSpPr>
          <p:nvPr/>
        </p:nvSpPr>
        <p:spPr bwMode="auto">
          <a:xfrm>
            <a:off x="291749" y="245482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7218197" y="2813536"/>
            <a:ext cx="1293944" cy="704981"/>
            <a:chOff x="7788170" y="2013413"/>
            <a:chExt cx="1293944" cy="704981"/>
          </a:xfrm>
        </p:grpSpPr>
        <p:sp>
          <p:nvSpPr>
            <p:cNvPr id="64" name="TextBox 63"/>
            <p:cNvSpPr txBox="1"/>
            <p:nvPr/>
          </p:nvSpPr>
          <p:spPr>
            <a:xfrm>
              <a:off x="7788170" y="2349062"/>
              <a:ext cx="12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solidFill>
                    <a:srgbClr val="FF0000"/>
                  </a:solidFill>
                </a:rPr>
                <a:t>curVertex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 bwMode="auto">
            <a:xfrm flipV="1">
              <a:off x="8425934" y="2013413"/>
              <a:ext cx="204827" cy="404180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0" name="Line 65"/>
          <p:cNvSpPr>
            <a:spLocks noChangeShapeType="1"/>
          </p:cNvSpPr>
          <p:nvPr/>
        </p:nvSpPr>
        <p:spPr bwMode="auto">
          <a:xfrm>
            <a:off x="542623" y="318400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Rounded Rectangular Callout 70"/>
          <p:cNvSpPr/>
          <p:nvPr/>
        </p:nvSpPr>
        <p:spPr bwMode="auto">
          <a:xfrm>
            <a:off x="3741043" y="3545075"/>
            <a:ext cx="3246556" cy="1575565"/>
          </a:xfrm>
          <a:prstGeom prst="wedgeRoundRectCallout">
            <a:avLst>
              <a:gd name="adj1" fmla="val 88835"/>
              <a:gd name="adj2" fmla="val -94265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But we’ve already </a:t>
            </a:r>
            <a:r>
              <a:rPr lang="en-US" sz="1800" dirty="0" smtClean="0"/>
              <a:t>visited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Vertex #3!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So we don’t want to do so again!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2" name="Line 65"/>
          <p:cNvSpPr>
            <a:spLocks noChangeShapeType="1"/>
          </p:cNvSpPr>
          <p:nvPr/>
        </p:nvSpPr>
        <p:spPr bwMode="auto">
          <a:xfrm>
            <a:off x="906038" y="3463012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" dur="5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2" grpId="1" animBg="1"/>
      <p:bldP spid="49" grpId="0" animBg="1"/>
      <p:bldP spid="50" grpId="0" animBg="1"/>
      <p:bldP spid="50" grpId="1" animBg="1"/>
      <p:bldP spid="55" grpId="0" animBg="1"/>
      <p:bldP spid="55" grpId="1" animBg="1"/>
      <p:bldP spid="58" grpId="0" animBg="1"/>
      <p:bldP spid="58" grpId="1" animBg="1"/>
      <p:bldP spid="59" grpId="0" animBg="1"/>
      <p:bldP spid="60" grpId="0" animBg="1"/>
      <p:bldP spid="60" grpId="1" animBg="1"/>
      <p:bldP spid="61" grpId="0" animBg="1"/>
      <p:bldP spid="61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123"/>
          <p:cNvSpPr txBox="1"/>
          <p:nvPr/>
        </p:nvSpPr>
        <p:spPr>
          <a:xfrm>
            <a:off x="6849745" y="4581000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Processed vertex 3!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849745" y="4259784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Processed vertex 2!</a:t>
            </a:r>
            <a:endParaRPr lang="en-US" sz="1600" dirty="0">
              <a:solidFill>
                <a:srgbClr val="7030A0"/>
              </a:solidFill>
            </a:endParaRPr>
          </a:p>
        </p:txBody>
      </p:sp>
      <p:grpSp>
        <p:nvGrpSpPr>
          <p:cNvPr id="2" name="Group 27"/>
          <p:cNvGrpSpPr/>
          <p:nvPr/>
        </p:nvGrpSpPr>
        <p:grpSpPr>
          <a:xfrm>
            <a:off x="6558464" y="1024757"/>
            <a:ext cx="1293944" cy="882871"/>
            <a:chOff x="7788170" y="2349062"/>
            <a:chExt cx="1293944" cy="882871"/>
          </a:xfrm>
        </p:grpSpPr>
        <p:sp>
          <p:nvSpPr>
            <p:cNvPr id="25" name="TextBox 24"/>
            <p:cNvSpPr txBox="1"/>
            <p:nvPr/>
          </p:nvSpPr>
          <p:spPr>
            <a:xfrm>
              <a:off x="7788170" y="2349062"/>
              <a:ext cx="12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solidFill>
                    <a:srgbClr val="FF0000"/>
                  </a:solidFill>
                </a:rPr>
                <a:t>curVertex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>
              <a:off x="8450317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149026" y="2606551"/>
            <a:ext cx="6400811" cy="40549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6666"/>
                </a:solidFill>
              </a:rPr>
              <a:t>Depth-First-Traversal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6600CC"/>
                </a:solidFill>
              </a:rPr>
              <a:t>curVertex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sz="2000" dirty="0">
                <a:solidFill>
                  <a:srgbClr val="A50021"/>
                </a:solidFill>
              </a:rPr>
              <a:t>    </a:t>
            </a:r>
            <a:r>
              <a:rPr lang="en-US" sz="2000" dirty="0">
                <a:solidFill>
                  <a:schemeClr val="accent2"/>
                </a:solidFill>
              </a:rPr>
              <a:t>If we’ve already visited </a:t>
            </a:r>
            <a:r>
              <a:rPr lang="en-US" sz="2000" dirty="0" smtClean="0">
                <a:solidFill>
                  <a:schemeClr val="accent2"/>
                </a:solidFill>
              </a:rPr>
              <a:t> the </a:t>
            </a:r>
            <a:r>
              <a:rPr lang="en-US" sz="2000" dirty="0" smtClean="0">
                <a:solidFill>
                  <a:srgbClr val="FF3300"/>
                </a:solidFill>
              </a:rPr>
              <a:t>current vertex</a:t>
            </a:r>
            <a:endParaRPr lang="en-US" sz="2000" dirty="0">
              <a:solidFill>
                <a:srgbClr val="FF3300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   </a:t>
            </a:r>
            <a:r>
              <a:rPr lang="en-US" sz="2000" dirty="0" smtClean="0">
                <a:solidFill>
                  <a:schemeClr val="accent2"/>
                </a:solidFill>
              </a:rPr>
              <a:t>  </a:t>
            </a:r>
            <a:r>
              <a:rPr lang="en-US" sz="2000" dirty="0">
                <a:solidFill>
                  <a:schemeClr val="accent2"/>
                </a:solidFill>
              </a:rPr>
              <a:t>Return 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br>
              <a:rPr lang="en-US" sz="2000" dirty="0" smtClean="0">
                <a:solidFill>
                  <a:schemeClr val="accent2"/>
                </a:solidFill>
              </a:rPr>
            </a:br>
            <a:endParaRPr lang="en-US" sz="110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</a:t>
            </a:r>
            <a:r>
              <a:rPr lang="en-US" sz="2000" dirty="0" smtClean="0">
                <a:solidFill>
                  <a:schemeClr val="accent2"/>
                </a:solidFill>
              </a:rPr>
              <a:t>Otherwise</a:t>
            </a:r>
            <a:br>
              <a:rPr lang="en-US" sz="2000" dirty="0" smtClean="0">
                <a:solidFill>
                  <a:schemeClr val="accent2"/>
                </a:solidFill>
              </a:rPr>
            </a:br>
            <a:r>
              <a:rPr lang="en-US" sz="400" dirty="0">
                <a:solidFill>
                  <a:schemeClr val="accent2"/>
                </a:solidFill>
              </a:rPr>
              <a:t/>
            </a:r>
            <a:br>
              <a:rPr lang="en-US" sz="400" dirty="0">
                <a:solidFill>
                  <a:schemeClr val="accent2"/>
                </a:solidFill>
              </a:rPr>
            </a:br>
            <a:r>
              <a:rPr lang="en-US" sz="2000" dirty="0" smtClean="0">
                <a:solidFill>
                  <a:schemeClr val="accent2"/>
                </a:solidFill>
              </a:rPr>
              <a:t>       Mark the </a:t>
            </a:r>
            <a:r>
              <a:rPr lang="en-US" sz="2000" dirty="0" smtClean="0">
                <a:solidFill>
                  <a:srgbClr val="FF3300"/>
                </a:solidFill>
              </a:rPr>
              <a:t>current vertex </a:t>
            </a:r>
            <a:r>
              <a:rPr lang="en-US" sz="2000" dirty="0" smtClean="0">
                <a:solidFill>
                  <a:schemeClr val="accent2"/>
                </a:solidFill>
              </a:rPr>
              <a:t>as </a:t>
            </a:r>
            <a:r>
              <a:rPr lang="en-US" sz="2000" dirty="0" smtClean="0">
                <a:solidFill>
                  <a:srgbClr val="FF3300"/>
                </a:solidFill>
              </a:rPr>
              <a:t>visited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       Process the </a:t>
            </a:r>
            <a:r>
              <a:rPr lang="en-US" sz="2000" dirty="0" smtClean="0">
                <a:solidFill>
                  <a:srgbClr val="FF0000"/>
                </a:solidFill>
              </a:rPr>
              <a:t>current vertex </a:t>
            </a:r>
            <a:r>
              <a:rPr lang="en-US" sz="2000" dirty="0" smtClean="0">
                <a:solidFill>
                  <a:schemeClr val="accent2"/>
                </a:solidFill>
              </a:rPr>
              <a:t>(e.g., print it out)</a:t>
            </a:r>
            <a:br>
              <a:rPr lang="en-US" sz="2000" dirty="0" smtClean="0">
                <a:solidFill>
                  <a:schemeClr val="accent2"/>
                </a:solidFill>
              </a:rPr>
            </a:br>
            <a:endParaRPr lang="en-US" sz="1050" dirty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       </a:t>
            </a:r>
            <a:r>
              <a:rPr lang="en-US" sz="2000" dirty="0">
                <a:solidFill>
                  <a:schemeClr val="accent2"/>
                </a:solidFill>
              </a:rPr>
              <a:t>For each </a:t>
            </a:r>
            <a:r>
              <a:rPr lang="en-US" sz="2000" dirty="0" smtClean="0">
                <a:solidFill>
                  <a:srgbClr val="FF3300"/>
                </a:solidFill>
              </a:rPr>
              <a:t>edge </a:t>
            </a:r>
            <a:r>
              <a:rPr lang="en-US" sz="2000" dirty="0" smtClean="0">
                <a:solidFill>
                  <a:schemeClr val="accent6"/>
                </a:solidFill>
              </a:rPr>
              <a:t>leaving </a:t>
            </a:r>
            <a:r>
              <a:rPr lang="en-US" sz="2000" dirty="0">
                <a:solidFill>
                  <a:schemeClr val="accent6"/>
                </a:solidFill>
              </a:rPr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current vertex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           </a:t>
            </a:r>
            <a:r>
              <a:rPr lang="en-US" sz="2000" dirty="0" smtClean="0">
                <a:solidFill>
                  <a:schemeClr val="accent6"/>
                </a:solidFill>
              </a:rPr>
              <a:t>Determine which </a:t>
            </a:r>
            <a:r>
              <a:rPr lang="en-US" sz="2000" dirty="0" smtClean="0">
                <a:solidFill>
                  <a:srgbClr val="FF0000"/>
                </a:solidFill>
              </a:rPr>
              <a:t>vertex </a:t>
            </a:r>
            <a:r>
              <a:rPr lang="en-US" sz="2000" dirty="0" smtClean="0">
                <a:solidFill>
                  <a:schemeClr val="accent6"/>
                </a:solidFill>
              </a:rPr>
              <a:t>the edge takes us to</a:t>
            </a:r>
            <a:endParaRPr lang="en-US" sz="2000" dirty="0">
              <a:solidFill>
                <a:schemeClr val="accent6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           Call </a:t>
            </a:r>
            <a:r>
              <a:rPr lang="en-US" sz="2000" dirty="0" smtClean="0">
                <a:solidFill>
                  <a:srgbClr val="006666"/>
                </a:solidFill>
              </a:rPr>
              <a:t>Depth-First-Traversal</a:t>
            </a:r>
            <a:r>
              <a:rPr lang="en-US" sz="2000" dirty="0" smtClean="0">
                <a:solidFill>
                  <a:schemeClr val="accent2"/>
                </a:solidFill>
              </a:rPr>
              <a:t> on that </a:t>
            </a:r>
            <a:r>
              <a:rPr lang="en-US" sz="2000" dirty="0" smtClean="0">
                <a:solidFill>
                  <a:srgbClr val="FF0000"/>
                </a:solidFill>
              </a:rPr>
              <a:t>vertex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F3B3-36FB-4678-9CDD-3B1E480EDE94}" type="slidenum">
              <a:rPr lang="en-US"/>
              <a:pPr/>
              <a:t>24</a:t>
            </a:fld>
            <a:endParaRPr lang="en-US"/>
          </a:p>
        </p:txBody>
      </p:sp>
      <p:sp>
        <p:nvSpPr>
          <p:cNvPr id="712709" name="Rectangle 5"/>
          <p:cNvSpPr>
            <a:spLocks noGrp="1" noChangeArrowheads="1"/>
          </p:cNvSpPr>
          <p:nvPr>
            <p:ph type="title"/>
          </p:nvPr>
        </p:nvSpPr>
        <p:spPr>
          <a:xfrm>
            <a:off x="239474" y="-107732"/>
            <a:ext cx="7772400" cy="1143000"/>
          </a:xfrm>
          <a:noFill/>
          <a:ln/>
        </p:spPr>
        <p:txBody>
          <a:bodyPr/>
          <a:lstStyle/>
          <a:p>
            <a:r>
              <a:rPr lang="en-US" sz="3600" dirty="0" smtClean="0"/>
              <a:t>Depth-first Traversal Demo</a:t>
            </a:r>
            <a:endParaRPr lang="en-US" sz="3600" dirty="0"/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7063555" y="1499673"/>
            <a:ext cx="1624012" cy="1301750"/>
            <a:chOff x="4325" y="3355"/>
            <a:chExt cx="1023" cy="820"/>
          </a:xfrm>
        </p:grpSpPr>
        <p:sp>
          <p:nvSpPr>
            <p:cNvPr id="8" name="Oval 15"/>
            <p:cNvSpPr>
              <a:spLocks noChangeArrowheads="1"/>
            </p:cNvSpPr>
            <p:nvPr/>
          </p:nvSpPr>
          <p:spPr bwMode="auto">
            <a:xfrm>
              <a:off x="4336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4325" y="365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0</a:t>
              </a:r>
              <a:endParaRPr lang="en-US" sz="1800" dirty="0"/>
            </a:p>
          </p:txBody>
        </p:sp>
        <p:sp>
          <p:nvSpPr>
            <p:cNvPr id="10" name="Oval 17"/>
            <p:cNvSpPr>
              <a:spLocks noChangeArrowheads="1"/>
            </p:cNvSpPr>
            <p:nvPr/>
          </p:nvSpPr>
          <p:spPr bwMode="auto">
            <a:xfrm>
              <a:off x="4772" y="3355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4761" y="3383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1</a:t>
              </a:r>
              <a:endParaRPr lang="en-US" sz="1800" dirty="0"/>
            </a:p>
          </p:txBody>
        </p:sp>
        <p:sp>
          <p:nvSpPr>
            <p:cNvPr id="12" name="Oval 19"/>
            <p:cNvSpPr>
              <a:spLocks noChangeArrowheads="1"/>
            </p:cNvSpPr>
            <p:nvPr/>
          </p:nvSpPr>
          <p:spPr bwMode="auto">
            <a:xfrm>
              <a:off x="5175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5143" y="365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2</a:t>
              </a:r>
              <a:endParaRPr lang="en-US" sz="1800" dirty="0"/>
            </a:p>
          </p:txBody>
        </p:sp>
        <p:sp>
          <p:nvSpPr>
            <p:cNvPr id="14" name="Oval 23"/>
            <p:cNvSpPr>
              <a:spLocks noChangeArrowheads="1"/>
            </p:cNvSpPr>
            <p:nvPr/>
          </p:nvSpPr>
          <p:spPr bwMode="auto">
            <a:xfrm>
              <a:off x="4923" y="3903"/>
              <a:ext cx="174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24"/>
            <p:cNvSpPr txBox="1">
              <a:spLocks noChangeArrowheads="1"/>
            </p:cNvSpPr>
            <p:nvPr/>
          </p:nvSpPr>
          <p:spPr bwMode="auto">
            <a:xfrm>
              <a:off x="4928" y="3931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3</a:t>
              </a:r>
              <a:endParaRPr lang="en-US" sz="1800" dirty="0"/>
            </a:p>
          </p:txBody>
        </p:sp>
        <p:sp>
          <p:nvSpPr>
            <p:cNvPr id="16" name="Line 25"/>
            <p:cNvSpPr>
              <a:spLocks noChangeShapeType="1"/>
            </p:cNvSpPr>
            <p:nvPr/>
          </p:nvSpPr>
          <p:spPr bwMode="auto">
            <a:xfrm flipV="1">
              <a:off x="4496" y="3540"/>
              <a:ext cx="276" cy="151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26"/>
            <p:cNvSpPr>
              <a:spLocks noChangeShapeType="1"/>
            </p:cNvSpPr>
            <p:nvPr/>
          </p:nvSpPr>
          <p:spPr bwMode="auto">
            <a:xfrm>
              <a:off x="4499" y="3815"/>
              <a:ext cx="430" cy="193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7"/>
            <p:cNvSpPr>
              <a:spLocks noChangeShapeType="1"/>
            </p:cNvSpPr>
            <p:nvPr/>
          </p:nvSpPr>
          <p:spPr bwMode="auto">
            <a:xfrm>
              <a:off x="4938" y="3544"/>
              <a:ext cx="266" cy="132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auto">
            <a:xfrm>
              <a:off x="4860" y="3620"/>
              <a:ext cx="115" cy="303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1"/>
            <p:cNvSpPr>
              <a:spLocks noChangeShapeType="1"/>
            </p:cNvSpPr>
            <p:nvPr/>
          </p:nvSpPr>
          <p:spPr bwMode="auto">
            <a:xfrm flipH="1">
              <a:off x="4984" y="3817"/>
              <a:ext cx="218" cy="156"/>
            </a:xfrm>
            <a:prstGeom prst="line">
              <a:avLst/>
            </a:prstGeom>
            <a:noFill/>
            <a:ln w="41275">
              <a:noFill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6"/>
          <p:cNvGrpSpPr/>
          <p:nvPr/>
        </p:nvGrpSpPr>
        <p:grpSpPr>
          <a:xfrm>
            <a:off x="7047184" y="2286004"/>
            <a:ext cx="346843" cy="477428"/>
            <a:chOff x="7094481" y="3026983"/>
            <a:chExt cx="346843" cy="477428"/>
          </a:xfrm>
        </p:grpSpPr>
        <p:sp>
          <p:nvSpPr>
            <p:cNvPr id="35" name="Isosceles Triangle 34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v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849745" y="3626069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Processed vertex 0!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849745" y="3952640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Processed vertex 1!</a:t>
            </a:r>
            <a:endParaRPr lang="en-US" sz="1600" dirty="0">
              <a:solidFill>
                <a:srgbClr val="7030A0"/>
              </a:solidFill>
            </a:endParaRPr>
          </a:p>
        </p:txBody>
      </p:sp>
      <p:grpSp>
        <p:nvGrpSpPr>
          <p:cNvPr id="5" name="Group 88"/>
          <p:cNvGrpSpPr/>
          <p:nvPr/>
        </p:nvGrpSpPr>
        <p:grpSpPr>
          <a:xfrm>
            <a:off x="8443168" y="2292100"/>
            <a:ext cx="346843" cy="477428"/>
            <a:chOff x="7094481" y="3026983"/>
            <a:chExt cx="346843" cy="477428"/>
          </a:xfrm>
        </p:grpSpPr>
        <p:sp>
          <p:nvSpPr>
            <p:cNvPr id="90" name="Isosceles Triangle 89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v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Group 118"/>
          <p:cNvGrpSpPr/>
          <p:nvPr/>
        </p:nvGrpSpPr>
        <p:grpSpPr>
          <a:xfrm>
            <a:off x="8060785" y="2733825"/>
            <a:ext cx="346843" cy="477428"/>
            <a:chOff x="7094481" y="3026983"/>
            <a:chExt cx="346843" cy="477428"/>
          </a:xfrm>
        </p:grpSpPr>
        <p:sp>
          <p:nvSpPr>
            <p:cNvPr id="120" name="Isosceles Triangle 119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v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127"/>
          <p:cNvGrpSpPr/>
          <p:nvPr/>
        </p:nvGrpSpPr>
        <p:grpSpPr>
          <a:xfrm>
            <a:off x="8014533" y="1324678"/>
            <a:ext cx="346843" cy="477428"/>
            <a:chOff x="7094481" y="3026983"/>
            <a:chExt cx="346843" cy="477428"/>
          </a:xfrm>
        </p:grpSpPr>
        <p:sp>
          <p:nvSpPr>
            <p:cNvPr id="129" name="Isosceles Triangle 128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v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52" name="Straight Arrow Connector 51"/>
          <p:cNvCxnSpPr/>
          <p:nvPr/>
        </p:nvCxnSpPr>
        <p:spPr bwMode="auto">
          <a:xfrm>
            <a:off x="7339261" y="2242115"/>
            <a:ext cx="683144" cy="30826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Line 65"/>
          <p:cNvSpPr>
            <a:spLocks noChangeShapeType="1"/>
          </p:cNvSpPr>
          <p:nvPr/>
        </p:nvSpPr>
        <p:spPr bwMode="auto">
          <a:xfrm>
            <a:off x="765544" y="604723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65"/>
          <p:cNvSpPr>
            <a:spLocks noChangeShapeType="1"/>
          </p:cNvSpPr>
          <p:nvPr/>
        </p:nvSpPr>
        <p:spPr bwMode="auto">
          <a:xfrm>
            <a:off x="458216" y="540669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Rounded Rectangular Callout 55"/>
          <p:cNvSpPr/>
          <p:nvPr/>
        </p:nvSpPr>
        <p:spPr bwMode="auto">
          <a:xfrm>
            <a:off x="2685960" y="492370"/>
            <a:ext cx="3246556" cy="1300716"/>
          </a:xfrm>
          <a:prstGeom prst="wedgeRoundRectCallout">
            <a:avLst>
              <a:gd name="adj1" fmla="val 87535"/>
              <a:gd name="adj2" fmla="val 73373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Vertex #0 has 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no MORE outgoing edges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...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So there’s nothing to do!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7" name="Line 65"/>
          <p:cNvSpPr>
            <a:spLocks noChangeShapeType="1"/>
          </p:cNvSpPr>
          <p:nvPr/>
        </p:nvSpPr>
        <p:spPr bwMode="auto">
          <a:xfrm>
            <a:off x="-28136" y="640316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6641067" y="5478987"/>
            <a:ext cx="2432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And we’re done!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4" grpId="0" animBg="1"/>
      <p:bldP spid="54" grpId="1" animBg="1"/>
      <p:bldP spid="56" grpId="0" animBg="1"/>
      <p:bldP spid="56" grpId="1" animBg="1"/>
      <p:bldP spid="57" grpId="0" animBg="1"/>
      <p:bldP spid="57" grpId="1" animBg="1"/>
      <p:bldP spid="6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1FB3-3A79-4766-A850-678C283925F7}" type="slidenum">
              <a:rPr lang="en-US"/>
              <a:pPr/>
              <a:t>25</a:t>
            </a:fld>
            <a:endParaRPr lang="en-US"/>
          </a:p>
        </p:txBody>
      </p:sp>
      <p:sp>
        <p:nvSpPr>
          <p:cNvPr id="75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Depth-first </a:t>
            </a:r>
            <a:r>
              <a:rPr lang="en-US" sz="3600" dirty="0" smtClean="0"/>
              <a:t>Traversal Challenge</a:t>
            </a:r>
            <a:endParaRPr lang="en-US" sz="3600" dirty="0"/>
          </a:p>
        </p:txBody>
      </p:sp>
      <p:sp>
        <p:nvSpPr>
          <p:cNvPr id="750596" name="Text Box 4"/>
          <p:cNvSpPr txBox="1">
            <a:spLocks noChangeArrowheads="1"/>
          </p:cNvSpPr>
          <p:nvPr/>
        </p:nvSpPr>
        <p:spPr bwMode="auto">
          <a:xfrm>
            <a:off x="428189" y="1112838"/>
            <a:ext cx="8368972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300" dirty="0" smtClean="0"/>
              <a:t>What does </a:t>
            </a:r>
            <a:r>
              <a:rPr lang="en-US" sz="2300" dirty="0"/>
              <a:t>a </a:t>
            </a:r>
            <a:r>
              <a:rPr lang="en-US" sz="2300" dirty="0" smtClean="0">
                <a:solidFill>
                  <a:srgbClr val="7030A0"/>
                </a:solidFill>
              </a:rPr>
              <a:t>Depth-first Traversal </a:t>
            </a:r>
            <a:r>
              <a:rPr lang="en-US" sz="2300" dirty="0" smtClean="0"/>
              <a:t>look like on this graph?</a:t>
            </a:r>
            <a:endParaRPr lang="en-US" sz="2300" dirty="0"/>
          </a:p>
        </p:txBody>
      </p:sp>
      <p:grpSp>
        <p:nvGrpSpPr>
          <p:cNvPr id="750597" name="Group 5"/>
          <p:cNvGrpSpPr>
            <a:grpSpLocks/>
          </p:cNvGrpSpPr>
          <p:nvPr/>
        </p:nvGrpSpPr>
        <p:grpSpPr bwMode="auto">
          <a:xfrm>
            <a:off x="2057400" y="3810000"/>
            <a:ext cx="762000" cy="685800"/>
            <a:chOff x="1104" y="2736"/>
            <a:chExt cx="480" cy="432"/>
          </a:xfrm>
        </p:grpSpPr>
        <p:sp>
          <p:nvSpPr>
            <p:cNvPr id="750598" name="Oval 6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0599" name="Text Box 7"/>
            <p:cNvSpPr txBox="1">
              <a:spLocks noChangeArrowheads="1"/>
            </p:cNvSpPr>
            <p:nvPr/>
          </p:nvSpPr>
          <p:spPr bwMode="auto">
            <a:xfrm>
              <a:off x="1161" y="2826"/>
              <a:ext cx="411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Start</a:t>
              </a:r>
            </a:p>
            <a:p>
              <a:pPr algn="ctr"/>
              <a:r>
                <a:rPr lang="en-US" sz="1400"/>
                <a:t>Room</a:t>
              </a:r>
            </a:p>
          </p:txBody>
        </p:sp>
      </p:grpSp>
      <p:grpSp>
        <p:nvGrpSpPr>
          <p:cNvPr id="750600" name="Group 8"/>
          <p:cNvGrpSpPr>
            <a:grpSpLocks/>
          </p:cNvGrpSpPr>
          <p:nvPr/>
        </p:nvGrpSpPr>
        <p:grpSpPr bwMode="auto">
          <a:xfrm>
            <a:off x="3265488" y="3429000"/>
            <a:ext cx="762000" cy="685800"/>
            <a:chOff x="1104" y="2736"/>
            <a:chExt cx="480" cy="432"/>
          </a:xfrm>
        </p:grpSpPr>
        <p:sp>
          <p:nvSpPr>
            <p:cNvPr id="750601" name="Oval 9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0602" name="Text Box 10"/>
            <p:cNvSpPr txBox="1">
              <a:spLocks noChangeArrowheads="1"/>
            </p:cNvSpPr>
            <p:nvPr/>
          </p:nvSpPr>
          <p:spPr bwMode="auto">
            <a:xfrm>
              <a:off x="1142" y="2826"/>
              <a:ext cx="43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Goblin</a:t>
              </a:r>
            </a:p>
            <a:p>
              <a:pPr algn="ctr"/>
              <a:r>
                <a:rPr lang="en-US" sz="1400"/>
                <a:t>Room</a:t>
              </a:r>
            </a:p>
          </p:txBody>
        </p:sp>
      </p:grpSp>
      <p:grpSp>
        <p:nvGrpSpPr>
          <p:cNvPr id="750603" name="Group 11"/>
          <p:cNvGrpSpPr>
            <a:grpSpLocks/>
          </p:cNvGrpSpPr>
          <p:nvPr/>
        </p:nvGrpSpPr>
        <p:grpSpPr bwMode="auto">
          <a:xfrm>
            <a:off x="3113088" y="4572000"/>
            <a:ext cx="762000" cy="685800"/>
            <a:chOff x="1104" y="2736"/>
            <a:chExt cx="480" cy="432"/>
          </a:xfrm>
        </p:grpSpPr>
        <p:sp>
          <p:nvSpPr>
            <p:cNvPr id="750604" name="Oval 12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0605" name="Text Box 13"/>
            <p:cNvSpPr txBox="1">
              <a:spLocks noChangeArrowheads="1"/>
            </p:cNvSpPr>
            <p:nvPr/>
          </p:nvSpPr>
          <p:spPr bwMode="auto">
            <a:xfrm>
              <a:off x="1146" y="2826"/>
              <a:ext cx="429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Ghoul</a:t>
              </a:r>
            </a:p>
            <a:p>
              <a:pPr algn="ctr"/>
              <a:r>
                <a:rPr lang="en-US" sz="1400"/>
                <a:t>Study</a:t>
              </a:r>
            </a:p>
          </p:txBody>
        </p:sp>
      </p:grpSp>
      <p:grpSp>
        <p:nvGrpSpPr>
          <p:cNvPr id="750606" name="Group 14"/>
          <p:cNvGrpSpPr>
            <a:grpSpLocks/>
          </p:cNvGrpSpPr>
          <p:nvPr/>
        </p:nvGrpSpPr>
        <p:grpSpPr bwMode="auto">
          <a:xfrm>
            <a:off x="2046288" y="5105400"/>
            <a:ext cx="762000" cy="685800"/>
            <a:chOff x="1104" y="2736"/>
            <a:chExt cx="480" cy="432"/>
          </a:xfrm>
        </p:grpSpPr>
        <p:sp>
          <p:nvSpPr>
            <p:cNvPr id="750607" name="Oval 15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0608" name="Text Box 16"/>
            <p:cNvSpPr txBox="1">
              <a:spLocks noChangeArrowheads="1"/>
            </p:cNvSpPr>
            <p:nvPr/>
          </p:nvSpPr>
          <p:spPr bwMode="auto">
            <a:xfrm>
              <a:off x="1146" y="2826"/>
              <a:ext cx="43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Ghost</a:t>
              </a:r>
            </a:p>
            <a:p>
              <a:pPr algn="ctr"/>
              <a:r>
                <a:rPr lang="en-US" sz="1400"/>
                <a:t>Galley</a:t>
              </a:r>
            </a:p>
          </p:txBody>
        </p:sp>
      </p:grpSp>
      <p:grpSp>
        <p:nvGrpSpPr>
          <p:cNvPr id="750609" name="Group 17"/>
          <p:cNvGrpSpPr>
            <a:grpSpLocks/>
          </p:cNvGrpSpPr>
          <p:nvPr/>
        </p:nvGrpSpPr>
        <p:grpSpPr bwMode="auto">
          <a:xfrm>
            <a:off x="4611688" y="3505200"/>
            <a:ext cx="868362" cy="685800"/>
            <a:chOff x="1088" y="2736"/>
            <a:chExt cx="547" cy="432"/>
          </a:xfrm>
        </p:grpSpPr>
        <p:sp>
          <p:nvSpPr>
            <p:cNvPr id="750610" name="Oval 18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0611" name="Text Box 19"/>
            <p:cNvSpPr txBox="1">
              <a:spLocks noChangeArrowheads="1"/>
            </p:cNvSpPr>
            <p:nvPr/>
          </p:nvSpPr>
          <p:spPr bwMode="auto">
            <a:xfrm>
              <a:off x="1088" y="2826"/>
              <a:ext cx="54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Witch</a:t>
              </a:r>
            </a:p>
            <a:p>
              <a:pPr algn="ctr"/>
              <a:r>
                <a:rPr lang="en-US" sz="1400"/>
                <a:t>Hangout</a:t>
              </a:r>
            </a:p>
          </p:txBody>
        </p:sp>
      </p:grpSp>
      <p:grpSp>
        <p:nvGrpSpPr>
          <p:cNvPr id="750612" name="Group 20"/>
          <p:cNvGrpSpPr>
            <a:grpSpLocks/>
          </p:cNvGrpSpPr>
          <p:nvPr/>
        </p:nvGrpSpPr>
        <p:grpSpPr bwMode="auto">
          <a:xfrm>
            <a:off x="5848350" y="3505200"/>
            <a:ext cx="985838" cy="685800"/>
            <a:chOff x="1051" y="2736"/>
            <a:chExt cx="621" cy="432"/>
          </a:xfrm>
        </p:grpSpPr>
        <p:sp>
          <p:nvSpPr>
            <p:cNvPr id="750613" name="Oval 21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0614" name="Text Box 22"/>
            <p:cNvSpPr txBox="1">
              <a:spLocks noChangeArrowheads="1"/>
            </p:cNvSpPr>
            <p:nvPr/>
          </p:nvSpPr>
          <p:spPr bwMode="auto">
            <a:xfrm>
              <a:off x="1051" y="2826"/>
              <a:ext cx="621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Bats</a:t>
              </a:r>
            </a:p>
            <a:p>
              <a:pPr algn="ctr"/>
              <a:r>
                <a:rPr lang="en-US" sz="1400"/>
                <a:t>Bathroom</a:t>
              </a:r>
            </a:p>
          </p:txBody>
        </p:sp>
      </p:grpSp>
      <p:grpSp>
        <p:nvGrpSpPr>
          <p:cNvPr id="750615" name="Group 23"/>
          <p:cNvGrpSpPr>
            <a:grpSpLocks/>
          </p:cNvGrpSpPr>
          <p:nvPr/>
        </p:nvGrpSpPr>
        <p:grpSpPr bwMode="auto">
          <a:xfrm>
            <a:off x="4149725" y="4648200"/>
            <a:ext cx="874713" cy="685800"/>
            <a:chOff x="1085" y="2736"/>
            <a:chExt cx="551" cy="432"/>
          </a:xfrm>
        </p:grpSpPr>
        <p:sp>
          <p:nvSpPr>
            <p:cNvPr id="750616" name="Oval 24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0617" name="Text Box 25"/>
            <p:cNvSpPr txBox="1">
              <a:spLocks noChangeArrowheads="1"/>
            </p:cNvSpPr>
            <p:nvPr/>
          </p:nvSpPr>
          <p:spPr bwMode="auto">
            <a:xfrm>
              <a:off x="1085" y="2826"/>
              <a:ext cx="551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Warlock</a:t>
              </a:r>
            </a:p>
            <a:p>
              <a:pPr algn="ctr"/>
              <a:r>
                <a:rPr lang="en-US" sz="1400"/>
                <a:t>Lounge</a:t>
              </a:r>
            </a:p>
          </p:txBody>
        </p:sp>
      </p:grpSp>
      <p:grpSp>
        <p:nvGrpSpPr>
          <p:cNvPr id="750618" name="Group 26"/>
          <p:cNvGrpSpPr>
            <a:grpSpLocks/>
          </p:cNvGrpSpPr>
          <p:nvPr/>
        </p:nvGrpSpPr>
        <p:grpSpPr bwMode="auto">
          <a:xfrm>
            <a:off x="4941888" y="5410200"/>
            <a:ext cx="798512" cy="685800"/>
            <a:chOff x="1104" y="2736"/>
            <a:chExt cx="503" cy="432"/>
          </a:xfrm>
        </p:grpSpPr>
        <p:sp>
          <p:nvSpPr>
            <p:cNvPr id="750619" name="Oval 27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0620" name="Text Box 28"/>
            <p:cNvSpPr txBox="1">
              <a:spLocks noChangeArrowheads="1"/>
            </p:cNvSpPr>
            <p:nvPr/>
          </p:nvSpPr>
          <p:spPr bwMode="auto">
            <a:xfrm>
              <a:off x="1119" y="2826"/>
              <a:ext cx="48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Carey’s</a:t>
              </a:r>
            </a:p>
            <a:p>
              <a:pPr algn="ctr"/>
              <a:r>
                <a:rPr lang="en-US" sz="1400"/>
                <a:t>Corner</a:t>
              </a:r>
            </a:p>
          </p:txBody>
        </p:sp>
      </p:grpSp>
      <p:sp>
        <p:nvSpPr>
          <p:cNvPr id="750621" name="Line 29"/>
          <p:cNvSpPr>
            <a:spLocks noChangeShapeType="1"/>
          </p:cNvSpPr>
          <p:nvPr/>
        </p:nvSpPr>
        <p:spPr bwMode="auto">
          <a:xfrm flipV="1">
            <a:off x="2743200" y="3810000"/>
            <a:ext cx="533400" cy="1524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622" name="Line 30"/>
          <p:cNvSpPr>
            <a:spLocks noChangeShapeType="1"/>
          </p:cNvSpPr>
          <p:nvPr/>
        </p:nvSpPr>
        <p:spPr bwMode="auto">
          <a:xfrm flipH="1" flipV="1">
            <a:off x="2362200" y="4495800"/>
            <a:ext cx="76200" cy="6096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623" name="Line 31"/>
          <p:cNvSpPr>
            <a:spLocks noChangeShapeType="1"/>
          </p:cNvSpPr>
          <p:nvPr/>
        </p:nvSpPr>
        <p:spPr bwMode="auto">
          <a:xfrm>
            <a:off x="2754313" y="4321175"/>
            <a:ext cx="511175" cy="35877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624" name="Line 32"/>
          <p:cNvSpPr>
            <a:spLocks noChangeShapeType="1"/>
          </p:cNvSpPr>
          <p:nvPr/>
        </p:nvSpPr>
        <p:spPr bwMode="auto">
          <a:xfrm>
            <a:off x="4038600" y="3776663"/>
            <a:ext cx="609600" cy="95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626" name="Line 34"/>
          <p:cNvSpPr>
            <a:spLocks noChangeShapeType="1"/>
          </p:cNvSpPr>
          <p:nvPr/>
        </p:nvSpPr>
        <p:spPr bwMode="auto">
          <a:xfrm>
            <a:off x="5378450" y="3776663"/>
            <a:ext cx="576263" cy="4445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627" name="Line 35"/>
          <p:cNvSpPr>
            <a:spLocks noChangeShapeType="1"/>
          </p:cNvSpPr>
          <p:nvPr/>
        </p:nvSpPr>
        <p:spPr bwMode="auto">
          <a:xfrm flipV="1">
            <a:off x="4833938" y="4125913"/>
            <a:ext cx="1349375" cy="719137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628" name="Line 36"/>
          <p:cNvSpPr>
            <a:spLocks noChangeShapeType="1"/>
          </p:cNvSpPr>
          <p:nvPr/>
        </p:nvSpPr>
        <p:spPr bwMode="auto">
          <a:xfrm>
            <a:off x="3733800" y="5181600"/>
            <a:ext cx="1230313" cy="5556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50629" name="Group 37"/>
          <p:cNvGrpSpPr>
            <a:grpSpLocks/>
          </p:cNvGrpSpPr>
          <p:nvPr/>
        </p:nvGrpSpPr>
        <p:grpSpPr bwMode="auto">
          <a:xfrm>
            <a:off x="5562600" y="2667000"/>
            <a:ext cx="939800" cy="685800"/>
            <a:chOff x="1063" y="2736"/>
            <a:chExt cx="592" cy="432"/>
          </a:xfrm>
        </p:grpSpPr>
        <p:sp>
          <p:nvSpPr>
            <p:cNvPr id="750630" name="Oval 38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0631" name="Text Box 39"/>
            <p:cNvSpPr txBox="1">
              <a:spLocks noChangeArrowheads="1"/>
            </p:cNvSpPr>
            <p:nvPr/>
          </p:nvSpPr>
          <p:spPr bwMode="auto">
            <a:xfrm>
              <a:off x="1063" y="2826"/>
              <a:ext cx="59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Treasure</a:t>
              </a:r>
            </a:p>
            <a:p>
              <a:pPr algn="ctr"/>
              <a:r>
                <a:rPr lang="en-US" sz="1400"/>
                <a:t>Room</a:t>
              </a:r>
            </a:p>
          </p:txBody>
        </p:sp>
      </p:grpSp>
      <p:sp>
        <p:nvSpPr>
          <p:cNvPr id="750632" name="Line 40"/>
          <p:cNvSpPr>
            <a:spLocks noChangeShapeType="1"/>
          </p:cNvSpPr>
          <p:nvPr/>
        </p:nvSpPr>
        <p:spPr bwMode="auto">
          <a:xfrm flipV="1">
            <a:off x="5278438" y="3200400"/>
            <a:ext cx="468312" cy="3810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633" name="Oval 41"/>
          <p:cNvSpPr>
            <a:spLocks noChangeArrowheads="1"/>
          </p:cNvSpPr>
          <p:nvPr/>
        </p:nvSpPr>
        <p:spPr bwMode="auto">
          <a:xfrm>
            <a:off x="1981200" y="3733800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634" name="Oval 42"/>
          <p:cNvSpPr>
            <a:spLocks noChangeArrowheads="1"/>
          </p:cNvSpPr>
          <p:nvPr/>
        </p:nvSpPr>
        <p:spPr bwMode="auto">
          <a:xfrm>
            <a:off x="3200400" y="3352800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635" name="Oval 43"/>
          <p:cNvSpPr>
            <a:spLocks noChangeArrowheads="1"/>
          </p:cNvSpPr>
          <p:nvPr/>
        </p:nvSpPr>
        <p:spPr bwMode="auto">
          <a:xfrm>
            <a:off x="3048000" y="4495800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636" name="Oval 44"/>
          <p:cNvSpPr>
            <a:spLocks noChangeArrowheads="1"/>
          </p:cNvSpPr>
          <p:nvPr/>
        </p:nvSpPr>
        <p:spPr bwMode="auto">
          <a:xfrm>
            <a:off x="1981200" y="5029200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637" name="Oval 45"/>
          <p:cNvSpPr>
            <a:spLocks noChangeArrowheads="1"/>
          </p:cNvSpPr>
          <p:nvPr/>
        </p:nvSpPr>
        <p:spPr bwMode="auto">
          <a:xfrm>
            <a:off x="4572000" y="3429000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638" name="Oval 46"/>
          <p:cNvSpPr>
            <a:spLocks noChangeArrowheads="1"/>
          </p:cNvSpPr>
          <p:nvPr/>
        </p:nvSpPr>
        <p:spPr bwMode="auto">
          <a:xfrm>
            <a:off x="4876800" y="5334000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639" name="Oval 47"/>
          <p:cNvSpPr>
            <a:spLocks noChangeArrowheads="1"/>
          </p:cNvSpPr>
          <p:nvPr/>
        </p:nvSpPr>
        <p:spPr bwMode="auto">
          <a:xfrm>
            <a:off x="5867400" y="3438525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640" name="Oval 48"/>
          <p:cNvSpPr>
            <a:spLocks noChangeArrowheads="1"/>
          </p:cNvSpPr>
          <p:nvPr/>
        </p:nvSpPr>
        <p:spPr bwMode="auto">
          <a:xfrm>
            <a:off x="5562600" y="2590800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641" name="Oval 49"/>
          <p:cNvSpPr>
            <a:spLocks noChangeArrowheads="1"/>
          </p:cNvSpPr>
          <p:nvPr/>
        </p:nvSpPr>
        <p:spPr bwMode="auto">
          <a:xfrm>
            <a:off x="4114800" y="4572000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642" name="Line 50"/>
          <p:cNvSpPr>
            <a:spLocks noChangeShapeType="1"/>
          </p:cNvSpPr>
          <p:nvPr/>
        </p:nvSpPr>
        <p:spPr bwMode="auto">
          <a:xfrm flipV="1">
            <a:off x="2795588" y="5181600"/>
            <a:ext cx="512762" cy="185738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50643" name="Group 51"/>
          <p:cNvGrpSpPr>
            <a:grpSpLocks/>
          </p:cNvGrpSpPr>
          <p:nvPr/>
        </p:nvGrpSpPr>
        <p:grpSpPr bwMode="auto">
          <a:xfrm>
            <a:off x="6661150" y="2057400"/>
            <a:ext cx="989013" cy="685800"/>
            <a:chOff x="1048" y="2736"/>
            <a:chExt cx="623" cy="432"/>
          </a:xfrm>
        </p:grpSpPr>
        <p:sp>
          <p:nvSpPr>
            <p:cNvPr id="750644" name="Oval 52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0645" name="Text Box 53"/>
            <p:cNvSpPr txBox="1">
              <a:spLocks noChangeArrowheads="1"/>
            </p:cNvSpPr>
            <p:nvPr/>
          </p:nvSpPr>
          <p:spPr bwMode="auto">
            <a:xfrm>
              <a:off x="1048" y="2826"/>
              <a:ext cx="62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Teacher’s</a:t>
              </a:r>
            </a:p>
            <a:p>
              <a:pPr algn="ctr"/>
              <a:r>
                <a:rPr lang="en-US" sz="1400"/>
                <a:t>Lounge</a:t>
              </a:r>
            </a:p>
          </p:txBody>
        </p:sp>
      </p:grpSp>
      <p:sp>
        <p:nvSpPr>
          <p:cNvPr id="750646" name="Line 54"/>
          <p:cNvSpPr>
            <a:spLocks noChangeShapeType="1"/>
          </p:cNvSpPr>
          <p:nvPr/>
        </p:nvSpPr>
        <p:spPr bwMode="auto">
          <a:xfrm flipV="1">
            <a:off x="6400800" y="2590800"/>
            <a:ext cx="468313" cy="3810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647" name="Oval 55"/>
          <p:cNvSpPr>
            <a:spLocks noChangeArrowheads="1"/>
          </p:cNvSpPr>
          <p:nvPr/>
        </p:nvSpPr>
        <p:spPr bwMode="auto">
          <a:xfrm>
            <a:off x="6684963" y="1981200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50648" name="Group 56"/>
          <p:cNvGrpSpPr>
            <a:grpSpLocks/>
          </p:cNvGrpSpPr>
          <p:nvPr/>
        </p:nvGrpSpPr>
        <p:grpSpPr bwMode="auto">
          <a:xfrm>
            <a:off x="6618288" y="5029200"/>
            <a:ext cx="792162" cy="685800"/>
            <a:chOff x="1104" y="2736"/>
            <a:chExt cx="499" cy="432"/>
          </a:xfrm>
        </p:grpSpPr>
        <p:sp>
          <p:nvSpPr>
            <p:cNvPr id="750649" name="Oval 57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0650" name="Text Box 58"/>
            <p:cNvSpPr txBox="1">
              <a:spLocks noChangeArrowheads="1"/>
            </p:cNvSpPr>
            <p:nvPr/>
          </p:nvSpPr>
          <p:spPr bwMode="auto">
            <a:xfrm>
              <a:off x="1123" y="2826"/>
              <a:ext cx="48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David’s</a:t>
              </a:r>
            </a:p>
            <a:p>
              <a:pPr algn="ctr"/>
              <a:r>
                <a:rPr lang="en-US" sz="1400"/>
                <a:t>Den</a:t>
              </a:r>
            </a:p>
          </p:txBody>
        </p:sp>
      </p:grpSp>
      <p:sp>
        <p:nvSpPr>
          <p:cNvPr id="750651" name="Line 59"/>
          <p:cNvSpPr>
            <a:spLocks noChangeShapeType="1"/>
          </p:cNvSpPr>
          <p:nvPr/>
        </p:nvSpPr>
        <p:spPr bwMode="auto">
          <a:xfrm flipV="1">
            <a:off x="5672138" y="5356225"/>
            <a:ext cx="968375" cy="28257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652" name="Oval 60"/>
          <p:cNvSpPr>
            <a:spLocks noChangeArrowheads="1"/>
          </p:cNvSpPr>
          <p:nvPr/>
        </p:nvSpPr>
        <p:spPr bwMode="auto">
          <a:xfrm>
            <a:off x="6553200" y="4953000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506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506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50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50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506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506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50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50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506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506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506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506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506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506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50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50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506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506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506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506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50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50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0633" grpId="0" animBg="1"/>
      <p:bldP spid="750634" grpId="0" animBg="1"/>
      <p:bldP spid="750635" grpId="0" animBg="1"/>
      <p:bldP spid="750636" grpId="0" animBg="1"/>
      <p:bldP spid="750637" grpId="0" animBg="1"/>
      <p:bldP spid="750638" grpId="0" animBg="1"/>
      <p:bldP spid="750639" grpId="0" animBg="1"/>
      <p:bldP spid="750640" grpId="0" animBg="1"/>
      <p:bldP spid="750641" grpId="0" animBg="1"/>
      <p:bldP spid="750647" grpId="0" animBg="1"/>
      <p:bldP spid="75065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736E-FE09-4FCC-9BBA-6C576B3CF41A}" type="slidenum">
              <a:rPr lang="en-US"/>
              <a:pPr/>
              <a:t>26</a:t>
            </a:fld>
            <a:endParaRPr lang="en-US"/>
          </a:p>
        </p:txBody>
      </p:sp>
      <p:sp>
        <p:nvSpPr>
          <p:cNvPr id="706565" name="Rectangle 5"/>
          <p:cNvSpPr>
            <a:spLocks noChangeArrowheads="1"/>
          </p:cNvSpPr>
          <p:nvPr/>
        </p:nvSpPr>
        <p:spPr bwMode="auto">
          <a:xfrm>
            <a:off x="68263" y="-63064"/>
            <a:ext cx="898366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900" dirty="0" smtClean="0"/>
              <a:t>Implementing Depth-first Traversal w/</a:t>
            </a:r>
            <a:r>
              <a:rPr lang="en-US" sz="2900" dirty="0" smtClean="0">
                <a:solidFill>
                  <a:srgbClr val="7030A0"/>
                </a:solidFill>
              </a:rPr>
              <a:t>Stack</a:t>
            </a:r>
            <a:r>
              <a:rPr lang="en-US" sz="2900" dirty="0" smtClean="0"/>
              <a:t>!</a:t>
            </a:r>
            <a:endParaRPr lang="en-US" sz="2900" dirty="0"/>
          </a:p>
        </p:txBody>
      </p:sp>
      <p:sp>
        <p:nvSpPr>
          <p:cNvPr id="706566" name="Text Box 6"/>
          <p:cNvSpPr txBox="1">
            <a:spLocks noChangeArrowheads="1"/>
          </p:cNvSpPr>
          <p:nvPr/>
        </p:nvSpPr>
        <p:spPr bwMode="auto">
          <a:xfrm>
            <a:off x="244366" y="1966770"/>
            <a:ext cx="8764588" cy="3179763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dirty="0">
                <a:solidFill>
                  <a:srgbClr val="006666"/>
                </a:solidFill>
                <a:latin typeface="Comic Sans MS" pitchFamily="66" charset="0"/>
              </a:rPr>
              <a:t>Depth-First-Search-With-Stack</a:t>
            </a: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(</a:t>
            </a:r>
            <a:r>
              <a:rPr lang="en-US" dirty="0" err="1">
                <a:solidFill>
                  <a:srgbClr val="6600CC"/>
                </a:solidFill>
                <a:latin typeface="Comic Sans MS" pitchFamily="66" charset="0"/>
              </a:rPr>
              <a:t>start_room</a:t>
            </a: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)</a:t>
            </a:r>
          </a:p>
          <a:p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   </a:t>
            </a:r>
            <a:r>
              <a:rPr lang="en-US" sz="2200" dirty="0" smtClean="0">
                <a:solidFill>
                  <a:schemeClr val="tx2"/>
                </a:solidFill>
                <a:latin typeface="Comic Sans MS" pitchFamily="66" charset="0"/>
              </a:rPr>
              <a:t>Push </a:t>
            </a:r>
            <a:r>
              <a:rPr lang="en-US" sz="2200" dirty="0" err="1">
                <a:solidFill>
                  <a:srgbClr val="6600CC"/>
                </a:solidFill>
                <a:latin typeface="Comic Sans MS" pitchFamily="66" charset="0"/>
              </a:rPr>
              <a:t>start_room</a:t>
            </a:r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 on the stack</a:t>
            </a:r>
          </a:p>
          <a:p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   While the stack is not empty</a:t>
            </a:r>
          </a:p>
          <a:p>
            <a:pPr lvl="1"/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        Pop the top item off the stack and put it in variable </a:t>
            </a:r>
            <a:r>
              <a:rPr lang="en-US" sz="2200" dirty="0">
                <a:solidFill>
                  <a:srgbClr val="6600CC"/>
                </a:solidFill>
                <a:latin typeface="Comic Sans MS" pitchFamily="66" charset="0"/>
              </a:rPr>
              <a:t>c</a:t>
            </a:r>
          </a:p>
          <a:p>
            <a:pPr lvl="1"/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        If </a:t>
            </a:r>
            <a:r>
              <a:rPr lang="en-US" sz="2200" dirty="0">
                <a:solidFill>
                  <a:srgbClr val="6600CC"/>
                </a:solidFill>
                <a:latin typeface="Comic Sans MS" pitchFamily="66" charset="0"/>
              </a:rPr>
              <a:t>c</a:t>
            </a:r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 hasn’t been visited yet</a:t>
            </a:r>
          </a:p>
          <a:p>
            <a:pPr lvl="1"/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             Drop a breadcrumb (we’ve visited the current room)</a:t>
            </a:r>
          </a:p>
          <a:p>
            <a:pPr lvl="1"/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             </a:t>
            </a: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For each door </a:t>
            </a:r>
            <a:r>
              <a:rPr lang="en-US" sz="2200" dirty="0">
                <a:solidFill>
                  <a:srgbClr val="6600CC"/>
                </a:solidFill>
                <a:latin typeface="Comic Sans MS" pitchFamily="66" charset="0"/>
              </a:rPr>
              <a:t>d</a:t>
            </a: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 leaving the room</a:t>
            </a:r>
            <a:endParaRPr lang="en-US" sz="2200" dirty="0">
              <a:solidFill>
                <a:schemeClr val="tx2"/>
              </a:solidFill>
              <a:latin typeface="Comic Sans MS" pitchFamily="66" charset="0"/>
            </a:endParaRPr>
          </a:p>
          <a:p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                  If the room </a:t>
            </a:r>
            <a:r>
              <a:rPr lang="en-US" sz="2200" dirty="0">
                <a:solidFill>
                  <a:srgbClr val="6600CC"/>
                </a:solidFill>
                <a:latin typeface="Comic Sans MS" pitchFamily="66" charset="0"/>
              </a:rPr>
              <a:t>r</a:t>
            </a:r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 behind door </a:t>
            </a:r>
            <a:r>
              <a:rPr lang="en-US" sz="2200" dirty="0">
                <a:solidFill>
                  <a:srgbClr val="6600CC"/>
                </a:solidFill>
                <a:latin typeface="Comic Sans MS" pitchFamily="66" charset="0"/>
              </a:rPr>
              <a:t>d</a:t>
            </a:r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 hasn’t been visited </a:t>
            </a:r>
          </a:p>
          <a:p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	                	  Push </a:t>
            </a:r>
            <a:r>
              <a:rPr lang="en-US" sz="2200" dirty="0">
                <a:solidFill>
                  <a:srgbClr val="6600CC"/>
                </a:solidFill>
                <a:latin typeface="Comic Sans MS" pitchFamily="66" charset="0"/>
              </a:rPr>
              <a:t>r</a:t>
            </a:r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 onto the stack.</a:t>
            </a:r>
          </a:p>
        </p:txBody>
      </p:sp>
      <p:sp>
        <p:nvSpPr>
          <p:cNvPr id="706569" name="Text Box 9"/>
          <p:cNvSpPr txBox="1">
            <a:spLocks noChangeArrowheads="1"/>
          </p:cNvSpPr>
          <p:nvPr/>
        </p:nvSpPr>
        <p:spPr bwMode="auto">
          <a:xfrm>
            <a:off x="331072" y="5341890"/>
            <a:ext cx="855027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/>
              <a:t>Basically, the stack allows you to simulate recursion…</a:t>
            </a:r>
          </a:p>
          <a:p>
            <a:pPr algn="ctr"/>
            <a:endParaRPr lang="en-US" sz="1200" dirty="0"/>
          </a:p>
          <a:p>
            <a:pPr algn="ctr"/>
            <a:r>
              <a:rPr lang="en-US" sz="2000" dirty="0">
                <a:solidFill>
                  <a:srgbClr val="6600CC"/>
                </a:solidFill>
              </a:rPr>
              <a:t>Or does the recursion allow you to simulate a stack? </a:t>
            </a:r>
            <a:endParaRPr lang="en-US" sz="2000" dirty="0" smtClean="0">
              <a:solidFill>
                <a:srgbClr val="6600CC"/>
              </a:solidFill>
            </a:endParaRPr>
          </a:p>
          <a:p>
            <a:pPr algn="ctr"/>
            <a:endParaRPr lang="en-US" sz="1200" dirty="0" smtClean="0">
              <a:solidFill>
                <a:srgbClr val="6600CC"/>
              </a:solidFill>
            </a:endParaRPr>
          </a:p>
          <a:p>
            <a:pPr algn="ctr"/>
            <a:r>
              <a:rPr lang="en-US" sz="2000" dirty="0" err="1" smtClean="0">
                <a:solidFill>
                  <a:srgbClr val="FF0000"/>
                </a:solidFill>
              </a:rPr>
              <a:t>Hmmmmmmm</a:t>
            </a:r>
            <a:r>
              <a:rPr lang="en-US" sz="2000" dirty="0" smtClean="0">
                <a:solidFill>
                  <a:srgbClr val="FF0000"/>
                </a:solidFill>
              </a:rPr>
              <a:t>!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236490" y="938043"/>
            <a:ext cx="85502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 smtClean="0"/>
              <a:t>You can also implement your </a:t>
            </a:r>
            <a:r>
              <a:rPr lang="en-US" dirty="0" smtClean="0">
                <a:solidFill>
                  <a:srgbClr val="7030A0"/>
                </a:solidFill>
              </a:rPr>
              <a:t>Depth-first Traversal </a:t>
            </a:r>
            <a:r>
              <a:rPr lang="en-US" dirty="0" smtClean="0"/>
              <a:t>with a </a:t>
            </a:r>
            <a:r>
              <a:rPr lang="en-US" dirty="0" smtClean="0">
                <a:solidFill>
                  <a:srgbClr val="7030A0"/>
                </a:solidFill>
              </a:rPr>
              <a:t>stack</a:t>
            </a:r>
            <a:r>
              <a:rPr lang="en-US" dirty="0" smtClean="0"/>
              <a:t> if you like!  (What’s not to like???)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66" grpId="0" animBg="1"/>
      <p:bldP spid="706569" grpId="0" build="p"/>
      <p:bldP spid="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77057-42E6-4079-8824-C7061C5ED161}" type="slidenum">
              <a:rPr lang="en-US"/>
              <a:pPr/>
              <a:t>27</a:t>
            </a:fld>
            <a:endParaRPr lang="en-US"/>
          </a:p>
        </p:txBody>
      </p:sp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8223250" cy="1143000"/>
          </a:xfrm>
        </p:spPr>
        <p:txBody>
          <a:bodyPr/>
          <a:lstStyle/>
          <a:p>
            <a:r>
              <a:rPr lang="en-US" dirty="0"/>
              <a:t>Breadth-first Graph Traversal</a:t>
            </a:r>
          </a:p>
        </p:txBody>
      </p:sp>
      <p:sp>
        <p:nvSpPr>
          <p:cNvPr id="707587" name="Text Box 3"/>
          <p:cNvSpPr txBox="1">
            <a:spLocks noChangeArrowheads="1"/>
          </p:cNvSpPr>
          <p:nvPr/>
        </p:nvSpPr>
        <p:spPr bwMode="auto">
          <a:xfrm>
            <a:off x="517525" y="1036638"/>
            <a:ext cx="8205788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dirty="0">
                <a:solidFill>
                  <a:schemeClr val="accent2"/>
                </a:solidFill>
                <a:cs typeface="Courier New" pitchFamily="49" charset="0"/>
              </a:rPr>
              <a:t>Idea</a:t>
            </a:r>
            <a:r>
              <a:rPr lang="en-US" sz="2200" dirty="0" smtClean="0">
                <a:cs typeface="Courier New" pitchFamily="49" charset="0"/>
              </a:rPr>
              <a:t>:</a:t>
            </a:r>
          </a:p>
          <a:p>
            <a:pPr algn="ctr"/>
            <a:r>
              <a:rPr lang="en-US" sz="1100" dirty="0" smtClean="0">
                <a:cs typeface="Courier New" pitchFamily="49" charset="0"/>
              </a:rPr>
              <a:t>   </a:t>
            </a:r>
          </a:p>
          <a:p>
            <a:pPr algn="ctr"/>
            <a:r>
              <a:rPr lang="en-US" sz="2200" dirty="0" smtClean="0">
                <a:cs typeface="Courier New" pitchFamily="49" charset="0"/>
              </a:rPr>
              <a:t>Process </a:t>
            </a:r>
            <a:r>
              <a:rPr lang="en-US" sz="2200" dirty="0">
                <a:cs typeface="Courier New" pitchFamily="49" charset="0"/>
              </a:rPr>
              <a:t>all of the vertices that are </a:t>
            </a:r>
            <a:r>
              <a:rPr lang="en-US" sz="2200" dirty="0">
                <a:solidFill>
                  <a:srgbClr val="FF0000"/>
                </a:solidFill>
                <a:cs typeface="Courier New" pitchFamily="49" charset="0"/>
              </a:rPr>
              <a:t>1 edge away </a:t>
            </a:r>
            <a:r>
              <a:rPr lang="en-US" sz="2200" dirty="0" smtClean="0">
                <a:cs typeface="Courier New" pitchFamily="49" charset="0"/>
              </a:rPr>
              <a:t/>
            </a:r>
            <a:br>
              <a:rPr lang="en-US" sz="2200" dirty="0" smtClean="0">
                <a:cs typeface="Courier New" pitchFamily="49" charset="0"/>
              </a:rPr>
            </a:br>
            <a:r>
              <a:rPr lang="en-US" sz="2200" dirty="0" smtClean="0">
                <a:cs typeface="Courier New" pitchFamily="49" charset="0"/>
              </a:rPr>
              <a:t>from </a:t>
            </a:r>
            <a:r>
              <a:rPr lang="en-US" sz="2200" dirty="0">
                <a:cs typeface="Courier New" pitchFamily="49" charset="0"/>
              </a:rPr>
              <a:t>the start vertex, </a:t>
            </a:r>
            <a:endParaRPr lang="en-US" sz="2200" dirty="0"/>
          </a:p>
          <a:p>
            <a:pPr algn="ctr"/>
            <a:endParaRPr lang="en-US" sz="1200" dirty="0" smtClean="0">
              <a:cs typeface="Courier New" pitchFamily="49" charset="0"/>
            </a:endParaRPr>
          </a:p>
          <a:p>
            <a:pPr algn="ctr"/>
            <a:r>
              <a:rPr lang="en-US" sz="2200" dirty="0" smtClean="0">
                <a:cs typeface="Courier New" pitchFamily="49" charset="0"/>
              </a:rPr>
              <a:t>then </a:t>
            </a:r>
            <a:r>
              <a:rPr lang="en-US" sz="2200" dirty="0">
                <a:cs typeface="Courier New" pitchFamily="49" charset="0"/>
              </a:rPr>
              <a:t>process all vertices that are </a:t>
            </a:r>
            <a:r>
              <a:rPr lang="en-US" sz="2200" dirty="0">
                <a:solidFill>
                  <a:srgbClr val="FF0000"/>
                </a:solidFill>
                <a:cs typeface="Courier New" pitchFamily="49" charset="0"/>
              </a:rPr>
              <a:t>two edges away</a:t>
            </a:r>
            <a:r>
              <a:rPr lang="en-US" sz="2200" dirty="0">
                <a:cs typeface="Courier New" pitchFamily="49" charset="0"/>
              </a:rPr>
              <a:t>,</a:t>
            </a:r>
            <a:r>
              <a:rPr lang="en-US" sz="2200" dirty="0"/>
              <a:t> </a:t>
            </a:r>
          </a:p>
          <a:p>
            <a:pPr algn="ctr"/>
            <a:endParaRPr lang="en-US" sz="1200" dirty="0"/>
          </a:p>
          <a:p>
            <a:pPr algn="ctr"/>
            <a:r>
              <a:rPr lang="en-US" sz="2200" dirty="0" smtClean="0"/>
              <a:t>then </a:t>
            </a:r>
            <a:r>
              <a:rPr lang="en-US" sz="2200" dirty="0"/>
              <a:t>process all vertices that are </a:t>
            </a:r>
            <a:r>
              <a:rPr lang="en-US" sz="2200" dirty="0">
                <a:solidFill>
                  <a:srgbClr val="FF0000"/>
                </a:solidFill>
              </a:rPr>
              <a:t>three edges away</a:t>
            </a:r>
            <a:r>
              <a:rPr lang="en-US" sz="2200" dirty="0"/>
              <a:t>, </a:t>
            </a:r>
          </a:p>
          <a:p>
            <a:pPr algn="ctr"/>
            <a:endParaRPr lang="en-US" sz="1200" dirty="0"/>
          </a:p>
          <a:p>
            <a:pPr algn="ctr"/>
            <a:r>
              <a:rPr lang="en-US" sz="2200" dirty="0" smtClean="0"/>
              <a:t>etc</a:t>
            </a:r>
            <a:r>
              <a:rPr lang="en-US" sz="2200" dirty="0"/>
              <a:t>…</a:t>
            </a:r>
          </a:p>
        </p:txBody>
      </p:sp>
      <p:sp>
        <p:nvSpPr>
          <p:cNvPr id="707588" name="Text Box 4"/>
          <p:cNvSpPr txBox="1">
            <a:spLocks noChangeArrowheads="1"/>
          </p:cNvSpPr>
          <p:nvPr/>
        </p:nvSpPr>
        <p:spPr bwMode="auto">
          <a:xfrm>
            <a:off x="288486" y="4250804"/>
            <a:ext cx="861853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Question</a:t>
            </a:r>
            <a:r>
              <a:rPr lang="en-US" dirty="0">
                <a:cs typeface="Courier New" pitchFamily="49" charset="0"/>
              </a:rPr>
              <a:t>: </a:t>
            </a:r>
            <a:endParaRPr lang="en-US" dirty="0" smtClean="0">
              <a:cs typeface="Courier New" pitchFamily="49" charset="0"/>
            </a:endParaRPr>
          </a:p>
          <a:p>
            <a:pPr algn="ctr"/>
            <a:r>
              <a:rPr lang="en-US" dirty="0" smtClean="0">
                <a:cs typeface="Courier New" pitchFamily="49" charset="0"/>
              </a:rPr>
              <a:t>What </a:t>
            </a:r>
            <a:r>
              <a:rPr lang="en-US" dirty="0">
                <a:cs typeface="Courier New" pitchFamily="49" charset="0"/>
              </a:rPr>
              <a:t>data structure </a:t>
            </a:r>
            <a:r>
              <a:rPr lang="en-US" dirty="0" smtClean="0">
                <a:cs typeface="Courier New" pitchFamily="49" charset="0"/>
              </a:rPr>
              <a:t>could </a:t>
            </a:r>
            <a:r>
              <a:rPr lang="en-US" dirty="0">
                <a:cs typeface="Courier New" pitchFamily="49" charset="0"/>
              </a:rPr>
              <a:t>we </a:t>
            </a:r>
            <a:r>
              <a:rPr lang="en-US" dirty="0" smtClean="0">
                <a:cs typeface="Courier New" pitchFamily="49" charset="0"/>
              </a:rPr>
              <a:t>use to implement this?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07589" name="Text Box 5"/>
          <p:cNvSpPr txBox="1">
            <a:spLocks noChangeArrowheads="1"/>
          </p:cNvSpPr>
          <p:nvPr/>
        </p:nvSpPr>
        <p:spPr bwMode="auto">
          <a:xfrm>
            <a:off x="3399693" y="5501657"/>
            <a:ext cx="240161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Answer</a:t>
            </a:r>
            <a:r>
              <a:rPr lang="en-US" dirty="0">
                <a:cs typeface="Courier New" pitchFamily="49" charset="0"/>
              </a:rPr>
              <a:t>: </a:t>
            </a:r>
            <a:r>
              <a:rPr lang="en-US" dirty="0" smtClean="0">
                <a:cs typeface="Courier New" pitchFamily="49" charset="0"/>
              </a:rPr>
              <a:t/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Not </a:t>
            </a:r>
            <a:r>
              <a:rPr lang="en-US" dirty="0">
                <a:cs typeface="Courier New" pitchFamily="49" charset="0"/>
              </a:rPr>
              <a:t>a 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P</a:t>
            </a:r>
            <a:r>
              <a:rPr lang="en-US" dirty="0">
                <a:cs typeface="Courier New" pitchFamily="49" charset="0"/>
              </a:rPr>
              <a:t>, but a 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587" grpId="0" build="p"/>
      <p:bldP spid="707588" grpId="0"/>
      <p:bldP spid="707589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5DEE7-FC48-469D-A632-9BBC38231209}" type="slidenum">
              <a:rPr lang="en-US"/>
              <a:pPr/>
              <a:t>28</a:t>
            </a:fld>
            <a:endParaRPr lang="en-US"/>
          </a:p>
        </p:txBody>
      </p:sp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-304800" y="76200"/>
            <a:ext cx="9448800" cy="1143000"/>
          </a:xfrm>
        </p:spPr>
        <p:txBody>
          <a:bodyPr/>
          <a:lstStyle/>
          <a:p>
            <a:r>
              <a:rPr lang="en-US" dirty="0"/>
              <a:t>Breadth-first Graph Traversal</a:t>
            </a:r>
          </a:p>
        </p:txBody>
      </p:sp>
      <p:sp>
        <p:nvSpPr>
          <p:cNvPr id="708612" name="Text Box 4"/>
          <p:cNvSpPr txBox="1">
            <a:spLocks noChangeArrowheads="1"/>
          </p:cNvSpPr>
          <p:nvPr/>
        </p:nvSpPr>
        <p:spPr bwMode="auto">
          <a:xfrm>
            <a:off x="955981" y="1153492"/>
            <a:ext cx="7850407" cy="4247317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6666"/>
                </a:solidFill>
              </a:rPr>
              <a:t>Breadth-First-Search 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6600CC"/>
                </a:solidFill>
              </a:rPr>
              <a:t>startVertex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sz="2200" dirty="0" smtClean="0"/>
              <a:t>   Add </a:t>
            </a:r>
            <a:r>
              <a:rPr lang="en-US" sz="2200" dirty="0"/>
              <a:t>the starting vertex to our </a:t>
            </a:r>
            <a:r>
              <a:rPr lang="en-US" sz="2200" dirty="0" smtClean="0">
                <a:solidFill>
                  <a:srgbClr val="A50021"/>
                </a:solidFill>
              </a:rPr>
              <a:t>queue</a:t>
            </a:r>
            <a:endParaRPr lang="en-US" sz="2200" dirty="0"/>
          </a:p>
          <a:p>
            <a:r>
              <a:rPr lang="en-US" sz="2200" dirty="0" smtClean="0"/>
              <a:t>   Mark </a:t>
            </a:r>
            <a:r>
              <a:rPr lang="en-US" sz="2200" dirty="0"/>
              <a:t>the starting vertex as </a:t>
            </a:r>
            <a:r>
              <a:rPr lang="en-US" sz="2200" dirty="0">
                <a:solidFill>
                  <a:schemeClr val="accent2"/>
                </a:solidFill>
              </a:rPr>
              <a:t>“discovered”</a:t>
            </a:r>
          </a:p>
          <a:p>
            <a:r>
              <a:rPr lang="en-US" sz="2200" dirty="0" smtClean="0"/>
              <a:t>   While </a:t>
            </a:r>
            <a:r>
              <a:rPr lang="en-US" sz="2200" dirty="0"/>
              <a:t>the queue is not empty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   </a:t>
            </a:r>
            <a:r>
              <a:rPr lang="en-US" sz="2200" dirty="0" err="1"/>
              <a:t>Dequeue</a:t>
            </a:r>
            <a:r>
              <a:rPr lang="en-US" sz="2200" dirty="0"/>
              <a:t> the top vertex from the queue and place in </a:t>
            </a:r>
            <a:r>
              <a:rPr lang="en-US" sz="2200" dirty="0">
                <a:solidFill>
                  <a:schemeClr val="accent2"/>
                </a:solidFill>
              </a:rPr>
              <a:t>c</a:t>
            </a:r>
          </a:p>
          <a:p>
            <a:r>
              <a:rPr lang="en-US" sz="2200" dirty="0" smtClean="0"/>
              <a:t>       </a:t>
            </a:r>
            <a:r>
              <a:rPr lang="en-US" sz="2200" dirty="0"/>
              <a:t>Process vertex </a:t>
            </a:r>
            <a:r>
              <a:rPr lang="en-US" sz="2200" dirty="0">
                <a:solidFill>
                  <a:schemeClr val="accent2"/>
                </a:solidFill>
              </a:rPr>
              <a:t>c</a:t>
            </a:r>
            <a:r>
              <a:rPr lang="en-US" sz="2200" dirty="0"/>
              <a:t> (e.g., print its contents out)</a:t>
            </a:r>
          </a:p>
          <a:p>
            <a:r>
              <a:rPr lang="en-US" sz="2200" dirty="0" smtClean="0"/>
              <a:t>       </a:t>
            </a:r>
            <a:r>
              <a:rPr lang="en-US" sz="2200" dirty="0"/>
              <a:t>For each vertex </a:t>
            </a:r>
            <a:r>
              <a:rPr lang="en-US" sz="2200" dirty="0">
                <a:solidFill>
                  <a:schemeClr val="accent2"/>
                </a:solidFill>
              </a:rPr>
              <a:t>v</a:t>
            </a:r>
            <a:r>
              <a:rPr lang="en-US" sz="2200" dirty="0"/>
              <a:t> directly reachable from </a:t>
            </a:r>
            <a:r>
              <a:rPr lang="en-US" sz="2200" dirty="0">
                <a:solidFill>
                  <a:schemeClr val="accent2"/>
                </a:solidFill>
              </a:rPr>
              <a:t>c</a:t>
            </a:r>
            <a:r>
              <a:rPr lang="en-US" sz="2200" dirty="0"/>
              <a:t> </a:t>
            </a:r>
          </a:p>
          <a:p>
            <a:r>
              <a:rPr lang="en-US" sz="2200" dirty="0" smtClean="0"/>
              <a:t>  </a:t>
            </a:r>
            <a:r>
              <a:rPr lang="en-US" sz="2200" dirty="0"/>
              <a:t>	   If</a:t>
            </a:r>
            <a:r>
              <a:rPr lang="en-US" sz="2200" dirty="0">
                <a:solidFill>
                  <a:schemeClr val="accent2"/>
                </a:solidFill>
              </a:rPr>
              <a:t> v</a:t>
            </a:r>
            <a:r>
              <a:rPr lang="en-US" sz="2200" dirty="0"/>
              <a:t> has not yet been </a:t>
            </a:r>
            <a:r>
              <a:rPr lang="en-US" sz="2200" dirty="0">
                <a:solidFill>
                  <a:schemeClr val="accent2"/>
                </a:solidFill>
              </a:rPr>
              <a:t>“discovered”</a:t>
            </a:r>
          </a:p>
          <a:p>
            <a:r>
              <a:rPr lang="en-US" sz="2200" dirty="0"/>
              <a:t>                  Mark </a:t>
            </a:r>
            <a:r>
              <a:rPr lang="en-US" sz="2200" dirty="0">
                <a:solidFill>
                  <a:schemeClr val="accent2"/>
                </a:solidFill>
              </a:rPr>
              <a:t>v</a:t>
            </a:r>
            <a:r>
              <a:rPr lang="en-US" sz="2200" dirty="0"/>
              <a:t> as </a:t>
            </a:r>
            <a:r>
              <a:rPr lang="en-US" sz="2200" dirty="0">
                <a:solidFill>
                  <a:schemeClr val="accent2"/>
                </a:solidFill>
              </a:rPr>
              <a:t>“discovered”     </a:t>
            </a:r>
          </a:p>
          <a:p>
            <a:r>
              <a:rPr lang="en-US" sz="2200" dirty="0"/>
              <a:t>                  Insert vertex </a:t>
            </a:r>
            <a:r>
              <a:rPr lang="en-US" sz="2200" dirty="0">
                <a:solidFill>
                  <a:schemeClr val="accent2"/>
                </a:solidFill>
              </a:rPr>
              <a:t>v</a:t>
            </a:r>
            <a:r>
              <a:rPr lang="en-US" sz="2200" dirty="0"/>
              <a:t> into the </a:t>
            </a:r>
            <a:r>
              <a:rPr lang="en-US" sz="2200" dirty="0" smtClean="0">
                <a:solidFill>
                  <a:srgbClr val="A50021"/>
                </a:solidFill>
              </a:rPr>
              <a:t>queue</a:t>
            </a:r>
            <a:endParaRPr lang="en-US" sz="2200" dirty="0">
              <a:solidFill>
                <a:srgbClr val="A5002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sz="6000" dirty="0" smtClean="0">
              <a:solidFill>
                <a:schemeClr val="tx1"/>
              </a:solidFill>
            </a:endParaRPr>
          </a:p>
        </p:txBody>
      </p:sp>
      <p:sp>
        <p:nvSpPr>
          <p:cNvPr id="708630" name="Rectangle 22"/>
          <p:cNvSpPr>
            <a:spLocks noChangeArrowheads="1"/>
          </p:cNvSpPr>
          <p:nvPr/>
        </p:nvSpPr>
        <p:spPr bwMode="auto">
          <a:xfrm>
            <a:off x="1742676" y="5339635"/>
            <a:ext cx="6243145" cy="14465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chemeClr val="accent2"/>
                </a:solidFill>
                <a:cs typeface="Courier New" pitchFamily="49" charset="0"/>
              </a:rPr>
              <a:t>Hmmm. Does this algorithm look familiar?  </a:t>
            </a:r>
          </a:p>
          <a:p>
            <a:pPr algn="ctr"/>
            <a:endParaRPr lang="en-US" sz="2200" dirty="0">
              <a:solidFill>
                <a:schemeClr val="accent2"/>
              </a:solidFill>
              <a:cs typeface="Courier New" pitchFamily="49" charset="0"/>
            </a:endParaRPr>
          </a:p>
          <a:p>
            <a:pPr algn="ctr"/>
            <a:r>
              <a:rPr lang="en-US" sz="2200" dirty="0">
                <a:solidFill>
                  <a:schemeClr val="accent2"/>
                </a:solidFill>
                <a:cs typeface="Courier New" pitchFamily="49" charset="0"/>
              </a:rPr>
              <a:t>It’s </a:t>
            </a:r>
            <a:r>
              <a:rPr lang="en-US" sz="2200" dirty="0" smtClean="0">
                <a:solidFill>
                  <a:srgbClr val="FF0000"/>
                </a:solidFill>
                <a:cs typeface="Courier New" pitchFamily="49" charset="0"/>
              </a:rPr>
              <a:t>a-maze-</a:t>
            </a:r>
            <a:r>
              <a:rPr lang="en-US" sz="2200" dirty="0" err="1" smtClean="0">
                <a:solidFill>
                  <a:srgbClr val="FF0000"/>
                </a:solidFill>
                <a:cs typeface="Courier New" pitchFamily="49" charset="0"/>
              </a:rPr>
              <a:t>ingly</a:t>
            </a:r>
            <a:r>
              <a:rPr lang="en-US" sz="2200" dirty="0" smtClean="0">
                <a:solidFill>
                  <a:srgbClr val="FF0000"/>
                </a:solidFill>
                <a:cs typeface="Courier New" pitchFamily="49" charset="0"/>
              </a:rPr>
              <a:t> </a:t>
            </a:r>
            <a:r>
              <a:rPr lang="en-US" sz="2200" dirty="0" smtClean="0">
                <a:solidFill>
                  <a:schemeClr val="accent2"/>
                </a:solidFill>
                <a:cs typeface="Courier New" pitchFamily="49" charset="0"/>
              </a:rPr>
              <a:t>similar </a:t>
            </a:r>
            <a:r>
              <a:rPr lang="en-US" sz="2200" dirty="0">
                <a:solidFill>
                  <a:schemeClr val="accent2"/>
                </a:solidFill>
                <a:cs typeface="Courier New" pitchFamily="49" charset="0"/>
              </a:rPr>
              <a:t>to our </a:t>
            </a:r>
            <a:r>
              <a:rPr lang="en-US" sz="2200" dirty="0" smtClean="0">
                <a:solidFill>
                  <a:srgbClr val="FF0000"/>
                </a:solidFill>
                <a:cs typeface="Courier New" pitchFamily="49" charset="0"/>
              </a:rPr>
              <a:t>queue-based maze-solving </a:t>
            </a:r>
            <a:r>
              <a:rPr lang="en-US" sz="2200" dirty="0">
                <a:solidFill>
                  <a:srgbClr val="FF0000"/>
                </a:solidFill>
                <a:cs typeface="Courier New" pitchFamily="49" charset="0"/>
              </a:rPr>
              <a:t>algorithm!!!</a:t>
            </a:r>
            <a:endParaRPr lang="en-US" sz="2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08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08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8612" grpId="0" build="p" animBg="1"/>
      <p:bldP spid="708630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8685003" y="5133340"/>
            <a:ext cx="276225" cy="431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6922876" y="5184140"/>
            <a:ext cx="2054227" cy="1485900"/>
            <a:chOff x="6922876" y="5184140"/>
            <a:chExt cx="2054227" cy="1485900"/>
          </a:xfrm>
        </p:grpSpPr>
        <p:grpSp>
          <p:nvGrpSpPr>
            <p:cNvPr id="6" name="Group 32"/>
            <p:cNvGrpSpPr>
              <a:grpSpLocks/>
            </p:cNvGrpSpPr>
            <p:nvPr/>
          </p:nvGrpSpPr>
          <p:grpSpPr bwMode="auto">
            <a:xfrm>
              <a:off x="6922876" y="5368290"/>
              <a:ext cx="1635124" cy="1301750"/>
              <a:chOff x="4325" y="3355"/>
              <a:chExt cx="1030" cy="820"/>
            </a:xfrm>
          </p:grpSpPr>
          <p:sp>
            <p:nvSpPr>
              <p:cNvPr id="7" name="Oval 15"/>
              <p:cNvSpPr>
                <a:spLocks noChangeArrowheads="1"/>
              </p:cNvSpPr>
              <p:nvPr/>
            </p:nvSpPr>
            <p:spPr bwMode="auto">
              <a:xfrm>
                <a:off x="4336" y="3627"/>
                <a:ext cx="173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Text Box 16"/>
              <p:cNvSpPr txBox="1">
                <a:spLocks noChangeArrowheads="1"/>
              </p:cNvSpPr>
              <p:nvPr/>
            </p:nvSpPr>
            <p:spPr bwMode="auto">
              <a:xfrm>
                <a:off x="4325" y="3655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 smtClean="0"/>
                  <a:t>0</a:t>
                </a:r>
                <a:endParaRPr lang="en-US" sz="1800" dirty="0"/>
              </a:p>
            </p:txBody>
          </p:sp>
          <p:sp>
            <p:nvSpPr>
              <p:cNvPr id="9" name="Oval 17"/>
              <p:cNvSpPr>
                <a:spLocks noChangeArrowheads="1"/>
              </p:cNvSpPr>
              <p:nvPr/>
            </p:nvSpPr>
            <p:spPr bwMode="auto">
              <a:xfrm>
                <a:off x="4772" y="3355"/>
                <a:ext cx="173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Text Box 18"/>
              <p:cNvSpPr txBox="1">
                <a:spLocks noChangeArrowheads="1"/>
              </p:cNvSpPr>
              <p:nvPr/>
            </p:nvSpPr>
            <p:spPr bwMode="auto">
              <a:xfrm>
                <a:off x="4761" y="3383"/>
                <a:ext cx="1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 smtClean="0"/>
                  <a:t>1</a:t>
                </a:r>
                <a:endParaRPr lang="en-US" sz="1800" dirty="0"/>
              </a:p>
            </p:txBody>
          </p:sp>
          <p:sp>
            <p:nvSpPr>
              <p:cNvPr id="11" name="Oval 19"/>
              <p:cNvSpPr>
                <a:spLocks noChangeArrowheads="1"/>
              </p:cNvSpPr>
              <p:nvPr/>
            </p:nvSpPr>
            <p:spPr bwMode="auto">
              <a:xfrm>
                <a:off x="5175" y="3627"/>
                <a:ext cx="173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Text Box 20"/>
              <p:cNvSpPr txBox="1">
                <a:spLocks noChangeArrowheads="1"/>
              </p:cNvSpPr>
              <p:nvPr/>
            </p:nvSpPr>
            <p:spPr bwMode="auto">
              <a:xfrm>
                <a:off x="5151" y="3655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 smtClean="0"/>
                  <a:t>2</a:t>
                </a:r>
                <a:endParaRPr lang="en-US" sz="1800" dirty="0"/>
              </a:p>
            </p:txBody>
          </p:sp>
          <p:sp>
            <p:nvSpPr>
              <p:cNvPr id="13" name="Oval 23"/>
              <p:cNvSpPr>
                <a:spLocks noChangeArrowheads="1"/>
              </p:cNvSpPr>
              <p:nvPr/>
            </p:nvSpPr>
            <p:spPr bwMode="auto">
              <a:xfrm>
                <a:off x="4923" y="3903"/>
                <a:ext cx="174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Text Box 24"/>
              <p:cNvSpPr txBox="1">
                <a:spLocks noChangeArrowheads="1"/>
              </p:cNvSpPr>
              <p:nvPr/>
            </p:nvSpPr>
            <p:spPr bwMode="auto">
              <a:xfrm>
                <a:off x="4928" y="3931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 smtClean="0"/>
                  <a:t>3</a:t>
                </a:r>
                <a:endParaRPr lang="en-US" sz="1800" dirty="0"/>
              </a:p>
            </p:txBody>
          </p:sp>
          <p:sp>
            <p:nvSpPr>
              <p:cNvPr id="15" name="Line 25"/>
              <p:cNvSpPr>
                <a:spLocks noChangeShapeType="1"/>
              </p:cNvSpPr>
              <p:nvPr/>
            </p:nvSpPr>
            <p:spPr bwMode="auto">
              <a:xfrm flipV="1">
                <a:off x="4496" y="3540"/>
                <a:ext cx="276" cy="151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26"/>
              <p:cNvSpPr>
                <a:spLocks noChangeShapeType="1"/>
              </p:cNvSpPr>
              <p:nvPr/>
            </p:nvSpPr>
            <p:spPr bwMode="auto">
              <a:xfrm>
                <a:off x="4499" y="3815"/>
                <a:ext cx="430" cy="193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27"/>
              <p:cNvSpPr>
                <a:spLocks noChangeShapeType="1"/>
              </p:cNvSpPr>
              <p:nvPr/>
            </p:nvSpPr>
            <p:spPr bwMode="auto">
              <a:xfrm>
                <a:off x="4938" y="3544"/>
                <a:ext cx="266" cy="132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30"/>
              <p:cNvSpPr>
                <a:spLocks noChangeShapeType="1"/>
              </p:cNvSpPr>
              <p:nvPr/>
            </p:nvSpPr>
            <p:spPr bwMode="auto">
              <a:xfrm>
                <a:off x="4860" y="3620"/>
                <a:ext cx="115" cy="303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31"/>
              <p:cNvSpPr>
                <a:spLocks noChangeShapeType="1"/>
              </p:cNvSpPr>
              <p:nvPr/>
            </p:nvSpPr>
            <p:spPr bwMode="auto">
              <a:xfrm flipH="1">
                <a:off x="4984" y="3817"/>
                <a:ext cx="218" cy="156"/>
              </a:xfrm>
              <a:prstGeom prst="line">
                <a:avLst/>
              </a:prstGeom>
              <a:noFill/>
              <a:ln w="41275">
                <a:noFill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" name="Line 27"/>
            <p:cNvSpPr>
              <a:spLocks noChangeShapeType="1"/>
            </p:cNvSpPr>
            <p:nvPr/>
          </p:nvSpPr>
          <p:spPr bwMode="auto">
            <a:xfrm flipV="1">
              <a:off x="8480215" y="5499100"/>
              <a:ext cx="295485" cy="359728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Text Box 20"/>
            <p:cNvSpPr txBox="1">
              <a:spLocks noChangeArrowheads="1"/>
            </p:cNvSpPr>
            <p:nvPr/>
          </p:nvSpPr>
          <p:spPr bwMode="auto">
            <a:xfrm>
              <a:off x="8653253" y="5184140"/>
              <a:ext cx="3238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4</a:t>
              </a:r>
              <a:endParaRPr lang="en-US" sz="18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37382" y="5003800"/>
            <a:ext cx="618978" cy="1143674"/>
            <a:chOff x="337382" y="5003800"/>
            <a:chExt cx="618978" cy="1143674"/>
          </a:xfrm>
        </p:grpSpPr>
        <p:sp>
          <p:nvSpPr>
            <p:cNvPr id="39" name="TextBox 38"/>
            <p:cNvSpPr txBox="1"/>
            <p:nvPr/>
          </p:nvSpPr>
          <p:spPr>
            <a:xfrm>
              <a:off x="444500" y="5003800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c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337382" y="5444089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872B-7BAD-4139-93C7-710812D22E0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65125" y="1153492"/>
            <a:ext cx="7231429" cy="378565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6666"/>
                </a:solidFill>
              </a:rPr>
              <a:t>Breadth-First-Search </a:t>
            </a:r>
            <a:r>
              <a:rPr lang="en-US" sz="2000" dirty="0" smtClean="0"/>
              <a:t>(</a:t>
            </a:r>
            <a:r>
              <a:rPr lang="en-US" sz="2000" dirty="0" err="1" smtClean="0">
                <a:solidFill>
                  <a:srgbClr val="6600CC"/>
                </a:solidFill>
              </a:rPr>
              <a:t>startVertex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   Add </a:t>
            </a:r>
            <a:r>
              <a:rPr lang="en-US" sz="2000" dirty="0"/>
              <a:t>the starting vertex to our </a:t>
            </a:r>
            <a:r>
              <a:rPr lang="en-US" sz="2000" dirty="0" smtClean="0">
                <a:solidFill>
                  <a:srgbClr val="A50021"/>
                </a:solidFill>
              </a:rPr>
              <a:t>queue</a:t>
            </a:r>
            <a:endParaRPr lang="en-US" sz="2000" dirty="0"/>
          </a:p>
          <a:p>
            <a:r>
              <a:rPr lang="en-US" sz="2000" dirty="0" smtClean="0"/>
              <a:t>   Mark </a:t>
            </a:r>
            <a:r>
              <a:rPr lang="en-US" sz="2000" dirty="0"/>
              <a:t>the starting vertex as </a:t>
            </a:r>
            <a:r>
              <a:rPr lang="en-US" sz="2000" dirty="0">
                <a:solidFill>
                  <a:schemeClr val="accent2"/>
                </a:solidFill>
              </a:rPr>
              <a:t>“discovered”</a:t>
            </a:r>
          </a:p>
          <a:p>
            <a:r>
              <a:rPr lang="en-US" sz="2000" dirty="0" smtClean="0"/>
              <a:t>   While </a:t>
            </a:r>
            <a:r>
              <a:rPr lang="en-US" sz="2000" dirty="0"/>
              <a:t>the queue is not empty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</a:t>
            </a:r>
            <a:r>
              <a:rPr lang="en-US" sz="2000" dirty="0" err="1"/>
              <a:t>Dequeue</a:t>
            </a:r>
            <a:r>
              <a:rPr lang="en-US" sz="2000" dirty="0"/>
              <a:t> the top vertex from the queue and place in </a:t>
            </a:r>
            <a:r>
              <a:rPr lang="en-US" sz="2000" dirty="0">
                <a:solidFill>
                  <a:schemeClr val="accent2"/>
                </a:solidFill>
              </a:rPr>
              <a:t>c</a:t>
            </a:r>
          </a:p>
          <a:p>
            <a:r>
              <a:rPr lang="en-US" sz="2000" dirty="0" smtClean="0"/>
              <a:t>       </a:t>
            </a:r>
            <a:r>
              <a:rPr lang="en-US" sz="2000" dirty="0"/>
              <a:t>Process vertex </a:t>
            </a:r>
            <a:r>
              <a:rPr lang="en-US" sz="2000" dirty="0">
                <a:solidFill>
                  <a:schemeClr val="accent2"/>
                </a:solidFill>
              </a:rPr>
              <a:t>c</a:t>
            </a:r>
            <a:r>
              <a:rPr lang="en-US" sz="2000" dirty="0"/>
              <a:t> (e.g., print its contents out)</a:t>
            </a:r>
          </a:p>
          <a:p>
            <a:r>
              <a:rPr lang="en-US" sz="2000" dirty="0" smtClean="0"/>
              <a:t>       </a:t>
            </a:r>
            <a:r>
              <a:rPr lang="en-US" sz="2000" dirty="0"/>
              <a:t>For each vertex </a:t>
            </a:r>
            <a:r>
              <a:rPr lang="en-US" sz="2000" dirty="0">
                <a:solidFill>
                  <a:schemeClr val="accent2"/>
                </a:solidFill>
              </a:rPr>
              <a:t>v</a:t>
            </a:r>
            <a:r>
              <a:rPr lang="en-US" sz="2000" dirty="0"/>
              <a:t> directly reachable from </a:t>
            </a:r>
            <a:r>
              <a:rPr lang="en-US" sz="2000" dirty="0">
                <a:solidFill>
                  <a:schemeClr val="accent2"/>
                </a:solidFill>
              </a:rPr>
              <a:t>c</a:t>
            </a:r>
            <a:r>
              <a:rPr lang="en-US" sz="2000" dirty="0"/>
              <a:t> </a:t>
            </a:r>
          </a:p>
          <a:p>
            <a:r>
              <a:rPr lang="en-US" sz="2000" dirty="0" smtClean="0"/>
              <a:t>  </a:t>
            </a:r>
            <a:r>
              <a:rPr lang="en-US" sz="2000" dirty="0"/>
              <a:t>	   If</a:t>
            </a:r>
            <a:r>
              <a:rPr lang="en-US" sz="2000" dirty="0">
                <a:solidFill>
                  <a:schemeClr val="accent2"/>
                </a:solidFill>
              </a:rPr>
              <a:t> v</a:t>
            </a:r>
            <a:r>
              <a:rPr lang="en-US" sz="2000" dirty="0"/>
              <a:t> has not yet been </a:t>
            </a:r>
            <a:r>
              <a:rPr lang="en-US" sz="2000" dirty="0">
                <a:solidFill>
                  <a:schemeClr val="accent2"/>
                </a:solidFill>
              </a:rPr>
              <a:t>“discovered”</a:t>
            </a:r>
          </a:p>
          <a:p>
            <a:r>
              <a:rPr lang="en-US" sz="2000" dirty="0"/>
              <a:t>                  Mark </a:t>
            </a:r>
            <a:r>
              <a:rPr lang="en-US" sz="2000" dirty="0">
                <a:solidFill>
                  <a:schemeClr val="accent2"/>
                </a:solidFill>
              </a:rPr>
              <a:t>v</a:t>
            </a:r>
            <a:r>
              <a:rPr lang="en-US" sz="2000" dirty="0"/>
              <a:t> as </a:t>
            </a:r>
            <a:r>
              <a:rPr lang="en-US" sz="2000" dirty="0">
                <a:solidFill>
                  <a:schemeClr val="accent2"/>
                </a:solidFill>
              </a:rPr>
              <a:t>“discovered”     </a:t>
            </a:r>
          </a:p>
          <a:p>
            <a:r>
              <a:rPr lang="en-US" sz="2000" dirty="0"/>
              <a:t>                  Insert vertex </a:t>
            </a:r>
            <a:r>
              <a:rPr lang="en-US" sz="2000" dirty="0">
                <a:solidFill>
                  <a:schemeClr val="accent2"/>
                </a:solidFill>
              </a:rPr>
              <a:t>v</a:t>
            </a:r>
            <a:r>
              <a:rPr lang="en-US" sz="2000" dirty="0"/>
              <a:t> into the </a:t>
            </a:r>
            <a:r>
              <a:rPr lang="en-US" sz="2000" dirty="0" smtClean="0">
                <a:solidFill>
                  <a:srgbClr val="A50021"/>
                </a:solidFill>
              </a:rPr>
              <a:t>queue</a:t>
            </a:r>
          </a:p>
          <a:p>
            <a:r>
              <a:rPr lang="en-US" sz="2000" dirty="0" smtClean="0">
                <a:solidFill>
                  <a:srgbClr val="A50021"/>
                </a:solidFill>
              </a:rPr>
              <a:t>}</a:t>
            </a:r>
            <a:endParaRPr lang="en-US" sz="2000" dirty="0">
              <a:solidFill>
                <a:srgbClr val="A50021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>
          <a:xfrm>
            <a:off x="-304800" y="-76200"/>
            <a:ext cx="7772400" cy="1143000"/>
          </a:xfrm>
          <a:noFill/>
          <a:ln/>
        </p:spPr>
        <p:txBody>
          <a:bodyPr/>
          <a:lstStyle/>
          <a:p>
            <a:r>
              <a:rPr lang="en-US" sz="3200" dirty="0" smtClean="0"/>
              <a:t>Breadth-first Traversal Demo</a:t>
            </a:r>
            <a:endParaRPr lang="en-US" sz="3200" dirty="0"/>
          </a:p>
        </p:txBody>
      </p:sp>
      <p:sp>
        <p:nvSpPr>
          <p:cNvPr id="20" name="Line 65"/>
          <p:cNvSpPr>
            <a:spLocks noChangeShapeType="1"/>
          </p:cNvSpPr>
          <p:nvPr/>
        </p:nvSpPr>
        <p:spPr bwMode="auto">
          <a:xfrm>
            <a:off x="136167" y="1327067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" name="Group 54"/>
          <p:cNvGrpSpPr/>
          <p:nvPr/>
        </p:nvGrpSpPr>
        <p:grpSpPr>
          <a:xfrm>
            <a:off x="6343933" y="4928510"/>
            <a:ext cx="1503938" cy="882871"/>
            <a:chOff x="7788170" y="2349062"/>
            <a:chExt cx="1503938" cy="882871"/>
          </a:xfrm>
        </p:grpSpPr>
        <p:sp>
          <p:nvSpPr>
            <p:cNvPr id="22" name="TextBox 21"/>
            <p:cNvSpPr txBox="1"/>
            <p:nvPr/>
          </p:nvSpPr>
          <p:spPr>
            <a:xfrm>
              <a:off x="7788170" y="2349062"/>
              <a:ext cx="1503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solidFill>
                    <a:srgbClr val="FF0000"/>
                  </a:solidFill>
                </a:rPr>
                <a:t>startVertex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>
              <a:off x="8506589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2" name="Group 41"/>
          <p:cNvGrpSpPr/>
          <p:nvPr/>
        </p:nvGrpSpPr>
        <p:grpSpPr>
          <a:xfrm>
            <a:off x="1448969" y="5022161"/>
            <a:ext cx="3761891" cy="1126124"/>
            <a:chOff x="1448969" y="5022161"/>
            <a:chExt cx="3761891" cy="1126124"/>
          </a:xfrm>
        </p:grpSpPr>
        <p:sp>
          <p:nvSpPr>
            <p:cNvPr id="24" name="Rectangle 23"/>
            <p:cNvSpPr/>
            <p:nvPr/>
          </p:nvSpPr>
          <p:spPr bwMode="auto">
            <a:xfrm>
              <a:off x="1519312" y="5444089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48969" y="5022161"/>
              <a:ext cx="1111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Queue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2130306" y="5443278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750451" y="5444899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361445" y="5443980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3980888" y="5444900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4591882" y="5443981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31" name="Line 65"/>
          <p:cNvSpPr>
            <a:spLocks noChangeShapeType="1"/>
          </p:cNvSpPr>
          <p:nvPr/>
        </p:nvSpPr>
        <p:spPr bwMode="auto">
          <a:xfrm>
            <a:off x="340326" y="1945294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651000" y="553720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0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3" name="Line 65"/>
          <p:cNvSpPr>
            <a:spLocks noChangeShapeType="1"/>
          </p:cNvSpPr>
          <p:nvPr/>
        </p:nvSpPr>
        <p:spPr bwMode="auto">
          <a:xfrm>
            <a:off x="353026" y="2250094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6738825" y="5997720"/>
            <a:ext cx="359543" cy="453973"/>
            <a:chOff x="7081781" y="3026983"/>
            <a:chExt cx="359543" cy="453973"/>
          </a:xfrm>
        </p:grpSpPr>
        <p:sp>
          <p:nvSpPr>
            <p:cNvPr id="35" name="Isosceles Triangle 34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d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7" name="Line 65"/>
          <p:cNvSpPr>
            <a:spLocks noChangeShapeType="1"/>
          </p:cNvSpPr>
          <p:nvPr/>
        </p:nvSpPr>
        <p:spPr bwMode="auto">
          <a:xfrm>
            <a:off x="365726" y="2567594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65"/>
          <p:cNvSpPr>
            <a:spLocks noChangeShapeType="1"/>
          </p:cNvSpPr>
          <p:nvPr/>
        </p:nvSpPr>
        <p:spPr bwMode="auto">
          <a:xfrm>
            <a:off x="645126" y="2859694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65"/>
          <p:cNvSpPr>
            <a:spLocks noChangeShapeType="1"/>
          </p:cNvSpPr>
          <p:nvPr/>
        </p:nvSpPr>
        <p:spPr bwMode="auto">
          <a:xfrm>
            <a:off x="657826" y="3164494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856575" y="161400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Processed vertex 0!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45" name="Line 65"/>
          <p:cNvSpPr>
            <a:spLocks noChangeShapeType="1"/>
          </p:cNvSpPr>
          <p:nvPr/>
        </p:nvSpPr>
        <p:spPr bwMode="auto">
          <a:xfrm>
            <a:off x="657826" y="3469294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65"/>
          <p:cNvSpPr>
            <a:spLocks noChangeShapeType="1"/>
          </p:cNvSpPr>
          <p:nvPr/>
        </p:nvSpPr>
        <p:spPr bwMode="auto">
          <a:xfrm>
            <a:off x="1229326" y="3761394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ounded Rectangular Callout 52"/>
          <p:cNvSpPr/>
          <p:nvPr/>
        </p:nvSpPr>
        <p:spPr bwMode="auto">
          <a:xfrm>
            <a:off x="6526350" y="3098800"/>
            <a:ext cx="2427890" cy="931567"/>
          </a:xfrm>
          <a:prstGeom prst="wedgeRoundRectCallout">
            <a:avLst>
              <a:gd name="adj1" fmla="val 4393"/>
              <a:gd name="adj2" fmla="val 191334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 haven</a:t>
            </a:r>
            <a:r>
              <a:rPr lang="en-US" sz="1800" dirty="0" smtClean="0"/>
              <a:t>’t discovered this this Vertex yet!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4" name="Line 65"/>
          <p:cNvSpPr>
            <a:spLocks noChangeShapeType="1"/>
          </p:cNvSpPr>
          <p:nvPr/>
        </p:nvSpPr>
        <p:spPr bwMode="auto">
          <a:xfrm>
            <a:off x="1508726" y="4078894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7844885" y="5108725"/>
            <a:ext cx="359543" cy="453973"/>
            <a:chOff x="7081781" y="3026983"/>
            <a:chExt cx="359543" cy="453973"/>
          </a:xfrm>
        </p:grpSpPr>
        <p:sp>
          <p:nvSpPr>
            <p:cNvPr id="56" name="Isosceles Triangle 55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d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8" name="Line 65"/>
          <p:cNvSpPr>
            <a:spLocks noChangeShapeType="1"/>
          </p:cNvSpPr>
          <p:nvPr/>
        </p:nvSpPr>
        <p:spPr bwMode="auto">
          <a:xfrm>
            <a:off x="1508726" y="4383694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676400" y="5537200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1</a:t>
            </a:r>
            <a:endParaRPr lang="en-US" dirty="0">
              <a:solidFill>
                <a:srgbClr val="7030A0"/>
              </a:solidFill>
            </a:endParaRPr>
          </a:p>
        </p:txBody>
      </p:sp>
      <p:grpSp>
        <p:nvGrpSpPr>
          <p:cNvPr id="60" name="Group 54"/>
          <p:cNvGrpSpPr/>
          <p:nvPr/>
        </p:nvGrpSpPr>
        <p:grpSpPr>
          <a:xfrm>
            <a:off x="6928133" y="4852310"/>
            <a:ext cx="343364" cy="946371"/>
            <a:chOff x="8346970" y="2285562"/>
            <a:chExt cx="343364" cy="946371"/>
          </a:xfrm>
        </p:grpSpPr>
        <p:sp>
          <p:nvSpPr>
            <p:cNvPr id="61" name="TextBox 60"/>
            <p:cNvSpPr txBox="1"/>
            <p:nvPr/>
          </p:nvSpPr>
          <p:spPr>
            <a:xfrm>
              <a:off x="8346970" y="2285562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c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cxnSp>
          <p:nvCxnSpPr>
            <p:cNvPr id="62" name="Straight Arrow Connector 61"/>
            <p:cNvCxnSpPr/>
            <p:nvPr/>
          </p:nvCxnSpPr>
          <p:spPr bwMode="auto">
            <a:xfrm>
              <a:off x="8506589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63" name="Straight Arrow Connector 62"/>
          <p:cNvCxnSpPr>
            <a:stCxn id="15" idx="0"/>
          </p:cNvCxnSpPr>
          <p:nvPr/>
        </p:nvCxnSpPr>
        <p:spPr bwMode="auto">
          <a:xfrm flipV="1">
            <a:off x="7194340" y="5645784"/>
            <a:ext cx="455213" cy="25590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8" name="Group 54"/>
          <p:cNvGrpSpPr/>
          <p:nvPr/>
        </p:nvGrpSpPr>
        <p:grpSpPr>
          <a:xfrm>
            <a:off x="7633689" y="4383821"/>
            <a:ext cx="343364" cy="946371"/>
            <a:chOff x="8346970" y="2285562"/>
            <a:chExt cx="343364" cy="946371"/>
          </a:xfrm>
        </p:grpSpPr>
        <p:sp>
          <p:nvSpPr>
            <p:cNvPr id="69" name="TextBox 68"/>
            <p:cNvSpPr txBox="1"/>
            <p:nvPr/>
          </p:nvSpPr>
          <p:spPr>
            <a:xfrm>
              <a:off x="8346970" y="2285562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v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cxnSp>
          <p:nvCxnSpPr>
            <p:cNvPr id="70" name="Straight Arrow Connector 69"/>
            <p:cNvCxnSpPr/>
            <p:nvPr/>
          </p:nvCxnSpPr>
          <p:spPr bwMode="auto">
            <a:xfrm>
              <a:off x="8506589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22222E-6 L -0.13195 0.00185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31" grpId="0" animBg="1"/>
      <p:bldP spid="31" grpId="1" animBg="1"/>
      <p:bldP spid="32" grpId="0"/>
      <p:bldP spid="32" grpId="1"/>
      <p:bldP spid="33" grpId="0" animBg="1"/>
      <p:bldP spid="33" grpId="1" animBg="1"/>
      <p:bldP spid="37" grpId="0" animBg="1"/>
      <p:bldP spid="37" grpId="1" animBg="1"/>
      <p:bldP spid="38" grpId="0" animBg="1"/>
      <p:bldP spid="38" grpId="1" animBg="1"/>
      <p:bldP spid="43" grpId="0" animBg="1"/>
      <p:bldP spid="43" grpId="1" animBg="1"/>
      <p:bldP spid="44" grpId="0"/>
      <p:bldP spid="45" grpId="0" animBg="1"/>
      <p:bldP spid="45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8" grpId="0" animBg="1"/>
      <p:bldP spid="58" grpId="1" animBg="1"/>
      <p:bldP spid="5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65A5-C62D-42C5-83E4-D98217A267FD}" type="slidenum">
              <a:rPr lang="en-US"/>
              <a:pPr/>
              <a:t>3</a:t>
            </a:fld>
            <a:endParaRPr lang="en-US"/>
          </a:p>
        </p:txBody>
      </p:sp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Graphs</a:t>
            </a:r>
          </a:p>
        </p:txBody>
      </p:sp>
      <p:sp>
        <p:nvSpPr>
          <p:cNvPr id="689164" name="Text Box 12"/>
          <p:cNvSpPr txBox="1">
            <a:spLocks noChangeArrowheads="1"/>
          </p:cNvSpPr>
          <p:nvPr/>
        </p:nvSpPr>
        <p:spPr bwMode="auto">
          <a:xfrm>
            <a:off x="598487" y="1131888"/>
            <a:ext cx="79851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Each graph holds two types of items: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445163" y="3973606"/>
            <a:ext cx="8051137" cy="2093851"/>
            <a:chOff x="445163" y="3973606"/>
            <a:chExt cx="8051137" cy="2093851"/>
          </a:xfrm>
        </p:grpSpPr>
        <p:pic>
          <p:nvPicPr>
            <p:cNvPr id="18" name="Picture 17" descr="graph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163" y="3973606"/>
              <a:ext cx="2093851" cy="2093851"/>
            </a:xfrm>
            <a:prstGeom prst="rect">
              <a:avLst/>
            </a:prstGeom>
          </p:spPr>
        </p:pic>
        <p:pic>
          <p:nvPicPr>
            <p:cNvPr id="19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 l="4959" t="7566" r="5131" b="23791"/>
            <a:stretch>
              <a:fillRect/>
            </a:stretch>
          </p:blipFill>
          <p:spPr bwMode="auto">
            <a:xfrm>
              <a:off x="3310218" y="4264043"/>
              <a:ext cx="2590800" cy="1512977"/>
            </a:xfrm>
            <a:prstGeom prst="rect">
              <a:avLst/>
            </a:prstGeom>
            <a:noFill/>
            <a:ln w="9525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</p:pic>
        <p:pic>
          <p:nvPicPr>
            <p:cNvPr id="20" name="Picture 19" descr="internet-Graph-1069646562.LGL_.2D.4096x4096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29400" y="4087081"/>
              <a:ext cx="1866900" cy="1866900"/>
            </a:xfrm>
            <a:prstGeom prst="rect">
              <a:avLst/>
            </a:prstGeom>
          </p:spPr>
        </p:pic>
      </p:grpSp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285750" y="1817688"/>
            <a:ext cx="861059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Vertices</a:t>
            </a:r>
            <a:r>
              <a:rPr lang="en-US" dirty="0" smtClean="0"/>
              <a:t> (aka </a:t>
            </a:r>
            <a:r>
              <a:rPr lang="en-US" dirty="0" smtClean="0">
                <a:solidFill>
                  <a:srgbClr val="7030A0"/>
                </a:solidFill>
              </a:rPr>
              <a:t>Nodes</a:t>
            </a:r>
            <a:r>
              <a:rPr lang="en-US" dirty="0" smtClean="0"/>
              <a:t>): </a:t>
            </a:r>
            <a:br>
              <a:rPr lang="en-US" dirty="0" smtClean="0"/>
            </a:br>
            <a:r>
              <a:rPr lang="en-US" dirty="0" smtClean="0"/>
              <a:t>A vertex might represent a </a:t>
            </a:r>
            <a:r>
              <a:rPr lang="en-US" dirty="0" smtClean="0">
                <a:solidFill>
                  <a:srgbClr val="0070C0"/>
                </a:solidFill>
              </a:rPr>
              <a:t>person</a:t>
            </a:r>
            <a:r>
              <a:rPr lang="en-US" dirty="0" smtClean="0"/>
              <a:t>, a </a:t>
            </a:r>
            <a:r>
              <a:rPr lang="en-US" dirty="0" smtClean="0">
                <a:solidFill>
                  <a:srgbClr val="0070C0"/>
                </a:solidFill>
              </a:rPr>
              <a:t>city</a:t>
            </a:r>
            <a:r>
              <a:rPr lang="en-US" dirty="0" smtClean="0"/>
              <a:t> or a </a:t>
            </a:r>
            <a:r>
              <a:rPr lang="en-US" dirty="0" smtClean="0">
                <a:solidFill>
                  <a:srgbClr val="0070C0"/>
                </a:solidFill>
              </a:rPr>
              <a:t>web page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381000" y="2884488"/>
            <a:ext cx="861059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Edges</a:t>
            </a:r>
            <a:r>
              <a:rPr lang="en-US" dirty="0" smtClean="0"/>
              <a:t> (aka </a:t>
            </a:r>
            <a:r>
              <a:rPr lang="en-US" dirty="0" smtClean="0">
                <a:solidFill>
                  <a:srgbClr val="7030A0"/>
                </a:solidFill>
              </a:rPr>
              <a:t>Arcs</a:t>
            </a:r>
            <a:r>
              <a:rPr lang="en-US" dirty="0" smtClean="0"/>
              <a:t>): </a:t>
            </a:r>
            <a:br>
              <a:rPr lang="en-US" dirty="0" smtClean="0"/>
            </a:br>
            <a:r>
              <a:rPr lang="en-US" dirty="0" smtClean="0"/>
              <a:t>An edge simply </a:t>
            </a:r>
            <a:r>
              <a:rPr lang="en-US" dirty="0" smtClean="0">
                <a:solidFill>
                  <a:srgbClr val="0070C0"/>
                </a:solidFill>
              </a:rPr>
              <a:t>connects two* vertices </a:t>
            </a:r>
            <a:r>
              <a:rPr lang="en-US" dirty="0" smtClean="0"/>
              <a:t>to each other.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346797" y="6531173"/>
            <a:ext cx="47484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* Technically, an edge could connect a vertex to itself!</a:t>
            </a:r>
            <a:endParaRPr lang="en-US" sz="1400" dirty="0"/>
          </a:p>
        </p:txBody>
      </p:sp>
      <p:sp>
        <p:nvSpPr>
          <p:cNvPr id="30" name="Oval 29"/>
          <p:cNvSpPr/>
          <p:nvPr/>
        </p:nvSpPr>
        <p:spPr bwMode="auto">
          <a:xfrm>
            <a:off x="995082" y="5558118"/>
            <a:ext cx="439271" cy="439270"/>
          </a:xfrm>
          <a:prstGeom prst="ellipse">
            <a:avLst/>
          </a:prstGeom>
          <a:noFill/>
          <a:ln w="412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FF3300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3505201" y="5118847"/>
            <a:ext cx="277906" cy="286870"/>
          </a:xfrm>
          <a:prstGeom prst="ellipse">
            <a:avLst/>
          </a:prstGeom>
          <a:noFill/>
          <a:ln w="412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FF3300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6938684" y="5423647"/>
            <a:ext cx="277906" cy="286870"/>
          </a:xfrm>
          <a:prstGeom prst="ellipse">
            <a:avLst/>
          </a:prstGeom>
          <a:noFill/>
          <a:ln w="412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FF3300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 bwMode="auto">
          <a:xfrm flipH="1" flipV="1">
            <a:off x="1716258" y="5064369"/>
            <a:ext cx="350667" cy="145806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>
            <a:off x="3502183" y="4791075"/>
            <a:ext cx="1513437" cy="351293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Arrow Connector 40"/>
          <p:cNvCxnSpPr/>
          <p:nvPr/>
        </p:nvCxnSpPr>
        <p:spPr bwMode="auto">
          <a:xfrm flipH="1">
            <a:off x="7885820" y="5528733"/>
            <a:ext cx="64380" cy="248635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8" grpId="0"/>
      <p:bldP spid="29" grpId="0"/>
      <p:bldP spid="29" grpId="1"/>
      <p:bldP spid="30" grpId="0" animBg="1"/>
      <p:bldP spid="30" grpId="1" animBg="1"/>
      <p:bldP spid="31" grpId="0" animBg="1"/>
      <p:bldP spid="31" grpId="1" animBg="1"/>
      <p:bldP spid="33" grpId="0" animBg="1"/>
      <p:bldP spid="33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8685003" y="5133340"/>
            <a:ext cx="276225" cy="431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48"/>
          <p:cNvGrpSpPr/>
          <p:nvPr/>
        </p:nvGrpSpPr>
        <p:grpSpPr>
          <a:xfrm>
            <a:off x="6922876" y="5184140"/>
            <a:ext cx="2054227" cy="1485900"/>
            <a:chOff x="6922876" y="5184140"/>
            <a:chExt cx="2054227" cy="1485900"/>
          </a:xfrm>
        </p:grpSpPr>
        <p:grpSp>
          <p:nvGrpSpPr>
            <p:cNvPr id="6" name="Group 32"/>
            <p:cNvGrpSpPr>
              <a:grpSpLocks/>
            </p:cNvGrpSpPr>
            <p:nvPr/>
          </p:nvGrpSpPr>
          <p:grpSpPr bwMode="auto">
            <a:xfrm>
              <a:off x="6922876" y="5368290"/>
              <a:ext cx="1635124" cy="1301750"/>
              <a:chOff x="4325" y="3355"/>
              <a:chExt cx="1030" cy="820"/>
            </a:xfrm>
          </p:grpSpPr>
          <p:sp>
            <p:nvSpPr>
              <p:cNvPr id="7" name="Oval 15"/>
              <p:cNvSpPr>
                <a:spLocks noChangeArrowheads="1"/>
              </p:cNvSpPr>
              <p:nvPr/>
            </p:nvSpPr>
            <p:spPr bwMode="auto">
              <a:xfrm>
                <a:off x="4336" y="3627"/>
                <a:ext cx="173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Text Box 16"/>
              <p:cNvSpPr txBox="1">
                <a:spLocks noChangeArrowheads="1"/>
              </p:cNvSpPr>
              <p:nvPr/>
            </p:nvSpPr>
            <p:spPr bwMode="auto">
              <a:xfrm>
                <a:off x="4325" y="3655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 smtClean="0"/>
                  <a:t>0</a:t>
                </a:r>
                <a:endParaRPr lang="en-US" sz="1800" dirty="0"/>
              </a:p>
            </p:txBody>
          </p:sp>
          <p:sp>
            <p:nvSpPr>
              <p:cNvPr id="9" name="Oval 17"/>
              <p:cNvSpPr>
                <a:spLocks noChangeArrowheads="1"/>
              </p:cNvSpPr>
              <p:nvPr/>
            </p:nvSpPr>
            <p:spPr bwMode="auto">
              <a:xfrm>
                <a:off x="4772" y="3355"/>
                <a:ext cx="173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Text Box 18"/>
              <p:cNvSpPr txBox="1">
                <a:spLocks noChangeArrowheads="1"/>
              </p:cNvSpPr>
              <p:nvPr/>
            </p:nvSpPr>
            <p:spPr bwMode="auto">
              <a:xfrm>
                <a:off x="4761" y="3383"/>
                <a:ext cx="1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 smtClean="0"/>
                  <a:t>1</a:t>
                </a:r>
                <a:endParaRPr lang="en-US" sz="1800" dirty="0"/>
              </a:p>
            </p:txBody>
          </p:sp>
          <p:sp>
            <p:nvSpPr>
              <p:cNvPr id="11" name="Oval 19"/>
              <p:cNvSpPr>
                <a:spLocks noChangeArrowheads="1"/>
              </p:cNvSpPr>
              <p:nvPr/>
            </p:nvSpPr>
            <p:spPr bwMode="auto">
              <a:xfrm>
                <a:off x="5175" y="3627"/>
                <a:ext cx="173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Text Box 20"/>
              <p:cNvSpPr txBox="1">
                <a:spLocks noChangeArrowheads="1"/>
              </p:cNvSpPr>
              <p:nvPr/>
            </p:nvSpPr>
            <p:spPr bwMode="auto">
              <a:xfrm>
                <a:off x="5151" y="3655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 smtClean="0"/>
                  <a:t>2</a:t>
                </a:r>
                <a:endParaRPr lang="en-US" sz="1800" dirty="0"/>
              </a:p>
            </p:txBody>
          </p:sp>
          <p:sp>
            <p:nvSpPr>
              <p:cNvPr id="13" name="Oval 23"/>
              <p:cNvSpPr>
                <a:spLocks noChangeArrowheads="1"/>
              </p:cNvSpPr>
              <p:nvPr/>
            </p:nvSpPr>
            <p:spPr bwMode="auto">
              <a:xfrm>
                <a:off x="4923" y="3903"/>
                <a:ext cx="174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Text Box 24"/>
              <p:cNvSpPr txBox="1">
                <a:spLocks noChangeArrowheads="1"/>
              </p:cNvSpPr>
              <p:nvPr/>
            </p:nvSpPr>
            <p:spPr bwMode="auto">
              <a:xfrm>
                <a:off x="4928" y="3931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 smtClean="0"/>
                  <a:t>3</a:t>
                </a:r>
                <a:endParaRPr lang="en-US" sz="1800" dirty="0"/>
              </a:p>
            </p:txBody>
          </p:sp>
          <p:sp>
            <p:nvSpPr>
              <p:cNvPr id="15" name="Line 25"/>
              <p:cNvSpPr>
                <a:spLocks noChangeShapeType="1"/>
              </p:cNvSpPr>
              <p:nvPr/>
            </p:nvSpPr>
            <p:spPr bwMode="auto">
              <a:xfrm flipV="1">
                <a:off x="4496" y="3540"/>
                <a:ext cx="276" cy="151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26"/>
              <p:cNvSpPr>
                <a:spLocks noChangeShapeType="1"/>
              </p:cNvSpPr>
              <p:nvPr/>
            </p:nvSpPr>
            <p:spPr bwMode="auto">
              <a:xfrm>
                <a:off x="4499" y="3815"/>
                <a:ext cx="430" cy="193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27"/>
              <p:cNvSpPr>
                <a:spLocks noChangeShapeType="1"/>
              </p:cNvSpPr>
              <p:nvPr/>
            </p:nvSpPr>
            <p:spPr bwMode="auto">
              <a:xfrm>
                <a:off x="4938" y="3544"/>
                <a:ext cx="266" cy="132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30"/>
              <p:cNvSpPr>
                <a:spLocks noChangeShapeType="1"/>
              </p:cNvSpPr>
              <p:nvPr/>
            </p:nvSpPr>
            <p:spPr bwMode="auto">
              <a:xfrm>
                <a:off x="4860" y="3620"/>
                <a:ext cx="115" cy="303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31"/>
              <p:cNvSpPr>
                <a:spLocks noChangeShapeType="1"/>
              </p:cNvSpPr>
              <p:nvPr/>
            </p:nvSpPr>
            <p:spPr bwMode="auto">
              <a:xfrm flipH="1">
                <a:off x="4984" y="3817"/>
                <a:ext cx="218" cy="156"/>
              </a:xfrm>
              <a:prstGeom prst="line">
                <a:avLst/>
              </a:prstGeom>
              <a:noFill/>
              <a:ln w="41275">
                <a:noFill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" name="Line 27"/>
            <p:cNvSpPr>
              <a:spLocks noChangeShapeType="1"/>
            </p:cNvSpPr>
            <p:nvPr/>
          </p:nvSpPr>
          <p:spPr bwMode="auto">
            <a:xfrm flipV="1">
              <a:off x="8480215" y="5499100"/>
              <a:ext cx="295485" cy="359728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Text Box 20"/>
            <p:cNvSpPr txBox="1">
              <a:spLocks noChangeArrowheads="1"/>
            </p:cNvSpPr>
            <p:nvPr/>
          </p:nvSpPr>
          <p:spPr bwMode="auto">
            <a:xfrm>
              <a:off x="8653253" y="5184140"/>
              <a:ext cx="3238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4</a:t>
              </a:r>
              <a:endParaRPr lang="en-US" sz="1800" dirty="0"/>
            </a:p>
          </p:txBody>
        </p:sp>
      </p:grpSp>
      <p:grpSp>
        <p:nvGrpSpPr>
          <p:cNvPr id="21" name="Group 40"/>
          <p:cNvGrpSpPr/>
          <p:nvPr/>
        </p:nvGrpSpPr>
        <p:grpSpPr>
          <a:xfrm>
            <a:off x="337382" y="5003800"/>
            <a:ext cx="618978" cy="1143674"/>
            <a:chOff x="337382" y="5003800"/>
            <a:chExt cx="618978" cy="1143674"/>
          </a:xfrm>
        </p:grpSpPr>
        <p:sp>
          <p:nvSpPr>
            <p:cNvPr id="39" name="TextBox 38"/>
            <p:cNvSpPr txBox="1"/>
            <p:nvPr/>
          </p:nvSpPr>
          <p:spPr>
            <a:xfrm>
              <a:off x="444500" y="5003800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c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337382" y="5444089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872B-7BAD-4139-93C7-710812D22E0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65125" y="1153492"/>
            <a:ext cx="7231429" cy="378565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6666"/>
                </a:solidFill>
              </a:rPr>
              <a:t>Breadth-First-Search </a:t>
            </a:r>
            <a:r>
              <a:rPr lang="en-US" sz="2000" dirty="0" smtClean="0"/>
              <a:t>(</a:t>
            </a:r>
            <a:r>
              <a:rPr lang="en-US" sz="2000" dirty="0" err="1" smtClean="0">
                <a:solidFill>
                  <a:srgbClr val="6600CC"/>
                </a:solidFill>
              </a:rPr>
              <a:t>startVertex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   Add </a:t>
            </a:r>
            <a:r>
              <a:rPr lang="en-US" sz="2000" dirty="0"/>
              <a:t>the starting vertex to our </a:t>
            </a:r>
            <a:r>
              <a:rPr lang="en-US" sz="2000" dirty="0" smtClean="0">
                <a:solidFill>
                  <a:srgbClr val="A50021"/>
                </a:solidFill>
              </a:rPr>
              <a:t>queue</a:t>
            </a:r>
            <a:endParaRPr lang="en-US" sz="2000" dirty="0"/>
          </a:p>
          <a:p>
            <a:r>
              <a:rPr lang="en-US" sz="2000" dirty="0" smtClean="0"/>
              <a:t>   Mark </a:t>
            </a:r>
            <a:r>
              <a:rPr lang="en-US" sz="2000" dirty="0"/>
              <a:t>the starting vertex as </a:t>
            </a:r>
            <a:r>
              <a:rPr lang="en-US" sz="2000" dirty="0">
                <a:solidFill>
                  <a:schemeClr val="accent2"/>
                </a:solidFill>
              </a:rPr>
              <a:t>“discovered”</a:t>
            </a:r>
          </a:p>
          <a:p>
            <a:r>
              <a:rPr lang="en-US" sz="2000" dirty="0" smtClean="0"/>
              <a:t>   While </a:t>
            </a:r>
            <a:r>
              <a:rPr lang="en-US" sz="2000" dirty="0"/>
              <a:t>the queue is not empty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</a:t>
            </a:r>
            <a:r>
              <a:rPr lang="en-US" sz="2000" dirty="0" err="1"/>
              <a:t>Dequeue</a:t>
            </a:r>
            <a:r>
              <a:rPr lang="en-US" sz="2000" dirty="0"/>
              <a:t> the top vertex from the queue and place in </a:t>
            </a:r>
            <a:r>
              <a:rPr lang="en-US" sz="2000" dirty="0">
                <a:solidFill>
                  <a:schemeClr val="accent2"/>
                </a:solidFill>
              </a:rPr>
              <a:t>c</a:t>
            </a:r>
          </a:p>
          <a:p>
            <a:r>
              <a:rPr lang="en-US" sz="2000" dirty="0" smtClean="0"/>
              <a:t>       </a:t>
            </a:r>
            <a:r>
              <a:rPr lang="en-US" sz="2000" dirty="0"/>
              <a:t>Process vertex </a:t>
            </a:r>
            <a:r>
              <a:rPr lang="en-US" sz="2000" dirty="0">
                <a:solidFill>
                  <a:schemeClr val="accent2"/>
                </a:solidFill>
              </a:rPr>
              <a:t>c</a:t>
            </a:r>
            <a:r>
              <a:rPr lang="en-US" sz="2000" dirty="0"/>
              <a:t> (e.g., print its contents out)</a:t>
            </a:r>
          </a:p>
          <a:p>
            <a:r>
              <a:rPr lang="en-US" sz="2000" dirty="0" smtClean="0"/>
              <a:t>       </a:t>
            </a:r>
            <a:r>
              <a:rPr lang="en-US" sz="2000" dirty="0"/>
              <a:t>For each vertex </a:t>
            </a:r>
            <a:r>
              <a:rPr lang="en-US" sz="2000" dirty="0">
                <a:solidFill>
                  <a:schemeClr val="accent2"/>
                </a:solidFill>
              </a:rPr>
              <a:t>v</a:t>
            </a:r>
            <a:r>
              <a:rPr lang="en-US" sz="2000" dirty="0"/>
              <a:t> directly reachable from </a:t>
            </a:r>
            <a:r>
              <a:rPr lang="en-US" sz="2000" dirty="0">
                <a:solidFill>
                  <a:schemeClr val="accent2"/>
                </a:solidFill>
              </a:rPr>
              <a:t>c</a:t>
            </a:r>
            <a:r>
              <a:rPr lang="en-US" sz="2000" dirty="0"/>
              <a:t> </a:t>
            </a:r>
          </a:p>
          <a:p>
            <a:r>
              <a:rPr lang="en-US" sz="2000" dirty="0" smtClean="0"/>
              <a:t>  </a:t>
            </a:r>
            <a:r>
              <a:rPr lang="en-US" sz="2000" dirty="0"/>
              <a:t>	   If</a:t>
            </a:r>
            <a:r>
              <a:rPr lang="en-US" sz="2000" dirty="0">
                <a:solidFill>
                  <a:schemeClr val="accent2"/>
                </a:solidFill>
              </a:rPr>
              <a:t> v</a:t>
            </a:r>
            <a:r>
              <a:rPr lang="en-US" sz="2000" dirty="0"/>
              <a:t> has not yet been </a:t>
            </a:r>
            <a:r>
              <a:rPr lang="en-US" sz="2000" dirty="0">
                <a:solidFill>
                  <a:schemeClr val="accent2"/>
                </a:solidFill>
              </a:rPr>
              <a:t>“discovered”</a:t>
            </a:r>
          </a:p>
          <a:p>
            <a:r>
              <a:rPr lang="en-US" sz="2000" dirty="0"/>
              <a:t>                  Mark </a:t>
            </a:r>
            <a:r>
              <a:rPr lang="en-US" sz="2000" dirty="0">
                <a:solidFill>
                  <a:schemeClr val="accent2"/>
                </a:solidFill>
              </a:rPr>
              <a:t>v</a:t>
            </a:r>
            <a:r>
              <a:rPr lang="en-US" sz="2000" dirty="0"/>
              <a:t> as </a:t>
            </a:r>
            <a:r>
              <a:rPr lang="en-US" sz="2000" dirty="0">
                <a:solidFill>
                  <a:schemeClr val="accent2"/>
                </a:solidFill>
              </a:rPr>
              <a:t>“discovered”     </a:t>
            </a:r>
          </a:p>
          <a:p>
            <a:r>
              <a:rPr lang="en-US" sz="2000" dirty="0"/>
              <a:t>                  Insert vertex </a:t>
            </a:r>
            <a:r>
              <a:rPr lang="en-US" sz="2000" dirty="0">
                <a:solidFill>
                  <a:schemeClr val="accent2"/>
                </a:solidFill>
              </a:rPr>
              <a:t>v</a:t>
            </a:r>
            <a:r>
              <a:rPr lang="en-US" sz="2000" dirty="0"/>
              <a:t> into the </a:t>
            </a:r>
            <a:r>
              <a:rPr lang="en-US" sz="2000" dirty="0" smtClean="0">
                <a:solidFill>
                  <a:srgbClr val="A50021"/>
                </a:solidFill>
              </a:rPr>
              <a:t>queue</a:t>
            </a:r>
          </a:p>
          <a:p>
            <a:r>
              <a:rPr lang="en-US" sz="2000" dirty="0" smtClean="0">
                <a:solidFill>
                  <a:srgbClr val="A50021"/>
                </a:solidFill>
              </a:rPr>
              <a:t>}</a:t>
            </a:r>
            <a:endParaRPr lang="en-US" sz="2000" dirty="0">
              <a:solidFill>
                <a:srgbClr val="A50021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>
          <a:xfrm>
            <a:off x="-304800" y="-76200"/>
            <a:ext cx="7772400" cy="1143000"/>
          </a:xfrm>
          <a:noFill/>
          <a:ln/>
        </p:spPr>
        <p:txBody>
          <a:bodyPr/>
          <a:lstStyle/>
          <a:p>
            <a:r>
              <a:rPr lang="en-US" sz="3200" dirty="0" smtClean="0"/>
              <a:t>Breadth-first Traversal Demo</a:t>
            </a:r>
            <a:endParaRPr lang="en-US" sz="3200" dirty="0"/>
          </a:p>
        </p:txBody>
      </p:sp>
      <p:grpSp>
        <p:nvGrpSpPr>
          <p:cNvPr id="41" name="Group 41"/>
          <p:cNvGrpSpPr/>
          <p:nvPr/>
        </p:nvGrpSpPr>
        <p:grpSpPr>
          <a:xfrm>
            <a:off x="1448969" y="5022161"/>
            <a:ext cx="3761891" cy="1126124"/>
            <a:chOff x="1448969" y="5022161"/>
            <a:chExt cx="3761891" cy="1126124"/>
          </a:xfrm>
        </p:grpSpPr>
        <p:sp>
          <p:nvSpPr>
            <p:cNvPr id="24" name="Rectangle 23"/>
            <p:cNvSpPr/>
            <p:nvPr/>
          </p:nvSpPr>
          <p:spPr bwMode="auto">
            <a:xfrm>
              <a:off x="1519312" y="5444089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48969" y="5022161"/>
              <a:ext cx="1111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Queue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2130306" y="5443278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750451" y="5444899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361445" y="5443980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3980888" y="5444900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4591882" y="5443981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6856575" y="161400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Processed vertex 0!</a:t>
            </a:r>
            <a:endParaRPr lang="en-US" sz="1600" dirty="0">
              <a:solidFill>
                <a:srgbClr val="7030A0"/>
              </a:solidFill>
            </a:endParaRPr>
          </a:p>
        </p:txBody>
      </p:sp>
      <p:grpSp>
        <p:nvGrpSpPr>
          <p:cNvPr id="49" name="Group 54"/>
          <p:cNvGrpSpPr/>
          <p:nvPr/>
        </p:nvGrpSpPr>
        <p:grpSpPr>
          <a:xfrm>
            <a:off x="7844885" y="5108725"/>
            <a:ext cx="359543" cy="453973"/>
            <a:chOff x="7081781" y="3026983"/>
            <a:chExt cx="359543" cy="453973"/>
          </a:xfrm>
        </p:grpSpPr>
        <p:sp>
          <p:nvSpPr>
            <p:cNvPr id="56" name="Isosceles Triangle 55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d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8" name="Line 65"/>
          <p:cNvSpPr>
            <a:spLocks noChangeShapeType="1"/>
          </p:cNvSpPr>
          <p:nvPr/>
        </p:nvSpPr>
        <p:spPr bwMode="auto">
          <a:xfrm>
            <a:off x="619726" y="3456594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1676400" y="5537200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1</a:t>
            </a:r>
            <a:endParaRPr lang="en-US" dirty="0">
              <a:solidFill>
                <a:srgbClr val="7030A0"/>
              </a:solidFill>
            </a:endParaRPr>
          </a:p>
        </p:txBody>
      </p:sp>
      <p:grpSp>
        <p:nvGrpSpPr>
          <p:cNvPr id="62" name="Group 54"/>
          <p:cNvGrpSpPr/>
          <p:nvPr/>
        </p:nvGrpSpPr>
        <p:grpSpPr>
          <a:xfrm>
            <a:off x="6928133" y="4852310"/>
            <a:ext cx="343364" cy="946371"/>
            <a:chOff x="8346970" y="2285562"/>
            <a:chExt cx="343364" cy="946371"/>
          </a:xfrm>
        </p:grpSpPr>
        <p:sp>
          <p:nvSpPr>
            <p:cNvPr id="63" name="TextBox 62"/>
            <p:cNvSpPr txBox="1"/>
            <p:nvPr/>
          </p:nvSpPr>
          <p:spPr>
            <a:xfrm>
              <a:off x="8346970" y="2285562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c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cxnSp>
          <p:nvCxnSpPr>
            <p:cNvPr id="64" name="Straight Arrow Connector 63"/>
            <p:cNvCxnSpPr/>
            <p:nvPr/>
          </p:nvCxnSpPr>
          <p:spPr bwMode="auto">
            <a:xfrm>
              <a:off x="8506589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5" name="Group 54"/>
          <p:cNvGrpSpPr/>
          <p:nvPr/>
        </p:nvGrpSpPr>
        <p:grpSpPr>
          <a:xfrm>
            <a:off x="7633689" y="4383821"/>
            <a:ext cx="343364" cy="946371"/>
            <a:chOff x="8346970" y="2285562"/>
            <a:chExt cx="343364" cy="946371"/>
          </a:xfrm>
        </p:grpSpPr>
        <p:sp>
          <p:nvSpPr>
            <p:cNvPr id="66" name="TextBox 65"/>
            <p:cNvSpPr txBox="1"/>
            <p:nvPr/>
          </p:nvSpPr>
          <p:spPr>
            <a:xfrm>
              <a:off x="8346970" y="2285562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v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cxnSp>
          <p:nvCxnSpPr>
            <p:cNvPr id="67" name="Straight Arrow Connector 66"/>
            <p:cNvCxnSpPr/>
            <p:nvPr/>
          </p:nvCxnSpPr>
          <p:spPr bwMode="auto">
            <a:xfrm>
              <a:off x="8506589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68" name="Straight Arrow Connector 67"/>
          <p:cNvCxnSpPr/>
          <p:nvPr/>
        </p:nvCxnSpPr>
        <p:spPr bwMode="auto">
          <a:xfrm flipV="1">
            <a:off x="7194340" y="5645784"/>
            <a:ext cx="455213" cy="25590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Straight Arrow Connector 68"/>
          <p:cNvCxnSpPr/>
          <p:nvPr/>
        </p:nvCxnSpPr>
        <p:spPr bwMode="auto">
          <a:xfrm>
            <a:off x="7193872" y="6098959"/>
            <a:ext cx="700569" cy="30534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7" name="Group 54"/>
          <p:cNvGrpSpPr/>
          <p:nvPr/>
        </p:nvGrpSpPr>
        <p:grpSpPr>
          <a:xfrm>
            <a:off x="8195098" y="6223020"/>
            <a:ext cx="619547" cy="461665"/>
            <a:chOff x="8472722" y="2891895"/>
            <a:chExt cx="619547" cy="461665"/>
          </a:xfrm>
        </p:grpSpPr>
        <p:sp>
          <p:nvSpPr>
            <p:cNvPr id="78" name="TextBox 77"/>
            <p:cNvSpPr txBox="1"/>
            <p:nvPr/>
          </p:nvSpPr>
          <p:spPr>
            <a:xfrm>
              <a:off x="8748905" y="2891895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v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cxnSp>
          <p:nvCxnSpPr>
            <p:cNvPr id="79" name="Straight Arrow Connector 78"/>
            <p:cNvCxnSpPr/>
            <p:nvPr/>
          </p:nvCxnSpPr>
          <p:spPr bwMode="auto">
            <a:xfrm flipH="1" flipV="1">
              <a:off x="8472722" y="3152910"/>
              <a:ext cx="327265" cy="4998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82" name="TextBox 81"/>
          <p:cNvSpPr txBox="1"/>
          <p:nvPr/>
        </p:nvSpPr>
        <p:spPr>
          <a:xfrm>
            <a:off x="449943" y="5558971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0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84" name="Line 65"/>
          <p:cNvSpPr>
            <a:spLocks noChangeShapeType="1"/>
          </p:cNvSpPr>
          <p:nvPr/>
        </p:nvSpPr>
        <p:spPr bwMode="auto">
          <a:xfrm>
            <a:off x="1254726" y="3761394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Rounded Rectangular Callout 84"/>
          <p:cNvSpPr/>
          <p:nvPr/>
        </p:nvSpPr>
        <p:spPr bwMode="auto">
          <a:xfrm>
            <a:off x="5561150" y="3924300"/>
            <a:ext cx="2427890" cy="931567"/>
          </a:xfrm>
          <a:prstGeom prst="wedgeRoundRectCallout">
            <a:avLst>
              <a:gd name="adj1" fmla="val 47286"/>
              <a:gd name="adj2" fmla="val 213147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 haven</a:t>
            </a:r>
            <a:r>
              <a:rPr lang="en-US" sz="1800" dirty="0" smtClean="0"/>
              <a:t>’t discovered this this Vertex yet!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6" name="Line 65"/>
          <p:cNvSpPr>
            <a:spLocks noChangeShapeType="1"/>
          </p:cNvSpPr>
          <p:nvPr/>
        </p:nvSpPr>
        <p:spPr bwMode="auto">
          <a:xfrm>
            <a:off x="1470626" y="4066194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7" name="Group 86"/>
          <p:cNvGrpSpPr/>
          <p:nvPr/>
        </p:nvGrpSpPr>
        <p:grpSpPr>
          <a:xfrm>
            <a:off x="7654385" y="6404027"/>
            <a:ext cx="359543" cy="453973"/>
            <a:chOff x="7081781" y="3026983"/>
            <a:chExt cx="359543" cy="453973"/>
          </a:xfrm>
        </p:grpSpPr>
        <p:sp>
          <p:nvSpPr>
            <p:cNvPr id="88" name="Isosceles Triangle 87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d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90" name="Line 65"/>
          <p:cNvSpPr>
            <a:spLocks noChangeShapeType="1"/>
          </p:cNvSpPr>
          <p:nvPr/>
        </p:nvSpPr>
        <p:spPr bwMode="auto">
          <a:xfrm>
            <a:off x="1470626" y="4370994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2260600" y="553720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7030A0"/>
                </a:solidFill>
              </a:rPr>
              <a:t>3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92" name="Line 65"/>
          <p:cNvSpPr>
            <a:spLocks noChangeShapeType="1"/>
          </p:cNvSpPr>
          <p:nvPr/>
        </p:nvSpPr>
        <p:spPr bwMode="auto">
          <a:xfrm>
            <a:off x="619726" y="3469294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Rounded Rectangular Callout 92"/>
          <p:cNvSpPr/>
          <p:nvPr/>
        </p:nvSpPr>
        <p:spPr bwMode="auto">
          <a:xfrm>
            <a:off x="6716110" y="3048000"/>
            <a:ext cx="2427890" cy="931567"/>
          </a:xfrm>
          <a:prstGeom prst="wedgeRoundRectCallout">
            <a:avLst>
              <a:gd name="adj1" fmla="val -29608"/>
              <a:gd name="adj2" fmla="val 249956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Vertex c has no other edges, so we’re done with it.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6738825" y="5997720"/>
            <a:ext cx="359543" cy="453973"/>
            <a:chOff x="7081781" y="3026983"/>
            <a:chExt cx="359543" cy="453973"/>
          </a:xfrm>
        </p:grpSpPr>
        <p:sp>
          <p:nvSpPr>
            <p:cNvPr id="95" name="Isosceles Triangle 94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d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8" grpId="1" animBg="1"/>
      <p:bldP spid="82" grpId="0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90" grpId="0" animBg="1"/>
      <p:bldP spid="90" grpId="1" animBg="1"/>
      <p:bldP spid="91" grpId="0"/>
      <p:bldP spid="92" grpId="0" animBg="1"/>
      <p:bldP spid="92" grpId="1" animBg="1"/>
      <p:bldP spid="93" grpId="0" animBg="1"/>
      <p:bldP spid="93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8685003" y="5133340"/>
            <a:ext cx="276225" cy="431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48"/>
          <p:cNvGrpSpPr/>
          <p:nvPr/>
        </p:nvGrpSpPr>
        <p:grpSpPr>
          <a:xfrm>
            <a:off x="6922876" y="5184140"/>
            <a:ext cx="2054227" cy="1485900"/>
            <a:chOff x="6922876" y="5184140"/>
            <a:chExt cx="2054227" cy="1485900"/>
          </a:xfrm>
        </p:grpSpPr>
        <p:grpSp>
          <p:nvGrpSpPr>
            <p:cNvPr id="6" name="Group 32"/>
            <p:cNvGrpSpPr>
              <a:grpSpLocks/>
            </p:cNvGrpSpPr>
            <p:nvPr/>
          </p:nvGrpSpPr>
          <p:grpSpPr bwMode="auto">
            <a:xfrm>
              <a:off x="6922876" y="5368290"/>
              <a:ext cx="1635124" cy="1301750"/>
              <a:chOff x="4325" y="3355"/>
              <a:chExt cx="1030" cy="820"/>
            </a:xfrm>
          </p:grpSpPr>
          <p:sp>
            <p:nvSpPr>
              <p:cNvPr id="7" name="Oval 15"/>
              <p:cNvSpPr>
                <a:spLocks noChangeArrowheads="1"/>
              </p:cNvSpPr>
              <p:nvPr/>
            </p:nvSpPr>
            <p:spPr bwMode="auto">
              <a:xfrm>
                <a:off x="4336" y="3627"/>
                <a:ext cx="173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Text Box 16"/>
              <p:cNvSpPr txBox="1">
                <a:spLocks noChangeArrowheads="1"/>
              </p:cNvSpPr>
              <p:nvPr/>
            </p:nvSpPr>
            <p:spPr bwMode="auto">
              <a:xfrm>
                <a:off x="4325" y="3655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 smtClean="0"/>
                  <a:t>0</a:t>
                </a:r>
                <a:endParaRPr lang="en-US" sz="1800" dirty="0"/>
              </a:p>
            </p:txBody>
          </p:sp>
          <p:sp>
            <p:nvSpPr>
              <p:cNvPr id="9" name="Oval 17"/>
              <p:cNvSpPr>
                <a:spLocks noChangeArrowheads="1"/>
              </p:cNvSpPr>
              <p:nvPr/>
            </p:nvSpPr>
            <p:spPr bwMode="auto">
              <a:xfrm>
                <a:off x="4772" y="3355"/>
                <a:ext cx="173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Text Box 18"/>
              <p:cNvSpPr txBox="1">
                <a:spLocks noChangeArrowheads="1"/>
              </p:cNvSpPr>
              <p:nvPr/>
            </p:nvSpPr>
            <p:spPr bwMode="auto">
              <a:xfrm>
                <a:off x="4761" y="3383"/>
                <a:ext cx="1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 smtClean="0"/>
                  <a:t>1</a:t>
                </a:r>
                <a:endParaRPr lang="en-US" sz="1800" dirty="0"/>
              </a:p>
            </p:txBody>
          </p:sp>
          <p:sp>
            <p:nvSpPr>
              <p:cNvPr id="11" name="Oval 19"/>
              <p:cNvSpPr>
                <a:spLocks noChangeArrowheads="1"/>
              </p:cNvSpPr>
              <p:nvPr/>
            </p:nvSpPr>
            <p:spPr bwMode="auto">
              <a:xfrm>
                <a:off x="5175" y="3627"/>
                <a:ext cx="173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Text Box 20"/>
              <p:cNvSpPr txBox="1">
                <a:spLocks noChangeArrowheads="1"/>
              </p:cNvSpPr>
              <p:nvPr/>
            </p:nvSpPr>
            <p:spPr bwMode="auto">
              <a:xfrm>
                <a:off x="5151" y="3655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 smtClean="0"/>
                  <a:t>2</a:t>
                </a:r>
                <a:endParaRPr lang="en-US" sz="1800" dirty="0"/>
              </a:p>
            </p:txBody>
          </p:sp>
          <p:sp>
            <p:nvSpPr>
              <p:cNvPr id="13" name="Oval 23"/>
              <p:cNvSpPr>
                <a:spLocks noChangeArrowheads="1"/>
              </p:cNvSpPr>
              <p:nvPr/>
            </p:nvSpPr>
            <p:spPr bwMode="auto">
              <a:xfrm>
                <a:off x="4923" y="3903"/>
                <a:ext cx="174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Text Box 24"/>
              <p:cNvSpPr txBox="1">
                <a:spLocks noChangeArrowheads="1"/>
              </p:cNvSpPr>
              <p:nvPr/>
            </p:nvSpPr>
            <p:spPr bwMode="auto">
              <a:xfrm>
                <a:off x="4928" y="3931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 smtClean="0"/>
                  <a:t>3</a:t>
                </a:r>
                <a:endParaRPr lang="en-US" sz="1800" dirty="0"/>
              </a:p>
            </p:txBody>
          </p:sp>
          <p:sp>
            <p:nvSpPr>
              <p:cNvPr id="15" name="Line 25"/>
              <p:cNvSpPr>
                <a:spLocks noChangeShapeType="1"/>
              </p:cNvSpPr>
              <p:nvPr/>
            </p:nvSpPr>
            <p:spPr bwMode="auto">
              <a:xfrm flipV="1">
                <a:off x="4496" y="3540"/>
                <a:ext cx="276" cy="151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26"/>
              <p:cNvSpPr>
                <a:spLocks noChangeShapeType="1"/>
              </p:cNvSpPr>
              <p:nvPr/>
            </p:nvSpPr>
            <p:spPr bwMode="auto">
              <a:xfrm>
                <a:off x="4499" y="3815"/>
                <a:ext cx="430" cy="193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27"/>
              <p:cNvSpPr>
                <a:spLocks noChangeShapeType="1"/>
              </p:cNvSpPr>
              <p:nvPr/>
            </p:nvSpPr>
            <p:spPr bwMode="auto">
              <a:xfrm>
                <a:off x="4938" y="3544"/>
                <a:ext cx="266" cy="132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30"/>
              <p:cNvSpPr>
                <a:spLocks noChangeShapeType="1"/>
              </p:cNvSpPr>
              <p:nvPr/>
            </p:nvSpPr>
            <p:spPr bwMode="auto">
              <a:xfrm>
                <a:off x="4860" y="3620"/>
                <a:ext cx="115" cy="303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31"/>
              <p:cNvSpPr>
                <a:spLocks noChangeShapeType="1"/>
              </p:cNvSpPr>
              <p:nvPr/>
            </p:nvSpPr>
            <p:spPr bwMode="auto">
              <a:xfrm flipH="1">
                <a:off x="4984" y="3817"/>
                <a:ext cx="218" cy="156"/>
              </a:xfrm>
              <a:prstGeom prst="line">
                <a:avLst/>
              </a:prstGeom>
              <a:noFill/>
              <a:ln w="41275">
                <a:noFill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" name="Line 27"/>
            <p:cNvSpPr>
              <a:spLocks noChangeShapeType="1"/>
            </p:cNvSpPr>
            <p:nvPr/>
          </p:nvSpPr>
          <p:spPr bwMode="auto">
            <a:xfrm flipV="1">
              <a:off x="8480215" y="5499100"/>
              <a:ext cx="295485" cy="359728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Text Box 20"/>
            <p:cNvSpPr txBox="1">
              <a:spLocks noChangeArrowheads="1"/>
            </p:cNvSpPr>
            <p:nvPr/>
          </p:nvSpPr>
          <p:spPr bwMode="auto">
            <a:xfrm>
              <a:off x="8653253" y="5184140"/>
              <a:ext cx="3238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4</a:t>
              </a:r>
              <a:endParaRPr lang="en-US" sz="1800" dirty="0"/>
            </a:p>
          </p:txBody>
        </p:sp>
      </p:grpSp>
      <p:grpSp>
        <p:nvGrpSpPr>
          <p:cNvPr id="20" name="Group 40"/>
          <p:cNvGrpSpPr/>
          <p:nvPr/>
        </p:nvGrpSpPr>
        <p:grpSpPr>
          <a:xfrm>
            <a:off x="337382" y="5003800"/>
            <a:ext cx="618978" cy="1143674"/>
            <a:chOff x="337382" y="5003800"/>
            <a:chExt cx="618978" cy="1143674"/>
          </a:xfrm>
        </p:grpSpPr>
        <p:sp>
          <p:nvSpPr>
            <p:cNvPr id="39" name="TextBox 38"/>
            <p:cNvSpPr txBox="1"/>
            <p:nvPr/>
          </p:nvSpPr>
          <p:spPr>
            <a:xfrm>
              <a:off x="444500" y="5003800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c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337382" y="5444089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872B-7BAD-4139-93C7-710812D22E0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65125" y="1153492"/>
            <a:ext cx="7231429" cy="378565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6666"/>
                </a:solidFill>
              </a:rPr>
              <a:t>Breadth-First-Search </a:t>
            </a:r>
            <a:r>
              <a:rPr lang="en-US" sz="2000" dirty="0" smtClean="0"/>
              <a:t>(</a:t>
            </a:r>
            <a:r>
              <a:rPr lang="en-US" sz="2000" dirty="0" err="1" smtClean="0">
                <a:solidFill>
                  <a:srgbClr val="6600CC"/>
                </a:solidFill>
              </a:rPr>
              <a:t>startVertex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   Add </a:t>
            </a:r>
            <a:r>
              <a:rPr lang="en-US" sz="2000" dirty="0"/>
              <a:t>the starting vertex to our </a:t>
            </a:r>
            <a:r>
              <a:rPr lang="en-US" sz="2000" dirty="0" smtClean="0">
                <a:solidFill>
                  <a:srgbClr val="A50021"/>
                </a:solidFill>
              </a:rPr>
              <a:t>queue</a:t>
            </a:r>
            <a:endParaRPr lang="en-US" sz="2000" dirty="0"/>
          </a:p>
          <a:p>
            <a:r>
              <a:rPr lang="en-US" sz="2000" dirty="0" smtClean="0"/>
              <a:t>   Mark </a:t>
            </a:r>
            <a:r>
              <a:rPr lang="en-US" sz="2000" dirty="0"/>
              <a:t>the starting vertex as </a:t>
            </a:r>
            <a:r>
              <a:rPr lang="en-US" sz="2000" dirty="0">
                <a:solidFill>
                  <a:schemeClr val="accent2"/>
                </a:solidFill>
              </a:rPr>
              <a:t>“discovered”</a:t>
            </a:r>
          </a:p>
          <a:p>
            <a:r>
              <a:rPr lang="en-US" sz="2000" dirty="0" smtClean="0"/>
              <a:t>   While </a:t>
            </a:r>
            <a:r>
              <a:rPr lang="en-US" sz="2000" dirty="0"/>
              <a:t>the queue is not empty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</a:t>
            </a:r>
            <a:r>
              <a:rPr lang="en-US" sz="2000" dirty="0" err="1"/>
              <a:t>Dequeue</a:t>
            </a:r>
            <a:r>
              <a:rPr lang="en-US" sz="2000" dirty="0"/>
              <a:t> the top vertex from the queue and place in </a:t>
            </a:r>
            <a:r>
              <a:rPr lang="en-US" sz="2000" dirty="0">
                <a:solidFill>
                  <a:schemeClr val="accent2"/>
                </a:solidFill>
              </a:rPr>
              <a:t>c</a:t>
            </a:r>
          </a:p>
          <a:p>
            <a:r>
              <a:rPr lang="en-US" sz="2000" dirty="0" smtClean="0"/>
              <a:t>       </a:t>
            </a:r>
            <a:r>
              <a:rPr lang="en-US" sz="2000" dirty="0"/>
              <a:t>Process vertex </a:t>
            </a:r>
            <a:r>
              <a:rPr lang="en-US" sz="2000" dirty="0">
                <a:solidFill>
                  <a:schemeClr val="accent2"/>
                </a:solidFill>
              </a:rPr>
              <a:t>c</a:t>
            </a:r>
            <a:r>
              <a:rPr lang="en-US" sz="2000" dirty="0"/>
              <a:t> (e.g., print its contents out)</a:t>
            </a:r>
          </a:p>
          <a:p>
            <a:r>
              <a:rPr lang="en-US" sz="2000" dirty="0" smtClean="0"/>
              <a:t>       </a:t>
            </a:r>
            <a:r>
              <a:rPr lang="en-US" sz="2000" dirty="0"/>
              <a:t>For each vertex </a:t>
            </a:r>
            <a:r>
              <a:rPr lang="en-US" sz="2000" dirty="0">
                <a:solidFill>
                  <a:schemeClr val="accent2"/>
                </a:solidFill>
              </a:rPr>
              <a:t>v</a:t>
            </a:r>
            <a:r>
              <a:rPr lang="en-US" sz="2000" dirty="0"/>
              <a:t> directly reachable from </a:t>
            </a:r>
            <a:r>
              <a:rPr lang="en-US" sz="2000" dirty="0">
                <a:solidFill>
                  <a:schemeClr val="accent2"/>
                </a:solidFill>
              </a:rPr>
              <a:t>c</a:t>
            </a:r>
            <a:r>
              <a:rPr lang="en-US" sz="2000" dirty="0"/>
              <a:t> </a:t>
            </a:r>
          </a:p>
          <a:p>
            <a:r>
              <a:rPr lang="en-US" sz="2000" dirty="0" smtClean="0"/>
              <a:t>  </a:t>
            </a:r>
            <a:r>
              <a:rPr lang="en-US" sz="2000" dirty="0"/>
              <a:t>	   If</a:t>
            </a:r>
            <a:r>
              <a:rPr lang="en-US" sz="2000" dirty="0">
                <a:solidFill>
                  <a:schemeClr val="accent2"/>
                </a:solidFill>
              </a:rPr>
              <a:t> v</a:t>
            </a:r>
            <a:r>
              <a:rPr lang="en-US" sz="2000" dirty="0"/>
              <a:t> has not yet been </a:t>
            </a:r>
            <a:r>
              <a:rPr lang="en-US" sz="2000" dirty="0">
                <a:solidFill>
                  <a:schemeClr val="accent2"/>
                </a:solidFill>
              </a:rPr>
              <a:t>“discovered”</a:t>
            </a:r>
          </a:p>
          <a:p>
            <a:r>
              <a:rPr lang="en-US" sz="2000" dirty="0"/>
              <a:t>                  Mark </a:t>
            </a:r>
            <a:r>
              <a:rPr lang="en-US" sz="2000" dirty="0">
                <a:solidFill>
                  <a:schemeClr val="accent2"/>
                </a:solidFill>
              </a:rPr>
              <a:t>v</a:t>
            </a:r>
            <a:r>
              <a:rPr lang="en-US" sz="2000" dirty="0"/>
              <a:t> as </a:t>
            </a:r>
            <a:r>
              <a:rPr lang="en-US" sz="2000" dirty="0">
                <a:solidFill>
                  <a:schemeClr val="accent2"/>
                </a:solidFill>
              </a:rPr>
              <a:t>“discovered”     </a:t>
            </a:r>
          </a:p>
          <a:p>
            <a:r>
              <a:rPr lang="en-US" sz="2000" dirty="0"/>
              <a:t>                  Insert vertex </a:t>
            </a:r>
            <a:r>
              <a:rPr lang="en-US" sz="2000" dirty="0">
                <a:solidFill>
                  <a:schemeClr val="accent2"/>
                </a:solidFill>
              </a:rPr>
              <a:t>v</a:t>
            </a:r>
            <a:r>
              <a:rPr lang="en-US" sz="2000" dirty="0"/>
              <a:t> into the </a:t>
            </a:r>
            <a:r>
              <a:rPr lang="en-US" sz="2000" dirty="0" smtClean="0">
                <a:solidFill>
                  <a:srgbClr val="A50021"/>
                </a:solidFill>
              </a:rPr>
              <a:t>queue</a:t>
            </a:r>
          </a:p>
          <a:p>
            <a:r>
              <a:rPr lang="en-US" sz="2000" dirty="0" smtClean="0">
                <a:solidFill>
                  <a:srgbClr val="A50021"/>
                </a:solidFill>
              </a:rPr>
              <a:t>}</a:t>
            </a:r>
            <a:endParaRPr lang="en-US" sz="2000" dirty="0">
              <a:solidFill>
                <a:srgbClr val="A50021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>
          <a:xfrm>
            <a:off x="-304800" y="-76200"/>
            <a:ext cx="7772400" cy="1143000"/>
          </a:xfrm>
          <a:noFill/>
          <a:ln/>
        </p:spPr>
        <p:txBody>
          <a:bodyPr/>
          <a:lstStyle/>
          <a:p>
            <a:r>
              <a:rPr lang="en-US" sz="3200" dirty="0" smtClean="0"/>
              <a:t>Breadth-first Traversal Demo</a:t>
            </a:r>
            <a:endParaRPr lang="en-US" sz="3200" dirty="0"/>
          </a:p>
        </p:txBody>
      </p:sp>
      <p:grpSp>
        <p:nvGrpSpPr>
          <p:cNvPr id="21" name="Group 41"/>
          <p:cNvGrpSpPr/>
          <p:nvPr/>
        </p:nvGrpSpPr>
        <p:grpSpPr>
          <a:xfrm>
            <a:off x="1448969" y="5022161"/>
            <a:ext cx="3761891" cy="1126124"/>
            <a:chOff x="1448969" y="5022161"/>
            <a:chExt cx="3761891" cy="1126124"/>
          </a:xfrm>
        </p:grpSpPr>
        <p:sp>
          <p:nvSpPr>
            <p:cNvPr id="24" name="Rectangle 23"/>
            <p:cNvSpPr/>
            <p:nvPr/>
          </p:nvSpPr>
          <p:spPr bwMode="auto">
            <a:xfrm>
              <a:off x="1519312" y="5444089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48969" y="5022161"/>
              <a:ext cx="1111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Queue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2130306" y="5443278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750451" y="5444899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361445" y="5443980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3980888" y="5444900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4591882" y="5443981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6856575" y="161400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Processed vertex 0!</a:t>
            </a:r>
            <a:endParaRPr lang="en-US" sz="1600" dirty="0">
              <a:solidFill>
                <a:srgbClr val="7030A0"/>
              </a:solidFill>
            </a:endParaRPr>
          </a:p>
        </p:txBody>
      </p:sp>
      <p:grpSp>
        <p:nvGrpSpPr>
          <p:cNvPr id="23" name="Group 54"/>
          <p:cNvGrpSpPr/>
          <p:nvPr/>
        </p:nvGrpSpPr>
        <p:grpSpPr>
          <a:xfrm>
            <a:off x="7844885" y="5108725"/>
            <a:ext cx="359543" cy="453973"/>
            <a:chOff x="7081781" y="3026983"/>
            <a:chExt cx="359543" cy="453973"/>
          </a:xfrm>
        </p:grpSpPr>
        <p:sp>
          <p:nvSpPr>
            <p:cNvPr id="56" name="Isosceles Triangle 55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d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676400" y="5537200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1</a:t>
            </a:r>
            <a:endParaRPr lang="en-US" dirty="0">
              <a:solidFill>
                <a:srgbClr val="7030A0"/>
              </a:solidFill>
            </a:endParaRPr>
          </a:p>
        </p:txBody>
      </p:sp>
      <p:grpSp>
        <p:nvGrpSpPr>
          <p:cNvPr id="34" name="Group 86"/>
          <p:cNvGrpSpPr/>
          <p:nvPr/>
        </p:nvGrpSpPr>
        <p:grpSpPr>
          <a:xfrm>
            <a:off x="7654385" y="6404027"/>
            <a:ext cx="359543" cy="453973"/>
            <a:chOff x="7081781" y="3026983"/>
            <a:chExt cx="359543" cy="453973"/>
          </a:xfrm>
        </p:grpSpPr>
        <p:sp>
          <p:nvSpPr>
            <p:cNvPr id="88" name="Isosceles Triangle 87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d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2260600" y="5533724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3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92" name="Line 65"/>
          <p:cNvSpPr>
            <a:spLocks noChangeShapeType="1"/>
          </p:cNvSpPr>
          <p:nvPr/>
        </p:nvSpPr>
        <p:spPr bwMode="auto">
          <a:xfrm>
            <a:off x="383243" y="253912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65"/>
          <p:cNvSpPr>
            <a:spLocks noChangeShapeType="1"/>
          </p:cNvSpPr>
          <p:nvPr/>
        </p:nvSpPr>
        <p:spPr bwMode="auto">
          <a:xfrm>
            <a:off x="661767" y="284918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1" name="Group 54"/>
          <p:cNvGrpSpPr/>
          <p:nvPr/>
        </p:nvGrpSpPr>
        <p:grpSpPr>
          <a:xfrm>
            <a:off x="7609451" y="4404075"/>
            <a:ext cx="343364" cy="946371"/>
            <a:chOff x="8346970" y="2285562"/>
            <a:chExt cx="343364" cy="946371"/>
          </a:xfrm>
        </p:grpSpPr>
        <p:sp>
          <p:nvSpPr>
            <p:cNvPr id="72" name="TextBox 71"/>
            <p:cNvSpPr txBox="1"/>
            <p:nvPr/>
          </p:nvSpPr>
          <p:spPr>
            <a:xfrm>
              <a:off x="8346970" y="2285562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c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cxnSp>
          <p:nvCxnSpPr>
            <p:cNvPr id="73" name="Straight Arrow Connector 72"/>
            <p:cNvCxnSpPr/>
            <p:nvPr/>
          </p:nvCxnSpPr>
          <p:spPr bwMode="auto">
            <a:xfrm>
              <a:off x="8506589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4" name="Line 65"/>
          <p:cNvSpPr>
            <a:spLocks noChangeShapeType="1"/>
          </p:cNvSpPr>
          <p:nvPr/>
        </p:nvSpPr>
        <p:spPr bwMode="auto">
          <a:xfrm>
            <a:off x="652806" y="3162944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6865543" y="457232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Processed vertex 1!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76" name="Line 65"/>
          <p:cNvSpPr>
            <a:spLocks noChangeShapeType="1"/>
          </p:cNvSpPr>
          <p:nvPr/>
        </p:nvSpPr>
        <p:spPr bwMode="auto">
          <a:xfrm>
            <a:off x="643845" y="3458776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7" name="Straight Arrow Connector 76"/>
          <p:cNvCxnSpPr/>
          <p:nvPr/>
        </p:nvCxnSpPr>
        <p:spPr bwMode="auto">
          <a:xfrm>
            <a:off x="7876478" y="5664820"/>
            <a:ext cx="468352" cy="22302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3" name="Group 54"/>
          <p:cNvGrpSpPr/>
          <p:nvPr/>
        </p:nvGrpSpPr>
        <p:grpSpPr>
          <a:xfrm>
            <a:off x="8243289" y="4828321"/>
            <a:ext cx="343364" cy="946371"/>
            <a:chOff x="8346970" y="2285562"/>
            <a:chExt cx="343364" cy="946371"/>
          </a:xfrm>
        </p:grpSpPr>
        <p:sp>
          <p:nvSpPr>
            <p:cNvPr id="87" name="TextBox 86"/>
            <p:cNvSpPr txBox="1"/>
            <p:nvPr/>
          </p:nvSpPr>
          <p:spPr>
            <a:xfrm>
              <a:off x="8346970" y="2285562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v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cxnSp>
          <p:nvCxnSpPr>
            <p:cNvPr id="94" name="Straight Arrow Connector 93"/>
            <p:cNvCxnSpPr/>
            <p:nvPr/>
          </p:nvCxnSpPr>
          <p:spPr bwMode="auto">
            <a:xfrm>
              <a:off x="8506589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5" name="Line 65"/>
          <p:cNvSpPr>
            <a:spLocks noChangeShapeType="1"/>
          </p:cNvSpPr>
          <p:nvPr/>
        </p:nvSpPr>
        <p:spPr bwMode="auto">
          <a:xfrm>
            <a:off x="1240745" y="3776276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2260600" y="553720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2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97" name="Rounded Rectangular Callout 96"/>
          <p:cNvSpPr/>
          <p:nvPr/>
        </p:nvSpPr>
        <p:spPr bwMode="auto">
          <a:xfrm>
            <a:off x="5980250" y="3352800"/>
            <a:ext cx="2427890" cy="931567"/>
          </a:xfrm>
          <a:prstGeom prst="wedgeRoundRectCallout">
            <a:avLst>
              <a:gd name="adj1" fmla="val 47286"/>
              <a:gd name="adj2" fmla="val 213147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 haven</a:t>
            </a:r>
            <a:r>
              <a:rPr lang="en-US" sz="1800" dirty="0" smtClean="0"/>
              <a:t>’t discovered this this Vertex yet!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98" name="Line 65"/>
          <p:cNvSpPr>
            <a:spLocks noChangeShapeType="1"/>
          </p:cNvSpPr>
          <p:nvPr/>
        </p:nvSpPr>
        <p:spPr bwMode="auto">
          <a:xfrm>
            <a:off x="1469345" y="4093776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9" name="Group 98"/>
          <p:cNvGrpSpPr/>
          <p:nvPr/>
        </p:nvGrpSpPr>
        <p:grpSpPr>
          <a:xfrm>
            <a:off x="8314785" y="6137327"/>
            <a:ext cx="359543" cy="453973"/>
            <a:chOff x="7081781" y="3026983"/>
            <a:chExt cx="359543" cy="453973"/>
          </a:xfrm>
        </p:grpSpPr>
        <p:sp>
          <p:nvSpPr>
            <p:cNvPr id="100" name="Isosceles Triangle 99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d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2" name="Line 65"/>
          <p:cNvSpPr>
            <a:spLocks noChangeShapeType="1"/>
          </p:cNvSpPr>
          <p:nvPr/>
        </p:nvSpPr>
        <p:spPr bwMode="auto">
          <a:xfrm>
            <a:off x="1482045" y="4385876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Line 65"/>
          <p:cNvSpPr>
            <a:spLocks noChangeShapeType="1"/>
          </p:cNvSpPr>
          <p:nvPr/>
        </p:nvSpPr>
        <p:spPr bwMode="auto">
          <a:xfrm>
            <a:off x="643845" y="3458776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4" name="Straight Arrow Connector 103"/>
          <p:cNvCxnSpPr/>
          <p:nvPr/>
        </p:nvCxnSpPr>
        <p:spPr bwMode="auto">
          <a:xfrm>
            <a:off x="7766078" y="5770419"/>
            <a:ext cx="204300" cy="52498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7" name="Line 65"/>
          <p:cNvSpPr>
            <a:spLocks noChangeShapeType="1"/>
          </p:cNvSpPr>
          <p:nvPr/>
        </p:nvSpPr>
        <p:spPr bwMode="auto">
          <a:xfrm>
            <a:off x="1239605" y="3777436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Rounded Rectangular Callout 107"/>
          <p:cNvSpPr/>
          <p:nvPr/>
        </p:nvSpPr>
        <p:spPr bwMode="auto">
          <a:xfrm>
            <a:off x="5356795" y="3976255"/>
            <a:ext cx="2427890" cy="931567"/>
          </a:xfrm>
          <a:prstGeom prst="wedgeRoundRectCallout">
            <a:avLst>
              <a:gd name="adj1" fmla="val 55846"/>
              <a:gd name="adj2" fmla="val 207198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Ah ha! We have already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1800" dirty="0" smtClean="0"/>
              <a:t>discovered this this Vertex!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9" name="Line 65"/>
          <p:cNvSpPr>
            <a:spLocks noChangeShapeType="1"/>
          </p:cNvSpPr>
          <p:nvPr/>
        </p:nvSpPr>
        <p:spPr bwMode="auto">
          <a:xfrm>
            <a:off x="630005" y="3458782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Rounded Rectangular Callout 109"/>
          <p:cNvSpPr/>
          <p:nvPr/>
        </p:nvSpPr>
        <p:spPr bwMode="auto">
          <a:xfrm>
            <a:off x="5121268" y="3006437"/>
            <a:ext cx="2427890" cy="931567"/>
          </a:xfrm>
          <a:prstGeom prst="wedgeRoundRectCallout">
            <a:avLst>
              <a:gd name="adj1" fmla="val 55846"/>
              <a:gd name="adj2" fmla="val 207198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Vertex #1 has no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more outgoing edges…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6738825" y="5997720"/>
            <a:ext cx="359543" cy="453973"/>
            <a:chOff x="7081781" y="3026983"/>
            <a:chExt cx="359543" cy="453973"/>
          </a:xfrm>
        </p:grpSpPr>
        <p:sp>
          <p:nvSpPr>
            <p:cNvPr id="112" name="Isosceles Triangle 111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d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22222E-6 L -0.13281 -0.0023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" y="-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7.40741E-7 L -0.06684 0.0009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0" dur="3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3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1" grpId="1"/>
      <p:bldP spid="91" grpId="0"/>
      <p:bldP spid="92" grpId="0" animBg="1"/>
      <p:bldP spid="92" grpId="1" animBg="1"/>
      <p:bldP spid="65" grpId="0" animBg="1"/>
      <p:bldP spid="65" grpId="1" animBg="1"/>
      <p:bldP spid="74" grpId="0" animBg="1"/>
      <p:bldP spid="74" grpId="1" animBg="1"/>
      <p:bldP spid="75" grpId="0"/>
      <p:bldP spid="76" grpId="0" animBg="1"/>
      <p:bldP spid="76" grpId="1" animBg="1"/>
      <p:bldP spid="95" grpId="0" animBg="1"/>
      <p:bldP spid="95" grpId="1" animBg="1"/>
      <p:bldP spid="96" grpId="0"/>
      <p:bldP spid="97" grpId="0" animBg="1"/>
      <p:bldP spid="97" grpId="1" animBg="1"/>
      <p:bldP spid="98" grpId="0" animBg="1"/>
      <p:bldP spid="98" grpId="1" animBg="1"/>
      <p:bldP spid="102" grpId="0" animBg="1"/>
      <p:bldP spid="102" grpId="1" animBg="1"/>
      <p:bldP spid="103" grpId="0" animBg="1"/>
      <p:bldP spid="103" grpId="1" animBg="1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8685003" y="5133340"/>
            <a:ext cx="276225" cy="431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48"/>
          <p:cNvGrpSpPr/>
          <p:nvPr/>
        </p:nvGrpSpPr>
        <p:grpSpPr>
          <a:xfrm>
            <a:off x="6922876" y="5184140"/>
            <a:ext cx="2054227" cy="1485900"/>
            <a:chOff x="6922876" y="5184140"/>
            <a:chExt cx="2054227" cy="1485900"/>
          </a:xfrm>
        </p:grpSpPr>
        <p:grpSp>
          <p:nvGrpSpPr>
            <p:cNvPr id="6" name="Group 32"/>
            <p:cNvGrpSpPr>
              <a:grpSpLocks/>
            </p:cNvGrpSpPr>
            <p:nvPr/>
          </p:nvGrpSpPr>
          <p:grpSpPr bwMode="auto">
            <a:xfrm>
              <a:off x="6922876" y="5368290"/>
              <a:ext cx="1635124" cy="1301750"/>
              <a:chOff x="4325" y="3355"/>
              <a:chExt cx="1030" cy="820"/>
            </a:xfrm>
          </p:grpSpPr>
          <p:sp>
            <p:nvSpPr>
              <p:cNvPr id="7" name="Oval 15"/>
              <p:cNvSpPr>
                <a:spLocks noChangeArrowheads="1"/>
              </p:cNvSpPr>
              <p:nvPr/>
            </p:nvSpPr>
            <p:spPr bwMode="auto">
              <a:xfrm>
                <a:off x="4336" y="3627"/>
                <a:ext cx="173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Text Box 16"/>
              <p:cNvSpPr txBox="1">
                <a:spLocks noChangeArrowheads="1"/>
              </p:cNvSpPr>
              <p:nvPr/>
            </p:nvSpPr>
            <p:spPr bwMode="auto">
              <a:xfrm>
                <a:off x="4325" y="3655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 smtClean="0"/>
                  <a:t>0</a:t>
                </a:r>
                <a:endParaRPr lang="en-US" sz="1800" dirty="0"/>
              </a:p>
            </p:txBody>
          </p:sp>
          <p:sp>
            <p:nvSpPr>
              <p:cNvPr id="9" name="Oval 17"/>
              <p:cNvSpPr>
                <a:spLocks noChangeArrowheads="1"/>
              </p:cNvSpPr>
              <p:nvPr/>
            </p:nvSpPr>
            <p:spPr bwMode="auto">
              <a:xfrm>
                <a:off x="4772" y="3355"/>
                <a:ext cx="173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Text Box 18"/>
              <p:cNvSpPr txBox="1">
                <a:spLocks noChangeArrowheads="1"/>
              </p:cNvSpPr>
              <p:nvPr/>
            </p:nvSpPr>
            <p:spPr bwMode="auto">
              <a:xfrm>
                <a:off x="4761" y="3383"/>
                <a:ext cx="1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 smtClean="0"/>
                  <a:t>1</a:t>
                </a:r>
                <a:endParaRPr lang="en-US" sz="1800" dirty="0"/>
              </a:p>
            </p:txBody>
          </p:sp>
          <p:sp>
            <p:nvSpPr>
              <p:cNvPr id="11" name="Oval 19"/>
              <p:cNvSpPr>
                <a:spLocks noChangeArrowheads="1"/>
              </p:cNvSpPr>
              <p:nvPr/>
            </p:nvSpPr>
            <p:spPr bwMode="auto">
              <a:xfrm>
                <a:off x="5175" y="3627"/>
                <a:ext cx="173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Text Box 20"/>
              <p:cNvSpPr txBox="1">
                <a:spLocks noChangeArrowheads="1"/>
              </p:cNvSpPr>
              <p:nvPr/>
            </p:nvSpPr>
            <p:spPr bwMode="auto">
              <a:xfrm>
                <a:off x="5151" y="3655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 smtClean="0"/>
                  <a:t>2</a:t>
                </a:r>
                <a:endParaRPr lang="en-US" sz="1800" dirty="0"/>
              </a:p>
            </p:txBody>
          </p:sp>
          <p:sp>
            <p:nvSpPr>
              <p:cNvPr id="13" name="Oval 23"/>
              <p:cNvSpPr>
                <a:spLocks noChangeArrowheads="1"/>
              </p:cNvSpPr>
              <p:nvPr/>
            </p:nvSpPr>
            <p:spPr bwMode="auto">
              <a:xfrm>
                <a:off x="4923" y="3903"/>
                <a:ext cx="174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Text Box 24"/>
              <p:cNvSpPr txBox="1">
                <a:spLocks noChangeArrowheads="1"/>
              </p:cNvSpPr>
              <p:nvPr/>
            </p:nvSpPr>
            <p:spPr bwMode="auto">
              <a:xfrm>
                <a:off x="4928" y="3931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 smtClean="0"/>
                  <a:t>3</a:t>
                </a:r>
                <a:endParaRPr lang="en-US" sz="1800" dirty="0"/>
              </a:p>
            </p:txBody>
          </p:sp>
          <p:sp>
            <p:nvSpPr>
              <p:cNvPr id="15" name="Line 25"/>
              <p:cNvSpPr>
                <a:spLocks noChangeShapeType="1"/>
              </p:cNvSpPr>
              <p:nvPr/>
            </p:nvSpPr>
            <p:spPr bwMode="auto">
              <a:xfrm flipV="1">
                <a:off x="4496" y="3540"/>
                <a:ext cx="276" cy="151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26"/>
              <p:cNvSpPr>
                <a:spLocks noChangeShapeType="1"/>
              </p:cNvSpPr>
              <p:nvPr/>
            </p:nvSpPr>
            <p:spPr bwMode="auto">
              <a:xfrm>
                <a:off x="4499" y="3815"/>
                <a:ext cx="430" cy="193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27"/>
              <p:cNvSpPr>
                <a:spLocks noChangeShapeType="1"/>
              </p:cNvSpPr>
              <p:nvPr/>
            </p:nvSpPr>
            <p:spPr bwMode="auto">
              <a:xfrm>
                <a:off x="4938" y="3544"/>
                <a:ext cx="266" cy="132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30"/>
              <p:cNvSpPr>
                <a:spLocks noChangeShapeType="1"/>
              </p:cNvSpPr>
              <p:nvPr/>
            </p:nvSpPr>
            <p:spPr bwMode="auto">
              <a:xfrm>
                <a:off x="4860" y="3620"/>
                <a:ext cx="115" cy="303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31"/>
              <p:cNvSpPr>
                <a:spLocks noChangeShapeType="1"/>
              </p:cNvSpPr>
              <p:nvPr/>
            </p:nvSpPr>
            <p:spPr bwMode="auto">
              <a:xfrm flipH="1">
                <a:off x="4984" y="3817"/>
                <a:ext cx="218" cy="156"/>
              </a:xfrm>
              <a:prstGeom prst="line">
                <a:avLst/>
              </a:prstGeom>
              <a:noFill/>
              <a:ln w="41275">
                <a:noFill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" name="Line 27"/>
            <p:cNvSpPr>
              <a:spLocks noChangeShapeType="1"/>
            </p:cNvSpPr>
            <p:nvPr/>
          </p:nvSpPr>
          <p:spPr bwMode="auto">
            <a:xfrm flipV="1">
              <a:off x="8480215" y="5499100"/>
              <a:ext cx="295485" cy="359728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Text Box 20"/>
            <p:cNvSpPr txBox="1">
              <a:spLocks noChangeArrowheads="1"/>
            </p:cNvSpPr>
            <p:nvPr/>
          </p:nvSpPr>
          <p:spPr bwMode="auto">
            <a:xfrm>
              <a:off x="8653253" y="5184140"/>
              <a:ext cx="3238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4</a:t>
              </a:r>
              <a:endParaRPr lang="en-US" sz="1800" dirty="0"/>
            </a:p>
          </p:txBody>
        </p:sp>
      </p:grpSp>
      <p:grpSp>
        <p:nvGrpSpPr>
          <p:cNvPr id="20" name="Group 40"/>
          <p:cNvGrpSpPr/>
          <p:nvPr/>
        </p:nvGrpSpPr>
        <p:grpSpPr>
          <a:xfrm>
            <a:off x="337382" y="5003800"/>
            <a:ext cx="618978" cy="1143674"/>
            <a:chOff x="337382" y="5003800"/>
            <a:chExt cx="618978" cy="1143674"/>
          </a:xfrm>
        </p:grpSpPr>
        <p:sp>
          <p:nvSpPr>
            <p:cNvPr id="39" name="TextBox 38"/>
            <p:cNvSpPr txBox="1"/>
            <p:nvPr/>
          </p:nvSpPr>
          <p:spPr>
            <a:xfrm>
              <a:off x="444500" y="5003800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c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337382" y="5444089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872B-7BAD-4139-93C7-710812D22E0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65125" y="1153492"/>
            <a:ext cx="7231429" cy="378565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6666"/>
                </a:solidFill>
              </a:rPr>
              <a:t>Breadth-First-Search </a:t>
            </a:r>
            <a:r>
              <a:rPr lang="en-US" sz="2000" dirty="0" smtClean="0"/>
              <a:t>(</a:t>
            </a:r>
            <a:r>
              <a:rPr lang="en-US" sz="2000" dirty="0" err="1" smtClean="0">
                <a:solidFill>
                  <a:srgbClr val="6600CC"/>
                </a:solidFill>
              </a:rPr>
              <a:t>startVertex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   Add </a:t>
            </a:r>
            <a:r>
              <a:rPr lang="en-US" sz="2000" dirty="0"/>
              <a:t>the starting vertex to our </a:t>
            </a:r>
            <a:r>
              <a:rPr lang="en-US" sz="2000" dirty="0" smtClean="0">
                <a:solidFill>
                  <a:srgbClr val="A50021"/>
                </a:solidFill>
              </a:rPr>
              <a:t>queue</a:t>
            </a:r>
            <a:endParaRPr lang="en-US" sz="2000" dirty="0"/>
          </a:p>
          <a:p>
            <a:r>
              <a:rPr lang="en-US" sz="2000" dirty="0" smtClean="0"/>
              <a:t>   Mark </a:t>
            </a:r>
            <a:r>
              <a:rPr lang="en-US" sz="2000" dirty="0"/>
              <a:t>the starting vertex as </a:t>
            </a:r>
            <a:r>
              <a:rPr lang="en-US" sz="2000" dirty="0">
                <a:solidFill>
                  <a:schemeClr val="accent2"/>
                </a:solidFill>
              </a:rPr>
              <a:t>“discovered”</a:t>
            </a:r>
          </a:p>
          <a:p>
            <a:r>
              <a:rPr lang="en-US" sz="2000" dirty="0" smtClean="0"/>
              <a:t>   While </a:t>
            </a:r>
            <a:r>
              <a:rPr lang="en-US" sz="2000" dirty="0"/>
              <a:t>the queue is not empty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</a:t>
            </a:r>
            <a:r>
              <a:rPr lang="en-US" sz="2000" dirty="0" err="1"/>
              <a:t>Dequeue</a:t>
            </a:r>
            <a:r>
              <a:rPr lang="en-US" sz="2000" dirty="0"/>
              <a:t> the top vertex from the queue and place in </a:t>
            </a:r>
            <a:r>
              <a:rPr lang="en-US" sz="2000" dirty="0">
                <a:solidFill>
                  <a:schemeClr val="accent2"/>
                </a:solidFill>
              </a:rPr>
              <a:t>c</a:t>
            </a:r>
          </a:p>
          <a:p>
            <a:r>
              <a:rPr lang="en-US" sz="2000" dirty="0" smtClean="0"/>
              <a:t>       </a:t>
            </a:r>
            <a:r>
              <a:rPr lang="en-US" sz="2000" dirty="0"/>
              <a:t>Process vertex </a:t>
            </a:r>
            <a:r>
              <a:rPr lang="en-US" sz="2000" dirty="0">
                <a:solidFill>
                  <a:schemeClr val="accent2"/>
                </a:solidFill>
              </a:rPr>
              <a:t>c</a:t>
            </a:r>
            <a:r>
              <a:rPr lang="en-US" sz="2000" dirty="0"/>
              <a:t> (e.g., print its contents out)</a:t>
            </a:r>
          </a:p>
          <a:p>
            <a:r>
              <a:rPr lang="en-US" sz="2000" dirty="0" smtClean="0"/>
              <a:t>       </a:t>
            </a:r>
            <a:r>
              <a:rPr lang="en-US" sz="2000" dirty="0"/>
              <a:t>For each vertex </a:t>
            </a:r>
            <a:r>
              <a:rPr lang="en-US" sz="2000" dirty="0">
                <a:solidFill>
                  <a:schemeClr val="accent2"/>
                </a:solidFill>
              </a:rPr>
              <a:t>v</a:t>
            </a:r>
            <a:r>
              <a:rPr lang="en-US" sz="2000" dirty="0"/>
              <a:t> directly reachable from </a:t>
            </a:r>
            <a:r>
              <a:rPr lang="en-US" sz="2000" dirty="0">
                <a:solidFill>
                  <a:schemeClr val="accent2"/>
                </a:solidFill>
              </a:rPr>
              <a:t>c</a:t>
            </a:r>
            <a:r>
              <a:rPr lang="en-US" sz="2000" dirty="0"/>
              <a:t> </a:t>
            </a:r>
          </a:p>
          <a:p>
            <a:r>
              <a:rPr lang="en-US" sz="2000" dirty="0" smtClean="0"/>
              <a:t>  </a:t>
            </a:r>
            <a:r>
              <a:rPr lang="en-US" sz="2000" dirty="0"/>
              <a:t>	   If</a:t>
            </a:r>
            <a:r>
              <a:rPr lang="en-US" sz="2000" dirty="0">
                <a:solidFill>
                  <a:schemeClr val="accent2"/>
                </a:solidFill>
              </a:rPr>
              <a:t> v</a:t>
            </a:r>
            <a:r>
              <a:rPr lang="en-US" sz="2000" dirty="0"/>
              <a:t> has not yet been </a:t>
            </a:r>
            <a:r>
              <a:rPr lang="en-US" sz="2000" dirty="0">
                <a:solidFill>
                  <a:schemeClr val="accent2"/>
                </a:solidFill>
              </a:rPr>
              <a:t>“discovered”</a:t>
            </a:r>
          </a:p>
          <a:p>
            <a:r>
              <a:rPr lang="en-US" sz="2000" dirty="0"/>
              <a:t>                  Mark </a:t>
            </a:r>
            <a:r>
              <a:rPr lang="en-US" sz="2000" dirty="0">
                <a:solidFill>
                  <a:schemeClr val="accent2"/>
                </a:solidFill>
              </a:rPr>
              <a:t>v</a:t>
            </a:r>
            <a:r>
              <a:rPr lang="en-US" sz="2000" dirty="0"/>
              <a:t> as </a:t>
            </a:r>
            <a:r>
              <a:rPr lang="en-US" sz="2000" dirty="0">
                <a:solidFill>
                  <a:schemeClr val="accent2"/>
                </a:solidFill>
              </a:rPr>
              <a:t>“discovered”     </a:t>
            </a:r>
          </a:p>
          <a:p>
            <a:r>
              <a:rPr lang="en-US" sz="2000" dirty="0"/>
              <a:t>                  Insert vertex </a:t>
            </a:r>
            <a:r>
              <a:rPr lang="en-US" sz="2000" dirty="0">
                <a:solidFill>
                  <a:schemeClr val="accent2"/>
                </a:solidFill>
              </a:rPr>
              <a:t>v</a:t>
            </a:r>
            <a:r>
              <a:rPr lang="en-US" sz="2000" dirty="0"/>
              <a:t> into the </a:t>
            </a:r>
            <a:r>
              <a:rPr lang="en-US" sz="2000" dirty="0" smtClean="0">
                <a:solidFill>
                  <a:srgbClr val="A50021"/>
                </a:solidFill>
              </a:rPr>
              <a:t>queue</a:t>
            </a:r>
          </a:p>
          <a:p>
            <a:r>
              <a:rPr lang="en-US" sz="2000" dirty="0" smtClean="0">
                <a:solidFill>
                  <a:srgbClr val="A50021"/>
                </a:solidFill>
              </a:rPr>
              <a:t>}</a:t>
            </a:r>
            <a:endParaRPr lang="en-US" sz="2000" dirty="0">
              <a:solidFill>
                <a:srgbClr val="A50021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>
          <a:xfrm>
            <a:off x="-304800" y="-76200"/>
            <a:ext cx="7772400" cy="1143000"/>
          </a:xfrm>
          <a:noFill/>
          <a:ln/>
        </p:spPr>
        <p:txBody>
          <a:bodyPr/>
          <a:lstStyle/>
          <a:p>
            <a:r>
              <a:rPr lang="en-US" sz="3200" dirty="0" smtClean="0"/>
              <a:t>Breadth-first Traversal Demo</a:t>
            </a:r>
            <a:endParaRPr lang="en-US" sz="3200" dirty="0"/>
          </a:p>
        </p:txBody>
      </p:sp>
      <p:grpSp>
        <p:nvGrpSpPr>
          <p:cNvPr id="21" name="Group 41"/>
          <p:cNvGrpSpPr/>
          <p:nvPr/>
        </p:nvGrpSpPr>
        <p:grpSpPr>
          <a:xfrm>
            <a:off x="1448969" y="5022161"/>
            <a:ext cx="3761891" cy="1126124"/>
            <a:chOff x="1448969" y="5022161"/>
            <a:chExt cx="3761891" cy="1126124"/>
          </a:xfrm>
        </p:grpSpPr>
        <p:sp>
          <p:nvSpPr>
            <p:cNvPr id="24" name="Rectangle 23"/>
            <p:cNvSpPr/>
            <p:nvPr/>
          </p:nvSpPr>
          <p:spPr bwMode="auto">
            <a:xfrm>
              <a:off x="1519312" y="5444089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48969" y="5022161"/>
              <a:ext cx="1111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Queue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2130306" y="5443278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750451" y="5444899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361445" y="5443980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3980888" y="5444900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4591882" y="5443981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6856575" y="161400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Processed vertex 0!</a:t>
            </a:r>
            <a:endParaRPr lang="en-US" sz="1600" dirty="0">
              <a:solidFill>
                <a:srgbClr val="7030A0"/>
              </a:solidFill>
            </a:endParaRPr>
          </a:p>
        </p:txBody>
      </p:sp>
      <p:grpSp>
        <p:nvGrpSpPr>
          <p:cNvPr id="23" name="Group 54"/>
          <p:cNvGrpSpPr/>
          <p:nvPr/>
        </p:nvGrpSpPr>
        <p:grpSpPr>
          <a:xfrm>
            <a:off x="7844885" y="5108725"/>
            <a:ext cx="359543" cy="453973"/>
            <a:chOff x="7081781" y="3026983"/>
            <a:chExt cx="359543" cy="453973"/>
          </a:xfrm>
        </p:grpSpPr>
        <p:sp>
          <p:nvSpPr>
            <p:cNvPr id="56" name="Isosceles Triangle 55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d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1" name="Group 86"/>
          <p:cNvGrpSpPr/>
          <p:nvPr/>
        </p:nvGrpSpPr>
        <p:grpSpPr>
          <a:xfrm>
            <a:off x="7654385" y="6404027"/>
            <a:ext cx="359543" cy="453973"/>
            <a:chOff x="7081781" y="3026983"/>
            <a:chExt cx="359543" cy="453973"/>
          </a:xfrm>
        </p:grpSpPr>
        <p:sp>
          <p:nvSpPr>
            <p:cNvPr id="88" name="Isosceles Triangle 87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d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1678690" y="5533724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3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92" name="Line 65"/>
          <p:cNvSpPr>
            <a:spLocks noChangeShapeType="1"/>
          </p:cNvSpPr>
          <p:nvPr/>
        </p:nvSpPr>
        <p:spPr bwMode="auto">
          <a:xfrm>
            <a:off x="383243" y="253912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6865543" y="457232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Processed vertex 1!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260600" y="553720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2</a:t>
            </a:r>
            <a:endParaRPr lang="en-US" dirty="0">
              <a:solidFill>
                <a:srgbClr val="7030A0"/>
              </a:solidFill>
            </a:endParaRPr>
          </a:p>
        </p:txBody>
      </p:sp>
      <p:grpSp>
        <p:nvGrpSpPr>
          <p:cNvPr id="34" name="Group 98"/>
          <p:cNvGrpSpPr/>
          <p:nvPr/>
        </p:nvGrpSpPr>
        <p:grpSpPr>
          <a:xfrm>
            <a:off x="8314785" y="6137327"/>
            <a:ext cx="359543" cy="453973"/>
            <a:chOff x="7081781" y="3026983"/>
            <a:chExt cx="359543" cy="453973"/>
          </a:xfrm>
        </p:grpSpPr>
        <p:sp>
          <p:nvSpPr>
            <p:cNvPr id="100" name="Isosceles Triangle 99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d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78" name="Line 65"/>
          <p:cNvSpPr>
            <a:spLocks noChangeShapeType="1"/>
          </p:cNvSpPr>
          <p:nvPr/>
        </p:nvSpPr>
        <p:spPr bwMode="auto">
          <a:xfrm>
            <a:off x="646483" y="285778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9" name="Group 54"/>
          <p:cNvGrpSpPr/>
          <p:nvPr/>
        </p:nvGrpSpPr>
        <p:grpSpPr>
          <a:xfrm>
            <a:off x="6567918" y="6343249"/>
            <a:ext cx="1295706" cy="461665"/>
            <a:chOff x="8402390" y="2285562"/>
            <a:chExt cx="1295706" cy="461665"/>
          </a:xfrm>
        </p:grpSpPr>
        <p:sp>
          <p:nvSpPr>
            <p:cNvPr id="80" name="TextBox 79"/>
            <p:cNvSpPr txBox="1"/>
            <p:nvPr/>
          </p:nvSpPr>
          <p:spPr>
            <a:xfrm>
              <a:off x="8402390" y="2285562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c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cxnSp>
          <p:nvCxnSpPr>
            <p:cNvPr id="81" name="Straight Arrow Connector 80"/>
            <p:cNvCxnSpPr/>
            <p:nvPr/>
          </p:nvCxnSpPr>
          <p:spPr bwMode="auto">
            <a:xfrm flipV="1">
              <a:off x="8658990" y="2386348"/>
              <a:ext cx="1039106" cy="135917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3" name="Group 82"/>
          <p:cNvGrpSpPr/>
          <p:nvPr/>
        </p:nvGrpSpPr>
        <p:grpSpPr>
          <a:xfrm>
            <a:off x="6738825" y="5997720"/>
            <a:ext cx="359543" cy="453973"/>
            <a:chOff x="7081781" y="3026983"/>
            <a:chExt cx="359543" cy="453973"/>
          </a:xfrm>
        </p:grpSpPr>
        <p:sp>
          <p:nvSpPr>
            <p:cNvPr id="84" name="Isosceles Triangle 83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d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86" name="Line 65"/>
          <p:cNvSpPr>
            <a:spLocks noChangeShapeType="1"/>
          </p:cNvSpPr>
          <p:nvPr/>
        </p:nvSpPr>
        <p:spPr bwMode="auto">
          <a:xfrm>
            <a:off x="688046" y="314873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6851683" y="748182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Processed vertex 3!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93" name="Line 65"/>
          <p:cNvSpPr>
            <a:spLocks noChangeShapeType="1"/>
          </p:cNvSpPr>
          <p:nvPr/>
        </p:nvSpPr>
        <p:spPr bwMode="auto">
          <a:xfrm>
            <a:off x="688041" y="345353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Rounded Rectangular Callout 98"/>
          <p:cNvSpPr/>
          <p:nvPr/>
        </p:nvSpPr>
        <p:spPr bwMode="auto">
          <a:xfrm>
            <a:off x="5315232" y="3934691"/>
            <a:ext cx="2427890" cy="931567"/>
          </a:xfrm>
          <a:prstGeom prst="wedgeRoundRectCallout">
            <a:avLst>
              <a:gd name="adj1" fmla="val 55846"/>
              <a:gd name="adj2" fmla="val 207198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Vertex #3 has NO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outgoing edges at all! So we’re done.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7.40741E-7 L -0.13194 7.40741E-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8 -0.00047 L -0.06372 -0.0004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2" grpId="0" animBg="1"/>
      <p:bldP spid="92" grpId="1" animBg="1"/>
      <p:bldP spid="96" grpId="0"/>
      <p:bldP spid="78" grpId="0" animBg="1"/>
      <p:bldP spid="78" grpId="1" animBg="1"/>
      <p:bldP spid="86" grpId="0" animBg="1"/>
      <p:bldP spid="86" grpId="1" animBg="1"/>
      <p:bldP spid="90" grpId="0"/>
      <p:bldP spid="93" grpId="0" animBg="1"/>
      <p:bldP spid="93" grpId="1" animBg="1"/>
      <p:bldP spid="99" grpId="0" animBg="1"/>
      <p:bldP spid="99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8685003" y="5133340"/>
            <a:ext cx="276225" cy="431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48"/>
          <p:cNvGrpSpPr/>
          <p:nvPr/>
        </p:nvGrpSpPr>
        <p:grpSpPr>
          <a:xfrm>
            <a:off x="6922876" y="5184140"/>
            <a:ext cx="2054227" cy="1485900"/>
            <a:chOff x="6922876" y="5184140"/>
            <a:chExt cx="2054227" cy="1485900"/>
          </a:xfrm>
        </p:grpSpPr>
        <p:grpSp>
          <p:nvGrpSpPr>
            <p:cNvPr id="6" name="Group 32"/>
            <p:cNvGrpSpPr>
              <a:grpSpLocks/>
            </p:cNvGrpSpPr>
            <p:nvPr/>
          </p:nvGrpSpPr>
          <p:grpSpPr bwMode="auto">
            <a:xfrm>
              <a:off x="6922876" y="5368290"/>
              <a:ext cx="1635124" cy="1301750"/>
              <a:chOff x="4325" y="3355"/>
              <a:chExt cx="1030" cy="820"/>
            </a:xfrm>
          </p:grpSpPr>
          <p:sp>
            <p:nvSpPr>
              <p:cNvPr id="7" name="Oval 15"/>
              <p:cNvSpPr>
                <a:spLocks noChangeArrowheads="1"/>
              </p:cNvSpPr>
              <p:nvPr/>
            </p:nvSpPr>
            <p:spPr bwMode="auto">
              <a:xfrm>
                <a:off x="4336" y="3627"/>
                <a:ext cx="173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Text Box 16"/>
              <p:cNvSpPr txBox="1">
                <a:spLocks noChangeArrowheads="1"/>
              </p:cNvSpPr>
              <p:nvPr/>
            </p:nvSpPr>
            <p:spPr bwMode="auto">
              <a:xfrm>
                <a:off x="4325" y="3655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 smtClean="0"/>
                  <a:t>0</a:t>
                </a:r>
                <a:endParaRPr lang="en-US" sz="1800" dirty="0"/>
              </a:p>
            </p:txBody>
          </p:sp>
          <p:sp>
            <p:nvSpPr>
              <p:cNvPr id="9" name="Oval 17"/>
              <p:cNvSpPr>
                <a:spLocks noChangeArrowheads="1"/>
              </p:cNvSpPr>
              <p:nvPr/>
            </p:nvSpPr>
            <p:spPr bwMode="auto">
              <a:xfrm>
                <a:off x="4772" y="3355"/>
                <a:ext cx="173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Text Box 18"/>
              <p:cNvSpPr txBox="1">
                <a:spLocks noChangeArrowheads="1"/>
              </p:cNvSpPr>
              <p:nvPr/>
            </p:nvSpPr>
            <p:spPr bwMode="auto">
              <a:xfrm>
                <a:off x="4761" y="3383"/>
                <a:ext cx="1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 smtClean="0"/>
                  <a:t>1</a:t>
                </a:r>
                <a:endParaRPr lang="en-US" sz="1800" dirty="0"/>
              </a:p>
            </p:txBody>
          </p:sp>
          <p:sp>
            <p:nvSpPr>
              <p:cNvPr id="11" name="Oval 19"/>
              <p:cNvSpPr>
                <a:spLocks noChangeArrowheads="1"/>
              </p:cNvSpPr>
              <p:nvPr/>
            </p:nvSpPr>
            <p:spPr bwMode="auto">
              <a:xfrm>
                <a:off x="5175" y="3627"/>
                <a:ext cx="173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Text Box 20"/>
              <p:cNvSpPr txBox="1">
                <a:spLocks noChangeArrowheads="1"/>
              </p:cNvSpPr>
              <p:nvPr/>
            </p:nvSpPr>
            <p:spPr bwMode="auto">
              <a:xfrm>
                <a:off x="5151" y="3655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 smtClean="0"/>
                  <a:t>2</a:t>
                </a:r>
                <a:endParaRPr lang="en-US" sz="1800" dirty="0"/>
              </a:p>
            </p:txBody>
          </p:sp>
          <p:sp>
            <p:nvSpPr>
              <p:cNvPr id="13" name="Oval 23"/>
              <p:cNvSpPr>
                <a:spLocks noChangeArrowheads="1"/>
              </p:cNvSpPr>
              <p:nvPr/>
            </p:nvSpPr>
            <p:spPr bwMode="auto">
              <a:xfrm>
                <a:off x="4923" y="3903"/>
                <a:ext cx="174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Text Box 24"/>
              <p:cNvSpPr txBox="1">
                <a:spLocks noChangeArrowheads="1"/>
              </p:cNvSpPr>
              <p:nvPr/>
            </p:nvSpPr>
            <p:spPr bwMode="auto">
              <a:xfrm>
                <a:off x="4928" y="3931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 smtClean="0"/>
                  <a:t>3</a:t>
                </a:r>
                <a:endParaRPr lang="en-US" sz="1800" dirty="0"/>
              </a:p>
            </p:txBody>
          </p:sp>
          <p:sp>
            <p:nvSpPr>
              <p:cNvPr id="15" name="Line 25"/>
              <p:cNvSpPr>
                <a:spLocks noChangeShapeType="1"/>
              </p:cNvSpPr>
              <p:nvPr/>
            </p:nvSpPr>
            <p:spPr bwMode="auto">
              <a:xfrm flipV="1">
                <a:off x="4496" y="3540"/>
                <a:ext cx="276" cy="151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26"/>
              <p:cNvSpPr>
                <a:spLocks noChangeShapeType="1"/>
              </p:cNvSpPr>
              <p:nvPr/>
            </p:nvSpPr>
            <p:spPr bwMode="auto">
              <a:xfrm>
                <a:off x="4499" y="3815"/>
                <a:ext cx="430" cy="193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27"/>
              <p:cNvSpPr>
                <a:spLocks noChangeShapeType="1"/>
              </p:cNvSpPr>
              <p:nvPr/>
            </p:nvSpPr>
            <p:spPr bwMode="auto">
              <a:xfrm>
                <a:off x="4938" y="3544"/>
                <a:ext cx="266" cy="132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30"/>
              <p:cNvSpPr>
                <a:spLocks noChangeShapeType="1"/>
              </p:cNvSpPr>
              <p:nvPr/>
            </p:nvSpPr>
            <p:spPr bwMode="auto">
              <a:xfrm>
                <a:off x="4860" y="3620"/>
                <a:ext cx="115" cy="303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31"/>
              <p:cNvSpPr>
                <a:spLocks noChangeShapeType="1"/>
              </p:cNvSpPr>
              <p:nvPr/>
            </p:nvSpPr>
            <p:spPr bwMode="auto">
              <a:xfrm flipH="1">
                <a:off x="4984" y="3817"/>
                <a:ext cx="218" cy="156"/>
              </a:xfrm>
              <a:prstGeom prst="line">
                <a:avLst/>
              </a:prstGeom>
              <a:noFill/>
              <a:ln w="41275">
                <a:noFill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" name="Line 27"/>
            <p:cNvSpPr>
              <a:spLocks noChangeShapeType="1"/>
            </p:cNvSpPr>
            <p:nvPr/>
          </p:nvSpPr>
          <p:spPr bwMode="auto">
            <a:xfrm flipV="1">
              <a:off x="8480215" y="5499100"/>
              <a:ext cx="295485" cy="359728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Text Box 20"/>
            <p:cNvSpPr txBox="1">
              <a:spLocks noChangeArrowheads="1"/>
            </p:cNvSpPr>
            <p:nvPr/>
          </p:nvSpPr>
          <p:spPr bwMode="auto">
            <a:xfrm>
              <a:off x="8653253" y="5184140"/>
              <a:ext cx="3238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4</a:t>
              </a:r>
              <a:endParaRPr lang="en-US" sz="1800" dirty="0"/>
            </a:p>
          </p:txBody>
        </p:sp>
      </p:grpSp>
      <p:grpSp>
        <p:nvGrpSpPr>
          <p:cNvPr id="20" name="Group 40"/>
          <p:cNvGrpSpPr/>
          <p:nvPr/>
        </p:nvGrpSpPr>
        <p:grpSpPr>
          <a:xfrm>
            <a:off x="337382" y="5003800"/>
            <a:ext cx="618978" cy="1143674"/>
            <a:chOff x="337382" y="5003800"/>
            <a:chExt cx="618978" cy="1143674"/>
          </a:xfrm>
        </p:grpSpPr>
        <p:sp>
          <p:nvSpPr>
            <p:cNvPr id="39" name="TextBox 38"/>
            <p:cNvSpPr txBox="1"/>
            <p:nvPr/>
          </p:nvSpPr>
          <p:spPr>
            <a:xfrm>
              <a:off x="444500" y="5003800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c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337382" y="5444089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872B-7BAD-4139-93C7-710812D22E0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65125" y="1153492"/>
            <a:ext cx="7231429" cy="378565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6666"/>
                </a:solidFill>
              </a:rPr>
              <a:t>Breadth-First-Search </a:t>
            </a:r>
            <a:r>
              <a:rPr lang="en-US" sz="2000" dirty="0" smtClean="0"/>
              <a:t>(</a:t>
            </a:r>
            <a:r>
              <a:rPr lang="en-US" sz="2000" dirty="0" err="1" smtClean="0">
                <a:solidFill>
                  <a:srgbClr val="6600CC"/>
                </a:solidFill>
              </a:rPr>
              <a:t>startVertex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   Add </a:t>
            </a:r>
            <a:r>
              <a:rPr lang="en-US" sz="2000" dirty="0"/>
              <a:t>the starting vertex to our </a:t>
            </a:r>
            <a:r>
              <a:rPr lang="en-US" sz="2000" dirty="0" smtClean="0">
                <a:solidFill>
                  <a:srgbClr val="A50021"/>
                </a:solidFill>
              </a:rPr>
              <a:t>queue</a:t>
            </a:r>
            <a:endParaRPr lang="en-US" sz="2000" dirty="0"/>
          </a:p>
          <a:p>
            <a:r>
              <a:rPr lang="en-US" sz="2000" dirty="0" smtClean="0"/>
              <a:t>   Mark </a:t>
            </a:r>
            <a:r>
              <a:rPr lang="en-US" sz="2000" dirty="0"/>
              <a:t>the starting vertex as </a:t>
            </a:r>
            <a:r>
              <a:rPr lang="en-US" sz="2000" dirty="0">
                <a:solidFill>
                  <a:schemeClr val="accent2"/>
                </a:solidFill>
              </a:rPr>
              <a:t>“discovered”</a:t>
            </a:r>
          </a:p>
          <a:p>
            <a:r>
              <a:rPr lang="en-US" sz="2000" dirty="0" smtClean="0"/>
              <a:t>   While </a:t>
            </a:r>
            <a:r>
              <a:rPr lang="en-US" sz="2000" dirty="0"/>
              <a:t>the queue is not empty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</a:t>
            </a:r>
            <a:r>
              <a:rPr lang="en-US" sz="2000" dirty="0" err="1"/>
              <a:t>Dequeue</a:t>
            </a:r>
            <a:r>
              <a:rPr lang="en-US" sz="2000" dirty="0"/>
              <a:t> the top vertex from the queue and place in </a:t>
            </a:r>
            <a:r>
              <a:rPr lang="en-US" sz="2000" dirty="0">
                <a:solidFill>
                  <a:schemeClr val="accent2"/>
                </a:solidFill>
              </a:rPr>
              <a:t>c</a:t>
            </a:r>
          </a:p>
          <a:p>
            <a:r>
              <a:rPr lang="en-US" sz="2000" dirty="0" smtClean="0"/>
              <a:t>       </a:t>
            </a:r>
            <a:r>
              <a:rPr lang="en-US" sz="2000" dirty="0"/>
              <a:t>Process vertex </a:t>
            </a:r>
            <a:r>
              <a:rPr lang="en-US" sz="2000" dirty="0">
                <a:solidFill>
                  <a:schemeClr val="accent2"/>
                </a:solidFill>
              </a:rPr>
              <a:t>c</a:t>
            </a:r>
            <a:r>
              <a:rPr lang="en-US" sz="2000" dirty="0"/>
              <a:t> (e.g., print its contents out)</a:t>
            </a:r>
          </a:p>
          <a:p>
            <a:r>
              <a:rPr lang="en-US" sz="2000" dirty="0" smtClean="0"/>
              <a:t>       </a:t>
            </a:r>
            <a:r>
              <a:rPr lang="en-US" sz="2000" dirty="0"/>
              <a:t>For each vertex </a:t>
            </a:r>
            <a:r>
              <a:rPr lang="en-US" sz="2000" dirty="0">
                <a:solidFill>
                  <a:schemeClr val="accent2"/>
                </a:solidFill>
              </a:rPr>
              <a:t>v</a:t>
            </a:r>
            <a:r>
              <a:rPr lang="en-US" sz="2000" dirty="0"/>
              <a:t> directly reachable from </a:t>
            </a:r>
            <a:r>
              <a:rPr lang="en-US" sz="2000" dirty="0">
                <a:solidFill>
                  <a:schemeClr val="accent2"/>
                </a:solidFill>
              </a:rPr>
              <a:t>c</a:t>
            </a:r>
            <a:r>
              <a:rPr lang="en-US" sz="2000" dirty="0"/>
              <a:t> </a:t>
            </a:r>
          </a:p>
          <a:p>
            <a:r>
              <a:rPr lang="en-US" sz="2000" dirty="0" smtClean="0"/>
              <a:t>  </a:t>
            </a:r>
            <a:r>
              <a:rPr lang="en-US" sz="2000" dirty="0"/>
              <a:t>	   If</a:t>
            </a:r>
            <a:r>
              <a:rPr lang="en-US" sz="2000" dirty="0">
                <a:solidFill>
                  <a:schemeClr val="accent2"/>
                </a:solidFill>
              </a:rPr>
              <a:t> v</a:t>
            </a:r>
            <a:r>
              <a:rPr lang="en-US" sz="2000" dirty="0"/>
              <a:t> has not yet been </a:t>
            </a:r>
            <a:r>
              <a:rPr lang="en-US" sz="2000" dirty="0">
                <a:solidFill>
                  <a:schemeClr val="accent2"/>
                </a:solidFill>
              </a:rPr>
              <a:t>“discovered”</a:t>
            </a:r>
          </a:p>
          <a:p>
            <a:r>
              <a:rPr lang="en-US" sz="2000" dirty="0"/>
              <a:t>                  Mark </a:t>
            </a:r>
            <a:r>
              <a:rPr lang="en-US" sz="2000" dirty="0">
                <a:solidFill>
                  <a:schemeClr val="accent2"/>
                </a:solidFill>
              </a:rPr>
              <a:t>v</a:t>
            </a:r>
            <a:r>
              <a:rPr lang="en-US" sz="2000" dirty="0"/>
              <a:t> as </a:t>
            </a:r>
            <a:r>
              <a:rPr lang="en-US" sz="2000" dirty="0">
                <a:solidFill>
                  <a:schemeClr val="accent2"/>
                </a:solidFill>
              </a:rPr>
              <a:t>“discovered”     </a:t>
            </a:r>
          </a:p>
          <a:p>
            <a:r>
              <a:rPr lang="en-US" sz="2000" dirty="0"/>
              <a:t>                  Insert vertex </a:t>
            </a:r>
            <a:r>
              <a:rPr lang="en-US" sz="2000" dirty="0">
                <a:solidFill>
                  <a:schemeClr val="accent2"/>
                </a:solidFill>
              </a:rPr>
              <a:t>v</a:t>
            </a:r>
            <a:r>
              <a:rPr lang="en-US" sz="2000" dirty="0"/>
              <a:t> into the </a:t>
            </a:r>
            <a:r>
              <a:rPr lang="en-US" sz="2000" dirty="0" smtClean="0">
                <a:solidFill>
                  <a:srgbClr val="A50021"/>
                </a:solidFill>
              </a:rPr>
              <a:t>queue</a:t>
            </a:r>
          </a:p>
          <a:p>
            <a:r>
              <a:rPr lang="en-US" sz="2000" dirty="0" smtClean="0">
                <a:solidFill>
                  <a:srgbClr val="A50021"/>
                </a:solidFill>
              </a:rPr>
              <a:t>}</a:t>
            </a:r>
            <a:endParaRPr lang="en-US" sz="2000" dirty="0">
              <a:solidFill>
                <a:srgbClr val="A50021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>
          <a:xfrm>
            <a:off x="-304800" y="-76200"/>
            <a:ext cx="7772400" cy="1143000"/>
          </a:xfrm>
          <a:noFill/>
          <a:ln/>
        </p:spPr>
        <p:txBody>
          <a:bodyPr/>
          <a:lstStyle/>
          <a:p>
            <a:r>
              <a:rPr lang="en-US" sz="3200" dirty="0" smtClean="0"/>
              <a:t>Breadth-first Traversal Demo</a:t>
            </a:r>
            <a:endParaRPr lang="en-US" sz="3200" dirty="0"/>
          </a:p>
        </p:txBody>
      </p:sp>
      <p:grpSp>
        <p:nvGrpSpPr>
          <p:cNvPr id="21" name="Group 41"/>
          <p:cNvGrpSpPr/>
          <p:nvPr/>
        </p:nvGrpSpPr>
        <p:grpSpPr>
          <a:xfrm>
            <a:off x="1448969" y="5022161"/>
            <a:ext cx="3761891" cy="1126124"/>
            <a:chOff x="1448969" y="5022161"/>
            <a:chExt cx="3761891" cy="1126124"/>
          </a:xfrm>
        </p:grpSpPr>
        <p:sp>
          <p:nvSpPr>
            <p:cNvPr id="24" name="Rectangle 23"/>
            <p:cNvSpPr/>
            <p:nvPr/>
          </p:nvSpPr>
          <p:spPr bwMode="auto">
            <a:xfrm>
              <a:off x="1519312" y="5444089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48969" y="5022161"/>
              <a:ext cx="1111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Queue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2130306" y="5443278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750451" y="5444899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361445" y="5443980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3980888" y="5444900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4591882" y="5443981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grpSp>
        <p:nvGrpSpPr>
          <p:cNvPr id="22" name="Group 54"/>
          <p:cNvGrpSpPr/>
          <p:nvPr/>
        </p:nvGrpSpPr>
        <p:grpSpPr>
          <a:xfrm>
            <a:off x="7844885" y="5108725"/>
            <a:ext cx="359543" cy="453973"/>
            <a:chOff x="7081781" y="3026983"/>
            <a:chExt cx="359543" cy="453973"/>
          </a:xfrm>
        </p:grpSpPr>
        <p:sp>
          <p:nvSpPr>
            <p:cNvPr id="56" name="Isosceles Triangle 55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d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86"/>
          <p:cNvGrpSpPr/>
          <p:nvPr/>
        </p:nvGrpSpPr>
        <p:grpSpPr>
          <a:xfrm>
            <a:off x="7654385" y="6404027"/>
            <a:ext cx="359543" cy="453973"/>
            <a:chOff x="7081781" y="3026983"/>
            <a:chExt cx="359543" cy="453973"/>
          </a:xfrm>
        </p:grpSpPr>
        <p:sp>
          <p:nvSpPr>
            <p:cNvPr id="88" name="Isosceles Triangle 87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d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92" name="Line 65"/>
          <p:cNvSpPr>
            <a:spLocks noChangeShapeType="1"/>
          </p:cNvSpPr>
          <p:nvPr/>
        </p:nvSpPr>
        <p:spPr bwMode="auto">
          <a:xfrm>
            <a:off x="383243" y="253912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" name="Group 98"/>
          <p:cNvGrpSpPr/>
          <p:nvPr/>
        </p:nvGrpSpPr>
        <p:grpSpPr>
          <a:xfrm>
            <a:off x="8314785" y="6137327"/>
            <a:ext cx="359543" cy="453973"/>
            <a:chOff x="7081781" y="3026983"/>
            <a:chExt cx="359543" cy="453973"/>
          </a:xfrm>
        </p:grpSpPr>
        <p:sp>
          <p:nvSpPr>
            <p:cNvPr id="100" name="Isosceles Triangle 99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d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78" name="Line 65"/>
          <p:cNvSpPr>
            <a:spLocks noChangeShapeType="1"/>
          </p:cNvSpPr>
          <p:nvPr/>
        </p:nvSpPr>
        <p:spPr bwMode="auto">
          <a:xfrm>
            <a:off x="646483" y="285778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" name="Group 82"/>
          <p:cNvGrpSpPr/>
          <p:nvPr/>
        </p:nvGrpSpPr>
        <p:grpSpPr>
          <a:xfrm>
            <a:off x="6738825" y="5997720"/>
            <a:ext cx="359543" cy="453973"/>
            <a:chOff x="7081781" y="3026983"/>
            <a:chExt cx="359543" cy="453973"/>
          </a:xfrm>
        </p:grpSpPr>
        <p:sp>
          <p:nvSpPr>
            <p:cNvPr id="84" name="Isosceles Triangle 83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d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86" name="Line 65"/>
          <p:cNvSpPr>
            <a:spLocks noChangeShapeType="1"/>
          </p:cNvSpPr>
          <p:nvPr/>
        </p:nvSpPr>
        <p:spPr bwMode="auto">
          <a:xfrm>
            <a:off x="688046" y="314873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Line 65"/>
          <p:cNvSpPr>
            <a:spLocks noChangeShapeType="1"/>
          </p:cNvSpPr>
          <p:nvPr/>
        </p:nvSpPr>
        <p:spPr bwMode="auto">
          <a:xfrm>
            <a:off x="688041" y="345353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678685" y="5537195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2</a:t>
            </a:r>
            <a:endParaRPr lang="en-US" dirty="0">
              <a:solidFill>
                <a:srgbClr val="7030A0"/>
              </a:solidFill>
            </a:endParaRPr>
          </a:p>
        </p:txBody>
      </p:sp>
      <p:grpSp>
        <p:nvGrpSpPr>
          <p:cNvPr id="60" name="Group 54"/>
          <p:cNvGrpSpPr/>
          <p:nvPr/>
        </p:nvGrpSpPr>
        <p:grpSpPr>
          <a:xfrm>
            <a:off x="8232926" y="4778160"/>
            <a:ext cx="343364" cy="946371"/>
            <a:chOff x="8346970" y="2285562"/>
            <a:chExt cx="343364" cy="946371"/>
          </a:xfrm>
        </p:grpSpPr>
        <p:sp>
          <p:nvSpPr>
            <p:cNvPr id="61" name="TextBox 60"/>
            <p:cNvSpPr txBox="1"/>
            <p:nvPr/>
          </p:nvSpPr>
          <p:spPr>
            <a:xfrm>
              <a:off x="8346970" y="2285562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c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cxnSp>
          <p:nvCxnSpPr>
            <p:cNvPr id="62" name="Straight Arrow Connector 61"/>
            <p:cNvCxnSpPr/>
            <p:nvPr/>
          </p:nvCxnSpPr>
          <p:spPr bwMode="auto">
            <a:xfrm>
              <a:off x="8506589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4" name="TextBox 43"/>
          <p:cNvSpPr txBox="1"/>
          <p:nvPr/>
        </p:nvSpPr>
        <p:spPr>
          <a:xfrm>
            <a:off x="6856575" y="161400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Processed vertex 0!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865543" y="457232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Processed vertex 1!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851683" y="748182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Processed vertex 3!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858843" y="1018112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Processed vertex 2!</a:t>
            </a:r>
            <a:endParaRPr lang="en-US" sz="1600" dirty="0">
              <a:solidFill>
                <a:srgbClr val="7030A0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 bwMode="auto">
          <a:xfrm flipV="1">
            <a:off x="8469983" y="5471381"/>
            <a:ext cx="325225" cy="38049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8" name="Group 54"/>
          <p:cNvGrpSpPr/>
          <p:nvPr/>
        </p:nvGrpSpPr>
        <p:grpSpPr>
          <a:xfrm>
            <a:off x="8684709" y="4166191"/>
            <a:ext cx="343364" cy="946371"/>
            <a:chOff x="8346970" y="2285562"/>
            <a:chExt cx="343364" cy="946371"/>
          </a:xfrm>
        </p:grpSpPr>
        <p:sp>
          <p:nvSpPr>
            <p:cNvPr id="69" name="TextBox 68"/>
            <p:cNvSpPr txBox="1"/>
            <p:nvPr/>
          </p:nvSpPr>
          <p:spPr>
            <a:xfrm>
              <a:off x="8346970" y="2285562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v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cxnSp>
          <p:nvCxnSpPr>
            <p:cNvPr id="70" name="Straight Arrow Connector 69"/>
            <p:cNvCxnSpPr/>
            <p:nvPr/>
          </p:nvCxnSpPr>
          <p:spPr bwMode="auto">
            <a:xfrm>
              <a:off x="8506589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1" name="Line 65"/>
          <p:cNvSpPr>
            <a:spLocks noChangeShapeType="1"/>
          </p:cNvSpPr>
          <p:nvPr/>
        </p:nvSpPr>
        <p:spPr bwMode="auto">
          <a:xfrm>
            <a:off x="1260855" y="3753082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Line 65"/>
          <p:cNvSpPr>
            <a:spLocks noChangeShapeType="1"/>
          </p:cNvSpPr>
          <p:nvPr/>
        </p:nvSpPr>
        <p:spPr bwMode="auto">
          <a:xfrm>
            <a:off x="1486828" y="409466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3" name="Group 98"/>
          <p:cNvGrpSpPr/>
          <p:nvPr/>
        </p:nvGrpSpPr>
        <p:grpSpPr>
          <a:xfrm>
            <a:off x="8687901" y="5480428"/>
            <a:ext cx="359543" cy="453973"/>
            <a:chOff x="7081781" y="3026983"/>
            <a:chExt cx="359543" cy="453973"/>
          </a:xfrm>
        </p:grpSpPr>
        <p:sp>
          <p:nvSpPr>
            <p:cNvPr id="74" name="Isosceles Triangle 73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d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77" name="Line 65"/>
          <p:cNvSpPr>
            <a:spLocks noChangeShapeType="1"/>
          </p:cNvSpPr>
          <p:nvPr/>
        </p:nvSpPr>
        <p:spPr bwMode="auto">
          <a:xfrm>
            <a:off x="1513108" y="438369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1672040" y="553720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4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82" name="Line 65"/>
          <p:cNvSpPr>
            <a:spLocks noChangeShapeType="1"/>
          </p:cNvSpPr>
          <p:nvPr/>
        </p:nvSpPr>
        <p:spPr bwMode="auto">
          <a:xfrm>
            <a:off x="677536" y="345353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Rounded Rectangular Callout 82"/>
          <p:cNvSpPr/>
          <p:nvPr/>
        </p:nvSpPr>
        <p:spPr bwMode="auto">
          <a:xfrm>
            <a:off x="5814951" y="3437361"/>
            <a:ext cx="2427890" cy="931567"/>
          </a:xfrm>
          <a:prstGeom prst="wedgeRoundRectCallout">
            <a:avLst>
              <a:gd name="adj1" fmla="val 55846"/>
              <a:gd name="adj2" fmla="val 207198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Vertex #2 has no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more outgoing edges…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7" name="Line 65"/>
          <p:cNvSpPr>
            <a:spLocks noChangeShapeType="1"/>
          </p:cNvSpPr>
          <p:nvPr/>
        </p:nvSpPr>
        <p:spPr bwMode="auto">
          <a:xfrm>
            <a:off x="367481" y="2544387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Line 65"/>
          <p:cNvSpPr>
            <a:spLocks noChangeShapeType="1"/>
          </p:cNvSpPr>
          <p:nvPr/>
        </p:nvSpPr>
        <p:spPr bwMode="auto">
          <a:xfrm>
            <a:off x="667026" y="2854441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Line 65"/>
          <p:cNvSpPr>
            <a:spLocks noChangeShapeType="1"/>
          </p:cNvSpPr>
          <p:nvPr/>
        </p:nvSpPr>
        <p:spPr bwMode="auto">
          <a:xfrm>
            <a:off x="703816" y="316450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6853593" y="1275612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Processed vertex 4!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98" name="Line 65"/>
          <p:cNvSpPr>
            <a:spLocks noChangeShapeType="1"/>
          </p:cNvSpPr>
          <p:nvPr/>
        </p:nvSpPr>
        <p:spPr bwMode="auto">
          <a:xfrm>
            <a:off x="688056" y="345353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Rounded Rectangular Callout 101"/>
          <p:cNvSpPr/>
          <p:nvPr/>
        </p:nvSpPr>
        <p:spPr bwMode="auto">
          <a:xfrm>
            <a:off x="6177558" y="2780464"/>
            <a:ext cx="2427890" cy="931567"/>
          </a:xfrm>
          <a:prstGeom prst="wedgeRoundRectCallout">
            <a:avLst>
              <a:gd name="adj1" fmla="val 55846"/>
              <a:gd name="adj2" fmla="val 207198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Vertex #4 </a:t>
            </a: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has NO </a:t>
            </a:r>
            <a:r>
              <a:rPr kumimoji="0" lang="en-US" sz="1800" b="0" i="0" u="none" strike="noStrike" cap="none" normalizeH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outgoing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edges…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3" name="Line 65"/>
          <p:cNvSpPr>
            <a:spLocks noChangeShapeType="1"/>
          </p:cNvSpPr>
          <p:nvPr/>
        </p:nvSpPr>
        <p:spPr bwMode="auto">
          <a:xfrm>
            <a:off x="393756" y="2539132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Rounded Rectangular Callout 103"/>
          <p:cNvSpPr/>
          <p:nvPr/>
        </p:nvSpPr>
        <p:spPr bwMode="auto">
          <a:xfrm>
            <a:off x="2262455" y="315788"/>
            <a:ext cx="2427890" cy="931567"/>
          </a:xfrm>
          <a:prstGeom prst="wedgeRoundRectCallout">
            <a:avLst>
              <a:gd name="adj1" fmla="val -48916"/>
              <a:gd name="adj2" fmla="val 176736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And finally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we’re done!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7.40741E-7 L -0.13629 7.40741E-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2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38099E-6 L -0.13056 1.38099E-6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2" grpId="1" animBg="1"/>
      <p:bldP spid="78" grpId="0" animBg="1"/>
      <p:bldP spid="78" grpId="1" animBg="1"/>
      <p:bldP spid="86" grpId="0" animBg="1"/>
      <p:bldP spid="86" grpId="1" animBg="1"/>
      <p:bldP spid="93" grpId="0" animBg="1"/>
      <p:bldP spid="93" grpId="1" animBg="1"/>
      <p:bldP spid="59" grpId="0" build="allAtOnce"/>
      <p:bldP spid="63" grpId="0"/>
      <p:bldP spid="71" grpId="0" animBg="1"/>
      <p:bldP spid="71" grpId="1" animBg="1"/>
      <p:bldP spid="72" grpId="0" animBg="1"/>
      <p:bldP spid="72" grpId="1" animBg="1"/>
      <p:bldP spid="77" grpId="0" animBg="1"/>
      <p:bldP spid="77" grpId="1" animBg="1"/>
      <p:bldP spid="79" grpId="0"/>
      <p:bldP spid="79" grpId="1"/>
      <p:bldP spid="82" grpId="0" animBg="1"/>
      <p:bldP spid="82" grpId="1" animBg="1"/>
      <p:bldP spid="83" grpId="0" animBg="1"/>
      <p:bldP spid="83" grpId="1" animBg="1"/>
      <p:bldP spid="87" grpId="0" animBg="1"/>
      <p:bldP spid="87" grpId="1" animBg="1"/>
      <p:bldP spid="94" grpId="0" animBg="1"/>
      <p:bldP spid="94" grpId="1" animBg="1"/>
      <p:bldP spid="95" grpId="0" animBg="1"/>
      <p:bldP spid="95" grpId="1" animBg="1"/>
      <p:bldP spid="97" grpId="0"/>
      <p:bldP spid="98" grpId="0" animBg="1"/>
      <p:bldP spid="98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872B-7BAD-4139-93C7-710812D22E0B}" type="slidenum">
              <a:rPr lang="en-US" smtClean="0"/>
              <a:pPr/>
              <a:t>34</a:t>
            </a:fld>
            <a:endParaRPr lang="en-US"/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2485696" y="3124200"/>
            <a:ext cx="762000" cy="685800"/>
            <a:chOff x="1104" y="2736"/>
            <a:chExt cx="480" cy="432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1161" y="2826"/>
              <a:ext cx="411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Start</a:t>
              </a:r>
            </a:p>
            <a:p>
              <a:pPr algn="ctr"/>
              <a:r>
                <a:rPr lang="en-US" sz="1400"/>
                <a:t>Room</a:t>
              </a:r>
            </a:p>
          </p:txBody>
        </p:sp>
      </p:grp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3693784" y="2743200"/>
            <a:ext cx="762000" cy="685800"/>
            <a:chOff x="1104" y="2736"/>
            <a:chExt cx="480" cy="432"/>
          </a:xfrm>
        </p:grpSpPr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1142" y="2826"/>
              <a:ext cx="43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Goblin</a:t>
              </a:r>
            </a:p>
            <a:p>
              <a:pPr algn="ctr"/>
              <a:r>
                <a:rPr lang="en-US" sz="1400"/>
                <a:t>Room</a:t>
              </a:r>
            </a:p>
          </p:txBody>
        </p:sp>
      </p:grpSp>
      <p:grpSp>
        <p:nvGrpSpPr>
          <p:cNvPr id="10" name="Group 12"/>
          <p:cNvGrpSpPr>
            <a:grpSpLocks/>
          </p:cNvGrpSpPr>
          <p:nvPr/>
        </p:nvGrpSpPr>
        <p:grpSpPr bwMode="auto">
          <a:xfrm>
            <a:off x="3541384" y="3886200"/>
            <a:ext cx="762000" cy="685800"/>
            <a:chOff x="1104" y="2736"/>
            <a:chExt cx="480" cy="432"/>
          </a:xfrm>
        </p:grpSpPr>
        <p:sp>
          <p:nvSpPr>
            <p:cNvPr id="11" name="Oval 13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1146" y="2826"/>
              <a:ext cx="429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Ghoul</a:t>
              </a:r>
            </a:p>
            <a:p>
              <a:pPr algn="ctr"/>
              <a:r>
                <a:rPr lang="en-US" sz="1400"/>
                <a:t>Study</a:t>
              </a:r>
            </a:p>
          </p:txBody>
        </p:sp>
      </p:grpSp>
      <p:grpSp>
        <p:nvGrpSpPr>
          <p:cNvPr id="13" name="Group 15"/>
          <p:cNvGrpSpPr>
            <a:grpSpLocks/>
          </p:cNvGrpSpPr>
          <p:nvPr/>
        </p:nvGrpSpPr>
        <p:grpSpPr bwMode="auto">
          <a:xfrm>
            <a:off x="2474584" y="4419600"/>
            <a:ext cx="762000" cy="685800"/>
            <a:chOff x="1104" y="2736"/>
            <a:chExt cx="480" cy="432"/>
          </a:xfrm>
        </p:grpSpPr>
        <p:sp>
          <p:nvSpPr>
            <p:cNvPr id="14" name="Oval 16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1146" y="2826"/>
              <a:ext cx="43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Ghost</a:t>
              </a:r>
            </a:p>
            <a:p>
              <a:pPr algn="ctr"/>
              <a:r>
                <a:rPr lang="en-US" sz="1400"/>
                <a:t>Galley</a:t>
              </a:r>
            </a:p>
          </p:txBody>
        </p:sp>
      </p:grpSp>
      <p:grpSp>
        <p:nvGrpSpPr>
          <p:cNvPr id="16" name="Group 18"/>
          <p:cNvGrpSpPr>
            <a:grpSpLocks/>
          </p:cNvGrpSpPr>
          <p:nvPr/>
        </p:nvGrpSpPr>
        <p:grpSpPr bwMode="auto">
          <a:xfrm>
            <a:off x="5039984" y="2819400"/>
            <a:ext cx="868362" cy="685800"/>
            <a:chOff x="1088" y="2736"/>
            <a:chExt cx="547" cy="432"/>
          </a:xfrm>
        </p:grpSpPr>
        <p:sp>
          <p:nvSpPr>
            <p:cNvPr id="17" name="Oval 19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1088" y="2826"/>
              <a:ext cx="54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Witch</a:t>
              </a:r>
            </a:p>
            <a:p>
              <a:pPr algn="ctr"/>
              <a:r>
                <a:rPr lang="en-US" sz="1400"/>
                <a:t>Hangout</a:t>
              </a:r>
            </a:p>
          </p:txBody>
        </p:sp>
      </p:grpSp>
      <p:grpSp>
        <p:nvGrpSpPr>
          <p:cNvPr id="19" name="Group 21"/>
          <p:cNvGrpSpPr>
            <a:grpSpLocks/>
          </p:cNvGrpSpPr>
          <p:nvPr/>
        </p:nvGrpSpPr>
        <p:grpSpPr bwMode="auto">
          <a:xfrm>
            <a:off x="6276646" y="2819400"/>
            <a:ext cx="985838" cy="685800"/>
            <a:chOff x="1051" y="2736"/>
            <a:chExt cx="621" cy="432"/>
          </a:xfrm>
        </p:grpSpPr>
        <p:sp>
          <p:nvSpPr>
            <p:cNvPr id="20" name="Oval 22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23"/>
            <p:cNvSpPr txBox="1">
              <a:spLocks noChangeArrowheads="1"/>
            </p:cNvSpPr>
            <p:nvPr/>
          </p:nvSpPr>
          <p:spPr bwMode="auto">
            <a:xfrm>
              <a:off x="1051" y="2826"/>
              <a:ext cx="621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Bats</a:t>
              </a:r>
            </a:p>
            <a:p>
              <a:pPr algn="ctr"/>
              <a:r>
                <a:rPr lang="en-US" sz="1400"/>
                <a:t>Bathroom</a:t>
              </a:r>
            </a:p>
          </p:txBody>
        </p:sp>
      </p:grpSp>
      <p:grpSp>
        <p:nvGrpSpPr>
          <p:cNvPr id="22" name="Group 24"/>
          <p:cNvGrpSpPr>
            <a:grpSpLocks/>
          </p:cNvGrpSpPr>
          <p:nvPr/>
        </p:nvGrpSpPr>
        <p:grpSpPr bwMode="auto">
          <a:xfrm>
            <a:off x="4578021" y="3962400"/>
            <a:ext cx="874713" cy="685800"/>
            <a:chOff x="1085" y="2736"/>
            <a:chExt cx="551" cy="432"/>
          </a:xfrm>
        </p:grpSpPr>
        <p:sp>
          <p:nvSpPr>
            <p:cNvPr id="23" name="Oval 25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26"/>
            <p:cNvSpPr txBox="1">
              <a:spLocks noChangeArrowheads="1"/>
            </p:cNvSpPr>
            <p:nvPr/>
          </p:nvSpPr>
          <p:spPr bwMode="auto">
            <a:xfrm>
              <a:off x="1085" y="2826"/>
              <a:ext cx="551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Warlock</a:t>
              </a:r>
            </a:p>
            <a:p>
              <a:pPr algn="ctr"/>
              <a:r>
                <a:rPr lang="en-US" sz="1400"/>
                <a:t>Lounge</a:t>
              </a:r>
            </a:p>
          </p:txBody>
        </p:sp>
      </p:grpSp>
      <p:grpSp>
        <p:nvGrpSpPr>
          <p:cNvPr id="25" name="Group 27"/>
          <p:cNvGrpSpPr>
            <a:grpSpLocks/>
          </p:cNvGrpSpPr>
          <p:nvPr/>
        </p:nvGrpSpPr>
        <p:grpSpPr bwMode="auto">
          <a:xfrm>
            <a:off x="5370184" y="4724400"/>
            <a:ext cx="798512" cy="685800"/>
            <a:chOff x="1104" y="2736"/>
            <a:chExt cx="503" cy="432"/>
          </a:xfrm>
        </p:grpSpPr>
        <p:sp>
          <p:nvSpPr>
            <p:cNvPr id="26" name="Oval 28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1119" y="2826"/>
              <a:ext cx="48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Carey’s</a:t>
              </a:r>
            </a:p>
            <a:p>
              <a:pPr algn="ctr"/>
              <a:r>
                <a:rPr lang="en-US" sz="1400"/>
                <a:t>Corner</a:t>
              </a:r>
            </a:p>
          </p:txBody>
        </p:sp>
      </p:grpSp>
      <p:sp>
        <p:nvSpPr>
          <p:cNvPr id="28" name="Line 30"/>
          <p:cNvSpPr>
            <a:spLocks noChangeShapeType="1"/>
          </p:cNvSpPr>
          <p:nvPr/>
        </p:nvSpPr>
        <p:spPr bwMode="auto">
          <a:xfrm flipV="1">
            <a:off x="3171496" y="3124200"/>
            <a:ext cx="533400" cy="1524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31"/>
          <p:cNvSpPr>
            <a:spLocks noChangeShapeType="1"/>
          </p:cNvSpPr>
          <p:nvPr/>
        </p:nvSpPr>
        <p:spPr bwMode="auto">
          <a:xfrm flipH="1" flipV="1">
            <a:off x="2790496" y="3810000"/>
            <a:ext cx="76200" cy="6096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32"/>
          <p:cNvSpPr>
            <a:spLocks noChangeShapeType="1"/>
          </p:cNvSpPr>
          <p:nvPr/>
        </p:nvSpPr>
        <p:spPr bwMode="auto">
          <a:xfrm>
            <a:off x="3182609" y="3635375"/>
            <a:ext cx="511175" cy="35877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33"/>
          <p:cNvSpPr>
            <a:spLocks noChangeShapeType="1"/>
          </p:cNvSpPr>
          <p:nvPr/>
        </p:nvSpPr>
        <p:spPr bwMode="auto">
          <a:xfrm>
            <a:off x="4466896" y="3090863"/>
            <a:ext cx="609600" cy="95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34"/>
          <p:cNvSpPr>
            <a:spLocks noChangeShapeType="1"/>
          </p:cNvSpPr>
          <p:nvPr/>
        </p:nvSpPr>
        <p:spPr bwMode="auto">
          <a:xfrm flipV="1">
            <a:off x="4228771" y="3440113"/>
            <a:ext cx="1044575" cy="6318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35"/>
          <p:cNvSpPr>
            <a:spLocks noChangeShapeType="1"/>
          </p:cNvSpPr>
          <p:nvPr/>
        </p:nvSpPr>
        <p:spPr bwMode="auto">
          <a:xfrm>
            <a:off x="5806746" y="3090863"/>
            <a:ext cx="576263" cy="4445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6"/>
          <p:cNvSpPr>
            <a:spLocks noChangeShapeType="1"/>
          </p:cNvSpPr>
          <p:nvPr/>
        </p:nvSpPr>
        <p:spPr bwMode="auto">
          <a:xfrm flipV="1">
            <a:off x="5262234" y="3440113"/>
            <a:ext cx="1349375" cy="719137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37"/>
          <p:cNvSpPr>
            <a:spLocks noChangeShapeType="1"/>
          </p:cNvSpPr>
          <p:nvPr/>
        </p:nvSpPr>
        <p:spPr bwMode="auto">
          <a:xfrm>
            <a:off x="4162096" y="4495800"/>
            <a:ext cx="1230313" cy="5556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6" name="Group 38"/>
          <p:cNvGrpSpPr>
            <a:grpSpLocks/>
          </p:cNvGrpSpPr>
          <p:nvPr/>
        </p:nvGrpSpPr>
        <p:grpSpPr bwMode="auto">
          <a:xfrm>
            <a:off x="6143296" y="4038600"/>
            <a:ext cx="939800" cy="685800"/>
            <a:chOff x="1063" y="2736"/>
            <a:chExt cx="592" cy="432"/>
          </a:xfrm>
        </p:grpSpPr>
        <p:sp>
          <p:nvSpPr>
            <p:cNvPr id="37" name="Oval 39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Text Box 40"/>
            <p:cNvSpPr txBox="1">
              <a:spLocks noChangeArrowheads="1"/>
            </p:cNvSpPr>
            <p:nvPr/>
          </p:nvSpPr>
          <p:spPr bwMode="auto">
            <a:xfrm>
              <a:off x="1063" y="2826"/>
              <a:ext cx="59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Treasure</a:t>
              </a:r>
            </a:p>
            <a:p>
              <a:pPr algn="ctr"/>
              <a:r>
                <a:rPr lang="en-US" sz="1400"/>
                <a:t>Room</a:t>
              </a:r>
            </a:p>
          </p:txBody>
        </p:sp>
      </p:grpSp>
      <p:sp>
        <p:nvSpPr>
          <p:cNvPr id="39" name="Line 41"/>
          <p:cNvSpPr>
            <a:spLocks noChangeShapeType="1"/>
          </p:cNvSpPr>
          <p:nvPr/>
        </p:nvSpPr>
        <p:spPr bwMode="auto">
          <a:xfrm flipV="1">
            <a:off x="5881359" y="4354513"/>
            <a:ext cx="349250" cy="4032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Oval 42"/>
          <p:cNvSpPr>
            <a:spLocks noChangeArrowheads="1"/>
          </p:cNvSpPr>
          <p:nvPr/>
        </p:nvSpPr>
        <p:spPr bwMode="auto">
          <a:xfrm>
            <a:off x="2409496" y="3048000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43"/>
          <p:cNvSpPr>
            <a:spLocks noChangeArrowheads="1"/>
          </p:cNvSpPr>
          <p:nvPr/>
        </p:nvSpPr>
        <p:spPr bwMode="auto">
          <a:xfrm>
            <a:off x="3628696" y="2667000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44"/>
          <p:cNvSpPr>
            <a:spLocks noChangeArrowheads="1"/>
          </p:cNvSpPr>
          <p:nvPr/>
        </p:nvSpPr>
        <p:spPr bwMode="auto">
          <a:xfrm>
            <a:off x="3476296" y="3810000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Oval 45"/>
          <p:cNvSpPr>
            <a:spLocks noChangeArrowheads="1"/>
          </p:cNvSpPr>
          <p:nvPr/>
        </p:nvSpPr>
        <p:spPr bwMode="auto">
          <a:xfrm>
            <a:off x="2409496" y="4343400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Oval 46"/>
          <p:cNvSpPr>
            <a:spLocks noChangeArrowheads="1"/>
          </p:cNvSpPr>
          <p:nvPr/>
        </p:nvSpPr>
        <p:spPr bwMode="auto">
          <a:xfrm>
            <a:off x="5000296" y="2743200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47"/>
          <p:cNvSpPr>
            <a:spLocks noChangeArrowheads="1"/>
          </p:cNvSpPr>
          <p:nvPr/>
        </p:nvSpPr>
        <p:spPr bwMode="auto">
          <a:xfrm>
            <a:off x="5305096" y="4648200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48"/>
          <p:cNvSpPr>
            <a:spLocks noChangeArrowheads="1"/>
          </p:cNvSpPr>
          <p:nvPr/>
        </p:nvSpPr>
        <p:spPr bwMode="auto">
          <a:xfrm>
            <a:off x="6295696" y="2752725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49"/>
          <p:cNvSpPr>
            <a:spLocks noChangeArrowheads="1"/>
          </p:cNvSpPr>
          <p:nvPr/>
        </p:nvSpPr>
        <p:spPr bwMode="auto">
          <a:xfrm>
            <a:off x="6143296" y="3962400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50"/>
          <p:cNvSpPr>
            <a:spLocks noChangeArrowheads="1"/>
          </p:cNvSpPr>
          <p:nvPr/>
        </p:nvSpPr>
        <p:spPr bwMode="auto">
          <a:xfrm>
            <a:off x="4543096" y="3886200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sz="3600" dirty="0" smtClean="0"/>
              <a:t>Breadth-first Traversal Challenge</a:t>
            </a:r>
            <a:endParaRPr lang="en-US" sz="3600" dirty="0"/>
          </a:p>
        </p:txBody>
      </p:sp>
      <p:sp>
        <p:nvSpPr>
          <p:cNvPr id="51" name="Text Box 4"/>
          <p:cNvSpPr txBox="1">
            <a:spLocks noChangeArrowheads="1"/>
          </p:cNvSpPr>
          <p:nvPr/>
        </p:nvSpPr>
        <p:spPr bwMode="auto">
          <a:xfrm>
            <a:off x="299545" y="1112838"/>
            <a:ext cx="8513382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300" dirty="0" smtClean="0"/>
              <a:t>What does </a:t>
            </a:r>
            <a:r>
              <a:rPr lang="en-US" sz="2300" dirty="0"/>
              <a:t>a </a:t>
            </a:r>
            <a:r>
              <a:rPr lang="en-US" sz="2300" dirty="0" smtClean="0">
                <a:solidFill>
                  <a:srgbClr val="7030A0"/>
                </a:solidFill>
              </a:rPr>
              <a:t>Breadth-first Traversal </a:t>
            </a:r>
            <a:r>
              <a:rPr lang="en-US" sz="2300" dirty="0"/>
              <a:t>look </a:t>
            </a:r>
            <a:r>
              <a:rPr lang="en-US" sz="2300" dirty="0" smtClean="0"/>
              <a:t>like on this graph?</a:t>
            </a: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C616-59CF-48EC-B33D-023271D6DD7F}" type="slidenum">
              <a:rPr lang="en-US"/>
              <a:pPr/>
              <a:t>35</a:t>
            </a:fld>
            <a:endParaRPr lang="en-US"/>
          </a:p>
        </p:txBody>
      </p:sp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-76200"/>
            <a:ext cx="8377238" cy="1143000"/>
          </a:xfrm>
        </p:spPr>
        <p:txBody>
          <a:bodyPr/>
          <a:lstStyle/>
          <a:p>
            <a:r>
              <a:rPr lang="en-US"/>
              <a:t>Graphs With Weighted Edges</a:t>
            </a:r>
          </a:p>
        </p:txBody>
      </p:sp>
      <p:sp>
        <p:nvSpPr>
          <p:cNvPr id="709635" name="Text Box 3"/>
          <p:cNvSpPr txBox="1">
            <a:spLocks noChangeArrowheads="1"/>
          </p:cNvSpPr>
          <p:nvPr/>
        </p:nvSpPr>
        <p:spPr bwMode="auto">
          <a:xfrm>
            <a:off x="517525" y="1133475"/>
            <a:ext cx="824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cs typeface="Courier New" pitchFamily="49" charset="0"/>
              </a:rPr>
              <a:t>What does it mean for a graph to have </a:t>
            </a:r>
            <a:r>
              <a:rPr lang="en-US">
                <a:solidFill>
                  <a:srgbClr val="A50021"/>
                </a:solidFill>
                <a:cs typeface="Courier New" pitchFamily="49" charset="0"/>
              </a:rPr>
              <a:t>weighted edges</a:t>
            </a:r>
            <a:r>
              <a:rPr lang="en-US">
                <a:cs typeface="Courier New" pitchFamily="49" charset="0"/>
              </a:rPr>
              <a:t>? </a:t>
            </a:r>
          </a:p>
        </p:txBody>
      </p:sp>
      <p:sp>
        <p:nvSpPr>
          <p:cNvPr id="709636" name="Text Box 4"/>
          <p:cNvSpPr txBox="1">
            <a:spLocks noChangeArrowheads="1"/>
          </p:cNvSpPr>
          <p:nvPr/>
        </p:nvSpPr>
        <p:spPr bwMode="auto">
          <a:xfrm>
            <a:off x="517525" y="1951038"/>
            <a:ext cx="8245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cs typeface="Courier New" pitchFamily="49" charset="0"/>
              </a:rPr>
              <a:t>Definition</a:t>
            </a:r>
            <a:r>
              <a:rPr lang="en-US">
                <a:cs typeface="Courier New" pitchFamily="49" charset="0"/>
              </a:rPr>
              <a:t>: Each </a:t>
            </a:r>
            <a:r>
              <a:rPr lang="en-US">
                <a:solidFill>
                  <a:srgbClr val="A50021"/>
                </a:solidFill>
                <a:cs typeface="Courier New" pitchFamily="49" charset="0"/>
              </a:rPr>
              <a:t>edge</a:t>
            </a:r>
            <a:r>
              <a:rPr lang="en-US">
                <a:cs typeface="Courier New" pitchFamily="49" charset="0"/>
              </a:rPr>
              <a:t> connecting </a:t>
            </a:r>
            <a:r>
              <a:rPr lang="en-US">
                <a:solidFill>
                  <a:srgbClr val="A50021"/>
                </a:solidFill>
                <a:cs typeface="Courier New" pitchFamily="49" charset="0"/>
              </a:rPr>
              <a:t>vertex u</a:t>
            </a:r>
            <a:r>
              <a:rPr lang="en-US">
                <a:cs typeface="Courier New" pitchFamily="49" charset="0"/>
              </a:rPr>
              <a:t> with </a:t>
            </a:r>
            <a:r>
              <a:rPr lang="en-US">
                <a:solidFill>
                  <a:srgbClr val="A50021"/>
                </a:solidFill>
                <a:cs typeface="Courier New" pitchFamily="49" charset="0"/>
              </a:rPr>
              <a:t>vertex v</a:t>
            </a:r>
            <a:r>
              <a:rPr lang="en-US">
                <a:cs typeface="Courier New" pitchFamily="49" charset="0"/>
              </a:rPr>
              <a:t> has a </a:t>
            </a:r>
            <a:r>
              <a:rPr lang="en-US">
                <a:solidFill>
                  <a:srgbClr val="A50021"/>
                </a:solidFill>
                <a:cs typeface="Courier New" pitchFamily="49" charset="0"/>
              </a:rPr>
              <a:t>weight</a:t>
            </a:r>
            <a:r>
              <a:rPr lang="en-US">
                <a:cs typeface="Courier New" pitchFamily="49" charset="0"/>
              </a:rPr>
              <a:t> or </a:t>
            </a:r>
            <a:r>
              <a:rPr lang="en-US">
                <a:solidFill>
                  <a:srgbClr val="A50021"/>
                </a:solidFill>
                <a:cs typeface="Courier New" pitchFamily="49" charset="0"/>
              </a:rPr>
              <a:t>cost </a:t>
            </a:r>
            <a:r>
              <a:rPr lang="en-US">
                <a:cs typeface="Courier New" pitchFamily="49" charset="0"/>
              </a:rPr>
              <a:t>associated with it.</a:t>
            </a:r>
            <a:endParaRPr lang="en-US"/>
          </a:p>
        </p:txBody>
      </p:sp>
      <p:sp>
        <p:nvSpPr>
          <p:cNvPr id="709637" name="Rectangle 5"/>
          <p:cNvSpPr>
            <a:spLocks noChangeArrowheads="1"/>
          </p:cNvSpPr>
          <p:nvPr/>
        </p:nvSpPr>
        <p:spPr bwMode="auto">
          <a:xfrm>
            <a:off x="344488" y="3200400"/>
            <a:ext cx="8361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  <a:cs typeface="Courier New" pitchFamily="49" charset="0"/>
              </a:rPr>
              <a:t>Question</a:t>
            </a:r>
            <a:r>
              <a:rPr lang="en-US">
                <a:solidFill>
                  <a:schemeClr val="tx1"/>
                </a:solidFill>
                <a:cs typeface="Courier New" pitchFamily="49" charset="0"/>
              </a:rPr>
              <a:t>: Why would we want to have weighted edges?</a:t>
            </a: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09661" name="Group 29"/>
          <p:cNvGrpSpPr>
            <a:grpSpLocks/>
          </p:cNvGrpSpPr>
          <p:nvPr/>
        </p:nvGrpSpPr>
        <p:grpSpPr bwMode="auto">
          <a:xfrm>
            <a:off x="1187450" y="3867150"/>
            <a:ext cx="4037013" cy="2481263"/>
            <a:chOff x="748" y="2436"/>
            <a:chExt cx="2543" cy="1563"/>
          </a:xfrm>
        </p:grpSpPr>
        <p:sp>
          <p:nvSpPr>
            <p:cNvPr id="709638" name="Oval 6"/>
            <p:cNvSpPr>
              <a:spLocks noChangeArrowheads="1"/>
            </p:cNvSpPr>
            <p:nvPr/>
          </p:nvSpPr>
          <p:spPr bwMode="auto">
            <a:xfrm>
              <a:off x="864" y="2976"/>
              <a:ext cx="336" cy="33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39" name="Text Box 7"/>
            <p:cNvSpPr txBox="1">
              <a:spLocks noChangeArrowheads="1"/>
            </p:cNvSpPr>
            <p:nvPr/>
          </p:nvSpPr>
          <p:spPr bwMode="auto">
            <a:xfrm>
              <a:off x="858" y="3007"/>
              <a:ext cx="3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LA</a:t>
              </a:r>
            </a:p>
          </p:txBody>
        </p:sp>
        <p:sp>
          <p:nvSpPr>
            <p:cNvPr id="709640" name="Oval 8"/>
            <p:cNvSpPr>
              <a:spLocks noChangeArrowheads="1"/>
            </p:cNvSpPr>
            <p:nvPr/>
          </p:nvSpPr>
          <p:spPr bwMode="auto">
            <a:xfrm>
              <a:off x="2524" y="2976"/>
              <a:ext cx="336" cy="33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41" name="Text Box 9"/>
            <p:cNvSpPr txBox="1">
              <a:spLocks noChangeArrowheads="1"/>
            </p:cNvSpPr>
            <p:nvPr/>
          </p:nvSpPr>
          <p:spPr bwMode="auto">
            <a:xfrm>
              <a:off x="2518" y="3007"/>
              <a:ext cx="3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NY</a:t>
              </a:r>
            </a:p>
          </p:txBody>
        </p:sp>
        <p:sp>
          <p:nvSpPr>
            <p:cNvPr id="709642" name="Oval 10"/>
            <p:cNvSpPr>
              <a:spLocks noChangeArrowheads="1"/>
            </p:cNvSpPr>
            <p:nvPr/>
          </p:nvSpPr>
          <p:spPr bwMode="auto">
            <a:xfrm>
              <a:off x="2550" y="3600"/>
              <a:ext cx="336" cy="33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43" name="Text Box 11"/>
            <p:cNvSpPr txBox="1">
              <a:spLocks noChangeArrowheads="1"/>
            </p:cNvSpPr>
            <p:nvPr/>
          </p:nvSpPr>
          <p:spPr bwMode="auto">
            <a:xfrm>
              <a:off x="2544" y="3631"/>
              <a:ext cx="3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FL</a:t>
              </a:r>
            </a:p>
          </p:txBody>
        </p:sp>
        <p:sp>
          <p:nvSpPr>
            <p:cNvPr id="709644" name="Oval 12"/>
            <p:cNvSpPr>
              <a:spLocks noChangeArrowheads="1"/>
            </p:cNvSpPr>
            <p:nvPr/>
          </p:nvSpPr>
          <p:spPr bwMode="auto">
            <a:xfrm>
              <a:off x="1468" y="3663"/>
              <a:ext cx="336" cy="33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45" name="Text Box 13"/>
            <p:cNvSpPr txBox="1">
              <a:spLocks noChangeArrowheads="1"/>
            </p:cNvSpPr>
            <p:nvPr/>
          </p:nvSpPr>
          <p:spPr bwMode="auto">
            <a:xfrm>
              <a:off x="1462" y="3694"/>
              <a:ext cx="3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TX</a:t>
              </a:r>
            </a:p>
          </p:txBody>
        </p:sp>
        <p:sp>
          <p:nvSpPr>
            <p:cNvPr id="709646" name="Oval 14"/>
            <p:cNvSpPr>
              <a:spLocks noChangeArrowheads="1"/>
            </p:cNvSpPr>
            <p:nvPr/>
          </p:nvSpPr>
          <p:spPr bwMode="auto">
            <a:xfrm>
              <a:off x="817" y="2436"/>
              <a:ext cx="336" cy="33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47" name="Text Box 15"/>
            <p:cNvSpPr txBox="1">
              <a:spLocks noChangeArrowheads="1"/>
            </p:cNvSpPr>
            <p:nvPr/>
          </p:nvSpPr>
          <p:spPr bwMode="auto">
            <a:xfrm>
              <a:off x="748" y="2467"/>
              <a:ext cx="4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WA</a:t>
              </a:r>
            </a:p>
          </p:txBody>
        </p:sp>
        <p:sp>
          <p:nvSpPr>
            <p:cNvPr id="709648" name="Line 16"/>
            <p:cNvSpPr>
              <a:spLocks noChangeShapeType="1"/>
            </p:cNvSpPr>
            <p:nvPr/>
          </p:nvSpPr>
          <p:spPr bwMode="auto">
            <a:xfrm>
              <a:off x="1152" y="2688"/>
              <a:ext cx="1392" cy="432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49" name="Text Box 17"/>
            <p:cNvSpPr txBox="1">
              <a:spLocks noChangeArrowheads="1"/>
            </p:cNvSpPr>
            <p:nvPr/>
          </p:nvSpPr>
          <p:spPr bwMode="auto">
            <a:xfrm>
              <a:off x="1689" y="2662"/>
              <a:ext cx="6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$300</a:t>
              </a:r>
            </a:p>
          </p:txBody>
        </p:sp>
        <p:sp>
          <p:nvSpPr>
            <p:cNvPr id="709650" name="Line 18"/>
            <p:cNvSpPr>
              <a:spLocks noChangeShapeType="1"/>
            </p:cNvSpPr>
            <p:nvPr/>
          </p:nvSpPr>
          <p:spPr bwMode="auto">
            <a:xfrm>
              <a:off x="1200" y="3216"/>
              <a:ext cx="1370" cy="65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51" name="Line 19"/>
            <p:cNvSpPr>
              <a:spLocks noChangeShapeType="1"/>
            </p:cNvSpPr>
            <p:nvPr/>
          </p:nvSpPr>
          <p:spPr bwMode="auto">
            <a:xfrm>
              <a:off x="1139" y="3238"/>
              <a:ext cx="1444" cy="438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52" name="Text Box 20"/>
            <p:cNvSpPr txBox="1">
              <a:spLocks noChangeArrowheads="1"/>
            </p:cNvSpPr>
            <p:nvPr/>
          </p:nvSpPr>
          <p:spPr bwMode="auto">
            <a:xfrm>
              <a:off x="1454" y="3017"/>
              <a:ext cx="6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$400</a:t>
              </a:r>
            </a:p>
          </p:txBody>
        </p:sp>
        <p:sp>
          <p:nvSpPr>
            <p:cNvPr id="709653" name="Text Box 21"/>
            <p:cNvSpPr txBox="1">
              <a:spLocks noChangeArrowheads="1"/>
            </p:cNvSpPr>
            <p:nvPr/>
          </p:nvSpPr>
          <p:spPr bwMode="auto">
            <a:xfrm>
              <a:off x="1920" y="3552"/>
              <a:ext cx="6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$220</a:t>
              </a:r>
            </a:p>
          </p:txBody>
        </p:sp>
        <p:sp>
          <p:nvSpPr>
            <p:cNvPr id="709654" name="Line 22"/>
            <p:cNvSpPr>
              <a:spLocks noChangeShapeType="1"/>
            </p:cNvSpPr>
            <p:nvPr/>
          </p:nvSpPr>
          <p:spPr bwMode="auto">
            <a:xfrm>
              <a:off x="1086" y="3311"/>
              <a:ext cx="419" cy="423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55" name="Text Box 23"/>
            <p:cNvSpPr txBox="1">
              <a:spLocks noChangeArrowheads="1"/>
            </p:cNvSpPr>
            <p:nvPr/>
          </p:nvSpPr>
          <p:spPr bwMode="auto">
            <a:xfrm>
              <a:off x="801" y="3456"/>
              <a:ext cx="5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$180</a:t>
              </a:r>
            </a:p>
          </p:txBody>
        </p:sp>
        <p:sp>
          <p:nvSpPr>
            <p:cNvPr id="709656" name="Line 24"/>
            <p:cNvSpPr>
              <a:spLocks noChangeShapeType="1"/>
            </p:cNvSpPr>
            <p:nvPr/>
          </p:nvSpPr>
          <p:spPr bwMode="auto">
            <a:xfrm flipH="1" flipV="1">
              <a:off x="2686" y="3293"/>
              <a:ext cx="30" cy="31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57" name="Text Box 25"/>
            <p:cNvSpPr txBox="1">
              <a:spLocks noChangeArrowheads="1"/>
            </p:cNvSpPr>
            <p:nvPr/>
          </p:nvSpPr>
          <p:spPr bwMode="auto">
            <a:xfrm>
              <a:off x="2722" y="3313"/>
              <a:ext cx="5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$140</a:t>
              </a:r>
            </a:p>
          </p:txBody>
        </p:sp>
      </p:grpSp>
      <p:grpSp>
        <p:nvGrpSpPr>
          <p:cNvPr id="709660" name="Group 28"/>
          <p:cNvGrpSpPr>
            <a:grpSpLocks/>
          </p:cNvGrpSpPr>
          <p:nvPr/>
        </p:nvGrpSpPr>
        <p:grpSpPr bwMode="auto">
          <a:xfrm>
            <a:off x="1752600" y="3797300"/>
            <a:ext cx="2819400" cy="965200"/>
            <a:chOff x="1104" y="2392"/>
            <a:chExt cx="1776" cy="608"/>
          </a:xfrm>
        </p:grpSpPr>
        <p:sp>
          <p:nvSpPr>
            <p:cNvPr id="709658" name="Freeform 26"/>
            <p:cNvSpPr>
              <a:spLocks/>
            </p:cNvSpPr>
            <p:nvPr/>
          </p:nvSpPr>
          <p:spPr bwMode="auto">
            <a:xfrm>
              <a:off x="1104" y="2392"/>
              <a:ext cx="1656" cy="608"/>
            </a:xfrm>
            <a:custGeom>
              <a:avLst/>
              <a:gdLst>
                <a:gd name="T0" fmla="*/ 1632 w 1656"/>
                <a:gd name="T1" fmla="*/ 584 h 608"/>
                <a:gd name="T2" fmla="*/ 1584 w 1656"/>
                <a:gd name="T3" fmla="*/ 536 h 608"/>
                <a:gd name="T4" fmla="*/ 1200 w 1656"/>
                <a:gd name="T5" fmla="*/ 152 h 608"/>
                <a:gd name="T6" fmla="*/ 528 w 1656"/>
                <a:gd name="T7" fmla="*/ 8 h 608"/>
                <a:gd name="T8" fmla="*/ 0 w 1656"/>
                <a:gd name="T9" fmla="*/ 104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6" h="608">
                  <a:moveTo>
                    <a:pt x="1632" y="584"/>
                  </a:moveTo>
                  <a:cubicBezTo>
                    <a:pt x="1644" y="596"/>
                    <a:pt x="1656" y="608"/>
                    <a:pt x="1584" y="536"/>
                  </a:cubicBezTo>
                  <a:cubicBezTo>
                    <a:pt x="1512" y="464"/>
                    <a:pt x="1376" y="240"/>
                    <a:pt x="1200" y="152"/>
                  </a:cubicBezTo>
                  <a:cubicBezTo>
                    <a:pt x="1024" y="64"/>
                    <a:pt x="728" y="16"/>
                    <a:pt x="528" y="8"/>
                  </a:cubicBezTo>
                  <a:cubicBezTo>
                    <a:pt x="328" y="0"/>
                    <a:pt x="48" y="88"/>
                    <a:pt x="0" y="104"/>
                  </a:cubicBezTo>
                </a:path>
              </a:pathLst>
            </a:custGeom>
            <a:noFill/>
            <a:ln w="41275" cap="flat" cmpd="sng">
              <a:solidFill>
                <a:srgbClr val="80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59" name="Text Box 27"/>
            <p:cNvSpPr txBox="1">
              <a:spLocks noChangeArrowheads="1"/>
            </p:cNvSpPr>
            <p:nvPr/>
          </p:nvSpPr>
          <p:spPr bwMode="auto">
            <a:xfrm>
              <a:off x="2280" y="2400"/>
              <a:ext cx="6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$900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9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9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9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9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09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0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36" grpId="0" autoUpdateAnimBg="0"/>
      <p:bldP spid="709637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4574E-833F-4D6A-ADEF-8FE10D987D4A}" type="slidenum">
              <a:rPr lang="en-US"/>
              <a:pPr/>
              <a:t>36</a:t>
            </a:fld>
            <a:endParaRPr lang="en-US"/>
          </a:p>
        </p:txBody>
      </p:sp>
      <p:sp>
        <p:nvSpPr>
          <p:cNvPr id="71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506413" y="-76200"/>
            <a:ext cx="8104187" cy="1143000"/>
          </a:xfrm>
        </p:spPr>
        <p:txBody>
          <a:bodyPr/>
          <a:lstStyle/>
          <a:p>
            <a:r>
              <a:rPr lang="en-US"/>
              <a:t>Graphs With Weighted Edges</a:t>
            </a:r>
          </a:p>
        </p:txBody>
      </p:sp>
      <p:sp>
        <p:nvSpPr>
          <p:cNvPr id="710659" name="Rectangle 3"/>
          <p:cNvSpPr>
            <a:spLocks noChangeArrowheads="1"/>
          </p:cNvSpPr>
          <p:nvPr/>
        </p:nvSpPr>
        <p:spPr bwMode="auto">
          <a:xfrm>
            <a:off x="296863" y="1122363"/>
            <a:ext cx="836136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cs typeface="Courier New" pitchFamily="49" charset="0"/>
              </a:rPr>
              <a:t>Definition</a:t>
            </a:r>
            <a:r>
              <a:rPr lang="en-US">
                <a:solidFill>
                  <a:schemeClr val="tx1"/>
                </a:solidFill>
                <a:cs typeface="Courier New" pitchFamily="49" charset="0"/>
              </a:rPr>
              <a:t>: The </a:t>
            </a:r>
            <a:r>
              <a:rPr lang="en-US">
                <a:solidFill>
                  <a:schemeClr val="accent2"/>
                </a:solidFill>
                <a:cs typeface="Courier New" pitchFamily="49" charset="0"/>
              </a:rPr>
              <a:t>weight of a path</a:t>
            </a:r>
            <a:r>
              <a:rPr lang="en-US">
                <a:solidFill>
                  <a:schemeClr val="tx1"/>
                </a:solidFill>
                <a:cs typeface="Courier New" pitchFamily="49" charset="0"/>
              </a:rPr>
              <a:t> from </a:t>
            </a:r>
            <a:r>
              <a:rPr lang="en-US">
                <a:solidFill>
                  <a:srgbClr val="A50021"/>
                </a:solidFill>
                <a:cs typeface="Courier New" pitchFamily="49" charset="0"/>
              </a:rPr>
              <a:t>vertex u</a:t>
            </a:r>
            <a:r>
              <a:rPr lang="en-US">
                <a:solidFill>
                  <a:schemeClr val="tx1"/>
                </a:solidFill>
                <a:cs typeface="Courier New" pitchFamily="49" charset="0"/>
              </a:rPr>
              <a:t> to </a:t>
            </a:r>
            <a:r>
              <a:rPr lang="en-US">
                <a:solidFill>
                  <a:srgbClr val="A50021"/>
                </a:solidFill>
                <a:cs typeface="Courier New" pitchFamily="49" charset="0"/>
              </a:rPr>
              <a:t>vertex v</a:t>
            </a:r>
            <a:r>
              <a:rPr lang="en-US">
                <a:solidFill>
                  <a:schemeClr val="tx1"/>
                </a:solidFill>
                <a:cs typeface="Courier New" pitchFamily="49" charset="0"/>
              </a:rPr>
              <a:t> is the </a:t>
            </a:r>
            <a:r>
              <a:rPr lang="en-US">
                <a:solidFill>
                  <a:srgbClr val="006666"/>
                </a:solidFill>
                <a:cs typeface="Courier New" pitchFamily="49" charset="0"/>
              </a:rPr>
              <a:t>sum of the weights of the edges</a:t>
            </a:r>
            <a:r>
              <a:rPr lang="en-US">
                <a:solidFill>
                  <a:schemeClr val="tx1"/>
                </a:solidFill>
                <a:cs typeface="Courier New" pitchFamily="49" charset="0"/>
              </a:rPr>
              <a:t> between the two vertices.</a:t>
            </a: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10660" name="Group 4"/>
          <p:cNvGrpSpPr>
            <a:grpSpLocks/>
          </p:cNvGrpSpPr>
          <p:nvPr/>
        </p:nvGrpSpPr>
        <p:grpSpPr bwMode="auto">
          <a:xfrm>
            <a:off x="685800" y="2700338"/>
            <a:ext cx="4037013" cy="2481262"/>
            <a:chOff x="748" y="2436"/>
            <a:chExt cx="2543" cy="1563"/>
          </a:xfrm>
        </p:grpSpPr>
        <p:sp>
          <p:nvSpPr>
            <p:cNvPr id="710661" name="Oval 5"/>
            <p:cNvSpPr>
              <a:spLocks noChangeArrowheads="1"/>
            </p:cNvSpPr>
            <p:nvPr/>
          </p:nvSpPr>
          <p:spPr bwMode="auto">
            <a:xfrm>
              <a:off x="864" y="2976"/>
              <a:ext cx="336" cy="33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662" name="Text Box 6"/>
            <p:cNvSpPr txBox="1">
              <a:spLocks noChangeArrowheads="1"/>
            </p:cNvSpPr>
            <p:nvPr/>
          </p:nvSpPr>
          <p:spPr bwMode="auto">
            <a:xfrm>
              <a:off x="858" y="3007"/>
              <a:ext cx="3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LA</a:t>
              </a:r>
            </a:p>
          </p:txBody>
        </p:sp>
        <p:sp>
          <p:nvSpPr>
            <p:cNvPr id="710663" name="Oval 7"/>
            <p:cNvSpPr>
              <a:spLocks noChangeArrowheads="1"/>
            </p:cNvSpPr>
            <p:nvPr/>
          </p:nvSpPr>
          <p:spPr bwMode="auto">
            <a:xfrm>
              <a:off x="2524" y="2976"/>
              <a:ext cx="336" cy="33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664" name="Text Box 8"/>
            <p:cNvSpPr txBox="1">
              <a:spLocks noChangeArrowheads="1"/>
            </p:cNvSpPr>
            <p:nvPr/>
          </p:nvSpPr>
          <p:spPr bwMode="auto">
            <a:xfrm>
              <a:off x="2518" y="3007"/>
              <a:ext cx="3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NY</a:t>
              </a:r>
            </a:p>
          </p:txBody>
        </p:sp>
        <p:sp>
          <p:nvSpPr>
            <p:cNvPr id="710665" name="Oval 9"/>
            <p:cNvSpPr>
              <a:spLocks noChangeArrowheads="1"/>
            </p:cNvSpPr>
            <p:nvPr/>
          </p:nvSpPr>
          <p:spPr bwMode="auto">
            <a:xfrm>
              <a:off x="2550" y="3600"/>
              <a:ext cx="336" cy="33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666" name="Text Box 10"/>
            <p:cNvSpPr txBox="1">
              <a:spLocks noChangeArrowheads="1"/>
            </p:cNvSpPr>
            <p:nvPr/>
          </p:nvSpPr>
          <p:spPr bwMode="auto">
            <a:xfrm>
              <a:off x="2544" y="3631"/>
              <a:ext cx="3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FL</a:t>
              </a:r>
            </a:p>
          </p:txBody>
        </p:sp>
        <p:sp>
          <p:nvSpPr>
            <p:cNvPr id="710667" name="Oval 11"/>
            <p:cNvSpPr>
              <a:spLocks noChangeArrowheads="1"/>
            </p:cNvSpPr>
            <p:nvPr/>
          </p:nvSpPr>
          <p:spPr bwMode="auto">
            <a:xfrm>
              <a:off x="1468" y="3663"/>
              <a:ext cx="336" cy="33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668" name="Text Box 12"/>
            <p:cNvSpPr txBox="1">
              <a:spLocks noChangeArrowheads="1"/>
            </p:cNvSpPr>
            <p:nvPr/>
          </p:nvSpPr>
          <p:spPr bwMode="auto">
            <a:xfrm>
              <a:off x="1462" y="3694"/>
              <a:ext cx="3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TX</a:t>
              </a:r>
            </a:p>
          </p:txBody>
        </p:sp>
        <p:sp>
          <p:nvSpPr>
            <p:cNvPr id="710669" name="Oval 13"/>
            <p:cNvSpPr>
              <a:spLocks noChangeArrowheads="1"/>
            </p:cNvSpPr>
            <p:nvPr/>
          </p:nvSpPr>
          <p:spPr bwMode="auto">
            <a:xfrm>
              <a:off x="817" y="2436"/>
              <a:ext cx="336" cy="33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670" name="Text Box 14"/>
            <p:cNvSpPr txBox="1">
              <a:spLocks noChangeArrowheads="1"/>
            </p:cNvSpPr>
            <p:nvPr/>
          </p:nvSpPr>
          <p:spPr bwMode="auto">
            <a:xfrm>
              <a:off x="748" y="2467"/>
              <a:ext cx="4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WA</a:t>
              </a:r>
            </a:p>
          </p:txBody>
        </p:sp>
        <p:sp>
          <p:nvSpPr>
            <p:cNvPr id="710671" name="Line 15"/>
            <p:cNvSpPr>
              <a:spLocks noChangeShapeType="1"/>
            </p:cNvSpPr>
            <p:nvPr/>
          </p:nvSpPr>
          <p:spPr bwMode="auto">
            <a:xfrm>
              <a:off x="1152" y="2688"/>
              <a:ext cx="1392" cy="432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672" name="Text Box 16"/>
            <p:cNvSpPr txBox="1">
              <a:spLocks noChangeArrowheads="1"/>
            </p:cNvSpPr>
            <p:nvPr/>
          </p:nvSpPr>
          <p:spPr bwMode="auto">
            <a:xfrm>
              <a:off x="1689" y="2662"/>
              <a:ext cx="6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$300</a:t>
              </a:r>
            </a:p>
          </p:txBody>
        </p:sp>
        <p:sp>
          <p:nvSpPr>
            <p:cNvPr id="710673" name="Line 17"/>
            <p:cNvSpPr>
              <a:spLocks noChangeShapeType="1"/>
            </p:cNvSpPr>
            <p:nvPr/>
          </p:nvSpPr>
          <p:spPr bwMode="auto">
            <a:xfrm>
              <a:off x="1200" y="3216"/>
              <a:ext cx="1370" cy="65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674" name="Line 18"/>
            <p:cNvSpPr>
              <a:spLocks noChangeShapeType="1"/>
            </p:cNvSpPr>
            <p:nvPr/>
          </p:nvSpPr>
          <p:spPr bwMode="auto">
            <a:xfrm>
              <a:off x="1139" y="3238"/>
              <a:ext cx="1444" cy="438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675" name="Text Box 19"/>
            <p:cNvSpPr txBox="1">
              <a:spLocks noChangeArrowheads="1"/>
            </p:cNvSpPr>
            <p:nvPr/>
          </p:nvSpPr>
          <p:spPr bwMode="auto">
            <a:xfrm>
              <a:off x="1454" y="3017"/>
              <a:ext cx="6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$400</a:t>
              </a:r>
            </a:p>
          </p:txBody>
        </p:sp>
        <p:sp>
          <p:nvSpPr>
            <p:cNvPr id="710676" name="Text Box 20"/>
            <p:cNvSpPr txBox="1">
              <a:spLocks noChangeArrowheads="1"/>
            </p:cNvSpPr>
            <p:nvPr/>
          </p:nvSpPr>
          <p:spPr bwMode="auto">
            <a:xfrm>
              <a:off x="1920" y="3552"/>
              <a:ext cx="6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$220</a:t>
              </a:r>
            </a:p>
          </p:txBody>
        </p:sp>
        <p:sp>
          <p:nvSpPr>
            <p:cNvPr id="710677" name="Line 21"/>
            <p:cNvSpPr>
              <a:spLocks noChangeShapeType="1"/>
            </p:cNvSpPr>
            <p:nvPr/>
          </p:nvSpPr>
          <p:spPr bwMode="auto">
            <a:xfrm>
              <a:off x="1086" y="3311"/>
              <a:ext cx="419" cy="423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678" name="Text Box 22"/>
            <p:cNvSpPr txBox="1">
              <a:spLocks noChangeArrowheads="1"/>
            </p:cNvSpPr>
            <p:nvPr/>
          </p:nvSpPr>
          <p:spPr bwMode="auto">
            <a:xfrm>
              <a:off x="801" y="3456"/>
              <a:ext cx="5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$180</a:t>
              </a:r>
            </a:p>
          </p:txBody>
        </p:sp>
        <p:sp>
          <p:nvSpPr>
            <p:cNvPr id="710679" name="Line 23"/>
            <p:cNvSpPr>
              <a:spLocks noChangeShapeType="1"/>
            </p:cNvSpPr>
            <p:nvPr/>
          </p:nvSpPr>
          <p:spPr bwMode="auto">
            <a:xfrm flipH="1" flipV="1">
              <a:off x="2686" y="3293"/>
              <a:ext cx="30" cy="31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680" name="Text Box 24"/>
            <p:cNvSpPr txBox="1">
              <a:spLocks noChangeArrowheads="1"/>
            </p:cNvSpPr>
            <p:nvPr/>
          </p:nvSpPr>
          <p:spPr bwMode="auto">
            <a:xfrm>
              <a:off x="2722" y="3313"/>
              <a:ext cx="5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$140</a:t>
              </a:r>
            </a:p>
          </p:txBody>
        </p:sp>
      </p:grpSp>
      <p:sp>
        <p:nvSpPr>
          <p:cNvPr id="710681" name="Text Box 25"/>
          <p:cNvSpPr txBox="1">
            <a:spLocks noChangeArrowheads="1"/>
          </p:cNvSpPr>
          <p:nvPr/>
        </p:nvSpPr>
        <p:spPr bwMode="auto">
          <a:xfrm>
            <a:off x="4703763" y="2713038"/>
            <a:ext cx="44005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Question</a:t>
            </a:r>
            <a:r>
              <a:rPr lang="en-US"/>
              <a:t>: What’s the cost of traveling from LA to NY to WA?</a:t>
            </a:r>
            <a:r>
              <a:rPr lang="en-US">
                <a:solidFill>
                  <a:srgbClr val="006666"/>
                </a:solidFill>
              </a:rPr>
              <a:t>       </a:t>
            </a:r>
          </a:p>
        </p:txBody>
      </p:sp>
      <p:grpSp>
        <p:nvGrpSpPr>
          <p:cNvPr id="710682" name="Group 26"/>
          <p:cNvGrpSpPr>
            <a:grpSpLocks/>
          </p:cNvGrpSpPr>
          <p:nvPr/>
        </p:nvGrpSpPr>
        <p:grpSpPr bwMode="auto">
          <a:xfrm>
            <a:off x="1219200" y="2616200"/>
            <a:ext cx="2819400" cy="965200"/>
            <a:chOff x="1104" y="2392"/>
            <a:chExt cx="1776" cy="608"/>
          </a:xfrm>
        </p:grpSpPr>
        <p:sp>
          <p:nvSpPr>
            <p:cNvPr id="710683" name="Freeform 27"/>
            <p:cNvSpPr>
              <a:spLocks/>
            </p:cNvSpPr>
            <p:nvPr/>
          </p:nvSpPr>
          <p:spPr bwMode="auto">
            <a:xfrm>
              <a:off x="1104" y="2392"/>
              <a:ext cx="1656" cy="608"/>
            </a:xfrm>
            <a:custGeom>
              <a:avLst/>
              <a:gdLst>
                <a:gd name="T0" fmla="*/ 1632 w 1656"/>
                <a:gd name="T1" fmla="*/ 584 h 608"/>
                <a:gd name="T2" fmla="*/ 1584 w 1656"/>
                <a:gd name="T3" fmla="*/ 536 h 608"/>
                <a:gd name="T4" fmla="*/ 1200 w 1656"/>
                <a:gd name="T5" fmla="*/ 152 h 608"/>
                <a:gd name="T6" fmla="*/ 528 w 1656"/>
                <a:gd name="T7" fmla="*/ 8 h 608"/>
                <a:gd name="T8" fmla="*/ 0 w 1656"/>
                <a:gd name="T9" fmla="*/ 104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6" h="608">
                  <a:moveTo>
                    <a:pt x="1632" y="584"/>
                  </a:moveTo>
                  <a:cubicBezTo>
                    <a:pt x="1644" y="596"/>
                    <a:pt x="1656" y="608"/>
                    <a:pt x="1584" y="536"/>
                  </a:cubicBezTo>
                  <a:cubicBezTo>
                    <a:pt x="1512" y="464"/>
                    <a:pt x="1376" y="240"/>
                    <a:pt x="1200" y="152"/>
                  </a:cubicBezTo>
                  <a:cubicBezTo>
                    <a:pt x="1024" y="64"/>
                    <a:pt x="728" y="16"/>
                    <a:pt x="528" y="8"/>
                  </a:cubicBezTo>
                  <a:cubicBezTo>
                    <a:pt x="328" y="0"/>
                    <a:pt x="48" y="88"/>
                    <a:pt x="0" y="104"/>
                  </a:cubicBezTo>
                </a:path>
              </a:pathLst>
            </a:custGeom>
            <a:noFill/>
            <a:ln w="41275" cap="flat" cmpd="sng">
              <a:solidFill>
                <a:srgbClr val="80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684" name="Text Box 28"/>
            <p:cNvSpPr txBox="1">
              <a:spLocks noChangeArrowheads="1"/>
            </p:cNvSpPr>
            <p:nvPr/>
          </p:nvSpPr>
          <p:spPr bwMode="auto">
            <a:xfrm>
              <a:off x="2280" y="2400"/>
              <a:ext cx="6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$900</a:t>
              </a:r>
            </a:p>
          </p:txBody>
        </p:sp>
      </p:grpSp>
      <p:sp>
        <p:nvSpPr>
          <p:cNvPr id="710685" name="Rectangle 29"/>
          <p:cNvSpPr>
            <a:spLocks noChangeArrowheads="1"/>
          </p:cNvSpPr>
          <p:nvPr/>
        </p:nvSpPr>
        <p:spPr bwMode="auto">
          <a:xfrm>
            <a:off x="304800" y="5441950"/>
            <a:ext cx="83613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cs typeface="Courier New" pitchFamily="49" charset="0"/>
              </a:rPr>
              <a:t>Definition</a:t>
            </a:r>
            <a:r>
              <a:rPr lang="en-US">
                <a:solidFill>
                  <a:schemeClr val="tx1"/>
                </a:solidFill>
                <a:cs typeface="Courier New" pitchFamily="49" charset="0"/>
              </a:rPr>
              <a:t>: The </a:t>
            </a:r>
            <a:r>
              <a:rPr lang="en-US">
                <a:solidFill>
                  <a:schemeClr val="accent2"/>
                </a:solidFill>
                <a:cs typeface="Courier New" pitchFamily="49" charset="0"/>
              </a:rPr>
              <a:t>shortest path</a:t>
            </a:r>
            <a:r>
              <a:rPr lang="en-US" i="1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en-US">
                <a:solidFill>
                  <a:schemeClr val="tx1"/>
                </a:solidFill>
                <a:cs typeface="Courier New" pitchFamily="49" charset="0"/>
              </a:rPr>
              <a:t>between two vertices is the path with the lowest total cost of edges between the two vertices.</a:t>
            </a:r>
            <a:r>
              <a:rPr lang="en-US">
                <a:solidFill>
                  <a:schemeClr val="tx1"/>
                </a:solidFill>
              </a:rPr>
              <a:t>  (</a:t>
            </a:r>
            <a:r>
              <a:rPr lang="en-US">
                <a:solidFill>
                  <a:srgbClr val="006666"/>
                </a:solidFill>
              </a:rPr>
              <a:t>The shortest path is a set of vertices</a:t>
            </a:r>
            <a:r>
              <a:rPr lang="en-US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10686" name="Text Box 30"/>
          <p:cNvSpPr txBox="1">
            <a:spLocks noChangeArrowheads="1"/>
          </p:cNvSpPr>
          <p:nvPr/>
        </p:nvSpPr>
        <p:spPr bwMode="auto">
          <a:xfrm>
            <a:off x="4800600" y="4146550"/>
            <a:ext cx="44005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Question</a:t>
            </a:r>
            <a:r>
              <a:rPr lang="en-US"/>
              <a:t>: What’s the </a:t>
            </a:r>
            <a:r>
              <a:rPr lang="en-US">
                <a:solidFill>
                  <a:srgbClr val="A50021"/>
                </a:solidFill>
              </a:rPr>
              <a:t>shortest path</a:t>
            </a:r>
            <a:r>
              <a:rPr lang="en-US"/>
              <a:t> from LA to WA?</a:t>
            </a:r>
            <a:endParaRPr lang="en-US">
              <a:solidFill>
                <a:srgbClr val="0066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0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0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0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0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0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0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0681" grpId="0" autoUpdateAnimBg="0"/>
      <p:bldP spid="710685" grpId="0" autoUpdateAnimBg="0"/>
      <p:bldP spid="710686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5D58B-817E-4FAA-83D6-4BEDDCC488DA}" type="slidenum">
              <a:rPr lang="en-US"/>
              <a:pPr/>
              <a:t>37</a:t>
            </a:fld>
            <a:endParaRPr lang="en-US"/>
          </a:p>
        </p:txBody>
      </p:sp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the Shortest Path</a:t>
            </a:r>
          </a:p>
        </p:txBody>
      </p:sp>
      <p:sp>
        <p:nvSpPr>
          <p:cNvPr id="711683" name="Text Box 3"/>
          <p:cNvSpPr txBox="1">
            <a:spLocks noChangeArrowheads="1"/>
          </p:cNvSpPr>
          <p:nvPr/>
        </p:nvSpPr>
        <p:spPr bwMode="auto">
          <a:xfrm>
            <a:off x="433388" y="1112838"/>
            <a:ext cx="81010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Question</a:t>
            </a:r>
            <a:r>
              <a:rPr lang="en-US"/>
              <a:t>: How can we find the shortest path between any two nodes in a graph?</a:t>
            </a:r>
          </a:p>
        </p:txBody>
      </p:sp>
      <p:sp>
        <p:nvSpPr>
          <p:cNvPr id="711684" name="Text Box 4"/>
          <p:cNvSpPr txBox="1">
            <a:spLocks noChangeArrowheads="1"/>
          </p:cNvSpPr>
          <p:nvPr/>
        </p:nvSpPr>
        <p:spPr bwMode="auto">
          <a:xfrm>
            <a:off x="446088" y="2039938"/>
            <a:ext cx="8101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Answer</a:t>
            </a:r>
            <a:r>
              <a:rPr lang="en-US"/>
              <a:t>: Dijkstra’s Algorithm </a:t>
            </a:r>
            <a:r>
              <a:rPr lang="en-US">
                <a:solidFill>
                  <a:srgbClr val="006666"/>
                </a:solidFill>
              </a:rPr>
              <a:t>(the dorm guy?)</a:t>
            </a:r>
          </a:p>
        </p:txBody>
      </p:sp>
      <p:sp>
        <p:nvSpPr>
          <p:cNvPr id="711685" name="Text Box 5"/>
          <p:cNvSpPr txBox="1">
            <a:spLocks noChangeArrowheads="1"/>
          </p:cNvSpPr>
          <p:nvPr/>
        </p:nvSpPr>
        <p:spPr bwMode="auto">
          <a:xfrm>
            <a:off x="669925" y="2660650"/>
            <a:ext cx="760412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Dijkstra’s Algorithm:</a:t>
            </a:r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r>
              <a:rPr lang="en-US">
                <a:solidFill>
                  <a:srgbClr val="006666"/>
                </a:solidFill>
                <a:cs typeface="Courier New" pitchFamily="49" charset="0"/>
              </a:rPr>
              <a:t>This algorithm determines the </a:t>
            </a:r>
            <a:r>
              <a:rPr lang="en-US">
                <a:solidFill>
                  <a:srgbClr val="A50021"/>
                </a:solidFill>
                <a:cs typeface="Courier New" pitchFamily="49" charset="0"/>
              </a:rPr>
              <a:t>shortest path</a:t>
            </a:r>
            <a:r>
              <a:rPr lang="en-US">
                <a:solidFill>
                  <a:srgbClr val="006666"/>
                </a:solidFill>
                <a:cs typeface="Courier New" pitchFamily="49" charset="0"/>
              </a:rPr>
              <a:t> (i.e. set of vertices) from a start vertex </a:t>
            </a:r>
            <a:r>
              <a:rPr lang="en-US">
                <a:solidFill>
                  <a:srgbClr val="A50021"/>
                </a:solidFill>
                <a:cs typeface="Courier New" pitchFamily="49" charset="0"/>
              </a:rPr>
              <a:t>s</a:t>
            </a:r>
            <a:r>
              <a:rPr lang="en-US">
                <a:solidFill>
                  <a:srgbClr val="006666"/>
                </a:solidFill>
                <a:cs typeface="Courier New" pitchFamily="49" charset="0"/>
              </a:rPr>
              <a:t> to all </a:t>
            </a:r>
            <a:r>
              <a:rPr lang="en-US">
                <a:solidFill>
                  <a:srgbClr val="A50021"/>
                </a:solidFill>
                <a:cs typeface="Courier New" pitchFamily="49" charset="0"/>
              </a:rPr>
              <a:t>other vertices</a:t>
            </a:r>
            <a:r>
              <a:rPr lang="en-US">
                <a:solidFill>
                  <a:srgbClr val="006666"/>
                </a:solidFill>
                <a:cs typeface="Courier New" pitchFamily="49" charset="0"/>
              </a:rPr>
              <a:t> in the graph. </a:t>
            </a:r>
          </a:p>
        </p:txBody>
      </p:sp>
      <p:sp>
        <p:nvSpPr>
          <p:cNvPr id="711741" name="Text Box 61"/>
          <p:cNvSpPr txBox="1">
            <a:spLocks noChangeArrowheads="1"/>
          </p:cNvSpPr>
          <p:nvPr/>
        </p:nvSpPr>
        <p:spPr bwMode="auto">
          <a:xfrm>
            <a:off x="5262563" y="5151438"/>
            <a:ext cx="38957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So </a:t>
            </a:r>
            <a:r>
              <a:rPr lang="en-US">
                <a:solidFill>
                  <a:schemeClr val="accent2"/>
                </a:solidFill>
              </a:rPr>
              <a:t>Dijkstra(</a:t>
            </a:r>
            <a:r>
              <a:rPr lang="en-US">
                <a:solidFill>
                  <a:srgbClr val="A50021"/>
                </a:solidFill>
              </a:rPr>
              <a:t>A</a:t>
            </a:r>
            <a:r>
              <a:rPr lang="en-US">
                <a:solidFill>
                  <a:schemeClr val="accent2"/>
                </a:solidFill>
              </a:rPr>
              <a:t>)</a:t>
            </a:r>
            <a:r>
              <a:rPr lang="en-US"/>
              <a:t> would give us a value of </a:t>
            </a:r>
            <a:r>
              <a:rPr lang="en-US">
                <a:solidFill>
                  <a:srgbClr val="A50021"/>
                </a:solidFill>
              </a:rPr>
              <a:t>6</a:t>
            </a:r>
            <a:r>
              <a:rPr lang="en-US"/>
              <a:t> for </a:t>
            </a:r>
            <a:r>
              <a:rPr lang="en-US">
                <a:solidFill>
                  <a:srgbClr val="A50021"/>
                </a:solidFill>
              </a:rPr>
              <a:t>A</a:t>
            </a:r>
            <a:r>
              <a:rPr lang="en-US"/>
              <a:t> to </a:t>
            </a:r>
            <a:r>
              <a:rPr lang="en-US">
                <a:solidFill>
                  <a:srgbClr val="A50021"/>
                </a:solidFill>
              </a:rPr>
              <a:t>B</a:t>
            </a:r>
            <a:r>
              <a:rPr lang="en-US"/>
              <a:t>, a value of </a:t>
            </a:r>
            <a:r>
              <a:rPr lang="en-US">
                <a:solidFill>
                  <a:srgbClr val="A50021"/>
                </a:solidFill>
              </a:rPr>
              <a:t>2 </a:t>
            </a:r>
            <a:r>
              <a:rPr lang="en-US"/>
              <a:t>for </a:t>
            </a:r>
            <a:r>
              <a:rPr lang="en-US">
                <a:solidFill>
                  <a:srgbClr val="A50021"/>
                </a:solidFill>
              </a:rPr>
              <a:t>A</a:t>
            </a:r>
            <a:r>
              <a:rPr lang="en-US"/>
              <a:t> to </a:t>
            </a:r>
            <a:r>
              <a:rPr lang="en-US">
                <a:solidFill>
                  <a:srgbClr val="A50021"/>
                </a:solidFill>
              </a:rPr>
              <a:t>C</a:t>
            </a:r>
            <a:r>
              <a:rPr lang="en-US"/>
              <a:t>, and </a:t>
            </a:r>
            <a:r>
              <a:rPr lang="en-US">
                <a:solidFill>
                  <a:srgbClr val="A50021"/>
                </a:solidFill>
              </a:rPr>
              <a:t>4</a:t>
            </a:r>
            <a:r>
              <a:rPr lang="en-US"/>
              <a:t> for </a:t>
            </a:r>
            <a:r>
              <a:rPr lang="en-US">
                <a:solidFill>
                  <a:srgbClr val="A50021"/>
                </a:solidFill>
              </a:rPr>
              <a:t>A</a:t>
            </a:r>
            <a:r>
              <a:rPr lang="en-US"/>
              <a:t> to </a:t>
            </a:r>
            <a:r>
              <a:rPr lang="en-US">
                <a:solidFill>
                  <a:srgbClr val="A50021"/>
                </a:solidFill>
              </a:rPr>
              <a:t>D</a:t>
            </a:r>
            <a:r>
              <a:rPr lang="en-US"/>
              <a:t>.</a:t>
            </a:r>
          </a:p>
        </p:txBody>
      </p:sp>
      <p:grpSp>
        <p:nvGrpSpPr>
          <p:cNvPr id="711747" name="Group 67"/>
          <p:cNvGrpSpPr>
            <a:grpSpLocks/>
          </p:cNvGrpSpPr>
          <p:nvPr/>
        </p:nvGrpSpPr>
        <p:grpSpPr bwMode="auto">
          <a:xfrm>
            <a:off x="3852863" y="3276600"/>
            <a:ext cx="2149475" cy="522288"/>
            <a:chOff x="2427" y="2064"/>
            <a:chExt cx="1354" cy="329"/>
          </a:xfrm>
        </p:grpSpPr>
        <p:sp>
          <p:nvSpPr>
            <p:cNvPr id="711742" name="Text Box 62"/>
            <p:cNvSpPr txBox="1">
              <a:spLocks noChangeArrowheads="1"/>
            </p:cNvSpPr>
            <p:nvPr/>
          </p:nvSpPr>
          <p:spPr bwMode="auto">
            <a:xfrm>
              <a:off x="2427" y="2064"/>
              <a:ext cx="13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the length of </a:t>
              </a:r>
            </a:p>
          </p:txBody>
        </p:sp>
        <p:grpSp>
          <p:nvGrpSpPr>
            <p:cNvPr id="711746" name="Group 66"/>
            <p:cNvGrpSpPr>
              <a:grpSpLocks/>
            </p:cNvGrpSpPr>
            <p:nvPr/>
          </p:nvGrpSpPr>
          <p:grpSpPr bwMode="auto">
            <a:xfrm>
              <a:off x="2948" y="2297"/>
              <a:ext cx="96" cy="96"/>
              <a:chOff x="816" y="3120"/>
              <a:chExt cx="96" cy="96"/>
            </a:xfrm>
          </p:grpSpPr>
          <p:sp>
            <p:nvSpPr>
              <p:cNvPr id="711744" name="Line 64"/>
              <p:cNvSpPr>
                <a:spLocks noChangeShapeType="1"/>
              </p:cNvSpPr>
              <p:nvPr/>
            </p:nvSpPr>
            <p:spPr bwMode="auto">
              <a:xfrm>
                <a:off x="816" y="3120"/>
                <a:ext cx="48" cy="96"/>
              </a:xfrm>
              <a:prstGeom prst="line">
                <a:avLst/>
              </a:prstGeom>
              <a:noFill/>
              <a:ln w="412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1745" name="Line 65"/>
              <p:cNvSpPr>
                <a:spLocks noChangeShapeType="1"/>
              </p:cNvSpPr>
              <p:nvPr/>
            </p:nvSpPr>
            <p:spPr bwMode="auto">
              <a:xfrm flipH="1">
                <a:off x="864" y="3120"/>
                <a:ext cx="48" cy="96"/>
              </a:xfrm>
              <a:prstGeom prst="line">
                <a:avLst/>
              </a:prstGeom>
              <a:noFill/>
              <a:ln w="412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11752" name="Group 72"/>
          <p:cNvGrpSpPr>
            <a:grpSpLocks/>
          </p:cNvGrpSpPr>
          <p:nvPr/>
        </p:nvGrpSpPr>
        <p:grpSpPr bwMode="auto">
          <a:xfrm>
            <a:off x="919163" y="4419600"/>
            <a:ext cx="3729037" cy="2255838"/>
            <a:chOff x="3168" y="2736"/>
            <a:chExt cx="2349" cy="1421"/>
          </a:xfrm>
        </p:grpSpPr>
        <p:grpSp>
          <p:nvGrpSpPr>
            <p:cNvPr id="711753" name="Group 73"/>
            <p:cNvGrpSpPr>
              <a:grpSpLocks/>
            </p:cNvGrpSpPr>
            <p:nvPr/>
          </p:nvGrpSpPr>
          <p:grpSpPr bwMode="auto">
            <a:xfrm>
              <a:off x="3168" y="2736"/>
              <a:ext cx="2349" cy="1344"/>
              <a:chOff x="1707" y="1056"/>
              <a:chExt cx="2349" cy="1344"/>
            </a:xfrm>
          </p:grpSpPr>
          <p:grpSp>
            <p:nvGrpSpPr>
              <p:cNvPr id="711754" name="Group 74"/>
              <p:cNvGrpSpPr>
                <a:grpSpLocks/>
              </p:cNvGrpSpPr>
              <p:nvPr/>
            </p:nvGrpSpPr>
            <p:grpSpPr bwMode="auto">
              <a:xfrm>
                <a:off x="1707" y="1056"/>
                <a:ext cx="2349" cy="1344"/>
                <a:chOff x="1255" y="1056"/>
                <a:chExt cx="2349" cy="1344"/>
              </a:xfrm>
            </p:grpSpPr>
            <p:grpSp>
              <p:nvGrpSpPr>
                <p:cNvPr id="711755" name="Group 75"/>
                <p:cNvGrpSpPr>
                  <a:grpSpLocks/>
                </p:cNvGrpSpPr>
                <p:nvPr/>
              </p:nvGrpSpPr>
              <p:grpSpPr bwMode="auto">
                <a:xfrm>
                  <a:off x="1255" y="1344"/>
                  <a:ext cx="2349" cy="1056"/>
                  <a:chOff x="1584" y="3168"/>
                  <a:chExt cx="2349" cy="1056"/>
                </a:xfrm>
              </p:grpSpPr>
              <p:sp>
                <p:nvSpPr>
                  <p:cNvPr id="711756" name="Oval 76"/>
                  <p:cNvSpPr>
                    <a:spLocks noChangeArrowheads="1"/>
                  </p:cNvSpPr>
                  <p:nvPr/>
                </p:nvSpPr>
                <p:spPr bwMode="auto">
                  <a:xfrm>
                    <a:off x="2022" y="3761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1757" name="Text Box 7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72" y="3792"/>
                    <a:ext cx="23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711758" name="Oval 78"/>
                  <p:cNvSpPr>
                    <a:spLocks noChangeArrowheads="1"/>
                  </p:cNvSpPr>
                  <p:nvPr/>
                </p:nvSpPr>
                <p:spPr bwMode="auto">
                  <a:xfrm>
                    <a:off x="3597" y="3233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1759" name="Text Box 7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3264"/>
                    <a:ext cx="237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711760" name="Oval 80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3216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1761" name="Text Box 8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95" y="3247"/>
                    <a:ext cx="25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711762" name="Oval 82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3744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1763" name="Text Box 8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26" y="3775"/>
                    <a:ext cx="25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D</a:t>
                    </a:r>
                  </a:p>
                </p:txBody>
              </p:sp>
              <p:sp>
                <p:nvSpPr>
                  <p:cNvPr id="711764" name="Line 84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3408"/>
                    <a:ext cx="168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1765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1824" y="3552"/>
                    <a:ext cx="240" cy="288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1766" name="Line 86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3936"/>
                    <a:ext cx="624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1767" name="Line 8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12" y="3552"/>
                    <a:ext cx="432" cy="336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1768" name="Text Box 8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2" y="3168"/>
                    <a:ext cx="319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10</a:t>
                    </a:r>
                  </a:p>
                </p:txBody>
              </p:sp>
              <p:sp>
                <p:nvSpPr>
                  <p:cNvPr id="711769" name="Text Box 8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18" y="3595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711770" name="Text Box 9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9" y="3936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711771" name="Text Box 9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43" y="3648"/>
                    <a:ext cx="57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/>
                      <a:t>  2    </a:t>
                    </a:r>
                  </a:p>
                </p:txBody>
              </p:sp>
            </p:grpSp>
            <p:sp>
              <p:nvSpPr>
                <p:cNvPr id="711772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2304" y="1056"/>
                  <a:ext cx="17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711773" name="Line 93"/>
              <p:cNvSpPr>
                <a:spLocks noChangeShapeType="1"/>
              </p:cNvSpPr>
              <p:nvPr/>
            </p:nvSpPr>
            <p:spPr bwMode="auto">
              <a:xfrm>
                <a:off x="2016" y="1632"/>
                <a:ext cx="1104" cy="336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1774" name="Text Box 94"/>
              <p:cNvSpPr txBox="1">
                <a:spLocks noChangeArrowheads="1"/>
              </p:cNvSpPr>
              <p:nvPr/>
            </p:nvSpPr>
            <p:spPr bwMode="auto">
              <a:xfrm>
                <a:off x="2746" y="1663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</p:grpSp>
        <p:sp>
          <p:nvSpPr>
            <p:cNvPr id="711775" name="Text Box 95"/>
            <p:cNvSpPr txBox="1">
              <a:spLocks noChangeArrowheads="1"/>
            </p:cNvSpPr>
            <p:nvPr/>
          </p:nvSpPr>
          <p:spPr bwMode="auto">
            <a:xfrm>
              <a:off x="4042" y="3301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cxnSp>
          <p:nvCxnSpPr>
            <p:cNvPr id="711776" name="AutoShape 96"/>
            <p:cNvCxnSpPr>
              <a:cxnSpLocks noChangeShapeType="1"/>
              <a:stCxn id="711757" idx="2"/>
              <a:endCxn id="711759" idx="2"/>
            </p:cNvCxnSpPr>
            <p:nvPr/>
          </p:nvCxnSpPr>
          <p:spPr bwMode="auto">
            <a:xfrm rot="5400000" flipH="1" flipV="1">
              <a:off x="4298" y="2882"/>
              <a:ext cx="528" cy="1579"/>
            </a:xfrm>
            <a:prstGeom prst="curvedConnector3">
              <a:avLst>
                <a:gd name="adj1" fmla="val -27273"/>
              </a:avLst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11777" name="Text Box 97"/>
            <p:cNvSpPr txBox="1">
              <a:spLocks noChangeArrowheads="1"/>
            </p:cNvSpPr>
            <p:nvPr/>
          </p:nvSpPr>
          <p:spPr bwMode="auto">
            <a:xfrm>
              <a:off x="4992" y="3869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1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1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1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1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1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1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11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11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84" grpId="0" autoUpdateAnimBg="0"/>
      <p:bldP spid="711685" grpId="0" autoUpdateAnimBg="0"/>
      <p:bldP spid="711741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076B8-1F38-4049-876F-00FA173C67A6}" type="slidenum">
              <a:rPr lang="en-US"/>
              <a:pPr/>
              <a:t>38</a:t>
            </a:fld>
            <a:endParaRPr lang="en-US"/>
          </a:p>
        </p:txBody>
      </p:sp>
      <p:grpSp>
        <p:nvGrpSpPr>
          <p:cNvPr id="713775" name="Group 47"/>
          <p:cNvGrpSpPr>
            <a:grpSpLocks/>
          </p:cNvGrpSpPr>
          <p:nvPr/>
        </p:nvGrpSpPr>
        <p:grpSpPr bwMode="auto">
          <a:xfrm>
            <a:off x="1404938" y="1674813"/>
            <a:ext cx="3729037" cy="2255837"/>
            <a:chOff x="3168" y="2736"/>
            <a:chExt cx="2349" cy="1421"/>
          </a:xfrm>
        </p:grpSpPr>
        <p:grpSp>
          <p:nvGrpSpPr>
            <p:cNvPr id="713776" name="Group 48"/>
            <p:cNvGrpSpPr>
              <a:grpSpLocks/>
            </p:cNvGrpSpPr>
            <p:nvPr/>
          </p:nvGrpSpPr>
          <p:grpSpPr bwMode="auto">
            <a:xfrm>
              <a:off x="3168" y="2736"/>
              <a:ext cx="2349" cy="1344"/>
              <a:chOff x="1707" y="1056"/>
              <a:chExt cx="2349" cy="1344"/>
            </a:xfrm>
          </p:grpSpPr>
          <p:grpSp>
            <p:nvGrpSpPr>
              <p:cNvPr id="713777" name="Group 49"/>
              <p:cNvGrpSpPr>
                <a:grpSpLocks/>
              </p:cNvGrpSpPr>
              <p:nvPr/>
            </p:nvGrpSpPr>
            <p:grpSpPr bwMode="auto">
              <a:xfrm>
                <a:off x="1707" y="1056"/>
                <a:ext cx="2349" cy="1344"/>
                <a:chOff x="1255" y="1056"/>
                <a:chExt cx="2349" cy="1344"/>
              </a:xfrm>
            </p:grpSpPr>
            <p:grpSp>
              <p:nvGrpSpPr>
                <p:cNvPr id="713778" name="Group 50"/>
                <p:cNvGrpSpPr>
                  <a:grpSpLocks/>
                </p:cNvGrpSpPr>
                <p:nvPr/>
              </p:nvGrpSpPr>
              <p:grpSpPr bwMode="auto">
                <a:xfrm>
                  <a:off x="1255" y="1344"/>
                  <a:ext cx="2349" cy="1056"/>
                  <a:chOff x="1584" y="3168"/>
                  <a:chExt cx="2349" cy="1056"/>
                </a:xfrm>
              </p:grpSpPr>
              <p:sp>
                <p:nvSpPr>
                  <p:cNvPr id="713779" name="Oval 51"/>
                  <p:cNvSpPr>
                    <a:spLocks noChangeArrowheads="1"/>
                  </p:cNvSpPr>
                  <p:nvPr/>
                </p:nvSpPr>
                <p:spPr bwMode="auto">
                  <a:xfrm>
                    <a:off x="2022" y="3761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3780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72" y="3792"/>
                    <a:ext cx="23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713781" name="Oval 53"/>
                  <p:cNvSpPr>
                    <a:spLocks noChangeArrowheads="1"/>
                  </p:cNvSpPr>
                  <p:nvPr/>
                </p:nvSpPr>
                <p:spPr bwMode="auto">
                  <a:xfrm>
                    <a:off x="3597" y="3233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3782" name="Text Box 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3264"/>
                    <a:ext cx="237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713783" name="Oval 55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3216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3784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95" y="3247"/>
                    <a:ext cx="25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713785" name="Oval 57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3744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3786" name="Text Box 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26" y="3775"/>
                    <a:ext cx="25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D</a:t>
                    </a:r>
                  </a:p>
                </p:txBody>
              </p:sp>
              <p:sp>
                <p:nvSpPr>
                  <p:cNvPr id="713787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3408"/>
                    <a:ext cx="168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3788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1824" y="3552"/>
                    <a:ext cx="240" cy="288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3789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3936"/>
                    <a:ext cx="624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3790" name="Line 6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12" y="3552"/>
                    <a:ext cx="432" cy="336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3791" name="Text Box 6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2" y="3168"/>
                    <a:ext cx="319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10</a:t>
                    </a:r>
                  </a:p>
                </p:txBody>
              </p:sp>
              <p:sp>
                <p:nvSpPr>
                  <p:cNvPr id="713792" name="Text Box 6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18" y="3595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713793" name="Text Box 6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9" y="3936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713794" name="Text Box 6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43" y="3648"/>
                    <a:ext cx="57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/>
                      <a:t>  2    </a:t>
                    </a:r>
                  </a:p>
                </p:txBody>
              </p:sp>
            </p:grpSp>
            <p:sp>
              <p:nvSpPr>
                <p:cNvPr id="713795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2304" y="1056"/>
                  <a:ext cx="17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713796" name="Line 68"/>
              <p:cNvSpPr>
                <a:spLocks noChangeShapeType="1"/>
              </p:cNvSpPr>
              <p:nvPr/>
            </p:nvSpPr>
            <p:spPr bwMode="auto">
              <a:xfrm>
                <a:off x="2016" y="1632"/>
                <a:ext cx="1104" cy="336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3797" name="Text Box 69"/>
              <p:cNvSpPr txBox="1">
                <a:spLocks noChangeArrowheads="1"/>
              </p:cNvSpPr>
              <p:nvPr/>
            </p:nvSpPr>
            <p:spPr bwMode="auto">
              <a:xfrm>
                <a:off x="2746" y="1663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</p:grpSp>
        <p:sp>
          <p:nvSpPr>
            <p:cNvPr id="713798" name="Text Box 70"/>
            <p:cNvSpPr txBox="1">
              <a:spLocks noChangeArrowheads="1"/>
            </p:cNvSpPr>
            <p:nvPr/>
          </p:nvSpPr>
          <p:spPr bwMode="auto">
            <a:xfrm>
              <a:off x="4042" y="3301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cxnSp>
          <p:nvCxnSpPr>
            <p:cNvPr id="713799" name="AutoShape 71"/>
            <p:cNvCxnSpPr>
              <a:cxnSpLocks noChangeShapeType="1"/>
              <a:stCxn id="713780" idx="2"/>
              <a:endCxn id="713782" idx="2"/>
            </p:cNvCxnSpPr>
            <p:nvPr/>
          </p:nvCxnSpPr>
          <p:spPr bwMode="auto">
            <a:xfrm rot="5400000" flipH="1" flipV="1">
              <a:off x="4298" y="2882"/>
              <a:ext cx="528" cy="1579"/>
            </a:xfrm>
            <a:prstGeom prst="curvedConnector3">
              <a:avLst>
                <a:gd name="adj1" fmla="val -27273"/>
              </a:avLst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13800" name="Text Box 72"/>
            <p:cNvSpPr txBox="1">
              <a:spLocks noChangeArrowheads="1"/>
            </p:cNvSpPr>
            <p:nvPr/>
          </p:nvSpPr>
          <p:spPr bwMode="auto">
            <a:xfrm>
              <a:off x="4992" y="3869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sp>
        <p:nvSpPr>
          <p:cNvPr id="713730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Dijkstra’s Algorithm</a:t>
            </a:r>
          </a:p>
        </p:txBody>
      </p:sp>
      <p:grpSp>
        <p:nvGrpSpPr>
          <p:cNvPr id="713751" name="Group 23"/>
          <p:cNvGrpSpPr>
            <a:grpSpLocks/>
          </p:cNvGrpSpPr>
          <p:nvPr/>
        </p:nvGrpSpPr>
        <p:grpSpPr bwMode="auto">
          <a:xfrm>
            <a:off x="838200" y="1911350"/>
            <a:ext cx="1354138" cy="1066800"/>
            <a:chOff x="203" y="2688"/>
            <a:chExt cx="853" cy="672"/>
          </a:xfrm>
        </p:grpSpPr>
        <p:sp>
          <p:nvSpPr>
            <p:cNvPr id="713749" name="Rectangle 21"/>
            <p:cNvSpPr>
              <a:spLocks noChangeArrowheads="1"/>
            </p:cNvSpPr>
            <p:nvPr/>
          </p:nvSpPr>
          <p:spPr bwMode="auto">
            <a:xfrm>
              <a:off x="384" y="2784"/>
              <a:ext cx="672" cy="576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3750" name="Text Box 22"/>
            <p:cNvSpPr txBox="1">
              <a:spLocks noChangeArrowheads="1"/>
            </p:cNvSpPr>
            <p:nvPr/>
          </p:nvSpPr>
          <p:spPr bwMode="auto">
            <a:xfrm>
              <a:off x="203" y="2688"/>
              <a:ext cx="2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s</a:t>
              </a:r>
            </a:p>
          </p:txBody>
        </p:sp>
      </p:grpSp>
      <p:sp>
        <p:nvSpPr>
          <p:cNvPr id="713761" name="Text Box 33"/>
          <p:cNvSpPr txBox="1">
            <a:spLocks noChangeArrowheads="1"/>
          </p:cNvSpPr>
          <p:nvPr/>
        </p:nvSpPr>
        <p:spPr bwMode="auto">
          <a:xfrm>
            <a:off x="381000" y="1036638"/>
            <a:ext cx="8401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Input</a:t>
            </a:r>
            <a:r>
              <a:rPr lang="en-US"/>
              <a:t>: A graph </a:t>
            </a:r>
            <a:r>
              <a:rPr lang="en-US">
                <a:solidFill>
                  <a:srgbClr val="A50021"/>
                </a:solidFill>
              </a:rPr>
              <a:t>G</a:t>
            </a:r>
            <a:r>
              <a:rPr lang="en-US"/>
              <a:t>, and a starting vertex </a:t>
            </a:r>
            <a:r>
              <a:rPr lang="en-US">
                <a:solidFill>
                  <a:srgbClr val="A50021"/>
                </a:solidFill>
              </a:rPr>
              <a:t>s</a:t>
            </a:r>
          </a:p>
        </p:txBody>
      </p:sp>
      <p:sp>
        <p:nvSpPr>
          <p:cNvPr id="713763" name="Rectangle 35"/>
          <p:cNvSpPr>
            <a:spLocks noChangeArrowheads="1"/>
          </p:cNvSpPr>
          <p:nvPr/>
        </p:nvSpPr>
        <p:spPr bwMode="auto">
          <a:xfrm>
            <a:off x="381000" y="4343400"/>
            <a:ext cx="86074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Output</a:t>
            </a:r>
            <a:r>
              <a:rPr lang="en-US"/>
              <a:t>: An array called </a:t>
            </a:r>
            <a:r>
              <a:rPr lang="en-US">
                <a:solidFill>
                  <a:srgbClr val="A50021"/>
                </a:solidFill>
              </a:rPr>
              <a:t>Dist</a:t>
            </a:r>
            <a:r>
              <a:rPr lang="en-US"/>
              <a:t> of </a:t>
            </a:r>
            <a:r>
              <a:rPr lang="en-US" i="1"/>
              <a:t>optimal distances</a:t>
            </a:r>
            <a:r>
              <a:rPr lang="en-US"/>
              <a:t> from </a:t>
            </a:r>
            <a:r>
              <a:rPr lang="en-US">
                <a:solidFill>
                  <a:srgbClr val="A50021"/>
                </a:solidFill>
              </a:rPr>
              <a:t>s</a:t>
            </a:r>
            <a:r>
              <a:rPr lang="en-US"/>
              <a:t> </a:t>
            </a:r>
            <a:br>
              <a:rPr lang="en-US"/>
            </a:br>
            <a:r>
              <a:rPr lang="en-US"/>
              <a:t>               to every other node in the graph.</a:t>
            </a:r>
          </a:p>
        </p:txBody>
      </p:sp>
      <p:grpSp>
        <p:nvGrpSpPr>
          <p:cNvPr id="713769" name="Group 41"/>
          <p:cNvGrpSpPr>
            <a:grpSpLocks/>
          </p:cNvGrpSpPr>
          <p:nvPr/>
        </p:nvGrpSpPr>
        <p:grpSpPr bwMode="auto">
          <a:xfrm>
            <a:off x="2471738" y="5562600"/>
            <a:ext cx="3014662" cy="838200"/>
            <a:chOff x="1332" y="3360"/>
            <a:chExt cx="1899" cy="528"/>
          </a:xfrm>
        </p:grpSpPr>
        <p:grpSp>
          <p:nvGrpSpPr>
            <p:cNvPr id="713767" name="Group 39"/>
            <p:cNvGrpSpPr>
              <a:grpSpLocks/>
            </p:cNvGrpSpPr>
            <p:nvPr/>
          </p:nvGrpSpPr>
          <p:grpSpPr bwMode="auto">
            <a:xfrm>
              <a:off x="1872" y="3360"/>
              <a:ext cx="1359" cy="528"/>
              <a:chOff x="1872" y="3360"/>
              <a:chExt cx="1359" cy="528"/>
            </a:xfrm>
          </p:grpSpPr>
          <p:grpSp>
            <p:nvGrpSpPr>
              <p:cNvPr id="713765" name="Group 37"/>
              <p:cNvGrpSpPr>
                <a:grpSpLocks/>
              </p:cNvGrpSpPr>
              <p:nvPr/>
            </p:nvGrpSpPr>
            <p:grpSpPr bwMode="auto">
              <a:xfrm>
                <a:off x="1872" y="3360"/>
                <a:ext cx="1344" cy="501"/>
                <a:chOff x="1488" y="3408"/>
                <a:chExt cx="1344" cy="501"/>
              </a:xfrm>
            </p:grpSpPr>
            <p:sp>
              <p:nvSpPr>
                <p:cNvPr id="713754" name="Rectangle 26"/>
                <p:cNvSpPr>
                  <a:spLocks noChangeArrowheads="1"/>
                </p:cNvSpPr>
                <p:nvPr/>
              </p:nvSpPr>
              <p:spPr bwMode="auto">
                <a:xfrm>
                  <a:off x="1488" y="3429"/>
                  <a:ext cx="336" cy="480"/>
                </a:xfrm>
                <a:prstGeom prst="rect">
                  <a:avLst/>
                </a:prstGeom>
                <a:solidFill>
                  <a:srgbClr val="CCFFCC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3755" name="Rectangle 27"/>
                <p:cNvSpPr>
                  <a:spLocks noChangeArrowheads="1"/>
                </p:cNvSpPr>
                <p:nvPr/>
              </p:nvSpPr>
              <p:spPr bwMode="auto">
                <a:xfrm>
                  <a:off x="1824" y="3429"/>
                  <a:ext cx="336" cy="480"/>
                </a:xfrm>
                <a:prstGeom prst="rect">
                  <a:avLst/>
                </a:prstGeom>
                <a:solidFill>
                  <a:srgbClr val="CCFFCC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3756" name="Rectangle 28"/>
                <p:cNvSpPr>
                  <a:spLocks noChangeArrowheads="1"/>
                </p:cNvSpPr>
                <p:nvPr/>
              </p:nvSpPr>
              <p:spPr bwMode="auto">
                <a:xfrm>
                  <a:off x="2160" y="3429"/>
                  <a:ext cx="336" cy="480"/>
                </a:xfrm>
                <a:prstGeom prst="rect">
                  <a:avLst/>
                </a:prstGeom>
                <a:solidFill>
                  <a:srgbClr val="CCFFCC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3757" name="Rectangle 29"/>
                <p:cNvSpPr>
                  <a:spLocks noChangeArrowheads="1"/>
                </p:cNvSpPr>
                <p:nvPr/>
              </p:nvSpPr>
              <p:spPr bwMode="auto">
                <a:xfrm>
                  <a:off x="2496" y="3429"/>
                  <a:ext cx="336" cy="480"/>
                </a:xfrm>
                <a:prstGeom prst="rect">
                  <a:avLst/>
                </a:prstGeom>
                <a:solidFill>
                  <a:srgbClr val="CCFFCC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3758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1536" y="3408"/>
                  <a:ext cx="125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A   B    C    D</a:t>
                  </a:r>
                </a:p>
              </p:txBody>
            </p:sp>
          </p:grpSp>
          <p:sp>
            <p:nvSpPr>
              <p:cNvPr id="713766" name="Text Box 38"/>
              <p:cNvSpPr txBox="1">
                <a:spLocks noChangeArrowheads="1"/>
              </p:cNvSpPr>
              <p:nvPr/>
            </p:nvSpPr>
            <p:spPr bwMode="auto">
              <a:xfrm>
                <a:off x="1906" y="3600"/>
                <a:ext cx="13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3300"/>
                    </a:solidFill>
                  </a:rPr>
                  <a:t>0    6    2    4 </a:t>
                </a:r>
              </a:p>
            </p:txBody>
          </p:sp>
        </p:grpSp>
        <p:sp>
          <p:nvSpPr>
            <p:cNvPr id="713768" name="Text Box 40"/>
            <p:cNvSpPr txBox="1">
              <a:spLocks noChangeArrowheads="1"/>
            </p:cNvSpPr>
            <p:nvPr/>
          </p:nvSpPr>
          <p:spPr bwMode="auto">
            <a:xfrm>
              <a:off x="1332" y="3360"/>
              <a:ext cx="4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A50021"/>
                  </a:solidFill>
                </a:rPr>
                <a:t>Dist</a:t>
              </a:r>
            </a:p>
          </p:txBody>
        </p:sp>
      </p:grpSp>
      <p:sp>
        <p:nvSpPr>
          <p:cNvPr id="713774" name="Text Box 46"/>
          <p:cNvSpPr txBox="1">
            <a:spLocks noChangeArrowheads="1"/>
          </p:cNvSpPr>
          <p:nvPr/>
        </p:nvSpPr>
        <p:spPr bwMode="auto">
          <a:xfrm>
            <a:off x="5524500" y="1874838"/>
            <a:ext cx="3292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A50021"/>
                </a:solidFill>
              </a:rPr>
              <a:t>G</a:t>
            </a:r>
            <a:r>
              <a:rPr lang="en-US"/>
              <a:t> may not have any negative edge values.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3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3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13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3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3763" grpId="0" autoUpdateAnimBg="0"/>
      <p:bldP spid="713774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001A-070A-461E-BECC-E839BC5324C4}" type="slidenum">
              <a:rPr lang="en-US"/>
              <a:pPr/>
              <a:t>39</a:t>
            </a:fld>
            <a:endParaRPr lang="en-US"/>
          </a:p>
        </p:txBody>
      </p:sp>
      <p:grpSp>
        <p:nvGrpSpPr>
          <p:cNvPr id="745557" name="Group 85"/>
          <p:cNvGrpSpPr>
            <a:grpSpLocks/>
          </p:cNvGrpSpPr>
          <p:nvPr/>
        </p:nvGrpSpPr>
        <p:grpSpPr bwMode="auto">
          <a:xfrm>
            <a:off x="5029200" y="4343400"/>
            <a:ext cx="3729038" cy="2255838"/>
            <a:chOff x="3168" y="2736"/>
            <a:chExt cx="2349" cy="1421"/>
          </a:xfrm>
        </p:grpSpPr>
        <p:grpSp>
          <p:nvGrpSpPr>
            <p:cNvPr id="745524" name="Group 52"/>
            <p:cNvGrpSpPr>
              <a:grpSpLocks/>
            </p:cNvGrpSpPr>
            <p:nvPr/>
          </p:nvGrpSpPr>
          <p:grpSpPr bwMode="auto">
            <a:xfrm>
              <a:off x="3168" y="2736"/>
              <a:ext cx="2349" cy="1344"/>
              <a:chOff x="1707" y="1056"/>
              <a:chExt cx="2349" cy="1344"/>
            </a:xfrm>
          </p:grpSpPr>
          <p:grpSp>
            <p:nvGrpSpPr>
              <p:cNvPr id="745525" name="Group 53"/>
              <p:cNvGrpSpPr>
                <a:grpSpLocks/>
              </p:cNvGrpSpPr>
              <p:nvPr/>
            </p:nvGrpSpPr>
            <p:grpSpPr bwMode="auto">
              <a:xfrm>
                <a:off x="1707" y="1056"/>
                <a:ext cx="2349" cy="1344"/>
                <a:chOff x="1255" y="1056"/>
                <a:chExt cx="2349" cy="1344"/>
              </a:xfrm>
            </p:grpSpPr>
            <p:grpSp>
              <p:nvGrpSpPr>
                <p:cNvPr id="745526" name="Group 54"/>
                <p:cNvGrpSpPr>
                  <a:grpSpLocks/>
                </p:cNvGrpSpPr>
                <p:nvPr/>
              </p:nvGrpSpPr>
              <p:grpSpPr bwMode="auto">
                <a:xfrm>
                  <a:off x="1255" y="1344"/>
                  <a:ext cx="2349" cy="1056"/>
                  <a:chOff x="1584" y="3168"/>
                  <a:chExt cx="2349" cy="1056"/>
                </a:xfrm>
              </p:grpSpPr>
              <p:sp>
                <p:nvSpPr>
                  <p:cNvPr id="745527" name="Oval 55"/>
                  <p:cNvSpPr>
                    <a:spLocks noChangeArrowheads="1"/>
                  </p:cNvSpPr>
                  <p:nvPr/>
                </p:nvSpPr>
                <p:spPr bwMode="auto">
                  <a:xfrm>
                    <a:off x="2022" y="3761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45528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72" y="3792"/>
                    <a:ext cx="23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745529" name="Oval 57"/>
                  <p:cNvSpPr>
                    <a:spLocks noChangeArrowheads="1"/>
                  </p:cNvSpPr>
                  <p:nvPr/>
                </p:nvSpPr>
                <p:spPr bwMode="auto">
                  <a:xfrm>
                    <a:off x="3597" y="3233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45530" name="Text Box 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3264"/>
                    <a:ext cx="237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745531" name="Oval 59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3216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45532" name="Text Box 6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95" y="3247"/>
                    <a:ext cx="25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745533" name="Oval 61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3744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45534" name="Text Box 6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26" y="3775"/>
                    <a:ext cx="25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D</a:t>
                    </a:r>
                  </a:p>
                </p:txBody>
              </p:sp>
              <p:sp>
                <p:nvSpPr>
                  <p:cNvPr id="745535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3408"/>
                    <a:ext cx="168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45536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1824" y="3552"/>
                    <a:ext cx="240" cy="288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45537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3936"/>
                    <a:ext cx="624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45538" name="Line 6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12" y="3552"/>
                    <a:ext cx="432" cy="336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45539" name="Text Box 6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2" y="3168"/>
                    <a:ext cx="319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10</a:t>
                    </a:r>
                  </a:p>
                </p:txBody>
              </p:sp>
              <p:sp>
                <p:nvSpPr>
                  <p:cNvPr id="745540" name="Text 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18" y="3595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745541" name="Text Box 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9" y="3936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745542" name="Text Box 7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43" y="3648"/>
                    <a:ext cx="57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/>
                      <a:t>  2    </a:t>
                    </a:r>
                  </a:p>
                </p:txBody>
              </p:sp>
            </p:grpSp>
            <p:sp>
              <p:nvSpPr>
                <p:cNvPr id="745543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2304" y="1056"/>
                  <a:ext cx="17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745544" name="Line 72"/>
              <p:cNvSpPr>
                <a:spLocks noChangeShapeType="1"/>
              </p:cNvSpPr>
              <p:nvPr/>
            </p:nvSpPr>
            <p:spPr bwMode="auto">
              <a:xfrm>
                <a:off x="2016" y="1632"/>
                <a:ext cx="1104" cy="336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5545" name="Text Box 73"/>
              <p:cNvSpPr txBox="1">
                <a:spLocks noChangeArrowheads="1"/>
              </p:cNvSpPr>
              <p:nvPr/>
            </p:nvSpPr>
            <p:spPr bwMode="auto">
              <a:xfrm>
                <a:off x="2746" y="1663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</p:grpSp>
        <p:sp>
          <p:nvSpPr>
            <p:cNvPr id="745553" name="Text Box 81"/>
            <p:cNvSpPr txBox="1">
              <a:spLocks noChangeArrowheads="1"/>
            </p:cNvSpPr>
            <p:nvPr/>
          </p:nvSpPr>
          <p:spPr bwMode="auto">
            <a:xfrm>
              <a:off x="4042" y="3301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cxnSp>
          <p:nvCxnSpPr>
            <p:cNvPr id="745555" name="AutoShape 83"/>
            <p:cNvCxnSpPr>
              <a:cxnSpLocks noChangeShapeType="1"/>
              <a:stCxn id="745528" idx="2"/>
              <a:endCxn id="745530" idx="2"/>
            </p:cNvCxnSpPr>
            <p:nvPr/>
          </p:nvCxnSpPr>
          <p:spPr bwMode="auto">
            <a:xfrm rot="5400000" flipH="1" flipV="1">
              <a:off x="4298" y="2882"/>
              <a:ext cx="528" cy="1579"/>
            </a:xfrm>
            <a:prstGeom prst="curvedConnector3">
              <a:avLst>
                <a:gd name="adj1" fmla="val -27273"/>
              </a:avLst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45556" name="Text Box 84"/>
            <p:cNvSpPr txBox="1">
              <a:spLocks noChangeArrowheads="1"/>
            </p:cNvSpPr>
            <p:nvPr/>
          </p:nvSpPr>
          <p:spPr bwMode="auto">
            <a:xfrm>
              <a:off x="4992" y="3869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sp>
        <p:nvSpPr>
          <p:cNvPr id="745475" name="Rectangle 3"/>
          <p:cNvSpPr>
            <a:spLocks noChangeArrowheads="1"/>
          </p:cNvSpPr>
          <p:nvPr/>
        </p:nvSpPr>
        <p:spPr bwMode="auto">
          <a:xfrm>
            <a:off x="187325" y="0"/>
            <a:ext cx="87931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Dijkstra’s Algorithm: Basic Idea</a:t>
            </a:r>
          </a:p>
        </p:txBody>
      </p:sp>
      <p:sp>
        <p:nvSpPr>
          <p:cNvPr id="745486" name="Text Box 14"/>
          <p:cNvSpPr txBox="1">
            <a:spLocks noChangeArrowheads="1"/>
          </p:cNvSpPr>
          <p:nvPr/>
        </p:nvSpPr>
        <p:spPr bwMode="auto">
          <a:xfrm>
            <a:off x="180975" y="1066800"/>
            <a:ext cx="88773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Dijkstra's algorithm splits vertices in two distinct sets: the set of </a:t>
            </a:r>
            <a:r>
              <a:rPr lang="en-US" i="1">
                <a:solidFill>
                  <a:srgbClr val="A50021"/>
                </a:solidFill>
              </a:rPr>
              <a:t>unsettled</a:t>
            </a:r>
            <a:r>
              <a:rPr lang="en-US"/>
              <a:t> vertices and the set of </a:t>
            </a:r>
            <a:r>
              <a:rPr lang="en-US" i="1">
                <a:solidFill>
                  <a:srgbClr val="A50021"/>
                </a:solidFill>
              </a:rPr>
              <a:t>settled</a:t>
            </a:r>
            <a:r>
              <a:rPr lang="en-US"/>
              <a:t> vertices. </a:t>
            </a:r>
          </a:p>
        </p:txBody>
      </p:sp>
      <p:sp>
        <p:nvSpPr>
          <p:cNvPr id="745487" name="Rectangle 15"/>
          <p:cNvSpPr>
            <a:spLocks noChangeArrowheads="1"/>
          </p:cNvSpPr>
          <p:nvPr/>
        </p:nvSpPr>
        <p:spPr bwMode="auto">
          <a:xfrm>
            <a:off x="533400" y="4267200"/>
            <a:ext cx="3076575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Initially all vertices are </a:t>
            </a:r>
            <a:r>
              <a:rPr lang="en-US">
                <a:solidFill>
                  <a:schemeClr val="accent2"/>
                </a:solidFill>
              </a:rPr>
              <a:t>unsettled</a:t>
            </a:r>
            <a:r>
              <a:rPr lang="en-US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sz="1200">
              <a:solidFill>
                <a:schemeClr val="tx1"/>
              </a:solidFill>
            </a:endParaRPr>
          </a:p>
          <a:p>
            <a:pPr algn="ctr"/>
            <a:r>
              <a:rPr lang="en-US">
                <a:solidFill>
                  <a:schemeClr val="tx1"/>
                </a:solidFill>
              </a:rPr>
              <a:t>The algorithm ends once all vertices are in the </a:t>
            </a:r>
            <a:r>
              <a:rPr lang="en-US">
                <a:solidFill>
                  <a:schemeClr val="accent2"/>
                </a:solidFill>
              </a:rPr>
              <a:t>settled</a:t>
            </a:r>
            <a:r>
              <a:rPr lang="en-US"/>
              <a:t> set. </a:t>
            </a:r>
          </a:p>
        </p:txBody>
      </p:sp>
      <p:sp>
        <p:nvSpPr>
          <p:cNvPr id="745490" name="Rectangle 18"/>
          <p:cNvSpPr>
            <a:spLocks noChangeArrowheads="1"/>
          </p:cNvSpPr>
          <p:nvPr/>
        </p:nvSpPr>
        <p:spPr bwMode="auto">
          <a:xfrm>
            <a:off x="457200" y="2057400"/>
            <a:ext cx="86058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Unsettled vertex</a:t>
            </a:r>
            <a:r>
              <a:rPr lang="en-US"/>
              <a:t>: A vertex </a:t>
            </a:r>
            <a:r>
              <a:rPr lang="en-US">
                <a:solidFill>
                  <a:srgbClr val="A50021"/>
                </a:solidFill>
              </a:rPr>
              <a:t>v</a:t>
            </a:r>
            <a:r>
              <a:rPr lang="en-US"/>
              <a:t> is </a:t>
            </a:r>
            <a:r>
              <a:rPr lang="en-US">
                <a:solidFill>
                  <a:schemeClr val="accent2"/>
                </a:solidFill>
              </a:rPr>
              <a:t>unsettled</a:t>
            </a:r>
            <a:r>
              <a:rPr lang="en-US"/>
              <a:t> if we don’t know </a:t>
            </a:r>
            <a:br>
              <a:rPr lang="en-US"/>
            </a:br>
            <a:r>
              <a:rPr lang="en-US"/>
              <a:t>         the optimal distance to it from the starting vertex </a:t>
            </a:r>
            <a:r>
              <a:rPr lang="en-US">
                <a:solidFill>
                  <a:srgbClr val="A50021"/>
                </a:solidFill>
              </a:rPr>
              <a:t>s</a:t>
            </a:r>
            <a:r>
              <a:rPr lang="en-US"/>
              <a:t>.</a:t>
            </a:r>
          </a:p>
        </p:txBody>
      </p:sp>
      <p:sp>
        <p:nvSpPr>
          <p:cNvPr id="745491" name="Rectangle 19"/>
          <p:cNvSpPr>
            <a:spLocks noChangeArrowheads="1"/>
          </p:cNvSpPr>
          <p:nvPr/>
        </p:nvSpPr>
        <p:spPr bwMode="auto">
          <a:xfrm>
            <a:off x="381000" y="3063875"/>
            <a:ext cx="86598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Settled vertex</a:t>
            </a:r>
            <a:r>
              <a:rPr lang="en-US"/>
              <a:t>: A vertex </a:t>
            </a:r>
            <a:r>
              <a:rPr lang="en-US">
                <a:solidFill>
                  <a:srgbClr val="A50021"/>
                </a:solidFill>
              </a:rPr>
              <a:t>v</a:t>
            </a:r>
            <a:r>
              <a:rPr lang="en-US"/>
              <a:t> is </a:t>
            </a:r>
            <a:r>
              <a:rPr lang="en-US">
                <a:solidFill>
                  <a:schemeClr val="accent2"/>
                </a:solidFill>
              </a:rPr>
              <a:t>settled </a:t>
            </a:r>
            <a:r>
              <a:rPr lang="en-US"/>
              <a:t>if we have learned </a:t>
            </a:r>
            <a:br>
              <a:rPr lang="en-US"/>
            </a:br>
            <a:r>
              <a:rPr lang="en-US"/>
              <a:t>          the optimal distance to it from the starting vertex </a:t>
            </a:r>
            <a:r>
              <a:rPr lang="en-US">
                <a:solidFill>
                  <a:srgbClr val="A50021"/>
                </a:solidFill>
              </a:rPr>
              <a:t>s</a:t>
            </a:r>
            <a:r>
              <a:rPr lang="en-US"/>
              <a:t>.</a:t>
            </a:r>
          </a:p>
        </p:txBody>
      </p:sp>
      <p:grpSp>
        <p:nvGrpSpPr>
          <p:cNvPr id="745552" name="Group 80"/>
          <p:cNvGrpSpPr>
            <a:grpSpLocks/>
          </p:cNvGrpSpPr>
          <p:nvPr/>
        </p:nvGrpSpPr>
        <p:grpSpPr bwMode="auto">
          <a:xfrm>
            <a:off x="4267200" y="4191000"/>
            <a:ext cx="2022475" cy="1371600"/>
            <a:chOff x="2688" y="2640"/>
            <a:chExt cx="1274" cy="864"/>
          </a:xfrm>
        </p:grpSpPr>
        <p:grpSp>
          <p:nvGrpSpPr>
            <p:cNvPr id="745521" name="Group 49"/>
            <p:cNvGrpSpPr>
              <a:grpSpLocks/>
            </p:cNvGrpSpPr>
            <p:nvPr/>
          </p:nvGrpSpPr>
          <p:grpSpPr bwMode="auto">
            <a:xfrm>
              <a:off x="2832" y="2832"/>
              <a:ext cx="853" cy="672"/>
              <a:chOff x="203" y="2688"/>
              <a:chExt cx="853" cy="672"/>
            </a:xfrm>
          </p:grpSpPr>
          <p:sp>
            <p:nvSpPr>
              <p:cNvPr id="745522" name="Rectangle 50"/>
              <p:cNvSpPr>
                <a:spLocks noChangeArrowheads="1"/>
              </p:cNvSpPr>
              <p:nvPr/>
            </p:nvSpPr>
            <p:spPr bwMode="auto">
              <a:xfrm>
                <a:off x="384" y="2784"/>
                <a:ext cx="672" cy="576"/>
              </a:xfrm>
              <a:prstGeom prst="rect">
                <a:avLst/>
              </a:prstGeom>
              <a:noFill/>
              <a:ln w="412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5523" name="Text Box 51"/>
              <p:cNvSpPr txBox="1">
                <a:spLocks noChangeArrowheads="1"/>
              </p:cNvSpPr>
              <p:nvPr/>
            </p:nvSpPr>
            <p:spPr bwMode="auto">
              <a:xfrm>
                <a:off x="203" y="2688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3300"/>
                    </a:solidFill>
                  </a:rPr>
                  <a:t> </a:t>
                </a:r>
              </a:p>
            </p:txBody>
          </p:sp>
        </p:grpSp>
        <p:sp>
          <p:nvSpPr>
            <p:cNvPr id="745546" name="Text Box 74"/>
            <p:cNvSpPr txBox="1">
              <a:spLocks noChangeArrowheads="1"/>
            </p:cNvSpPr>
            <p:nvPr/>
          </p:nvSpPr>
          <p:spPr bwMode="auto">
            <a:xfrm>
              <a:off x="2688" y="2640"/>
              <a:ext cx="12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Start vertex</a:t>
              </a:r>
            </a:p>
          </p:txBody>
        </p:sp>
      </p:grpSp>
      <p:sp>
        <p:nvSpPr>
          <p:cNvPr id="745547" name="Text Box 75"/>
          <p:cNvSpPr txBox="1">
            <a:spLocks noChangeArrowheads="1"/>
          </p:cNvSpPr>
          <p:nvPr/>
        </p:nvSpPr>
        <p:spPr bwMode="auto">
          <a:xfrm>
            <a:off x="4691063" y="4997450"/>
            <a:ext cx="12461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Unsettled</a:t>
            </a:r>
          </a:p>
        </p:txBody>
      </p:sp>
      <p:sp>
        <p:nvSpPr>
          <p:cNvPr id="745548" name="Text Box 76"/>
          <p:cNvSpPr txBox="1">
            <a:spLocks noChangeArrowheads="1"/>
          </p:cNvSpPr>
          <p:nvPr/>
        </p:nvSpPr>
        <p:spPr bwMode="auto">
          <a:xfrm>
            <a:off x="5376863" y="5824538"/>
            <a:ext cx="12461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Unsettled</a:t>
            </a:r>
          </a:p>
        </p:txBody>
      </p:sp>
      <p:sp>
        <p:nvSpPr>
          <p:cNvPr id="745549" name="Text Box 77"/>
          <p:cNvSpPr txBox="1">
            <a:spLocks noChangeArrowheads="1"/>
          </p:cNvSpPr>
          <p:nvPr/>
        </p:nvSpPr>
        <p:spPr bwMode="auto">
          <a:xfrm>
            <a:off x="6858000" y="5802313"/>
            <a:ext cx="12461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Unsettled</a:t>
            </a:r>
          </a:p>
        </p:txBody>
      </p:sp>
      <p:sp>
        <p:nvSpPr>
          <p:cNvPr id="745550" name="Text Box 78"/>
          <p:cNvSpPr txBox="1">
            <a:spLocks noChangeArrowheads="1"/>
          </p:cNvSpPr>
          <p:nvPr/>
        </p:nvSpPr>
        <p:spPr bwMode="auto">
          <a:xfrm>
            <a:off x="7839075" y="5008563"/>
            <a:ext cx="12461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Unsettled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5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45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45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7" dur="2000" fill="hold"/>
                                        <p:tgtEl>
                                          <p:spTgt spid="7455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9" dur="2000" fill="hold"/>
                                        <p:tgtEl>
                                          <p:spTgt spid="7455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1" dur="2000" fill="hold"/>
                                        <p:tgtEl>
                                          <p:spTgt spid="7455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3" dur="2000" fill="hold"/>
                                        <p:tgtEl>
                                          <p:spTgt spid="7455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5487" grpId="0"/>
      <p:bldP spid="745490" grpId="0"/>
      <p:bldP spid="745491" grpId="0"/>
      <p:bldP spid="745547" grpId="0"/>
      <p:bldP spid="745547" grpId="1"/>
      <p:bldP spid="745548" grpId="0"/>
      <p:bldP spid="745548" grpId="1"/>
      <p:bldP spid="745549" grpId="0"/>
      <p:bldP spid="745549" grpId="1"/>
      <p:bldP spid="745550" grpId="0"/>
      <p:bldP spid="74555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192F-0371-439D-A84A-5FBB646D3FC6}" type="slidenum">
              <a:rPr lang="en-US"/>
              <a:pPr/>
              <a:t>4</a:t>
            </a:fld>
            <a:endParaRPr lang="en-US"/>
          </a:p>
        </p:txBody>
      </p:sp>
      <p:sp>
        <p:nvSpPr>
          <p:cNvPr id="69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-186562"/>
            <a:ext cx="8593137" cy="1143000"/>
          </a:xfrm>
        </p:spPr>
        <p:txBody>
          <a:bodyPr/>
          <a:lstStyle/>
          <a:p>
            <a:r>
              <a:rPr lang="en-US" sz="3600"/>
              <a:t>Directed vs. </a:t>
            </a:r>
            <a:r>
              <a:rPr lang="en-US" sz="3600" dirty="0"/>
              <a:t>Undirected Graphs</a:t>
            </a:r>
          </a:p>
        </p:txBody>
      </p:sp>
      <p:sp>
        <p:nvSpPr>
          <p:cNvPr id="690179" name="Text Box 3"/>
          <p:cNvSpPr txBox="1">
            <a:spLocks noChangeArrowheads="1"/>
          </p:cNvSpPr>
          <p:nvPr/>
        </p:nvSpPr>
        <p:spPr bwMode="auto">
          <a:xfrm>
            <a:off x="517525" y="1635373"/>
            <a:ext cx="391258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A50021"/>
                </a:solidFill>
              </a:rPr>
              <a:t>Directed Graph</a:t>
            </a:r>
          </a:p>
          <a:p>
            <a:pPr algn="ctr"/>
            <a:r>
              <a:rPr lang="en-US" sz="2000" dirty="0" smtClean="0"/>
              <a:t>In </a:t>
            </a:r>
            <a:r>
              <a:rPr lang="en-US" sz="2000" dirty="0">
                <a:solidFill>
                  <a:schemeClr val="tx1"/>
                </a:solidFill>
              </a:rPr>
              <a:t>a </a:t>
            </a:r>
            <a:r>
              <a:rPr lang="en-US" sz="2000" dirty="0">
                <a:solidFill>
                  <a:srgbClr val="A50021"/>
                </a:solidFill>
              </a:rPr>
              <a:t>directed graph</a:t>
            </a:r>
            <a:r>
              <a:rPr lang="en-US" sz="2000" dirty="0"/>
              <a:t>, an </a:t>
            </a:r>
            <a:r>
              <a:rPr lang="en-US" sz="2000" dirty="0">
                <a:solidFill>
                  <a:schemeClr val="tx1"/>
                </a:solidFill>
              </a:rPr>
              <a:t>edge</a:t>
            </a:r>
            <a:r>
              <a:rPr lang="en-US" sz="2000" dirty="0"/>
              <a:t> goes from one vertex to another in a </a:t>
            </a:r>
            <a:r>
              <a:rPr lang="en-US" sz="2000" dirty="0">
                <a:solidFill>
                  <a:srgbClr val="6600CC"/>
                </a:solidFill>
              </a:rPr>
              <a:t>specific direction</a:t>
            </a:r>
            <a:r>
              <a:rPr lang="en-US" sz="2000" dirty="0"/>
              <a:t>. </a:t>
            </a:r>
          </a:p>
        </p:txBody>
      </p:sp>
      <p:sp>
        <p:nvSpPr>
          <p:cNvPr id="690181" name="Rectangle 5"/>
          <p:cNvSpPr>
            <a:spLocks noChangeArrowheads="1"/>
          </p:cNvSpPr>
          <p:nvPr/>
        </p:nvSpPr>
        <p:spPr bwMode="auto">
          <a:xfrm>
            <a:off x="3200400" y="4678363"/>
            <a:ext cx="2387600" cy="677862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0182" name="Text Box 6"/>
          <p:cNvSpPr txBox="1">
            <a:spLocks noChangeArrowheads="1"/>
          </p:cNvSpPr>
          <p:nvPr/>
        </p:nvSpPr>
        <p:spPr bwMode="auto">
          <a:xfrm>
            <a:off x="422032" y="4584265"/>
            <a:ext cx="384048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For example, above we have an edge that goes </a:t>
            </a:r>
            <a:r>
              <a:rPr lang="en-US" sz="2000" dirty="0" smtClean="0"/>
              <a:t>from the LA vertex to NYC vertex, </a:t>
            </a:r>
            <a:r>
              <a:rPr lang="en-US" sz="2000" dirty="0"/>
              <a:t>but not the other way </a:t>
            </a:r>
            <a:r>
              <a:rPr lang="en-US" sz="2000"/>
              <a:t>around</a:t>
            </a:r>
            <a:r>
              <a:rPr lang="en-US" sz="2000" smtClean="0"/>
              <a:t>.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559567" y="869745"/>
            <a:ext cx="8255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 smtClean="0"/>
              <a:t>There are two major types </a:t>
            </a:r>
            <a:r>
              <a:rPr lang="en-US" smtClean="0"/>
              <a:t>of graphs…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 bwMode="auto">
          <a:xfrm>
            <a:off x="961697" y="3331778"/>
            <a:ext cx="1024759" cy="91440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2643356" y="3331778"/>
            <a:ext cx="1024759" cy="91440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12" name="Straight Arrow Connector 11"/>
          <p:cNvCxnSpPr>
            <a:stCxn id="9" idx="6"/>
          </p:cNvCxnSpPr>
          <p:nvPr/>
        </p:nvCxnSpPr>
        <p:spPr bwMode="auto">
          <a:xfrm>
            <a:off x="1986456" y="3788979"/>
            <a:ext cx="656900" cy="2627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1125415" y="3545058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726789" y="3584917"/>
            <a:ext cx="811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NYC</a:t>
            </a:r>
            <a:endParaRPr lang="en-US" dirty="0"/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4642337" y="1635373"/>
            <a:ext cx="4200531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Undirected Graph</a:t>
            </a:r>
          </a:p>
          <a:p>
            <a:pPr algn="ctr"/>
            <a:r>
              <a:rPr lang="en-US" sz="2000" dirty="0" smtClean="0"/>
              <a:t>In </a:t>
            </a:r>
            <a:r>
              <a:rPr lang="en-US" sz="2000" dirty="0"/>
              <a:t>an </a:t>
            </a:r>
            <a:r>
              <a:rPr lang="en-US" sz="2000" dirty="0">
                <a:solidFill>
                  <a:srgbClr val="A50021"/>
                </a:solidFill>
              </a:rPr>
              <a:t>undirected graph</a:t>
            </a:r>
            <a:r>
              <a:rPr lang="en-US" sz="2000" dirty="0"/>
              <a:t>, all edges are </a:t>
            </a:r>
            <a:r>
              <a:rPr lang="en-US" sz="2000" dirty="0">
                <a:solidFill>
                  <a:srgbClr val="7030A0"/>
                </a:solidFill>
              </a:rPr>
              <a:t>bi-directional</a:t>
            </a:r>
            <a:r>
              <a:rPr lang="en-US" sz="2000" dirty="0"/>
              <a:t>. </a:t>
            </a:r>
            <a:r>
              <a:rPr lang="en-US" sz="2000" dirty="0" smtClean="0"/>
              <a:t>You </a:t>
            </a:r>
            <a:r>
              <a:rPr lang="en-US" sz="2000" dirty="0"/>
              <a:t>can go either way along any edge.  </a:t>
            </a: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138328" y="6116927"/>
            <a:ext cx="441960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 smtClean="0"/>
              <a:t>(e.g., there may be a flight from LA to NYC but not the other way around)</a:t>
            </a:r>
          </a:p>
        </p:txBody>
      </p:sp>
      <p:sp>
        <p:nvSpPr>
          <p:cNvPr id="20" name="Oval 19"/>
          <p:cNvSpPr/>
          <p:nvPr/>
        </p:nvSpPr>
        <p:spPr bwMode="auto">
          <a:xfrm>
            <a:off x="5292202" y="3371636"/>
            <a:ext cx="1024759" cy="91440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6973861" y="3371636"/>
            <a:ext cx="1024759" cy="91440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22" name="Straight Arrow Connector 21"/>
          <p:cNvCxnSpPr>
            <a:stCxn id="20" idx="6"/>
          </p:cNvCxnSpPr>
          <p:nvPr/>
        </p:nvCxnSpPr>
        <p:spPr bwMode="auto">
          <a:xfrm>
            <a:off x="6316961" y="3828837"/>
            <a:ext cx="656900" cy="2627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5273036" y="3598984"/>
            <a:ext cx="1051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Vickie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141702" y="3610707"/>
            <a:ext cx="708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Ben</a:t>
            </a:r>
            <a:endParaRPr lang="en-US" dirty="0"/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4773127" y="4863280"/>
            <a:ext cx="410776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For example, Vickie and Ben are mutual friends on </a:t>
            </a:r>
            <a:r>
              <a:rPr lang="en-US" sz="2000" dirty="0" err="1" smtClean="0"/>
              <a:t>FaceBook</a:t>
            </a:r>
            <a:r>
              <a:rPr lang="en-US" sz="2000" dirty="0" smtClean="0"/>
              <a:t>.</a:t>
            </a:r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4775200" y="6116927"/>
            <a:ext cx="39720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 smtClean="0"/>
              <a:t>(It would be </a:t>
            </a:r>
            <a:r>
              <a:rPr lang="en-US" sz="1800" dirty="0" err="1" smtClean="0"/>
              <a:t>kinda</a:t>
            </a:r>
            <a:r>
              <a:rPr lang="en-US" sz="1800" dirty="0" smtClean="0"/>
              <a:t> creepy if Vickie liked Ben, but not visa-versa)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0179" grpId="0"/>
      <p:bldP spid="690182" grpId="0"/>
      <p:bldP spid="9" grpId="0" animBg="1"/>
      <p:bldP spid="10" grpId="0" animBg="1"/>
      <p:bldP spid="15" grpId="0"/>
      <p:bldP spid="16" grpId="0"/>
      <p:bldP spid="18" grpId="0"/>
      <p:bldP spid="19" grpId="0"/>
      <p:bldP spid="20" grpId="0" animBg="1"/>
      <p:bldP spid="21" grpId="0" animBg="1"/>
      <p:bldP spid="23" grpId="0"/>
      <p:bldP spid="24" grpId="0"/>
      <p:bldP spid="25" grpId="0"/>
      <p:bldP spid="2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E17B-0963-488C-8DE3-0EA25D5E65FF}" type="slidenum">
              <a:rPr lang="en-US"/>
              <a:pPr/>
              <a:t>40</a:t>
            </a:fld>
            <a:endParaRPr lang="en-US"/>
          </a:p>
        </p:txBody>
      </p:sp>
      <p:grpSp>
        <p:nvGrpSpPr>
          <p:cNvPr id="789597" name="Group 93"/>
          <p:cNvGrpSpPr>
            <a:grpSpLocks/>
          </p:cNvGrpSpPr>
          <p:nvPr/>
        </p:nvGrpSpPr>
        <p:grpSpPr bwMode="auto">
          <a:xfrm>
            <a:off x="5181600" y="914400"/>
            <a:ext cx="3729038" cy="2255838"/>
            <a:chOff x="3168" y="2736"/>
            <a:chExt cx="2349" cy="1421"/>
          </a:xfrm>
        </p:grpSpPr>
        <p:grpSp>
          <p:nvGrpSpPr>
            <p:cNvPr id="789598" name="Group 94"/>
            <p:cNvGrpSpPr>
              <a:grpSpLocks/>
            </p:cNvGrpSpPr>
            <p:nvPr/>
          </p:nvGrpSpPr>
          <p:grpSpPr bwMode="auto">
            <a:xfrm>
              <a:off x="3168" y="2736"/>
              <a:ext cx="2349" cy="1344"/>
              <a:chOff x="1707" y="1056"/>
              <a:chExt cx="2349" cy="1344"/>
            </a:xfrm>
          </p:grpSpPr>
          <p:grpSp>
            <p:nvGrpSpPr>
              <p:cNvPr id="789599" name="Group 95"/>
              <p:cNvGrpSpPr>
                <a:grpSpLocks/>
              </p:cNvGrpSpPr>
              <p:nvPr/>
            </p:nvGrpSpPr>
            <p:grpSpPr bwMode="auto">
              <a:xfrm>
                <a:off x="1707" y="1056"/>
                <a:ext cx="2349" cy="1344"/>
                <a:chOff x="1255" y="1056"/>
                <a:chExt cx="2349" cy="1344"/>
              </a:xfrm>
            </p:grpSpPr>
            <p:grpSp>
              <p:nvGrpSpPr>
                <p:cNvPr id="789600" name="Group 96"/>
                <p:cNvGrpSpPr>
                  <a:grpSpLocks/>
                </p:cNvGrpSpPr>
                <p:nvPr/>
              </p:nvGrpSpPr>
              <p:grpSpPr bwMode="auto">
                <a:xfrm>
                  <a:off x="1255" y="1344"/>
                  <a:ext cx="2349" cy="1056"/>
                  <a:chOff x="1584" y="3168"/>
                  <a:chExt cx="2349" cy="1056"/>
                </a:xfrm>
              </p:grpSpPr>
              <p:sp>
                <p:nvSpPr>
                  <p:cNvPr id="789601" name="Oval 97"/>
                  <p:cNvSpPr>
                    <a:spLocks noChangeArrowheads="1"/>
                  </p:cNvSpPr>
                  <p:nvPr/>
                </p:nvSpPr>
                <p:spPr bwMode="auto">
                  <a:xfrm>
                    <a:off x="2022" y="3761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89602" name="Text Box 9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72" y="3792"/>
                    <a:ext cx="23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789603" name="Oval 99"/>
                  <p:cNvSpPr>
                    <a:spLocks noChangeArrowheads="1"/>
                  </p:cNvSpPr>
                  <p:nvPr/>
                </p:nvSpPr>
                <p:spPr bwMode="auto">
                  <a:xfrm>
                    <a:off x="3597" y="3233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89604" name="Text Box 10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3264"/>
                    <a:ext cx="237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789605" name="Oval 101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3216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89606" name="Text Box 10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95" y="3247"/>
                    <a:ext cx="25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789607" name="Oval 103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3744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89608" name="Text Box 10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26" y="3775"/>
                    <a:ext cx="25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D</a:t>
                    </a:r>
                  </a:p>
                </p:txBody>
              </p:sp>
              <p:sp>
                <p:nvSpPr>
                  <p:cNvPr id="789609" name="Line 105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3408"/>
                    <a:ext cx="168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89610" name="Line 106"/>
                  <p:cNvSpPr>
                    <a:spLocks noChangeShapeType="1"/>
                  </p:cNvSpPr>
                  <p:nvPr/>
                </p:nvSpPr>
                <p:spPr bwMode="auto">
                  <a:xfrm>
                    <a:off x="1824" y="3552"/>
                    <a:ext cx="240" cy="288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89611" name="Line 107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3936"/>
                    <a:ext cx="624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89612" name="Line 10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12" y="3552"/>
                    <a:ext cx="432" cy="336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89613" name="Text Box 10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2" y="3168"/>
                    <a:ext cx="319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10</a:t>
                    </a:r>
                  </a:p>
                </p:txBody>
              </p:sp>
              <p:sp>
                <p:nvSpPr>
                  <p:cNvPr id="789614" name="Text Box 1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18" y="3595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789615" name="Text Box 1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9" y="3936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789616" name="Text Box 1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43" y="3648"/>
                    <a:ext cx="57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/>
                      <a:t>  2    </a:t>
                    </a:r>
                  </a:p>
                </p:txBody>
              </p:sp>
            </p:grpSp>
            <p:sp>
              <p:nvSpPr>
                <p:cNvPr id="789617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2304" y="1056"/>
                  <a:ext cx="17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789618" name="Line 114"/>
              <p:cNvSpPr>
                <a:spLocks noChangeShapeType="1"/>
              </p:cNvSpPr>
              <p:nvPr/>
            </p:nvSpPr>
            <p:spPr bwMode="auto">
              <a:xfrm>
                <a:off x="2016" y="1632"/>
                <a:ext cx="1104" cy="336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9619" name="Text Box 115"/>
              <p:cNvSpPr txBox="1">
                <a:spLocks noChangeArrowheads="1"/>
              </p:cNvSpPr>
              <p:nvPr/>
            </p:nvSpPr>
            <p:spPr bwMode="auto">
              <a:xfrm>
                <a:off x="2746" y="1663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</p:grpSp>
        <p:sp>
          <p:nvSpPr>
            <p:cNvPr id="789620" name="Text Box 116"/>
            <p:cNvSpPr txBox="1">
              <a:spLocks noChangeArrowheads="1"/>
            </p:cNvSpPr>
            <p:nvPr/>
          </p:nvSpPr>
          <p:spPr bwMode="auto">
            <a:xfrm>
              <a:off x="4042" y="3301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cxnSp>
          <p:nvCxnSpPr>
            <p:cNvPr id="789621" name="AutoShape 117"/>
            <p:cNvCxnSpPr>
              <a:cxnSpLocks noChangeShapeType="1"/>
              <a:stCxn id="789602" idx="2"/>
              <a:endCxn id="789604" idx="2"/>
            </p:cNvCxnSpPr>
            <p:nvPr/>
          </p:nvCxnSpPr>
          <p:spPr bwMode="auto">
            <a:xfrm rot="5400000" flipH="1" flipV="1">
              <a:off x="4298" y="2882"/>
              <a:ext cx="528" cy="1579"/>
            </a:xfrm>
            <a:prstGeom prst="curvedConnector3">
              <a:avLst>
                <a:gd name="adj1" fmla="val -27273"/>
              </a:avLst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89622" name="Text Box 118"/>
            <p:cNvSpPr txBox="1">
              <a:spLocks noChangeArrowheads="1"/>
            </p:cNvSpPr>
            <p:nvPr/>
          </p:nvSpPr>
          <p:spPr bwMode="auto">
            <a:xfrm>
              <a:off x="4992" y="3869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sp>
        <p:nvSpPr>
          <p:cNvPr id="789506" name="Rectangle 2"/>
          <p:cNvSpPr>
            <a:spLocks noChangeArrowheads="1"/>
          </p:cNvSpPr>
          <p:nvPr/>
        </p:nvSpPr>
        <p:spPr bwMode="auto">
          <a:xfrm>
            <a:off x="187325" y="0"/>
            <a:ext cx="87931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Dijkstra on a Graph</a:t>
            </a:r>
          </a:p>
        </p:txBody>
      </p:sp>
      <p:grpSp>
        <p:nvGrpSpPr>
          <p:cNvPr id="789515" name="Group 11"/>
          <p:cNvGrpSpPr>
            <a:grpSpLocks/>
          </p:cNvGrpSpPr>
          <p:nvPr/>
        </p:nvGrpSpPr>
        <p:grpSpPr bwMode="auto">
          <a:xfrm>
            <a:off x="4648200" y="1066800"/>
            <a:ext cx="1354138" cy="1066800"/>
            <a:chOff x="203" y="2688"/>
            <a:chExt cx="853" cy="672"/>
          </a:xfrm>
        </p:grpSpPr>
        <p:sp>
          <p:nvSpPr>
            <p:cNvPr id="789516" name="Rectangle 12"/>
            <p:cNvSpPr>
              <a:spLocks noChangeArrowheads="1"/>
            </p:cNvSpPr>
            <p:nvPr/>
          </p:nvSpPr>
          <p:spPr bwMode="auto">
            <a:xfrm>
              <a:off x="384" y="2784"/>
              <a:ext cx="672" cy="576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517" name="Text Box 13"/>
            <p:cNvSpPr txBox="1">
              <a:spLocks noChangeArrowheads="1"/>
            </p:cNvSpPr>
            <p:nvPr/>
          </p:nvSpPr>
          <p:spPr bwMode="auto">
            <a:xfrm>
              <a:off x="203" y="2688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 </a:t>
              </a:r>
            </a:p>
          </p:txBody>
        </p:sp>
      </p:grpSp>
      <p:sp>
        <p:nvSpPr>
          <p:cNvPr id="789540" name="Text Box 36"/>
          <p:cNvSpPr txBox="1">
            <a:spLocks noChangeArrowheads="1"/>
          </p:cNvSpPr>
          <p:nvPr/>
        </p:nvSpPr>
        <p:spPr bwMode="auto">
          <a:xfrm>
            <a:off x="-76200" y="1905000"/>
            <a:ext cx="84582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    Since we start at vertex 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/>
              <a:t>, </a:t>
            </a:r>
            <a:br>
              <a:rPr lang="en-US"/>
            </a:br>
            <a:r>
              <a:rPr lang="en-US"/>
              <a:t>    we know it’s the closest </a:t>
            </a:r>
            <a:br>
              <a:rPr lang="en-US"/>
            </a:br>
            <a:r>
              <a:rPr lang="en-US"/>
              <a:t>    vertex to us! How far is it? </a:t>
            </a:r>
            <a:br>
              <a:rPr lang="en-US"/>
            </a:br>
            <a:r>
              <a:rPr lang="en-US"/>
              <a:t>    </a:t>
            </a:r>
            <a:r>
              <a:rPr lang="en-US">
                <a:solidFill>
                  <a:srgbClr val="A50021"/>
                </a:solidFill>
              </a:rPr>
              <a:t>Zero </a:t>
            </a:r>
            <a:r>
              <a:rPr lang="en-US"/>
              <a:t>steps away!  We can </a:t>
            </a:r>
            <a:br>
              <a:rPr lang="en-US"/>
            </a:br>
            <a:r>
              <a:rPr lang="en-US"/>
              <a:t>    </a:t>
            </a:r>
            <a:r>
              <a:rPr lang="en-US">
                <a:solidFill>
                  <a:srgbClr val="A50021"/>
                </a:solidFill>
              </a:rPr>
              <a:t>settle </a:t>
            </a:r>
            <a:r>
              <a:rPr lang="en-US"/>
              <a:t>it immediately!</a:t>
            </a:r>
          </a:p>
        </p:txBody>
      </p:sp>
      <p:grpSp>
        <p:nvGrpSpPr>
          <p:cNvPr id="789542" name="Group 38"/>
          <p:cNvGrpSpPr>
            <a:grpSpLocks/>
          </p:cNvGrpSpPr>
          <p:nvPr/>
        </p:nvGrpSpPr>
        <p:grpSpPr bwMode="auto">
          <a:xfrm>
            <a:off x="5170488" y="1447800"/>
            <a:ext cx="533400" cy="533400"/>
            <a:chOff x="3504" y="2448"/>
            <a:chExt cx="336" cy="336"/>
          </a:xfrm>
        </p:grpSpPr>
        <p:sp>
          <p:nvSpPr>
            <p:cNvPr id="789543" name="Oval 39"/>
            <p:cNvSpPr>
              <a:spLocks noChangeArrowheads="1"/>
            </p:cNvSpPr>
            <p:nvPr/>
          </p:nvSpPr>
          <p:spPr bwMode="auto">
            <a:xfrm>
              <a:off x="3504" y="2448"/>
              <a:ext cx="336" cy="336"/>
            </a:xfrm>
            <a:prstGeom prst="ellipse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544" name="Text Box 40"/>
            <p:cNvSpPr txBox="1">
              <a:spLocks noChangeArrowheads="1"/>
            </p:cNvSpPr>
            <p:nvPr/>
          </p:nvSpPr>
          <p:spPr bwMode="auto">
            <a:xfrm>
              <a:off x="3546" y="2469"/>
              <a:ext cx="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A</a:t>
              </a:r>
            </a:p>
          </p:txBody>
        </p:sp>
      </p:grpSp>
      <p:grpSp>
        <p:nvGrpSpPr>
          <p:cNvPr id="789571" name="Group 67"/>
          <p:cNvGrpSpPr>
            <a:grpSpLocks/>
          </p:cNvGrpSpPr>
          <p:nvPr/>
        </p:nvGrpSpPr>
        <p:grpSpPr bwMode="auto">
          <a:xfrm>
            <a:off x="5483225" y="3048000"/>
            <a:ext cx="3432175" cy="1025525"/>
            <a:chOff x="3454" y="1920"/>
            <a:chExt cx="2162" cy="646"/>
          </a:xfrm>
        </p:grpSpPr>
        <p:sp>
          <p:nvSpPr>
            <p:cNvPr id="789545" name="Text Box 41"/>
            <p:cNvSpPr txBox="1">
              <a:spLocks noChangeArrowheads="1"/>
            </p:cNvSpPr>
            <p:nvPr/>
          </p:nvSpPr>
          <p:spPr bwMode="auto">
            <a:xfrm>
              <a:off x="3454" y="1920"/>
              <a:ext cx="988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Distance</a:t>
              </a:r>
            </a:p>
            <a:p>
              <a:pPr algn="ctr"/>
              <a:r>
                <a:rPr lang="en-US" sz="1200"/>
                <a:t>(Best known so far)</a:t>
              </a:r>
            </a:p>
          </p:txBody>
        </p:sp>
        <p:sp>
          <p:nvSpPr>
            <p:cNvPr id="789546" name="Rectangle 42"/>
            <p:cNvSpPr>
              <a:spLocks noChangeArrowheads="1"/>
            </p:cNvSpPr>
            <p:nvPr/>
          </p:nvSpPr>
          <p:spPr bwMode="auto">
            <a:xfrm>
              <a:off x="4464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547" name="Rectangle 43"/>
            <p:cNvSpPr>
              <a:spLocks noChangeArrowheads="1"/>
            </p:cNvSpPr>
            <p:nvPr/>
          </p:nvSpPr>
          <p:spPr bwMode="auto">
            <a:xfrm>
              <a:off x="4752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548" name="Rectangle 44"/>
            <p:cNvSpPr>
              <a:spLocks noChangeArrowheads="1"/>
            </p:cNvSpPr>
            <p:nvPr/>
          </p:nvSpPr>
          <p:spPr bwMode="auto">
            <a:xfrm>
              <a:off x="5040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549" name="Rectangle 45"/>
            <p:cNvSpPr>
              <a:spLocks noChangeArrowheads="1"/>
            </p:cNvSpPr>
            <p:nvPr/>
          </p:nvSpPr>
          <p:spPr bwMode="auto">
            <a:xfrm>
              <a:off x="5328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551" name="Text Box 47"/>
            <p:cNvSpPr txBox="1">
              <a:spLocks noChangeArrowheads="1"/>
            </p:cNvSpPr>
            <p:nvPr/>
          </p:nvSpPr>
          <p:spPr bwMode="auto">
            <a:xfrm>
              <a:off x="4459" y="2278"/>
              <a:ext cx="11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   B   C   D</a:t>
              </a:r>
            </a:p>
          </p:txBody>
        </p:sp>
        <p:grpSp>
          <p:nvGrpSpPr>
            <p:cNvPr id="789554" name="Group 50"/>
            <p:cNvGrpSpPr>
              <a:grpSpLocks/>
            </p:cNvGrpSpPr>
            <p:nvPr/>
          </p:nvGrpSpPr>
          <p:grpSpPr bwMode="auto">
            <a:xfrm>
              <a:off x="4780" y="2093"/>
              <a:ext cx="228" cy="81"/>
              <a:chOff x="3936" y="2784"/>
              <a:chExt cx="288" cy="96"/>
            </a:xfrm>
          </p:grpSpPr>
          <p:sp>
            <p:nvSpPr>
              <p:cNvPr id="789555" name="Oval 51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9556" name="Oval 52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89557" name="Group 53"/>
            <p:cNvGrpSpPr>
              <a:grpSpLocks/>
            </p:cNvGrpSpPr>
            <p:nvPr/>
          </p:nvGrpSpPr>
          <p:grpSpPr bwMode="auto">
            <a:xfrm>
              <a:off x="5068" y="2093"/>
              <a:ext cx="228" cy="81"/>
              <a:chOff x="3936" y="2784"/>
              <a:chExt cx="288" cy="96"/>
            </a:xfrm>
          </p:grpSpPr>
          <p:sp>
            <p:nvSpPr>
              <p:cNvPr id="789558" name="Oval 54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9559" name="Oval 55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89560" name="Group 56"/>
            <p:cNvGrpSpPr>
              <a:grpSpLocks/>
            </p:cNvGrpSpPr>
            <p:nvPr/>
          </p:nvGrpSpPr>
          <p:grpSpPr bwMode="auto">
            <a:xfrm>
              <a:off x="5362" y="2093"/>
              <a:ext cx="228" cy="81"/>
              <a:chOff x="3936" y="2784"/>
              <a:chExt cx="288" cy="96"/>
            </a:xfrm>
          </p:grpSpPr>
          <p:sp>
            <p:nvSpPr>
              <p:cNvPr id="789561" name="Oval 57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9562" name="Oval 58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89564" name="Group 60"/>
            <p:cNvGrpSpPr>
              <a:grpSpLocks/>
            </p:cNvGrpSpPr>
            <p:nvPr/>
          </p:nvGrpSpPr>
          <p:grpSpPr bwMode="auto">
            <a:xfrm>
              <a:off x="4497" y="2093"/>
              <a:ext cx="228" cy="81"/>
              <a:chOff x="3936" y="2784"/>
              <a:chExt cx="288" cy="96"/>
            </a:xfrm>
          </p:grpSpPr>
          <p:sp>
            <p:nvSpPr>
              <p:cNvPr id="789565" name="Oval 61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9566" name="Oval 62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89568" name="Group 64"/>
          <p:cNvGrpSpPr>
            <a:grpSpLocks/>
          </p:cNvGrpSpPr>
          <p:nvPr/>
        </p:nvGrpSpPr>
        <p:grpSpPr bwMode="auto">
          <a:xfrm>
            <a:off x="7086600" y="3124200"/>
            <a:ext cx="457200" cy="533400"/>
            <a:chOff x="1824" y="2016"/>
            <a:chExt cx="288" cy="336"/>
          </a:xfrm>
        </p:grpSpPr>
        <p:sp>
          <p:nvSpPr>
            <p:cNvPr id="789552" name="Rectangle 48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567" name="Rectangle 63"/>
            <p:cNvSpPr>
              <a:spLocks noChangeArrowheads="1"/>
            </p:cNvSpPr>
            <p:nvPr/>
          </p:nvSpPr>
          <p:spPr bwMode="auto"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0</a:t>
              </a:r>
            </a:p>
          </p:txBody>
        </p:sp>
      </p:grpSp>
      <p:sp>
        <p:nvSpPr>
          <p:cNvPr id="789569" name="Text Box 65"/>
          <p:cNvSpPr txBox="1">
            <a:spLocks noChangeArrowheads="1"/>
          </p:cNvSpPr>
          <p:nvPr/>
        </p:nvSpPr>
        <p:spPr bwMode="auto">
          <a:xfrm>
            <a:off x="-44450" y="4038600"/>
            <a:ext cx="58356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    Now let’s see which unsettled vertices  </a:t>
            </a:r>
            <a:br>
              <a:rPr lang="en-US" sz="2200"/>
            </a:br>
            <a:r>
              <a:rPr lang="en-US" sz="2200"/>
              <a:t>    we can reach </a:t>
            </a:r>
            <a:r>
              <a:rPr lang="en-US" sz="2200" i="1"/>
              <a:t>directly</a:t>
            </a:r>
            <a:r>
              <a:rPr lang="en-US" sz="2200"/>
              <a:t> from </a:t>
            </a:r>
            <a:r>
              <a:rPr lang="en-US" sz="2200">
                <a:solidFill>
                  <a:schemeClr val="accent2"/>
                </a:solidFill>
              </a:rPr>
              <a:t>A</a:t>
            </a:r>
            <a:r>
              <a:rPr lang="en-US" sz="2200"/>
              <a:t>.</a:t>
            </a:r>
          </a:p>
        </p:txBody>
      </p:sp>
      <p:sp>
        <p:nvSpPr>
          <p:cNvPr id="789570" name="Text Box 66"/>
          <p:cNvSpPr txBox="1">
            <a:spLocks noChangeArrowheads="1"/>
          </p:cNvSpPr>
          <p:nvPr/>
        </p:nvSpPr>
        <p:spPr bwMode="auto">
          <a:xfrm>
            <a:off x="228600" y="914400"/>
            <a:ext cx="5334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Assume that </a:t>
            </a:r>
            <a:r>
              <a:rPr lang="en-US">
                <a:solidFill>
                  <a:schemeClr val="accent2"/>
                </a:solidFill>
              </a:rPr>
              <a:t>all vertices</a:t>
            </a:r>
            <a:r>
              <a:rPr lang="en-US"/>
              <a:t> are </a:t>
            </a:r>
            <a:br>
              <a:rPr lang="en-US"/>
            </a:br>
            <a:r>
              <a:rPr lang="en-US">
                <a:solidFill>
                  <a:srgbClr val="A50021"/>
                </a:solidFill>
              </a:rPr>
              <a:t>infinitely far away</a:t>
            </a:r>
            <a:r>
              <a:rPr lang="en-US"/>
              <a:t> to start…</a:t>
            </a:r>
          </a:p>
        </p:txBody>
      </p:sp>
      <p:sp>
        <p:nvSpPr>
          <p:cNvPr id="789572" name="Text Box 68"/>
          <p:cNvSpPr txBox="1">
            <a:spLocks noChangeArrowheads="1"/>
          </p:cNvSpPr>
          <p:nvPr/>
        </p:nvSpPr>
        <p:spPr bwMode="auto">
          <a:xfrm>
            <a:off x="822325" y="4800600"/>
            <a:ext cx="2497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000"/>
              <a:t> </a:t>
            </a:r>
            <a:r>
              <a:rPr lang="en-US" sz="2000">
                <a:solidFill>
                  <a:schemeClr val="accent2"/>
                </a:solidFill>
              </a:rPr>
              <a:t>B</a:t>
            </a:r>
            <a:r>
              <a:rPr lang="en-US" sz="2000"/>
              <a:t> is </a:t>
            </a:r>
            <a:r>
              <a:rPr lang="en-US" sz="2000">
                <a:solidFill>
                  <a:srgbClr val="A50021"/>
                </a:solidFill>
              </a:rPr>
              <a:t>10</a:t>
            </a:r>
            <a:r>
              <a:rPr lang="en-US" sz="2000"/>
              <a:t> units away.</a:t>
            </a:r>
          </a:p>
        </p:txBody>
      </p:sp>
      <p:sp>
        <p:nvSpPr>
          <p:cNvPr id="789573" name="Text Box 69"/>
          <p:cNvSpPr txBox="1">
            <a:spLocks noChangeArrowheads="1"/>
          </p:cNvSpPr>
          <p:nvPr/>
        </p:nvSpPr>
        <p:spPr bwMode="auto">
          <a:xfrm>
            <a:off x="838200" y="5159375"/>
            <a:ext cx="2374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000"/>
              <a:t> </a:t>
            </a:r>
            <a:r>
              <a:rPr lang="en-US" sz="2000">
                <a:solidFill>
                  <a:schemeClr val="accent2"/>
                </a:solidFill>
              </a:rPr>
              <a:t>C</a:t>
            </a:r>
            <a:r>
              <a:rPr lang="en-US" sz="2000"/>
              <a:t> is </a:t>
            </a:r>
            <a:r>
              <a:rPr lang="en-US" sz="2000">
                <a:solidFill>
                  <a:srgbClr val="A50021"/>
                </a:solidFill>
              </a:rPr>
              <a:t>2</a:t>
            </a:r>
            <a:r>
              <a:rPr lang="en-US" sz="2000"/>
              <a:t> units away.</a:t>
            </a:r>
          </a:p>
        </p:txBody>
      </p:sp>
      <p:sp>
        <p:nvSpPr>
          <p:cNvPr id="789574" name="Text Box 70"/>
          <p:cNvSpPr txBox="1">
            <a:spLocks noChangeArrowheads="1"/>
          </p:cNvSpPr>
          <p:nvPr/>
        </p:nvSpPr>
        <p:spPr bwMode="auto">
          <a:xfrm>
            <a:off x="517525" y="5883275"/>
            <a:ext cx="85312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Ok, let’s compare these costs to our current best costs in our table…</a:t>
            </a:r>
            <a:endParaRPr lang="en-US">
              <a:sym typeface="Wingdings" pitchFamily="2" charset="2"/>
            </a:endParaRPr>
          </a:p>
        </p:txBody>
      </p:sp>
      <p:grpSp>
        <p:nvGrpSpPr>
          <p:cNvPr id="789581" name="Group 77"/>
          <p:cNvGrpSpPr>
            <a:grpSpLocks/>
          </p:cNvGrpSpPr>
          <p:nvPr/>
        </p:nvGrpSpPr>
        <p:grpSpPr bwMode="auto">
          <a:xfrm>
            <a:off x="7524750" y="3124200"/>
            <a:ext cx="596900" cy="533400"/>
            <a:chOff x="1812" y="2016"/>
            <a:chExt cx="376" cy="336"/>
          </a:xfrm>
        </p:grpSpPr>
        <p:sp>
          <p:nvSpPr>
            <p:cNvPr id="789582" name="Rectangle 78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583" name="Rectangle 79"/>
            <p:cNvSpPr>
              <a:spLocks noChangeArrowheads="1"/>
            </p:cNvSpPr>
            <p:nvPr/>
          </p:nvSpPr>
          <p:spPr bwMode="auto">
            <a:xfrm>
              <a:off x="1812" y="2037"/>
              <a:ext cx="3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10 </a:t>
              </a:r>
            </a:p>
          </p:txBody>
        </p:sp>
      </p:grpSp>
      <p:grpSp>
        <p:nvGrpSpPr>
          <p:cNvPr id="789586" name="Group 82"/>
          <p:cNvGrpSpPr>
            <a:grpSpLocks/>
          </p:cNvGrpSpPr>
          <p:nvPr/>
        </p:nvGrpSpPr>
        <p:grpSpPr bwMode="auto">
          <a:xfrm>
            <a:off x="1524000" y="3124200"/>
            <a:ext cx="6510338" cy="2057400"/>
            <a:chOff x="960" y="1968"/>
            <a:chExt cx="4101" cy="1296"/>
          </a:xfrm>
        </p:grpSpPr>
        <p:sp>
          <p:nvSpPr>
            <p:cNvPr id="789584" name="Oval 80"/>
            <p:cNvSpPr>
              <a:spLocks noChangeArrowheads="1"/>
            </p:cNvSpPr>
            <p:nvPr/>
          </p:nvSpPr>
          <p:spPr bwMode="auto">
            <a:xfrm>
              <a:off x="960" y="3024"/>
              <a:ext cx="240" cy="240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585" name="Oval 81"/>
            <p:cNvSpPr>
              <a:spLocks noChangeArrowheads="1"/>
            </p:cNvSpPr>
            <p:nvPr/>
          </p:nvSpPr>
          <p:spPr bwMode="auto">
            <a:xfrm>
              <a:off x="4704" y="1968"/>
              <a:ext cx="357" cy="350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89587" name="Text Box 83"/>
          <p:cNvSpPr txBox="1">
            <a:spLocks noChangeArrowheads="1"/>
          </p:cNvSpPr>
          <p:nvPr/>
        </p:nvSpPr>
        <p:spPr bwMode="auto">
          <a:xfrm>
            <a:off x="457200" y="5867400"/>
            <a:ext cx="8531225" cy="822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Going directly from 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/>
              <a:t> to </a:t>
            </a:r>
            <a:r>
              <a:rPr lang="en-US">
                <a:solidFill>
                  <a:schemeClr val="accent2"/>
                </a:solidFill>
              </a:rPr>
              <a:t>B</a:t>
            </a:r>
            <a:r>
              <a:rPr lang="en-US"/>
              <a:t> is only </a:t>
            </a:r>
            <a:r>
              <a:rPr lang="en-US">
                <a:solidFill>
                  <a:srgbClr val="FF3300"/>
                </a:solidFill>
              </a:rPr>
              <a:t>10</a:t>
            </a:r>
            <a:r>
              <a:rPr lang="en-US"/>
              <a:t> units away, which is less than infinity, so I’ll update this entry…</a:t>
            </a:r>
            <a:endParaRPr lang="en-US">
              <a:sym typeface="Wingdings" pitchFamily="2" charset="2"/>
            </a:endParaRPr>
          </a:p>
        </p:txBody>
      </p:sp>
      <p:sp>
        <p:nvSpPr>
          <p:cNvPr id="789588" name="Text Box 84"/>
          <p:cNvSpPr txBox="1">
            <a:spLocks noChangeArrowheads="1"/>
          </p:cNvSpPr>
          <p:nvPr/>
        </p:nvSpPr>
        <p:spPr bwMode="auto">
          <a:xfrm>
            <a:off x="466725" y="5867400"/>
            <a:ext cx="8531225" cy="822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Going directly from 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/>
              <a:t> to </a:t>
            </a:r>
            <a:r>
              <a:rPr lang="en-US">
                <a:solidFill>
                  <a:schemeClr val="accent2"/>
                </a:solidFill>
              </a:rPr>
              <a:t>C</a:t>
            </a:r>
            <a:r>
              <a:rPr lang="en-US"/>
              <a:t> is only </a:t>
            </a:r>
            <a:r>
              <a:rPr lang="en-US">
                <a:solidFill>
                  <a:srgbClr val="A50021"/>
                </a:solidFill>
              </a:rPr>
              <a:t>2</a:t>
            </a:r>
            <a:r>
              <a:rPr lang="en-US"/>
              <a:t> units away, which is less than infinity, so I’ll update this entry too…</a:t>
            </a:r>
            <a:endParaRPr lang="en-US">
              <a:sym typeface="Wingdings" pitchFamily="2" charset="2"/>
            </a:endParaRPr>
          </a:p>
        </p:txBody>
      </p:sp>
      <p:sp>
        <p:nvSpPr>
          <p:cNvPr id="789589" name="Text Box 85"/>
          <p:cNvSpPr txBox="1">
            <a:spLocks noChangeArrowheads="1"/>
          </p:cNvSpPr>
          <p:nvPr/>
        </p:nvSpPr>
        <p:spPr bwMode="auto">
          <a:xfrm>
            <a:off x="838200" y="5481638"/>
            <a:ext cx="2405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000"/>
              <a:t> </a:t>
            </a:r>
            <a:r>
              <a:rPr lang="en-US" sz="2000">
                <a:solidFill>
                  <a:schemeClr val="accent2"/>
                </a:solidFill>
              </a:rPr>
              <a:t>D</a:t>
            </a:r>
            <a:r>
              <a:rPr lang="en-US" sz="2000"/>
              <a:t> is </a:t>
            </a:r>
            <a:r>
              <a:rPr lang="en-US" sz="2000">
                <a:solidFill>
                  <a:srgbClr val="A50021"/>
                </a:solidFill>
              </a:rPr>
              <a:t>7</a:t>
            </a:r>
            <a:r>
              <a:rPr lang="en-US" sz="2000"/>
              <a:t> units away.</a:t>
            </a:r>
          </a:p>
        </p:txBody>
      </p:sp>
      <p:grpSp>
        <p:nvGrpSpPr>
          <p:cNvPr id="789590" name="Group 86"/>
          <p:cNvGrpSpPr>
            <a:grpSpLocks/>
          </p:cNvGrpSpPr>
          <p:nvPr/>
        </p:nvGrpSpPr>
        <p:grpSpPr bwMode="auto">
          <a:xfrm>
            <a:off x="8001000" y="3124200"/>
            <a:ext cx="509588" cy="533400"/>
            <a:chOff x="1824" y="2016"/>
            <a:chExt cx="321" cy="336"/>
          </a:xfrm>
        </p:grpSpPr>
        <p:sp>
          <p:nvSpPr>
            <p:cNvPr id="789591" name="Rectangle 87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592" name="Rectangle 88"/>
            <p:cNvSpPr>
              <a:spLocks noChangeArrowheads="1"/>
            </p:cNvSpPr>
            <p:nvPr/>
          </p:nvSpPr>
          <p:spPr bwMode="auto"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2 </a:t>
              </a:r>
            </a:p>
          </p:txBody>
        </p:sp>
      </p:grpSp>
      <p:sp>
        <p:nvSpPr>
          <p:cNvPr id="789593" name="Text Box 89"/>
          <p:cNvSpPr txBox="1">
            <a:spLocks noChangeArrowheads="1"/>
          </p:cNvSpPr>
          <p:nvPr/>
        </p:nvSpPr>
        <p:spPr bwMode="auto">
          <a:xfrm>
            <a:off x="457200" y="5867400"/>
            <a:ext cx="8531225" cy="822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And going directly from 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/>
              <a:t> to </a:t>
            </a:r>
            <a:r>
              <a:rPr lang="en-US">
                <a:solidFill>
                  <a:schemeClr val="accent2"/>
                </a:solidFill>
              </a:rPr>
              <a:t>D</a:t>
            </a:r>
            <a:r>
              <a:rPr lang="en-US"/>
              <a:t> is only </a:t>
            </a:r>
            <a:r>
              <a:rPr lang="en-US">
                <a:solidFill>
                  <a:srgbClr val="A50021"/>
                </a:solidFill>
              </a:rPr>
              <a:t>7</a:t>
            </a:r>
            <a:r>
              <a:rPr lang="en-US"/>
              <a:t> units away, which is less than infinity, so I’ll update this entry too…</a:t>
            </a:r>
            <a:endParaRPr lang="en-US">
              <a:sym typeface="Wingdings" pitchFamily="2" charset="2"/>
            </a:endParaRPr>
          </a:p>
        </p:txBody>
      </p:sp>
      <p:grpSp>
        <p:nvGrpSpPr>
          <p:cNvPr id="789594" name="Group 90"/>
          <p:cNvGrpSpPr>
            <a:grpSpLocks/>
          </p:cNvGrpSpPr>
          <p:nvPr/>
        </p:nvGrpSpPr>
        <p:grpSpPr bwMode="auto">
          <a:xfrm>
            <a:off x="8459788" y="3124200"/>
            <a:ext cx="509587" cy="533400"/>
            <a:chOff x="1824" y="2016"/>
            <a:chExt cx="321" cy="336"/>
          </a:xfrm>
        </p:grpSpPr>
        <p:sp>
          <p:nvSpPr>
            <p:cNvPr id="789595" name="Rectangle 91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596" name="Rectangle 92"/>
            <p:cNvSpPr>
              <a:spLocks noChangeArrowheads="1"/>
            </p:cNvSpPr>
            <p:nvPr/>
          </p:nvSpPr>
          <p:spPr bwMode="auto"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7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9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9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9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9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8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8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89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89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89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89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89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89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89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89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89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789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789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789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9540" grpId="0"/>
      <p:bldP spid="789569" grpId="0"/>
      <p:bldP spid="789572" grpId="0"/>
      <p:bldP spid="789573" grpId="0"/>
      <p:bldP spid="789574" grpId="0"/>
      <p:bldP spid="789574" grpId="1"/>
      <p:bldP spid="789587" grpId="0" animBg="1"/>
      <p:bldP spid="789587" grpId="1" animBg="1"/>
      <p:bldP spid="789588" grpId="0" animBg="1"/>
      <p:bldP spid="789588" grpId="1" animBg="1"/>
      <p:bldP spid="789589" grpId="0"/>
      <p:bldP spid="789593" grpId="0" animBg="1"/>
      <p:bldP spid="789593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96FC-7A2B-4025-A83F-5422D05377B1}" type="slidenum">
              <a:rPr lang="en-US"/>
              <a:pPr/>
              <a:t>41</a:t>
            </a:fld>
            <a:endParaRPr lang="en-US"/>
          </a:p>
        </p:txBody>
      </p:sp>
      <p:grpSp>
        <p:nvGrpSpPr>
          <p:cNvPr id="796778" name="Group 106"/>
          <p:cNvGrpSpPr>
            <a:grpSpLocks/>
          </p:cNvGrpSpPr>
          <p:nvPr/>
        </p:nvGrpSpPr>
        <p:grpSpPr bwMode="auto">
          <a:xfrm>
            <a:off x="5181600" y="914400"/>
            <a:ext cx="3729038" cy="2255838"/>
            <a:chOff x="3168" y="2736"/>
            <a:chExt cx="2349" cy="1421"/>
          </a:xfrm>
        </p:grpSpPr>
        <p:grpSp>
          <p:nvGrpSpPr>
            <p:cNvPr id="796779" name="Group 107"/>
            <p:cNvGrpSpPr>
              <a:grpSpLocks/>
            </p:cNvGrpSpPr>
            <p:nvPr/>
          </p:nvGrpSpPr>
          <p:grpSpPr bwMode="auto">
            <a:xfrm>
              <a:off x="3168" y="2736"/>
              <a:ext cx="2349" cy="1344"/>
              <a:chOff x="1707" y="1056"/>
              <a:chExt cx="2349" cy="1344"/>
            </a:xfrm>
          </p:grpSpPr>
          <p:grpSp>
            <p:nvGrpSpPr>
              <p:cNvPr id="796780" name="Group 108"/>
              <p:cNvGrpSpPr>
                <a:grpSpLocks/>
              </p:cNvGrpSpPr>
              <p:nvPr/>
            </p:nvGrpSpPr>
            <p:grpSpPr bwMode="auto">
              <a:xfrm>
                <a:off x="1707" y="1056"/>
                <a:ext cx="2349" cy="1344"/>
                <a:chOff x="1255" y="1056"/>
                <a:chExt cx="2349" cy="1344"/>
              </a:xfrm>
            </p:grpSpPr>
            <p:grpSp>
              <p:nvGrpSpPr>
                <p:cNvPr id="796781" name="Group 109"/>
                <p:cNvGrpSpPr>
                  <a:grpSpLocks/>
                </p:cNvGrpSpPr>
                <p:nvPr/>
              </p:nvGrpSpPr>
              <p:grpSpPr bwMode="auto">
                <a:xfrm>
                  <a:off x="1255" y="1344"/>
                  <a:ext cx="2349" cy="1056"/>
                  <a:chOff x="1584" y="3168"/>
                  <a:chExt cx="2349" cy="1056"/>
                </a:xfrm>
              </p:grpSpPr>
              <p:sp>
                <p:nvSpPr>
                  <p:cNvPr id="796782" name="Oval 110"/>
                  <p:cNvSpPr>
                    <a:spLocks noChangeArrowheads="1"/>
                  </p:cNvSpPr>
                  <p:nvPr/>
                </p:nvSpPr>
                <p:spPr bwMode="auto">
                  <a:xfrm>
                    <a:off x="2022" y="3761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6783" name="Text Box 1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72" y="3792"/>
                    <a:ext cx="23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796784" name="Oval 112"/>
                  <p:cNvSpPr>
                    <a:spLocks noChangeArrowheads="1"/>
                  </p:cNvSpPr>
                  <p:nvPr/>
                </p:nvSpPr>
                <p:spPr bwMode="auto">
                  <a:xfrm>
                    <a:off x="3597" y="3233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6785" name="Text Box 1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3264"/>
                    <a:ext cx="237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796786" name="Oval 114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3216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6787" name="Text Box 1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95" y="3247"/>
                    <a:ext cx="25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796788" name="Oval 116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3744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6789" name="Text Box 1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26" y="3775"/>
                    <a:ext cx="25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D</a:t>
                    </a:r>
                  </a:p>
                </p:txBody>
              </p:sp>
              <p:sp>
                <p:nvSpPr>
                  <p:cNvPr id="796790" name="Line 118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3408"/>
                    <a:ext cx="168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6791" name="Line 119"/>
                  <p:cNvSpPr>
                    <a:spLocks noChangeShapeType="1"/>
                  </p:cNvSpPr>
                  <p:nvPr/>
                </p:nvSpPr>
                <p:spPr bwMode="auto">
                  <a:xfrm>
                    <a:off x="1824" y="3552"/>
                    <a:ext cx="240" cy="288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6792" name="Line 120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3936"/>
                    <a:ext cx="624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6793" name="Line 1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12" y="3552"/>
                    <a:ext cx="432" cy="336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6794" name="Text Box 1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2" y="3168"/>
                    <a:ext cx="319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10</a:t>
                    </a:r>
                  </a:p>
                </p:txBody>
              </p:sp>
              <p:sp>
                <p:nvSpPr>
                  <p:cNvPr id="796795" name="Text Box 1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18" y="3595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796796" name="Text Box 1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9" y="3936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796797" name="Text Box 1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43" y="3648"/>
                    <a:ext cx="57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/>
                      <a:t>  2    </a:t>
                    </a:r>
                  </a:p>
                </p:txBody>
              </p:sp>
            </p:grpSp>
            <p:sp>
              <p:nvSpPr>
                <p:cNvPr id="796798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2304" y="1056"/>
                  <a:ext cx="17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796799" name="Line 127"/>
              <p:cNvSpPr>
                <a:spLocks noChangeShapeType="1"/>
              </p:cNvSpPr>
              <p:nvPr/>
            </p:nvSpPr>
            <p:spPr bwMode="auto">
              <a:xfrm>
                <a:off x="2016" y="1632"/>
                <a:ext cx="1104" cy="336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6800" name="Text Box 128"/>
              <p:cNvSpPr txBox="1">
                <a:spLocks noChangeArrowheads="1"/>
              </p:cNvSpPr>
              <p:nvPr/>
            </p:nvSpPr>
            <p:spPr bwMode="auto">
              <a:xfrm>
                <a:off x="2746" y="1663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</p:grpSp>
        <p:sp>
          <p:nvSpPr>
            <p:cNvPr id="796801" name="Text Box 129"/>
            <p:cNvSpPr txBox="1">
              <a:spLocks noChangeArrowheads="1"/>
            </p:cNvSpPr>
            <p:nvPr/>
          </p:nvSpPr>
          <p:spPr bwMode="auto">
            <a:xfrm>
              <a:off x="4042" y="3301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cxnSp>
          <p:nvCxnSpPr>
            <p:cNvPr id="796802" name="AutoShape 130"/>
            <p:cNvCxnSpPr>
              <a:cxnSpLocks noChangeShapeType="1"/>
              <a:stCxn id="796783" idx="2"/>
              <a:endCxn id="796785" idx="2"/>
            </p:cNvCxnSpPr>
            <p:nvPr/>
          </p:nvCxnSpPr>
          <p:spPr bwMode="auto">
            <a:xfrm rot="5400000" flipH="1" flipV="1">
              <a:off x="4298" y="2882"/>
              <a:ext cx="528" cy="1579"/>
            </a:xfrm>
            <a:prstGeom prst="curvedConnector3">
              <a:avLst>
                <a:gd name="adj1" fmla="val -27273"/>
              </a:avLst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96803" name="Text Box 131"/>
            <p:cNvSpPr txBox="1">
              <a:spLocks noChangeArrowheads="1"/>
            </p:cNvSpPr>
            <p:nvPr/>
          </p:nvSpPr>
          <p:spPr bwMode="auto">
            <a:xfrm>
              <a:off x="4992" y="3869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sp>
        <p:nvSpPr>
          <p:cNvPr id="796674" name="Rectangle 2"/>
          <p:cNvSpPr>
            <a:spLocks noChangeArrowheads="1"/>
          </p:cNvSpPr>
          <p:nvPr/>
        </p:nvSpPr>
        <p:spPr bwMode="auto">
          <a:xfrm>
            <a:off x="187325" y="0"/>
            <a:ext cx="87931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Dijkstra on a Graph</a:t>
            </a:r>
          </a:p>
        </p:txBody>
      </p:sp>
      <p:sp>
        <p:nvSpPr>
          <p:cNvPr id="796727" name="Text Box 55"/>
          <p:cNvSpPr txBox="1">
            <a:spLocks noChangeArrowheads="1"/>
          </p:cNvSpPr>
          <p:nvPr/>
        </p:nvSpPr>
        <p:spPr bwMode="auto">
          <a:xfrm>
            <a:off x="152400" y="914400"/>
            <a:ext cx="53340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Ok, so now we know the costs to travel to all vertices directly reachable from 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/>
              <a:t>.</a:t>
            </a:r>
          </a:p>
          <a:p>
            <a:endParaRPr lang="en-US"/>
          </a:p>
          <a:p>
            <a:r>
              <a:rPr lang="en-US"/>
              <a:t>Which unsettled vertex is closest to 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/>
              <a:t>?  </a:t>
            </a:r>
          </a:p>
        </p:txBody>
      </p:sp>
      <p:grpSp>
        <p:nvGrpSpPr>
          <p:cNvPr id="796675" name="Group 3"/>
          <p:cNvGrpSpPr>
            <a:grpSpLocks/>
          </p:cNvGrpSpPr>
          <p:nvPr/>
        </p:nvGrpSpPr>
        <p:grpSpPr bwMode="auto">
          <a:xfrm>
            <a:off x="4648200" y="1066800"/>
            <a:ext cx="1354138" cy="1066800"/>
            <a:chOff x="203" y="2688"/>
            <a:chExt cx="853" cy="672"/>
          </a:xfrm>
        </p:grpSpPr>
        <p:sp>
          <p:nvSpPr>
            <p:cNvPr id="796676" name="Rectangle 4"/>
            <p:cNvSpPr>
              <a:spLocks noChangeArrowheads="1"/>
            </p:cNvSpPr>
            <p:nvPr/>
          </p:nvSpPr>
          <p:spPr bwMode="auto">
            <a:xfrm>
              <a:off x="384" y="2784"/>
              <a:ext cx="672" cy="576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6677" name="Text Box 5"/>
            <p:cNvSpPr txBox="1">
              <a:spLocks noChangeArrowheads="1"/>
            </p:cNvSpPr>
            <p:nvPr/>
          </p:nvSpPr>
          <p:spPr bwMode="auto">
            <a:xfrm>
              <a:off x="203" y="2688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 </a:t>
              </a:r>
            </a:p>
          </p:txBody>
        </p:sp>
      </p:grpSp>
      <p:grpSp>
        <p:nvGrpSpPr>
          <p:cNvPr id="796701" name="Group 29"/>
          <p:cNvGrpSpPr>
            <a:grpSpLocks/>
          </p:cNvGrpSpPr>
          <p:nvPr/>
        </p:nvGrpSpPr>
        <p:grpSpPr bwMode="auto">
          <a:xfrm>
            <a:off x="5170488" y="1447800"/>
            <a:ext cx="533400" cy="533400"/>
            <a:chOff x="3504" y="2448"/>
            <a:chExt cx="336" cy="336"/>
          </a:xfrm>
        </p:grpSpPr>
        <p:sp>
          <p:nvSpPr>
            <p:cNvPr id="796702" name="Oval 30"/>
            <p:cNvSpPr>
              <a:spLocks noChangeArrowheads="1"/>
            </p:cNvSpPr>
            <p:nvPr/>
          </p:nvSpPr>
          <p:spPr bwMode="auto">
            <a:xfrm>
              <a:off x="3504" y="2448"/>
              <a:ext cx="336" cy="336"/>
            </a:xfrm>
            <a:prstGeom prst="ellipse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6703" name="Text Box 31"/>
            <p:cNvSpPr txBox="1">
              <a:spLocks noChangeArrowheads="1"/>
            </p:cNvSpPr>
            <p:nvPr/>
          </p:nvSpPr>
          <p:spPr bwMode="auto">
            <a:xfrm>
              <a:off x="3546" y="2469"/>
              <a:ext cx="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A</a:t>
              </a:r>
            </a:p>
          </p:txBody>
        </p:sp>
      </p:grpSp>
      <p:grpSp>
        <p:nvGrpSpPr>
          <p:cNvPr id="796704" name="Group 32"/>
          <p:cNvGrpSpPr>
            <a:grpSpLocks/>
          </p:cNvGrpSpPr>
          <p:nvPr/>
        </p:nvGrpSpPr>
        <p:grpSpPr bwMode="auto">
          <a:xfrm>
            <a:off x="5483225" y="3048000"/>
            <a:ext cx="3432175" cy="1025525"/>
            <a:chOff x="3454" y="1920"/>
            <a:chExt cx="2162" cy="646"/>
          </a:xfrm>
        </p:grpSpPr>
        <p:sp>
          <p:nvSpPr>
            <p:cNvPr id="796705" name="Text Box 33"/>
            <p:cNvSpPr txBox="1">
              <a:spLocks noChangeArrowheads="1"/>
            </p:cNvSpPr>
            <p:nvPr/>
          </p:nvSpPr>
          <p:spPr bwMode="auto">
            <a:xfrm>
              <a:off x="3454" y="1920"/>
              <a:ext cx="988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Distance</a:t>
              </a:r>
            </a:p>
            <a:p>
              <a:pPr algn="ctr"/>
              <a:r>
                <a:rPr lang="en-US" sz="1200"/>
                <a:t>(Best known so far)</a:t>
              </a:r>
            </a:p>
          </p:txBody>
        </p:sp>
        <p:sp>
          <p:nvSpPr>
            <p:cNvPr id="796706" name="Rectangle 34"/>
            <p:cNvSpPr>
              <a:spLocks noChangeArrowheads="1"/>
            </p:cNvSpPr>
            <p:nvPr/>
          </p:nvSpPr>
          <p:spPr bwMode="auto">
            <a:xfrm>
              <a:off x="4464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6707" name="Rectangle 35"/>
            <p:cNvSpPr>
              <a:spLocks noChangeArrowheads="1"/>
            </p:cNvSpPr>
            <p:nvPr/>
          </p:nvSpPr>
          <p:spPr bwMode="auto">
            <a:xfrm>
              <a:off x="4752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6708" name="Rectangle 36"/>
            <p:cNvSpPr>
              <a:spLocks noChangeArrowheads="1"/>
            </p:cNvSpPr>
            <p:nvPr/>
          </p:nvSpPr>
          <p:spPr bwMode="auto">
            <a:xfrm>
              <a:off x="5040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6709" name="Rectangle 37"/>
            <p:cNvSpPr>
              <a:spLocks noChangeArrowheads="1"/>
            </p:cNvSpPr>
            <p:nvPr/>
          </p:nvSpPr>
          <p:spPr bwMode="auto">
            <a:xfrm>
              <a:off x="5328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6710" name="Text Box 38"/>
            <p:cNvSpPr txBox="1">
              <a:spLocks noChangeArrowheads="1"/>
            </p:cNvSpPr>
            <p:nvPr/>
          </p:nvSpPr>
          <p:spPr bwMode="auto">
            <a:xfrm>
              <a:off x="4459" y="2278"/>
              <a:ext cx="11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   B   C   D</a:t>
              </a:r>
            </a:p>
          </p:txBody>
        </p:sp>
        <p:grpSp>
          <p:nvGrpSpPr>
            <p:cNvPr id="796711" name="Group 39"/>
            <p:cNvGrpSpPr>
              <a:grpSpLocks/>
            </p:cNvGrpSpPr>
            <p:nvPr/>
          </p:nvGrpSpPr>
          <p:grpSpPr bwMode="auto">
            <a:xfrm>
              <a:off x="4780" y="2093"/>
              <a:ext cx="228" cy="81"/>
              <a:chOff x="3936" y="2784"/>
              <a:chExt cx="288" cy="96"/>
            </a:xfrm>
          </p:grpSpPr>
          <p:sp>
            <p:nvSpPr>
              <p:cNvPr id="796712" name="Oval 40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6713" name="Oval 41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96714" name="Group 42"/>
            <p:cNvGrpSpPr>
              <a:grpSpLocks/>
            </p:cNvGrpSpPr>
            <p:nvPr/>
          </p:nvGrpSpPr>
          <p:grpSpPr bwMode="auto">
            <a:xfrm>
              <a:off x="5068" y="2093"/>
              <a:ext cx="228" cy="81"/>
              <a:chOff x="3936" y="2784"/>
              <a:chExt cx="288" cy="96"/>
            </a:xfrm>
          </p:grpSpPr>
          <p:sp>
            <p:nvSpPr>
              <p:cNvPr id="796715" name="Oval 43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6716" name="Oval 44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96717" name="Group 45"/>
            <p:cNvGrpSpPr>
              <a:grpSpLocks/>
            </p:cNvGrpSpPr>
            <p:nvPr/>
          </p:nvGrpSpPr>
          <p:grpSpPr bwMode="auto">
            <a:xfrm>
              <a:off x="5362" y="2093"/>
              <a:ext cx="228" cy="81"/>
              <a:chOff x="3936" y="2784"/>
              <a:chExt cx="288" cy="96"/>
            </a:xfrm>
          </p:grpSpPr>
          <p:sp>
            <p:nvSpPr>
              <p:cNvPr id="796718" name="Oval 46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6719" name="Oval 47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96720" name="Group 48"/>
            <p:cNvGrpSpPr>
              <a:grpSpLocks/>
            </p:cNvGrpSpPr>
            <p:nvPr/>
          </p:nvGrpSpPr>
          <p:grpSpPr bwMode="auto">
            <a:xfrm>
              <a:off x="4497" y="2093"/>
              <a:ext cx="228" cy="81"/>
              <a:chOff x="3936" y="2784"/>
              <a:chExt cx="288" cy="96"/>
            </a:xfrm>
          </p:grpSpPr>
          <p:sp>
            <p:nvSpPr>
              <p:cNvPr id="796721" name="Oval 49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6722" name="Oval 50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96723" name="Group 51"/>
          <p:cNvGrpSpPr>
            <a:grpSpLocks/>
          </p:cNvGrpSpPr>
          <p:nvPr/>
        </p:nvGrpSpPr>
        <p:grpSpPr bwMode="auto">
          <a:xfrm>
            <a:off x="7086600" y="3124200"/>
            <a:ext cx="457200" cy="533400"/>
            <a:chOff x="1824" y="2016"/>
            <a:chExt cx="288" cy="336"/>
          </a:xfrm>
        </p:grpSpPr>
        <p:sp>
          <p:nvSpPr>
            <p:cNvPr id="796724" name="Rectangle 52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6725" name="Rectangle 53"/>
            <p:cNvSpPr>
              <a:spLocks noChangeArrowheads="1"/>
            </p:cNvSpPr>
            <p:nvPr/>
          </p:nvSpPr>
          <p:spPr bwMode="auto"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0</a:t>
              </a:r>
            </a:p>
          </p:txBody>
        </p:sp>
      </p:grpSp>
      <p:grpSp>
        <p:nvGrpSpPr>
          <p:cNvPr id="796737" name="Group 65"/>
          <p:cNvGrpSpPr>
            <a:grpSpLocks/>
          </p:cNvGrpSpPr>
          <p:nvPr/>
        </p:nvGrpSpPr>
        <p:grpSpPr bwMode="auto">
          <a:xfrm>
            <a:off x="8001000" y="3124200"/>
            <a:ext cx="457200" cy="533400"/>
            <a:chOff x="1824" y="2016"/>
            <a:chExt cx="288" cy="336"/>
          </a:xfrm>
        </p:grpSpPr>
        <p:sp>
          <p:nvSpPr>
            <p:cNvPr id="796738" name="Rectangle 66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6739" name="Rectangle 67"/>
            <p:cNvSpPr>
              <a:spLocks noChangeArrowheads="1"/>
            </p:cNvSpPr>
            <p:nvPr/>
          </p:nvSpPr>
          <p:spPr bwMode="auto"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2</a:t>
              </a:r>
            </a:p>
          </p:txBody>
        </p:sp>
      </p:grpSp>
      <p:sp>
        <p:nvSpPr>
          <p:cNvPr id="796747" name="Text Box 75"/>
          <p:cNvSpPr txBox="1">
            <a:spLocks noChangeArrowheads="1"/>
          </p:cNvSpPr>
          <p:nvPr/>
        </p:nvSpPr>
        <p:spPr bwMode="auto">
          <a:xfrm>
            <a:off x="685800" y="3352800"/>
            <a:ext cx="533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Right!  </a:t>
            </a:r>
            <a:r>
              <a:rPr lang="en-US">
                <a:solidFill>
                  <a:schemeClr val="accent2"/>
                </a:solidFill>
              </a:rPr>
              <a:t>C</a:t>
            </a:r>
            <a:r>
              <a:rPr lang="en-US"/>
              <a:t> is closest to 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/>
              <a:t>.</a:t>
            </a:r>
          </a:p>
        </p:txBody>
      </p:sp>
      <p:grpSp>
        <p:nvGrpSpPr>
          <p:cNvPr id="796748" name="Group 76"/>
          <p:cNvGrpSpPr>
            <a:grpSpLocks/>
          </p:cNvGrpSpPr>
          <p:nvPr/>
        </p:nvGrpSpPr>
        <p:grpSpPr bwMode="auto">
          <a:xfrm>
            <a:off x="7524750" y="3124200"/>
            <a:ext cx="596900" cy="533400"/>
            <a:chOff x="1812" y="2016"/>
            <a:chExt cx="376" cy="336"/>
          </a:xfrm>
        </p:grpSpPr>
        <p:sp>
          <p:nvSpPr>
            <p:cNvPr id="796749" name="Rectangle 77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6750" name="Rectangle 78"/>
            <p:cNvSpPr>
              <a:spLocks noChangeArrowheads="1"/>
            </p:cNvSpPr>
            <p:nvPr/>
          </p:nvSpPr>
          <p:spPr bwMode="auto">
            <a:xfrm>
              <a:off x="1812" y="2037"/>
              <a:ext cx="3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10 </a:t>
              </a:r>
            </a:p>
          </p:txBody>
        </p:sp>
      </p:grpSp>
      <p:grpSp>
        <p:nvGrpSpPr>
          <p:cNvPr id="796751" name="Group 79"/>
          <p:cNvGrpSpPr>
            <a:grpSpLocks/>
          </p:cNvGrpSpPr>
          <p:nvPr/>
        </p:nvGrpSpPr>
        <p:grpSpPr bwMode="auto">
          <a:xfrm>
            <a:off x="8001000" y="3124200"/>
            <a:ext cx="509588" cy="533400"/>
            <a:chOff x="1824" y="2016"/>
            <a:chExt cx="321" cy="336"/>
          </a:xfrm>
        </p:grpSpPr>
        <p:sp>
          <p:nvSpPr>
            <p:cNvPr id="796752" name="Rectangle 80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6753" name="Rectangle 81"/>
            <p:cNvSpPr>
              <a:spLocks noChangeArrowheads="1"/>
            </p:cNvSpPr>
            <p:nvPr/>
          </p:nvSpPr>
          <p:spPr bwMode="auto"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2 </a:t>
              </a:r>
            </a:p>
          </p:txBody>
        </p:sp>
      </p:grpSp>
      <p:grpSp>
        <p:nvGrpSpPr>
          <p:cNvPr id="796754" name="Group 82"/>
          <p:cNvGrpSpPr>
            <a:grpSpLocks/>
          </p:cNvGrpSpPr>
          <p:nvPr/>
        </p:nvGrpSpPr>
        <p:grpSpPr bwMode="auto">
          <a:xfrm>
            <a:off x="8459788" y="3124200"/>
            <a:ext cx="509587" cy="533400"/>
            <a:chOff x="1824" y="2016"/>
            <a:chExt cx="321" cy="336"/>
          </a:xfrm>
        </p:grpSpPr>
        <p:sp>
          <p:nvSpPr>
            <p:cNvPr id="796755" name="Rectangle 83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6756" name="Rectangle 84"/>
            <p:cNvSpPr>
              <a:spLocks noChangeArrowheads="1"/>
            </p:cNvSpPr>
            <p:nvPr/>
          </p:nvSpPr>
          <p:spPr bwMode="auto"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7 </a:t>
              </a:r>
            </a:p>
          </p:txBody>
        </p:sp>
      </p:grpSp>
      <p:sp>
        <p:nvSpPr>
          <p:cNvPr id="796757" name="Text Box 85"/>
          <p:cNvSpPr txBox="1">
            <a:spLocks noChangeArrowheads="1"/>
          </p:cNvSpPr>
          <p:nvPr/>
        </p:nvSpPr>
        <p:spPr bwMode="auto">
          <a:xfrm>
            <a:off x="228600" y="4146550"/>
            <a:ext cx="85312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If we go directly to </a:t>
            </a:r>
            <a:r>
              <a:rPr lang="en-US">
                <a:solidFill>
                  <a:schemeClr val="accent2"/>
                </a:solidFill>
              </a:rPr>
              <a:t>C</a:t>
            </a:r>
            <a:r>
              <a:rPr lang="en-US"/>
              <a:t> (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/>
              <a:t> </a:t>
            </a:r>
            <a:r>
              <a:rPr lang="en-US">
                <a:sym typeface="Wingdings" pitchFamily="2" charset="2"/>
              </a:rPr>
              <a:t> 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C</a:t>
            </a:r>
            <a:r>
              <a:rPr lang="en-US">
                <a:sym typeface="Wingdings" pitchFamily="2" charset="2"/>
              </a:rPr>
              <a:t>), it costs us </a:t>
            </a:r>
            <a:r>
              <a:rPr lang="en-US">
                <a:solidFill>
                  <a:srgbClr val="FF3300"/>
                </a:solidFill>
                <a:sym typeface="Wingdings" pitchFamily="2" charset="2"/>
              </a:rPr>
              <a:t>2</a:t>
            </a:r>
            <a:r>
              <a:rPr lang="en-US">
                <a:sym typeface="Wingdings" pitchFamily="2" charset="2"/>
              </a:rPr>
              <a:t> units.  Is there any possible way I can travel to 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C</a:t>
            </a:r>
            <a:r>
              <a:rPr lang="en-US">
                <a:sym typeface="Wingdings" pitchFamily="2" charset="2"/>
              </a:rPr>
              <a:t> cheaper by going through 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B</a:t>
            </a:r>
            <a:r>
              <a:rPr lang="en-US">
                <a:sym typeface="Wingdings" pitchFamily="2" charset="2"/>
              </a:rPr>
              <a:t> or through 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D</a:t>
            </a:r>
            <a:r>
              <a:rPr lang="en-US">
                <a:sym typeface="Wingdings" pitchFamily="2" charset="2"/>
              </a:rPr>
              <a:t> first?</a:t>
            </a:r>
          </a:p>
        </p:txBody>
      </p:sp>
      <p:sp>
        <p:nvSpPr>
          <p:cNvPr id="796758" name="Text Box 86"/>
          <p:cNvSpPr txBox="1">
            <a:spLocks noChangeArrowheads="1"/>
          </p:cNvSpPr>
          <p:nvPr/>
        </p:nvSpPr>
        <p:spPr bwMode="auto">
          <a:xfrm>
            <a:off x="228600" y="5441950"/>
            <a:ext cx="8531225" cy="1187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No way!  If I travel through </a:t>
            </a:r>
            <a:r>
              <a:rPr lang="en-US">
                <a:solidFill>
                  <a:schemeClr val="accent2"/>
                </a:solidFill>
              </a:rPr>
              <a:t>B </a:t>
            </a:r>
            <a:r>
              <a:rPr lang="en-US">
                <a:solidFill>
                  <a:schemeClr val="tx1"/>
                </a:solidFill>
              </a:rPr>
              <a:t>(e.g.</a:t>
            </a:r>
            <a:r>
              <a:rPr lang="en-US">
                <a:solidFill>
                  <a:schemeClr val="accent2"/>
                </a:solidFill>
              </a:rPr>
              <a:t> A 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 B  …  C</a:t>
            </a:r>
            <a:r>
              <a:rPr lang="en-US">
                <a:solidFill>
                  <a:schemeClr val="tx1"/>
                </a:solidFill>
                <a:sym typeface="Wingdings" pitchFamily="2" charset="2"/>
              </a:rPr>
              <a:t>)</a:t>
            </a:r>
            <a:r>
              <a:rPr lang="en-US"/>
              <a:t>, I know it’ll cost me at least </a:t>
            </a:r>
            <a:r>
              <a:rPr lang="en-US">
                <a:solidFill>
                  <a:srgbClr val="FF3300"/>
                </a:solidFill>
              </a:rPr>
              <a:t>10</a:t>
            </a:r>
            <a:r>
              <a:rPr lang="en-US"/>
              <a:t> units (plus whatever it costs to travel through the other vertices to </a:t>
            </a:r>
            <a:r>
              <a:rPr lang="en-US">
                <a:solidFill>
                  <a:schemeClr val="accent2"/>
                </a:solidFill>
              </a:rPr>
              <a:t>C</a:t>
            </a:r>
            <a:r>
              <a:rPr lang="en-US"/>
              <a:t>).  </a:t>
            </a:r>
            <a:endParaRPr lang="en-US">
              <a:sym typeface="Wingdings" pitchFamily="2" charset="2"/>
            </a:endParaRPr>
          </a:p>
        </p:txBody>
      </p:sp>
      <p:sp>
        <p:nvSpPr>
          <p:cNvPr id="796759" name="Text Box 87"/>
          <p:cNvSpPr txBox="1">
            <a:spLocks noChangeArrowheads="1"/>
          </p:cNvSpPr>
          <p:nvPr/>
        </p:nvSpPr>
        <p:spPr bwMode="auto">
          <a:xfrm>
            <a:off x="228600" y="5486400"/>
            <a:ext cx="8531225" cy="1187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And if I travel through </a:t>
            </a:r>
            <a:r>
              <a:rPr lang="en-US">
                <a:solidFill>
                  <a:schemeClr val="accent2"/>
                </a:solidFill>
              </a:rPr>
              <a:t>D </a:t>
            </a:r>
            <a:r>
              <a:rPr lang="en-US">
                <a:solidFill>
                  <a:schemeClr val="tx1"/>
                </a:solidFill>
              </a:rPr>
              <a:t>(e.g.</a:t>
            </a:r>
            <a:r>
              <a:rPr lang="en-US">
                <a:solidFill>
                  <a:schemeClr val="accent2"/>
                </a:solidFill>
              </a:rPr>
              <a:t> A 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 D  …  C</a:t>
            </a:r>
            <a:r>
              <a:rPr lang="en-US">
                <a:solidFill>
                  <a:schemeClr val="tx1"/>
                </a:solidFill>
                <a:sym typeface="Wingdings" pitchFamily="2" charset="2"/>
              </a:rPr>
              <a:t>)</a:t>
            </a:r>
            <a:r>
              <a:rPr lang="en-US"/>
              <a:t>, I know it’ll cost me at least </a:t>
            </a:r>
            <a:r>
              <a:rPr lang="en-US">
                <a:solidFill>
                  <a:srgbClr val="FF3300"/>
                </a:solidFill>
              </a:rPr>
              <a:t>7</a:t>
            </a:r>
            <a:r>
              <a:rPr lang="en-US"/>
              <a:t> units (plus whatever it costs to travel through the other vertices to </a:t>
            </a:r>
            <a:r>
              <a:rPr lang="en-US">
                <a:solidFill>
                  <a:schemeClr val="accent2"/>
                </a:solidFill>
              </a:rPr>
              <a:t>C</a:t>
            </a:r>
            <a:r>
              <a:rPr lang="en-US"/>
              <a:t>).  </a:t>
            </a:r>
          </a:p>
        </p:txBody>
      </p:sp>
      <p:sp>
        <p:nvSpPr>
          <p:cNvPr id="796760" name="Text Box 88"/>
          <p:cNvSpPr txBox="1">
            <a:spLocks noChangeArrowheads="1"/>
          </p:cNvSpPr>
          <p:nvPr/>
        </p:nvSpPr>
        <p:spPr bwMode="auto">
          <a:xfrm>
            <a:off x="228600" y="5486400"/>
            <a:ext cx="8531225" cy="1187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So I know that if I travel directly from 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/>
              <a:t> to </a:t>
            </a:r>
            <a:r>
              <a:rPr lang="en-US">
                <a:solidFill>
                  <a:schemeClr val="accent2"/>
                </a:solidFill>
              </a:rPr>
              <a:t>C</a:t>
            </a:r>
            <a:r>
              <a:rPr lang="en-US"/>
              <a:t>, at a cost of </a:t>
            </a:r>
            <a:r>
              <a:rPr lang="en-US">
                <a:solidFill>
                  <a:srgbClr val="FF3300"/>
                </a:solidFill>
              </a:rPr>
              <a:t>2</a:t>
            </a:r>
            <a:r>
              <a:rPr lang="en-US"/>
              <a:t> units, that’s the </a:t>
            </a:r>
            <a:r>
              <a:rPr lang="en-US" i="1"/>
              <a:t>fastest </a:t>
            </a:r>
            <a:r>
              <a:rPr lang="en-US"/>
              <a:t>possible route.  Therefore we can settle </a:t>
            </a:r>
            <a:r>
              <a:rPr lang="en-US">
                <a:solidFill>
                  <a:schemeClr val="accent2"/>
                </a:solidFill>
              </a:rPr>
              <a:t>C</a:t>
            </a:r>
            <a:r>
              <a:rPr lang="en-US"/>
              <a:t> at </a:t>
            </a:r>
            <a:r>
              <a:rPr lang="en-US">
                <a:solidFill>
                  <a:srgbClr val="FF3300"/>
                </a:solidFill>
              </a:rPr>
              <a:t>2</a:t>
            </a:r>
            <a:r>
              <a:rPr lang="en-US"/>
              <a:t> units.</a:t>
            </a:r>
            <a:endParaRPr lang="en-US">
              <a:sym typeface="Wingdings" pitchFamily="2" charset="2"/>
            </a:endParaRPr>
          </a:p>
        </p:txBody>
      </p:sp>
      <p:sp>
        <p:nvSpPr>
          <p:cNvPr id="796761" name="Oval 89"/>
          <p:cNvSpPr>
            <a:spLocks noChangeArrowheads="1"/>
          </p:cNvSpPr>
          <p:nvPr/>
        </p:nvSpPr>
        <p:spPr bwMode="auto">
          <a:xfrm>
            <a:off x="7521575" y="3124200"/>
            <a:ext cx="533400" cy="5334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6767" name="Oval 95"/>
          <p:cNvSpPr>
            <a:spLocks noChangeArrowheads="1"/>
          </p:cNvSpPr>
          <p:nvPr/>
        </p:nvSpPr>
        <p:spPr bwMode="auto">
          <a:xfrm>
            <a:off x="7958138" y="3124200"/>
            <a:ext cx="533400" cy="5334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6768" name="Oval 96"/>
          <p:cNvSpPr>
            <a:spLocks noChangeArrowheads="1"/>
          </p:cNvSpPr>
          <p:nvPr/>
        </p:nvSpPr>
        <p:spPr bwMode="auto">
          <a:xfrm>
            <a:off x="8404225" y="3124200"/>
            <a:ext cx="533400" cy="5334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96772" name="Group 100"/>
          <p:cNvGrpSpPr>
            <a:grpSpLocks/>
          </p:cNvGrpSpPr>
          <p:nvPr/>
        </p:nvGrpSpPr>
        <p:grpSpPr bwMode="auto">
          <a:xfrm>
            <a:off x="5878513" y="2308225"/>
            <a:ext cx="533400" cy="533400"/>
            <a:chOff x="3504" y="2448"/>
            <a:chExt cx="336" cy="336"/>
          </a:xfrm>
        </p:grpSpPr>
        <p:sp>
          <p:nvSpPr>
            <p:cNvPr id="796773" name="Oval 101"/>
            <p:cNvSpPr>
              <a:spLocks noChangeArrowheads="1"/>
            </p:cNvSpPr>
            <p:nvPr/>
          </p:nvSpPr>
          <p:spPr bwMode="auto">
            <a:xfrm>
              <a:off x="3504" y="2448"/>
              <a:ext cx="336" cy="336"/>
            </a:xfrm>
            <a:prstGeom prst="ellipse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6774" name="Text Box 102"/>
            <p:cNvSpPr txBox="1">
              <a:spLocks noChangeArrowheads="1"/>
            </p:cNvSpPr>
            <p:nvPr/>
          </p:nvSpPr>
          <p:spPr bwMode="auto">
            <a:xfrm>
              <a:off x="3546" y="2469"/>
              <a:ext cx="2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C</a:t>
              </a:r>
            </a:p>
          </p:txBody>
        </p:sp>
      </p:grpSp>
      <p:grpSp>
        <p:nvGrpSpPr>
          <p:cNvPr id="796775" name="Group 103"/>
          <p:cNvGrpSpPr>
            <a:grpSpLocks/>
          </p:cNvGrpSpPr>
          <p:nvPr/>
        </p:nvGrpSpPr>
        <p:grpSpPr bwMode="auto">
          <a:xfrm>
            <a:off x="8012113" y="3124200"/>
            <a:ext cx="457200" cy="533400"/>
            <a:chOff x="1824" y="2016"/>
            <a:chExt cx="288" cy="336"/>
          </a:xfrm>
        </p:grpSpPr>
        <p:sp>
          <p:nvSpPr>
            <p:cNvPr id="796776" name="Rectangle 104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6777" name="Rectangle 105"/>
            <p:cNvSpPr>
              <a:spLocks noChangeArrowheads="1"/>
            </p:cNvSpPr>
            <p:nvPr/>
          </p:nvSpPr>
          <p:spPr bwMode="auto"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96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96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96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96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96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96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96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96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6747" grpId="0"/>
      <p:bldP spid="796757" grpId="0"/>
      <p:bldP spid="796758" grpId="0" animBg="1"/>
      <p:bldP spid="796759" grpId="0" animBg="1"/>
      <p:bldP spid="796760" grpId="0" animBg="1"/>
      <p:bldP spid="796761" grpId="0" animBg="1"/>
      <p:bldP spid="796761" grpId="1" animBg="1"/>
      <p:bldP spid="796767" grpId="0" animBg="1"/>
      <p:bldP spid="796767" grpId="1" animBg="1"/>
      <p:bldP spid="796768" grpId="0" animBg="1"/>
      <p:bldP spid="796768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25A7-38A8-4C6B-81CC-889D4FD856E9}" type="slidenum">
              <a:rPr lang="en-US"/>
              <a:pPr/>
              <a:t>42</a:t>
            </a:fld>
            <a:endParaRPr lang="en-US"/>
          </a:p>
        </p:txBody>
      </p:sp>
      <p:grpSp>
        <p:nvGrpSpPr>
          <p:cNvPr id="798808" name="Group 88"/>
          <p:cNvGrpSpPr>
            <a:grpSpLocks/>
          </p:cNvGrpSpPr>
          <p:nvPr/>
        </p:nvGrpSpPr>
        <p:grpSpPr bwMode="auto">
          <a:xfrm>
            <a:off x="5170488" y="911225"/>
            <a:ext cx="3729037" cy="2255838"/>
            <a:chOff x="3168" y="2736"/>
            <a:chExt cx="2349" cy="1421"/>
          </a:xfrm>
        </p:grpSpPr>
        <p:grpSp>
          <p:nvGrpSpPr>
            <p:cNvPr id="798809" name="Group 89"/>
            <p:cNvGrpSpPr>
              <a:grpSpLocks/>
            </p:cNvGrpSpPr>
            <p:nvPr/>
          </p:nvGrpSpPr>
          <p:grpSpPr bwMode="auto">
            <a:xfrm>
              <a:off x="3168" y="2736"/>
              <a:ext cx="2349" cy="1344"/>
              <a:chOff x="1707" y="1056"/>
              <a:chExt cx="2349" cy="1344"/>
            </a:xfrm>
          </p:grpSpPr>
          <p:grpSp>
            <p:nvGrpSpPr>
              <p:cNvPr id="798810" name="Group 90"/>
              <p:cNvGrpSpPr>
                <a:grpSpLocks/>
              </p:cNvGrpSpPr>
              <p:nvPr/>
            </p:nvGrpSpPr>
            <p:grpSpPr bwMode="auto">
              <a:xfrm>
                <a:off x="1707" y="1056"/>
                <a:ext cx="2349" cy="1344"/>
                <a:chOff x="1255" y="1056"/>
                <a:chExt cx="2349" cy="1344"/>
              </a:xfrm>
            </p:grpSpPr>
            <p:grpSp>
              <p:nvGrpSpPr>
                <p:cNvPr id="798811" name="Group 91"/>
                <p:cNvGrpSpPr>
                  <a:grpSpLocks/>
                </p:cNvGrpSpPr>
                <p:nvPr/>
              </p:nvGrpSpPr>
              <p:grpSpPr bwMode="auto">
                <a:xfrm>
                  <a:off x="1255" y="1344"/>
                  <a:ext cx="2349" cy="1056"/>
                  <a:chOff x="1584" y="3168"/>
                  <a:chExt cx="2349" cy="1056"/>
                </a:xfrm>
              </p:grpSpPr>
              <p:sp>
                <p:nvSpPr>
                  <p:cNvPr id="798812" name="Oval 92"/>
                  <p:cNvSpPr>
                    <a:spLocks noChangeArrowheads="1"/>
                  </p:cNvSpPr>
                  <p:nvPr/>
                </p:nvSpPr>
                <p:spPr bwMode="auto">
                  <a:xfrm>
                    <a:off x="2022" y="3761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8813" name="Text Box 9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72" y="3792"/>
                    <a:ext cx="23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798814" name="Oval 94"/>
                  <p:cNvSpPr>
                    <a:spLocks noChangeArrowheads="1"/>
                  </p:cNvSpPr>
                  <p:nvPr/>
                </p:nvSpPr>
                <p:spPr bwMode="auto">
                  <a:xfrm>
                    <a:off x="3597" y="3233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8815" name="Text Box 9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3264"/>
                    <a:ext cx="237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798816" name="Oval 96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3216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8817" name="Text Box 9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95" y="3247"/>
                    <a:ext cx="25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798818" name="Oval 98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3744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8819" name="Text Box 9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26" y="3775"/>
                    <a:ext cx="25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D</a:t>
                    </a:r>
                  </a:p>
                </p:txBody>
              </p:sp>
              <p:sp>
                <p:nvSpPr>
                  <p:cNvPr id="798820" name="Line 100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3408"/>
                    <a:ext cx="168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8821" name="Line 101"/>
                  <p:cNvSpPr>
                    <a:spLocks noChangeShapeType="1"/>
                  </p:cNvSpPr>
                  <p:nvPr/>
                </p:nvSpPr>
                <p:spPr bwMode="auto">
                  <a:xfrm>
                    <a:off x="1824" y="3552"/>
                    <a:ext cx="240" cy="288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8822" name="Line 102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3936"/>
                    <a:ext cx="624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8823" name="Line 10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12" y="3552"/>
                    <a:ext cx="432" cy="336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8824" name="Text Box 10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2" y="3168"/>
                    <a:ext cx="319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10</a:t>
                    </a:r>
                  </a:p>
                </p:txBody>
              </p:sp>
              <p:sp>
                <p:nvSpPr>
                  <p:cNvPr id="798825" name="Text Box 10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18" y="3595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798826" name="Text Box 10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9" y="3936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798827" name="Text Box 10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43" y="3648"/>
                    <a:ext cx="57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/>
                      <a:t>  2    </a:t>
                    </a:r>
                  </a:p>
                </p:txBody>
              </p:sp>
            </p:grpSp>
            <p:sp>
              <p:nvSpPr>
                <p:cNvPr id="798828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2304" y="1056"/>
                  <a:ext cx="17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798829" name="Line 109"/>
              <p:cNvSpPr>
                <a:spLocks noChangeShapeType="1"/>
              </p:cNvSpPr>
              <p:nvPr/>
            </p:nvSpPr>
            <p:spPr bwMode="auto">
              <a:xfrm>
                <a:off x="2016" y="1632"/>
                <a:ext cx="1104" cy="336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830" name="Text Box 110"/>
              <p:cNvSpPr txBox="1">
                <a:spLocks noChangeArrowheads="1"/>
              </p:cNvSpPr>
              <p:nvPr/>
            </p:nvSpPr>
            <p:spPr bwMode="auto">
              <a:xfrm>
                <a:off x="2746" y="1663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</p:grpSp>
        <p:sp>
          <p:nvSpPr>
            <p:cNvPr id="798831" name="Text Box 111"/>
            <p:cNvSpPr txBox="1">
              <a:spLocks noChangeArrowheads="1"/>
            </p:cNvSpPr>
            <p:nvPr/>
          </p:nvSpPr>
          <p:spPr bwMode="auto">
            <a:xfrm>
              <a:off x="4042" y="3301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cxnSp>
          <p:nvCxnSpPr>
            <p:cNvPr id="798832" name="AutoShape 112"/>
            <p:cNvCxnSpPr>
              <a:cxnSpLocks noChangeShapeType="1"/>
              <a:stCxn id="798813" idx="2"/>
              <a:endCxn id="798815" idx="2"/>
            </p:cNvCxnSpPr>
            <p:nvPr/>
          </p:nvCxnSpPr>
          <p:spPr bwMode="auto">
            <a:xfrm rot="5400000" flipH="1" flipV="1">
              <a:off x="4298" y="2882"/>
              <a:ext cx="528" cy="1579"/>
            </a:xfrm>
            <a:prstGeom prst="curvedConnector3">
              <a:avLst>
                <a:gd name="adj1" fmla="val -27273"/>
              </a:avLst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98833" name="Text Box 113"/>
            <p:cNvSpPr txBox="1">
              <a:spLocks noChangeArrowheads="1"/>
            </p:cNvSpPr>
            <p:nvPr/>
          </p:nvSpPr>
          <p:spPr bwMode="auto">
            <a:xfrm>
              <a:off x="4992" y="3869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sp>
        <p:nvSpPr>
          <p:cNvPr id="798722" name="Rectangle 2"/>
          <p:cNvSpPr>
            <a:spLocks noChangeArrowheads="1"/>
          </p:cNvSpPr>
          <p:nvPr/>
        </p:nvSpPr>
        <p:spPr bwMode="auto">
          <a:xfrm>
            <a:off x="187325" y="0"/>
            <a:ext cx="87931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Dijkstra on a Graph</a:t>
            </a:r>
          </a:p>
        </p:txBody>
      </p:sp>
      <p:grpSp>
        <p:nvGrpSpPr>
          <p:cNvPr id="798723" name="Group 3"/>
          <p:cNvGrpSpPr>
            <a:grpSpLocks/>
          </p:cNvGrpSpPr>
          <p:nvPr/>
        </p:nvGrpSpPr>
        <p:grpSpPr bwMode="auto">
          <a:xfrm>
            <a:off x="4648200" y="1066800"/>
            <a:ext cx="1354138" cy="1066800"/>
            <a:chOff x="203" y="2688"/>
            <a:chExt cx="853" cy="672"/>
          </a:xfrm>
        </p:grpSpPr>
        <p:sp>
          <p:nvSpPr>
            <p:cNvPr id="798724" name="Rectangle 4"/>
            <p:cNvSpPr>
              <a:spLocks noChangeArrowheads="1"/>
            </p:cNvSpPr>
            <p:nvPr/>
          </p:nvSpPr>
          <p:spPr bwMode="auto">
            <a:xfrm>
              <a:off x="384" y="2784"/>
              <a:ext cx="672" cy="576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725" name="Text Box 5"/>
            <p:cNvSpPr txBox="1">
              <a:spLocks noChangeArrowheads="1"/>
            </p:cNvSpPr>
            <p:nvPr/>
          </p:nvSpPr>
          <p:spPr bwMode="auto">
            <a:xfrm>
              <a:off x="203" y="2688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 </a:t>
              </a:r>
            </a:p>
          </p:txBody>
        </p:sp>
      </p:grpSp>
      <p:grpSp>
        <p:nvGrpSpPr>
          <p:cNvPr id="798749" name="Group 29"/>
          <p:cNvGrpSpPr>
            <a:grpSpLocks/>
          </p:cNvGrpSpPr>
          <p:nvPr/>
        </p:nvGrpSpPr>
        <p:grpSpPr bwMode="auto">
          <a:xfrm>
            <a:off x="5170488" y="1447800"/>
            <a:ext cx="533400" cy="533400"/>
            <a:chOff x="3504" y="2448"/>
            <a:chExt cx="336" cy="336"/>
          </a:xfrm>
        </p:grpSpPr>
        <p:sp>
          <p:nvSpPr>
            <p:cNvPr id="798750" name="Oval 30"/>
            <p:cNvSpPr>
              <a:spLocks noChangeArrowheads="1"/>
            </p:cNvSpPr>
            <p:nvPr/>
          </p:nvSpPr>
          <p:spPr bwMode="auto">
            <a:xfrm>
              <a:off x="3504" y="2448"/>
              <a:ext cx="336" cy="336"/>
            </a:xfrm>
            <a:prstGeom prst="ellipse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751" name="Text Box 31"/>
            <p:cNvSpPr txBox="1">
              <a:spLocks noChangeArrowheads="1"/>
            </p:cNvSpPr>
            <p:nvPr/>
          </p:nvSpPr>
          <p:spPr bwMode="auto">
            <a:xfrm>
              <a:off x="3546" y="2469"/>
              <a:ext cx="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A</a:t>
              </a:r>
            </a:p>
          </p:txBody>
        </p:sp>
      </p:grpSp>
      <p:grpSp>
        <p:nvGrpSpPr>
          <p:cNvPr id="798752" name="Group 32"/>
          <p:cNvGrpSpPr>
            <a:grpSpLocks/>
          </p:cNvGrpSpPr>
          <p:nvPr/>
        </p:nvGrpSpPr>
        <p:grpSpPr bwMode="auto">
          <a:xfrm>
            <a:off x="5483225" y="3048000"/>
            <a:ext cx="3432175" cy="1025525"/>
            <a:chOff x="3454" y="1920"/>
            <a:chExt cx="2162" cy="646"/>
          </a:xfrm>
        </p:grpSpPr>
        <p:sp>
          <p:nvSpPr>
            <p:cNvPr id="798753" name="Text Box 33"/>
            <p:cNvSpPr txBox="1">
              <a:spLocks noChangeArrowheads="1"/>
            </p:cNvSpPr>
            <p:nvPr/>
          </p:nvSpPr>
          <p:spPr bwMode="auto">
            <a:xfrm>
              <a:off x="3454" y="1920"/>
              <a:ext cx="988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Distance</a:t>
              </a:r>
            </a:p>
            <a:p>
              <a:pPr algn="ctr"/>
              <a:r>
                <a:rPr lang="en-US" sz="1200"/>
                <a:t>(Best known so far)</a:t>
              </a:r>
            </a:p>
          </p:txBody>
        </p:sp>
        <p:sp>
          <p:nvSpPr>
            <p:cNvPr id="798754" name="Rectangle 34"/>
            <p:cNvSpPr>
              <a:spLocks noChangeArrowheads="1"/>
            </p:cNvSpPr>
            <p:nvPr/>
          </p:nvSpPr>
          <p:spPr bwMode="auto">
            <a:xfrm>
              <a:off x="4464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755" name="Rectangle 35"/>
            <p:cNvSpPr>
              <a:spLocks noChangeArrowheads="1"/>
            </p:cNvSpPr>
            <p:nvPr/>
          </p:nvSpPr>
          <p:spPr bwMode="auto">
            <a:xfrm>
              <a:off x="4752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756" name="Rectangle 36"/>
            <p:cNvSpPr>
              <a:spLocks noChangeArrowheads="1"/>
            </p:cNvSpPr>
            <p:nvPr/>
          </p:nvSpPr>
          <p:spPr bwMode="auto">
            <a:xfrm>
              <a:off x="5040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757" name="Rectangle 37"/>
            <p:cNvSpPr>
              <a:spLocks noChangeArrowheads="1"/>
            </p:cNvSpPr>
            <p:nvPr/>
          </p:nvSpPr>
          <p:spPr bwMode="auto">
            <a:xfrm>
              <a:off x="5328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758" name="Text Box 38"/>
            <p:cNvSpPr txBox="1">
              <a:spLocks noChangeArrowheads="1"/>
            </p:cNvSpPr>
            <p:nvPr/>
          </p:nvSpPr>
          <p:spPr bwMode="auto">
            <a:xfrm>
              <a:off x="4459" y="2278"/>
              <a:ext cx="11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   B   C   D</a:t>
              </a:r>
            </a:p>
          </p:txBody>
        </p:sp>
        <p:grpSp>
          <p:nvGrpSpPr>
            <p:cNvPr id="798759" name="Group 39"/>
            <p:cNvGrpSpPr>
              <a:grpSpLocks/>
            </p:cNvGrpSpPr>
            <p:nvPr/>
          </p:nvGrpSpPr>
          <p:grpSpPr bwMode="auto">
            <a:xfrm>
              <a:off x="4780" y="2093"/>
              <a:ext cx="228" cy="81"/>
              <a:chOff x="3936" y="2784"/>
              <a:chExt cx="288" cy="96"/>
            </a:xfrm>
          </p:grpSpPr>
          <p:sp>
            <p:nvSpPr>
              <p:cNvPr id="798760" name="Oval 40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761" name="Oval 41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98762" name="Group 42"/>
            <p:cNvGrpSpPr>
              <a:grpSpLocks/>
            </p:cNvGrpSpPr>
            <p:nvPr/>
          </p:nvGrpSpPr>
          <p:grpSpPr bwMode="auto">
            <a:xfrm>
              <a:off x="5068" y="2093"/>
              <a:ext cx="228" cy="81"/>
              <a:chOff x="3936" y="2784"/>
              <a:chExt cx="288" cy="96"/>
            </a:xfrm>
          </p:grpSpPr>
          <p:sp>
            <p:nvSpPr>
              <p:cNvPr id="798763" name="Oval 43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764" name="Oval 44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98765" name="Group 45"/>
            <p:cNvGrpSpPr>
              <a:grpSpLocks/>
            </p:cNvGrpSpPr>
            <p:nvPr/>
          </p:nvGrpSpPr>
          <p:grpSpPr bwMode="auto">
            <a:xfrm>
              <a:off x="5362" y="2093"/>
              <a:ext cx="228" cy="81"/>
              <a:chOff x="3936" y="2784"/>
              <a:chExt cx="288" cy="96"/>
            </a:xfrm>
          </p:grpSpPr>
          <p:sp>
            <p:nvSpPr>
              <p:cNvPr id="798766" name="Oval 46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767" name="Oval 47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98768" name="Group 48"/>
            <p:cNvGrpSpPr>
              <a:grpSpLocks/>
            </p:cNvGrpSpPr>
            <p:nvPr/>
          </p:nvGrpSpPr>
          <p:grpSpPr bwMode="auto">
            <a:xfrm>
              <a:off x="4497" y="2093"/>
              <a:ext cx="228" cy="81"/>
              <a:chOff x="3936" y="2784"/>
              <a:chExt cx="288" cy="96"/>
            </a:xfrm>
          </p:grpSpPr>
          <p:sp>
            <p:nvSpPr>
              <p:cNvPr id="798769" name="Oval 49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770" name="Oval 50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98771" name="Group 51"/>
          <p:cNvGrpSpPr>
            <a:grpSpLocks/>
          </p:cNvGrpSpPr>
          <p:nvPr/>
        </p:nvGrpSpPr>
        <p:grpSpPr bwMode="auto">
          <a:xfrm>
            <a:off x="7086600" y="3124200"/>
            <a:ext cx="457200" cy="533400"/>
            <a:chOff x="1824" y="2016"/>
            <a:chExt cx="288" cy="336"/>
          </a:xfrm>
        </p:grpSpPr>
        <p:sp>
          <p:nvSpPr>
            <p:cNvPr id="798772" name="Rectangle 52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773" name="Rectangle 53"/>
            <p:cNvSpPr>
              <a:spLocks noChangeArrowheads="1"/>
            </p:cNvSpPr>
            <p:nvPr/>
          </p:nvSpPr>
          <p:spPr bwMode="auto"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0</a:t>
              </a:r>
            </a:p>
          </p:txBody>
        </p:sp>
      </p:grpSp>
      <p:sp>
        <p:nvSpPr>
          <p:cNvPr id="798774" name="Text Box 54"/>
          <p:cNvSpPr txBox="1">
            <a:spLocks noChangeArrowheads="1"/>
          </p:cNvSpPr>
          <p:nvPr/>
        </p:nvSpPr>
        <p:spPr bwMode="auto">
          <a:xfrm>
            <a:off x="228600" y="1036638"/>
            <a:ext cx="4376738" cy="176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At this point, we know the shortest path from </a:t>
            </a:r>
            <a:r>
              <a:rPr lang="en-US" sz="2200">
                <a:solidFill>
                  <a:schemeClr val="accent2"/>
                </a:solidFill>
              </a:rPr>
              <a:t>A </a:t>
            </a:r>
            <a:r>
              <a:rPr lang="en-US" sz="2200"/>
              <a:t>to </a:t>
            </a:r>
            <a:r>
              <a:rPr lang="en-US" sz="2200">
                <a:solidFill>
                  <a:schemeClr val="accent2"/>
                </a:solidFill>
              </a:rPr>
              <a:t>C</a:t>
            </a:r>
            <a:r>
              <a:rPr lang="en-US" sz="2200"/>
              <a:t>. Now let’s see if we can travel through </a:t>
            </a:r>
            <a:r>
              <a:rPr lang="en-US" sz="2200">
                <a:solidFill>
                  <a:schemeClr val="accent2"/>
                </a:solidFill>
              </a:rPr>
              <a:t>C</a:t>
            </a:r>
            <a:r>
              <a:rPr lang="en-US" sz="2200"/>
              <a:t> to reach one of our other unsettled vertices faster. </a:t>
            </a:r>
          </a:p>
        </p:txBody>
      </p:sp>
      <p:grpSp>
        <p:nvGrpSpPr>
          <p:cNvPr id="798779" name="Group 59"/>
          <p:cNvGrpSpPr>
            <a:grpSpLocks/>
          </p:cNvGrpSpPr>
          <p:nvPr/>
        </p:nvGrpSpPr>
        <p:grpSpPr bwMode="auto">
          <a:xfrm>
            <a:off x="7524750" y="3124200"/>
            <a:ext cx="596900" cy="533400"/>
            <a:chOff x="1812" y="2016"/>
            <a:chExt cx="376" cy="336"/>
          </a:xfrm>
        </p:grpSpPr>
        <p:sp>
          <p:nvSpPr>
            <p:cNvPr id="798780" name="Rectangle 60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781" name="Rectangle 61"/>
            <p:cNvSpPr>
              <a:spLocks noChangeArrowheads="1"/>
            </p:cNvSpPr>
            <p:nvPr/>
          </p:nvSpPr>
          <p:spPr bwMode="auto">
            <a:xfrm>
              <a:off x="1812" y="2037"/>
              <a:ext cx="3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10 </a:t>
              </a:r>
            </a:p>
          </p:txBody>
        </p:sp>
      </p:grpSp>
      <p:sp>
        <p:nvSpPr>
          <p:cNvPr id="798787" name="Text Box 67"/>
          <p:cNvSpPr txBox="1">
            <a:spLocks noChangeArrowheads="1"/>
          </p:cNvSpPr>
          <p:nvPr/>
        </p:nvSpPr>
        <p:spPr bwMode="auto">
          <a:xfrm>
            <a:off x="1035050" y="3581400"/>
            <a:ext cx="2382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000"/>
              <a:t> </a:t>
            </a:r>
            <a:r>
              <a:rPr lang="en-US" sz="2000">
                <a:solidFill>
                  <a:schemeClr val="accent2"/>
                </a:solidFill>
              </a:rPr>
              <a:t>B</a:t>
            </a:r>
            <a:r>
              <a:rPr lang="en-US" sz="2000"/>
              <a:t> is </a:t>
            </a:r>
            <a:r>
              <a:rPr lang="en-US" sz="2000">
                <a:solidFill>
                  <a:srgbClr val="A50021"/>
                </a:solidFill>
              </a:rPr>
              <a:t>6</a:t>
            </a:r>
            <a:r>
              <a:rPr lang="en-US" sz="2000"/>
              <a:t> units away.</a:t>
            </a:r>
          </a:p>
        </p:txBody>
      </p:sp>
      <p:grpSp>
        <p:nvGrpSpPr>
          <p:cNvPr id="798788" name="Group 68"/>
          <p:cNvGrpSpPr>
            <a:grpSpLocks/>
          </p:cNvGrpSpPr>
          <p:nvPr/>
        </p:nvGrpSpPr>
        <p:grpSpPr bwMode="auto">
          <a:xfrm>
            <a:off x="8001000" y="3124200"/>
            <a:ext cx="509588" cy="533400"/>
            <a:chOff x="1824" y="2016"/>
            <a:chExt cx="321" cy="336"/>
          </a:xfrm>
        </p:grpSpPr>
        <p:sp>
          <p:nvSpPr>
            <p:cNvPr id="798789" name="Rectangle 69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790" name="Rectangle 70"/>
            <p:cNvSpPr>
              <a:spLocks noChangeArrowheads="1"/>
            </p:cNvSpPr>
            <p:nvPr/>
          </p:nvSpPr>
          <p:spPr bwMode="auto"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2 </a:t>
              </a:r>
            </a:p>
          </p:txBody>
        </p:sp>
      </p:grpSp>
      <p:grpSp>
        <p:nvGrpSpPr>
          <p:cNvPr id="798792" name="Group 72"/>
          <p:cNvGrpSpPr>
            <a:grpSpLocks/>
          </p:cNvGrpSpPr>
          <p:nvPr/>
        </p:nvGrpSpPr>
        <p:grpSpPr bwMode="auto">
          <a:xfrm>
            <a:off x="8459788" y="3124200"/>
            <a:ext cx="509587" cy="533400"/>
            <a:chOff x="1824" y="2016"/>
            <a:chExt cx="321" cy="336"/>
          </a:xfrm>
        </p:grpSpPr>
        <p:sp>
          <p:nvSpPr>
            <p:cNvPr id="798793" name="Rectangle 73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794" name="Rectangle 74"/>
            <p:cNvSpPr>
              <a:spLocks noChangeArrowheads="1"/>
            </p:cNvSpPr>
            <p:nvPr/>
          </p:nvSpPr>
          <p:spPr bwMode="auto"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7 </a:t>
              </a:r>
            </a:p>
          </p:txBody>
        </p:sp>
      </p:grpSp>
      <p:grpSp>
        <p:nvGrpSpPr>
          <p:cNvPr id="798795" name="Group 75"/>
          <p:cNvGrpSpPr>
            <a:grpSpLocks/>
          </p:cNvGrpSpPr>
          <p:nvPr/>
        </p:nvGrpSpPr>
        <p:grpSpPr bwMode="auto">
          <a:xfrm>
            <a:off x="5878513" y="2308225"/>
            <a:ext cx="533400" cy="533400"/>
            <a:chOff x="3504" y="2448"/>
            <a:chExt cx="336" cy="336"/>
          </a:xfrm>
        </p:grpSpPr>
        <p:sp>
          <p:nvSpPr>
            <p:cNvPr id="798796" name="Oval 76"/>
            <p:cNvSpPr>
              <a:spLocks noChangeArrowheads="1"/>
            </p:cNvSpPr>
            <p:nvPr/>
          </p:nvSpPr>
          <p:spPr bwMode="auto">
            <a:xfrm>
              <a:off x="3504" y="2448"/>
              <a:ext cx="336" cy="336"/>
            </a:xfrm>
            <a:prstGeom prst="ellipse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797" name="Text Box 77"/>
            <p:cNvSpPr txBox="1">
              <a:spLocks noChangeArrowheads="1"/>
            </p:cNvSpPr>
            <p:nvPr/>
          </p:nvSpPr>
          <p:spPr bwMode="auto">
            <a:xfrm>
              <a:off x="3546" y="2469"/>
              <a:ext cx="2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C</a:t>
              </a:r>
            </a:p>
          </p:txBody>
        </p:sp>
      </p:grpSp>
      <p:grpSp>
        <p:nvGrpSpPr>
          <p:cNvPr id="798798" name="Group 78"/>
          <p:cNvGrpSpPr>
            <a:grpSpLocks/>
          </p:cNvGrpSpPr>
          <p:nvPr/>
        </p:nvGrpSpPr>
        <p:grpSpPr bwMode="auto">
          <a:xfrm>
            <a:off x="8012113" y="3124200"/>
            <a:ext cx="457200" cy="533400"/>
            <a:chOff x="1824" y="2016"/>
            <a:chExt cx="288" cy="336"/>
          </a:xfrm>
        </p:grpSpPr>
        <p:sp>
          <p:nvSpPr>
            <p:cNvPr id="798799" name="Rectangle 79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800" name="Rectangle 80"/>
            <p:cNvSpPr>
              <a:spLocks noChangeArrowheads="1"/>
            </p:cNvSpPr>
            <p:nvPr/>
          </p:nvSpPr>
          <p:spPr bwMode="auto"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2</a:t>
              </a:r>
            </a:p>
          </p:txBody>
        </p:sp>
      </p:grpSp>
      <p:sp>
        <p:nvSpPr>
          <p:cNvPr id="798802" name="Text Box 82"/>
          <p:cNvSpPr txBox="1">
            <a:spLocks noChangeArrowheads="1"/>
          </p:cNvSpPr>
          <p:nvPr/>
        </p:nvSpPr>
        <p:spPr bwMode="auto">
          <a:xfrm>
            <a:off x="228600" y="2881313"/>
            <a:ext cx="4572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Ok, which unsettled vertices can be reached directly from </a:t>
            </a:r>
            <a:r>
              <a:rPr lang="en-US" sz="2200">
                <a:solidFill>
                  <a:schemeClr val="accent2"/>
                </a:solidFill>
              </a:rPr>
              <a:t>C</a:t>
            </a:r>
            <a:r>
              <a:rPr lang="en-US" sz="2200"/>
              <a:t>?</a:t>
            </a:r>
          </a:p>
        </p:txBody>
      </p:sp>
      <p:sp>
        <p:nvSpPr>
          <p:cNvPr id="798803" name="Rectangle 83"/>
          <p:cNvSpPr>
            <a:spLocks noChangeArrowheads="1"/>
          </p:cNvSpPr>
          <p:nvPr/>
        </p:nvSpPr>
        <p:spPr bwMode="auto">
          <a:xfrm>
            <a:off x="152400" y="4375150"/>
            <a:ext cx="8305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Let’s do </a:t>
            </a:r>
            <a:r>
              <a:rPr lang="en-US">
                <a:solidFill>
                  <a:schemeClr val="accent2"/>
                </a:solidFill>
              </a:rPr>
              <a:t>B</a:t>
            </a:r>
            <a:r>
              <a:rPr lang="en-US"/>
              <a:t> first. We know we can get from 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/>
              <a:t> to </a:t>
            </a:r>
            <a:r>
              <a:rPr lang="en-US">
                <a:solidFill>
                  <a:schemeClr val="accent2"/>
                </a:solidFill>
              </a:rPr>
              <a:t>C</a:t>
            </a:r>
            <a:r>
              <a:rPr lang="en-US"/>
              <a:t> in </a:t>
            </a:r>
            <a:r>
              <a:rPr lang="en-US">
                <a:solidFill>
                  <a:srgbClr val="FF3300"/>
                </a:solidFill>
              </a:rPr>
              <a:t>2</a:t>
            </a:r>
            <a:r>
              <a:rPr lang="en-US"/>
              <a:t> units, and we can directly go from </a:t>
            </a:r>
            <a:r>
              <a:rPr lang="en-US">
                <a:solidFill>
                  <a:schemeClr val="accent2"/>
                </a:solidFill>
              </a:rPr>
              <a:t>C</a:t>
            </a:r>
            <a:r>
              <a:rPr lang="en-US"/>
              <a:t> to </a:t>
            </a:r>
            <a:r>
              <a:rPr lang="en-US">
                <a:solidFill>
                  <a:schemeClr val="accent2"/>
                </a:solidFill>
              </a:rPr>
              <a:t>B</a:t>
            </a:r>
            <a:r>
              <a:rPr lang="en-US"/>
              <a:t> in </a:t>
            </a:r>
            <a:r>
              <a:rPr lang="en-US">
                <a:solidFill>
                  <a:srgbClr val="FF3300"/>
                </a:solidFill>
              </a:rPr>
              <a:t>6</a:t>
            </a:r>
            <a:r>
              <a:rPr lang="en-US"/>
              <a:t> units, so we can reach </a:t>
            </a:r>
            <a:r>
              <a:rPr lang="en-US">
                <a:solidFill>
                  <a:schemeClr val="accent2"/>
                </a:solidFill>
              </a:rPr>
              <a:t>B</a:t>
            </a:r>
            <a:r>
              <a:rPr lang="en-US"/>
              <a:t> in just </a:t>
            </a:r>
            <a:r>
              <a:rPr lang="en-US">
                <a:solidFill>
                  <a:srgbClr val="FF3300"/>
                </a:solidFill>
              </a:rPr>
              <a:t>8</a:t>
            </a:r>
            <a:r>
              <a:rPr lang="en-US"/>
              <a:t> units!</a:t>
            </a:r>
          </a:p>
        </p:txBody>
      </p:sp>
      <p:sp>
        <p:nvSpPr>
          <p:cNvPr id="798834" name="Text Box 114"/>
          <p:cNvSpPr txBox="1">
            <a:spLocks noChangeArrowheads="1"/>
          </p:cNvSpPr>
          <p:nvPr/>
        </p:nvSpPr>
        <p:spPr bwMode="auto">
          <a:xfrm>
            <a:off x="1023938" y="3870325"/>
            <a:ext cx="24050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000"/>
              <a:t> </a:t>
            </a:r>
            <a:r>
              <a:rPr lang="en-US" sz="2000">
                <a:solidFill>
                  <a:schemeClr val="accent2"/>
                </a:solidFill>
              </a:rPr>
              <a:t>D</a:t>
            </a:r>
            <a:r>
              <a:rPr lang="en-US" sz="2000"/>
              <a:t> is </a:t>
            </a:r>
            <a:r>
              <a:rPr lang="en-US" sz="2000">
                <a:solidFill>
                  <a:srgbClr val="A50021"/>
                </a:solidFill>
              </a:rPr>
              <a:t>2</a:t>
            </a:r>
            <a:r>
              <a:rPr lang="en-US" sz="2000"/>
              <a:t> units away.</a:t>
            </a:r>
          </a:p>
        </p:txBody>
      </p:sp>
      <p:sp>
        <p:nvSpPr>
          <p:cNvPr id="798835" name="Text Box 115"/>
          <p:cNvSpPr txBox="1">
            <a:spLocks noChangeArrowheads="1"/>
          </p:cNvSpPr>
          <p:nvPr/>
        </p:nvSpPr>
        <p:spPr bwMode="auto">
          <a:xfrm>
            <a:off x="685800" y="5638800"/>
            <a:ext cx="730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Is our new distance to </a:t>
            </a:r>
            <a:r>
              <a:rPr lang="en-US">
                <a:solidFill>
                  <a:schemeClr val="accent2"/>
                </a:solidFill>
              </a:rPr>
              <a:t>B</a:t>
            </a:r>
            <a:r>
              <a:rPr lang="en-US"/>
              <a:t> better than our old one? </a:t>
            </a:r>
          </a:p>
        </p:txBody>
      </p:sp>
      <p:grpSp>
        <p:nvGrpSpPr>
          <p:cNvPr id="798838" name="Group 118"/>
          <p:cNvGrpSpPr>
            <a:grpSpLocks/>
          </p:cNvGrpSpPr>
          <p:nvPr/>
        </p:nvGrpSpPr>
        <p:grpSpPr bwMode="auto">
          <a:xfrm>
            <a:off x="2798763" y="3124200"/>
            <a:ext cx="5235575" cy="2482850"/>
            <a:chOff x="1763" y="1968"/>
            <a:chExt cx="3298" cy="1564"/>
          </a:xfrm>
        </p:grpSpPr>
        <p:sp>
          <p:nvSpPr>
            <p:cNvPr id="798807" name="Oval 87"/>
            <p:cNvSpPr>
              <a:spLocks noChangeArrowheads="1"/>
            </p:cNvSpPr>
            <p:nvPr/>
          </p:nvSpPr>
          <p:spPr bwMode="auto">
            <a:xfrm>
              <a:off x="1763" y="3196"/>
              <a:ext cx="336" cy="336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836" name="Oval 116"/>
            <p:cNvSpPr>
              <a:spLocks noChangeArrowheads="1"/>
            </p:cNvSpPr>
            <p:nvPr/>
          </p:nvSpPr>
          <p:spPr bwMode="auto">
            <a:xfrm>
              <a:off x="4725" y="1968"/>
              <a:ext cx="336" cy="336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8839" name="Text Box 119"/>
          <p:cNvSpPr txBox="1">
            <a:spLocks noChangeArrowheads="1"/>
          </p:cNvSpPr>
          <p:nvPr/>
        </p:nvSpPr>
        <p:spPr bwMode="auto">
          <a:xfrm>
            <a:off x="1003300" y="6096000"/>
            <a:ext cx="4702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You bet!! Let’s update our table!</a:t>
            </a:r>
          </a:p>
        </p:txBody>
      </p:sp>
      <p:grpSp>
        <p:nvGrpSpPr>
          <p:cNvPr id="798840" name="Group 120"/>
          <p:cNvGrpSpPr>
            <a:grpSpLocks/>
          </p:cNvGrpSpPr>
          <p:nvPr/>
        </p:nvGrpSpPr>
        <p:grpSpPr bwMode="auto">
          <a:xfrm>
            <a:off x="7543800" y="3124200"/>
            <a:ext cx="509588" cy="533400"/>
            <a:chOff x="1824" y="2016"/>
            <a:chExt cx="321" cy="336"/>
          </a:xfrm>
        </p:grpSpPr>
        <p:sp>
          <p:nvSpPr>
            <p:cNvPr id="798841" name="Rectangle 121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842" name="Rectangle 122"/>
            <p:cNvSpPr>
              <a:spLocks noChangeArrowheads="1"/>
            </p:cNvSpPr>
            <p:nvPr/>
          </p:nvSpPr>
          <p:spPr bwMode="auto"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6600CC"/>
                  </a:solidFill>
                </a:rPr>
                <a:t>8</a:t>
              </a:r>
              <a:r>
                <a:rPr lang="en-US">
                  <a:solidFill>
                    <a:schemeClr val="accent2"/>
                  </a:solidFill>
                </a:rPr>
                <a:t> </a:t>
              </a:r>
            </a:p>
          </p:txBody>
        </p:sp>
      </p:grpSp>
      <p:sp>
        <p:nvSpPr>
          <p:cNvPr id="798843" name="Rectangle 123"/>
          <p:cNvSpPr>
            <a:spLocks noChangeArrowheads="1"/>
          </p:cNvSpPr>
          <p:nvPr/>
        </p:nvSpPr>
        <p:spPr bwMode="auto">
          <a:xfrm>
            <a:off x="-152400" y="4343400"/>
            <a:ext cx="9372600" cy="2514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44" name="Rectangle 124"/>
          <p:cNvSpPr>
            <a:spLocks noChangeArrowheads="1"/>
          </p:cNvSpPr>
          <p:nvPr/>
        </p:nvSpPr>
        <p:spPr bwMode="auto">
          <a:xfrm>
            <a:off x="304800" y="4527550"/>
            <a:ext cx="8305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Let’s do </a:t>
            </a:r>
            <a:r>
              <a:rPr lang="en-US">
                <a:solidFill>
                  <a:schemeClr val="accent2"/>
                </a:solidFill>
              </a:rPr>
              <a:t>D</a:t>
            </a:r>
            <a:r>
              <a:rPr lang="en-US"/>
              <a:t> next. We know we can get from 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/>
              <a:t> to </a:t>
            </a:r>
            <a:r>
              <a:rPr lang="en-US">
                <a:solidFill>
                  <a:schemeClr val="accent2"/>
                </a:solidFill>
              </a:rPr>
              <a:t>C</a:t>
            </a:r>
            <a:r>
              <a:rPr lang="en-US"/>
              <a:t> in </a:t>
            </a:r>
            <a:r>
              <a:rPr lang="en-US">
                <a:solidFill>
                  <a:srgbClr val="FF3300"/>
                </a:solidFill>
              </a:rPr>
              <a:t>2</a:t>
            </a:r>
            <a:r>
              <a:rPr lang="en-US"/>
              <a:t> units, and we can directly go from </a:t>
            </a:r>
            <a:r>
              <a:rPr lang="en-US">
                <a:solidFill>
                  <a:schemeClr val="accent2"/>
                </a:solidFill>
              </a:rPr>
              <a:t>C</a:t>
            </a:r>
            <a:r>
              <a:rPr lang="en-US"/>
              <a:t> to </a:t>
            </a:r>
            <a:r>
              <a:rPr lang="en-US">
                <a:solidFill>
                  <a:schemeClr val="accent2"/>
                </a:solidFill>
              </a:rPr>
              <a:t>D</a:t>
            </a:r>
            <a:r>
              <a:rPr lang="en-US"/>
              <a:t> in </a:t>
            </a:r>
            <a:r>
              <a:rPr lang="en-US">
                <a:solidFill>
                  <a:srgbClr val="FF3300"/>
                </a:solidFill>
              </a:rPr>
              <a:t>2</a:t>
            </a:r>
            <a:r>
              <a:rPr lang="en-US"/>
              <a:t> units, so we can reach </a:t>
            </a:r>
            <a:r>
              <a:rPr lang="en-US">
                <a:solidFill>
                  <a:schemeClr val="accent2"/>
                </a:solidFill>
              </a:rPr>
              <a:t>D</a:t>
            </a:r>
            <a:r>
              <a:rPr lang="en-US"/>
              <a:t> in just </a:t>
            </a:r>
            <a:r>
              <a:rPr lang="en-US">
                <a:solidFill>
                  <a:srgbClr val="FF3300"/>
                </a:solidFill>
              </a:rPr>
              <a:t>4</a:t>
            </a:r>
            <a:r>
              <a:rPr lang="en-US"/>
              <a:t> units!</a:t>
            </a:r>
          </a:p>
        </p:txBody>
      </p:sp>
      <p:sp>
        <p:nvSpPr>
          <p:cNvPr id="798845" name="Text Box 125"/>
          <p:cNvSpPr txBox="1">
            <a:spLocks noChangeArrowheads="1"/>
          </p:cNvSpPr>
          <p:nvPr/>
        </p:nvSpPr>
        <p:spPr bwMode="auto">
          <a:xfrm>
            <a:off x="838200" y="5791200"/>
            <a:ext cx="7331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Is our new distance to </a:t>
            </a:r>
            <a:r>
              <a:rPr lang="en-US">
                <a:solidFill>
                  <a:schemeClr val="accent2"/>
                </a:solidFill>
              </a:rPr>
              <a:t>D</a:t>
            </a:r>
            <a:r>
              <a:rPr lang="en-US"/>
              <a:t> better than our old one? </a:t>
            </a:r>
          </a:p>
        </p:txBody>
      </p:sp>
      <p:sp>
        <p:nvSpPr>
          <p:cNvPr id="798846" name="Text Box 126"/>
          <p:cNvSpPr txBox="1">
            <a:spLocks noChangeArrowheads="1"/>
          </p:cNvSpPr>
          <p:nvPr/>
        </p:nvSpPr>
        <p:spPr bwMode="auto">
          <a:xfrm>
            <a:off x="1155700" y="6248400"/>
            <a:ext cx="4933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Yup!! Let’s update our table again!</a:t>
            </a:r>
          </a:p>
        </p:txBody>
      </p:sp>
      <p:grpSp>
        <p:nvGrpSpPr>
          <p:cNvPr id="798847" name="Group 127"/>
          <p:cNvGrpSpPr>
            <a:grpSpLocks/>
          </p:cNvGrpSpPr>
          <p:nvPr/>
        </p:nvGrpSpPr>
        <p:grpSpPr bwMode="auto">
          <a:xfrm>
            <a:off x="8469313" y="3124200"/>
            <a:ext cx="463550" cy="533400"/>
            <a:chOff x="1824" y="2016"/>
            <a:chExt cx="292" cy="336"/>
          </a:xfrm>
        </p:grpSpPr>
        <p:sp>
          <p:nvSpPr>
            <p:cNvPr id="798848" name="Rectangle 128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849" name="Rectangle 129"/>
            <p:cNvSpPr>
              <a:spLocks noChangeArrowheads="1"/>
            </p:cNvSpPr>
            <p:nvPr/>
          </p:nvSpPr>
          <p:spPr bwMode="auto">
            <a:xfrm>
              <a:off x="1883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6600CC"/>
                  </a:solidFill>
                </a:rPr>
                <a:t>4</a:t>
              </a:r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798851" name="Group 131"/>
          <p:cNvGrpSpPr>
            <a:grpSpLocks/>
          </p:cNvGrpSpPr>
          <p:nvPr/>
        </p:nvGrpSpPr>
        <p:grpSpPr bwMode="auto">
          <a:xfrm>
            <a:off x="3473450" y="3124200"/>
            <a:ext cx="5518150" cy="2624138"/>
            <a:chOff x="2188" y="1968"/>
            <a:chExt cx="3476" cy="1653"/>
          </a:xfrm>
        </p:grpSpPr>
        <p:sp>
          <p:nvSpPr>
            <p:cNvPr id="798837" name="Oval 117"/>
            <p:cNvSpPr>
              <a:spLocks noChangeArrowheads="1"/>
            </p:cNvSpPr>
            <p:nvPr/>
          </p:nvSpPr>
          <p:spPr bwMode="auto">
            <a:xfrm>
              <a:off x="5328" y="1968"/>
              <a:ext cx="336" cy="336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850" name="Oval 130"/>
            <p:cNvSpPr>
              <a:spLocks noChangeArrowheads="1"/>
            </p:cNvSpPr>
            <p:nvPr/>
          </p:nvSpPr>
          <p:spPr bwMode="auto">
            <a:xfrm>
              <a:off x="2188" y="3285"/>
              <a:ext cx="336" cy="336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98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98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98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98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98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74" grpId="0"/>
      <p:bldP spid="798787" grpId="0"/>
      <p:bldP spid="798802" grpId="0"/>
      <p:bldP spid="798803" grpId="0"/>
      <p:bldP spid="798834" grpId="0"/>
      <p:bldP spid="798835" grpId="0"/>
      <p:bldP spid="798839" grpId="0"/>
      <p:bldP spid="798843" grpId="0" animBg="1"/>
      <p:bldP spid="798844" grpId="0"/>
      <p:bldP spid="798845" grpId="0"/>
      <p:bldP spid="79884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F396-A2DA-4286-A2F0-ACE0D4319D10}" type="slidenum">
              <a:rPr lang="en-US"/>
              <a:pPr/>
              <a:t>43</a:t>
            </a:fld>
            <a:endParaRPr lang="en-US"/>
          </a:p>
        </p:txBody>
      </p:sp>
      <p:grpSp>
        <p:nvGrpSpPr>
          <p:cNvPr id="800770" name="Group 2"/>
          <p:cNvGrpSpPr>
            <a:grpSpLocks/>
          </p:cNvGrpSpPr>
          <p:nvPr/>
        </p:nvGrpSpPr>
        <p:grpSpPr bwMode="auto">
          <a:xfrm>
            <a:off x="5181600" y="914400"/>
            <a:ext cx="3729038" cy="2255838"/>
            <a:chOff x="3168" y="2736"/>
            <a:chExt cx="2349" cy="1421"/>
          </a:xfrm>
        </p:grpSpPr>
        <p:grpSp>
          <p:nvGrpSpPr>
            <p:cNvPr id="800771" name="Group 3"/>
            <p:cNvGrpSpPr>
              <a:grpSpLocks/>
            </p:cNvGrpSpPr>
            <p:nvPr/>
          </p:nvGrpSpPr>
          <p:grpSpPr bwMode="auto">
            <a:xfrm>
              <a:off x="3168" y="2736"/>
              <a:ext cx="2349" cy="1344"/>
              <a:chOff x="1707" y="1056"/>
              <a:chExt cx="2349" cy="1344"/>
            </a:xfrm>
          </p:grpSpPr>
          <p:grpSp>
            <p:nvGrpSpPr>
              <p:cNvPr id="800772" name="Group 4"/>
              <p:cNvGrpSpPr>
                <a:grpSpLocks/>
              </p:cNvGrpSpPr>
              <p:nvPr/>
            </p:nvGrpSpPr>
            <p:grpSpPr bwMode="auto">
              <a:xfrm>
                <a:off x="1707" y="1056"/>
                <a:ext cx="2349" cy="1344"/>
                <a:chOff x="1255" y="1056"/>
                <a:chExt cx="2349" cy="1344"/>
              </a:xfrm>
            </p:grpSpPr>
            <p:grpSp>
              <p:nvGrpSpPr>
                <p:cNvPr id="800773" name="Group 5"/>
                <p:cNvGrpSpPr>
                  <a:grpSpLocks/>
                </p:cNvGrpSpPr>
                <p:nvPr/>
              </p:nvGrpSpPr>
              <p:grpSpPr bwMode="auto">
                <a:xfrm>
                  <a:off x="1255" y="1344"/>
                  <a:ext cx="2349" cy="1056"/>
                  <a:chOff x="1584" y="3168"/>
                  <a:chExt cx="2349" cy="1056"/>
                </a:xfrm>
              </p:grpSpPr>
              <p:sp>
                <p:nvSpPr>
                  <p:cNvPr id="800774" name="Oval 6"/>
                  <p:cNvSpPr>
                    <a:spLocks noChangeArrowheads="1"/>
                  </p:cNvSpPr>
                  <p:nvPr/>
                </p:nvSpPr>
                <p:spPr bwMode="auto">
                  <a:xfrm>
                    <a:off x="2022" y="3761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0775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72" y="3792"/>
                    <a:ext cx="23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800776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3597" y="3233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0777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3264"/>
                    <a:ext cx="237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800778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3216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0779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95" y="3247"/>
                    <a:ext cx="25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800780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3744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0781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26" y="3775"/>
                    <a:ext cx="25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D</a:t>
                    </a:r>
                  </a:p>
                </p:txBody>
              </p:sp>
              <p:sp>
                <p:nvSpPr>
                  <p:cNvPr id="800782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3408"/>
                    <a:ext cx="168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0783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1824" y="3552"/>
                    <a:ext cx="240" cy="288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0784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3936"/>
                    <a:ext cx="624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0785" name="Line 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12" y="3552"/>
                    <a:ext cx="432" cy="336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0786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2" y="3168"/>
                    <a:ext cx="319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10</a:t>
                    </a:r>
                  </a:p>
                </p:txBody>
              </p:sp>
              <p:sp>
                <p:nvSpPr>
                  <p:cNvPr id="800787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18" y="3595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800788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9" y="3936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800789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43" y="3648"/>
                    <a:ext cx="57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/>
                      <a:t>  2    </a:t>
                    </a:r>
                  </a:p>
                </p:txBody>
              </p:sp>
            </p:grpSp>
            <p:sp>
              <p:nvSpPr>
                <p:cNvPr id="800790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304" y="1056"/>
                  <a:ext cx="17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00791" name="Line 23"/>
              <p:cNvSpPr>
                <a:spLocks noChangeShapeType="1"/>
              </p:cNvSpPr>
              <p:nvPr/>
            </p:nvSpPr>
            <p:spPr bwMode="auto">
              <a:xfrm>
                <a:off x="2016" y="1632"/>
                <a:ext cx="1104" cy="336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0792" name="Text Box 24"/>
              <p:cNvSpPr txBox="1">
                <a:spLocks noChangeArrowheads="1"/>
              </p:cNvSpPr>
              <p:nvPr/>
            </p:nvSpPr>
            <p:spPr bwMode="auto">
              <a:xfrm>
                <a:off x="2746" y="1663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</p:grpSp>
        <p:sp>
          <p:nvSpPr>
            <p:cNvPr id="800793" name="Text Box 25"/>
            <p:cNvSpPr txBox="1">
              <a:spLocks noChangeArrowheads="1"/>
            </p:cNvSpPr>
            <p:nvPr/>
          </p:nvSpPr>
          <p:spPr bwMode="auto">
            <a:xfrm>
              <a:off x="4042" y="3301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cxnSp>
          <p:nvCxnSpPr>
            <p:cNvPr id="800794" name="AutoShape 26"/>
            <p:cNvCxnSpPr>
              <a:cxnSpLocks noChangeShapeType="1"/>
              <a:stCxn id="800775" idx="2"/>
              <a:endCxn id="800777" idx="2"/>
            </p:cNvCxnSpPr>
            <p:nvPr/>
          </p:nvCxnSpPr>
          <p:spPr bwMode="auto">
            <a:xfrm rot="5400000" flipH="1" flipV="1">
              <a:off x="4298" y="2882"/>
              <a:ext cx="528" cy="1579"/>
            </a:xfrm>
            <a:prstGeom prst="curvedConnector3">
              <a:avLst>
                <a:gd name="adj1" fmla="val -27273"/>
              </a:avLst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00795" name="Text Box 27"/>
            <p:cNvSpPr txBox="1">
              <a:spLocks noChangeArrowheads="1"/>
            </p:cNvSpPr>
            <p:nvPr/>
          </p:nvSpPr>
          <p:spPr bwMode="auto">
            <a:xfrm>
              <a:off x="4992" y="3869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sp>
        <p:nvSpPr>
          <p:cNvPr id="800796" name="Rectangle 28"/>
          <p:cNvSpPr>
            <a:spLocks noChangeArrowheads="1"/>
          </p:cNvSpPr>
          <p:nvPr/>
        </p:nvSpPr>
        <p:spPr bwMode="auto">
          <a:xfrm>
            <a:off x="187325" y="0"/>
            <a:ext cx="87931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Dijkstra on a Graph</a:t>
            </a:r>
          </a:p>
        </p:txBody>
      </p:sp>
      <p:sp>
        <p:nvSpPr>
          <p:cNvPr id="800797" name="Text Box 29"/>
          <p:cNvSpPr txBox="1">
            <a:spLocks noChangeArrowheads="1"/>
          </p:cNvSpPr>
          <p:nvPr/>
        </p:nvSpPr>
        <p:spPr bwMode="auto">
          <a:xfrm>
            <a:off x="152400" y="914400"/>
            <a:ext cx="531336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Ok, so now we know the best </a:t>
            </a:r>
            <a:br>
              <a:rPr lang="en-US"/>
            </a:br>
            <a:r>
              <a:rPr lang="en-US"/>
              <a:t>cost to get to all unsettled vertices, assuming we travel through </a:t>
            </a:r>
            <a:r>
              <a:rPr lang="en-US">
                <a:solidFill>
                  <a:schemeClr val="accent2"/>
                </a:solidFill>
              </a:rPr>
              <a:t>C</a:t>
            </a:r>
            <a:r>
              <a:rPr lang="en-US"/>
              <a:t>.</a:t>
            </a:r>
          </a:p>
        </p:txBody>
      </p:sp>
      <p:grpSp>
        <p:nvGrpSpPr>
          <p:cNvPr id="800798" name="Group 30"/>
          <p:cNvGrpSpPr>
            <a:grpSpLocks/>
          </p:cNvGrpSpPr>
          <p:nvPr/>
        </p:nvGrpSpPr>
        <p:grpSpPr bwMode="auto">
          <a:xfrm>
            <a:off x="4648200" y="1066800"/>
            <a:ext cx="1354138" cy="1066800"/>
            <a:chOff x="203" y="2688"/>
            <a:chExt cx="853" cy="672"/>
          </a:xfrm>
        </p:grpSpPr>
        <p:sp>
          <p:nvSpPr>
            <p:cNvPr id="800799" name="Rectangle 31"/>
            <p:cNvSpPr>
              <a:spLocks noChangeArrowheads="1"/>
            </p:cNvSpPr>
            <p:nvPr/>
          </p:nvSpPr>
          <p:spPr bwMode="auto">
            <a:xfrm>
              <a:off x="384" y="2784"/>
              <a:ext cx="672" cy="576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800" name="Text Box 32"/>
            <p:cNvSpPr txBox="1">
              <a:spLocks noChangeArrowheads="1"/>
            </p:cNvSpPr>
            <p:nvPr/>
          </p:nvSpPr>
          <p:spPr bwMode="auto">
            <a:xfrm>
              <a:off x="203" y="2688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 </a:t>
              </a:r>
            </a:p>
          </p:txBody>
        </p:sp>
      </p:grpSp>
      <p:grpSp>
        <p:nvGrpSpPr>
          <p:cNvPr id="800801" name="Group 33"/>
          <p:cNvGrpSpPr>
            <a:grpSpLocks/>
          </p:cNvGrpSpPr>
          <p:nvPr/>
        </p:nvGrpSpPr>
        <p:grpSpPr bwMode="auto">
          <a:xfrm>
            <a:off x="5170488" y="1447800"/>
            <a:ext cx="533400" cy="533400"/>
            <a:chOff x="3504" y="2448"/>
            <a:chExt cx="336" cy="336"/>
          </a:xfrm>
        </p:grpSpPr>
        <p:sp>
          <p:nvSpPr>
            <p:cNvPr id="800802" name="Oval 34"/>
            <p:cNvSpPr>
              <a:spLocks noChangeArrowheads="1"/>
            </p:cNvSpPr>
            <p:nvPr/>
          </p:nvSpPr>
          <p:spPr bwMode="auto">
            <a:xfrm>
              <a:off x="3504" y="2448"/>
              <a:ext cx="336" cy="336"/>
            </a:xfrm>
            <a:prstGeom prst="ellipse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803" name="Text Box 35"/>
            <p:cNvSpPr txBox="1">
              <a:spLocks noChangeArrowheads="1"/>
            </p:cNvSpPr>
            <p:nvPr/>
          </p:nvSpPr>
          <p:spPr bwMode="auto">
            <a:xfrm>
              <a:off x="3546" y="2469"/>
              <a:ext cx="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A</a:t>
              </a:r>
            </a:p>
          </p:txBody>
        </p:sp>
      </p:grpSp>
      <p:sp>
        <p:nvSpPr>
          <p:cNvPr id="800829" name="Text Box 61"/>
          <p:cNvSpPr txBox="1">
            <a:spLocks noChangeArrowheads="1"/>
          </p:cNvSpPr>
          <p:nvPr/>
        </p:nvSpPr>
        <p:spPr bwMode="auto">
          <a:xfrm>
            <a:off x="685800" y="3429000"/>
            <a:ext cx="533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Right!  </a:t>
            </a:r>
            <a:r>
              <a:rPr lang="en-US">
                <a:solidFill>
                  <a:schemeClr val="accent2"/>
                </a:solidFill>
              </a:rPr>
              <a:t>D</a:t>
            </a:r>
            <a:r>
              <a:rPr lang="en-US"/>
              <a:t> is closest.</a:t>
            </a:r>
          </a:p>
        </p:txBody>
      </p:sp>
      <p:sp>
        <p:nvSpPr>
          <p:cNvPr id="800839" name="Text Box 71"/>
          <p:cNvSpPr txBox="1">
            <a:spLocks noChangeArrowheads="1"/>
          </p:cNvSpPr>
          <p:nvPr/>
        </p:nvSpPr>
        <p:spPr bwMode="auto">
          <a:xfrm>
            <a:off x="228600" y="4146550"/>
            <a:ext cx="85312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If we take the path 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/>
              <a:t> </a:t>
            </a:r>
            <a:r>
              <a:rPr lang="en-US">
                <a:sym typeface="Wingdings" pitchFamily="2" charset="2"/>
              </a:rPr>
              <a:t> 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C </a:t>
            </a:r>
            <a:r>
              <a:rPr lang="en-US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 D</a:t>
            </a:r>
            <a:r>
              <a:rPr lang="en-US">
                <a:sym typeface="Wingdings" pitchFamily="2" charset="2"/>
              </a:rPr>
              <a:t>, it costs us </a:t>
            </a:r>
            <a:r>
              <a:rPr lang="en-US">
                <a:solidFill>
                  <a:srgbClr val="FF3300"/>
                </a:solidFill>
                <a:sym typeface="Wingdings" pitchFamily="2" charset="2"/>
              </a:rPr>
              <a:t>4</a:t>
            </a:r>
            <a:r>
              <a:rPr lang="en-US">
                <a:sym typeface="Wingdings" pitchFamily="2" charset="2"/>
              </a:rPr>
              <a:t> units.  Is there any possible way I can travel to 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D </a:t>
            </a:r>
            <a:r>
              <a:rPr lang="en-US">
                <a:sym typeface="Wingdings" pitchFamily="2" charset="2"/>
              </a:rPr>
              <a:t>cheaper by going through 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B</a:t>
            </a:r>
            <a:r>
              <a:rPr lang="en-US">
                <a:sym typeface="Wingdings" pitchFamily="2" charset="2"/>
              </a:rPr>
              <a:t> first?</a:t>
            </a:r>
          </a:p>
        </p:txBody>
      </p:sp>
      <p:sp>
        <p:nvSpPr>
          <p:cNvPr id="800840" name="Text Box 72"/>
          <p:cNvSpPr txBox="1">
            <a:spLocks noChangeArrowheads="1"/>
          </p:cNvSpPr>
          <p:nvPr/>
        </p:nvSpPr>
        <p:spPr bwMode="auto">
          <a:xfrm>
            <a:off x="228600" y="5441950"/>
            <a:ext cx="8531225" cy="822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No way!  If I travel through </a:t>
            </a:r>
            <a:r>
              <a:rPr lang="en-US">
                <a:solidFill>
                  <a:schemeClr val="accent2"/>
                </a:solidFill>
              </a:rPr>
              <a:t>B </a:t>
            </a:r>
            <a:r>
              <a:rPr lang="en-US">
                <a:solidFill>
                  <a:schemeClr val="tx1"/>
                </a:solidFill>
              </a:rPr>
              <a:t>(e.g.</a:t>
            </a:r>
            <a:r>
              <a:rPr lang="en-US">
                <a:solidFill>
                  <a:schemeClr val="accent2"/>
                </a:solidFill>
              </a:rPr>
              <a:t> A 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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C  B  …  D</a:t>
            </a:r>
            <a:r>
              <a:rPr lang="en-US">
                <a:solidFill>
                  <a:schemeClr val="tx1"/>
                </a:solidFill>
                <a:sym typeface="Wingdings" pitchFamily="2" charset="2"/>
              </a:rPr>
              <a:t>)</a:t>
            </a:r>
            <a:r>
              <a:rPr lang="en-US"/>
              <a:t>, I know it’ll cost me at least </a:t>
            </a:r>
            <a:r>
              <a:rPr lang="en-US">
                <a:solidFill>
                  <a:srgbClr val="FF3300"/>
                </a:solidFill>
              </a:rPr>
              <a:t>8</a:t>
            </a:r>
            <a:r>
              <a:rPr lang="en-US"/>
              <a:t> units.  That’s much longer!</a:t>
            </a:r>
            <a:endParaRPr lang="en-US">
              <a:sym typeface="Wingdings" pitchFamily="2" charset="2"/>
            </a:endParaRPr>
          </a:p>
        </p:txBody>
      </p:sp>
      <p:sp>
        <p:nvSpPr>
          <p:cNvPr id="800842" name="Text Box 74"/>
          <p:cNvSpPr txBox="1">
            <a:spLocks noChangeArrowheads="1"/>
          </p:cNvSpPr>
          <p:nvPr/>
        </p:nvSpPr>
        <p:spPr bwMode="auto">
          <a:xfrm>
            <a:off x="228600" y="5486400"/>
            <a:ext cx="8531225" cy="1187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So I know that if I travel from 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/>
              <a:t> </a:t>
            </a:r>
            <a:r>
              <a:rPr lang="en-US">
                <a:sym typeface="Wingdings" pitchFamily="2" charset="2"/>
              </a:rPr>
              <a:t> </a:t>
            </a:r>
            <a:r>
              <a:rPr lang="en-US">
                <a:solidFill>
                  <a:schemeClr val="accent2"/>
                </a:solidFill>
              </a:rPr>
              <a:t>C </a:t>
            </a:r>
            <a:r>
              <a:rPr lang="en-US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 D</a:t>
            </a:r>
            <a:r>
              <a:rPr lang="en-US"/>
              <a:t>, at a cost of </a:t>
            </a:r>
            <a:r>
              <a:rPr lang="en-US">
                <a:solidFill>
                  <a:srgbClr val="FF3300"/>
                </a:solidFill>
              </a:rPr>
              <a:t>4</a:t>
            </a:r>
            <a:r>
              <a:rPr lang="en-US"/>
              <a:t> units, that’s the </a:t>
            </a:r>
            <a:r>
              <a:rPr lang="en-US" i="1"/>
              <a:t>fastest </a:t>
            </a:r>
            <a:r>
              <a:rPr lang="en-US"/>
              <a:t>possible route.  Therefore we can settle </a:t>
            </a:r>
            <a:r>
              <a:rPr lang="en-US">
                <a:solidFill>
                  <a:schemeClr val="accent2"/>
                </a:solidFill>
              </a:rPr>
              <a:t>D</a:t>
            </a:r>
            <a:r>
              <a:rPr lang="en-US"/>
              <a:t> at </a:t>
            </a:r>
            <a:r>
              <a:rPr lang="en-US">
                <a:solidFill>
                  <a:srgbClr val="FF3300"/>
                </a:solidFill>
              </a:rPr>
              <a:t>4</a:t>
            </a:r>
            <a:r>
              <a:rPr lang="en-US"/>
              <a:t> units.</a:t>
            </a:r>
            <a:endParaRPr lang="en-US">
              <a:sym typeface="Wingdings" pitchFamily="2" charset="2"/>
            </a:endParaRPr>
          </a:p>
        </p:txBody>
      </p:sp>
      <p:grpSp>
        <p:nvGrpSpPr>
          <p:cNvPr id="800846" name="Group 78"/>
          <p:cNvGrpSpPr>
            <a:grpSpLocks/>
          </p:cNvGrpSpPr>
          <p:nvPr/>
        </p:nvGrpSpPr>
        <p:grpSpPr bwMode="auto">
          <a:xfrm>
            <a:off x="5878513" y="2308225"/>
            <a:ext cx="533400" cy="533400"/>
            <a:chOff x="3504" y="2448"/>
            <a:chExt cx="336" cy="336"/>
          </a:xfrm>
        </p:grpSpPr>
        <p:sp>
          <p:nvSpPr>
            <p:cNvPr id="800847" name="Oval 79"/>
            <p:cNvSpPr>
              <a:spLocks noChangeArrowheads="1"/>
            </p:cNvSpPr>
            <p:nvPr/>
          </p:nvSpPr>
          <p:spPr bwMode="auto">
            <a:xfrm>
              <a:off x="3504" y="2448"/>
              <a:ext cx="336" cy="336"/>
            </a:xfrm>
            <a:prstGeom prst="ellipse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848" name="Text Box 80"/>
            <p:cNvSpPr txBox="1">
              <a:spLocks noChangeArrowheads="1"/>
            </p:cNvSpPr>
            <p:nvPr/>
          </p:nvSpPr>
          <p:spPr bwMode="auto">
            <a:xfrm>
              <a:off x="3546" y="2469"/>
              <a:ext cx="2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C</a:t>
              </a:r>
            </a:p>
          </p:txBody>
        </p:sp>
      </p:grpSp>
      <p:grpSp>
        <p:nvGrpSpPr>
          <p:cNvPr id="800852" name="Group 84"/>
          <p:cNvGrpSpPr>
            <a:grpSpLocks/>
          </p:cNvGrpSpPr>
          <p:nvPr/>
        </p:nvGrpSpPr>
        <p:grpSpPr bwMode="auto">
          <a:xfrm>
            <a:off x="5483225" y="3048000"/>
            <a:ext cx="3432175" cy="1025525"/>
            <a:chOff x="3454" y="1920"/>
            <a:chExt cx="2162" cy="646"/>
          </a:xfrm>
        </p:grpSpPr>
        <p:sp>
          <p:nvSpPr>
            <p:cNvPr id="800853" name="Text Box 85"/>
            <p:cNvSpPr txBox="1">
              <a:spLocks noChangeArrowheads="1"/>
            </p:cNvSpPr>
            <p:nvPr/>
          </p:nvSpPr>
          <p:spPr bwMode="auto">
            <a:xfrm>
              <a:off x="3454" y="1920"/>
              <a:ext cx="988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Distance</a:t>
              </a:r>
            </a:p>
            <a:p>
              <a:pPr algn="ctr"/>
              <a:r>
                <a:rPr lang="en-US" sz="1200"/>
                <a:t>(Best known so far)</a:t>
              </a:r>
            </a:p>
          </p:txBody>
        </p:sp>
        <p:sp>
          <p:nvSpPr>
            <p:cNvPr id="800854" name="Rectangle 86"/>
            <p:cNvSpPr>
              <a:spLocks noChangeArrowheads="1"/>
            </p:cNvSpPr>
            <p:nvPr/>
          </p:nvSpPr>
          <p:spPr bwMode="auto">
            <a:xfrm>
              <a:off x="4464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855" name="Rectangle 87"/>
            <p:cNvSpPr>
              <a:spLocks noChangeArrowheads="1"/>
            </p:cNvSpPr>
            <p:nvPr/>
          </p:nvSpPr>
          <p:spPr bwMode="auto">
            <a:xfrm>
              <a:off x="4752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856" name="Rectangle 88"/>
            <p:cNvSpPr>
              <a:spLocks noChangeArrowheads="1"/>
            </p:cNvSpPr>
            <p:nvPr/>
          </p:nvSpPr>
          <p:spPr bwMode="auto">
            <a:xfrm>
              <a:off x="5040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857" name="Rectangle 89"/>
            <p:cNvSpPr>
              <a:spLocks noChangeArrowheads="1"/>
            </p:cNvSpPr>
            <p:nvPr/>
          </p:nvSpPr>
          <p:spPr bwMode="auto">
            <a:xfrm>
              <a:off x="5328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858" name="Text Box 90"/>
            <p:cNvSpPr txBox="1">
              <a:spLocks noChangeArrowheads="1"/>
            </p:cNvSpPr>
            <p:nvPr/>
          </p:nvSpPr>
          <p:spPr bwMode="auto">
            <a:xfrm>
              <a:off x="4459" y="2278"/>
              <a:ext cx="11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   B   C   D</a:t>
              </a:r>
            </a:p>
          </p:txBody>
        </p:sp>
        <p:grpSp>
          <p:nvGrpSpPr>
            <p:cNvPr id="800859" name="Group 91"/>
            <p:cNvGrpSpPr>
              <a:grpSpLocks/>
            </p:cNvGrpSpPr>
            <p:nvPr/>
          </p:nvGrpSpPr>
          <p:grpSpPr bwMode="auto">
            <a:xfrm>
              <a:off x="4780" y="2093"/>
              <a:ext cx="228" cy="81"/>
              <a:chOff x="3936" y="2784"/>
              <a:chExt cx="288" cy="96"/>
            </a:xfrm>
          </p:grpSpPr>
          <p:sp>
            <p:nvSpPr>
              <p:cNvPr id="800860" name="Oval 92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0861" name="Oval 93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00862" name="Group 94"/>
            <p:cNvGrpSpPr>
              <a:grpSpLocks/>
            </p:cNvGrpSpPr>
            <p:nvPr/>
          </p:nvGrpSpPr>
          <p:grpSpPr bwMode="auto">
            <a:xfrm>
              <a:off x="5068" y="2093"/>
              <a:ext cx="228" cy="81"/>
              <a:chOff x="3936" y="2784"/>
              <a:chExt cx="288" cy="96"/>
            </a:xfrm>
          </p:grpSpPr>
          <p:sp>
            <p:nvSpPr>
              <p:cNvPr id="800863" name="Oval 95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0864" name="Oval 96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00865" name="Group 97"/>
            <p:cNvGrpSpPr>
              <a:grpSpLocks/>
            </p:cNvGrpSpPr>
            <p:nvPr/>
          </p:nvGrpSpPr>
          <p:grpSpPr bwMode="auto">
            <a:xfrm>
              <a:off x="5362" y="2093"/>
              <a:ext cx="228" cy="81"/>
              <a:chOff x="3936" y="2784"/>
              <a:chExt cx="288" cy="96"/>
            </a:xfrm>
          </p:grpSpPr>
          <p:sp>
            <p:nvSpPr>
              <p:cNvPr id="800866" name="Oval 98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0867" name="Oval 99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00868" name="Group 100"/>
            <p:cNvGrpSpPr>
              <a:grpSpLocks/>
            </p:cNvGrpSpPr>
            <p:nvPr/>
          </p:nvGrpSpPr>
          <p:grpSpPr bwMode="auto">
            <a:xfrm>
              <a:off x="4497" y="2093"/>
              <a:ext cx="228" cy="81"/>
              <a:chOff x="3936" y="2784"/>
              <a:chExt cx="288" cy="96"/>
            </a:xfrm>
          </p:grpSpPr>
          <p:sp>
            <p:nvSpPr>
              <p:cNvPr id="800869" name="Oval 101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0870" name="Oval 102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00871" name="Group 103"/>
          <p:cNvGrpSpPr>
            <a:grpSpLocks/>
          </p:cNvGrpSpPr>
          <p:nvPr/>
        </p:nvGrpSpPr>
        <p:grpSpPr bwMode="auto">
          <a:xfrm>
            <a:off x="7086600" y="3124200"/>
            <a:ext cx="457200" cy="533400"/>
            <a:chOff x="1824" y="2016"/>
            <a:chExt cx="288" cy="336"/>
          </a:xfrm>
        </p:grpSpPr>
        <p:sp>
          <p:nvSpPr>
            <p:cNvPr id="800872" name="Rectangle 104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873" name="Rectangle 105"/>
            <p:cNvSpPr>
              <a:spLocks noChangeArrowheads="1"/>
            </p:cNvSpPr>
            <p:nvPr/>
          </p:nvSpPr>
          <p:spPr bwMode="auto"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0</a:t>
              </a:r>
            </a:p>
          </p:txBody>
        </p:sp>
      </p:grpSp>
      <p:grpSp>
        <p:nvGrpSpPr>
          <p:cNvPr id="800874" name="Group 106"/>
          <p:cNvGrpSpPr>
            <a:grpSpLocks/>
          </p:cNvGrpSpPr>
          <p:nvPr/>
        </p:nvGrpSpPr>
        <p:grpSpPr bwMode="auto">
          <a:xfrm>
            <a:off x="7524750" y="3124200"/>
            <a:ext cx="596900" cy="533400"/>
            <a:chOff x="1812" y="2016"/>
            <a:chExt cx="376" cy="336"/>
          </a:xfrm>
        </p:grpSpPr>
        <p:sp>
          <p:nvSpPr>
            <p:cNvPr id="800875" name="Rectangle 107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876" name="Rectangle 108"/>
            <p:cNvSpPr>
              <a:spLocks noChangeArrowheads="1"/>
            </p:cNvSpPr>
            <p:nvPr/>
          </p:nvSpPr>
          <p:spPr bwMode="auto">
            <a:xfrm>
              <a:off x="1812" y="2037"/>
              <a:ext cx="3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10 </a:t>
              </a:r>
            </a:p>
          </p:txBody>
        </p:sp>
      </p:grpSp>
      <p:grpSp>
        <p:nvGrpSpPr>
          <p:cNvPr id="800877" name="Group 109"/>
          <p:cNvGrpSpPr>
            <a:grpSpLocks/>
          </p:cNvGrpSpPr>
          <p:nvPr/>
        </p:nvGrpSpPr>
        <p:grpSpPr bwMode="auto">
          <a:xfrm>
            <a:off x="8001000" y="3124200"/>
            <a:ext cx="509588" cy="533400"/>
            <a:chOff x="1824" y="2016"/>
            <a:chExt cx="321" cy="336"/>
          </a:xfrm>
        </p:grpSpPr>
        <p:sp>
          <p:nvSpPr>
            <p:cNvPr id="800878" name="Rectangle 110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879" name="Rectangle 111"/>
            <p:cNvSpPr>
              <a:spLocks noChangeArrowheads="1"/>
            </p:cNvSpPr>
            <p:nvPr/>
          </p:nvSpPr>
          <p:spPr bwMode="auto"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2 </a:t>
              </a:r>
            </a:p>
          </p:txBody>
        </p:sp>
      </p:grpSp>
      <p:grpSp>
        <p:nvGrpSpPr>
          <p:cNvPr id="800880" name="Group 112"/>
          <p:cNvGrpSpPr>
            <a:grpSpLocks/>
          </p:cNvGrpSpPr>
          <p:nvPr/>
        </p:nvGrpSpPr>
        <p:grpSpPr bwMode="auto">
          <a:xfrm>
            <a:off x="8459788" y="3124200"/>
            <a:ext cx="509587" cy="533400"/>
            <a:chOff x="1824" y="2016"/>
            <a:chExt cx="321" cy="336"/>
          </a:xfrm>
        </p:grpSpPr>
        <p:sp>
          <p:nvSpPr>
            <p:cNvPr id="800881" name="Rectangle 113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882" name="Rectangle 114"/>
            <p:cNvSpPr>
              <a:spLocks noChangeArrowheads="1"/>
            </p:cNvSpPr>
            <p:nvPr/>
          </p:nvSpPr>
          <p:spPr bwMode="auto"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7 </a:t>
              </a:r>
            </a:p>
          </p:txBody>
        </p:sp>
      </p:grpSp>
      <p:grpSp>
        <p:nvGrpSpPr>
          <p:cNvPr id="800883" name="Group 115"/>
          <p:cNvGrpSpPr>
            <a:grpSpLocks/>
          </p:cNvGrpSpPr>
          <p:nvPr/>
        </p:nvGrpSpPr>
        <p:grpSpPr bwMode="auto">
          <a:xfrm>
            <a:off x="8012113" y="3124200"/>
            <a:ext cx="457200" cy="533400"/>
            <a:chOff x="1824" y="2016"/>
            <a:chExt cx="288" cy="336"/>
          </a:xfrm>
        </p:grpSpPr>
        <p:sp>
          <p:nvSpPr>
            <p:cNvPr id="800884" name="Rectangle 116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885" name="Rectangle 117"/>
            <p:cNvSpPr>
              <a:spLocks noChangeArrowheads="1"/>
            </p:cNvSpPr>
            <p:nvPr/>
          </p:nvSpPr>
          <p:spPr bwMode="auto"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2</a:t>
              </a:r>
            </a:p>
          </p:txBody>
        </p:sp>
      </p:grpSp>
      <p:grpSp>
        <p:nvGrpSpPr>
          <p:cNvPr id="800886" name="Group 118"/>
          <p:cNvGrpSpPr>
            <a:grpSpLocks/>
          </p:cNvGrpSpPr>
          <p:nvPr/>
        </p:nvGrpSpPr>
        <p:grpSpPr bwMode="auto">
          <a:xfrm>
            <a:off x="7543800" y="3124200"/>
            <a:ext cx="509588" cy="533400"/>
            <a:chOff x="1824" y="2016"/>
            <a:chExt cx="321" cy="336"/>
          </a:xfrm>
        </p:grpSpPr>
        <p:sp>
          <p:nvSpPr>
            <p:cNvPr id="800887" name="Rectangle 119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888" name="Rectangle 120"/>
            <p:cNvSpPr>
              <a:spLocks noChangeArrowheads="1"/>
            </p:cNvSpPr>
            <p:nvPr/>
          </p:nvSpPr>
          <p:spPr bwMode="auto"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6600CC"/>
                  </a:solidFill>
                </a:rPr>
                <a:t>8</a:t>
              </a:r>
              <a:r>
                <a:rPr lang="en-US">
                  <a:solidFill>
                    <a:schemeClr val="accent2"/>
                  </a:solidFill>
                </a:rPr>
                <a:t> </a:t>
              </a:r>
            </a:p>
          </p:txBody>
        </p:sp>
      </p:grpSp>
      <p:grpSp>
        <p:nvGrpSpPr>
          <p:cNvPr id="800889" name="Group 121"/>
          <p:cNvGrpSpPr>
            <a:grpSpLocks/>
          </p:cNvGrpSpPr>
          <p:nvPr/>
        </p:nvGrpSpPr>
        <p:grpSpPr bwMode="auto">
          <a:xfrm>
            <a:off x="8469313" y="3124200"/>
            <a:ext cx="463550" cy="533400"/>
            <a:chOff x="1824" y="2016"/>
            <a:chExt cx="292" cy="336"/>
          </a:xfrm>
        </p:grpSpPr>
        <p:sp>
          <p:nvSpPr>
            <p:cNvPr id="800890" name="Rectangle 122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891" name="Rectangle 123"/>
            <p:cNvSpPr>
              <a:spLocks noChangeArrowheads="1"/>
            </p:cNvSpPr>
            <p:nvPr/>
          </p:nvSpPr>
          <p:spPr bwMode="auto">
            <a:xfrm>
              <a:off x="1883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6600CC"/>
                  </a:solidFill>
                </a:rPr>
                <a:t>4</a:t>
              </a:r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800892" name="Group 124"/>
          <p:cNvGrpSpPr>
            <a:grpSpLocks/>
          </p:cNvGrpSpPr>
          <p:nvPr/>
        </p:nvGrpSpPr>
        <p:grpSpPr bwMode="auto">
          <a:xfrm>
            <a:off x="8458200" y="3124200"/>
            <a:ext cx="457200" cy="533400"/>
            <a:chOff x="1824" y="2016"/>
            <a:chExt cx="288" cy="336"/>
          </a:xfrm>
        </p:grpSpPr>
        <p:sp>
          <p:nvSpPr>
            <p:cNvPr id="800893" name="Rectangle 125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894" name="Rectangle 126"/>
            <p:cNvSpPr>
              <a:spLocks noChangeArrowheads="1"/>
            </p:cNvSpPr>
            <p:nvPr/>
          </p:nvSpPr>
          <p:spPr bwMode="auto"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4</a:t>
              </a:r>
            </a:p>
          </p:txBody>
        </p:sp>
      </p:grpSp>
      <p:sp>
        <p:nvSpPr>
          <p:cNvPr id="800895" name="Rectangle 127"/>
          <p:cNvSpPr>
            <a:spLocks noChangeArrowheads="1"/>
          </p:cNvSpPr>
          <p:nvPr/>
        </p:nvSpPr>
        <p:spPr bwMode="auto">
          <a:xfrm>
            <a:off x="152400" y="2514600"/>
            <a:ext cx="53022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Which unsettled vertex is closest to </a:t>
            </a:r>
            <a:r>
              <a:rPr lang="en-US">
                <a:solidFill>
                  <a:schemeClr val="accent2"/>
                </a:solidFill>
              </a:rPr>
              <a:t>A </a:t>
            </a:r>
            <a:r>
              <a:rPr lang="en-US">
                <a:solidFill>
                  <a:schemeClr val="tx1"/>
                </a:solidFill>
              </a:rPr>
              <a:t>now?</a:t>
            </a:r>
          </a:p>
        </p:txBody>
      </p:sp>
      <p:grpSp>
        <p:nvGrpSpPr>
          <p:cNvPr id="800896" name="Group 128"/>
          <p:cNvGrpSpPr>
            <a:grpSpLocks/>
          </p:cNvGrpSpPr>
          <p:nvPr/>
        </p:nvGrpSpPr>
        <p:grpSpPr bwMode="auto">
          <a:xfrm>
            <a:off x="7391400" y="2286000"/>
            <a:ext cx="533400" cy="533400"/>
            <a:chOff x="3504" y="2448"/>
            <a:chExt cx="336" cy="336"/>
          </a:xfrm>
        </p:grpSpPr>
        <p:sp>
          <p:nvSpPr>
            <p:cNvPr id="800897" name="Oval 129"/>
            <p:cNvSpPr>
              <a:spLocks noChangeArrowheads="1"/>
            </p:cNvSpPr>
            <p:nvPr/>
          </p:nvSpPr>
          <p:spPr bwMode="auto">
            <a:xfrm>
              <a:off x="3504" y="2448"/>
              <a:ext cx="336" cy="336"/>
            </a:xfrm>
            <a:prstGeom prst="ellipse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898" name="Text Box 130"/>
            <p:cNvSpPr txBox="1">
              <a:spLocks noChangeArrowheads="1"/>
            </p:cNvSpPr>
            <p:nvPr/>
          </p:nvSpPr>
          <p:spPr bwMode="auto">
            <a:xfrm>
              <a:off x="3546" y="2469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0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0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00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00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00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00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0829" grpId="0"/>
      <p:bldP spid="800839" grpId="0"/>
      <p:bldP spid="800840" grpId="0" animBg="1"/>
      <p:bldP spid="800842" grpId="0" animBg="1"/>
      <p:bldP spid="80089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32FA-1577-4C16-BFBC-59B68A51A486}" type="slidenum">
              <a:rPr lang="en-US"/>
              <a:pPr/>
              <a:t>44</a:t>
            </a:fld>
            <a:endParaRPr lang="en-US"/>
          </a:p>
        </p:txBody>
      </p:sp>
      <p:grpSp>
        <p:nvGrpSpPr>
          <p:cNvPr id="802818" name="Group 2"/>
          <p:cNvGrpSpPr>
            <a:grpSpLocks/>
          </p:cNvGrpSpPr>
          <p:nvPr/>
        </p:nvGrpSpPr>
        <p:grpSpPr bwMode="auto">
          <a:xfrm>
            <a:off x="5170488" y="911225"/>
            <a:ext cx="3729037" cy="2255838"/>
            <a:chOff x="3168" y="2736"/>
            <a:chExt cx="2349" cy="1421"/>
          </a:xfrm>
        </p:grpSpPr>
        <p:grpSp>
          <p:nvGrpSpPr>
            <p:cNvPr id="802819" name="Group 3"/>
            <p:cNvGrpSpPr>
              <a:grpSpLocks/>
            </p:cNvGrpSpPr>
            <p:nvPr/>
          </p:nvGrpSpPr>
          <p:grpSpPr bwMode="auto">
            <a:xfrm>
              <a:off x="3168" y="2736"/>
              <a:ext cx="2349" cy="1344"/>
              <a:chOff x="1707" y="1056"/>
              <a:chExt cx="2349" cy="1344"/>
            </a:xfrm>
          </p:grpSpPr>
          <p:grpSp>
            <p:nvGrpSpPr>
              <p:cNvPr id="802820" name="Group 4"/>
              <p:cNvGrpSpPr>
                <a:grpSpLocks/>
              </p:cNvGrpSpPr>
              <p:nvPr/>
            </p:nvGrpSpPr>
            <p:grpSpPr bwMode="auto">
              <a:xfrm>
                <a:off x="1707" y="1056"/>
                <a:ext cx="2349" cy="1344"/>
                <a:chOff x="1255" y="1056"/>
                <a:chExt cx="2349" cy="1344"/>
              </a:xfrm>
            </p:grpSpPr>
            <p:grpSp>
              <p:nvGrpSpPr>
                <p:cNvPr id="802821" name="Group 5"/>
                <p:cNvGrpSpPr>
                  <a:grpSpLocks/>
                </p:cNvGrpSpPr>
                <p:nvPr/>
              </p:nvGrpSpPr>
              <p:grpSpPr bwMode="auto">
                <a:xfrm>
                  <a:off x="1255" y="1344"/>
                  <a:ext cx="2349" cy="1056"/>
                  <a:chOff x="1584" y="3168"/>
                  <a:chExt cx="2349" cy="1056"/>
                </a:xfrm>
              </p:grpSpPr>
              <p:sp>
                <p:nvSpPr>
                  <p:cNvPr id="802822" name="Oval 6"/>
                  <p:cNvSpPr>
                    <a:spLocks noChangeArrowheads="1"/>
                  </p:cNvSpPr>
                  <p:nvPr/>
                </p:nvSpPr>
                <p:spPr bwMode="auto">
                  <a:xfrm>
                    <a:off x="2022" y="3761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2823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72" y="3792"/>
                    <a:ext cx="23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802824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3597" y="3233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2825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3264"/>
                    <a:ext cx="237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802826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3216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2827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95" y="3247"/>
                    <a:ext cx="25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802828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3744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282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26" y="3775"/>
                    <a:ext cx="25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D</a:t>
                    </a:r>
                  </a:p>
                </p:txBody>
              </p:sp>
              <p:sp>
                <p:nvSpPr>
                  <p:cNvPr id="802830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3408"/>
                    <a:ext cx="168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2831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1824" y="3552"/>
                    <a:ext cx="240" cy="288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2832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3936"/>
                    <a:ext cx="624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2833" name="Line 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12" y="3552"/>
                    <a:ext cx="432" cy="336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2834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2" y="3168"/>
                    <a:ext cx="319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10</a:t>
                    </a:r>
                  </a:p>
                </p:txBody>
              </p:sp>
              <p:sp>
                <p:nvSpPr>
                  <p:cNvPr id="802835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18" y="3595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802836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9" y="3936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802837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43" y="3648"/>
                    <a:ext cx="57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/>
                      <a:t>  2    </a:t>
                    </a:r>
                  </a:p>
                </p:txBody>
              </p:sp>
            </p:grpSp>
            <p:sp>
              <p:nvSpPr>
                <p:cNvPr id="802838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304" y="1056"/>
                  <a:ext cx="17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02839" name="Line 23"/>
              <p:cNvSpPr>
                <a:spLocks noChangeShapeType="1"/>
              </p:cNvSpPr>
              <p:nvPr/>
            </p:nvSpPr>
            <p:spPr bwMode="auto">
              <a:xfrm>
                <a:off x="2016" y="1632"/>
                <a:ext cx="1104" cy="336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2840" name="Text Box 24"/>
              <p:cNvSpPr txBox="1">
                <a:spLocks noChangeArrowheads="1"/>
              </p:cNvSpPr>
              <p:nvPr/>
            </p:nvSpPr>
            <p:spPr bwMode="auto">
              <a:xfrm>
                <a:off x="2746" y="1663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</p:grpSp>
        <p:sp>
          <p:nvSpPr>
            <p:cNvPr id="802841" name="Text Box 25"/>
            <p:cNvSpPr txBox="1">
              <a:spLocks noChangeArrowheads="1"/>
            </p:cNvSpPr>
            <p:nvPr/>
          </p:nvSpPr>
          <p:spPr bwMode="auto">
            <a:xfrm>
              <a:off x="4042" y="3301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cxnSp>
          <p:nvCxnSpPr>
            <p:cNvPr id="802842" name="AutoShape 26"/>
            <p:cNvCxnSpPr>
              <a:cxnSpLocks noChangeShapeType="1"/>
              <a:stCxn id="802823" idx="2"/>
              <a:endCxn id="802825" idx="2"/>
            </p:cNvCxnSpPr>
            <p:nvPr/>
          </p:nvCxnSpPr>
          <p:spPr bwMode="auto">
            <a:xfrm rot="5400000" flipH="1" flipV="1">
              <a:off x="4298" y="2882"/>
              <a:ext cx="528" cy="1579"/>
            </a:xfrm>
            <a:prstGeom prst="curvedConnector3">
              <a:avLst>
                <a:gd name="adj1" fmla="val -27273"/>
              </a:avLst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02843" name="Text Box 27"/>
            <p:cNvSpPr txBox="1">
              <a:spLocks noChangeArrowheads="1"/>
            </p:cNvSpPr>
            <p:nvPr/>
          </p:nvSpPr>
          <p:spPr bwMode="auto">
            <a:xfrm>
              <a:off x="4992" y="3869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sp>
        <p:nvSpPr>
          <p:cNvPr id="802844" name="Rectangle 28"/>
          <p:cNvSpPr>
            <a:spLocks noChangeArrowheads="1"/>
          </p:cNvSpPr>
          <p:nvPr/>
        </p:nvSpPr>
        <p:spPr bwMode="auto">
          <a:xfrm>
            <a:off x="187325" y="0"/>
            <a:ext cx="87931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Dijkstra on a Graph</a:t>
            </a:r>
          </a:p>
        </p:txBody>
      </p:sp>
      <p:grpSp>
        <p:nvGrpSpPr>
          <p:cNvPr id="802845" name="Group 29"/>
          <p:cNvGrpSpPr>
            <a:grpSpLocks/>
          </p:cNvGrpSpPr>
          <p:nvPr/>
        </p:nvGrpSpPr>
        <p:grpSpPr bwMode="auto">
          <a:xfrm>
            <a:off x="4648200" y="1066800"/>
            <a:ext cx="1354138" cy="1066800"/>
            <a:chOff x="203" y="2688"/>
            <a:chExt cx="853" cy="672"/>
          </a:xfrm>
        </p:grpSpPr>
        <p:sp>
          <p:nvSpPr>
            <p:cNvPr id="802846" name="Rectangle 30"/>
            <p:cNvSpPr>
              <a:spLocks noChangeArrowheads="1"/>
            </p:cNvSpPr>
            <p:nvPr/>
          </p:nvSpPr>
          <p:spPr bwMode="auto">
            <a:xfrm>
              <a:off x="384" y="2784"/>
              <a:ext cx="672" cy="576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847" name="Text Box 31"/>
            <p:cNvSpPr txBox="1">
              <a:spLocks noChangeArrowheads="1"/>
            </p:cNvSpPr>
            <p:nvPr/>
          </p:nvSpPr>
          <p:spPr bwMode="auto">
            <a:xfrm>
              <a:off x="203" y="2688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 </a:t>
              </a:r>
            </a:p>
          </p:txBody>
        </p:sp>
      </p:grpSp>
      <p:grpSp>
        <p:nvGrpSpPr>
          <p:cNvPr id="802848" name="Group 32"/>
          <p:cNvGrpSpPr>
            <a:grpSpLocks/>
          </p:cNvGrpSpPr>
          <p:nvPr/>
        </p:nvGrpSpPr>
        <p:grpSpPr bwMode="auto">
          <a:xfrm>
            <a:off x="5170488" y="1447800"/>
            <a:ext cx="533400" cy="533400"/>
            <a:chOff x="3504" y="2448"/>
            <a:chExt cx="336" cy="336"/>
          </a:xfrm>
        </p:grpSpPr>
        <p:sp>
          <p:nvSpPr>
            <p:cNvPr id="802849" name="Oval 33"/>
            <p:cNvSpPr>
              <a:spLocks noChangeArrowheads="1"/>
            </p:cNvSpPr>
            <p:nvPr/>
          </p:nvSpPr>
          <p:spPr bwMode="auto">
            <a:xfrm>
              <a:off x="3504" y="2448"/>
              <a:ext cx="336" cy="336"/>
            </a:xfrm>
            <a:prstGeom prst="ellipse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850" name="Text Box 34"/>
            <p:cNvSpPr txBox="1">
              <a:spLocks noChangeArrowheads="1"/>
            </p:cNvSpPr>
            <p:nvPr/>
          </p:nvSpPr>
          <p:spPr bwMode="auto">
            <a:xfrm>
              <a:off x="3546" y="2469"/>
              <a:ext cx="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A</a:t>
              </a:r>
            </a:p>
          </p:txBody>
        </p:sp>
      </p:grpSp>
      <p:grpSp>
        <p:nvGrpSpPr>
          <p:cNvPr id="802851" name="Group 35"/>
          <p:cNvGrpSpPr>
            <a:grpSpLocks/>
          </p:cNvGrpSpPr>
          <p:nvPr/>
        </p:nvGrpSpPr>
        <p:grpSpPr bwMode="auto">
          <a:xfrm>
            <a:off x="5483225" y="3048000"/>
            <a:ext cx="3432175" cy="1025525"/>
            <a:chOff x="3454" y="1920"/>
            <a:chExt cx="2162" cy="646"/>
          </a:xfrm>
        </p:grpSpPr>
        <p:sp>
          <p:nvSpPr>
            <p:cNvPr id="802852" name="Text Box 36"/>
            <p:cNvSpPr txBox="1">
              <a:spLocks noChangeArrowheads="1"/>
            </p:cNvSpPr>
            <p:nvPr/>
          </p:nvSpPr>
          <p:spPr bwMode="auto">
            <a:xfrm>
              <a:off x="3454" y="1920"/>
              <a:ext cx="988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Distance</a:t>
              </a:r>
            </a:p>
            <a:p>
              <a:pPr algn="ctr"/>
              <a:r>
                <a:rPr lang="en-US" sz="1200"/>
                <a:t>(Best known so far)</a:t>
              </a:r>
            </a:p>
          </p:txBody>
        </p:sp>
        <p:sp>
          <p:nvSpPr>
            <p:cNvPr id="802853" name="Rectangle 37"/>
            <p:cNvSpPr>
              <a:spLocks noChangeArrowheads="1"/>
            </p:cNvSpPr>
            <p:nvPr/>
          </p:nvSpPr>
          <p:spPr bwMode="auto">
            <a:xfrm>
              <a:off x="4464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854" name="Rectangle 38"/>
            <p:cNvSpPr>
              <a:spLocks noChangeArrowheads="1"/>
            </p:cNvSpPr>
            <p:nvPr/>
          </p:nvSpPr>
          <p:spPr bwMode="auto">
            <a:xfrm>
              <a:off x="4752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855" name="Rectangle 39"/>
            <p:cNvSpPr>
              <a:spLocks noChangeArrowheads="1"/>
            </p:cNvSpPr>
            <p:nvPr/>
          </p:nvSpPr>
          <p:spPr bwMode="auto">
            <a:xfrm>
              <a:off x="5040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856" name="Rectangle 40"/>
            <p:cNvSpPr>
              <a:spLocks noChangeArrowheads="1"/>
            </p:cNvSpPr>
            <p:nvPr/>
          </p:nvSpPr>
          <p:spPr bwMode="auto">
            <a:xfrm>
              <a:off x="5328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857" name="Text Box 41"/>
            <p:cNvSpPr txBox="1">
              <a:spLocks noChangeArrowheads="1"/>
            </p:cNvSpPr>
            <p:nvPr/>
          </p:nvSpPr>
          <p:spPr bwMode="auto">
            <a:xfrm>
              <a:off x="4459" y="2278"/>
              <a:ext cx="11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   B   C   D</a:t>
              </a:r>
            </a:p>
          </p:txBody>
        </p:sp>
        <p:grpSp>
          <p:nvGrpSpPr>
            <p:cNvPr id="802858" name="Group 42"/>
            <p:cNvGrpSpPr>
              <a:grpSpLocks/>
            </p:cNvGrpSpPr>
            <p:nvPr/>
          </p:nvGrpSpPr>
          <p:grpSpPr bwMode="auto">
            <a:xfrm>
              <a:off x="4780" y="2093"/>
              <a:ext cx="228" cy="81"/>
              <a:chOff x="3936" y="2784"/>
              <a:chExt cx="288" cy="96"/>
            </a:xfrm>
          </p:grpSpPr>
          <p:sp>
            <p:nvSpPr>
              <p:cNvPr id="802859" name="Oval 43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2860" name="Oval 44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02861" name="Group 45"/>
            <p:cNvGrpSpPr>
              <a:grpSpLocks/>
            </p:cNvGrpSpPr>
            <p:nvPr/>
          </p:nvGrpSpPr>
          <p:grpSpPr bwMode="auto">
            <a:xfrm>
              <a:off x="5068" y="2093"/>
              <a:ext cx="228" cy="81"/>
              <a:chOff x="3936" y="2784"/>
              <a:chExt cx="288" cy="96"/>
            </a:xfrm>
          </p:grpSpPr>
          <p:sp>
            <p:nvSpPr>
              <p:cNvPr id="802862" name="Oval 46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2863" name="Oval 47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02864" name="Group 48"/>
            <p:cNvGrpSpPr>
              <a:grpSpLocks/>
            </p:cNvGrpSpPr>
            <p:nvPr/>
          </p:nvGrpSpPr>
          <p:grpSpPr bwMode="auto">
            <a:xfrm>
              <a:off x="5362" y="2093"/>
              <a:ext cx="228" cy="81"/>
              <a:chOff x="3936" y="2784"/>
              <a:chExt cx="288" cy="96"/>
            </a:xfrm>
          </p:grpSpPr>
          <p:sp>
            <p:nvSpPr>
              <p:cNvPr id="802865" name="Oval 49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2866" name="Oval 50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02867" name="Group 51"/>
            <p:cNvGrpSpPr>
              <a:grpSpLocks/>
            </p:cNvGrpSpPr>
            <p:nvPr/>
          </p:nvGrpSpPr>
          <p:grpSpPr bwMode="auto">
            <a:xfrm>
              <a:off x="4497" y="2093"/>
              <a:ext cx="228" cy="81"/>
              <a:chOff x="3936" y="2784"/>
              <a:chExt cx="288" cy="96"/>
            </a:xfrm>
          </p:grpSpPr>
          <p:sp>
            <p:nvSpPr>
              <p:cNvPr id="802868" name="Oval 52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2869" name="Oval 53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02870" name="Group 54"/>
          <p:cNvGrpSpPr>
            <a:grpSpLocks/>
          </p:cNvGrpSpPr>
          <p:nvPr/>
        </p:nvGrpSpPr>
        <p:grpSpPr bwMode="auto">
          <a:xfrm>
            <a:off x="7086600" y="3124200"/>
            <a:ext cx="457200" cy="533400"/>
            <a:chOff x="1824" y="2016"/>
            <a:chExt cx="288" cy="336"/>
          </a:xfrm>
        </p:grpSpPr>
        <p:sp>
          <p:nvSpPr>
            <p:cNvPr id="802871" name="Rectangle 55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872" name="Rectangle 56"/>
            <p:cNvSpPr>
              <a:spLocks noChangeArrowheads="1"/>
            </p:cNvSpPr>
            <p:nvPr/>
          </p:nvSpPr>
          <p:spPr bwMode="auto"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0</a:t>
              </a:r>
            </a:p>
          </p:txBody>
        </p:sp>
      </p:grpSp>
      <p:sp>
        <p:nvSpPr>
          <p:cNvPr id="802873" name="Text Box 57"/>
          <p:cNvSpPr txBox="1">
            <a:spLocks noChangeArrowheads="1"/>
          </p:cNvSpPr>
          <p:nvPr/>
        </p:nvSpPr>
        <p:spPr bwMode="auto">
          <a:xfrm>
            <a:off x="228600" y="1036638"/>
            <a:ext cx="4376738" cy="176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At this point, we know the shortest path from </a:t>
            </a:r>
            <a:r>
              <a:rPr lang="en-US" sz="2200">
                <a:solidFill>
                  <a:schemeClr val="accent2"/>
                </a:solidFill>
              </a:rPr>
              <a:t>A </a:t>
            </a:r>
            <a:r>
              <a:rPr lang="en-US" sz="2200"/>
              <a:t>to </a:t>
            </a:r>
            <a:r>
              <a:rPr lang="en-US" sz="2200">
                <a:solidFill>
                  <a:schemeClr val="accent2"/>
                </a:solidFill>
              </a:rPr>
              <a:t>D</a:t>
            </a:r>
            <a:r>
              <a:rPr lang="en-US" sz="2200"/>
              <a:t>. Now let’s see if we can travel through </a:t>
            </a:r>
            <a:r>
              <a:rPr lang="en-US" sz="2200">
                <a:solidFill>
                  <a:schemeClr val="accent2"/>
                </a:solidFill>
              </a:rPr>
              <a:t>D</a:t>
            </a:r>
            <a:r>
              <a:rPr lang="en-US" sz="2200"/>
              <a:t> to reach one of our other unsettled vertices faster. </a:t>
            </a:r>
          </a:p>
        </p:txBody>
      </p:sp>
      <p:grpSp>
        <p:nvGrpSpPr>
          <p:cNvPr id="802874" name="Group 58"/>
          <p:cNvGrpSpPr>
            <a:grpSpLocks/>
          </p:cNvGrpSpPr>
          <p:nvPr/>
        </p:nvGrpSpPr>
        <p:grpSpPr bwMode="auto">
          <a:xfrm>
            <a:off x="7524750" y="3124200"/>
            <a:ext cx="596900" cy="533400"/>
            <a:chOff x="1812" y="2016"/>
            <a:chExt cx="376" cy="336"/>
          </a:xfrm>
        </p:grpSpPr>
        <p:sp>
          <p:nvSpPr>
            <p:cNvPr id="802875" name="Rectangle 59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876" name="Rectangle 60"/>
            <p:cNvSpPr>
              <a:spLocks noChangeArrowheads="1"/>
            </p:cNvSpPr>
            <p:nvPr/>
          </p:nvSpPr>
          <p:spPr bwMode="auto">
            <a:xfrm>
              <a:off x="1812" y="2037"/>
              <a:ext cx="3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10 </a:t>
              </a:r>
            </a:p>
          </p:txBody>
        </p:sp>
      </p:grpSp>
      <p:sp>
        <p:nvSpPr>
          <p:cNvPr id="802877" name="Text Box 61"/>
          <p:cNvSpPr txBox="1">
            <a:spLocks noChangeArrowheads="1"/>
          </p:cNvSpPr>
          <p:nvPr/>
        </p:nvSpPr>
        <p:spPr bwMode="auto">
          <a:xfrm>
            <a:off x="1035050" y="3581400"/>
            <a:ext cx="2382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000"/>
              <a:t> </a:t>
            </a:r>
            <a:r>
              <a:rPr lang="en-US" sz="2000">
                <a:solidFill>
                  <a:schemeClr val="accent2"/>
                </a:solidFill>
              </a:rPr>
              <a:t>B</a:t>
            </a:r>
            <a:r>
              <a:rPr lang="en-US" sz="2000"/>
              <a:t> is </a:t>
            </a:r>
            <a:r>
              <a:rPr lang="en-US" sz="2000">
                <a:solidFill>
                  <a:srgbClr val="A50021"/>
                </a:solidFill>
              </a:rPr>
              <a:t>2</a:t>
            </a:r>
            <a:r>
              <a:rPr lang="en-US" sz="2000"/>
              <a:t> units away.</a:t>
            </a:r>
          </a:p>
        </p:txBody>
      </p:sp>
      <p:grpSp>
        <p:nvGrpSpPr>
          <p:cNvPr id="802878" name="Group 62"/>
          <p:cNvGrpSpPr>
            <a:grpSpLocks/>
          </p:cNvGrpSpPr>
          <p:nvPr/>
        </p:nvGrpSpPr>
        <p:grpSpPr bwMode="auto">
          <a:xfrm>
            <a:off x="8001000" y="3124200"/>
            <a:ext cx="509588" cy="533400"/>
            <a:chOff x="1824" y="2016"/>
            <a:chExt cx="321" cy="336"/>
          </a:xfrm>
        </p:grpSpPr>
        <p:sp>
          <p:nvSpPr>
            <p:cNvPr id="802879" name="Rectangle 63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880" name="Rectangle 64"/>
            <p:cNvSpPr>
              <a:spLocks noChangeArrowheads="1"/>
            </p:cNvSpPr>
            <p:nvPr/>
          </p:nvSpPr>
          <p:spPr bwMode="auto"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2 </a:t>
              </a:r>
            </a:p>
          </p:txBody>
        </p:sp>
      </p:grpSp>
      <p:grpSp>
        <p:nvGrpSpPr>
          <p:cNvPr id="802881" name="Group 65"/>
          <p:cNvGrpSpPr>
            <a:grpSpLocks/>
          </p:cNvGrpSpPr>
          <p:nvPr/>
        </p:nvGrpSpPr>
        <p:grpSpPr bwMode="auto">
          <a:xfrm>
            <a:off x="8459788" y="3124200"/>
            <a:ext cx="509587" cy="533400"/>
            <a:chOff x="1824" y="2016"/>
            <a:chExt cx="321" cy="336"/>
          </a:xfrm>
        </p:grpSpPr>
        <p:sp>
          <p:nvSpPr>
            <p:cNvPr id="802882" name="Rectangle 66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883" name="Rectangle 67"/>
            <p:cNvSpPr>
              <a:spLocks noChangeArrowheads="1"/>
            </p:cNvSpPr>
            <p:nvPr/>
          </p:nvSpPr>
          <p:spPr bwMode="auto"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7 </a:t>
              </a:r>
            </a:p>
          </p:txBody>
        </p:sp>
      </p:grpSp>
      <p:grpSp>
        <p:nvGrpSpPr>
          <p:cNvPr id="802884" name="Group 68"/>
          <p:cNvGrpSpPr>
            <a:grpSpLocks/>
          </p:cNvGrpSpPr>
          <p:nvPr/>
        </p:nvGrpSpPr>
        <p:grpSpPr bwMode="auto">
          <a:xfrm>
            <a:off x="5878513" y="2308225"/>
            <a:ext cx="533400" cy="533400"/>
            <a:chOff x="3504" y="2448"/>
            <a:chExt cx="336" cy="336"/>
          </a:xfrm>
        </p:grpSpPr>
        <p:sp>
          <p:nvSpPr>
            <p:cNvPr id="802885" name="Oval 69"/>
            <p:cNvSpPr>
              <a:spLocks noChangeArrowheads="1"/>
            </p:cNvSpPr>
            <p:nvPr/>
          </p:nvSpPr>
          <p:spPr bwMode="auto">
            <a:xfrm>
              <a:off x="3504" y="2448"/>
              <a:ext cx="336" cy="336"/>
            </a:xfrm>
            <a:prstGeom prst="ellipse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886" name="Text Box 70"/>
            <p:cNvSpPr txBox="1">
              <a:spLocks noChangeArrowheads="1"/>
            </p:cNvSpPr>
            <p:nvPr/>
          </p:nvSpPr>
          <p:spPr bwMode="auto">
            <a:xfrm>
              <a:off x="3546" y="2469"/>
              <a:ext cx="2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C</a:t>
              </a:r>
            </a:p>
          </p:txBody>
        </p:sp>
      </p:grpSp>
      <p:grpSp>
        <p:nvGrpSpPr>
          <p:cNvPr id="802887" name="Group 71"/>
          <p:cNvGrpSpPr>
            <a:grpSpLocks/>
          </p:cNvGrpSpPr>
          <p:nvPr/>
        </p:nvGrpSpPr>
        <p:grpSpPr bwMode="auto">
          <a:xfrm>
            <a:off x="8012113" y="3124200"/>
            <a:ext cx="457200" cy="533400"/>
            <a:chOff x="1824" y="2016"/>
            <a:chExt cx="288" cy="336"/>
          </a:xfrm>
        </p:grpSpPr>
        <p:sp>
          <p:nvSpPr>
            <p:cNvPr id="802888" name="Rectangle 72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889" name="Rectangle 73"/>
            <p:cNvSpPr>
              <a:spLocks noChangeArrowheads="1"/>
            </p:cNvSpPr>
            <p:nvPr/>
          </p:nvSpPr>
          <p:spPr bwMode="auto"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2</a:t>
              </a:r>
            </a:p>
          </p:txBody>
        </p:sp>
      </p:grpSp>
      <p:sp>
        <p:nvSpPr>
          <p:cNvPr id="802890" name="Text Box 74"/>
          <p:cNvSpPr txBox="1">
            <a:spLocks noChangeArrowheads="1"/>
          </p:cNvSpPr>
          <p:nvPr/>
        </p:nvSpPr>
        <p:spPr bwMode="auto">
          <a:xfrm>
            <a:off x="228600" y="2881313"/>
            <a:ext cx="4572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Ok, which unsettled vertices can be reached directly from </a:t>
            </a:r>
            <a:r>
              <a:rPr lang="en-US" sz="2200">
                <a:solidFill>
                  <a:schemeClr val="accent2"/>
                </a:solidFill>
              </a:rPr>
              <a:t>D</a:t>
            </a:r>
            <a:r>
              <a:rPr lang="en-US" sz="2200"/>
              <a:t>?</a:t>
            </a:r>
          </a:p>
        </p:txBody>
      </p:sp>
      <p:sp>
        <p:nvSpPr>
          <p:cNvPr id="802891" name="Rectangle 75"/>
          <p:cNvSpPr>
            <a:spLocks noChangeArrowheads="1"/>
          </p:cNvSpPr>
          <p:nvPr/>
        </p:nvSpPr>
        <p:spPr bwMode="auto">
          <a:xfrm>
            <a:off x="152400" y="4375150"/>
            <a:ext cx="8305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Let’s check </a:t>
            </a:r>
            <a:r>
              <a:rPr lang="en-US">
                <a:solidFill>
                  <a:schemeClr val="accent2"/>
                </a:solidFill>
              </a:rPr>
              <a:t>B</a:t>
            </a:r>
            <a:r>
              <a:rPr lang="en-US"/>
              <a:t>. We know we can get from 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/>
              <a:t> to </a:t>
            </a:r>
            <a:r>
              <a:rPr lang="en-US">
                <a:solidFill>
                  <a:schemeClr val="accent2"/>
                </a:solidFill>
              </a:rPr>
              <a:t>D</a:t>
            </a:r>
            <a:r>
              <a:rPr lang="en-US"/>
              <a:t> in </a:t>
            </a:r>
            <a:r>
              <a:rPr lang="en-US">
                <a:solidFill>
                  <a:srgbClr val="FF3300"/>
                </a:solidFill>
              </a:rPr>
              <a:t>4</a:t>
            </a:r>
            <a:r>
              <a:rPr lang="en-US"/>
              <a:t> units, and we can directly go from </a:t>
            </a:r>
            <a:r>
              <a:rPr lang="en-US">
                <a:solidFill>
                  <a:schemeClr val="accent2"/>
                </a:solidFill>
              </a:rPr>
              <a:t>D</a:t>
            </a:r>
            <a:r>
              <a:rPr lang="en-US"/>
              <a:t> to </a:t>
            </a:r>
            <a:r>
              <a:rPr lang="en-US">
                <a:solidFill>
                  <a:schemeClr val="accent2"/>
                </a:solidFill>
              </a:rPr>
              <a:t>B</a:t>
            </a:r>
            <a:r>
              <a:rPr lang="en-US"/>
              <a:t> in </a:t>
            </a:r>
            <a:r>
              <a:rPr lang="en-US">
                <a:solidFill>
                  <a:srgbClr val="FF3300"/>
                </a:solidFill>
              </a:rPr>
              <a:t>2</a:t>
            </a:r>
            <a:r>
              <a:rPr lang="en-US"/>
              <a:t> units, so we can reach </a:t>
            </a:r>
            <a:r>
              <a:rPr lang="en-US">
                <a:solidFill>
                  <a:schemeClr val="accent2"/>
                </a:solidFill>
              </a:rPr>
              <a:t>B</a:t>
            </a:r>
            <a:r>
              <a:rPr lang="en-US"/>
              <a:t> in just </a:t>
            </a:r>
            <a:r>
              <a:rPr lang="en-US">
                <a:solidFill>
                  <a:srgbClr val="FF3300"/>
                </a:solidFill>
              </a:rPr>
              <a:t>6</a:t>
            </a:r>
            <a:r>
              <a:rPr lang="en-US"/>
              <a:t> units!</a:t>
            </a:r>
          </a:p>
        </p:txBody>
      </p:sp>
      <p:sp>
        <p:nvSpPr>
          <p:cNvPr id="802893" name="Text Box 77"/>
          <p:cNvSpPr txBox="1">
            <a:spLocks noChangeArrowheads="1"/>
          </p:cNvSpPr>
          <p:nvPr/>
        </p:nvSpPr>
        <p:spPr bwMode="auto">
          <a:xfrm>
            <a:off x="685800" y="5638800"/>
            <a:ext cx="730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Is our new distance to </a:t>
            </a:r>
            <a:r>
              <a:rPr lang="en-US">
                <a:solidFill>
                  <a:schemeClr val="accent2"/>
                </a:solidFill>
              </a:rPr>
              <a:t>B</a:t>
            </a:r>
            <a:r>
              <a:rPr lang="en-US"/>
              <a:t> better than our old one? </a:t>
            </a:r>
          </a:p>
        </p:txBody>
      </p:sp>
      <p:sp>
        <p:nvSpPr>
          <p:cNvPr id="802897" name="Text Box 81"/>
          <p:cNvSpPr txBox="1">
            <a:spLocks noChangeArrowheads="1"/>
          </p:cNvSpPr>
          <p:nvPr/>
        </p:nvSpPr>
        <p:spPr bwMode="auto">
          <a:xfrm>
            <a:off x="1003300" y="6096000"/>
            <a:ext cx="4702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You bet!! Let’s update our table!</a:t>
            </a:r>
          </a:p>
        </p:txBody>
      </p:sp>
      <p:grpSp>
        <p:nvGrpSpPr>
          <p:cNvPr id="802898" name="Group 82"/>
          <p:cNvGrpSpPr>
            <a:grpSpLocks/>
          </p:cNvGrpSpPr>
          <p:nvPr/>
        </p:nvGrpSpPr>
        <p:grpSpPr bwMode="auto">
          <a:xfrm>
            <a:off x="7543800" y="3124200"/>
            <a:ext cx="509588" cy="533400"/>
            <a:chOff x="1824" y="2016"/>
            <a:chExt cx="321" cy="336"/>
          </a:xfrm>
        </p:grpSpPr>
        <p:sp>
          <p:nvSpPr>
            <p:cNvPr id="802899" name="Rectangle 83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900" name="Rectangle 84"/>
            <p:cNvSpPr>
              <a:spLocks noChangeArrowheads="1"/>
            </p:cNvSpPr>
            <p:nvPr/>
          </p:nvSpPr>
          <p:spPr bwMode="auto"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6600CC"/>
                  </a:solidFill>
                </a:rPr>
                <a:t>8</a:t>
              </a:r>
              <a:r>
                <a:rPr lang="en-US">
                  <a:solidFill>
                    <a:schemeClr val="accent2"/>
                  </a:solidFill>
                </a:rPr>
                <a:t> </a:t>
              </a:r>
            </a:p>
          </p:txBody>
        </p:sp>
      </p:grpSp>
      <p:grpSp>
        <p:nvGrpSpPr>
          <p:cNvPr id="802905" name="Group 89"/>
          <p:cNvGrpSpPr>
            <a:grpSpLocks/>
          </p:cNvGrpSpPr>
          <p:nvPr/>
        </p:nvGrpSpPr>
        <p:grpSpPr bwMode="auto">
          <a:xfrm>
            <a:off x="8469313" y="3124200"/>
            <a:ext cx="463550" cy="533400"/>
            <a:chOff x="1824" y="2016"/>
            <a:chExt cx="292" cy="336"/>
          </a:xfrm>
        </p:grpSpPr>
        <p:sp>
          <p:nvSpPr>
            <p:cNvPr id="802906" name="Rectangle 90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907" name="Rectangle 91"/>
            <p:cNvSpPr>
              <a:spLocks noChangeArrowheads="1"/>
            </p:cNvSpPr>
            <p:nvPr/>
          </p:nvSpPr>
          <p:spPr bwMode="auto">
            <a:xfrm>
              <a:off x="1883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6600CC"/>
                  </a:solidFill>
                </a:rPr>
                <a:t>4</a:t>
              </a:r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802911" name="Group 95"/>
          <p:cNvGrpSpPr>
            <a:grpSpLocks/>
          </p:cNvGrpSpPr>
          <p:nvPr/>
        </p:nvGrpSpPr>
        <p:grpSpPr bwMode="auto">
          <a:xfrm>
            <a:off x="8458200" y="3124200"/>
            <a:ext cx="457200" cy="533400"/>
            <a:chOff x="1824" y="2016"/>
            <a:chExt cx="288" cy="336"/>
          </a:xfrm>
        </p:grpSpPr>
        <p:sp>
          <p:nvSpPr>
            <p:cNvPr id="802912" name="Rectangle 96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913" name="Rectangle 97"/>
            <p:cNvSpPr>
              <a:spLocks noChangeArrowheads="1"/>
            </p:cNvSpPr>
            <p:nvPr/>
          </p:nvSpPr>
          <p:spPr bwMode="auto"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4</a:t>
              </a:r>
            </a:p>
          </p:txBody>
        </p:sp>
      </p:grpSp>
      <p:grpSp>
        <p:nvGrpSpPr>
          <p:cNvPr id="802914" name="Group 98"/>
          <p:cNvGrpSpPr>
            <a:grpSpLocks/>
          </p:cNvGrpSpPr>
          <p:nvPr/>
        </p:nvGrpSpPr>
        <p:grpSpPr bwMode="auto">
          <a:xfrm>
            <a:off x="7391400" y="2286000"/>
            <a:ext cx="533400" cy="533400"/>
            <a:chOff x="3504" y="2448"/>
            <a:chExt cx="336" cy="336"/>
          </a:xfrm>
        </p:grpSpPr>
        <p:sp>
          <p:nvSpPr>
            <p:cNvPr id="802915" name="Oval 99"/>
            <p:cNvSpPr>
              <a:spLocks noChangeArrowheads="1"/>
            </p:cNvSpPr>
            <p:nvPr/>
          </p:nvSpPr>
          <p:spPr bwMode="auto">
            <a:xfrm>
              <a:off x="3504" y="2448"/>
              <a:ext cx="336" cy="336"/>
            </a:xfrm>
            <a:prstGeom prst="ellipse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916" name="Text Box 100"/>
            <p:cNvSpPr txBox="1">
              <a:spLocks noChangeArrowheads="1"/>
            </p:cNvSpPr>
            <p:nvPr/>
          </p:nvSpPr>
          <p:spPr bwMode="auto">
            <a:xfrm>
              <a:off x="3546" y="2469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D</a:t>
              </a:r>
            </a:p>
          </p:txBody>
        </p:sp>
      </p:grpSp>
      <p:grpSp>
        <p:nvGrpSpPr>
          <p:cNvPr id="802917" name="Group 101"/>
          <p:cNvGrpSpPr>
            <a:grpSpLocks/>
          </p:cNvGrpSpPr>
          <p:nvPr/>
        </p:nvGrpSpPr>
        <p:grpSpPr bwMode="auto">
          <a:xfrm>
            <a:off x="3276600" y="3124200"/>
            <a:ext cx="4778375" cy="2482850"/>
            <a:chOff x="2064" y="1968"/>
            <a:chExt cx="3010" cy="1564"/>
          </a:xfrm>
        </p:grpSpPr>
        <p:sp>
          <p:nvSpPr>
            <p:cNvPr id="802895" name="Oval 79"/>
            <p:cNvSpPr>
              <a:spLocks noChangeArrowheads="1"/>
            </p:cNvSpPr>
            <p:nvPr/>
          </p:nvSpPr>
          <p:spPr bwMode="auto">
            <a:xfrm>
              <a:off x="2064" y="3196"/>
              <a:ext cx="336" cy="336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896" name="Oval 80"/>
            <p:cNvSpPr>
              <a:spLocks noChangeArrowheads="1"/>
            </p:cNvSpPr>
            <p:nvPr/>
          </p:nvSpPr>
          <p:spPr bwMode="auto">
            <a:xfrm>
              <a:off x="4738" y="1968"/>
              <a:ext cx="336" cy="336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02918" name="Group 102"/>
          <p:cNvGrpSpPr>
            <a:grpSpLocks/>
          </p:cNvGrpSpPr>
          <p:nvPr/>
        </p:nvGrpSpPr>
        <p:grpSpPr bwMode="auto">
          <a:xfrm>
            <a:off x="7543800" y="3124200"/>
            <a:ext cx="509588" cy="533400"/>
            <a:chOff x="1824" y="2016"/>
            <a:chExt cx="321" cy="336"/>
          </a:xfrm>
        </p:grpSpPr>
        <p:sp>
          <p:nvSpPr>
            <p:cNvPr id="802919" name="Rectangle 103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920" name="Rectangle 104"/>
            <p:cNvSpPr>
              <a:spLocks noChangeArrowheads="1"/>
            </p:cNvSpPr>
            <p:nvPr/>
          </p:nvSpPr>
          <p:spPr bwMode="auto"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</a:rPr>
                <a:t>6</a:t>
              </a:r>
              <a:r>
                <a:rPr lang="en-US">
                  <a:solidFill>
                    <a:schemeClr val="accent2"/>
                  </a:solidFill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02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02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2873" grpId="0"/>
      <p:bldP spid="802877" grpId="0"/>
      <p:bldP spid="802890" grpId="0"/>
      <p:bldP spid="802891" grpId="0"/>
      <p:bldP spid="802893" grpId="0"/>
      <p:bldP spid="80289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058B7-3C40-42EC-B7DE-AFF2D07B0A6F}" type="slidenum">
              <a:rPr lang="en-US"/>
              <a:pPr/>
              <a:t>45</a:t>
            </a:fld>
            <a:endParaRPr lang="en-US"/>
          </a:p>
        </p:txBody>
      </p:sp>
      <p:grpSp>
        <p:nvGrpSpPr>
          <p:cNvPr id="804866" name="Group 2"/>
          <p:cNvGrpSpPr>
            <a:grpSpLocks/>
          </p:cNvGrpSpPr>
          <p:nvPr/>
        </p:nvGrpSpPr>
        <p:grpSpPr bwMode="auto">
          <a:xfrm>
            <a:off x="5181600" y="914400"/>
            <a:ext cx="3729038" cy="2255838"/>
            <a:chOff x="3168" y="2736"/>
            <a:chExt cx="2349" cy="1421"/>
          </a:xfrm>
        </p:grpSpPr>
        <p:grpSp>
          <p:nvGrpSpPr>
            <p:cNvPr id="804867" name="Group 3"/>
            <p:cNvGrpSpPr>
              <a:grpSpLocks/>
            </p:cNvGrpSpPr>
            <p:nvPr/>
          </p:nvGrpSpPr>
          <p:grpSpPr bwMode="auto">
            <a:xfrm>
              <a:off x="3168" y="2736"/>
              <a:ext cx="2349" cy="1344"/>
              <a:chOff x="1707" y="1056"/>
              <a:chExt cx="2349" cy="1344"/>
            </a:xfrm>
          </p:grpSpPr>
          <p:grpSp>
            <p:nvGrpSpPr>
              <p:cNvPr id="804868" name="Group 4"/>
              <p:cNvGrpSpPr>
                <a:grpSpLocks/>
              </p:cNvGrpSpPr>
              <p:nvPr/>
            </p:nvGrpSpPr>
            <p:grpSpPr bwMode="auto">
              <a:xfrm>
                <a:off x="1707" y="1056"/>
                <a:ext cx="2349" cy="1344"/>
                <a:chOff x="1255" y="1056"/>
                <a:chExt cx="2349" cy="1344"/>
              </a:xfrm>
            </p:grpSpPr>
            <p:grpSp>
              <p:nvGrpSpPr>
                <p:cNvPr id="804869" name="Group 5"/>
                <p:cNvGrpSpPr>
                  <a:grpSpLocks/>
                </p:cNvGrpSpPr>
                <p:nvPr/>
              </p:nvGrpSpPr>
              <p:grpSpPr bwMode="auto">
                <a:xfrm>
                  <a:off x="1255" y="1344"/>
                  <a:ext cx="2349" cy="1056"/>
                  <a:chOff x="1584" y="3168"/>
                  <a:chExt cx="2349" cy="1056"/>
                </a:xfrm>
              </p:grpSpPr>
              <p:sp>
                <p:nvSpPr>
                  <p:cNvPr id="804870" name="Oval 6"/>
                  <p:cNvSpPr>
                    <a:spLocks noChangeArrowheads="1"/>
                  </p:cNvSpPr>
                  <p:nvPr/>
                </p:nvSpPr>
                <p:spPr bwMode="auto">
                  <a:xfrm>
                    <a:off x="2022" y="3761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4871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72" y="3792"/>
                    <a:ext cx="23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804872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3597" y="3233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4873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3264"/>
                    <a:ext cx="237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804874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3216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4875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95" y="3247"/>
                    <a:ext cx="25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804876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3744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4877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26" y="3775"/>
                    <a:ext cx="25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D</a:t>
                    </a:r>
                  </a:p>
                </p:txBody>
              </p:sp>
              <p:sp>
                <p:nvSpPr>
                  <p:cNvPr id="804878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3408"/>
                    <a:ext cx="168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4879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1824" y="3552"/>
                    <a:ext cx="240" cy="288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4880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3936"/>
                    <a:ext cx="624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4881" name="Line 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12" y="3552"/>
                    <a:ext cx="432" cy="336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4882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2" y="3168"/>
                    <a:ext cx="319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10</a:t>
                    </a:r>
                  </a:p>
                </p:txBody>
              </p:sp>
              <p:sp>
                <p:nvSpPr>
                  <p:cNvPr id="804883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18" y="3595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804884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9" y="3936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804885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43" y="3648"/>
                    <a:ext cx="57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/>
                      <a:t>  2    </a:t>
                    </a:r>
                  </a:p>
                </p:txBody>
              </p:sp>
            </p:grpSp>
            <p:sp>
              <p:nvSpPr>
                <p:cNvPr id="804886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304" y="1056"/>
                  <a:ext cx="17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04887" name="Line 23"/>
              <p:cNvSpPr>
                <a:spLocks noChangeShapeType="1"/>
              </p:cNvSpPr>
              <p:nvPr/>
            </p:nvSpPr>
            <p:spPr bwMode="auto">
              <a:xfrm>
                <a:off x="2016" y="1632"/>
                <a:ext cx="1104" cy="336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4888" name="Text Box 24"/>
              <p:cNvSpPr txBox="1">
                <a:spLocks noChangeArrowheads="1"/>
              </p:cNvSpPr>
              <p:nvPr/>
            </p:nvSpPr>
            <p:spPr bwMode="auto">
              <a:xfrm>
                <a:off x="2746" y="1663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</p:grpSp>
        <p:sp>
          <p:nvSpPr>
            <p:cNvPr id="804889" name="Text Box 25"/>
            <p:cNvSpPr txBox="1">
              <a:spLocks noChangeArrowheads="1"/>
            </p:cNvSpPr>
            <p:nvPr/>
          </p:nvSpPr>
          <p:spPr bwMode="auto">
            <a:xfrm>
              <a:off x="4042" y="3301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cxnSp>
          <p:nvCxnSpPr>
            <p:cNvPr id="804890" name="AutoShape 26"/>
            <p:cNvCxnSpPr>
              <a:cxnSpLocks noChangeShapeType="1"/>
              <a:stCxn id="804871" idx="2"/>
              <a:endCxn id="804873" idx="2"/>
            </p:cNvCxnSpPr>
            <p:nvPr/>
          </p:nvCxnSpPr>
          <p:spPr bwMode="auto">
            <a:xfrm rot="5400000" flipH="1" flipV="1">
              <a:off x="4298" y="2882"/>
              <a:ext cx="528" cy="1579"/>
            </a:xfrm>
            <a:prstGeom prst="curvedConnector3">
              <a:avLst>
                <a:gd name="adj1" fmla="val -27273"/>
              </a:avLst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04891" name="Text Box 27"/>
            <p:cNvSpPr txBox="1">
              <a:spLocks noChangeArrowheads="1"/>
            </p:cNvSpPr>
            <p:nvPr/>
          </p:nvSpPr>
          <p:spPr bwMode="auto">
            <a:xfrm>
              <a:off x="4992" y="3869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sp>
        <p:nvSpPr>
          <p:cNvPr id="804892" name="Rectangle 28"/>
          <p:cNvSpPr>
            <a:spLocks noChangeArrowheads="1"/>
          </p:cNvSpPr>
          <p:nvPr/>
        </p:nvSpPr>
        <p:spPr bwMode="auto">
          <a:xfrm>
            <a:off x="187325" y="0"/>
            <a:ext cx="87931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Dijkstra on a Graph</a:t>
            </a:r>
          </a:p>
        </p:txBody>
      </p:sp>
      <p:sp>
        <p:nvSpPr>
          <p:cNvPr id="804893" name="Text Box 29"/>
          <p:cNvSpPr txBox="1">
            <a:spLocks noChangeArrowheads="1"/>
          </p:cNvSpPr>
          <p:nvPr/>
        </p:nvSpPr>
        <p:spPr bwMode="auto">
          <a:xfrm>
            <a:off x="152400" y="914400"/>
            <a:ext cx="531336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Ok, so now we know the best </a:t>
            </a:r>
            <a:br>
              <a:rPr lang="en-US"/>
            </a:br>
            <a:r>
              <a:rPr lang="en-US"/>
              <a:t>cost to get to all unsettled vertices, assuming we travel through </a:t>
            </a:r>
            <a:r>
              <a:rPr lang="en-US">
                <a:solidFill>
                  <a:schemeClr val="accent2"/>
                </a:solidFill>
              </a:rPr>
              <a:t>D</a:t>
            </a:r>
            <a:r>
              <a:rPr lang="en-US"/>
              <a:t>.</a:t>
            </a:r>
          </a:p>
        </p:txBody>
      </p:sp>
      <p:grpSp>
        <p:nvGrpSpPr>
          <p:cNvPr id="804894" name="Group 30"/>
          <p:cNvGrpSpPr>
            <a:grpSpLocks/>
          </p:cNvGrpSpPr>
          <p:nvPr/>
        </p:nvGrpSpPr>
        <p:grpSpPr bwMode="auto">
          <a:xfrm>
            <a:off x="4648200" y="1066800"/>
            <a:ext cx="1354138" cy="1066800"/>
            <a:chOff x="203" y="2688"/>
            <a:chExt cx="853" cy="672"/>
          </a:xfrm>
        </p:grpSpPr>
        <p:sp>
          <p:nvSpPr>
            <p:cNvPr id="804895" name="Rectangle 31"/>
            <p:cNvSpPr>
              <a:spLocks noChangeArrowheads="1"/>
            </p:cNvSpPr>
            <p:nvPr/>
          </p:nvSpPr>
          <p:spPr bwMode="auto">
            <a:xfrm>
              <a:off x="384" y="2784"/>
              <a:ext cx="672" cy="576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896" name="Text Box 32"/>
            <p:cNvSpPr txBox="1">
              <a:spLocks noChangeArrowheads="1"/>
            </p:cNvSpPr>
            <p:nvPr/>
          </p:nvSpPr>
          <p:spPr bwMode="auto">
            <a:xfrm>
              <a:off x="203" y="2688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 </a:t>
              </a:r>
            </a:p>
          </p:txBody>
        </p:sp>
      </p:grpSp>
      <p:grpSp>
        <p:nvGrpSpPr>
          <p:cNvPr id="804897" name="Group 33"/>
          <p:cNvGrpSpPr>
            <a:grpSpLocks/>
          </p:cNvGrpSpPr>
          <p:nvPr/>
        </p:nvGrpSpPr>
        <p:grpSpPr bwMode="auto">
          <a:xfrm>
            <a:off x="5170488" y="1447800"/>
            <a:ext cx="533400" cy="533400"/>
            <a:chOff x="3504" y="2448"/>
            <a:chExt cx="336" cy="336"/>
          </a:xfrm>
        </p:grpSpPr>
        <p:sp>
          <p:nvSpPr>
            <p:cNvPr id="804898" name="Oval 34"/>
            <p:cNvSpPr>
              <a:spLocks noChangeArrowheads="1"/>
            </p:cNvSpPr>
            <p:nvPr/>
          </p:nvSpPr>
          <p:spPr bwMode="auto">
            <a:xfrm>
              <a:off x="3504" y="2448"/>
              <a:ext cx="336" cy="336"/>
            </a:xfrm>
            <a:prstGeom prst="ellipse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899" name="Text Box 35"/>
            <p:cNvSpPr txBox="1">
              <a:spLocks noChangeArrowheads="1"/>
            </p:cNvSpPr>
            <p:nvPr/>
          </p:nvSpPr>
          <p:spPr bwMode="auto">
            <a:xfrm>
              <a:off x="3546" y="2469"/>
              <a:ext cx="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A</a:t>
              </a:r>
            </a:p>
          </p:txBody>
        </p:sp>
      </p:grpSp>
      <p:sp>
        <p:nvSpPr>
          <p:cNvPr id="804900" name="Text Box 36"/>
          <p:cNvSpPr txBox="1">
            <a:spLocks noChangeArrowheads="1"/>
          </p:cNvSpPr>
          <p:nvPr/>
        </p:nvSpPr>
        <p:spPr bwMode="auto">
          <a:xfrm>
            <a:off x="685800" y="3429000"/>
            <a:ext cx="533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Right!  </a:t>
            </a:r>
            <a:r>
              <a:rPr lang="en-US">
                <a:solidFill>
                  <a:schemeClr val="accent2"/>
                </a:solidFill>
              </a:rPr>
              <a:t>B</a:t>
            </a:r>
            <a:r>
              <a:rPr lang="en-US"/>
              <a:t> is closest.</a:t>
            </a:r>
          </a:p>
        </p:txBody>
      </p:sp>
      <p:sp>
        <p:nvSpPr>
          <p:cNvPr id="804901" name="Text Box 37"/>
          <p:cNvSpPr txBox="1">
            <a:spLocks noChangeArrowheads="1"/>
          </p:cNvSpPr>
          <p:nvPr/>
        </p:nvSpPr>
        <p:spPr bwMode="auto">
          <a:xfrm>
            <a:off x="228600" y="4146550"/>
            <a:ext cx="85312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If we take the path 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/>
              <a:t> </a:t>
            </a:r>
            <a:r>
              <a:rPr lang="en-US">
                <a:sym typeface="Wingdings" pitchFamily="2" charset="2"/>
              </a:rPr>
              <a:t> 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C </a:t>
            </a:r>
            <a:r>
              <a:rPr lang="en-US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 D</a:t>
            </a:r>
            <a:r>
              <a:rPr lang="en-US">
                <a:sym typeface="Wingdings" pitchFamily="2" charset="2"/>
              </a:rPr>
              <a:t>  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B</a:t>
            </a:r>
            <a:r>
              <a:rPr lang="en-US">
                <a:sym typeface="Wingdings" pitchFamily="2" charset="2"/>
              </a:rPr>
              <a:t> it costs us </a:t>
            </a:r>
            <a:r>
              <a:rPr lang="en-US">
                <a:solidFill>
                  <a:srgbClr val="FF3300"/>
                </a:solidFill>
                <a:sym typeface="Wingdings" pitchFamily="2" charset="2"/>
              </a:rPr>
              <a:t>6</a:t>
            </a:r>
            <a:r>
              <a:rPr lang="en-US">
                <a:sym typeface="Wingdings" pitchFamily="2" charset="2"/>
              </a:rPr>
              <a:t> units.  Is there any possible way I can travel to 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B </a:t>
            </a:r>
            <a:r>
              <a:rPr lang="en-US">
                <a:sym typeface="Wingdings" pitchFamily="2" charset="2"/>
              </a:rPr>
              <a:t>cheaper?</a:t>
            </a:r>
          </a:p>
        </p:txBody>
      </p:sp>
      <p:sp>
        <p:nvSpPr>
          <p:cNvPr id="804902" name="Text Box 38"/>
          <p:cNvSpPr txBox="1">
            <a:spLocks noChangeArrowheads="1"/>
          </p:cNvSpPr>
          <p:nvPr/>
        </p:nvSpPr>
        <p:spPr bwMode="auto">
          <a:xfrm>
            <a:off x="228600" y="5257800"/>
            <a:ext cx="8531225" cy="822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No way!  There are no other vertices we can go through that will make our path from 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/>
              <a:t> to </a:t>
            </a:r>
            <a:r>
              <a:rPr lang="en-US">
                <a:solidFill>
                  <a:schemeClr val="accent2"/>
                </a:solidFill>
              </a:rPr>
              <a:t>B</a:t>
            </a:r>
            <a:r>
              <a:rPr lang="en-US"/>
              <a:t> shorter.</a:t>
            </a:r>
            <a:endParaRPr lang="en-US">
              <a:sym typeface="Wingdings" pitchFamily="2" charset="2"/>
            </a:endParaRPr>
          </a:p>
        </p:txBody>
      </p:sp>
      <p:sp>
        <p:nvSpPr>
          <p:cNvPr id="804903" name="Text Box 39"/>
          <p:cNvSpPr txBox="1">
            <a:spLocks noChangeArrowheads="1"/>
          </p:cNvSpPr>
          <p:nvPr/>
        </p:nvSpPr>
        <p:spPr bwMode="auto">
          <a:xfrm>
            <a:off x="228600" y="6172200"/>
            <a:ext cx="853122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Therefore we can settle </a:t>
            </a:r>
            <a:r>
              <a:rPr lang="en-US">
                <a:solidFill>
                  <a:schemeClr val="accent2"/>
                </a:solidFill>
              </a:rPr>
              <a:t>B</a:t>
            </a:r>
            <a:r>
              <a:rPr lang="en-US"/>
              <a:t> at </a:t>
            </a:r>
            <a:r>
              <a:rPr lang="en-US">
                <a:solidFill>
                  <a:srgbClr val="FF3300"/>
                </a:solidFill>
              </a:rPr>
              <a:t>6</a:t>
            </a:r>
            <a:r>
              <a:rPr lang="en-US"/>
              <a:t> units.</a:t>
            </a:r>
            <a:endParaRPr lang="en-US">
              <a:sym typeface="Wingdings" pitchFamily="2" charset="2"/>
            </a:endParaRPr>
          </a:p>
        </p:txBody>
      </p:sp>
      <p:grpSp>
        <p:nvGrpSpPr>
          <p:cNvPr id="804904" name="Group 40"/>
          <p:cNvGrpSpPr>
            <a:grpSpLocks/>
          </p:cNvGrpSpPr>
          <p:nvPr/>
        </p:nvGrpSpPr>
        <p:grpSpPr bwMode="auto">
          <a:xfrm>
            <a:off x="5878513" y="2308225"/>
            <a:ext cx="533400" cy="533400"/>
            <a:chOff x="3504" y="2448"/>
            <a:chExt cx="336" cy="336"/>
          </a:xfrm>
        </p:grpSpPr>
        <p:sp>
          <p:nvSpPr>
            <p:cNvPr id="804905" name="Oval 41"/>
            <p:cNvSpPr>
              <a:spLocks noChangeArrowheads="1"/>
            </p:cNvSpPr>
            <p:nvPr/>
          </p:nvSpPr>
          <p:spPr bwMode="auto">
            <a:xfrm>
              <a:off x="3504" y="2448"/>
              <a:ext cx="336" cy="336"/>
            </a:xfrm>
            <a:prstGeom prst="ellipse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906" name="Text Box 42"/>
            <p:cNvSpPr txBox="1">
              <a:spLocks noChangeArrowheads="1"/>
            </p:cNvSpPr>
            <p:nvPr/>
          </p:nvSpPr>
          <p:spPr bwMode="auto">
            <a:xfrm>
              <a:off x="3546" y="2469"/>
              <a:ext cx="2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C</a:t>
              </a:r>
            </a:p>
          </p:txBody>
        </p:sp>
      </p:grpSp>
      <p:grpSp>
        <p:nvGrpSpPr>
          <p:cNvPr id="804907" name="Group 43"/>
          <p:cNvGrpSpPr>
            <a:grpSpLocks/>
          </p:cNvGrpSpPr>
          <p:nvPr/>
        </p:nvGrpSpPr>
        <p:grpSpPr bwMode="auto">
          <a:xfrm>
            <a:off x="5483225" y="3048000"/>
            <a:ext cx="3432175" cy="1025525"/>
            <a:chOff x="3454" y="1920"/>
            <a:chExt cx="2162" cy="646"/>
          </a:xfrm>
        </p:grpSpPr>
        <p:sp>
          <p:nvSpPr>
            <p:cNvPr id="804908" name="Text Box 44"/>
            <p:cNvSpPr txBox="1">
              <a:spLocks noChangeArrowheads="1"/>
            </p:cNvSpPr>
            <p:nvPr/>
          </p:nvSpPr>
          <p:spPr bwMode="auto">
            <a:xfrm>
              <a:off x="3454" y="1920"/>
              <a:ext cx="988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Distance</a:t>
              </a:r>
            </a:p>
            <a:p>
              <a:pPr algn="ctr"/>
              <a:r>
                <a:rPr lang="en-US" sz="1200"/>
                <a:t>(Best known so far)</a:t>
              </a:r>
            </a:p>
          </p:txBody>
        </p:sp>
        <p:sp>
          <p:nvSpPr>
            <p:cNvPr id="804909" name="Rectangle 45"/>
            <p:cNvSpPr>
              <a:spLocks noChangeArrowheads="1"/>
            </p:cNvSpPr>
            <p:nvPr/>
          </p:nvSpPr>
          <p:spPr bwMode="auto">
            <a:xfrm>
              <a:off x="4464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910" name="Rectangle 46"/>
            <p:cNvSpPr>
              <a:spLocks noChangeArrowheads="1"/>
            </p:cNvSpPr>
            <p:nvPr/>
          </p:nvSpPr>
          <p:spPr bwMode="auto">
            <a:xfrm>
              <a:off x="4752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911" name="Rectangle 47"/>
            <p:cNvSpPr>
              <a:spLocks noChangeArrowheads="1"/>
            </p:cNvSpPr>
            <p:nvPr/>
          </p:nvSpPr>
          <p:spPr bwMode="auto">
            <a:xfrm>
              <a:off x="5040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912" name="Rectangle 48"/>
            <p:cNvSpPr>
              <a:spLocks noChangeArrowheads="1"/>
            </p:cNvSpPr>
            <p:nvPr/>
          </p:nvSpPr>
          <p:spPr bwMode="auto">
            <a:xfrm>
              <a:off x="5328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913" name="Text Box 49"/>
            <p:cNvSpPr txBox="1">
              <a:spLocks noChangeArrowheads="1"/>
            </p:cNvSpPr>
            <p:nvPr/>
          </p:nvSpPr>
          <p:spPr bwMode="auto">
            <a:xfrm>
              <a:off x="4459" y="2278"/>
              <a:ext cx="11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   B   C   D</a:t>
              </a:r>
            </a:p>
          </p:txBody>
        </p:sp>
        <p:grpSp>
          <p:nvGrpSpPr>
            <p:cNvPr id="804914" name="Group 50"/>
            <p:cNvGrpSpPr>
              <a:grpSpLocks/>
            </p:cNvGrpSpPr>
            <p:nvPr/>
          </p:nvGrpSpPr>
          <p:grpSpPr bwMode="auto">
            <a:xfrm>
              <a:off x="4780" y="2093"/>
              <a:ext cx="228" cy="81"/>
              <a:chOff x="3936" y="2784"/>
              <a:chExt cx="288" cy="96"/>
            </a:xfrm>
          </p:grpSpPr>
          <p:sp>
            <p:nvSpPr>
              <p:cNvPr id="804915" name="Oval 51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4916" name="Oval 52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04917" name="Group 53"/>
            <p:cNvGrpSpPr>
              <a:grpSpLocks/>
            </p:cNvGrpSpPr>
            <p:nvPr/>
          </p:nvGrpSpPr>
          <p:grpSpPr bwMode="auto">
            <a:xfrm>
              <a:off x="5068" y="2093"/>
              <a:ext cx="228" cy="81"/>
              <a:chOff x="3936" y="2784"/>
              <a:chExt cx="288" cy="96"/>
            </a:xfrm>
          </p:grpSpPr>
          <p:sp>
            <p:nvSpPr>
              <p:cNvPr id="804918" name="Oval 54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4919" name="Oval 55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04920" name="Group 56"/>
            <p:cNvGrpSpPr>
              <a:grpSpLocks/>
            </p:cNvGrpSpPr>
            <p:nvPr/>
          </p:nvGrpSpPr>
          <p:grpSpPr bwMode="auto">
            <a:xfrm>
              <a:off x="5362" y="2093"/>
              <a:ext cx="228" cy="81"/>
              <a:chOff x="3936" y="2784"/>
              <a:chExt cx="288" cy="96"/>
            </a:xfrm>
          </p:grpSpPr>
          <p:sp>
            <p:nvSpPr>
              <p:cNvPr id="804921" name="Oval 57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4922" name="Oval 58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04923" name="Group 59"/>
            <p:cNvGrpSpPr>
              <a:grpSpLocks/>
            </p:cNvGrpSpPr>
            <p:nvPr/>
          </p:nvGrpSpPr>
          <p:grpSpPr bwMode="auto">
            <a:xfrm>
              <a:off x="4497" y="2093"/>
              <a:ext cx="228" cy="81"/>
              <a:chOff x="3936" y="2784"/>
              <a:chExt cx="288" cy="96"/>
            </a:xfrm>
          </p:grpSpPr>
          <p:sp>
            <p:nvSpPr>
              <p:cNvPr id="804924" name="Oval 60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4925" name="Oval 61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04926" name="Group 62"/>
          <p:cNvGrpSpPr>
            <a:grpSpLocks/>
          </p:cNvGrpSpPr>
          <p:nvPr/>
        </p:nvGrpSpPr>
        <p:grpSpPr bwMode="auto">
          <a:xfrm>
            <a:off x="7086600" y="3124200"/>
            <a:ext cx="457200" cy="533400"/>
            <a:chOff x="1824" y="2016"/>
            <a:chExt cx="288" cy="336"/>
          </a:xfrm>
        </p:grpSpPr>
        <p:sp>
          <p:nvSpPr>
            <p:cNvPr id="804927" name="Rectangle 63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928" name="Rectangle 64"/>
            <p:cNvSpPr>
              <a:spLocks noChangeArrowheads="1"/>
            </p:cNvSpPr>
            <p:nvPr/>
          </p:nvSpPr>
          <p:spPr bwMode="auto"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0</a:t>
              </a:r>
            </a:p>
          </p:txBody>
        </p:sp>
      </p:grpSp>
      <p:grpSp>
        <p:nvGrpSpPr>
          <p:cNvPr id="804929" name="Group 65"/>
          <p:cNvGrpSpPr>
            <a:grpSpLocks/>
          </p:cNvGrpSpPr>
          <p:nvPr/>
        </p:nvGrpSpPr>
        <p:grpSpPr bwMode="auto">
          <a:xfrm>
            <a:off x="7524750" y="3124200"/>
            <a:ext cx="596900" cy="533400"/>
            <a:chOff x="1812" y="2016"/>
            <a:chExt cx="376" cy="336"/>
          </a:xfrm>
        </p:grpSpPr>
        <p:sp>
          <p:nvSpPr>
            <p:cNvPr id="804930" name="Rectangle 66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931" name="Rectangle 67"/>
            <p:cNvSpPr>
              <a:spLocks noChangeArrowheads="1"/>
            </p:cNvSpPr>
            <p:nvPr/>
          </p:nvSpPr>
          <p:spPr bwMode="auto">
            <a:xfrm>
              <a:off x="1812" y="2037"/>
              <a:ext cx="3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10 </a:t>
              </a:r>
            </a:p>
          </p:txBody>
        </p:sp>
      </p:grpSp>
      <p:grpSp>
        <p:nvGrpSpPr>
          <p:cNvPr id="804932" name="Group 68"/>
          <p:cNvGrpSpPr>
            <a:grpSpLocks/>
          </p:cNvGrpSpPr>
          <p:nvPr/>
        </p:nvGrpSpPr>
        <p:grpSpPr bwMode="auto">
          <a:xfrm>
            <a:off x="8001000" y="3124200"/>
            <a:ext cx="509588" cy="533400"/>
            <a:chOff x="1824" y="2016"/>
            <a:chExt cx="321" cy="336"/>
          </a:xfrm>
        </p:grpSpPr>
        <p:sp>
          <p:nvSpPr>
            <p:cNvPr id="804933" name="Rectangle 69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934" name="Rectangle 70"/>
            <p:cNvSpPr>
              <a:spLocks noChangeArrowheads="1"/>
            </p:cNvSpPr>
            <p:nvPr/>
          </p:nvSpPr>
          <p:spPr bwMode="auto"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2 </a:t>
              </a:r>
            </a:p>
          </p:txBody>
        </p:sp>
      </p:grpSp>
      <p:grpSp>
        <p:nvGrpSpPr>
          <p:cNvPr id="804935" name="Group 71"/>
          <p:cNvGrpSpPr>
            <a:grpSpLocks/>
          </p:cNvGrpSpPr>
          <p:nvPr/>
        </p:nvGrpSpPr>
        <p:grpSpPr bwMode="auto">
          <a:xfrm>
            <a:off x="8459788" y="3124200"/>
            <a:ext cx="509587" cy="533400"/>
            <a:chOff x="1824" y="2016"/>
            <a:chExt cx="321" cy="336"/>
          </a:xfrm>
        </p:grpSpPr>
        <p:sp>
          <p:nvSpPr>
            <p:cNvPr id="804936" name="Rectangle 72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937" name="Rectangle 73"/>
            <p:cNvSpPr>
              <a:spLocks noChangeArrowheads="1"/>
            </p:cNvSpPr>
            <p:nvPr/>
          </p:nvSpPr>
          <p:spPr bwMode="auto"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7 </a:t>
              </a:r>
            </a:p>
          </p:txBody>
        </p:sp>
      </p:grpSp>
      <p:grpSp>
        <p:nvGrpSpPr>
          <p:cNvPr id="804938" name="Group 74"/>
          <p:cNvGrpSpPr>
            <a:grpSpLocks/>
          </p:cNvGrpSpPr>
          <p:nvPr/>
        </p:nvGrpSpPr>
        <p:grpSpPr bwMode="auto">
          <a:xfrm>
            <a:off x="8012113" y="3124200"/>
            <a:ext cx="457200" cy="533400"/>
            <a:chOff x="1824" y="2016"/>
            <a:chExt cx="288" cy="336"/>
          </a:xfrm>
        </p:grpSpPr>
        <p:sp>
          <p:nvSpPr>
            <p:cNvPr id="804939" name="Rectangle 75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940" name="Rectangle 76"/>
            <p:cNvSpPr>
              <a:spLocks noChangeArrowheads="1"/>
            </p:cNvSpPr>
            <p:nvPr/>
          </p:nvSpPr>
          <p:spPr bwMode="auto"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2</a:t>
              </a:r>
            </a:p>
          </p:txBody>
        </p:sp>
      </p:grpSp>
      <p:grpSp>
        <p:nvGrpSpPr>
          <p:cNvPr id="804944" name="Group 80"/>
          <p:cNvGrpSpPr>
            <a:grpSpLocks/>
          </p:cNvGrpSpPr>
          <p:nvPr/>
        </p:nvGrpSpPr>
        <p:grpSpPr bwMode="auto">
          <a:xfrm>
            <a:off x="8469313" y="3124200"/>
            <a:ext cx="463550" cy="533400"/>
            <a:chOff x="1824" y="2016"/>
            <a:chExt cx="292" cy="336"/>
          </a:xfrm>
        </p:grpSpPr>
        <p:sp>
          <p:nvSpPr>
            <p:cNvPr id="804945" name="Rectangle 81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946" name="Rectangle 82"/>
            <p:cNvSpPr>
              <a:spLocks noChangeArrowheads="1"/>
            </p:cNvSpPr>
            <p:nvPr/>
          </p:nvSpPr>
          <p:spPr bwMode="auto">
            <a:xfrm>
              <a:off x="1883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6600CC"/>
                  </a:solidFill>
                </a:rPr>
                <a:t>4</a:t>
              </a:r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804947" name="Group 83"/>
          <p:cNvGrpSpPr>
            <a:grpSpLocks/>
          </p:cNvGrpSpPr>
          <p:nvPr/>
        </p:nvGrpSpPr>
        <p:grpSpPr bwMode="auto">
          <a:xfrm>
            <a:off x="8458200" y="3124200"/>
            <a:ext cx="457200" cy="533400"/>
            <a:chOff x="1824" y="2016"/>
            <a:chExt cx="288" cy="336"/>
          </a:xfrm>
        </p:grpSpPr>
        <p:sp>
          <p:nvSpPr>
            <p:cNvPr id="804948" name="Rectangle 84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949" name="Rectangle 85"/>
            <p:cNvSpPr>
              <a:spLocks noChangeArrowheads="1"/>
            </p:cNvSpPr>
            <p:nvPr/>
          </p:nvSpPr>
          <p:spPr bwMode="auto"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4</a:t>
              </a:r>
            </a:p>
          </p:txBody>
        </p:sp>
      </p:grpSp>
      <p:sp>
        <p:nvSpPr>
          <p:cNvPr id="804950" name="Rectangle 86"/>
          <p:cNvSpPr>
            <a:spLocks noChangeArrowheads="1"/>
          </p:cNvSpPr>
          <p:nvPr/>
        </p:nvSpPr>
        <p:spPr bwMode="auto">
          <a:xfrm>
            <a:off x="152400" y="2514600"/>
            <a:ext cx="53022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Which unsettled vertex is closest to </a:t>
            </a:r>
            <a:r>
              <a:rPr lang="en-US">
                <a:solidFill>
                  <a:schemeClr val="accent2"/>
                </a:solidFill>
              </a:rPr>
              <a:t>A </a:t>
            </a:r>
            <a:r>
              <a:rPr lang="en-US">
                <a:solidFill>
                  <a:schemeClr val="tx1"/>
                </a:solidFill>
              </a:rPr>
              <a:t>now?</a:t>
            </a:r>
          </a:p>
        </p:txBody>
      </p:sp>
      <p:grpSp>
        <p:nvGrpSpPr>
          <p:cNvPr id="804951" name="Group 87"/>
          <p:cNvGrpSpPr>
            <a:grpSpLocks/>
          </p:cNvGrpSpPr>
          <p:nvPr/>
        </p:nvGrpSpPr>
        <p:grpSpPr bwMode="auto">
          <a:xfrm>
            <a:off x="7391400" y="2286000"/>
            <a:ext cx="533400" cy="533400"/>
            <a:chOff x="3504" y="2448"/>
            <a:chExt cx="336" cy="336"/>
          </a:xfrm>
        </p:grpSpPr>
        <p:sp>
          <p:nvSpPr>
            <p:cNvPr id="804952" name="Oval 88"/>
            <p:cNvSpPr>
              <a:spLocks noChangeArrowheads="1"/>
            </p:cNvSpPr>
            <p:nvPr/>
          </p:nvSpPr>
          <p:spPr bwMode="auto">
            <a:xfrm>
              <a:off x="3504" y="2448"/>
              <a:ext cx="336" cy="336"/>
            </a:xfrm>
            <a:prstGeom prst="ellipse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953" name="Text Box 89"/>
            <p:cNvSpPr txBox="1">
              <a:spLocks noChangeArrowheads="1"/>
            </p:cNvSpPr>
            <p:nvPr/>
          </p:nvSpPr>
          <p:spPr bwMode="auto">
            <a:xfrm>
              <a:off x="3546" y="2469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D</a:t>
              </a:r>
            </a:p>
          </p:txBody>
        </p:sp>
      </p:grpSp>
      <p:grpSp>
        <p:nvGrpSpPr>
          <p:cNvPr id="804954" name="Group 90"/>
          <p:cNvGrpSpPr>
            <a:grpSpLocks/>
          </p:cNvGrpSpPr>
          <p:nvPr/>
        </p:nvGrpSpPr>
        <p:grpSpPr bwMode="auto">
          <a:xfrm>
            <a:off x="7543800" y="3124200"/>
            <a:ext cx="509588" cy="533400"/>
            <a:chOff x="1824" y="2016"/>
            <a:chExt cx="321" cy="336"/>
          </a:xfrm>
        </p:grpSpPr>
        <p:sp>
          <p:nvSpPr>
            <p:cNvPr id="804955" name="Rectangle 91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956" name="Rectangle 92"/>
            <p:cNvSpPr>
              <a:spLocks noChangeArrowheads="1"/>
            </p:cNvSpPr>
            <p:nvPr/>
          </p:nvSpPr>
          <p:spPr bwMode="auto"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</a:rPr>
                <a:t>6</a:t>
              </a:r>
              <a:r>
                <a:rPr lang="en-US">
                  <a:solidFill>
                    <a:schemeClr val="accent2"/>
                  </a:solidFill>
                </a:rPr>
                <a:t> </a:t>
              </a:r>
            </a:p>
          </p:txBody>
        </p:sp>
      </p:grpSp>
      <p:grpSp>
        <p:nvGrpSpPr>
          <p:cNvPr id="804957" name="Group 93"/>
          <p:cNvGrpSpPr>
            <a:grpSpLocks/>
          </p:cNvGrpSpPr>
          <p:nvPr/>
        </p:nvGrpSpPr>
        <p:grpSpPr bwMode="auto">
          <a:xfrm>
            <a:off x="7543800" y="3124200"/>
            <a:ext cx="457200" cy="533400"/>
            <a:chOff x="1824" y="2016"/>
            <a:chExt cx="288" cy="336"/>
          </a:xfrm>
        </p:grpSpPr>
        <p:sp>
          <p:nvSpPr>
            <p:cNvPr id="804958" name="Rectangle 94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959" name="Rectangle 95"/>
            <p:cNvSpPr>
              <a:spLocks noChangeArrowheads="1"/>
            </p:cNvSpPr>
            <p:nvPr/>
          </p:nvSpPr>
          <p:spPr bwMode="auto"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6</a:t>
              </a:r>
            </a:p>
          </p:txBody>
        </p:sp>
      </p:grpSp>
      <p:grpSp>
        <p:nvGrpSpPr>
          <p:cNvPr id="804960" name="Group 96"/>
          <p:cNvGrpSpPr>
            <a:grpSpLocks/>
          </p:cNvGrpSpPr>
          <p:nvPr/>
        </p:nvGrpSpPr>
        <p:grpSpPr bwMode="auto">
          <a:xfrm>
            <a:off x="8382000" y="1470025"/>
            <a:ext cx="533400" cy="533400"/>
            <a:chOff x="3504" y="2448"/>
            <a:chExt cx="336" cy="336"/>
          </a:xfrm>
        </p:grpSpPr>
        <p:sp>
          <p:nvSpPr>
            <p:cNvPr id="804961" name="Oval 97"/>
            <p:cNvSpPr>
              <a:spLocks noChangeArrowheads="1"/>
            </p:cNvSpPr>
            <p:nvPr/>
          </p:nvSpPr>
          <p:spPr bwMode="auto">
            <a:xfrm>
              <a:off x="3504" y="2448"/>
              <a:ext cx="336" cy="336"/>
            </a:xfrm>
            <a:prstGeom prst="ellipse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962" name="Text Box 98"/>
            <p:cNvSpPr txBox="1">
              <a:spLocks noChangeArrowheads="1"/>
            </p:cNvSpPr>
            <p:nvPr/>
          </p:nvSpPr>
          <p:spPr bwMode="auto">
            <a:xfrm>
              <a:off x="3546" y="2469"/>
              <a:ext cx="2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B</a:t>
              </a:r>
            </a:p>
          </p:txBody>
        </p:sp>
      </p:grpSp>
      <p:sp>
        <p:nvSpPr>
          <p:cNvPr id="804963" name="Rectangle 99"/>
          <p:cNvSpPr>
            <a:spLocks noChangeArrowheads="1"/>
          </p:cNvSpPr>
          <p:nvPr/>
        </p:nvSpPr>
        <p:spPr bwMode="auto">
          <a:xfrm>
            <a:off x="228600" y="4114800"/>
            <a:ext cx="8763000" cy="2743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And now that all of our vertices are settled, we are </a:t>
            </a:r>
            <a:br>
              <a:rPr lang="en-US"/>
            </a:br>
            <a:r>
              <a:rPr lang="en-US"/>
              <a:t>guaranteed to have found the </a:t>
            </a:r>
            <a:r>
              <a:rPr lang="en-US" i="1">
                <a:solidFill>
                  <a:schemeClr val="accent2"/>
                </a:solidFill>
              </a:rPr>
              <a:t>minimum</a:t>
            </a:r>
            <a:r>
              <a:rPr lang="en-US"/>
              <a:t> travel distances</a:t>
            </a:r>
            <a:br>
              <a:rPr lang="en-US"/>
            </a:br>
            <a:r>
              <a:rPr lang="en-US"/>
              <a:t>to each of our vertices!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4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4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04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04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04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04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04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04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4900" grpId="0"/>
      <p:bldP spid="804901" grpId="0"/>
      <p:bldP spid="804902" grpId="0" animBg="1"/>
      <p:bldP spid="804903" grpId="0" animBg="1"/>
      <p:bldP spid="804950" grpId="0"/>
      <p:bldP spid="80496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BFEC2-76ED-4C7A-AAC8-2A9DC674FBFA}" type="slidenum">
              <a:rPr lang="en-US"/>
              <a:pPr/>
              <a:t>46</a:t>
            </a:fld>
            <a:endParaRPr lang="en-US"/>
          </a:p>
        </p:txBody>
      </p:sp>
      <p:sp>
        <p:nvSpPr>
          <p:cNvPr id="80691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Dijkstra</a:t>
            </a:r>
          </a:p>
        </p:txBody>
      </p:sp>
      <p:sp>
        <p:nvSpPr>
          <p:cNvPr id="806917" name="Text Box 5"/>
          <p:cNvSpPr txBox="1">
            <a:spLocks noChangeArrowheads="1"/>
          </p:cNvSpPr>
          <p:nvPr/>
        </p:nvSpPr>
        <p:spPr bwMode="auto">
          <a:xfrm>
            <a:off x="730250" y="1482725"/>
            <a:ext cx="711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And now I’ll give you the more formal algorithm…</a:t>
            </a:r>
          </a:p>
        </p:txBody>
      </p:sp>
      <p:pic>
        <p:nvPicPr>
          <p:cNvPr id="80691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86000"/>
            <a:ext cx="4038600" cy="338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6919" name="Rectangle 7"/>
          <p:cNvSpPr>
            <a:spLocks noChangeArrowheads="1"/>
          </p:cNvSpPr>
          <p:nvPr/>
        </p:nvSpPr>
        <p:spPr bwMode="auto">
          <a:xfrm>
            <a:off x="1295400" y="5899150"/>
            <a:ext cx="69564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b="1"/>
              <a:t>Born: 11 May 1930, Rotterdam, Netherlands</a:t>
            </a:r>
            <a:br>
              <a:rPr lang="en-US" b="1"/>
            </a:br>
            <a:r>
              <a:rPr lang="en-US" b="1"/>
              <a:t>Died: 6 August 2002, Nuenen, Netherlands</a:t>
            </a:r>
          </a:p>
          <a:p>
            <a:pPr eaLnBrk="0" hangingPunct="0"/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73A3-D8E7-4C40-AF18-D0344888A429}" type="slidenum">
              <a:rPr lang="en-US"/>
              <a:pPr/>
              <a:t>47</a:t>
            </a:fld>
            <a:endParaRPr lang="en-US"/>
          </a:p>
        </p:txBody>
      </p:sp>
      <p:sp>
        <p:nvSpPr>
          <p:cNvPr id="740354" name="Text Box 2"/>
          <p:cNvSpPr txBox="1">
            <a:spLocks noChangeArrowheads="1"/>
          </p:cNvSpPr>
          <p:nvPr/>
        </p:nvSpPr>
        <p:spPr bwMode="auto">
          <a:xfrm>
            <a:off x="228600" y="1054100"/>
            <a:ext cx="8915400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Dijkstra’s Algorithm uses 2 data structures:</a:t>
            </a:r>
          </a:p>
          <a:p>
            <a:endParaRPr lang="en-US" sz="1800">
              <a:solidFill>
                <a:schemeClr val="tx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300">
                <a:solidFill>
                  <a:schemeClr val="tx2"/>
                </a:solidFill>
                <a:latin typeface="Comic Sans MS" pitchFamily="66" charset="0"/>
              </a:rPr>
              <a:t>An </a:t>
            </a:r>
            <a:r>
              <a:rPr lang="en-US" sz="2300">
                <a:latin typeface="Comic Sans MS" pitchFamily="66" charset="0"/>
              </a:rPr>
              <a:t>array</a:t>
            </a:r>
            <a:r>
              <a:rPr lang="en-US" sz="2300">
                <a:solidFill>
                  <a:srgbClr val="A50021"/>
                </a:solidFill>
                <a:latin typeface="Comic Sans MS" pitchFamily="66" charset="0"/>
              </a:rPr>
              <a:t> </a:t>
            </a:r>
            <a:r>
              <a:rPr lang="en-US" sz="2300">
                <a:latin typeface="Comic Sans MS" pitchFamily="66" charset="0"/>
              </a:rPr>
              <a:t>called </a:t>
            </a:r>
            <a:r>
              <a:rPr lang="en-US" sz="2300">
                <a:solidFill>
                  <a:srgbClr val="FF3300"/>
                </a:solidFill>
                <a:latin typeface="Comic Sans MS" pitchFamily="66" charset="0"/>
              </a:rPr>
              <a:t>Dist </a:t>
            </a:r>
            <a:r>
              <a:rPr lang="en-US" sz="2300">
                <a:solidFill>
                  <a:schemeClr val="tx2"/>
                </a:solidFill>
                <a:latin typeface="Comic Sans MS" pitchFamily="66" charset="0"/>
              </a:rPr>
              <a:t>that holds the </a:t>
            </a:r>
            <a:r>
              <a:rPr lang="en-US" sz="2300">
                <a:solidFill>
                  <a:srgbClr val="A50021"/>
                </a:solidFill>
                <a:latin typeface="Comic Sans MS" pitchFamily="66" charset="0"/>
              </a:rPr>
              <a:t>the current best known cost </a:t>
            </a:r>
            <a:r>
              <a:rPr lang="en-US" sz="2300">
                <a:latin typeface="Comic Sans MS" pitchFamily="66" charset="0"/>
              </a:rPr>
              <a:t>to get</a:t>
            </a:r>
            <a:r>
              <a:rPr lang="en-US" sz="2300">
                <a:solidFill>
                  <a:srgbClr val="A50021"/>
                </a:solidFill>
                <a:latin typeface="Comic Sans MS" pitchFamily="66" charset="0"/>
              </a:rPr>
              <a:t> </a:t>
            </a:r>
            <a:r>
              <a:rPr lang="en-US" sz="2300">
                <a:latin typeface="Comic Sans MS" pitchFamily="66" charset="0"/>
              </a:rPr>
              <a:t>from</a:t>
            </a:r>
            <a:r>
              <a:rPr lang="en-US" sz="2300">
                <a:solidFill>
                  <a:srgbClr val="A50021"/>
                </a:solidFill>
                <a:latin typeface="Comic Sans MS" pitchFamily="66" charset="0"/>
              </a:rPr>
              <a:t> s </a:t>
            </a:r>
            <a:r>
              <a:rPr lang="en-US" sz="2300">
                <a:latin typeface="Comic Sans MS" pitchFamily="66" charset="0"/>
              </a:rPr>
              <a:t>to every other vertex in the graph.</a:t>
            </a:r>
          </a:p>
        </p:txBody>
      </p:sp>
      <p:sp>
        <p:nvSpPr>
          <p:cNvPr id="740355" name="Text Box 3"/>
          <p:cNvSpPr txBox="1">
            <a:spLocks noChangeArrowheads="1"/>
          </p:cNvSpPr>
          <p:nvPr/>
        </p:nvSpPr>
        <p:spPr bwMode="auto">
          <a:xfrm>
            <a:off x="652463" y="2622550"/>
            <a:ext cx="8415337" cy="114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300"/>
              <a:t>For each vertex </a:t>
            </a:r>
            <a:r>
              <a:rPr lang="en-US" sz="2300">
                <a:solidFill>
                  <a:srgbClr val="FF3300"/>
                </a:solidFill>
              </a:rPr>
              <a:t>i</a:t>
            </a:r>
            <a:r>
              <a:rPr lang="en-US" sz="2300"/>
              <a:t>, </a:t>
            </a:r>
            <a:r>
              <a:rPr lang="en-US" sz="2300">
                <a:solidFill>
                  <a:srgbClr val="FF3300"/>
                </a:solidFill>
              </a:rPr>
              <a:t>Dist[i]</a:t>
            </a:r>
            <a:r>
              <a:rPr lang="en-US" sz="2300"/>
              <a:t> </a:t>
            </a:r>
            <a:r>
              <a:rPr lang="en-US" sz="2300">
                <a:solidFill>
                  <a:schemeClr val="tx1"/>
                </a:solidFill>
              </a:rPr>
              <a:t>starts out with</a:t>
            </a:r>
            <a:r>
              <a:rPr lang="en-US" sz="2300"/>
              <a:t> a value of:</a:t>
            </a:r>
          </a:p>
          <a:p>
            <a:pPr lvl="1">
              <a:buFontTx/>
              <a:buChar char="•"/>
            </a:pPr>
            <a:r>
              <a:rPr lang="en-US" sz="2300"/>
              <a:t> </a:t>
            </a:r>
            <a:r>
              <a:rPr lang="en-US" sz="2300">
                <a:solidFill>
                  <a:srgbClr val="FF3300"/>
                </a:solidFill>
              </a:rPr>
              <a:t>0</a:t>
            </a:r>
            <a:r>
              <a:rPr lang="en-US" sz="2300"/>
              <a:t> for vertex </a:t>
            </a:r>
            <a:r>
              <a:rPr lang="en-US" sz="2300">
                <a:solidFill>
                  <a:srgbClr val="A50021"/>
                </a:solidFill>
              </a:rPr>
              <a:t>s</a:t>
            </a:r>
          </a:p>
          <a:p>
            <a:pPr lvl="1">
              <a:buFontTx/>
              <a:buChar char="•"/>
            </a:pPr>
            <a:r>
              <a:rPr lang="en-US" sz="2300"/>
              <a:t> </a:t>
            </a:r>
            <a:r>
              <a:rPr lang="en-US" sz="2300">
                <a:solidFill>
                  <a:srgbClr val="FF3300"/>
                </a:solidFill>
              </a:rPr>
              <a:t>Infinity</a:t>
            </a:r>
            <a:r>
              <a:rPr lang="en-US" sz="2300"/>
              <a:t> for all other vertices</a:t>
            </a:r>
          </a:p>
        </p:txBody>
      </p:sp>
      <p:grpSp>
        <p:nvGrpSpPr>
          <p:cNvPr id="740356" name="Group 4"/>
          <p:cNvGrpSpPr>
            <a:grpSpLocks/>
          </p:cNvGrpSpPr>
          <p:nvPr/>
        </p:nvGrpSpPr>
        <p:grpSpPr bwMode="auto">
          <a:xfrm>
            <a:off x="5943600" y="4267200"/>
            <a:ext cx="2133600" cy="795338"/>
            <a:chOff x="1488" y="3408"/>
            <a:chExt cx="1344" cy="501"/>
          </a:xfrm>
        </p:grpSpPr>
        <p:sp>
          <p:nvSpPr>
            <p:cNvPr id="740357" name="Rectangle 5"/>
            <p:cNvSpPr>
              <a:spLocks noChangeArrowheads="1"/>
            </p:cNvSpPr>
            <p:nvPr/>
          </p:nvSpPr>
          <p:spPr bwMode="auto">
            <a:xfrm>
              <a:off x="1488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0358" name="Rectangle 6"/>
            <p:cNvSpPr>
              <a:spLocks noChangeArrowheads="1"/>
            </p:cNvSpPr>
            <p:nvPr/>
          </p:nvSpPr>
          <p:spPr bwMode="auto">
            <a:xfrm>
              <a:off x="1824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0359" name="Rectangle 7"/>
            <p:cNvSpPr>
              <a:spLocks noChangeArrowheads="1"/>
            </p:cNvSpPr>
            <p:nvPr/>
          </p:nvSpPr>
          <p:spPr bwMode="auto">
            <a:xfrm>
              <a:off x="2160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0360" name="Rectangle 8"/>
            <p:cNvSpPr>
              <a:spLocks noChangeArrowheads="1"/>
            </p:cNvSpPr>
            <p:nvPr/>
          </p:nvSpPr>
          <p:spPr bwMode="auto">
            <a:xfrm>
              <a:off x="2496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0361" name="Text Box 9"/>
            <p:cNvSpPr txBox="1">
              <a:spLocks noChangeArrowheads="1"/>
            </p:cNvSpPr>
            <p:nvPr/>
          </p:nvSpPr>
          <p:spPr bwMode="auto">
            <a:xfrm>
              <a:off x="1536" y="3408"/>
              <a:ext cx="12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   B    C    D</a:t>
              </a:r>
            </a:p>
          </p:txBody>
        </p:sp>
      </p:grpSp>
      <p:sp>
        <p:nvSpPr>
          <p:cNvPr id="740362" name="Text Box 10"/>
          <p:cNvSpPr txBox="1">
            <a:spLocks noChangeArrowheads="1"/>
          </p:cNvSpPr>
          <p:nvPr/>
        </p:nvSpPr>
        <p:spPr bwMode="auto">
          <a:xfrm>
            <a:off x="4572000" y="4175125"/>
            <a:ext cx="14557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rgbClr val="A50021"/>
                </a:solidFill>
              </a:rPr>
              <a:t>Dist from vertex s to…</a:t>
            </a:r>
          </a:p>
        </p:txBody>
      </p:sp>
      <p:sp>
        <p:nvSpPr>
          <p:cNvPr id="740363" name="Rectangle 11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Dijkstra’s Algorithm</a:t>
            </a:r>
          </a:p>
        </p:txBody>
      </p:sp>
      <p:grpSp>
        <p:nvGrpSpPr>
          <p:cNvPr id="740364" name="Group 12"/>
          <p:cNvGrpSpPr>
            <a:grpSpLocks/>
          </p:cNvGrpSpPr>
          <p:nvPr/>
        </p:nvGrpSpPr>
        <p:grpSpPr bwMode="auto">
          <a:xfrm>
            <a:off x="6051550" y="4614863"/>
            <a:ext cx="1941513" cy="457200"/>
            <a:chOff x="3812" y="2907"/>
            <a:chExt cx="1223" cy="288"/>
          </a:xfrm>
        </p:grpSpPr>
        <p:grpSp>
          <p:nvGrpSpPr>
            <p:cNvPr id="740365" name="Group 13"/>
            <p:cNvGrpSpPr>
              <a:grpSpLocks/>
            </p:cNvGrpSpPr>
            <p:nvPr/>
          </p:nvGrpSpPr>
          <p:grpSpPr bwMode="auto">
            <a:xfrm>
              <a:off x="4133" y="3001"/>
              <a:ext cx="228" cy="81"/>
              <a:chOff x="3936" y="2784"/>
              <a:chExt cx="288" cy="96"/>
            </a:xfrm>
          </p:grpSpPr>
          <p:sp>
            <p:nvSpPr>
              <p:cNvPr id="740366" name="Oval 14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0367" name="Oval 15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0368" name="Group 16"/>
            <p:cNvGrpSpPr>
              <a:grpSpLocks/>
            </p:cNvGrpSpPr>
            <p:nvPr/>
          </p:nvGrpSpPr>
          <p:grpSpPr bwMode="auto">
            <a:xfrm>
              <a:off x="4476" y="3003"/>
              <a:ext cx="228" cy="81"/>
              <a:chOff x="3936" y="2784"/>
              <a:chExt cx="288" cy="96"/>
            </a:xfrm>
          </p:grpSpPr>
          <p:sp>
            <p:nvSpPr>
              <p:cNvPr id="740369" name="Oval 17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0370" name="Oval 18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0371" name="Group 19"/>
            <p:cNvGrpSpPr>
              <a:grpSpLocks/>
            </p:cNvGrpSpPr>
            <p:nvPr/>
          </p:nvGrpSpPr>
          <p:grpSpPr bwMode="auto">
            <a:xfrm>
              <a:off x="4807" y="2998"/>
              <a:ext cx="228" cy="81"/>
              <a:chOff x="3936" y="2784"/>
              <a:chExt cx="288" cy="96"/>
            </a:xfrm>
          </p:grpSpPr>
          <p:sp>
            <p:nvSpPr>
              <p:cNvPr id="740372" name="Oval 20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0373" name="Oval 21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40374" name="Rectangle 22"/>
            <p:cNvSpPr>
              <a:spLocks noChangeArrowheads="1"/>
            </p:cNvSpPr>
            <p:nvPr/>
          </p:nvSpPr>
          <p:spPr bwMode="auto">
            <a:xfrm>
              <a:off x="3812" y="290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0</a:t>
              </a:r>
            </a:p>
          </p:txBody>
        </p:sp>
      </p:grpSp>
      <p:sp>
        <p:nvSpPr>
          <p:cNvPr id="740375" name="Rectangle 23"/>
          <p:cNvSpPr>
            <a:spLocks noChangeArrowheads="1"/>
          </p:cNvSpPr>
          <p:nvPr/>
        </p:nvSpPr>
        <p:spPr bwMode="auto">
          <a:xfrm>
            <a:off x="439738" y="4654550"/>
            <a:ext cx="1066800" cy="9144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0376" name="Text Box 24"/>
          <p:cNvSpPr txBox="1">
            <a:spLocks noChangeArrowheads="1"/>
          </p:cNvSpPr>
          <p:nvPr/>
        </p:nvSpPr>
        <p:spPr bwMode="auto">
          <a:xfrm>
            <a:off x="152400" y="4502150"/>
            <a:ext cx="331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s</a:t>
            </a:r>
          </a:p>
        </p:txBody>
      </p:sp>
      <p:grpSp>
        <p:nvGrpSpPr>
          <p:cNvPr id="740377" name="Group 25"/>
          <p:cNvGrpSpPr>
            <a:grpSpLocks/>
          </p:cNvGrpSpPr>
          <p:nvPr/>
        </p:nvGrpSpPr>
        <p:grpSpPr bwMode="auto">
          <a:xfrm>
            <a:off x="728663" y="4267200"/>
            <a:ext cx="3729037" cy="2133600"/>
            <a:chOff x="1255" y="1056"/>
            <a:chExt cx="2349" cy="1344"/>
          </a:xfrm>
        </p:grpSpPr>
        <p:grpSp>
          <p:nvGrpSpPr>
            <p:cNvPr id="740378" name="Group 26"/>
            <p:cNvGrpSpPr>
              <a:grpSpLocks/>
            </p:cNvGrpSpPr>
            <p:nvPr/>
          </p:nvGrpSpPr>
          <p:grpSpPr bwMode="auto">
            <a:xfrm>
              <a:off x="1255" y="1344"/>
              <a:ext cx="2349" cy="1056"/>
              <a:chOff x="1584" y="3168"/>
              <a:chExt cx="2349" cy="1056"/>
            </a:xfrm>
          </p:grpSpPr>
          <p:sp>
            <p:nvSpPr>
              <p:cNvPr id="740379" name="Oval 27"/>
              <p:cNvSpPr>
                <a:spLocks noChangeArrowheads="1"/>
              </p:cNvSpPr>
              <p:nvPr/>
            </p:nvSpPr>
            <p:spPr bwMode="auto">
              <a:xfrm>
                <a:off x="2022" y="3761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0380" name="Text Box 28"/>
              <p:cNvSpPr txBox="1">
                <a:spLocks noChangeArrowheads="1"/>
              </p:cNvSpPr>
              <p:nvPr/>
            </p:nvSpPr>
            <p:spPr bwMode="auto">
              <a:xfrm>
                <a:off x="2072" y="3792"/>
                <a:ext cx="2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C</a:t>
                </a:r>
              </a:p>
            </p:txBody>
          </p:sp>
          <p:sp>
            <p:nvSpPr>
              <p:cNvPr id="740381" name="Oval 29"/>
              <p:cNvSpPr>
                <a:spLocks noChangeArrowheads="1"/>
              </p:cNvSpPr>
              <p:nvPr/>
            </p:nvSpPr>
            <p:spPr bwMode="auto">
              <a:xfrm>
                <a:off x="3597" y="3233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0382" name="Text Box 30"/>
              <p:cNvSpPr txBox="1">
                <a:spLocks noChangeArrowheads="1"/>
              </p:cNvSpPr>
              <p:nvPr/>
            </p:nvSpPr>
            <p:spPr bwMode="auto">
              <a:xfrm>
                <a:off x="3648" y="3264"/>
                <a:ext cx="23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B</a:t>
                </a:r>
              </a:p>
            </p:txBody>
          </p:sp>
          <p:sp>
            <p:nvSpPr>
              <p:cNvPr id="740383" name="Oval 31"/>
              <p:cNvSpPr>
                <a:spLocks noChangeArrowheads="1"/>
              </p:cNvSpPr>
              <p:nvPr/>
            </p:nvSpPr>
            <p:spPr bwMode="auto">
              <a:xfrm>
                <a:off x="1584" y="3216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0384" name="Text Box 32"/>
              <p:cNvSpPr txBox="1">
                <a:spLocks noChangeArrowheads="1"/>
              </p:cNvSpPr>
              <p:nvPr/>
            </p:nvSpPr>
            <p:spPr bwMode="auto">
              <a:xfrm>
                <a:off x="1595" y="3247"/>
                <a:ext cx="25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A</a:t>
                </a:r>
              </a:p>
            </p:txBody>
          </p:sp>
          <p:sp>
            <p:nvSpPr>
              <p:cNvPr id="740385" name="Oval 33"/>
              <p:cNvSpPr>
                <a:spLocks noChangeArrowheads="1"/>
              </p:cNvSpPr>
              <p:nvPr/>
            </p:nvSpPr>
            <p:spPr bwMode="auto">
              <a:xfrm>
                <a:off x="2976" y="3744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0386" name="Text Box 34"/>
              <p:cNvSpPr txBox="1">
                <a:spLocks noChangeArrowheads="1"/>
              </p:cNvSpPr>
              <p:nvPr/>
            </p:nvSpPr>
            <p:spPr bwMode="auto">
              <a:xfrm>
                <a:off x="3026" y="3775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D</a:t>
                </a:r>
              </a:p>
            </p:txBody>
          </p:sp>
          <p:sp>
            <p:nvSpPr>
              <p:cNvPr id="740387" name="Line 35"/>
              <p:cNvSpPr>
                <a:spLocks noChangeShapeType="1"/>
              </p:cNvSpPr>
              <p:nvPr/>
            </p:nvSpPr>
            <p:spPr bwMode="auto">
              <a:xfrm>
                <a:off x="1920" y="3408"/>
                <a:ext cx="168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0388" name="Line 36"/>
              <p:cNvSpPr>
                <a:spLocks noChangeShapeType="1"/>
              </p:cNvSpPr>
              <p:nvPr/>
            </p:nvSpPr>
            <p:spPr bwMode="auto">
              <a:xfrm>
                <a:off x="1824" y="3552"/>
                <a:ext cx="240" cy="288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0389" name="Line 37"/>
              <p:cNvSpPr>
                <a:spLocks noChangeShapeType="1"/>
              </p:cNvSpPr>
              <p:nvPr/>
            </p:nvSpPr>
            <p:spPr bwMode="auto">
              <a:xfrm>
                <a:off x="2352" y="3936"/>
                <a:ext cx="624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0390" name="Line 38"/>
              <p:cNvSpPr>
                <a:spLocks noChangeShapeType="1"/>
              </p:cNvSpPr>
              <p:nvPr/>
            </p:nvSpPr>
            <p:spPr bwMode="auto">
              <a:xfrm flipV="1">
                <a:off x="3312" y="3552"/>
                <a:ext cx="432" cy="336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0391" name="Text Box 39"/>
              <p:cNvSpPr txBox="1">
                <a:spLocks noChangeArrowheads="1"/>
              </p:cNvSpPr>
              <p:nvPr/>
            </p:nvSpPr>
            <p:spPr bwMode="auto">
              <a:xfrm>
                <a:off x="2592" y="3168"/>
                <a:ext cx="31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10</a:t>
                </a:r>
              </a:p>
            </p:txBody>
          </p:sp>
          <p:sp>
            <p:nvSpPr>
              <p:cNvPr id="740392" name="Text Box 40"/>
              <p:cNvSpPr txBox="1">
                <a:spLocks noChangeArrowheads="1"/>
              </p:cNvSpPr>
              <p:nvPr/>
            </p:nvSpPr>
            <p:spPr bwMode="auto">
              <a:xfrm>
                <a:off x="1718" y="3595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2</a:t>
                </a:r>
              </a:p>
            </p:txBody>
          </p:sp>
          <p:sp>
            <p:nvSpPr>
              <p:cNvPr id="740393" name="Text Box 41"/>
              <p:cNvSpPr txBox="1">
                <a:spLocks noChangeArrowheads="1"/>
              </p:cNvSpPr>
              <p:nvPr/>
            </p:nvSpPr>
            <p:spPr bwMode="auto">
              <a:xfrm>
                <a:off x="2599" y="3936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2</a:t>
                </a:r>
              </a:p>
            </p:txBody>
          </p:sp>
          <p:sp>
            <p:nvSpPr>
              <p:cNvPr id="740394" name="Text Box 42"/>
              <p:cNvSpPr txBox="1">
                <a:spLocks noChangeArrowheads="1"/>
              </p:cNvSpPr>
              <p:nvPr/>
            </p:nvSpPr>
            <p:spPr bwMode="auto">
              <a:xfrm>
                <a:off x="3511" y="3648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2</a:t>
                </a:r>
              </a:p>
            </p:txBody>
          </p:sp>
        </p:grpSp>
        <p:sp>
          <p:nvSpPr>
            <p:cNvPr id="740395" name="Text Box 43"/>
            <p:cNvSpPr txBox="1">
              <a:spLocks noChangeArrowheads="1"/>
            </p:cNvSpPr>
            <p:nvPr/>
          </p:nvSpPr>
          <p:spPr bwMode="auto">
            <a:xfrm>
              <a:off x="2304" y="1056"/>
              <a:ext cx="2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A50021"/>
                  </a:solidFill>
                </a:rPr>
                <a:t>G</a:t>
              </a:r>
            </a:p>
          </p:txBody>
        </p:sp>
      </p:grpSp>
      <p:sp>
        <p:nvSpPr>
          <p:cNvPr id="740396" name="Line 44"/>
          <p:cNvSpPr>
            <a:spLocks noChangeShapeType="1"/>
          </p:cNvSpPr>
          <p:nvPr/>
        </p:nvSpPr>
        <p:spPr bwMode="auto">
          <a:xfrm>
            <a:off x="1219200" y="5235575"/>
            <a:ext cx="1752600" cy="5334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0397" name="Text Box 45"/>
          <p:cNvSpPr txBox="1">
            <a:spLocks noChangeArrowheads="1"/>
          </p:cNvSpPr>
          <p:nvPr/>
        </p:nvSpPr>
        <p:spPr bwMode="auto">
          <a:xfrm>
            <a:off x="2378075" y="530701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740398" name="Text Box 46"/>
          <p:cNvSpPr txBox="1">
            <a:spLocks noChangeArrowheads="1"/>
          </p:cNvSpPr>
          <p:nvPr/>
        </p:nvSpPr>
        <p:spPr bwMode="auto">
          <a:xfrm>
            <a:off x="4432300" y="5380038"/>
            <a:ext cx="47117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>
                <a:solidFill>
                  <a:schemeClr val="accent2"/>
                </a:solidFill>
              </a:rPr>
              <a:t>Idea</a:t>
            </a:r>
            <a:r>
              <a:rPr lang="en-US" sz="2200"/>
              <a:t>: We start at node A so we’re 0 steps away from node A. We assume the other vertices are infinitely far away from 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40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40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40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0355" grpId="0" autoUpdateAnimBg="0"/>
      <p:bldP spid="740398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DC36B-93C2-4323-8315-33D1F4339BB3}" type="slidenum">
              <a:rPr lang="en-US"/>
              <a:pPr/>
              <a:t>48</a:t>
            </a:fld>
            <a:endParaRPr lang="en-US"/>
          </a:p>
        </p:txBody>
      </p:sp>
      <p:sp>
        <p:nvSpPr>
          <p:cNvPr id="741378" name="Text Box 2"/>
          <p:cNvSpPr txBox="1">
            <a:spLocks noChangeArrowheads="1"/>
          </p:cNvSpPr>
          <p:nvPr/>
        </p:nvSpPr>
        <p:spPr bwMode="auto">
          <a:xfrm>
            <a:off x="304800" y="1054100"/>
            <a:ext cx="8499475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Dijkstra’s Algorithm uses 2 data structures:</a:t>
            </a:r>
          </a:p>
          <a:p>
            <a:endParaRPr lang="en-US" sz="1800">
              <a:solidFill>
                <a:schemeClr val="tx2"/>
              </a:solidFill>
              <a:latin typeface="Comic Sans MS" pitchFamily="66" charset="0"/>
            </a:endParaRPr>
          </a:p>
          <a:p>
            <a:pPr>
              <a:buFontTx/>
              <a:buAutoNum type="arabicPeriod" startAt="2"/>
            </a:pPr>
            <a:r>
              <a:rPr lang="en-US" sz="2300">
                <a:solidFill>
                  <a:schemeClr val="tx2"/>
                </a:solidFill>
                <a:latin typeface="Comic Sans MS" pitchFamily="66" charset="0"/>
              </a:rPr>
              <a:t>An </a:t>
            </a:r>
            <a:r>
              <a:rPr lang="en-US" sz="2300">
                <a:latin typeface="Comic Sans MS" pitchFamily="66" charset="0"/>
              </a:rPr>
              <a:t>array</a:t>
            </a:r>
            <a:r>
              <a:rPr lang="en-US" sz="2300">
                <a:solidFill>
                  <a:srgbClr val="A50021"/>
                </a:solidFill>
                <a:latin typeface="Comic Sans MS" pitchFamily="66" charset="0"/>
              </a:rPr>
              <a:t> </a:t>
            </a:r>
            <a:r>
              <a:rPr lang="en-US" sz="2300">
                <a:latin typeface="Comic Sans MS" pitchFamily="66" charset="0"/>
              </a:rPr>
              <a:t>called </a:t>
            </a:r>
            <a:r>
              <a:rPr lang="en-US" sz="2300">
                <a:solidFill>
                  <a:srgbClr val="FF3300"/>
                </a:solidFill>
                <a:latin typeface="Comic Sans MS" pitchFamily="66" charset="0"/>
              </a:rPr>
              <a:t>Done </a:t>
            </a:r>
            <a:r>
              <a:rPr lang="en-US" sz="2300">
                <a:latin typeface="Comic Sans MS" pitchFamily="66" charset="0"/>
              </a:rPr>
              <a:t>that holds </a:t>
            </a:r>
            <a:r>
              <a:rPr lang="en-US" sz="2300">
                <a:solidFill>
                  <a:srgbClr val="A50021"/>
                </a:solidFill>
                <a:latin typeface="Comic Sans MS" pitchFamily="66" charset="0"/>
              </a:rPr>
              <a:t>true</a:t>
            </a:r>
            <a:r>
              <a:rPr lang="en-US" sz="2300">
                <a:latin typeface="Comic Sans MS" pitchFamily="66" charset="0"/>
              </a:rPr>
              <a:t> for each vertex that has been fully processed, and </a:t>
            </a:r>
            <a:r>
              <a:rPr lang="en-US" sz="2300">
                <a:solidFill>
                  <a:srgbClr val="A50021"/>
                </a:solidFill>
                <a:latin typeface="Comic Sans MS" pitchFamily="66" charset="0"/>
              </a:rPr>
              <a:t>false</a:t>
            </a:r>
            <a:r>
              <a:rPr lang="en-US" sz="2300">
                <a:latin typeface="Comic Sans MS" pitchFamily="66" charset="0"/>
              </a:rPr>
              <a:t> otherwise.</a:t>
            </a:r>
          </a:p>
        </p:txBody>
      </p:sp>
      <p:sp>
        <p:nvSpPr>
          <p:cNvPr id="741379" name="Text Box 3"/>
          <p:cNvSpPr txBox="1">
            <a:spLocks noChangeArrowheads="1"/>
          </p:cNvSpPr>
          <p:nvPr/>
        </p:nvSpPr>
        <p:spPr bwMode="auto">
          <a:xfrm>
            <a:off x="728663" y="2622550"/>
            <a:ext cx="8415337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300"/>
              <a:t>For each vertex </a:t>
            </a:r>
            <a:r>
              <a:rPr lang="en-US" sz="2300">
                <a:solidFill>
                  <a:srgbClr val="FF3300"/>
                </a:solidFill>
              </a:rPr>
              <a:t>i</a:t>
            </a:r>
            <a:r>
              <a:rPr lang="en-US" sz="2300"/>
              <a:t>, </a:t>
            </a:r>
            <a:r>
              <a:rPr lang="en-US" sz="2300">
                <a:solidFill>
                  <a:srgbClr val="FF3300"/>
                </a:solidFill>
              </a:rPr>
              <a:t>Done[i]</a:t>
            </a:r>
            <a:r>
              <a:rPr lang="en-US" sz="2300"/>
              <a:t> </a:t>
            </a:r>
            <a:r>
              <a:rPr lang="en-US" sz="2300">
                <a:solidFill>
                  <a:schemeClr val="tx1"/>
                </a:solidFill>
              </a:rPr>
              <a:t>starts out with</a:t>
            </a:r>
            <a:r>
              <a:rPr lang="en-US" sz="2300"/>
              <a:t> a value of </a:t>
            </a:r>
            <a:r>
              <a:rPr lang="en-US" sz="2300">
                <a:solidFill>
                  <a:srgbClr val="A50021"/>
                </a:solidFill>
              </a:rPr>
              <a:t>false</a:t>
            </a:r>
            <a:r>
              <a:rPr lang="en-US" sz="2300"/>
              <a:t>.</a:t>
            </a:r>
          </a:p>
        </p:txBody>
      </p:sp>
      <p:grpSp>
        <p:nvGrpSpPr>
          <p:cNvPr id="741380" name="Group 4"/>
          <p:cNvGrpSpPr>
            <a:grpSpLocks/>
          </p:cNvGrpSpPr>
          <p:nvPr/>
        </p:nvGrpSpPr>
        <p:grpSpPr bwMode="auto">
          <a:xfrm>
            <a:off x="5943600" y="4267200"/>
            <a:ext cx="2133600" cy="795338"/>
            <a:chOff x="1488" y="3408"/>
            <a:chExt cx="1344" cy="501"/>
          </a:xfrm>
        </p:grpSpPr>
        <p:sp>
          <p:nvSpPr>
            <p:cNvPr id="741381" name="Rectangle 5"/>
            <p:cNvSpPr>
              <a:spLocks noChangeArrowheads="1"/>
            </p:cNvSpPr>
            <p:nvPr/>
          </p:nvSpPr>
          <p:spPr bwMode="auto">
            <a:xfrm>
              <a:off x="1488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1382" name="Rectangle 6"/>
            <p:cNvSpPr>
              <a:spLocks noChangeArrowheads="1"/>
            </p:cNvSpPr>
            <p:nvPr/>
          </p:nvSpPr>
          <p:spPr bwMode="auto">
            <a:xfrm>
              <a:off x="1824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1383" name="Rectangle 7"/>
            <p:cNvSpPr>
              <a:spLocks noChangeArrowheads="1"/>
            </p:cNvSpPr>
            <p:nvPr/>
          </p:nvSpPr>
          <p:spPr bwMode="auto">
            <a:xfrm>
              <a:off x="2160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1384" name="Rectangle 8"/>
            <p:cNvSpPr>
              <a:spLocks noChangeArrowheads="1"/>
            </p:cNvSpPr>
            <p:nvPr/>
          </p:nvSpPr>
          <p:spPr bwMode="auto">
            <a:xfrm>
              <a:off x="2496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1385" name="Text Box 9"/>
            <p:cNvSpPr txBox="1">
              <a:spLocks noChangeArrowheads="1"/>
            </p:cNvSpPr>
            <p:nvPr/>
          </p:nvSpPr>
          <p:spPr bwMode="auto">
            <a:xfrm>
              <a:off x="1536" y="3408"/>
              <a:ext cx="12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   B    C    D</a:t>
              </a:r>
            </a:p>
          </p:txBody>
        </p:sp>
      </p:grpSp>
      <p:sp>
        <p:nvSpPr>
          <p:cNvPr id="741387" name="Rectangle 11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Dijkstra’s Algorithm</a:t>
            </a:r>
          </a:p>
        </p:txBody>
      </p:sp>
      <p:grpSp>
        <p:nvGrpSpPr>
          <p:cNvPr id="741388" name="Group 12"/>
          <p:cNvGrpSpPr>
            <a:grpSpLocks/>
          </p:cNvGrpSpPr>
          <p:nvPr/>
        </p:nvGrpSpPr>
        <p:grpSpPr bwMode="auto">
          <a:xfrm>
            <a:off x="6051550" y="4614863"/>
            <a:ext cx="1941513" cy="457200"/>
            <a:chOff x="3812" y="2907"/>
            <a:chExt cx="1223" cy="288"/>
          </a:xfrm>
        </p:grpSpPr>
        <p:grpSp>
          <p:nvGrpSpPr>
            <p:cNvPr id="741389" name="Group 13"/>
            <p:cNvGrpSpPr>
              <a:grpSpLocks/>
            </p:cNvGrpSpPr>
            <p:nvPr/>
          </p:nvGrpSpPr>
          <p:grpSpPr bwMode="auto">
            <a:xfrm>
              <a:off x="4133" y="3001"/>
              <a:ext cx="228" cy="81"/>
              <a:chOff x="3936" y="2784"/>
              <a:chExt cx="288" cy="96"/>
            </a:xfrm>
          </p:grpSpPr>
          <p:sp>
            <p:nvSpPr>
              <p:cNvPr id="741390" name="Oval 14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1391" name="Oval 15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1392" name="Group 16"/>
            <p:cNvGrpSpPr>
              <a:grpSpLocks/>
            </p:cNvGrpSpPr>
            <p:nvPr/>
          </p:nvGrpSpPr>
          <p:grpSpPr bwMode="auto">
            <a:xfrm>
              <a:off x="4476" y="3003"/>
              <a:ext cx="228" cy="81"/>
              <a:chOff x="3936" y="2784"/>
              <a:chExt cx="288" cy="96"/>
            </a:xfrm>
          </p:grpSpPr>
          <p:sp>
            <p:nvSpPr>
              <p:cNvPr id="741393" name="Oval 17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1394" name="Oval 18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1395" name="Group 19"/>
            <p:cNvGrpSpPr>
              <a:grpSpLocks/>
            </p:cNvGrpSpPr>
            <p:nvPr/>
          </p:nvGrpSpPr>
          <p:grpSpPr bwMode="auto">
            <a:xfrm>
              <a:off x="4807" y="2998"/>
              <a:ext cx="228" cy="81"/>
              <a:chOff x="3936" y="2784"/>
              <a:chExt cx="288" cy="96"/>
            </a:xfrm>
          </p:grpSpPr>
          <p:sp>
            <p:nvSpPr>
              <p:cNvPr id="741396" name="Oval 20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1397" name="Oval 21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41398" name="Rectangle 22"/>
            <p:cNvSpPr>
              <a:spLocks noChangeArrowheads="1"/>
            </p:cNvSpPr>
            <p:nvPr/>
          </p:nvSpPr>
          <p:spPr bwMode="auto">
            <a:xfrm>
              <a:off x="3812" y="290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0</a:t>
              </a:r>
            </a:p>
          </p:txBody>
        </p:sp>
      </p:grpSp>
      <p:sp>
        <p:nvSpPr>
          <p:cNvPr id="741399" name="Rectangle 23"/>
          <p:cNvSpPr>
            <a:spLocks noChangeArrowheads="1"/>
          </p:cNvSpPr>
          <p:nvPr/>
        </p:nvSpPr>
        <p:spPr bwMode="auto">
          <a:xfrm>
            <a:off x="439738" y="4654550"/>
            <a:ext cx="1066800" cy="9144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1400" name="Text Box 24"/>
          <p:cNvSpPr txBox="1">
            <a:spLocks noChangeArrowheads="1"/>
          </p:cNvSpPr>
          <p:nvPr/>
        </p:nvSpPr>
        <p:spPr bwMode="auto">
          <a:xfrm>
            <a:off x="152400" y="4502150"/>
            <a:ext cx="331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s</a:t>
            </a:r>
          </a:p>
        </p:txBody>
      </p:sp>
      <p:grpSp>
        <p:nvGrpSpPr>
          <p:cNvPr id="741401" name="Group 25"/>
          <p:cNvGrpSpPr>
            <a:grpSpLocks/>
          </p:cNvGrpSpPr>
          <p:nvPr/>
        </p:nvGrpSpPr>
        <p:grpSpPr bwMode="auto">
          <a:xfrm>
            <a:off x="728663" y="4267200"/>
            <a:ext cx="3729037" cy="2133600"/>
            <a:chOff x="1255" y="1056"/>
            <a:chExt cx="2349" cy="1344"/>
          </a:xfrm>
        </p:grpSpPr>
        <p:grpSp>
          <p:nvGrpSpPr>
            <p:cNvPr id="741402" name="Group 26"/>
            <p:cNvGrpSpPr>
              <a:grpSpLocks/>
            </p:cNvGrpSpPr>
            <p:nvPr/>
          </p:nvGrpSpPr>
          <p:grpSpPr bwMode="auto">
            <a:xfrm>
              <a:off x="1255" y="1344"/>
              <a:ext cx="2349" cy="1056"/>
              <a:chOff x="1584" y="3168"/>
              <a:chExt cx="2349" cy="1056"/>
            </a:xfrm>
          </p:grpSpPr>
          <p:sp>
            <p:nvSpPr>
              <p:cNvPr id="741403" name="Oval 27"/>
              <p:cNvSpPr>
                <a:spLocks noChangeArrowheads="1"/>
              </p:cNvSpPr>
              <p:nvPr/>
            </p:nvSpPr>
            <p:spPr bwMode="auto">
              <a:xfrm>
                <a:off x="2022" y="3761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1404" name="Text Box 28"/>
              <p:cNvSpPr txBox="1">
                <a:spLocks noChangeArrowheads="1"/>
              </p:cNvSpPr>
              <p:nvPr/>
            </p:nvSpPr>
            <p:spPr bwMode="auto">
              <a:xfrm>
                <a:off x="2072" y="3792"/>
                <a:ext cx="2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C</a:t>
                </a:r>
              </a:p>
            </p:txBody>
          </p:sp>
          <p:sp>
            <p:nvSpPr>
              <p:cNvPr id="741405" name="Oval 29"/>
              <p:cNvSpPr>
                <a:spLocks noChangeArrowheads="1"/>
              </p:cNvSpPr>
              <p:nvPr/>
            </p:nvSpPr>
            <p:spPr bwMode="auto">
              <a:xfrm>
                <a:off x="3597" y="3233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1406" name="Text Box 30"/>
              <p:cNvSpPr txBox="1">
                <a:spLocks noChangeArrowheads="1"/>
              </p:cNvSpPr>
              <p:nvPr/>
            </p:nvSpPr>
            <p:spPr bwMode="auto">
              <a:xfrm>
                <a:off x="3648" y="3264"/>
                <a:ext cx="23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B</a:t>
                </a:r>
              </a:p>
            </p:txBody>
          </p:sp>
          <p:sp>
            <p:nvSpPr>
              <p:cNvPr id="741407" name="Oval 31"/>
              <p:cNvSpPr>
                <a:spLocks noChangeArrowheads="1"/>
              </p:cNvSpPr>
              <p:nvPr/>
            </p:nvSpPr>
            <p:spPr bwMode="auto">
              <a:xfrm>
                <a:off x="1584" y="3216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1408" name="Text Box 32"/>
              <p:cNvSpPr txBox="1">
                <a:spLocks noChangeArrowheads="1"/>
              </p:cNvSpPr>
              <p:nvPr/>
            </p:nvSpPr>
            <p:spPr bwMode="auto">
              <a:xfrm>
                <a:off x="1595" y="3247"/>
                <a:ext cx="25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A</a:t>
                </a:r>
              </a:p>
            </p:txBody>
          </p:sp>
          <p:sp>
            <p:nvSpPr>
              <p:cNvPr id="741409" name="Oval 33"/>
              <p:cNvSpPr>
                <a:spLocks noChangeArrowheads="1"/>
              </p:cNvSpPr>
              <p:nvPr/>
            </p:nvSpPr>
            <p:spPr bwMode="auto">
              <a:xfrm>
                <a:off x="2976" y="3744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1410" name="Text Box 34"/>
              <p:cNvSpPr txBox="1">
                <a:spLocks noChangeArrowheads="1"/>
              </p:cNvSpPr>
              <p:nvPr/>
            </p:nvSpPr>
            <p:spPr bwMode="auto">
              <a:xfrm>
                <a:off x="3026" y="3775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D</a:t>
                </a:r>
              </a:p>
            </p:txBody>
          </p:sp>
          <p:sp>
            <p:nvSpPr>
              <p:cNvPr id="741411" name="Line 35"/>
              <p:cNvSpPr>
                <a:spLocks noChangeShapeType="1"/>
              </p:cNvSpPr>
              <p:nvPr/>
            </p:nvSpPr>
            <p:spPr bwMode="auto">
              <a:xfrm>
                <a:off x="1920" y="3408"/>
                <a:ext cx="168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1412" name="Line 36"/>
              <p:cNvSpPr>
                <a:spLocks noChangeShapeType="1"/>
              </p:cNvSpPr>
              <p:nvPr/>
            </p:nvSpPr>
            <p:spPr bwMode="auto">
              <a:xfrm>
                <a:off x="1824" y="3552"/>
                <a:ext cx="240" cy="288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1413" name="Line 37"/>
              <p:cNvSpPr>
                <a:spLocks noChangeShapeType="1"/>
              </p:cNvSpPr>
              <p:nvPr/>
            </p:nvSpPr>
            <p:spPr bwMode="auto">
              <a:xfrm>
                <a:off x="2352" y="3936"/>
                <a:ext cx="624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1414" name="Line 38"/>
              <p:cNvSpPr>
                <a:spLocks noChangeShapeType="1"/>
              </p:cNvSpPr>
              <p:nvPr/>
            </p:nvSpPr>
            <p:spPr bwMode="auto">
              <a:xfrm flipV="1">
                <a:off x="3312" y="3552"/>
                <a:ext cx="432" cy="336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1415" name="Text Box 39"/>
              <p:cNvSpPr txBox="1">
                <a:spLocks noChangeArrowheads="1"/>
              </p:cNvSpPr>
              <p:nvPr/>
            </p:nvSpPr>
            <p:spPr bwMode="auto">
              <a:xfrm>
                <a:off x="2592" y="3168"/>
                <a:ext cx="31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10</a:t>
                </a:r>
              </a:p>
            </p:txBody>
          </p:sp>
          <p:sp>
            <p:nvSpPr>
              <p:cNvPr id="741416" name="Text Box 40"/>
              <p:cNvSpPr txBox="1">
                <a:spLocks noChangeArrowheads="1"/>
              </p:cNvSpPr>
              <p:nvPr/>
            </p:nvSpPr>
            <p:spPr bwMode="auto">
              <a:xfrm>
                <a:off x="1718" y="3595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2</a:t>
                </a:r>
              </a:p>
            </p:txBody>
          </p:sp>
          <p:sp>
            <p:nvSpPr>
              <p:cNvPr id="741417" name="Text Box 41"/>
              <p:cNvSpPr txBox="1">
                <a:spLocks noChangeArrowheads="1"/>
              </p:cNvSpPr>
              <p:nvPr/>
            </p:nvSpPr>
            <p:spPr bwMode="auto">
              <a:xfrm>
                <a:off x="2599" y="3936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2</a:t>
                </a:r>
              </a:p>
            </p:txBody>
          </p:sp>
          <p:sp>
            <p:nvSpPr>
              <p:cNvPr id="741418" name="Text Box 42"/>
              <p:cNvSpPr txBox="1">
                <a:spLocks noChangeArrowheads="1"/>
              </p:cNvSpPr>
              <p:nvPr/>
            </p:nvSpPr>
            <p:spPr bwMode="auto">
              <a:xfrm>
                <a:off x="3511" y="3648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2</a:t>
                </a:r>
              </a:p>
            </p:txBody>
          </p:sp>
        </p:grpSp>
        <p:sp>
          <p:nvSpPr>
            <p:cNvPr id="741419" name="Text Box 43"/>
            <p:cNvSpPr txBox="1">
              <a:spLocks noChangeArrowheads="1"/>
            </p:cNvSpPr>
            <p:nvPr/>
          </p:nvSpPr>
          <p:spPr bwMode="auto">
            <a:xfrm>
              <a:off x="2304" y="1056"/>
              <a:ext cx="2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A50021"/>
                  </a:solidFill>
                </a:rPr>
                <a:t>G</a:t>
              </a:r>
            </a:p>
          </p:txBody>
        </p:sp>
      </p:grpSp>
      <p:sp>
        <p:nvSpPr>
          <p:cNvPr id="741420" name="Line 44"/>
          <p:cNvSpPr>
            <a:spLocks noChangeShapeType="1"/>
          </p:cNvSpPr>
          <p:nvPr/>
        </p:nvSpPr>
        <p:spPr bwMode="auto">
          <a:xfrm>
            <a:off x="1219200" y="5235575"/>
            <a:ext cx="1752600" cy="5334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1421" name="Text Box 45"/>
          <p:cNvSpPr txBox="1">
            <a:spLocks noChangeArrowheads="1"/>
          </p:cNvSpPr>
          <p:nvPr/>
        </p:nvSpPr>
        <p:spPr bwMode="auto">
          <a:xfrm>
            <a:off x="2378075" y="530701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grpSp>
        <p:nvGrpSpPr>
          <p:cNvPr id="741423" name="Group 47"/>
          <p:cNvGrpSpPr>
            <a:grpSpLocks/>
          </p:cNvGrpSpPr>
          <p:nvPr/>
        </p:nvGrpSpPr>
        <p:grpSpPr bwMode="auto">
          <a:xfrm>
            <a:off x="5948363" y="5443538"/>
            <a:ext cx="2933700" cy="795337"/>
            <a:chOff x="1488" y="3408"/>
            <a:chExt cx="1344" cy="501"/>
          </a:xfrm>
        </p:grpSpPr>
        <p:sp>
          <p:nvSpPr>
            <p:cNvPr id="741424" name="Rectangle 48"/>
            <p:cNvSpPr>
              <a:spLocks noChangeArrowheads="1"/>
            </p:cNvSpPr>
            <p:nvPr/>
          </p:nvSpPr>
          <p:spPr bwMode="auto">
            <a:xfrm>
              <a:off x="1488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1425" name="Rectangle 49"/>
            <p:cNvSpPr>
              <a:spLocks noChangeArrowheads="1"/>
            </p:cNvSpPr>
            <p:nvPr/>
          </p:nvSpPr>
          <p:spPr bwMode="auto">
            <a:xfrm>
              <a:off x="1824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1426" name="Rectangle 50"/>
            <p:cNvSpPr>
              <a:spLocks noChangeArrowheads="1"/>
            </p:cNvSpPr>
            <p:nvPr/>
          </p:nvSpPr>
          <p:spPr bwMode="auto">
            <a:xfrm>
              <a:off x="2160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1427" name="Rectangle 51"/>
            <p:cNvSpPr>
              <a:spLocks noChangeArrowheads="1"/>
            </p:cNvSpPr>
            <p:nvPr/>
          </p:nvSpPr>
          <p:spPr bwMode="auto">
            <a:xfrm>
              <a:off x="2496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1428" name="Text Box 52"/>
            <p:cNvSpPr txBox="1">
              <a:spLocks noChangeArrowheads="1"/>
            </p:cNvSpPr>
            <p:nvPr/>
          </p:nvSpPr>
          <p:spPr bwMode="auto">
            <a:xfrm>
              <a:off x="1536" y="3408"/>
              <a:ext cx="12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      B       C      D</a:t>
              </a:r>
            </a:p>
          </p:txBody>
        </p:sp>
      </p:grpSp>
      <p:sp>
        <p:nvSpPr>
          <p:cNvPr id="741429" name="Text Box 53"/>
          <p:cNvSpPr txBox="1">
            <a:spLocks noChangeArrowheads="1"/>
          </p:cNvSpPr>
          <p:nvPr/>
        </p:nvSpPr>
        <p:spPr bwMode="auto">
          <a:xfrm>
            <a:off x="5072063" y="5410200"/>
            <a:ext cx="892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A50021"/>
                </a:solidFill>
              </a:rPr>
              <a:t>Done</a:t>
            </a:r>
          </a:p>
        </p:txBody>
      </p:sp>
      <p:sp>
        <p:nvSpPr>
          <p:cNvPr id="741441" name="Text Box 65"/>
          <p:cNvSpPr txBox="1">
            <a:spLocks noChangeArrowheads="1"/>
          </p:cNvSpPr>
          <p:nvPr/>
        </p:nvSpPr>
        <p:spPr bwMode="auto">
          <a:xfrm>
            <a:off x="5910263" y="5815013"/>
            <a:ext cx="31178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>
                <a:solidFill>
                  <a:srgbClr val="FF3300"/>
                </a:solidFill>
              </a:rPr>
              <a:t>false false false false </a:t>
            </a:r>
          </a:p>
        </p:txBody>
      </p:sp>
      <p:sp>
        <p:nvSpPr>
          <p:cNvPr id="741442" name="Text Box 66"/>
          <p:cNvSpPr txBox="1">
            <a:spLocks noChangeArrowheads="1"/>
          </p:cNvSpPr>
          <p:nvPr/>
        </p:nvSpPr>
        <p:spPr bwMode="auto">
          <a:xfrm>
            <a:off x="4572000" y="4175125"/>
            <a:ext cx="14557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rgbClr val="A50021"/>
                </a:solidFill>
              </a:rPr>
              <a:t>Dist from vertex s to…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4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1379" grpId="0" autoUpdateAnimBg="0"/>
      <p:bldP spid="741441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B255-21E8-4EEC-B33F-9B29F37AC27C}" type="slidenum">
              <a:rPr lang="en-US"/>
              <a:pPr/>
              <a:t>49</a:t>
            </a:fld>
            <a:endParaRPr lang="en-US"/>
          </a:p>
        </p:txBody>
      </p:sp>
      <p:sp>
        <p:nvSpPr>
          <p:cNvPr id="739330" name="Rectangle 2"/>
          <p:cNvSpPr>
            <a:spLocks noChangeArrowheads="1"/>
          </p:cNvSpPr>
          <p:nvPr/>
        </p:nvSpPr>
        <p:spPr bwMode="auto">
          <a:xfrm>
            <a:off x="152400" y="1225550"/>
            <a:ext cx="5721350" cy="51943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900"/>
              <a:t>While there are still unprocessed vertices:</a:t>
            </a:r>
          </a:p>
          <a:p>
            <a:pPr>
              <a:spcBef>
                <a:spcPct val="50000"/>
              </a:spcBef>
            </a:pPr>
            <a:r>
              <a:rPr lang="en-US" sz="600"/>
              <a:t/>
            </a:r>
            <a:br>
              <a:rPr lang="en-US" sz="600"/>
            </a:br>
            <a:r>
              <a:rPr lang="en-US" sz="1900"/>
              <a:t>   Set 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 = the closest unprocessed vertex to </a:t>
            </a:r>
            <a:br>
              <a:rPr lang="en-US" sz="1900"/>
            </a:br>
            <a:r>
              <a:rPr lang="en-US" sz="1900"/>
              <a:t>                 the start vertex </a:t>
            </a:r>
            <a:r>
              <a:rPr lang="en-US" sz="1900">
                <a:solidFill>
                  <a:srgbClr val="A50021"/>
                </a:solidFill>
              </a:rPr>
              <a:t>s</a:t>
            </a:r>
            <a:r>
              <a:rPr lang="en-US" sz="1900"/>
              <a:t> </a:t>
            </a:r>
          </a:p>
          <a:p>
            <a:pPr>
              <a:spcBef>
                <a:spcPct val="50000"/>
              </a:spcBef>
            </a:pPr>
            <a:r>
              <a:rPr lang="en-US" sz="1900"/>
              <a:t>   Mark vertex 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 as processed: Done[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] = true.</a:t>
            </a:r>
          </a:p>
          <a:p>
            <a:pPr>
              <a:spcBef>
                <a:spcPct val="50000"/>
              </a:spcBef>
            </a:pPr>
            <a:r>
              <a:rPr lang="en-US" sz="1900"/>
              <a:t>   We now know how to reach </a:t>
            </a:r>
            <a:r>
              <a:rPr lang="en-US" sz="1900">
                <a:solidFill>
                  <a:srgbClr val="A50021"/>
                </a:solidFill>
              </a:rPr>
              <a:t>u </a:t>
            </a:r>
            <a:r>
              <a:rPr lang="en-US" sz="1900"/>
              <a:t>optimally from </a:t>
            </a:r>
            <a:r>
              <a:rPr lang="en-US" sz="1900">
                <a:solidFill>
                  <a:srgbClr val="A50021"/>
                </a:solidFill>
              </a:rPr>
              <a:t>s</a:t>
            </a:r>
          </a:p>
          <a:p>
            <a:pPr>
              <a:spcBef>
                <a:spcPct val="50000"/>
              </a:spcBef>
            </a:pPr>
            <a:r>
              <a:rPr lang="en-US" sz="1900"/>
              <a:t>   Loop through all unprocessed vertices:</a:t>
            </a:r>
          </a:p>
          <a:p>
            <a:pPr>
              <a:spcBef>
                <a:spcPct val="50000"/>
              </a:spcBef>
            </a:pPr>
            <a:r>
              <a:rPr lang="en-US" sz="600"/>
              <a:t/>
            </a:r>
            <a:br>
              <a:rPr lang="en-US" sz="600"/>
            </a:br>
            <a:r>
              <a:rPr lang="en-US" sz="1900"/>
              <a:t>      Set </a:t>
            </a:r>
            <a:r>
              <a:rPr lang="en-US" sz="1900">
                <a:solidFill>
                  <a:srgbClr val="A50021"/>
                </a:solidFill>
              </a:rPr>
              <a:t>v</a:t>
            </a:r>
            <a:r>
              <a:rPr lang="en-US" sz="1900"/>
              <a:t> = the next unprocessed vertex</a:t>
            </a:r>
            <a:br>
              <a:rPr lang="en-US" sz="1900"/>
            </a:br>
            <a:r>
              <a:rPr lang="en-US" sz="600"/>
              <a:t> </a:t>
            </a:r>
            <a:r>
              <a:rPr lang="en-US" sz="1900"/>
              <a:t/>
            </a:r>
            <a:br>
              <a:rPr lang="en-US" sz="1900"/>
            </a:br>
            <a:r>
              <a:rPr lang="en-US" sz="1900"/>
              <a:t>      If there’s an edge from 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 to </a:t>
            </a:r>
            <a:r>
              <a:rPr lang="en-US" sz="1900">
                <a:solidFill>
                  <a:srgbClr val="A50021"/>
                </a:solidFill>
              </a:rPr>
              <a:t>v</a:t>
            </a:r>
            <a:r>
              <a:rPr lang="en-US" sz="1900"/>
              <a:t> then compare:</a:t>
            </a:r>
            <a:br>
              <a:rPr lang="en-US" sz="1900"/>
            </a:br>
            <a:r>
              <a:rPr lang="en-US" sz="600"/>
              <a:t> </a:t>
            </a:r>
            <a:br>
              <a:rPr lang="en-US" sz="600"/>
            </a:br>
            <a:r>
              <a:rPr lang="en-US" sz="1900"/>
              <a:t>           a. the previously computed path from </a:t>
            </a:r>
            <a:r>
              <a:rPr lang="en-US" sz="1900">
                <a:solidFill>
                  <a:srgbClr val="A50021"/>
                </a:solidFill>
              </a:rPr>
              <a:t>s</a:t>
            </a:r>
            <a:r>
              <a:rPr lang="en-US" sz="1900"/>
              <a:t> to </a:t>
            </a:r>
            <a:br>
              <a:rPr lang="en-US" sz="1900"/>
            </a:br>
            <a:r>
              <a:rPr lang="en-US" sz="1900"/>
              <a:t>               </a:t>
            </a:r>
            <a:r>
              <a:rPr lang="en-US" sz="1900">
                <a:solidFill>
                  <a:srgbClr val="A50021"/>
                </a:solidFill>
              </a:rPr>
              <a:t>v</a:t>
            </a:r>
            <a:r>
              <a:rPr lang="en-US" sz="1900"/>
              <a:t>  (i.e. Dist[</a:t>
            </a:r>
            <a:r>
              <a:rPr lang="en-US" sz="1900">
                <a:solidFill>
                  <a:srgbClr val="A50021"/>
                </a:solidFill>
              </a:rPr>
              <a:t>v</a:t>
            </a:r>
            <a:r>
              <a:rPr lang="en-US" sz="1900"/>
              <a:t>]) OR  </a:t>
            </a:r>
            <a:br>
              <a:rPr lang="en-US" sz="1900"/>
            </a:br>
            <a:r>
              <a:rPr lang="en-US" sz="1900"/>
              <a:t>           b. the path from </a:t>
            </a:r>
            <a:r>
              <a:rPr lang="en-US" sz="1900">
                <a:solidFill>
                  <a:srgbClr val="A50021"/>
                </a:solidFill>
              </a:rPr>
              <a:t>s</a:t>
            </a:r>
            <a:r>
              <a:rPr lang="en-US" sz="1900"/>
              <a:t> to 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, and then from 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 </a:t>
            </a:r>
            <a:br>
              <a:rPr lang="en-US" sz="1900"/>
            </a:br>
            <a:r>
              <a:rPr lang="en-US" sz="1900"/>
              <a:t>               to v (I.e. Dist[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] + weight(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,</a:t>
            </a:r>
            <a:r>
              <a:rPr lang="en-US" sz="1900">
                <a:solidFill>
                  <a:srgbClr val="A50021"/>
                </a:solidFill>
              </a:rPr>
              <a:t>v))</a:t>
            </a:r>
          </a:p>
          <a:p>
            <a:pPr>
              <a:spcBef>
                <a:spcPct val="50000"/>
              </a:spcBef>
            </a:pPr>
            <a:r>
              <a:rPr lang="en-US" sz="1900"/>
              <a:t>           If the new cost is less than old cost then </a:t>
            </a:r>
            <a:br>
              <a:rPr lang="en-US" sz="1900"/>
            </a:br>
            <a:r>
              <a:rPr lang="en-US" sz="1900"/>
              <a:t>                 Set Dist[</a:t>
            </a:r>
            <a:r>
              <a:rPr lang="en-US" sz="1900">
                <a:solidFill>
                  <a:srgbClr val="A50021"/>
                </a:solidFill>
              </a:rPr>
              <a:t>v</a:t>
            </a:r>
            <a:r>
              <a:rPr lang="en-US" sz="1900"/>
              <a:t>] = Dist[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] + weight(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,</a:t>
            </a:r>
            <a:r>
              <a:rPr lang="en-US" sz="1900">
                <a:solidFill>
                  <a:srgbClr val="A50021"/>
                </a:solidFill>
              </a:rPr>
              <a:t>v</a:t>
            </a:r>
            <a:r>
              <a:rPr lang="en-US" sz="1900"/>
              <a:t>)</a:t>
            </a:r>
          </a:p>
        </p:txBody>
      </p:sp>
      <p:sp>
        <p:nvSpPr>
          <p:cNvPr id="739331" name="Rectangle 3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Dijkstra’s Algorithm</a:t>
            </a:r>
          </a:p>
        </p:txBody>
      </p:sp>
      <p:sp>
        <p:nvSpPr>
          <p:cNvPr id="739333" name="Rectangle 5"/>
          <p:cNvSpPr>
            <a:spLocks noChangeArrowheads="1"/>
          </p:cNvSpPr>
          <p:nvPr/>
        </p:nvSpPr>
        <p:spPr bwMode="auto">
          <a:xfrm>
            <a:off x="6662738" y="4300538"/>
            <a:ext cx="623887" cy="749300"/>
          </a:xfrm>
          <a:prstGeom prst="rect">
            <a:avLst/>
          </a:prstGeom>
          <a:solidFill>
            <a:srgbClr val="CCFFCC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334" name="Rectangle 6"/>
          <p:cNvSpPr>
            <a:spLocks noChangeArrowheads="1"/>
          </p:cNvSpPr>
          <p:nvPr/>
        </p:nvSpPr>
        <p:spPr bwMode="auto">
          <a:xfrm>
            <a:off x="7291388" y="4300538"/>
            <a:ext cx="565150" cy="749300"/>
          </a:xfrm>
          <a:prstGeom prst="rect">
            <a:avLst/>
          </a:prstGeom>
          <a:solidFill>
            <a:srgbClr val="CCFFCC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335" name="Rectangle 7"/>
          <p:cNvSpPr>
            <a:spLocks noChangeArrowheads="1"/>
          </p:cNvSpPr>
          <p:nvPr/>
        </p:nvSpPr>
        <p:spPr bwMode="auto">
          <a:xfrm>
            <a:off x="7872413" y="4300538"/>
            <a:ext cx="612775" cy="749300"/>
          </a:xfrm>
          <a:prstGeom prst="rect">
            <a:avLst/>
          </a:prstGeom>
          <a:solidFill>
            <a:srgbClr val="CCFFCC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336" name="Rectangle 8"/>
          <p:cNvSpPr>
            <a:spLocks noChangeArrowheads="1"/>
          </p:cNvSpPr>
          <p:nvPr/>
        </p:nvSpPr>
        <p:spPr bwMode="auto">
          <a:xfrm>
            <a:off x="8475663" y="4300538"/>
            <a:ext cx="577850" cy="749300"/>
          </a:xfrm>
          <a:prstGeom prst="rect">
            <a:avLst/>
          </a:prstGeom>
          <a:solidFill>
            <a:srgbClr val="CCFFCC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39339" name="Group 11"/>
          <p:cNvGrpSpPr>
            <a:grpSpLocks/>
          </p:cNvGrpSpPr>
          <p:nvPr/>
        </p:nvGrpSpPr>
        <p:grpSpPr bwMode="auto">
          <a:xfrm>
            <a:off x="7358063" y="4764088"/>
            <a:ext cx="439737" cy="128587"/>
            <a:chOff x="3936" y="2784"/>
            <a:chExt cx="288" cy="96"/>
          </a:xfrm>
        </p:grpSpPr>
        <p:sp>
          <p:nvSpPr>
            <p:cNvPr id="739340" name="Oval 12"/>
            <p:cNvSpPr>
              <a:spLocks noChangeArrowheads="1"/>
            </p:cNvSpPr>
            <p:nvPr/>
          </p:nvSpPr>
          <p:spPr bwMode="auto">
            <a:xfrm>
              <a:off x="3936" y="2784"/>
              <a:ext cx="144" cy="9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341" name="Oval 13"/>
            <p:cNvSpPr>
              <a:spLocks noChangeArrowheads="1"/>
            </p:cNvSpPr>
            <p:nvPr/>
          </p:nvSpPr>
          <p:spPr bwMode="auto">
            <a:xfrm>
              <a:off x="4080" y="2784"/>
              <a:ext cx="144" cy="9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39342" name="Group 14"/>
          <p:cNvGrpSpPr>
            <a:grpSpLocks/>
          </p:cNvGrpSpPr>
          <p:nvPr/>
        </p:nvGrpSpPr>
        <p:grpSpPr bwMode="auto">
          <a:xfrm>
            <a:off x="7948613" y="4767263"/>
            <a:ext cx="439737" cy="128587"/>
            <a:chOff x="3936" y="2784"/>
            <a:chExt cx="288" cy="96"/>
          </a:xfrm>
        </p:grpSpPr>
        <p:sp>
          <p:nvSpPr>
            <p:cNvPr id="739343" name="Oval 15"/>
            <p:cNvSpPr>
              <a:spLocks noChangeArrowheads="1"/>
            </p:cNvSpPr>
            <p:nvPr/>
          </p:nvSpPr>
          <p:spPr bwMode="auto">
            <a:xfrm>
              <a:off x="3936" y="2784"/>
              <a:ext cx="144" cy="9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344" name="Oval 16"/>
            <p:cNvSpPr>
              <a:spLocks noChangeArrowheads="1"/>
            </p:cNvSpPr>
            <p:nvPr/>
          </p:nvSpPr>
          <p:spPr bwMode="auto">
            <a:xfrm>
              <a:off x="4080" y="2784"/>
              <a:ext cx="144" cy="9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39345" name="Group 17"/>
          <p:cNvGrpSpPr>
            <a:grpSpLocks/>
          </p:cNvGrpSpPr>
          <p:nvPr/>
        </p:nvGrpSpPr>
        <p:grpSpPr bwMode="auto">
          <a:xfrm>
            <a:off x="8542338" y="4759325"/>
            <a:ext cx="439737" cy="128588"/>
            <a:chOff x="3936" y="2784"/>
            <a:chExt cx="288" cy="96"/>
          </a:xfrm>
        </p:grpSpPr>
        <p:sp>
          <p:nvSpPr>
            <p:cNvPr id="739346" name="Oval 18"/>
            <p:cNvSpPr>
              <a:spLocks noChangeArrowheads="1"/>
            </p:cNvSpPr>
            <p:nvPr/>
          </p:nvSpPr>
          <p:spPr bwMode="auto">
            <a:xfrm>
              <a:off x="3936" y="2784"/>
              <a:ext cx="144" cy="9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347" name="Oval 19"/>
            <p:cNvSpPr>
              <a:spLocks noChangeArrowheads="1"/>
            </p:cNvSpPr>
            <p:nvPr/>
          </p:nvSpPr>
          <p:spPr bwMode="auto">
            <a:xfrm>
              <a:off x="4080" y="2784"/>
              <a:ext cx="144" cy="9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39348" name="Rectangle 20"/>
          <p:cNvSpPr>
            <a:spLocks noChangeArrowheads="1"/>
          </p:cNvSpPr>
          <p:nvPr/>
        </p:nvSpPr>
        <p:spPr bwMode="auto">
          <a:xfrm>
            <a:off x="6750050" y="461486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0</a:t>
            </a:r>
          </a:p>
        </p:txBody>
      </p:sp>
      <p:grpSp>
        <p:nvGrpSpPr>
          <p:cNvPr id="739349" name="Group 21"/>
          <p:cNvGrpSpPr>
            <a:grpSpLocks/>
          </p:cNvGrpSpPr>
          <p:nvPr/>
        </p:nvGrpSpPr>
        <p:grpSpPr bwMode="auto">
          <a:xfrm>
            <a:off x="6656388" y="5126038"/>
            <a:ext cx="2411412" cy="762000"/>
            <a:chOff x="1488" y="3429"/>
            <a:chExt cx="1344" cy="480"/>
          </a:xfrm>
        </p:grpSpPr>
        <p:sp>
          <p:nvSpPr>
            <p:cNvPr id="739350" name="Rectangle 22"/>
            <p:cNvSpPr>
              <a:spLocks noChangeArrowheads="1"/>
            </p:cNvSpPr>
            <p:nvPr/>
          </p:nvSpPr>
          <p:spPr bwMode="auto">
            <a:xfrm>
              <a:off x="1488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351" name="Rectangle 23"/>
            <p:cNvSpPr>
              <a:spLocks noChangeArrowheads="1"/>
            </p:cNvSpPr>
            <p:nvPr/>
          </p:nvSpPr>
          <p:spPr bwMode="auto">
            <a:xfrm>
              <a:off x="1824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352" name="Rectangle 24"/>
            <p:cNvSpPr>
              <a:spLocks noChangeArrowheads="1"/>
            </p:cNvSpPr>
            <p:nvPr/>
          </p:nvSpPr>
          <p:spPr bwMode="auto">
            <a:xfrm>
              <a:off x="2160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353" name="Rectangle 25"/>
            <p:cNvSpPr>
              <a:spLocks noChangeArrowheads="1"/>
            </p:cNvSpPr>
            <p:nvPr/>
          </p:nvSpPr>
          <p:spPr bwMode="auto">
            <a:xfrm>
              <a:off x="2496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354" name="Text Box 26"/>
            <p:cNvSpPr txBox="1">
              <a:spLocks noChangeArrowheads="1"/>
            </p:cNvSpPr>
            <p:nvPr/>
          </p:nvSpPr>
          <p:spPr bwMode="auto">
            <a:xfrm>
              <a:off x="1536" y="3453"/>
              <a:ext cx="11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A      B       C      D</a:t>
              </a:r>
            </a:p>
          </p:txBody>
        </p:sp>
      </p:grpSp>
      <p:sp>
        <p:nvSpPr>
          <p:cNvPr id="739355" name="Text Box 27"/>
          <p:cNvSpPr txBox="1">
            <a:spLocks noChangeArrowheads="1"/>
          </p:cNvSpPr>
          <p:nvPr/>
        </p:nvSpPr>
        <p:spPr bwMode="auto">
          <a:xfrm>
            <a:off x="5867400" y="5211763"/>
            <a:ext cx="8318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>
                <a:solidFill>
                  <a:srgbClr val="A50021"/>
                </a:solidFill>
              </a:rPr>
              <a:t>Done</a:t>
            </a:r>
          </a:p>
        </p:txBody>
      </p:sp>
      <p:sp>
        <p:nvSpPr>
          <p:cNvPr id="739356" name="Text Box 28"/>
          <p:cNvSpPr txBox="1">
            <a:spLocks noChangeArrowheads="1"/>
          </p:cNvSpPr>
          <p:nvPr/>
        </p:nvSpPr>
        <p:spPr bwMode="auto">
          <a:xfrm>
            <a:off x="6618288" y="5511800"/>
            <a:ext cx="2584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3300"/>
                </a:solidFill>
              </a:rPr>
              <a:t>false false false false </a:t>
            </a:r>
          </a:p>
        </p:txBody>
      </p:sp>
      <p:sp>
        <p:nvSpPr>
          <p:cNvPr id="739357" name="Text Box 29"/>
          <p:cNvSpPr txBox="1">
            <a:spLocks noChangeArrowheads="1"/>
          </p:cNvSpPr>
          <p:nvPr/>
        </p:nvSpPr>
        <p:spPr bwMode="auto">
          <a:xfrm>
            <a:off x="5791200" y="3937000"/>
            <a:ext cx="9810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800" b="1">
                <a:solidFill>
                  <a:srgbClr val="A50021"/>
                </a:solidFill>
              </a:rPr>
              <a:t>Dist from vertex </a:t>
            </a:r>
            <a:r>
              <a:rPr lang="en-US" sz="1800" b="1">
                <a:solidFill>
                  <a:schemeClr val="accent2"/>
                </a:solidFill>
              </a:rPr>
              <a:t>s</a:t>
            </a:r>
            <a:r>
              <a:rPr lang="en-US" sz="1800" b="1">
                <a:solidFill>
                  <a:srgbClr val="A50021"/>
                </a:solidFill>
              </a:rPr>
              <a:t> to…</a:t>
            </a:r>
          </a:p>
        </p:txBody>
      </p:sp>
      <p:sp>
        <p:nvSpPr>
          <p:cNvPr id="739382" name="Text Box 54"/>
          <p:cNvSpPr txBox="1">
            <a:spLocks noChangeArrowheads="1"/>
          </p:cNvSpPr>
          <p:nvPr/>
        </p:nvSpPr>
        <p:spPr bwMode="auto">
          <a:xfrm>
            <a:off x="5962650" y="1073150"/>
            <a:ext cx="331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s</a:t>
            </a:r>
          </a:p>
        </p:txBody>
      </p:sp>
      <p:sp>
        <p:nvSpPr>
          <p:cNvPr id="739385" name="Oval 57"/>
          <p:cNvSpPr>
            <a:spLocks noChangeArrowheads="1"/>
          </p:cNvSpPr>
          <p:nvPr/>
        </p:nvSpPr>
        <p:spPr bwMode="auto">
          <a:xfrm>
            <a:off x="6748463" y="1990725"/>
            <a:ext cx="401637" cy="419100"/>
          </a:xfrm>
          <a:prstGeom prst="ellipse">
            <a:avLst/>
          </a:prstGeom>
          <a:solidFill>
            <a:srgbClr val="CCFFCC"/>
          </a:solidFill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386" name="Text Box 58"/>
          <p:cNvSpPr txBox="1">
            <a:spLocks noChangeArrowheads="1"/>
          </p:cNvSpPr>
          <p:nvPr/>
        </p:nvSpPr>
        <p:spPr bwMode="auto">
          <a:xfrm>
            <a:off x="6753225" y="1984375"/>
            <a:ext cx="36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739387" name="Oval 59"/>
          <p:cNvSpPr>
            <a:spLocks noChangeArrowheads="1"/>
          </p:cNvSpPr>
          <p:nvPr/>
        </p:nvSpPr>
        <p:spPr bwMode="auto">
          <a:xfrm>
            <a:off x="8629650" y="1331913"/>
            <a:ext cx="401638" cy="419100"/>
          </a:xfrm>
          <a:prstGeom prst="ellipse">
            <a:avLst/>
          </a:prstGeom>
          <a:solidFill>
            <a:srgbClr val="CCFFCC"/>
          </a:solidFill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388" name="Text Box 60"/>
          <p:cNvSpPr txBox="1">
            <a:spLocks noChangeArrowheads="1"/>
          </p:cNvSpPr>
          <p:nvPr/>
        </p:nvSpPr>
        <p:spPr bwMode="auto">
          <a:xfrm>
            <a:off x="8669338" y="1336675"/>
            <a:ext cx="376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739389" name="Oval 61"/>
          <p:cNvSpPr>
            <a:spLocks noChangeArrowheads="1"/>
          </p:cNvSpPr>
          <p:nvPr/>
        </p:nvSpPr>
        <p:spPr bwMode="auto">
          <a:xfrm>
            <a:off x="6226175" y="1311275"/>
            <a:ext cx="401638" cy="419100"/>
          </a:xfrm>
          <a:prstGeom prst="ellipse">
            <a:avLst/>
          </a:prstGeom>
          <a:solidFill>
            <a:srgbClr val="CCFFCC"/>
          </a:solidFill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390" name="Text Box 62"/>
          <p:cNvSpPr txBox="1">
            <a:spLocks noChangeArrowheads="1"/>
          </p:cNvSpPr>
          <p:nvPr/>
        </p:nvSpPr>
        <p:spPr bwMode="auto">
          <a:xfrm>
            <a:off x="6238875" y="1349375"/>
            <a:ext cx="40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739391" name="Oval 63"/>
          <p:cNvSpPr>
            <a:spLocks noChangeArrowheads="1"/>
          </p:cNvSpPr>
          <p:nvPr/>
        </p:nvSpPr>
        <p:spPr bwMode="auto">
          <a:xfrm>
            <a:off x="7888288" y="1970088"/>
            <a:ext cx="401637" cy="419100"/>
          </a:xfrm>
          <a:prstGeom prst="ellipse">
            <a:avLst/>
          </a:prstGeom>
          <a:solidFill>
            <a:srgbClr val="CCFFCC"/>
          </a:solidFill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392" name="Text Box 64"/>
          <p:cNvSpPr txBox="1">
            <a:spLocks noChangeArrowheads="1"/>
          </p:cNvSpPr>
          <p:nvPr/>
        </p:nvSpPr>
        <p:spPr bwMode="auto">
          <a:xfrm>
            <a:off x="7904163" y="1963738"/>
            <a:ext cx="403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739393" name="Line 65"/>
          <p:cNvSpPr>
            <a:spLocks noChangeShapeType="1"/>
          </p:cNvSpPr>
          <p:nvPr/>
        </p:nvSpPr>
        <p:spPr bwMode="auto">
          <a:xfrm>
            <a:off x="6627813" y="1550988"/>
            <a:ext cx="2005012" cy="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394" name="Line 66"/>
          <p:cNvSpPr>
            <a:spLocks noChangeShapeType="1"/>
          </p:cNvSpPr>
          <p:nvPr/>
        </p:nvSpPr>
        <p:spPr bwMode="auto">
          <a:xfrm>
            <a:off x="6513513" y="1730375"/>
            <a:ext cx="285750" cy="35877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395" name="Line 67"/>
          <p:cNvSpPr>
            <a:spLocks noChangeShapeType="1"/>
          </p:cNvSpPr>
          <p:nvPr/>
        </p:nvSpPr>
        <p:spPr bwMode="auto">
          <a:xfrm>
            <a:off x="7143750" y="2209800"/>
            <a:ext cx="744538" cy="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396" name="Line 68"/>
          <p:cNvSpPr>
            <a:spLocks noChangeShapeType="1"/>
          </p:cNvSpPr>
          <p:nvPr/>
        </p:nvSpPr>
        <p:spPr bwMode="auto">
          <a:xfrm flipV="1">
            <a:off x="8289925" y="1730375"/>
            <a:ext cx="515938" cy="4191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397" name="Text Box 69"/>
          <p:cNvSpPr txBox="1">
            <a:spLocks noChangeArrowheads="1"/>
          </p:cNvSpPr>
          <p:nvPr/>
        </p:nvSpPr>
        <p:spPr bwMode="auto">
          <a:xfrm>
            <a:off x="7429500" y="1195388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739398" name="Text Box 70"/>
          <p:cNvSpPr txBox="1">
            <a:spLocks noChangeArrowheads="1"/>
          </p:cNvSpPr>
          <p:nvPr/>
        </p:nvSpPr>
        <p:spPr bwMode="auto">
          <a:xfrm>
            <a:off x="6364288" y="178435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739399" name="Text Box 71"/>
          <p:cNvSpPr txBox="1">
            <a:spLocks noChangeArrowheads="1"/>
          </p:cNvSpPr>
          <p:nvPr/>
        </p:nvSpPr>
        <p:spPr bwMode="auto">
          <a:xfrm>
            <a:off x="7439025" y="22098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739400" name="Text Box 72"/>
          <p:cNvSpPr txBox="1">
            <a:spLocks noChangeArrowheads="1"/>
          </p:cNvSpPr>
          <p:nvPr/>
        </p:nvSpPr>
        <p:spPr bwMode="auto">
          <a:xfrm>
            <a:off x="8528050" y="1847850"/>
            <a:ext cx="3683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739402" name="Line 74"/>
          <p:cNvSpPr>
            <a:spLocks noChangeShapeType="1"/>
          </p:cNvSpPr>
          <p:nvPr/>
        </p:nvSpPr>
        <p:spPr bwMode="auto">
          <a:xfrm>
            <a:off x="6594475" y="1652588"/>
            <a:ext cx="1319213" cy="4191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403" name="Text Box 75"/>
          <p:cNvSpPr txBox="1">
            <a:spLocks noChangeArrowheads="1"/>
          </p:cNvSpPr>
          <p:nvPr/>
        </p:nvSpPr>
        <p:spPr bwMode="auto">
          <a:xfrm>
            <a:off x="7478713" y="16002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739406" name="Line 78"/>
          <p:cNvSpPr>
            <a:spLocks noChangeShapeType="1"/>
          </p:cNvSpPr>
          <p:nvPr/>
        </p:nvSpPr>
        <p:spPr bwMode="auto">
          <a:xfrm>
            <a:off x="0" y="139382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407" name="Rectangle 79"/>
          <p:cNvSpPr>
            <a:spLocks noChangeArrowheads="1"/>
          </p:cNvSpPr>
          <p:nvPr/>
        </p:nvSpPr>
        <p:spPr bwMode="auto">
          <a:xfrm>
            <a:off x="6581775" y="5526088"/>
            <a:ext cx="2544763" cy="3048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408" name="Line 80"/>
          <p:cNvSpPr>
            <a:spLocks noChangeShapeType="1"/>
          </p:cNvSpPr>
          <p:nvPr/>
        </p:nvSpPr>
        <p:spPr bwMode="auto">
          <a:xfrm>
            <a:off x="152400" y="18288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409" name="Oval 81"/>
          <p:cNvSpPr>
            <a:spLocks noChangeArrowheads="1"/>
          </p:cNvSpPr>
          <p:nvPr/>
        </p:nvSpPr>
        <p:spPr bwMode="auto">
          <a:xfrm>
            <a:off x="6642100" y="4097338"/>
            <a:ext cx="609600" cy="11430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411" name="Line 83"/>
          <p:cNvSpPr>
            <a:spLocks noChangeShapeType="1"/>
          </p:cNvSpPr>
          <p:nvPr/>
        </p:nvSpPr>
        <p:spPr bwMode="auto">
          <a:xfrm>
            <a:off x="141288" y="254793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39414" name="Group 86"/>
          <p:cNvGrpSpPr>
            <a:grpSpLocks/>
          </p:cNvGrpSpPr>
          <p:nvPr/>
        </p:nvGrpSpPr>
        <p:grpSpPr bwMode="auto">
          <a:xfrm>
            <a:off x="6646863" y="5499100"/>
            <a:ext cx="646112" cy="366713"/>
            <a:chOff x="4183" y="3678"/>
            <a:chExt cx="407" cy="231"/>
          </a:xfrm>
        </p:grpSpPr>
        <p:sp>
          <p:nvSpPr>
            <p:cNvPr id="739413" name="Rectangle 85"/>
            <p:cNvSpPr>
              <a:spLocks noChangeArrowheads="1"/>
            </p:cNvSpPr>
            <p:nvPr/>
          </p:nvSpPr>
          <p:spPr bwMode="auto">
            <a:xfrm>
              <a:off x="4217" y="3696"/>
              <a:ext cx="336" cy="19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412" name="Text Box 84"/>
            <p:cNvSpPr txBox="1">
              <a:spLocks noChangeArrowheads="1"/>
            </p:cNvSpPr>
            <p:nvPr/>
          </p:nvSpPr>
          <p:spPr bwMode="auto">
            <a:xfrm>
              <a:off x="4183" y="3678"/>
              <a:ext cx="4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true</a:t>
              </a:r>
            </a:p>
          </p:txBody>
        </p:sp>
      </p:grpSp>
      <p:sp>
        <p:nvSpPr>
          <p:cNvPr id="739415" name="Line 87"/>
          <p:cNvSpPr>
            <a:spLocks noChangeShapeType="1"/>
          </p:cNvSpPr>
          <p:nvPr/>
        </p:nvSpPr>
        <p:spPr bwMode="auto">
          <a:xfrm>
            <a:off x="141288" y="29718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39448" name="Group 120"/>
          <p:cNvGrpSpPr>
            <a:grpSpLocks/>
          </p:cNvGrpSpPr>
          <p:nvPr/>
        </p:nvGrpSpPr>
        <p:grpSpPr bwMode="auto">
          <a:xfrm>
            <a:off x="6211888" y="1295400"/>
            <a:ext cx="901700" cy="3775075"/>
            <a:chOff x="3913" y="816"/>
            <a:chExt cx="568" cy="2378"/>
          </a:xfrm>
        </p:grpSpPr>
        <p:sp>
          <p:nvSpPr>
            <p:cNvPr id="739416" name="Oval 88"/>
            <p:cNvSpPr>
              <a:spLocks noChangeArrowheads="1"/>
            </p:cNvSpPr>
            <p:nvPr/>
          </p:nvSpPr>
          <p:spPr bwMode="auto">
            <a:xfrm>
              <a:off x="3913" y="816"/>
              <a:ext cx="265" cy="265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417" name="Text Box 89"/>
            <p:cNvSpPr txBox="1">
              <a:spLocks noChangeArrowheads="1"/>
            </p:cNvSpPr>
            <p:nvPr/>
          </p:nvSpPr>
          <p:spPr bwMode="auto">
            <a:xfrm>
              <a:off x="4248" y="290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0</a:t>
              </a:r>
            </a:p>
          </p:txBody>
        </p:sp>
      </p:grpSp>
      <p:sp>
        <p:nvSpPr>
          <p:cNvPr id="739419" name="Line 91"/>
          <p:cNvSpPr>
            <a:spLocks noChangeShapeType="1"/>
          </p:cNvSpPr>
          <p:nvPr/>
        </p:nvSpPr>
        <p:spPr bwMode="auto">
          <a:xfrm>
            <a:off x="141288" y="340677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421" name="Line 93"/>
          <p:cNvSpPr>
            <a:spLocks noChangeShapeType="1"/>
          </p:cNvSpPr>
          <p:nvPr/>
        </p:nvSpPr>
        <p:spPr bwMode="auto">
          <a:xfrm>
            <a:off x="382588" y="385445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423" name="Line 95"/>
          <p:cNvSpPr>
            <a:spLocks noChangeShapeType="1"/>
          </p:cNvSpPr>
          <p:nvPr/>
        </p:nvSpPr>
        <p:spPr bwMode="auto">
          <a:xfrm>
            <a:off x="381000" y="422433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424" name="Line 96"/>
          <p:cNvSpPr>
            <a:spLocks noChangeShapeType="1"/>
          </p:cNvSpPr>
          <p:nvPr/>
        </p:nvSpPr>
        <p:spPr bwMode="auto">
          <a:xfrm>
            <a:off x="6629400" y="1557338"/>
            <a:ext cx="2057400" cy="0"/>
          </a:xfrm>
          <a:prstGeom prst="line">
            <a:avLst/>
          </a:prstGeom>
          <a:noFill/>
          <a:ln w="762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425" name="Line 97"/>
          <p:cNvSpPr>
            <a:spLocks noChangeShapeType="1"/>
          </p:cNvSpPr>
          <p:nvPr/>
        </p:nvSpPr>
        <p:spPr bwMode="auto">
          <a:xfrm>
            <a:off x="698500" y="463708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39438" name="Group 110"/>
          <p:cNvGrpSpPr>
            <a:grpSpLocks/>
          </p:cNvGrpSpPr>
          <p:nvPr/>
        </p:nvGrpSpPr>
        <p:grpSpPr bwMode="auto">
          <a:xfrm>
            <a:off x="6003925" y="2789238"/>
            <a:ext cx="2522538" cy="457200"/>
            <a:chOff x="3782" y="1757"/>
            <a:chExt cx="1589" cy="288"/>
          </a:xfrm>
        </p:grpSpPr>
        <p:sp>
          <p:nvSpPr>
            <p:cNvPr id="739426" name="Text Box 98"/>
            <p:cNvSpPr txBox="1">
              <a:spLocks noChangeArrowheads="1"/>
            </p:cNvSpPr>
            <p:nvPr/>
          </p:nvSpPr>
          <p:spPr bwMode="auto">
            <a:xfrm>
              <a:off x="3782" y="1757"/>
              <a:ext cx="1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Previous cost: </a:t>
              </a:r>
            </a:p>
          </p:txBody>
        </p:sp>
        <p:grpSp>
          <p:nvGrpSpPr>
            <p:cNvPr id="739434" name="Group 106"/>
            <p:cNvGrpSpPr>
              <a:grpSpLocks/>
            </p:cNvGrpSpPr>
            <p:nvPr/>
          </p:nvGrpSpPr>
          <p:grpSpPr bwMode="auto">
            <a:xfrm>
              <a:off x="5143" y="1873"/>
              <a:ext cx="228" cy="81"/>
              <a:chOff x="3936" y="2784"/>
              <a:chExt cx="288" cy="96"/>
            </a:xfrm>
          </p:grpSpPr>
          <p:sp>
            <p:nvSpPr>
              <p:cNvPr id="739435" name="Oval 107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chemeClr val="bg1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9436" name="Oval 108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chemeClr val="bg1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39439" name="Oval 111"/>
          <p:cNvSpPr>
            <a:spLocks noChangeArrowheads="1"/>
          </p:cNvSpPr>
          <p:nvPr/>
        </p:nvSpPr>
        <p:spPr bwMode="auto">
          <a:xfrm>
            <a:off x="7265988" y="4098925"/>
            <a:ext cx="609600" cy="11430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440" name="Line 112"/>
          <p:cNvSpPr>
            <a:spLocks noChangeShapeType="1"/>
          </p:cNvSpPr>
          <p:nvPr/>
        </p:nvSpPr>
        <p:spPr bwMode="auto">
          <a:xfrm>
            <a:off x="706438" y="518001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441" name="Text Box 113"/>
          <p:cNvSpPr txBox="1">
            <a:spLocks noChangeArrowheads="1"/>
          </p:cNvSpPr>
          <p:nvPr/>
        </p:nvSpPr>
        <p:spPr bwMode="auto">
          <a:xfrm>
            <a:off x="6003925" y="3246438"/>
            <a:ext cx="317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New cost: </a:t>
            </a:r>
            <a:r>
              <a:rPr lang="en-US">
                <a:solidFill>
                  <a:srgbClr val="FF3300"/>
                </a:solidFill>
              </a:rPr>
              <a:t>0 + 10 = 10</a:t>
            </a:r>
          </a:p>
        </p:txBody>
      </p:sp>
      <p:grpSp>
        <p:nvGrpSpPr>
          <p:cNvPr id="739443" name="Group 115"/>
          <p:cNvGrpSpPr>
            <a:grpSpLocks/>
          </p:cNvGrpSpPr>
          <p:nvPr/>
        </p:nvGrpSpPr>
        <p:grpSpPr bwMode="auto">
          <a:xfrm>
            <a:off x="6284913" y="895350"/>
            <a:ext cx="863600" cy="5386388"/>
            <a:chOff x="3959" y="564"/>
            <a:chExt cx="544" cy="3604"/>
          </a:xfrm>
        </p:grpSpPr>
        <p:sp>
          <p:nvSpPr>
            <p:cNvPr id="739410" name="Text Box 82"/>
            <p:cNvSpPr txBox="1">
              <a:spLocks noChangeArrowheads="1"/>
            </p:cNvSpPr>
            <p:nvPr/>
          </p:nvSpPr>
          <p:spPr bwMode="auto">
            <a:xfrm>
              <a:off x="3959" y="564"/>
              <a:ext cx="216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u</a:t>
              </a:r>
            </a:p>
          </p:txBody>
        </p:sp>
        <p:sp>
          <p:nvSpPr>
            <p:cNvPr id="739442" name="Text Box 114"/>
            <p:cNvSpPr txBox="1">
              <a:spLocks noChangeArrowheads="1"/>
            </p:cNvSpPr>
            <p:nvPr/>
          </p:nvSpPr>
          <p:spPr bwMode="auto">
            <a:xfrm>
              <a:off x="4287" y="3862"/>
              <a:ext cx="216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u</a:t>
              </a:r>
            </a:p>
          </p:txBody>
        </p:sp>
      </p:grpSp>
      <p:grpSp>
        <p:nvGrpSpPr>
          <p:cNvPr id="739445" name="Group 117"/>
          <p:cNvGrpSpPr>
            <a:grpSpLocks/>
          </p:cNvGrpSpPr>
          <p:nvPr/>
        </p:nvGrpSpPr>
        <p:grpSpPr bwMode="auto">
          <a:xfrm>
            <a:off x="7381875" y="914400"/>
            <a:ext cx="1522413" cy="5364163"/>
            <a:chOff x="4650" y="576"/>
            <a:chExt cx="959" cy="3597"/>
          </a:xfrm>
        </p:grpSpPr>
        <p:sp>
          <p:nvSpPr>
            <p:cNvPr id="739422" name="Text Box 94"/>
            <p:cNvSpPr txBox="1">
              <a:spLocks noChangeArrowheads="1"/>
            </p:cNvSpPr>
            <p:nvPr/>
          </p:nvSpPr>
          <p:spPr bwMode="auto">
            <a:xfrm>
              <a:off x="5400" y="576"/>
              <a:ext cx="209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v</a:t>
              </a:r>
            </a:p>
          </p:txBody>
        </p:sp>
        <p:sp>
          <p:nvSpPr>
            <p:cNvPr id="739444" name="Text Box 116"/>
            <p:cNvSpPr txBox="1">
              <a:spLocks noChangeArrowheads="1"/>
            </p:cNvSpPr>
            <p:nvPr/>
          </p:nvSpPr>
          <p:spPr bwMode="auto">
            <a:xfrm>
              <a:off x="4650" y="3866"/>
              <a:ext cx="209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v</a:t>
              </a:r>
            </a:p>
          </p:txBody>
        </p:sp>
      </p:grpSp>
      <p:sp>
        <p:nvSpPr>
          <p:cNvPr id="739449" name="Line 121"/>
          <p:cNvSpPr>
            <a:spLocks noChangeShapeType="1"/>
          </p:cNvSpPr>
          <p:nvPr/>
        </p:nvSpPr>
        <p:spPr bwMode="auto">
          <a:xfrm>
            <a:off x="709613" y="590073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450" name="Line 122"/>
          <p:cNvSpPr>
            <a:spLocks noChangeShapeType="1"/>
          </p:cNvSpPr>
          <p:nvPr/>
        </p:nvSpPr>
        <p:spPr bwMode="auto">
          <a:xfrm>
            <a:off x="1135063" y="621506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337" name="Text Box 9"/>
          <p:cNvSpPr txBox="1">
            <a:spLocks noChangeArrowheads="1"/>
          </p:cNvSpPr>
          <p:nvPr/>
        </p:nvSpPr>
        <p:spPr bwMode="auto">
          <a:xfrm>
            <a:off x="6764338" y="4338638"/>
            <a:ext cx="2095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A      B       C      D</a:t>
            </a:r>
          </a:p>
        </p:txBody>
      </p:sp>
      <p:grpSp>
        <p:nvGrpSpPr>
          <p:cNvPr id="739454" name="Group 126"/>
          <p:cNvGrpSpPr>
            <a:grpSpLocks/>
          </p:cNvGrpSpPr>
          <p:nvPr/>
        </p:nvGrpSpPr>
        <p:grpSpPr bwMode="auto">
          <a:xfrm>
            <a:off x="7339013" y="4597400"/>
            <a:ext cx="523875" cy="457200"/>
            <a:chOff x="4608" y="2896"/>
            <a:chExt cx="346" cy="288"/>
          </a:xfrm>
        </p:grpSpPr>
        <p:sp>
          <p:nvSpPr>
            <p:cNvPr id="739452" name="Rectangle 124"/>
            <p:cNvSpPr>
              <a:spLocks noChangeArrowheads="1"/>
            </p:cNvSpPr>
            <p:nvPr/>
          </p:nvSpPr>
          <p:spPr bwMode="auto">
            <a:xfrm>
              <a:off x="4608" y="2976"/>
              <a:ext cx="322" cy="158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CC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453" name="Text Box 125"/>
            <p:cNvSpPr txBox="1">
              <a:spLocks noChangeArrowheads="1"/>
            </p:cNvSpPr>
            <p:nvPr/>
          </p:nvSpPr>
          <p:spPr bwMode="auto">
            <a:xfrm>
              <a:off x="4620" y="2896"/>
              <a:ext cx="3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10</a:t>
              </a:r>
            </a:p>
          </p:txBody>
        </p:sp>
      </p:grpSp>
      <p:sp>
        <p:nvSpPr>
          <p:cNvPr id="739455" name="Line 127"/>
          <p:cNvSpPr>
            <a:spLocks noChangeShapeType="1"/>
          </p:cNvSpPr>
          <p:nvPr/>
        </p:nvSpPr>
        <p:spPr bwMode="auto">
          <a:xfrm>
            <a:off x="150813" y="340677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457" name="Line 129"/>
          <p:cNvSpPr>
            <a:spLocks noChangeShapeType="1"/>
          </p:cNvSpPr>
          <p:nvPr/>
        </p:nvSpPr>
        <p:spPr bwMode="auto">
          <a:xfrm>
            <a:off x="381000" y="386397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39463" name="Group 135"/>
          <p:cNvGrpSpPr>
            <a:grpSpLocks/>
          </p:cNvGrpSpPr>
          <p:nvPr/>
        </p:nvGrpSpPr>
        <p:grpSpPr bwMode="auto">
          <a:xfrm>
            <a:off x="6629400" y="919163"/>
            <a:ext cx="2263775" cy="5405437"/>
            <a:chOff x="4176" y="579"/>
            <a:chExt cx="1426" cy="3405"/>
          </a:xfrm>
        </p:grpSpPr>
        <p:grpSp>
          <p:nvGrpSpPr>
            <p:cNvPr id="739460" name="Group 132"/>
            <p:cNvGrpSpPr>
              <a:grpSpLocks/>
            </p:cNvGrpSpPr>
            <p:nvPr/>
          </p:nvGrpSpPr>
          <p:grpSpPr bwMode="auto">
            <a:xfrm>
              <a:off x="4656" y="579"/>
              <a:ext cx="946" cy="3405"/>
              <a:chOff x="4656" y="579"/>
              <a:chExt cx="946" cy="3405"/>
            </a:xfrm>
          </p:grpSpPr>
          <p:sp>
            <p:nvSpPr>
              <p:cNvPr id="739458" name="Rectangle 130"/>
              <p:cNvSpPr>
                <a:spLocks noChangeArrowheads="1"/>
              </p:cNvSpPr>
              <p:nvPr/>
            </p:nvSpPr>
            <p:spPr bwMode="auto">
              <a:xfrm>
                <a:off x="4656" y="3744"/>
                <a:ext cx="192" cy="240"/>
              </a:xfrm>
              <a:prstGeom prst="rect">
                <a:avLst/>
              </a:prstGeom>
              <a:solidFill>
                <a:schemeClr val="bg1"/>
              </a:solidFill>
              <a:ln w="4127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9459" name="Rectangle 131"/>
              <p:cNvSpPr>
                <a:spLocks noChangeArrowheads="1"/>
              </p:cNvSpPr>
              <p:nvPr/>
            </p:nvSpPr>
            <p:spPr bwMode="auto">
              <a:xfrm>
                <a:off x="5410" y="579"/>
                <a:ext cx="192" cy="240"/>
              </a:xfrm>
              <a:prstGeom prst="rect">
                <a:avLst/>
              </a:prstGeom>
              <a:solidFill>
                <a:schemeClr val="bg1"/>
              </a:solidFill>
              <a:ln w="4127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39461" name="Text Box 133"/>
            <p:cNvSpPr txBox="1">
              <a:spLocks noChangeArrowheads="1"/>
            </p:cNvSpPr>
            <p:nvPr/>
          </p:nvSpPr>
          <p:spPr bwMode="auto">
            <a:xfrm>
              <a:off x="4176" y="1440"/>
              <a:ext cx="2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v</a:t>
              </a:r>
            </a:p>
          </p:txBody>
        </p:sp>
        <p:sp>
          <p:nvSpPr>
            <p:cNvPr id="739462" name="Text Box 134"/>
            <p:cNvSpPr txBox="1">
              <a:spLocks noChangeArrowheads="1"/>
            </p:cNvSpPr>
            <p:nvPr/>
          </p:nvSpPr>
          <p:spPr bwMode="auto">
            <a:xfrm>
              <a:off x="5020" y="3661"/>
              <a:ext cx="2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v</a:t>
              </a:r>
            </a:p>
          </p:txBody>
        </p:sp>
      </p:grpSp>
      <p:sp>
        <p:nvSpPr>
          <p:cNvPr id="739464" name="Line 136"/>
          <p:cNvSpPr>
            <a:spLocks noChangeShapeType="1"/>
          </p:cNvSpPr>
          <p:nvPr/>
        </p:nvSpPr>
        <p:spPr bwMode="auto">
          <a:xfrm>
            <a:off x="392113" y="422433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465" name="Line 137"/>
          <p:cNvSpPr>
            <a:spLocks noChangeShapeType="1"/>
          </p:cNvSpPr>
          <p:nvPr/>
        </p:nvSpPr>
        <p:spPr bwMode="auto">
          <a:xfrm>
            <a:off x="6484938" y="1720850"/>
            <a:ext cx="312737" cy="355600"/>
          </a:xfrm>
          <a:prstGeom prst="line">
            <a:avLst/>
          </a:prstGeom>
          <a:noFill/>
          <a:ln w="762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466" name="Line 138"/>
          <p:cNvSpPr>
            <a:spLocks noChangeShapeType="1"/>
          </p:cNvSpPr>
          <p:nvPr/>
        </p:nvSpPr>
        <p:spPr bwMode="auto">
          <a:xfrm>
            <a:off x="700088" y="462597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467" name="Rectangle 139"/>
          <p:cNvSpPr>
            <a:spLocks noChangeArrowheads="1"/>
          </p:cNvSpPr>
          <p:nvPr/>
        </p:nvSpPr>
        <p:spPr bwMode="auto">
          <a:xfrm>
            <a:off x="6019800" y="2819400"/>
            <a:ext cx="3124200" cy="990600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39468" name="Group 140"/>
          <p:cNvGrpSpPr>
            <a:grpSpLocks/>
          </p:cNvGrpSpPr>
          <p:nvPr/>
        </p:nvGrpSpPr>
        <p:grpSpPr bwMode="auto">
          <a:xfrm>
            <a:off x="6019800" y="2743200"/>
            <a:ext cx="2522538" cy="457200"/>
            <a:chOff x="3782" y="1757"/>
            <a:chExt cx="1589" cy="288"/>
          </a:xfrm>
        </p:grpSpPr>
        <p:sp>
          <p:nvSpPr>
            <p:cNvPr id="739469" name="Text Box 141"/>
            <p:cNvSpPr txBox="1">
              <a:spLocks noChangeArrowheads="1"/>
            </p:cNvSpPr>
            <p:nvPr/>
          </p:nvSpPr>
          <p:spPr bwMode="auto">
            <a:xfrm>
              <a:off x="3782" y="1757"/>
              <a:ext cx="1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Previous cost: </a:t>
              </a:r>
            </a:p>
          </p:txBody>
        </p:sp>
        <p:grpSp>
          <p:nvGrpSpPr>
            <p:cNvPr id="739470" name="Group 142"/>
            <p:cNvGrpSpPr>
              <a:grpSpLocks/>
            </p:cNvGrpSpPr>
            <p:nvPr/>
          </p:nvGrpSpPr>
          <p:grpSpPr bwMode="auto">
            <a:xfrm>
              <a:off x="5143" y="1873"/>
              <a:ext cx="228" cy="81"/>
              <a:chOff x="3936" y="2784"/>
              <a:chExt cx="288" cy="96"/>
            </a:xfrm>
          </p:grpSpPr>
          <p:sp>
            <p:nvSpPr>
              <p:cNvPr id="739471" name="Oval 143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chemeClr val="bg1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9472" name="Oval 144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chemeClr val="bg1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39473" name="Line 145"/>
          <p:cNvSpPr>
            <a:spLocks noChangeShapeType="1"/>
          </p:cNvSpPr>
          <p:nvPr/>
        </p:nvSpPr>
        <p:spPr bwMode="auto">
          <a:xfrm>
            <a:off x="709613" y="51816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474" name="Text Box 146"/>
          <p:cNvSpPr txBox="1">
            <a:spLocks noChangeArrowheads="1"/>
          </p:cNvSpPr>
          <p:nvPr/>
        </p:nvSpPr>
        <p:spPr bwMode="auto">
          <a:xfrm>
            <a:off x="6019800" y="3124200"/>
            <a:ext cx="290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New cost: </a:t>
            </a:r>
            <a:r>
              <a:rPr lang="en-US">
                <a:solidFill>
                  <a:srgbClr val="FF3300"/>
                </a:solidFill>
              </a:rPr>
              <a:t>0 + 2 = 2</a:t>
            </a:r>
          </a:p>
        </p:txBody>
      </p:sp>
      <p:sp>
        <p:nvSpPr>
          <p:cNvPr id="739475" name="Line 147"/>
          <p:cNvSpPr>
            <a:spLocks noChangeShapeType="1"/>
          </p:cNvSpPr>
          <p:nvPr/>
        </p:nvSpPr>
        <p:spPr bwMode="auto">
          <a:xfrm>
            <a:off x="720725" y="589915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476" name="Line 148"/>
          <p:cNvSpPr>
            <a:spLocks noChangeShapeType="1"/>
          </p:cNvSpPr>
          <p:nvPr/>
        </p:nvSpPr>
        <p:spPr bwMode="auto">
          <a:xfrm>
            <a:off x="1144588" y="621506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39477" name="Group 149"/>
          <p:cNvGrpSpPr>
            <a:grpSpLocks/>
          </p:cNvGrpSpPr>
          <p:nvPr/>
        </p:nvGrpSpPr>
        <p:grpSpPr bwMode="auto">
          <a:xfrm>
            <a:off x="7913688" y="4572000"/>
            <a:ext cx="487362" cy="457200"/>
            <a:chOff x="4608" y="2896"/>
            <a:chExt cx="322" cy="288"/>
          </a:xfrm>
        </p:grpSpPr>
        <p:sp>
          <p:nvSpPr>
            <p:cNvPr id="739478" name="Rectangle 150"/>
            <p:cNvSpPr>
              <a:spLocks noChangeArrowheads="1"/>
            </p:cNvSpPr>
            <p:nvPr/>
          </p:nvSpPr>
          <p:spPr bwMode="auto">
            <a:xfrm>
              <a:off x="4608" y="2976"/>
              <a:ext cx="322" cy="158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CC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479" name="Text Box 151"/>
            <p:cNvSpPr txBox="1">
              <a:spLocks noChangeArrowheads="1"/>
            </p:cNvSpPr>
            <p:nvPr/>
          </p:nvSpPr>
          <p:spPr bwMode="auto">
            <a:xfrm>
              <a:off x="4620" y="2896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2</a:t>
              </a:r>
            </a:p>
          </p:txBody>
        </p:sp>
      </p:grpSp>
      <p:sp>
        <p:nvSpPr>
          <p:cNvPr id="739481" name="Rectangle 153"/>
          <p:cNvSpPr>
            <a:spLocks noChangeArrowheads="1"/>
          </p:cNvSpPr>
          <p:nvPr/>
        </p:nvSpPr>
        <p:spPr bwMode="auto">
          <a:xfrm>
            <a:off x="5943600" y="2743200"/>
            <a:ext cx="3124200" cy="990600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482" name="Oval 154"/>
          <p:cNvSpPr>
            <a:spLocks noChangeArrowheads="1"/>
          </p:cNvSpPr>
          <p:nvPr/>
        </p:nvSpPr>
        <p:spPr bwMode="auto">
          <a:xfrm>
            <a:off x="7859713" y="4092575"/>
            <a:ext cx="609600" cy="11430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3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394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39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739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7394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73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73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9406" grpId="0" animBg="1"/>
      <p:bldP spid="739407" grpId="0" animBg="1"/>
      <p:bldP spid="739408" grpId="0" animBg="1"/>
      <p:bldP spid="739409" grpId="0" animBg="1"/>
      <p:bldP spid="739411" grpId="0" animBg="1"/>
      <p:bldP spid="739415" grpId="0" animBg="1"/>
      <p:bldP spid="739419" grpId="0" animBg="1"/>
      <p:bldP spid="739421" grpId="0" animBg="1"/>
      <p:bldP spid="739423" grpId="0" animBg="1"/>
      <p:bldP spid="739424" grpId="0" animBg="1"/>
      <p:bldP spid="739425" grpId="0" animBg="1"/>
      <p:bldP spid="739439" grpId="0" animBg="1"/>
      <p:bldP spid="739440" grpId="0" animBg="1"/>
      <p:bldP spid="739441" grpId="0" autoUpdateAnimBg="0"/>
      <p:bldP spid="739449" grpId="0" animBg="1"/>
      <p:bldP spid="739450" grpId="0" animBg="1"/>
      <p:bldP spid="739455" grpId="0" animBg="1"/>
      <p:bldP spid="739457" grpId="0" animBg="1"/>
      <p:bldP spid="739464" grpId="0" animBg="1"/>
      <p:bldP spid="739465" grpId="0" animBg="1"/>
      <p:bldP spid="739466" grpId="0" animBg="1"/>
      <p:bldP spid="739467" grpId="0" animBg="1"/>
      <p:bldP spid="739473" grpId="0" animBg="1"/>
      <p:bldP spid="739474" grpId="0" autoUpdateAnimBg="0"/>
      <p:bldP spid="739475" grpId="0" animBg="1"/>
      <p:bldP spid="739476" grpId="0" animBg="1"/>
      <p:bldP spid="739481" grpId="0" animBg="1"/>
      <p:bldP spid="73948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BF34-F822-4606-AA08-6A35376DAF78}" type="slidenum">
              <a:rPr lang="en-US"/>
              <a:pPr/>
              <a:t>5</a:t>
            </a:fld>
            <a:endParaRPr lang="en-US"/>
          </a:p>
        </p:txBody>
      </p:sp>
      <p:sp>
        <p:nvSpPr>
          <p:cNvPr id="69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1143000"/>
          </a:xfrm>
        </p:spPr>
        <p:txBody>
          <a:bodyPr/>
          <a:lstStyle/>
          <a:p>
            <a:r>
              <a:rPr lang="en-US" sz="3200"/>
              <a:t>Representing a Graph in Your Programs</a:t>
            </a:r>
          </a:p>
        </p:txBody>
      </p:sp>
      <p:sp>
        <p:nvSpPr>
          <p:cNvPr id="698371" name="Text Box 3"/>
          <p:cNvSpPr txBox="1">
            <a:spLocks noChangeArrowheads="1"/>
          </p:cNvSpPr>
          <p:nvPr/>
        </p:nvSpPr>
        <p:spPr bwMode="auto">
          <a:xfrm>
            <a:off x="365125" y="1482725"/>
            <a:ext cx="82581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cs typeface="Courier New" pitchFamily="49" charset="0"/>
              </a:rPr>
              <a:t>The easiest way to represent a graph is with a </a:t>
            </a:r>
            <a:r>
              <a:rPr lang="en-US" dirty="0" smtClean="0">
                <a:cs typeface="Courier New" pitchFamily="49" charset="0"/>
              </a:rPr>
              <a:t/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solidFill>
                  <a:srgbClr val="A50021"/>
                </a:solidFill>
                <a:cs typeface="Courier New" pitchFamily="49" charset="0"/>
              </a:rPr>
              <a:t>double-dimensional </a:t>
            </a:r>
            <a:r>
              <a:rPr lang="en-US" dirty="0">
                <a:solidFill>
                  <a:srgbClr val="A50021"/>
                </a:solidFill>
                <a:cs typeface="Courier New" pitchFamily="49" charset="0"/>
              </a:rPr>
              <a:t>array</a:t>
            </a:r>
            <a:r>
              <a:rPr lang="en-US" dirty="0">
                <a:cs typeface="Courier New" pitchFamily="49" charset="0"/>
              </a:rPr>
              <a:t>.</a:t>
            </a:r>
            <a:endParaRPr lang="en-US" dirty="0"/>
          </a:p>
        </p:txBody>
      </p:sp>
      <p:sp>
        <p:nvSpPr>
          <p:cNvPr id="698372" name="Text Box 4"/>
          <p:cNvSpPr txBox="1">
            <a:spLocks noChangeArrowheads="1"/>
          </p:cNvSpPr>
          <p:nvPr/>
        </p:nvSpPr>
        <p:spPr bwMode="auto">
          <a:xfrm>
            <a:off x="669925" y="2852738"/>
            <a:ext cx="80930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cs typeface="Courier New" pitchFamily="49" charset="0"/>
              </a:rPr>
              <a:t>The </a:t>
            </a:r>
            <a:r>
              <a:rPr lang="en-US" dirty="0">
                <a:solidFill>
                  <a:srgbClr val="A50021"/>
                </a:solidFill>
                <a:cs typeface="Courier New" pitchFamily="49" charset="0"/>
              </a:rPr>
              <a:t>size</a:t>
            </a:r>
            <a:r>
              <a:rPr lang="en-US" dirty="0">
                <a:cs typeface="Courier New" pitchFamily="49" charset="0"/>
              </a:rPr>
              <a:t> of </a:t>
            </a:r>
            <a:r>
              <a:rPr lang="en-US" dirty="0" smtClean="0">
                <a:cs typeface="Courier New" pitchFamily="49" charset="0"/>
              </a:rPr>
              <a:t>both dimensions </a:t>
            </a:r>
            <a:r>
              <a:rPr lang="en-US" dirty="0">
                <a:cs typeface="Courier New" pitchFamily="49" charset="0"/>
              </a:rPr>
              <a:t>of the array is equal to the </a:t>
            </a:r>
            <a:r>
              <a:rPr lang="en-US" dirty="0">
                <a:solidFill>
                  <a:srgbClr val="A50021"/>
                </a:solidFill>
                <a:cs typeface="Courier New" pitchFamily="49" charset="0"/>
              </a:rPr>
              <a:t>number of vertices</a:t>
            </a:r>
            <a:r>
              <a:rPr lang="en-US" dirty="0">
                <a:cs typeface="Courier New" pitchFamily="49" charset="0"/>
              </a:rPr>
              <a:t> in the graph. </a:t>
            </a:r>
          </a:p>
        </p:txBody>
      </p:sp>
      <p:sp>
        <p:nvSpPr>
          <p:cNvPr id="698373" name="Text Box 5"/>
          <p:cNvSpPr txBox="1">
            <a:spLocks noChangeArrowheads="1"/>
          </p:cNvSpPr>
          <p:nvPr/>
        </p:nvSpPr>
        <p:spPr bwMode="auto">
          <a:xfrm>
            <a:off x="2882900" y="4087813"/>
            <a:ext cx="3932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graph[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];	</a:t>
            </a:r>
            <a:r>
              <a:rPr lang="en-US" dirty="0"/>
              <a:t> </a:t>
            </a:r>
          </a:p>
        </p:txBody>
      </p:sp>
      <p:sp>
        <p:nvSpPr>
          <p:cNvPr id="698375" name="Text Box 7"/>
          <p:cNvSpPr txBox="1">
            <a:spLocks noChangeArrowheads="1"/>
          </p:cNvSpPr>
          <p:nvPr/>
        </p:nvSpPr>
        <p:spPr bwMode="auto">
          <a:xfrm>
            <a:off x="746125" y="4876800"/>
            <a:ext cx="804703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cs typeface="Courier New" pitchFamily="49" charset="0"/>
              </a:rPr>
              <a:t>Each element in the array indicates whether or not there is an edge between vertex</a:t>
            </a:r>
            <a:r>
              <a:rPr lang="en-US" dirty="0">
                <a:solidFill>
                  <a:srgbClr val="C00000"/>
                </a:solidFill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cs typeface="Courier New" pitchFamily="49" charset="0"/>
              </a:rPr>
              <a:t>i</a:t>
            </a:r>
            <a:r>
              <a:rPr lang="en-US" dirty="0">
                <a:solidFill>
                  <a:srgbClr val="C00000"/>
                </a:solidFill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and vertex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Courier New" pitchFamily="49" charset="0"/>
              </a:rPr>
              <a:t>j</a:t>
            </a:r>
            <a:r>
              <a:rPr lang="en-US" dirty="0">
                <a:cs typeface="Courier New" pitchFamily="49" charset="0"/>
              </a:rPr>
              <a:t>.</a:t>
            </a:r>
            <a:r>
              <a:rPr lang="en-US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22222E-6 L -0.00417 -0.5444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983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" y="-2720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6983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9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0"/>
                                        <p:tgtEl>
                                          <p:spTgt spid="698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9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698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9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371" grpId="0"/>
      <p:bldP spid="698372" grpId="0" autoUpdateAnimBg="0"/>
      <p:bldP spid="698372" grpId="1"/>
      <p:bldP spid="698373" grpId="0" autoUpdateAnimBg="0"/>
      <p:bldP spid="698373" grpId="1"/>
      <p:bldP spid="698375" grpId="0" autoUpdateAnimBg="0"/>
      <p:bldP spid="698375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61AB-4D35-45EB-A659-E874FC6185BF}" type="slidenum">
              <a:rPr lang="en-US"/>
              <a:pPr/>
              <a:t>50</a:t>
            </a:fld>
            <a:endParaRPr lang="en-US"/>
          </a:p>
        </p:txBody>
      </p:sp>
      <p:sp>
        <p:nvSpPr>
          <p:cNvPr id="742402" name="Rectangle 2"/>
          <p:cNvSpPr>
            <a:spLocks noChangeArrowheads="1"/>
          </p:cNvSpPr>
          <p:nvPr/>
        </p:nvSpPr>
        <p:spPr bwMode="auto">
          <a:xfrm>
            <a:off x="152400" y="1225550"/>
            <a:ext cx="5721350" cy="51943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900"/>
              <a:t>While there are still unprocessed vertices:</a:t>
            </a:r>
          </a:p>
          <a:p>
            <a:pPr>
              <a:spcBef>
                <a:spcPct val="50000"/>
              </a:spcBef>
            </a:pPr>
            <a:r>
              <a:rPr lang="en-US" sz="600"/>
              <a:t/>
            </a:r>
            <a:br>
              <a:rPr lang="en-US" sz="600"/>
            </a:br>
            <a:r>
              <a:rPr lang="en-US" sz="1900"/>
              <a:t>   Set 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 = the closest unprocessed vertex to </a:t>
            </a:r>
            <a:br>
              <a:rPr lang="en-US" sz="1900"/>
            </a:br>
            <a:r>
              <a:rPr lang="en-US" sz="1900"/>
              <a:t>                 the start vertex </a:t>
            </a:r>
            <a:r>
              <a:rPr lang="en-US" sz="1900">
                <a:solidFill>
                  <a:srgbClr val="A50021"/>
                </a:solidFill>
              </a:rPr>
              <a:t>s</a:t>
            </a:r>
            <a:r>
              <a:rPr lang="en-US" sz="1900"/>
              <a:t> </a:t>
            </a:r>
          </a:p>
          <a:p>
            <a:pPr>
              <a:spcBef>
                <a:spcPct val="50000"/>
              </a:spcBef>
            </a:pPr>
            <a:r>
              <a:rPr lang="en-US" sz="1900"/>
              <a:t>   Mark vertex 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 as processed: Done[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] = true.</a:t>
            </a:r>
          </a:p>
          <a:p>
            <a:pPr>
              <a:spcBef>
                <a:spcPct val="50000"/>
              </a:spcBef>
            </a:pPr>
            <a:r>
              <a:rPr lang="en-US" sz="1900"/>
              <a:t>   We now know how to reach </a:t>
            </a:r>
            <a:r>
              <a:rPr lang="en-US" sz="1900">
                <a:solidFill>
                  <a:srgbClr val="A50021"/>
                </a:solidFill>
              </a:rPr>
              <a:t>u </a:t>
            </a:r>
            <a:r>
              <a:rPr lang="en-US" sz="1900"/>
              <a:t>optimally from </a:t>
            </a:r>
            <a:r>
              <a:rPr lang="en-US" sz="1900">
                <a:solidFill>
                  <a:srgbClr val="A50021"/>
                </a:solidFill>
              </a:rPr>
              <a:t>s</a:t>
            </a:r>
          </a:p>
          <a:p>
            <a:pPr>
              <a:spcBef>
                <a:spcPct val="50000"/>
              </a:spcBef>
            </a:pPr>
            <a:r>
              <a:rPr lang="en-US" sz="1900"/>
              <a:t>   Loop through all unprocessed vertices:</a:t>
            </a:r>
          </a:p>
          <a:p>
            <a:pPr>
              <a:spcBef>
                <a:spcPct val="50000"/>
              </a:spcBef>
            </a:pPr>
            <a:r>
              <a:rPr lang="en-US" sz="600"/>
              <a:t/>
            </a:r>
            <a:br>
              <a:rPr lang="en-US" sz="600"/>
            </a:br>
            <a:r>
              <a:rPr lang="en-US" sz="1900"/>
              <a:t>      Set </a:t>
            </a:r>
            <a:r>
              <a:rPr lang="en-US" sz="1900">
                <a:solidFill>
                  <a:srgbClr val="A50021"/>
                </a:solidFill>
              </a:rPr>
              <a:t>v</a:t>
            </a:r>
            <a:r>
              <a:rPr lang="en-US" sz="1900"/>
              <a:t> = the next unprocessed vertex</a:t>
            </a:r>
            <a:br>
              <a:rPr lang="en-US" sz="1900"/>
            </a:br>
            <a:r>
              <a:rPr lang="en-US" sz="600"/>
              <a:t> </a:t>
            </a:r>
            <a:r>
              <a:rPr lang="en-US" sz="1900"/>
              <a:t/>
            </a:r>
            <a:br>
              <a:rPr lang="en-US" sz="1900"/>
            </a:br>
            <a:r>
              <a:rPr lang="en-US" sz="1900"/>
              <a:t>      If there’s an edge from 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 to </a:t>
            </a:r>
            <a:r>
              <a:rPr lang="en-US" sz="1900">
                <a:solidFill>
                  <a:srgbClr val="A50021"/>
                </a:solidFill>
              </a:rPr>
              <a:t>v</a:t>
            </a:r>
            <a:r>
              <a:rPr lang="en-US" sz="1900"/>
              <a:t> then compare:</a:t>
            </a:r>
            <a:br>
              <a:rPr lang="en-US" sz="1900"/>
            </a:br>
            <a:r>
              <a:rPr lang="en-US" sz="600"/>
              <a:t> </a:t>
            </a:r>
            <a:br>
              <a:rPr lang="en-US" sz="600"/>
            </a:br>
            <a:r>
              <a:rPr lang="en-US" sz="1900"/>
              <a:t>           a. the previously computed path from </a:t>
            </a:r>
            <a:r>
              <a:rPr lang="en-US" sz="1900">
                <a:solidFill>
                  <a:srgbClr val="A50021"/>
                </a:solidFill>
              </a:rPr>
              <a:t>s</a:t>
            </a:r>
            <a:r>
              <a:rPr lang="en-US" sz="1900"/>
              <a:t> to </a:t>
            </a:r>
            <a:br>
              <a:rPr lang="en-US" sz="1900"/>
            </a:br>
            <a:r>
              <a:rPr lang="en-US" sz="1900"/>
              <a:t>               </a:t>
            </a:r>
            <a:r>
              <a:rPr lang="en-US" sz="1900">
                <a:solidFill>
                  <a:srgbClr val="A50021"/>
                </a:solidFill>
              </a:rPr>
              <a:t>v</a:t>
            </a:r>
            <a:r>
              <a:rPr lang="en-US" sz="1900"/>
              <a:t>  (i.e. Dist[</a:t>
            </a:r>
            <a:r>
              <a:rPr lang="en-US" sz="1900">
                <a:solidFill>
                  <a:srgbClr val="A50021"/>
                </a:solidFill>
              </a:rPr>
              <a:t>v</a:t>
            </a:r>
            <a:r>
              <a:rPr lang="en-US" sz="1900"/>
              <a:t>]) OR  </a:t>
            </a:r>
            <a:br>
              <a:rPr lang="en-US" sz="1900"/>
            </a:br>
            <a:r>
              <a:rPr lang="en-US" sz="1900"/>
              <a:t>           b. the path from </a:t>
            </a:r>
            <a:r>
              <a:rPr lang="en-US" sz="1900">
                <a:solidFill>
                  <a:srgbClr val="A50021"/>
                </a:solidFill>
              </a:rPr>
              <a:t>s</a:t>
            </a:r>
            <a:r>
              <a:rPr lang="en-US" sz="1900"/>
              <a:t> to 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, and then from 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 </a:t>
            </a:r>
            <a:br>
              <a:rPr lang="en-US" sz="1900"/>
            </a:br>
            <a:r>
              <a:rPr lang="en-US" sz="1900"/>
              <a:t>               to v (I.e. Dist[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] + weight(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,</a:t>
            </a:r>
            <a:r>
              <a:rPr lang="en-US" sz="1900">
                <a:solidFill>
                  <a:srgbClr val="A50021"/>
                </a:solidFill>
              </a:rPr>
              <a:t>v))</a:t>
            </a:r>
          </a:p>
          <a:p>
            <a:pPr>
              <a:spcBef>
                <a:spcPct val="50000"/>
              </a:spcBef>
            </a:pPr>
            <a:r>
              <a:rPr lang="en-US" sz="1900"/>
              <a:t>           If the new cost is less than old cost then </a:t>
            </a:r>
            <a:br>
              <a:rPr lang="en-US" sz="1900"/>
            </a:br>
            <a:r>
              <a:rPr lang="en-US" sz="1900"/>
              <a:t>                 Set Dist[</a:t>
            </a:r>
            <a:r>
              <a:rPr lang="en-US" sz="1900">
                <a:solidFill>
                  <a:srgbClr val="A50021"/>
                </a:solidFill>
              </a:rPr>
              <a:t>v</a:t>
            </a:r>
            <a:r>
              <a:rPr lang="en-US" sz="1900"/>
              <a:t>] = Dist[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] + weight(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,</a:t>
            </a:r>
            <a:r>
              <a:rPr lang="en-US" sz="1900">
                <a:solidFill>
                  <a:srgbClr val="A50021"/>
                </a:solidFill>
              </a:rPr>
              <a:t>v</a:t>
            </a:r>
            <a:r>
              <a:rPr lang="en-US" sz="1900"/>
              <a:t>)</a:t>
            </a:r>
          </a:p>
        </p:txBody>
      </p:sp>
      <p:sp>
        <p:nvSpPr>
          <p:cNvPr id="742403" name="Rectangle 3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Dijkstra’s Algorithm</a:t>
            </a:r>
          </a:p>
        </p:txBody>
      </p:sp>
      <p:sp>
        <p:nvSpPr>
          <p:cNvPr id="742404" name="Rectangle 4"/>
          <p:cNvSpPr>
            <a:spLocks noChangeArrowheads="1"/>
          </p:cNvSpPr>
          <p:nvPr/>
        </p:nvSpPr>
        <p:spPr bwMode="auto">
          <a:xfrm>
            <a:off x="6662738" y="4300538"/>
            <a:ext cx="623887" cy="749300"/>
          </a:xfrm>
          <a:prstGeom prst="rect">
            <a:avLst/>
          </a:prstGeom>
          <a:solidFill>
            <a:srgbClr val="CCFFCC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05" name="Rectangle 5"/>
          <p:cNvSpPr>
            <a:spLocks noChangeArrowheads="1"/>
          </p:cNvSpPr>
          <p:nvPr/>
        </p:nvSpPr>
        <p:spPr bwMode="auto">
          <a:xfrm>
            <a:off x="7291388" y="4300538"/>
            <a:ext cx="565150" cy="749300"/>
          </a:xfrm>
          <a:prstGeom prst="rect">
            <a:avLst/>
          </a:prstGeom>
          <a:solidFill>
            <a:srgbClr val="CCFFCC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06" name="Rectangle 6"/>
          <p:cNvSpPr>
            <a:spLocks noChangeArrowheads="1"/>
          </p:cNvSpPr>
          <p:nvPr/>
        </p:nvSpPr>
        <p:spPr bwMode="auto">
          <a:xfrm>
            <a:off x="7872413" y="4300538"/>
            <a:ext cx="612775" cy="749300"/>
          </a:xfrm>
          <a:prstGeom prst="rect">
            <a:avLst/>
          </a:prstGeom>
          <a:solidFill>
            <a:srgbClr val="CCFFCC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07" name="Rectangle 7"/>
          <p:cNvSpPr>
            <a:spLocks noChangeArrowheads="1"/>
          </p:cNvSpPr>
          <p:nvPr/>
        </p:nvSpPr>
        <p:spPr bwMode="auto">
          <a:xfrm>
            <a:off x="8475663" y="4300538"/>
            <a:ext cx="577850" cy="749300"/>
          </a:xfrm>
          <a:prstGeom prst="rect">
            <a:avLst/>
          </a:prstGeom>
          <a:solidFill>
            <a:srgbClr val="CCFFCC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2408" name="Group 8"/>
          <p:cNvGrpSpPr>
            <a:grpSpLocks/>
          </p:cNvGrpSpPr>
          <p:nvPr/>
        </p:nvGrpSpPr>
        <p:grpSpPr bwMode="auto">
          <a:xfrm>
            <a:off x="7358063" y="4764088"/>
            <a:ext cx="439737" cy="128587"/>
            <a:chOff x="3936" y="2784"/>
            <a:chExt cx="288" cy="96"/>
          </a:xfrm>
        </p:grpSpPr>
        <p:sp>
          <p:nvSpPr>
            <p:cNvPr id="742409" name="Oval 9"/>
            <p:cNvSpPr>
              <a:spLocks noChangeArrowheads="1"/>
            </p:cNvSpPr>
            <p:nvPr/>
          </p:nvSpPr>
          <p:spPr bwMode="auto">
            <a:xfrm>
              <a:off x="3936" y="2784"/>
              <a:ext cx="144" cy="9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410" name="Oval 10"/>
            <p:cNvSpPr>
              <a:spLocks noChangeArrowheads="1"/>
            </p:cNvSpPr>
            <p:nvPr/>
          </p:nvSpPr>
          <p:spPr bwMode="auto">
            <a:xfrm>
              <a:off x="4080" y="2784"/>
              <a:ext cx="144" cy="9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42411" name="Group 11"/>
          <p:cNvGrpSpPr>
            <a:grpSpLocks/>
          </p:cNvGrpSpPr>
          <p:nvPr/>
        </p:nvGrpSpPr>
        <p:grpSpPr bwMode="auto">
          <a:xfrm>
            <a:off x="7948613" y="4767263"/>
            <a:ext cx="439737" cy="128587"/>
            <a:chOff x="3936" y="2784"/>
            <a:chExt cx="288" cy="96"/>
          </a:xfrm>
        </p:grpSpPr>
        <p:sp>
          <p:nvSpPr>
            <p:cNvPr id="742412" name="Oval 12"/>
            <p:cNvSpPr>
              <a:spLocks noChangeArrowheads="1"/>
            </p:cNvSpPr>
            <p:nvPr/>
          </p:nvSpPr>
          <p:spPr bwMode="auto">
            <a:xfrm>
              <a:off x="3936" y="2784"/>
              <a:ext cx="144" cy="9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413" name="Oval 13"/>
            <p:cNvSpPr>
              <a:spLocks noChangeArrowheads="1"/>
            </p:cNvSpPr>
            <p:nvPr/>
          </p:nvSpPr>
          <p:spPr bwMode="auto">
            <a:xfrm>
              <a:off x="4080" y="2784"/>
              <a:ext cx="144" cy="9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42414" name="Group 14"/>
          <p:cNvGrpSpPr>
            <a:grpSpLocks/>
          </p:cNvGrpSpPr>
          <p:nvPr/>
        </p:nvGrpSpPr>
        <p:grpSpPr bwMode="auto">
          <a:xfrm>
            <a:off x="8542338" y="4759325"/>
            <a:ext cx="439737" cy="128588"/>
            <a:chOff x="3936" y="2784"/>
            <a:chExt cx="288" cy="96"/>
          </a:xfrm>
        </p:grpSpPr>
        <p:sp>
          <p:nvSpPr>
            <p:cNvPr id="742415" name="Oval 15"/>
            <p:cNvSpPr>
              <a:spLocks noChangeArrowheads="1"/>
            </p:cNvSpPr>
            <p:nvPr/>
          </p:nvSpPr>
          <p:spPr bwMode="auto">
            <a:xfrm>
              <a:off x="3936" y="2784"/>
              <a:ext cx="144" cy="9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416" name="Oval 16"/>
            <p:cNvSpPr>
              <a:spLocks noChangeArrowheads="1"/>
            </p:cNvSpPr>
            <p:nvPr/>
          </p:nvSpPr>
          <p:spPr bwMode="auto">
            <a:xfrm>
              <a:off x="4080" y="2784"/>
              <a:ext cx="144" cy="9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42417" name="Rectangle 17"/>
          <p:cNvSpPr>
            <a:spLocks noChangeArrowheads="1"/>
          </p:cNvSpPr>
          <p:nvPr/>
        </p:nvSpPr>
        <p:spPr bwMode="auto">
          <a:xfrm>
            <a:off x="6750050" y="461486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0</a:t>
            </a:r>
          </a:p>
        </p:txBody>
      </p:sp>
      <p:grpSp>
        <p:nvGrpSpPr>
          <p:cNvPr id="742418" name="Group 18"/>
          <p:cNvGrpSpPr>
            <a:grpSpLocks/>
          </p:cNvGrpSpPr>
          <p:nvPr/>
        </p:nvGrpSpPr>
        <p:grpSpPr bwMode="auto">
          <a:xfrm>
            <a:off x="6656388" y="5126038"/>
            <a:ext cx="2411412" cy="762000"/>
            <a:chOff x="1488" y="3429"/>
            <a:chExt cx="1344" cy="480"/>
          </a:xfrm>
        </p:grpSpPr>
        <p:sp>
          <p:nvSpPr>
            <p:cNvPr id="742419" name="Rectangle 19"/>
            <p:cNvSpPr>
              <a:spLocks noChangeArrowheads="1"/>
            </p:cNvSpPr>
            <p:nvPr/>
          </p:nvSpPr>
          <p:spPr bwMode="auto">
            <a:xfrm>
              <a:off x="1488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420" name="Rectangle 20"/>
            <p:cNvSpPr>
              <a:spLocks noChangeArrowheads="1"/>
            </p:cNvSpPr>
            <p:nvPr/>
          </p:nvSpPr>
          <p:spPr bwMode="auto">
            <a:xfrm>
              <a:off x="1824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421" name="Rectangle 21"/>
            <p:cNvSpPr>
              <a:spLocks noChangeArrowheads="1"/>
            </p:cNvSpPr>
            <p:nvPr/>
          </p:nvSpPr>
          <p:spPr bwMode="auto">
            <a:xfrm>
              <a:off x="2160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422" name="Rectangle 22"/>
            <p:cNvSpPr>
              <a:spLocks noChangeArrowheads="1"/>
            </p:cNvSpPr>
            <p:nvPr/>
          </p:nvSpPr>
          <p:spPr bwMode="auto">
            <a:xfrm>
              <a:off x="2496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423" name="Text Box 23"/>
            <p:cNvSpPr txBox="1">
              <a:spLocks noChangeArrowheads="1"/>
            </p:cNvSpPr>
            <p:nvPr/>
          </p:nvSpPr>
          <p:spPr bwMode="auto">
            <a:xfrm>
              <a:off x="1536" y="3453"/>
              <a:ext cx="11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A      B       C      D</a:t>
              </a:r>
            </a:p>
          </p:txBody>
        </p:sp>
      </p:grpSp>
      <p:sp>
        <p:nvSpPr>
          <p:cNvPr id="742424" name="Text Box 24"/>
          <p:cNvSpPr txBox="1">
            <a:spLocks noChangeArrowheads="1"/>
          </p:cNvSpPr>
          <p:nvPr/>
        </p:nvSpPr>
        <p:spPr bwMode="auto">
          <a:xfrm>
            <a:off x="5867400" y="5211763"/>
            <a:ext cx="8318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>
                <a:solidFill>
                  <a:srgbClr val="A50021"/>
                </a:solidFill>
              </a:rPr>
              <a:t>Done</a:t>
            </a:r>
          </a:p>
        </p:txBody>
      </p:sp>
      <p:sp>
        <p:nvSpPr>
          <p:cNvPr id="742425" name="Text Box 25"/>
          <p:cNvSpPr txBox="1">
            <a:spLocks noChangeArrowheads="1"/>
          </p:cNvSpPr>
          <p:nvPr/>
        </p:nvSpPr>
        <p:spPr bwMode="auto">
          <a:xfrm>
            <a:off x="6618288" y="5511800"/>
            <a:ext cx="2584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3300"/>
                </a:solidFill>
              </a:rPr>
              <a:t>false false false false </a:t>
            </a:r>
          </a:p>
        </p:txBody>
      </p:sp>
      <p:sp>
        <p:nvSpPr>
          <p:cNvPr id="742426" name="Text Box 26"/>
          <p:cNvSpPr txBox="1">
            <a:spLocks noChangeArrowheads="1"/>
          </p:cNvSpPr>
          <p:nvPr/>
        </p:nvSpPr>
        <p:spPr bwMode="auto">
          <a:xfrm>
            <a:off x="5791200" y="3937000"/>
            <a:ext cx="9810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800" b="1">
                <a:solidFill>
                  <a:srgbClr val="A50021"/>
                </a:solidFill>
              </a:rPr>
              <a:t>Dist from vertex </a:t>
            </a:r>
            <a:r>
              <a:rPr lang="en-US" sz="1800" b="1">
                <a:solidFill>
                  <a:schemeClr val="accent2"/>
                </a:solidFill>
              </a:rPr>
              <a:t>s</a:t>
            </a:r>
            <a:r>
              <a:rPr lang="en-US" sz="1800" b="1">
                <a:solidFill>
                  <a:srgbClr val="A50021"/>
                </a:solidFill>
              </a:rPr>
              <a:t> to…</a:t>
            </a:r>
          </a:p>
        </p:txBody>
      </p:sp>
      <p:sp>
        <p:nvSpPr>
          <p:cNvPr id="742427" name="Text Box 27"/>
          <p:cNvSpPr txBox="1">
            <a:spLocks noChangeArrowheads="1"/>
          </p:cNvSpPr>
          <p:nvPr/>
        </p:nvSpPr>
        <p:spPr bwMode="auto">
          <a:xfrm>
            <a:off x="5962650" y="1073150"/>
            <a:ext cx="331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s</a:t>
            </a:r>
          </a:p>
        </p:txBody>
      </p:sp>
      <p:sp>
        <p:nvSpPr>
          <p:cNvPr id="742428" name="Oval 28"/>
          <p:cNvSpPr>
            <a:spLocks noChangeArrowheads="1"/>
          </p:cNvSpPr>
          <p:nvPr/>
        </p:nvSpPr>
        <p:spPr bwMode="auto">
          <a:xfrm>
            <a:off x="6748463" y="1990725"/>
            <a:ext cx="401637" cy="419100"/>
          </a:xfrm>
          <a:prstGeom prst="ellipse">
            <a:avLst/>
          </a:prstGeom>
          <a:solidFill>
            <a:srgbClr val="CCFFCC"/>
          </a:solidFill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29" name="Text Box 29"/>
          <p:cNvSpPr txBox="1">
            <a:spLocks noChangeArrowheads="1"/>
          </p:cNvSpPr>
          <p:nvPr/>
        </p:nvSpPr>
        <p:spPr bwMode="auto">
          <a:xfrm>
            <a:off x="6753225" y="1984375"/>
            <a:ext cx="36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742430" name="Oval 30"/>
          <p:cNvSpPr>
            <a:spLocks noChangeArrowheads="1"/>
          </p:cNvSpPr>
          <p:nvPr/>
        </p:nvSpPr>
        <p:spPr bwMode="auto">
          <a:xfrm>
            <a:off x="8629650" y="1331913"/>
            <a:ext cx="401638" cy="419100"/>
          </a:xfrm>
          <a:prstGeom prst="ellipse">
            <a:avLst/>
          </a:prstGeom>
          <a:solidFill>
            <a:srgbClr val="CCFFCC"/>
          </a:solidFill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31" name="Text Box 31"/>
          <p:cNvSpPr txBox="1">
            <a:spLocks noChangeArrowheads="1"/>
          </p:cNvSpPr>
          <p:nvPr/>
        </p:nvSpPr>
        <p:spPr bwMode="auto">
          <a:xfrm>
            <a:off x="8669338" y="1336675"/>
            <a:ext cx="376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742432" name="Oval 32"/>
          <p:cNvSpPr>
            <a:spLocks noChangeArrowheads="1"/>
          </p:cNvSpPr>
          <p:nvPr/>
        </p:nvSpPr>
        <p:spPr bwMode="auto">
          <a:xfrm>
            <a:off x="6226175" y="1311275"/>
            <a:ext cx="401638" cy="419100"/>
          </a:xfrm>
          <a:prstGeom prst="ellipse">
            <a:avLst/>
          </a:prstGeom>
          <a:solidFill>
            <a:srgbClr val="CCFFCC"/>
          </a:solidFill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33" name="Text Box 33"/>
          <p:cNvSpPr txBox="1">
            <a:spLocks noChangeArrowheads="1"/>
          </p:cNvSpPr>
          <p:nvPr/>
        </p:nvSpPr>
        <p:spPr bwMode="auto">
          <a:xfrm>
            <a:off x="6238875" y="1349375"/>
            <a:ext cx="40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742434" name="Oval 34"/>
          <p:cNvSpPr>
            <a:spLocks noChangeArrowheads="1"/>
          </p:cNvSpPr>
          <p:nvPr/>
        </p:nvSpPr>
        <p:spPr bwMode="auto">
          <a:xfrm>
            <a:off x="7888288" y="1970088"/>
            <a:ext cx="401637" cy="419100"/>
          </a:xfrm>
          <a:prstGeom prst="ellipse">
            <a:avLst/>
          </a:prstGeom>
          <a:solidFill>
            <a:srgbClr val="CCFFCC"/>
          </a:solidFill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35" name="Text Box 35"/>
          <p:cNvSpPr txBox="1">
            <a:spLocks noChangeArrowheads="1"/>
          </p:cNvSpPr>
          <p:nvPr/>
        </p:nvSpPr>
        <p:spPr bwMode="auto">
          <a:xfrm>
            <a:off x="7904163" y="1963738"/>
            <a:ext cx="403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742436" name="Line 36"/>
          <p:cNvSpPr>
            <a:spLocks noChangeShapeType="1"/>
          </p:cNvSpPr>
          <p:nvPr/>
        </p:nvSpPr>
        <p:spPr bwMode="auto">
          <a:xfrm>
            <a:off x="6627813" y="1550988"/>
            <a:ext cx="2005012" cy="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37" name="Line 37"/>
          <p:cNvSpPr>
            <a:spLocks noChangeShapeType="1"/>
          </p:cNvSpPr>
          <p:nvPr/>
        </p:nvSpPr>
        <p:spPr bwMode="auto">
          <a:xfrm>
            <a:off x="6513513" y="1730375"/>
            <a:ext cx="285750" cy="35877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38" name="Line 38"/>
          <p:cNvSpPr>
            <a:spLocks noChangeShapeType="1"/>
          </p:cNvSpPr>
          <p:nvPr/>
        </p:nvSpPr>
        <p:spPr bwMode="auto">
          <a:xfrm>
            <a:off x="7143750" y="2209800"/>
            <a:ext cx="744538" cy="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39" name="Line 39"/>
          <p:cNvSpPr>
            <a:spLocks noChangeShapeType="1"/>
          </p:cNvSpPr>
          <p:nvPr/>
        </p:nvSpPr>
        <p:spPr bwMode="auto">
          <a:xfrm flipV="1">
            <a:off x="8289925" y="1730375"/>
            <a:ext cx="515938" cy="4191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40" name="Text Box 40"/>
          <p:cNvSpPr txBox="1">
            <a:spLocks noChangeArrowheads="1"/>
          </p:cNvSpPr>
          <p:nvPr/>
        </p:nvSpPr>
        <p:spPr bwMode="auto">
          <a:xfrm>
            <a:off x="7429500" y="1195388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742441" name="Text Box 41"/>
          <p:cNvSpPr txBox="1">
            <a:spLocks noChangeArrowheads="1"/>
          </p:cNvSpPr>
          <p:nvPr/>
        </p:nvSpPr>
        <p:spPr bwMode="auto">
          <a:xfrm>
            <a:off x="6364288" y="178435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742442" name="Text Box 42"/>
          <p:cNvSpPr txBox="1">
            <a:spLocks noChangeArrowheads="1"/>
          </p:cNvSpPr>
          <p:nvPr/>
        </p:nvSpPr>
        <p:spPr bwMode="auto">
          <a:xfrm>
            <a:off x="7439025" y="22098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742443" name="Text Box 43"/>
          <p:cNvSpPr txBox="1">
            <a:spLocks noChangeArrowheads="1"/>
          </p:cNvSpPr>
          <p:nvPr/>
        </p:nvSpPr>
        <p:spPr bwMode="auto">
          <a:xfrm>
            <a:off x="8528050" y="1847850"/>
            <a:ext cx="3683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742444" name="Line 44"/>
          <p:cNvSpPr>
            <a:spLocks noChangeShapeType="1"/>
          </p:cNvSpPr>
          <p:nvPr/>
        </p:nvSpPr>
        <p:spPr bwMode="auto">
          <a:xfrm>
            <a:off x="6594475" y="1652588"/>
            <a:ext cx="1319213" cy="4191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45" name="Text Box 45"/>
          <p:cNvSpPr txBox="1">
            <a:spLocks noChangeArrowheads="1"/>
          </p:cNvSpPr>
          <p:nvPr/>
        </p:nvSpPr>
        <p:spPr bwMode="auto">
          <a:xfrm>
            <a:off x="7478713" y="16002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grpSp>
        <p:nvGrpSpPr>
          <p:cNvPr id="742451" name="Group 51"/>
          <p:cNvGrpSpPr>
            <a:grpSpLocks/>
          </p:cNvGrpSpPr>
          <p:nvPr/>
        </p:nvGrpSpPr>
        <p:grpSpPr bwMode="auto">
          <a:xfrm>
            <a:off x="6646863" y="5499100"/>
            <a:ext cx="646112" cy="366713"/>
            <a:chOff x="4183" y="3678"/>
            <a:chExt cx="407" cy="231"/>
          </a:xfrm>
        </p:grpSpPr>
        <p:sp>
          <p:nvSpPr>
            <p:cNvPr id="742452" name="Rectangle 52"/>
            <p:cNvSpPr>
              <a:spLocks noChangeArrowheads="1"/>
            </p:cNvSpPr>
            <p:nvPr/>
          </p:nvSpPr>
          <p:spPr bwMode="auto">
            <a:xfrm>
              <a:off x="4217" y="3696"/>
              <a:ext cx="336" cy="19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453" name="Text Box 53"/>
            <p:cNvSpPr txBox="1">
              <a:spLocks noChangeArrowheads="1"/>
            </p:cNvSpPr>
            <p:nvPr/>
          </p:nvSpPr>
          <p:spPr bwMode="auto">
            <a:xfrm>
              <a:off x="4183" y="3678"/>
              <a:ext cx="4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true</a:t>
              </a:r>
            </a:p>
          </p:txBody>
        </p:sp>
      </p:grpSp>
      <p:grpSp>
        <p:nvGrpSpPr>
          <p:cNvPr id="742455" name="Group 55"/>
          <p:cNvGrpSpPr>
            <a:grpSpLocks/>
          </p:cNvGrpSpPr>
          <p:nvPr/>
        </p:nvGrpSpPr>
        <p:grpSpPr bwMode="auto">
          <a:xfrm>
            <a:off x="6211888" y="1295400"/>
            <a:ext cx="901700" cy="3775075"/>
            <a:chOff x="3913" y="816"/>
            <a:chExt cx="568" cy="2378"/>
          </a:xfrm>
        </p:grpSpPr>
        <p:sp>
          <p:nvSpPr>
            <p:cNvPr id="742456" name="Oval 56"/>
            <p:cNvSpPr>
              <a:spLocks noChangeArrowheads="1"/>
            </p:cNvSpPr>
            <p:nvPr/>
          </p:nvSpPr>
          <p:spPr bwMode="auto">
            <a:xfrm>
              <a:off x="3913" y="816"/>
              <a:ext cx="265" cy="265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457" name="Text Box 57"/>
            <p:cNvSpPr txBox="1">
              <a:spLocks noChangeArrowheads="1"/>
            </p:cNvSpPr>
            <p:nvPr/>
          </p:nvSpPr>
          <p:spPr bwMode="auto">
            <a:xfrm>
              <a:off x="4248" y="290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0</a:t>
              </a:r>
            </a:p>
          </p:txBody>
        </p:sp>
      </p:grpSp>
      <p:sp>
        <p:nvSpPr>
          <p:cNvPr id="742458" name="Line 58"/>
          <p:cNvSpPr>
            <a:spLocks noChangeShapeType="1"/>
          </p:cNvSpPr>
          <p:nvPr/>
        </p:nvSpPr>
        <p:spPr bwMode="auto">
          <a:xfrm>
            <a:off x="173038" y="340677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59" name="Line 59"/>
          <p:cNvSpPr>
            <a:spLocks noChangeShapeType="1"/>
          </p:cNvSpPr>
          <p:nvPr/>
        </p:nvSpPr>
        <p:spPr bwMode="auto">
          <a:xfrm>
            <a:off x="336550" y="385445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60" name="Line 60"/>
          <p:cNvSpPr>
            <a:spLocks noChangeShapeType="1"/>
          </p:cNvSpPr>
          <p:nvPr/>
        </p:nvSpPr>
        <p:spPr bwMode="auto">
          <a:xfrm>
            <a:off x="334963" y="422433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61" name="Line 61"/>
          <p:cNvSpPr>
            <a:spLocks noChangeShapeType="1"/>
          </p:cNvSpPr>
          <p:nvPr/>
        </p:nvSpPr>
        <p:spPr bwMode="auto">
          <a:xfrm>
            <a:off x="6557963" y="1651000"/>
            <a:ext cx="1344612" cy="430213"/>
          </a:xfrm>
          <a:prstGeom prst="line">
            <a:avLst/>
          </a:prstGeom>
          <a:noFill/>
          <a:ln w="762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62" name="Line 62"/>
          <p:cNvSpPr>
            <a:spLocks noChangeShapeType="1"/>
          </p:cNvSpPr>
          <p:nvPr/>
        </p:nvSpPr>
        <p:spPr bwMode="auto">
          <a:xfrm>
            <a:off x="631825" y="463708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2463" name="Group 63"/>
          <p:cNvGrpSpPr>
            <a:grpSpLocks/>
          </p:cNvGrpSpPr>
          <p:nvPr/>
        </p:nvGrpSpPr>
        <p:grpSpPr bwMode="auto">
          <a:xfrm>
            <a:off x="6003925" y="2789238"/>
            <a:ext cx="2522538" cy="457200"/>
            <a:chOff x="3782" y="1757"/>
            <a:chExt cx="1589" cy="288"/>
          </a:xfrm>
        </p:grpSpPr>
        <p:sp>
          <p:nvSpPr>
            <p:cNvPr id="742464" name="Text Box 64"/>
            <p:cNvSpPr txBox="1">
              <a:spLocks noChangeArrowheads="1"/>
            </p:cNvSpPr>
            <p:nvPr/>
          </p:nvSpPr>
          <p:spPr bwMode="auto">
            <a:xfrm>
              <a:off x="3782" y="1757"/>
              <a:ext cx="1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Previous cost: </a:t>
              </a:r>
            </a:p>
          </p:txBody>
        </p:sp>
        <p:grpSp>
          <p:nvGrpSpPr>
            <p:cNvPr id="742465" name="Group 65"/>
            <p:cNvGrpSpPr>
              <a:grpSpLocks/>
            </p:cNvGrpSpPr>
            <p:nvPr/>
          </p:nvGrpSpPr>
          <p:grpSpPr bwMode="auto">
            <a:xfrm>
              <a:off x="5143" y="1873"/>
              <a:ext cx="228" cy="81"/>
              <a:chOff x="3936" y="2784"/>
              <a:chExt cx="288" cy="96"/>
            </a:xfrm>
          </p:grpSpPr>
          <p:sp>
            <p:nvSpPr>
              <p:cNvPr id="742466" name="Oval 66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chemeClr val="bg1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2467" name="Oval 67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chemeClr val="bg1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42468" name="Oval 68"/>
          <p:cNvSpPr>
            <a:spLocks noChangeArrowheads="1"/>
          </p:cNvSpPr>
          <p:nvPr/>
        </p:nvSpPr>
        <p:spPr bwMode="auto">
          <a:xfrm>
            <a:off x="8437563" y="4098925"/>
            <a:ext cx="609600" cy="11430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69" name="Line 69"/>
          <p:cNvSpPr>
            <a:spLocks noChangeShapeType="1"/>
          </p:cNvSpPr>
          <p:nvPr/>
        </p:nvSpPr>
        <p:spPr bwMode="auto">
          <a:xfrm>
            <a:off x="639763" y="518001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70" name="Text Box 70"/>
          <p:cNvSpPr txBox="1">
            <a:spLocks noChangeArrowheads="1"/>
          </p:cNvSpPr>
          <p:nvPr/>
        </p:nvSpPr>
        <p:spPr bwMode="auto">
          <a:xfrm>
            <a:off x="6003925" y="3246438"/>
            <a:ext cx="290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New cost: </a:t>
            </a:r>
            <a:r>
              <a:rPr lang="en-US">
                <a:solidFill>
                  <a:srgbClr val="FF3300"/>
                </a:solidFill>
              </a:rPr>
              <a:t>0 + 7 = 7</a:t>
            </a:r>
          </a:p>
        </p:txBody>
      </p:sp>
      <p:grpSp>
        <p:nvGrpSpPr>
          <p:cNvPr id="742471" name="Group 71"/>
          <p:cNvGrpSpPr>
            <a:grpSpLocks/>
          </p:cNvGrpSpPr>
          <p:nvPr/>
        </p:nvGrpSpPr>
        <p:grpSpPr bwMode="auto">
          <a:xfrm>
            <a:off x="6284913" y="895350"/>
            <a:ext cx="863600" cy="5386388"/>
            <a:chOff x="3959" y="564"/>
            <a:chExt cx="544" cy="3604"/>
          </a:xfrm>
        </p:grpSpPr>
        <p:sp>
          <p:nvSpPr>
            <p:cNvPr id="742472" name="Text Box 72"/>
            <p:cNvSpPr txBox="1">
              <a:spLocks noChangeArrowheads="1"/>
            </p:cNvSpPr>
            <p:nvPr/>
          </p:nvSpPr>
          <p:spPr bwMode="auto">
            <a:xfrm>
              <a:off x="3959" y="564"/>
              <a:ext cx="216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u</a:t>
              </a:r>
            </a:p>
          </p:txBody>
        </p:sp>
        <p:sp>
          <p:nvSpPr>
            <p:cNvPr id="742473" name="Text Box 73"/>
            <p:cNvSpPr txBox="1">
              <a:spLocks noChangeArrowheads="1"/>
            </p:cNvSpPr>
            <p:nvPr/>
          </p:nvSpPr>
          <p:spPr bwMode="auto">
            <a:xfrm>
              <a:off x="4287" y="3862"/>
              <a:ext cx="216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u</a:t>
              </a:r>
            </a:p>
          </p:txBody>
        </p:sp>
      </p:grpSp>
      <p:sp>
        <p:nvSpPr>
          <p:cNvPr id="742477" name="Line 77"/>
          <p:cNvSpPr>
            <a:spLocks noChangeShapeType="1"/>
          </p:cNvSpPr>
          <p:nvPr/>
        </p:nvSpPr>
        <p:spPr bwMode="auto">
          <a:xfrm>
            <a:off x="642938" y="590073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78" name="Line 78"/>
          <p:cNvSpPr>
            <a:spLocks noChangeShapeType="1"/>
          </p:cNvSpPr>
          <p:nvPr/>
        </p:nvSpPr>
        <p:spPr bwMode="auto">
          <a:xfrm>
            <a:off x="1068388" y="621506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79" name="Text Box 79"/>
          <p:cNvSpPr txBox="1">
            <a:spLocks noChangeArrowheads="1"/>
          </p:cNvSpPr>
          <p:nvPr/>
        </p:nvSpPr>
        <p:spPr bwMode="auto">
          <a:xfrm>
            <a:off x="6764338" y="4338638"/>
            <a:ext cx="2095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A      B       C      D</a:t>
            </a:r>
          </a:p>
        </p:txBody>
      </p:sp>
      <p:grpSp>
        <p:nvGrpSpPr>
          <p:cNvPr id="742480" name="Group 80"/>
          <p:cNvGrpSpPr>
            <a:grpSpLocks/>
          </p:cNvGrpSpPr>
          <p:nvPr/>
        </p:nvGrpSpPr>
        <p:grpSpPr bwMode="auto">
          <a:xfrm>
            <a:off x="7339013" y="4597400"/>
            <a:ext cx="523875" cy="457200"/>
            <a:chOff x="4608" y="2896"/>
            <a:chExt cx="346" cy="288"/>
          </a:xfrm>
        </p:grpSpPr>
        <p:sp>
          <p:nvSpPr>
            <p:cNvPr id="742481" name="Rectangle 81"/>
            <p:cNvSpPr>
              <a:spLocks noChangeArrowheads="1"/>
            </p:cNvSpPr>
            <p:nvPr/>
          </p:nvSpPr>
          <p:spPr bwMode="auto">
            <a:xfrm>
              <a:off x="4608" y="2976"/>
              <a:ext cx="322" cy="158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CC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482" name="Text Box 82"/>
            <p:cNvSpPr txBox="1">
              <a:spLocks noChangeArrowheads="1"/>
            </p:cNvSpPr>
            <p:nvPr/>
          </p:nvSpPr>
          <p:spPr bwMode="auto">
            <a:xfrm>
              <a:off x="4620" y="2896"/>
              <a:ext cx="3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10</a:t>
              </a:r>
            </a:p>
          </p:txBody>
        </p:sp>
      </p:grpSp>
      <p:grpSp>
        <p:nvGrpSpPr>
          <p:cNvPr id="742509" name="Group 109"/>
          <p:cNvGrpSpPr>
            <a:grpSpLocks/>
          </p:cNvGrpSpPr>
          <p:nvPr/>
        </p:nvGrpSpPr>
        <p:grpSpPr bwMode="auto">
          <a:xfrm>
            <a:off x="7981950" y="2309813"/>
            <a:ext cx="912813" cy="3959225"/>
            <a:chOff x="5028" y="1455"/>
            <a:chExt cx="575" cy="2494"/>
          </a:xfrm>
        </p:grpSpPr>
        <p:sp>
          <p:nvSpPr>
            <p:cNvPr id="742489" name="Text Box 89"/>
            <p:cNvSpPr txBox="1">
              <a:spLocks noChangeArrowheads="1"/>
            </p:cNvSpPr>
            <p:nvPr/>
          </p:nvSpPr>
          <p:spPr bwMode="auto">
            <a:xfrm>
              <a:off x="5028" y="1455"/>
              <a:ext cx="2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v</a:t>
              </a:r>
            </a:p>
          </p:txBody>
        </p:sp>
        <p:sp>
          <p:nvSpPr>
            <p:cNvPr id="742490" name="Text Box 90"/>
            <p:cNvSpPr txBox="1">
              <a:spLocks noChangeArrowheads="1"/>
            </p:cNvSpPr>
            <p:nvPr/>
          </p:nvSpPr>
          <p:spPr bwMode="auto">
            <a:xfrm>
              <a:off x="5394" y="3661"/>
              <a:ext cx="2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v</a:t>
              </a:r>
            </a:p>
          </p:txBody>
        </p:sp>
      </p:grpSp>
      <p:grpSp>
        <p:nvGrpSpPr>
          <p:cNvPr id="742504" name="Group 104"/>
          <p:cNvGrpSpPr>
            <a:grpSpLocks/>
          </p:cNvGrpSpPr>
          <p:nvPr/>
        </p:nvGrpSpPr>
        <p:grpSpPr bwMode="auto">
          <a:xfrm>
            <a:off x="7913688" y="4572000"/>
            <a:ext cx="487362" cy="457200"/>
            <a:chOff x="4608" y="2896"/>
            <a:chExt cx="322" cy="288"/>
          </a:xfrm>
        </p:grpSpPr>
        <p:sp>
          <p:nvSpPr>
            <p:cNvPr id="742505" name="Rectangle 105"/>
            <p:cNvSpPr>
              <a:spLocks noChangeArrowheads="1"/>
            </p:cNvSpPr>
            <p:nvPr/>
          </p:nvSpPr>
          <p:spPr bwMode="auto">
            <a:xfrm>
              <a:off x="4608" y="2976"/>
              <a:ext cx="322" cy="158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CC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506" name="Text Box 106"/>
            <p:cNvSpPr txBox="1">
              <a:spLocks noChangeArrowheads="1"/>
            </p:cNvSpPr>
            <p:nvPr/>
          </p:nvSpPr>
          <p:spPr bwMode="auto">
            <a:xfrm>
              <a:off x="4620" y="2896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2</a:t>
              </a:r>
            </a:p>
          </p:txBody>
        </p:sp>
      </p:grpSp>
      <p:grpSp>
        <p:nvGrpSpPr>
          <p:cNvPr id="742510" name="Group 110"/>
          <p:cNvGrpSpPr>
            <a:grpSpLocks/>
          </p:cNvGrpSpPr>
          <p:nvPr/>
        </p:nvGrpSpPr>
        <p:grpSpPr bwMode="auto">
          <a:xfrm>
            <a:off x="8523288" y="4560888"/>
            <a:ext cx="487362" cy="457200"/>
            <a:chOff x="4608" y="2896"/>
            <a:chExt cx="322" cy="288"/>
          </a:xfrm>
        </p:grpSpPr>
        <p:sp>
          <p:nvSpPr>
            <p:cNvPr id="742511" name="Rectangle 111"/>
            <p:cNvSpPr>
              <a:spLocks noChangeArrowheads="1"/>
            </p:cNvSpPr>
            <p:nvPr/>
          </p:nvSpPr>
          <p:spPr bwMode="auto">
            <a:xfrm>
              <a:off x="4608" y="2976"/>
              <a:ext cx="322" cy="158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CC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512" name="Text Box 112"/>
            <p:cNvSpPr txBox="1">
              <a:spLocks noChangeArrowheads="1"/>
            </p:cNvSpPr>
            <p:nvPr/>
          </p:nvSpPr>
          <p:spPr bwMode="auto">
            <a:xfrm>
              <a:off x="4620" y="2896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7</a:t>
              </a:r>
            </a:p>
          </p:txBody>
        </p:sp>
      </p:grpSp>
      <p:sp>
        <p:nvSpPr>
          <p:cNvPr id="742513" name="Line 113"/>
          <p:cNvSpPr>
            <a:spLocks noChangeShapeType="1"/>
          </p:cNvSpPr>
          <p:nvPr/>
        </p:nvSpPr>
        <p:spPr bwMode="auto">
          <a:xfrm>
            <a:off x="171450" y="340677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514" name="Line 114"/>
          <p:cNvSpPr>
            <a:spLocks noChangeShapeType="1"/>
          </p:cNvSpPr>
          <p:nvPr/>
        </p:nvSpPr>
        <p:spPr bwMode="auto">
          <a:xfrm>
            <a:off x="0" y="140493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515" name="Line 115"/>
          <p:cNvSpPr>
            <a:spLocks noChangeShapeType="1"/>
          </p:cNvSpPr>
          <p:nvPr/>
        </p:nvSpPr>
        <p:spPr bwMode="auto">
          <a:xfrm>
            <a:off x="227013" y="18288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2523" name="Group 123"/>
          <p:cNvGrpSpPr>
            <a:grpSpLocks/>
          </p:cNvGrpSpPr>
          <p:nvPr/>
        </p:nvGrpSpPr>
        <p:grpSpPr bwMode="auto">
          <a:xfrm>
            <a:off x="6248400" y="914400"/>
            <a:ext cx="2725738" cy="5367338"/>
            <a:chOff x="3936" y="576"/>
            <a:chExt cx="1717" cy="3381"/>
          </a:xfrm>
        </p:grpSpPr>
        <p:grpSp>
          <p:nvGrpSpPr>
            <p:cNvPr id="742518" name="Group 118"/>
            <p:cNvGrpSpPr>
              <a:grpSpLocks/>
            </p:cNvGrpSpPr>
            <p:nvPr/>
          </p:nvGrpSpPr>
          <p:grpSpPr bwMode="auto">
            <a:xfrm>
              <a:off x="3936" y="576"/>
              <a:ext cx="576" cy="3370"/>
              <a:chOff x="3936" y="576"/>
              <a:chExt cx="576" cy="3370"/>
            </a:xfrm>
          </p:grpSpPr>
          <p:sp>
            <p:nvSpPr>
              <p:cNvPr id="742516" name="Rectangle 116"/>
              <p:cNvSpPr>
                <a:spLocks noChangeArrowheads="1"/>
              </p:cNvSpPr>
              <p:nvPr/>
            </p:nvSpPr>
            <p:spPr bwMode="auto">
              <a:xfrm>
                <a:off x="3936" y="576"/>
                <a:ext cx="253" cy="202"/>
              </a:xfrm>
              <a:prstGeom prst="rect">
                <a:avLst/>
              </a:prstGeom>
              <a:solidFill>
                <a:schemeClr val="bg1"/>
              </a:solidFill>
              <a:ln w="4127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2517" name="Rectangle 117"/>
              <p:cNvSpPr>
                <a:spLocks noChangeArrowheads="1"/>
              </p:cNvSpPr>
              <p:nvPr/>
            </p:nvSpPr>
            <p:spPr bwMode="auto">
              <a:xfrm>
                <a:off x="4259" y="3744"/>
                <a:ext cx="253" cy="202"/>
              </a:xfrm>
              <a:prstGeom prst="rect">
                <a:avLst/>
              </a:prstGeom>
              <a:solidFill>
                <a:schemeClr val="bg1"/>
              </a:solidFill>
              <a:ln w="4127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42519" name="Text Box 119"/>
            <p:cNvSpPr txBox="1">
              <a:spLocks noChangeArrowheads="1"/>
            </p:cNvSpPr>
            <p:nvPr/>
          </p:nvSpPr>
          <p:spPr bwMode="auto">
            <a:xfrm>
              <a:off x="5044" y="3669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u</a:t>
              </a:r>
            </a:p>
          </p:txBody>
        </p:sp>
        <p:sp>
          <p:nvSpPr>
            <p:cNvPr id="742520" name="Text Box 120"/>
            <p:cNvSpPr txBox="1">
              <a:spLocks noChangeArrowheads="1"/>
            </p:cNvSpPr>
            <p:nvPr/>
          </p:nvSpPr>
          <p:spPr bwMode="auto">
            <a:xfrm>
              <a:off x="4167" y="1432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u</a:t>
              </a:r>
            </a:p>
          </p:txBody>
        </p:sp>
        <p:sp>
          <p:nvSpPr>
            <p:cNvPr id="742521" name="Rectangle 121"/>
            <p:cNvSpPr>
              <a:spLocks noChangeArrowheads="1"/>
            </p:cNvSpPr>
            <p:nvPr/>
          </p:nvSpPr>
          <p:spPr bwMode="auto">
            <a:xfrm>
              <a:off x="5040" y="1536"/>
              <a:ext cx="240" cy="192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522" name="Rectangle 122"/>
            <p:cNvSpPr>
              <a:spLocks noChangeArrowheads="1"/>
            </p:cNvSpPr>
            <p:nvPr/>
          </p:nvSpPr>
          <p:spPr bwMode="auto">
            <a:xfrm>
              <a:off x="5413" y="3734"/>
              <a:ext cx="240" cy="192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42524" name="Oval 124"/>
          <p:cNvSpPr>
            <a:spLocks noChangeArrowheads="1"/>
          </p:cNvSpPr>
          <p:nvPr/>
        </p:nvSpPr>
        <p:spPr bwMode="auto">
          <a:xfrm>
            <a:off x="7870825" y="4092575"/>
            <a:ext cx="609600" cy="11430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525" name="Line 125"/>
          <p:cNvSpPr>
            <a:spLocks noChangeShapeType="1"/>
          </p:cNvSpPr>
          <p:nvPr/>
        </p:nvSpPr>
        <p:spPr bwMode="auto">
          <a:xfrm>
            <a:off x="215900" y="254635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2526" name="Group 126"/>
          <p:cNvGrpSpPr>
            <a:grpSpLocks/>
          </p:cNvGrpSpPr>
          <p:nvPr/>
        </p:nvGrpSpPr>
        <p:grpSpPr bwMode="auto">
          <a:xfrm>
            <a:off x="7848600" y="5484813"/>
            <a:ext cx="646113" cy="366712"/>
            <a:chOff x="4183" y="3678"/>
            <a:chExt cx="407" cy="231"/>
          </a:xfrm>
        </p:grpSpPr>
        <p:sp>
          <p:nvSpPr>
            <p:cNvPr id="742527" name="Rectangle 127"/>
            <p:cNvSpPr>
              <a:spLocks noChangeArrowheads="1"/>
            </p:cNvSpPr>
            <p:nvPr/>
          </p:nvSpPr>
          <p:spPr bwMode="auto">
            <a:xfrm>
              <a:off x="4217" y="3696"/>
              <a:ext cx="336" cy="19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528" name="Text Box 128"/>
            <p:cNvSpPr txBox="1">
              <a:spLocks noChangeArrowheads="1"/>
            </p:cNvSpPr>
            <p:nvPr/>
          </p:nvSpPr>
          <p:spPr bwMode="auto">
            <a:xfrm>
              <a:off x="4183" y="3678"/>
              <a:ext cx="4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true</a:t>
              </a:r>
            </a:p>
          </p:txBody>
        </p:sp>
      </p:grpSp>
      <p:sp>
        <p:nvSpPr>
          <p:cNvPr id="742529" name="Line 129"/>
          <p:cNvSpPr>
            <a:spLocks noChangeShapeType="1"/>
          </p:cNvSpPr>
          <p:nvPr/>
        </p:nvSpPr>
        <p:spPr bwMode="auto">
          <a:xfrm>
            <a:off x="204788" y="298291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2532" name="Group 132"/>
          <p:cNvGrpSpPr>
            <a:grpSpLocks/>
          </p:cNvGrpSpPr>
          <p:nvPr/>
        </p:nvGrpSpPr>
        <p:grpSpPr bwMode="auto">
          <a:xfrm>
            <a:off x="6726238" y="1981200"/>
            <a:ext cx="1581150" cy="3052763"/>
            <a:chOff x="4237" y="1248"/>
            <a:chExt cx="996" cy="1923"/>
          </a:xfrm>
        </p:grpSpPr>
        <p:sp>
          <p:nvSpPr>
            <p:cNvPr id="742530" name="Text Box 130"/>
            <p:cNvSpPr txBox="1">
              <a:spLocks noChangeArrowheads="1"/>
            </p:cNvSpPr>
            <p:nvPr/>
          </p:nvSpPr>
          <p:spPr bwMode="auto">
            <a:xfrm>
              <a:off x="5000" y="2883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742531" name="Oval 131"/>
            <p:cNvSpPr>
              <a:spLocks noChangeArrowheads="1"/>
            </p:cNvSpPr>
            <p:nvPr/>
          </p:nvSpPr>
          <p:spPr bwMode="auto">
            <a:xfrm>
              <a:off x="4237" y="1248"/>
              <a:ext cx="273" cy="281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42533" name="Line 133"/>
          <p:cNvSpPr>
            <a:spLocks noChangeShapeType="1"/>
          </p:cNvSpPr>
          <p:nvPr/>
        </p:nvSpPr>
        <p:spPr bwMode="auto">
          <a:xfrm>
            <a:off x="173038" y="340677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534" name="Line 134"/>
          <p:cNvSpPr>
            <a:spLocks noChangeShapeType="1"/>
          </p:cNvSpPr>
          <p:nvPr/>
        </p:nvSpPr>
        <p:spPr bwMode="auto">
          <a:xfrm>
            <a:off x="325438" y="386397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2537" name="Group 137"/>
          <p:cNvGrpSpPr>
            <a:grpSpLocks/>
          </p:cNvGrpSpPr>
          <p:nvPr/>
        </p:nvGrpSpPr>
        <p:grpSpPr bwMode="auto">
          <a:xfrm>
            <a:off x="7373938" y="933450"/>
            <a:ext cx="1654175" cy="5351463"/>
            <a:chOff x="4645" y="588"/>
            <a:chExt cx="1042" cy="3371"/>
          </a:xfrm>
        </p:grpSpPr>
        <p:sp>
          <p:nvSpPr>
            <p:cNvPr id="742535" name="Text Box 135"/>
            <p:cNvSpPr txBox="1">
              <a:spLocks noChangeArrowheads="1"/>
            </p:cNvSpPr>
            <p:nvPr/>
          </p:nvSpPr>
          <p:spPr bwMode="auto">
            <a:xfrm>
              <a:off x="5478" y="588"/>
              <a:ext cx="2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v</a:t>
              </a:r>
            </a:p>
          </p:txBody>
        </p:sp>
        <p:sp>
          <p:nvSpPr>
            <p:cNvPr id="742536" name="Text Box 136"/>
            <p:cNvSpPr txBox="1">
              <a:spLocks noChangeArrowheads="1"/>
            </p:cNvSpPr>
            <p:nvPr/>
          </p:nvSpPr>
          <p:spPr bwMode="auto">
            <a:xfrm>
              <a:off x="4645" y="3671"/>
              <a:ext cx="2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v</a:t>
              </a:r>
            </a:p>
          </p:txBody>
        </p:sp>
      </p:grpSp>
      <p:sp>
        <p:nvSpPr>
          <p:cNvPr id="742538" name="Line 138"/>
          <p:cNvSpPr>
            <a:spLocks noChangeShapeType="1"/>
          </p:cNvSpPr>
          <p:nvPr/>
        </p:nvSpPr>
        <p:spPr bwMode="auto">
          <a:xfrm>
            <a:off x="336550" y="422433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539" name="Line 139"/>
          <p:cNvSpPr>
            <a:spLocks noChangeShapeType="1"/>
          </p:cNvSpPr>
          <p:nvPr/>
        </p:nvSpPr>
        <p:spPr bwMode="auto">
          <a:xfrm flipV="1">
            <a:off x="7113588" y="1658938"/>
            <a:ext cx="1535112" cy="425450"/>
          </a:xfrm>
          <a:prstGeom prst="line">
            <a:avLst/>
          </a:prstGeom>
          <a:noFill/>
          <a:ln w="762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541" name="Line 141"/>
          <p:cNvSpPr>
            <a:spLocks noChangeShapeType="1"/>
          </p:cNvSpPr>
          <p:nvPr/>
        </p:nvSpPr>
        <p:spPr bwMode="auto">
          <a:xfrm>
            <a:off x="161925" y="340677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542" name="Line 142"/>
          <p:cNvSpPr>
            <a:spLocks noChangeShapeType="1"/>
          </p:cNvSpPr>
          <p:nvPr/>
        </p:nvSpPr>
        <p:spPr bwMode="auto">
          <a:xfrm>
            <a:off x="325438" y="386397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2548" name="Group 148"/>
          <p:cNvGrpSpPr>
            <a:grpSpLocks/>
          </p:cNvGrpSpPr>
          <p:nvPr/>
        </p:nvGrpSpPr>
        <p:grpSpPr bwMode="auto">
          <a:xfrm>
            <a:off x="7397750" y="973138"/>
            <a:ext cx="1625600" cy="5307012"/>
            <a:chOff x="4660" y="613"/>
            <a:chExt cx="1024" cy="3343"/>
          </a:xfrm>
        </p:grpSpPr>
        <p:sp>
          <p:nvSpPr>
            <p:cNvPr id="742543" name="Text Box 143"/>
            <p:cNvSpPr txBox="1">
              <a:spLocks noChangeArrowheads="1"/>
            </p:cNvSpPr>
            <p:nvPr/>
          </p:nvSpPr>
          <p:spPr bwMode="auto">
            <a:xfrm>
              <a:off x="5420" y="3668"/>
              <a:ext cx="2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v</a:t>
              </a:r>
            </a:p>
          </p:txBody>
        </p:sp>
        <p:sp>
          <p:nvSpPr>
            <p:cNvPr id="742544" name="Text Box 144"/>
            <p:cNvSpPr txBox="1">
              <a:spLocks noChangeArrowheads="1"/>
            </p:cNvSpPr>
            <p:nvPr/>
          </p:nvSpPr>
          <p:spPr bwMode="auto">
            <a:xfrm>
              <a:off x="5105" y="1402"/>
              <a:ext cx="2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v</a:t>
              </a:r>
            </a:p>
          </p:txBody>
        </p:sp>
        <p:sp>
          <p:nvSpPr>
            <p:cNvPr id="742545" name="Rectangle 145"/>
            <p:cNvSpPr>
              <a:spLocks noChangeArrowheads="1"/>
            </p:cNvSpPr>
            <p:nvPr/>
          </p:nvSpPr>
          <p:spPr bwMode="auto">
            <a:xfrm>
              <a:off x="4660" y="3748"/>
              <a:ext cx="210" cy="194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546" name="Rectangle 146"/>
            <p:cNvSpPr>
              <a:spLocks noChangeArrowheads="1"/>
            </p:cNvSpPr>
            <p:nvPr/>
          </p:nvSpPr>
          <p:spPr bwMode="auto">
            <a:xfrm>
              <a:off x="5474" y="613"/>
              <a:ext cx="210" cy="194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42549" name="Line 149"/>
          <p:cNvSpPr>
            <a:spLocks noChangeShapeType="1"/>
          </p:cNvSpPr>
          <p:nvPr/>
        </p:nvSpPr>
        <p:spPr bwMode="auto">
          <a:xfrm>
            <a:off x="336550" y="422433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550" name="Line 150"/>
          <p:cNvSpPr>
            <a:spLocks noChangeShapeType="1"/>
          </p:cNvSpPr>
          <p:nvPr/>
        </p:nvSpPr>
        <p:spPr bwMode="auto">
          <a:xfrm flipV="1">
            <a:off x="7172325" y="2209800"/>
            <a:ext cx="704850" cy="11113"/>
          </a:xfrm>
          <a:prstGeom prst="line">
            <a:avLst/>
          </a:prstGeom>
          <a:noFill/>
          <a:ln w="762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552" name="Rectangle 152"/>
          <p:cNvSpPr>
            <a:spLocks noChangeArrowheads="1"/>
          </p:cNvSpPr>
          <p:nvPr/>
        </p:nvSpPr>
        <p:spPr bwMode="auto">
          <a:xfrm>
            <a:off x="5943600" y="2743200"/>
            <a:ext cx="3124200" cy="990600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553" name="Line 153"/>
          <p:cNvSpPr>
            <a:spLocks noChangeShapeType="1"/>
          </p:cNvSpPr>
          <p:nvPr/>
        </p:nvSpPr>
        <p:spPr bwMode="auto">
          <a:xfrm>
            <a:off x="644525" y="462597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554" name="Oval 154"/>
          <p:cNvSpPr>
            <a:spLocks noChangeArrowheads="1"/>
          </p:cNvSpPr>
          <p:nvPr/>
        </p:nvSpPr>
        <p:spPr bwMode="auto">
          <a:xfrm>
            <a:off x="8447088" y="4092575"/>
            <a:ext cx="609600" cy="11430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556" name="Text Box 156"/>
          <p:cNvSpPr txBox="1">
            <a:spLocks noChangeArrowheads="1"/>
          </p:cNvSpPr>
          <p:nvPr/>
        </p:nvSpPr>
        <p:spPr bwMode="auto">
          <a:xfrm>
            <a:off x="6019800" y="2743200"/>
            <a:ext cx="2601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Previous cost:  </a:t>
            </a:r>
            <a:r>
              <a:rPr lang="en-US">
                <a:solidFill>
                  <a:srgbClr val="FF3300"/>
                </a:solidFill>
              </a:rPr>
              <a:t>7</a:t>
            </a:r>
            <a:r>
              <a:rPr lang="en-US"/>
              <a:t> </a:t>
            </a:r>
          </a:p>
        </p:txBody>
      </p:sp>
      <p:sp>
        <p:nvSpPr>
          <p:cNvPr id="742560" name="Line 160"/>
          <p:cNvSpPr>
            <a:spLocks noChangeShapeType="1"/>
          </p:cNvSpPr>
          <p:nvPr/>
        </p:nvSpPr>
        <p:spPr bwMode="auto">
          <a:xfrm>
            <a:off x="663575" y="51816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561" name="Text Box 161"/>
          <p:cNvSpPr txBox="1">
            <a:spLocks noChangeArrowheads="1"/>
          </p:cNvSpPr>
          <p:nvPr/>
        </p:nvSpPr>
        <p:spPr bwMode="auto">
          <a:xfrm>
            <a:off x="6019800" y="3200400"/>
            <a:ext cx="290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New cost: </a:t>
            </a:r>
            <a:r>
              <a:rPr lang="en-US">
                <a:solidFill>
                  <a:srgbClr val="FF3300"/>
                </a:solidFill>
              </a:rPr>
              <a:t>2 + 2 = 4</a:t>
            </a:r>
          </a:p>
        </p:txBody>
      </p:sp>
      <p:sp>
        <p:nvSpPr>
          <p:cNvPr id="742562" name="Line 162"/>
          <p:cNvSpPr>
            <a:spLocks noChangeShapeType="1"/>
          </p:cNvSpPr>
          <p:nvPr/>
        </p:nvSpPr>
        <p:spPr bwMode="auto">
          <a:xfrm>
            <a:off x="1076325" y="621506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2563" name="Group 163"/>
          <p:cNvGrpSpPr>
            <a:grpSpLocks/>
          </p:cNvGrpSpPr>
          <p:nvPr/>
        </p:nvGrpSpPr>
        <p:grpSpPr bwMode="auto">
          <a:xfrm>
            <a:off x="8489950" y="4549775"/>
            <a:ext cx="487363" cy="457200"/>
            <a:chOff x="4608" y="2896"/>
            <a:chExt cx="322" cy="288"/>
          </a:xfrm>
        </p:grpSpPr>
        <p:sp>
          <p:nvSpPr>
            <p:cNvPr id="742564" name="Rectangle 164"/>
            <p:cNvSpPr>
              <a:spLocks noChangeArrowheads="1"/>
            </p:cNvSpPr>
            <p:nvPr/>
          </p:nvSpPr>
          <p:spPr bwMode="auto">
            <a:xfrm>
              <a:off x="4608" y="2976"/>
              <a:ext cx="322" cy="158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CC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565" name="Text Box 165"/>
            <p:cNvSpPr txBox="1">
              <a:spLocks noChangeArrowheads="1"/>
            </p:cNvSpPr>
            <p:nvPr/>
          </p:nvSpPr>
          <p:spPr bwMode="auto">
            <a:xfrm>
              <a:off x="4620" y="2896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4</a:t>
              </a:r>
            </a:p>
          </p:txBody>
        </p:sp>
      </p:grpSp>
      <p:sp>
        <p:nvSpPr>
          <p:cNvPr id="742566" name="Line 166"/>
          <p:cNvSpPr>
            <a:spLocks noChangeShapeType="1"/>
          </p:cNvSpPr>
          <p:nvPr/>
        </p:nvSpPr>
        <p:spPr bwMode="auto">
          <a:xfrm>
            <a:off x="161925" y="340677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424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42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42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42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7425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7425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74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2458" grpId="0" animBg="1"/>
      <p:bldP spid="742459" grpId="0" animBg="1"/>
      <p:bldP spid="742460" grpId="0" animBg="1"/>
      <p:bldP spid="742461" grpId="0" animBg="1"/>
      <p:bldP spid="742462" grpId="0" animBg="1"/>
      <p:bldP spid="742468" grpId="0" animBg="1"/>
      <p:bldP spid="742469" grpId="0" animBg="1"/>
      <p:bldP spid="742470" grpId="0" autoUpdateAnimBg="0"/>
      <p:bldP spid="742477" grpId="0" animBg="1"/>
      <p:bldP spid="742478" grpId="0" animBg="1"/>
      <p:bldP spid="742513" grpId="0" animBg="1"/>
      <p:bldP spid="742514" grpId="0" animBg="1"/>
      <p:bldP spid="742515" grpId="0" animBg="1"/>
      <p:bldP spid="742524" grpId="0" animBg="1"/>
      <p:bldP spid="742525" grpId="0" animBg="1"/>
      <p:bldP spid="742529" grpId="0" animBg="1"/>
      <p:bldP spid="742533" grpId="0" animBg="1"/>
      <p:bldP spid="742534" grpId="0" animBg="1"/>
      <p:bldP spid="742538" grpId="0" animBg="1"/>
      <p:bldP spid="742539" grpId="0" animBg="1"/>
      <p:bldP spid="742541" grpId="0" animBg="1"/>
      <p:bldP spid="742542" grpId="0" animBg="1"/>
      <p:bldP spid="742549" grpId="0" animBg="1"/>
      <p:bldP spid="742550" grpId="0" animBg="1"/>
      <p:bldP spid="742552" grpId="0" animBg="1"/>
      <p:bldP spid="742553" grpId="0" animBg="1"/>
      <p:bldP spid="742554" grpId="0" animBg="1"/>
      <p:bldP spid="742556" grpId="0" autoUpdateAnimBg="0"/>
      <p:bldP spid="742560" grpId="0" animBg="1"/>
      <p:bldP spid="742561" grpId="0" autoUpdateAnimBg="0"/>
      <p:bldP spid="742562" grpId="0" animBg="1"/>
      <p:bldP spid="74256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D6207-4FA2-4393-B2E4-A6290B299FB8}" type="slidenum">
              <a:rPr lang="en-US"/>
              <a:pPr/>
              <a:t>51</a:t>
            </a:fld>
            <a:endParaRPr lang="en-US"/>
          </a:p>
        </p:txBody>
      </p:sp>
      <p:sp>
        <p:nvSpPr>
          <p:cNvPr id="743426" name="Rectangle 2"/>
          <p:cNvSpPr>
            <a:spLocks noChangeArrowheads="1"/>
          </p:cNvSpPr>
          <p:nvPr/>
        </p:nvSpPr>
        <p:spPr bwMode="auto">
          <a:xfrm>
            <a:off x="152400" y="1225550"/>
            <a:ext cx="5721350" cy="51943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900"/>
              <a:t>While there are still unprocessed vertices:</a:t>
            </a:r>
          </a:p>
          <a:p>
            <a:pPr>
              <a:spcBef>
                <a:spcPct val="50000"/>
              </a:spcBef>
            </a:pPr>
            <a:r>
              <a:rPr lang="en-US" sz="600"/>
              <a:t/>
            </a:r>
            <a:br>
              <a:rPr lang="en-US" sz="600"/>
            </a:br>
            <a:r>
              <a:rPr lang="en-US" sz="1900"/>
              <a:t>   Set 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 = the closest unprocessed vertex to </a:t>
            </a:r>
            <a:br>
              <a:rPr lang="en-US" sz="1900"/>
            </a:br>
            <a:r>
              <a:rPr lang="en-US" sz="1900"/>
              <a:t>                 the start vertex </a:t>
            </a:r>
            <a:r>
              <a:rPr lang="en-US" sz="1900">
                <a:solidFill>
                  <a:srgbClr val="A50021"/>
                </a:solidFill>
              </a:rPr>
              <a:t>s</a:t>
            </a:r>
            <a:r>
              <a:rPr lang="en-US" sz="1900"/>
              <a:t> </a:t>
            </a:r>
          </a:p>
          <a:p>
            <a:pPr>
              <a:spcBef>
                <a:spcPct val="50000"/>
              </a:spcBef>
            </a:pPr>
            <a:r>
              <a:rPr lang="en-US" sz="1900"/>
              <a:t>   Mark vertex 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 as processed: Done[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] = true.</a:t>
            </a:r>
          </a:p>
          <a:p>
            <a:pPr>
              <a:spcBef>
                <a:spcPct val="50000"/>
              </a:spcBef>
            </a:pPr>
            <a:r>
              <a:rPr lang="en-US" sz="1900"/>
              <a:t>   We now know how to reach </a:t>
            </a:r>
            <a:r>
              <a:rPr lang="en-US" sz="1900">
                <a:solidFill>
                  <a:srgbClr val="A50021"/>
                </a:solidFill>
              </a:rPr>
              <a:t>u </a:t>
            </a:r>
            <a:r>
              <a:rPr lang="en-US" sz="1900"/>
              <a:t>optimally from </a:t>
            </a:r>
            <a:r>
              <a:rPr lang="en-US" sz="1900">
                <a:solidFill>
                  <a:srgbClr val="A50021"/>
                </a:solidFill>
              </a:rPr>
              <a:t>s</a:t>
            </a:r>
          </a:p>
          <a:p>
            <a:pPr>
              <a:spcBef>
                <a:spcPct val="50000"/>
              </a:spcBef>
            </a:pPr>
            <a:r>
              <a:rPr lang="en-US" sz="1900"/>
              <a:t>   Loop through all unprocessed vertices:</a:t>
            </a:r>
          </a:p>
          <a:p>
            <a:pPr>
              <a:spcBef>
                <a:spcPct val="50000"/>
              </a:spcBef>
            </a:pPr>
            <a:r>
              <a:rPr lang="en-US" sz="600"/>
              <a:t/>
            </a:r>
            <a:br>
              <a:rPr lang="en-US" sz="600"/>
            </a:br>
            <a:r>
              <a:rPr lang="en-US" sz="1900"/>
              <a:t>      Set </a:t>
            </a:r>
            <a:r>
              <a:rPr lang="en-US" sz="1900">
                <a:solidFill>
                  <a:srgbClr val="A50021"/>
                </a:solidFill>
              </a:rPr>
              <a:t>v</a:t>
            </a:r>
            <a:r>
              <a:rPr lang="en-US" sz="1900"/>
              <a:t> = the next unprocessed vertex</a:t>
            </a:r>
            <a:br>
              <a:rPr lang="en-US" sz="1900"/>
            </a:br>
            <a:r>
              <a:rPr lang="en-US" sz="600"/>
              <a:t> </a:t>
            </a:r>
            <a:r>
              <a:rPr lang="en-US" sz="1900"/>
              <a:t/>
            </a:r>
            <a:br>
              <a:rPr lang="en-US" sz="1900"/>
            </a:br>
            <a:r>
              <a:rPr lang="en-US" sz="1900"/>
              <a:t>      If there’s an edge from 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 to </a:t>
            </a:r>
            <a:r>
              <a:rPr lang="en-US" sz="1900">
                <a:solidFill>
                  <a:srgbClr val="A50021"/>
                </a:solidFill>
              </a:rPr>
              <a:t>v</a:t>
            </a:r>
            <a:r>
              <a:rPr lang="en-US" sz="1900"/>
              <a:t> then compare:</a:t>
            </a:r>
            <a:br>
              <a:rPr lang="en-US" sz="1900"/>
            </a:br>
            <a:r>
              <a:rPr lang="en-US" sz="600"/>
              <a:t> </a:t>
            </a:r>
            <a:br>
              <a:rPr lang="en-US" sz="600"/>
            </a:br>
            <a:r>
              <a:rPr lang="en-US" sz="1900"/>
              <a:t>           a. the previously computed path from </a:t>
            </a:r>
            <a:r>
              <a:rPr lang="en-US" sz="1900">
                <a:solidFill>
                  <a:srgbClr val="A50021"/>
                </a:solidFill>
              </a:rPr>
              <a:t>s</a:t>
            </a:r>
            <a:r>
              <a:rPr lang="en-US" sz="1900"/>
              <a:t> to </a:t>
            </a:r>
            <a:br>
              <a:rPr lang="en-US" sz="1900"/>
            </a:br>
            <a:r>
              <a:rPr lang="en-US" sz="1900"/>
              <a:t>               </a:t>
            </a:r>
            <a:r>
              <a:rPr lang="en-US" sz="1900">
                <a:solidFill>
                  <a:srgbClr val="A50021"/>
                </a:solidFill>
              </a:rPr>
              <a:t>v</a:t>
            </a:r>
            <a:r>
              <a:rPr lang="en-US" sz="1900"/>
              <a:t>  (i.e. Dist[</a:t>
            </a:r>
            <a:r>
              <a:rPr lang="en-US" sz="1900">
                <a:solidFill>
                  <a:srgbClr val="A50021"/>
                </a:solidFill>
              </a:rPr>
              <a:t>v</a:t>
            </a:r>
            <a:r>
              <a:rPr lang="en-US" sz="1900"/>
              <a:t>]) OR  </a:t>
            </a:r>
            <a:br>
              <a:rPr lang="en-US" sz="1900"/>
            </a:br>
            <a:r>
              <a:rPr lang="en-US" sz="1900"/>
              <a:t>           b. the path from </a:t>
            </a:r>
            <a:r>
              <a:rPr lang="en-US" sz="1900">
                <a:solidFill>
                  <a:srgbClr val="A50021"/>
                </a:solidFill>
              </a:rPr>
              <a:t>s</a:t>
            </a:r>
            <a:r>
              <a:rPr lang="en-US" sz="1900"/>
              <a:t> to 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, and then from 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 </a:t>
            </a:r>
            <a:br>
              <a:rPr lang="en-US" sz="1900"/>
            </a:br>
            <a:r>
              <a:rPr lang="en-US" sz="1900"/>
              <a:t>               to v (I.e. Dist[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] + weight(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,</a:t>
            </a:r>
            <a:r>
              <a:rPr lang="en-US" sz="1900">
                <a:solidFill>
                  <a:srgbClr val="A50021"/>
                </a:solidFill>
              </a:rPr>
              <a:t>v))</a:t>
            </a:r>
          </a:p>
          <a:p>
            <a:pPr>
              <a:spcBef>
                <a:spcPct val="50000"/>
              </a:spcBef>
            </a:pPr>
            <a:r>
              <a:rPr lang="en-US" sz="1900"/>
              <a:t>           If the new cost is less than old cost then </a:t>
            </a:r>
            <a:br>
              <a:rPr lang="en-US" sz="1900"/>
            </a:br>
            <a:r>
              <a:rPr lang="en-US" sz="1900"/>
              <a:t>                 Set Dist[</a:t>
            </a:r>
            <a:r>
              <a:rPr lang="en-US" sz="1900">
                <a:solidFill>
                  <a:srgbClr val="A50021"/>
                </a:solidFill>
              </a:rPr>
              <a:t>v</a:t>
            </a:r>
            <a:r>
              <a:rPr lang="en-US" sz="1900"/>
              <a:t>] = Dist[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] + weight(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,</a:t>
            </a:r>
            <a:r>
              <a:rPr lang="en-US" sz="1900">
                <a:solidFill>
                  <a:srgbClr val="A50021"/>
                </a:solidFill>
              </a:rPr>
              <a:t>v</a:t>
            </a:r>
            <a:r>
              <a:rPr lang="en-US" sz="1900"/>
              <a:t>)</a:t>
            </a:r>
          </a:p>
        </p:txBody>
      </p:sp>
      <p:sp>
        <p:nvSpPr>
          <p:cNvPr id="743427" name="Rectangle 3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Dijkstra’s Algorithm</a:t>
            </a:r>
          </a:p>
        </p:txBody>
      </p:sp>
      <p:sp>
        <p:nvSpPr>
          <p:cNvPr id="743428" name="Rectangle 4"/>
          <p:cNvSpPr>
            <a:spLocks noChangeArrowheads="1"/>
          </p:cNvSpPr>
          <p:nvPr/>
        </p:nvSpPr>
        <p:spPr bwMode="auto">
          <a:xfrm>
            <a:off x="6662738" y="4300538"/>
            <a:ext cx="623887" cy="749300"/>
          </a:xfrm>
          <a:prstGeom prst="rect">
            <a:avLst/>
          </a:prstGeom>
          <a:solidFill>
            <a:srgbClr val="CCFFCC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29" name="Rectangle 5"/>
          <p:cNvSpPr>
            <a:spLocks noChangeArrowheads="1"/>
          </p:cNvSpPr>
          <p:nvPr/>
        </p:nvSpPr>
        <p:spPr bwMode="auto">
          <a:xfrm>
            <a:off x="7291388" y="4300538"/>
            <a:ext cx="565150" cy="749300"/>
          </a:xfrm>
          <a:prstGeom prst="rect">
            <a:avLst/>
          </a:prstGeom>
          <a:solidFill>
            <a:srgbClr val="CCFFCC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30" name="Rectangle 6"/>
          <p:cNvSpPr>
            <a:spLocks noChangeArrowheads="1"/>
          </p:cNvSpPr>
          <p:nvPr/>
        </p:nvSpPr>
        <p:spPr bwMode="auto">
          <a:xfrm>
            <a:off x="7872413" y="4300538"/>
            <a:ext cx="612775" cy="749300"/>
          </a:xfrm>
          <a:prstGeom prst="rect">
            <a:avLst/>
          </a:prstGeom>
          <a:solidFill>
            <a:srgbClr val="CCFFCC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31" name="Rectangle 7"/>
          <p:cNvSpPr>
            <a:spLocks noChangeArrowheads="1"/>
          </p:cNvSpPr>
          <p:nvPr/>
        </p:nvSpPr>
        <p:spPr bwMode="auto">
          <a:xfrm>
            <a:off x="8475663" y="4300538"/>
            <a:ext cx="577850" cy="749300"/>
          </a:xfrm>
          <a:prstGeom prst="rect">
            <a:avLst/>
          </a:prstGeom>
          <a:solidFill>
            <a:srgbClr val="CCFFCC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3432" name="Group 8"/>
          <p:cNvGrpSpPr>
            <a:grpSpLocks/>
          </p:cNvGrpSpPr>
          <p:nvPr/>
        </p:nvGrpSpPr>
        <p:grpSpPr bwMode="auto">
          <a:xfrm>
            <a:off x="7358063" y="4764088"/>
            <a:ext cx="439737" cy="128587"/>
            <a:chOff x="3936" y="2784"/>
            <a:chExt cx="288" cy="96"/>
          </a:xfrm>
        </p:grpSpPr>
        <p:sp>
          <p:nvSpPr>
            <p:cNvPr id="743433" name="Oval 9"/>
            <p:cNvSpPr>
              <a:spLocks noChangeArrowheads="1"/>
            </p:cNvSpPr>
            <p:nvPr/>
          </p:nvSpPr>
          <p:spPr bwMode="auto">
            <a:xfrm>
              <a:off x="3936" y="2784"/>
              <a:ext cx="144" cy="9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34" name="Oval 10"/>
            <p:cNvSpPr>
              <a:spLocks noChangeArrowheads="1"/>
            </p:cNvSpPr>
            <p:nvPr/>
          </p:nvSpPr>
          <p:spPr bwMode="auto">
            <a:xfrm>
              <a:off x="4080" y="2784"/>
              <a:ext cx="144" cy="9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43435" name="Group 11"/>
          <p:cNvGrpSpPr>
            <a:grpSpLocks/>
          </p:cNvGrpSpPr>
          <p:nvPr/>
        </p:nvGrpSpPr>
        <p:grpSpPr bwMode="auto">
          <a:xfrm>
            <a:off x="7948613" y="4767263"/>
            <a:ext cx="439737" cy="128587"/>
            <a:chOff x="3936" y="2784"/>
            <a:chExt cx="288" cy="96"/>
          </a:xfrm>
        </p:grpSpPr>
        <p:sp>
          <p:nvSpPr>
            <p:cNvPr id="743436" name="Oval 12"/>
            <p:cNvSpPr>
              <a:spLocks noChangeArrowheads="1"/>
            </p:cNvSpPr>
            <p:nvPr/>
          </p:nvSpPr>
          <p:spPr bwMode="auto">
            <a:xfrm>
              <a:off x="3936" y="2784"/>
              <a:ext cx="144" cy="9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37" name="Oval 13"/>
            <p:cNvSpPr>
              <a:spLocks noChangeArrowheads="1"/>
            </p:cNvSpPr>
            <p:nvPr/>
          </p:nvSpPr>
          <p:spPr bwMode="auto">
            <a:xfrm>
              <a:off x="4080" y="2784"/>
              <a:ext cx="144" cy="9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43441" name="Rectangle 17"/>
          <p:cNvSpPr>
            <a:spLocks noChangeArrowheads="1"/>
          </p:cNvSpPr>
          <p:nvPr/>
        </p:nvSpPr>
        <p:spPr bwMode="auto">
          <a:xfrm>
            <a:off x="6750050" y="461486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0</a:t>
            </a:r>
          </a:p>
        </p:txBody>
      </p:sp>
      <p:grpSp>
        <p:nvGrpSpPr>
          <p:cNvPr id="743442" name="Group 18"/>
          <p:cNvGrpSpPr>
            <a:grpSpLocks/>
          </p:cNvGrpSpPr>
          <p:nvPr/>
        </p:nvGrpSpPr>
        <p:grpSpPr bwMode="auto">
          <a:xfrm>
            <a:off x="6656388" y="5126038"/>
            <a:ext cx="2411412" cy="762000"/>
            <a:chOff x="1488" y="3429"/>
            <a:chExt cx="1344" cy="480"/>
          </a:xfrm>
        </p:grpSpPr>
        <p:sp>
          <p:nvSpPr>
            <p:cNvPr id="743443" name="Rectangle 19"/>
            <p:cNvSpPr>
              <a:spLocks noChangeArrowheads="1"/>
            </p:cNvSpPr>
            <p:nvPr/>
          </p:nvSpPr>
          <p:spPr bwMode="auto">
            <a:xfrm>
              <a:off x="1488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44" name="Rectangle 20"/>
            <p:cNvSpPr>
              <a:spLocks noChangeArrowheads="1"/>
            </p:cNvSpPr>
            <p:nvPr/>
          </p:nvSpPr>
          <p:spPr bwMode="auto">
            <a:xfrm>
              <a:off x="1824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45" name="Rectangle 21"/>
            <p:cNvSpPr>
              <a:spLocks noChangeArrowheads="1"/>
            </p:cNvSpPr>
            <p:nvPr/>
          </p:nvSpPr>
          <p:spPr bwMode="auto">
            <a:xfrm>
              <a:off x="2160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46" name="Rectangle 22"/>
            <p:cNvSpPr>
              <a:spLocks noChangeArrowheads="1"/>
            </p:cNvSpPr>
            <p:nvPr/>
          </p:nvSpPr>
          <p:spPr bwMode="auto">
            <a:xfrm>
              <a:off x="2496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47" name="Text Box 23"/>
            <p:cNvSpPr txBox="1">
              <a:spLocks noChangeArrowheads="1"/>
            </p:cNvSpPr>
            <p:nvPr/>
          </p:nvSpPr>
          <p:spPr bwMode="auto">
            <a:xfrm>
              <a:off x="1536" y="3453"/>
              <a:ext cx="11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A      B       C      D</a:t>
              </a:r>
            </a:p>
          </p:txBody>
        </p:sp>
      </p:grpSp>
      <p:sp>
        <p:nvSpPr>
          <p:cNvPr id="743448" name="Text Box 24"/>
          <p:cNvSpPr txBox="1">
            <a:spLocks noChangeArrowheads="1"/>
          </p:cNvSpPr>
          <p:nvPr/>
        </p:nvSpPr>
        <p:spPr bwMode="auto">
          <a:xfrm>
            <a:off x="5867400" y="5211763"/>
            <a:ext cx="8318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>
                <a:solidFill>
                  <a:srgbClr val="A50021"/>
                </a:solidFill>
              </a:rPr>
              <a:t>Done</a:t>
            </a:r>
          </a:p>
        </p:txBody>
      </p:sp>
      <p:sp>
        <p:nvSpPr>
          <p:cNvPr id="743449" name="Text Box 25"/>
          <p:cNvSpPr txBox="1">
            <a:spLocks noChangeArrowheads="1"/>
          </p:cNvSpPr>
          <p:nvPr/>
        </p:nvSpPr>
        <p:spPr bwMode="auto">
          <a:xfrm>
            <a:off x="6618288" y="5511800"/>
            <a:ext cx="2584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3300"/>
                </a:solidFill>
              </a:rPr>
              <a:t>false false false false </a:t>
            </a:r>
          </a:p>
        </p:txBody>
      </p:sp>
      <p:sp>
        <p:nvSpPr>
          <p:cNvPr id="743450" name="Text Box 26"/>
          <p:cNvSpPr txBox="1">
            <a:spLocks noChangeArrowheads="1"/>
          </p:cNvSpPr>
          <p:nvPr/>
        </p:nvSpPr>
        <p:spPr bwMode="auto">
          <a:xfrm>
            <a:off x="5791200" y="3937000"/>
            <a:ext cx="9810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800" b="1">
                <a:solidFill>
                  <a:srgbClr val="A50021"/>
                </a:solidFill>
              </a:rPr>
              <a:t>Dist from vertex </a:t>
            </a:r>
            <a:r>
              <a:rPr lang="en-US" sz="1800" b="1">
                <a:solidFill>
                  <a:schemeClr val="accent2"/>
                </a:solidFill>
              </a:rPr>
              <a:t>s</a:t>
            </a:r>
            <a:r>
              <a:rPr lang="en-US" sz="1800" b="1">
                <a:solidFill>
                  <a:srgbClr val="A50021"/>
                </a:solidFill>
              </a:rPr>
              <a:t> to…</a:t>
            </a:r>
          </a:p>
        </p:txBody>
      </p:sp>
      <p:sp>
        <p:nvSpPr>
          <p:cNvPr id="743451" name="Text Box 27"/>
          <p:cNvSpPr txBox="1">
            <a:spLocks noChangeArrowheads="1"/>
          </p:cNvSpPr>
          <p:nvPr/>
        </p:nvSpPr>
        <p:spPr bwMode="auto">
          <a:xfrm>
            <a:off x="5962650" y="1073150"/>
            <a:ext cx="331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s</a:t>
            </a:r>
          </a:p>
        </p:txBody>
      </p:sp>
      <p:sp>
        <p:nvSpPr>
          <p:cNvPr id="743452" name="Oval 28"/>
          <p:cNvSpPr>
            <a:spLocks noChangeArrowheads="1"/>
          </p:cNvSpPr>
          <p:nvPr/>
        </p:nvSpPr>
        <p:spPr bwMode="auto">
          <a:xfrm>
            <a:off x="6748463" y="1990725"/>
            <a:ext cx="401637" cy="419100"/>
          </a:xfrm>
          <a:prstGeom prst="ellipse">
            <a:avLst/>
          </a:prstGeom>
          <a:solidFill>
            <a:srgbClr val="CCFFCC"/>
          </a:solidFill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53" name="Text Box 29"/>
          <p:cNvSpPr txBox="1">
            <a:spLocks noChangeArrowheads="1"/>
          </p:cNvSpPr>
          <p:nvPr/>
        </p:nvSpPr>
        <p:spPr bwMode="auto">
          <a:xfrm>
            <a:off x="6753225" y="1984375"/>
            <a:ext cx="36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743454" name="Oval 30"/>
          <p:cNvSpPr>
            <a:spLocks noChangeArrowheads="1"/>
          </p:cNvSpPr>
          <p:nvPr/>
        </p:nvSpPr>
        <p:spPr bwMode="auto">
          <a:xfrm>
            <a:off x="8629650" y="1331913"/>
            <a:ext cx="401638" cy="419100"/>
          </a:xfrm>
          <a:prstGeom prst="ellipse">
            <a:avLst/>
          </a:prstGeom>
          <a:solidFill>
            <a:srgbClr val="CCFFCC"/>
          </a:solidFill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55" name="Text Box 31"/>
          <p:cNvSpPr txBox="1">
            <a:spLocks noChangeArrowheads="1"/>
          </p:cNvSpPr>
          <p:nvPr/>
        </p:nvSpPr>
        <p:spPr bwMode="auto">
          <a:xfrm>
            <a:off x="8669338" y="1336675"/>
            <a:ext cx="376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743456" name="Oval 32"/>
          <p:cNvSpPr>
            <a:spLocks noChangeArrowheads="1"/>
          </p:cNvSpPr>
          <p:nvPr/>
        </p:nvSpPr>
        <p:spPr bwMode="auto">
          <a:xfrm>
            <a:off x="6226175" y="1311275"/>
            <a:ext cx="401638" cy="419100"/>
          </a:xfrm>
          <a:prstGeom prst="ellipse">
            <a:avLst/>
          </a:prstGeom>
          <a:solidFill>
            <a:srgbClr val="CCFFCC"/>
          </a:solidFill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57" name="Text Box 33"/>
          <p:cNvSpPr txBox="1">
            <a:spLocks noChangeArrowheads="1"/>
          </p:cNvSpPr>
          <p:nvPr/>
        </p:nvSpPr>
        <p:spPr bwMode="auto">
          <a:xfrm>
            <a:off x="6238875" y="1349375"/>
            <a:ext cx="40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743458" name="Oval 34"/>
          <p:cNvSpPr>
            <a:spLocks noChangeArrowheads="1"/>
          </p:cNvSpPr>
          <p:nvPr/>
        </p:nvSpPr>
        <p:spPr bwMode="auto">
          <a:xfrm>
            <a:off x="7888288" y="1970088"/>
            <a:ext cx="401637" cy="419100"/>
          </a:xfrm>
          <a:prstGeom prst="ellipse">
            <a:avLst/>
          </a:prstGeom>
          <a:solidFill>
            <a:srgbClr val="CCFFCC"/>
          </a:solidFill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59" name="Text Box 35"/>
          <p:cNvSpPr txBox="1">
            <a:spLocks noChangeArrowheads="1"/>
          </p:cNvSpPr>
          <p:nvPr/>
        </p:nvSpPr>
        <p:spPr bwMode="auto">
          <a:xfrm>
            <a:off x="7904163" y="1963738"/>
            <a:ext cx="403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743460" name="Line 36"/>
          <p:cNvSpPr>
            <a:spLocks noChangeShapeType="1"/>
          </p:cNvSpPr>
          <p:nvPr/>
        </p:nvSpPr>
        <p:spPr bwMode="auto">
          <a:xfrm>
            <a:off x="6627813" y="1550988"/>
            <a:ext cx="2005012" cy="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61" name="Line 37"/>
          <p:cNvSpPr>
            <a:spLocks noChangeShapeType="1"/>
          </p:cNvSpPr>
          <p:nvPr/>
        </p:nvSpPr>
        <p:spPr bwMode="auto">
          <a:xfrm>
            <a:off x="6513513" y="1730375"/>
            <a:ext cx="285750" cy="35877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62" name="Line 38"/>
          <p:cNvSpPr>
            <a:spLocks noChangeShapeType="1"/>
          </p:cNvSpPr>
          <p:nvPr/>
        </p:nvSpPr>
        <p:spPr bwMode="auto">
          <a:xfrm>
            <a:off x="7143750" y="2209800"/>
            <a:ext cx="744538" cy="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63" name="Line 39"/>
          <p:cNvSpPr>
            <a:spLocks noChangeShapeType="1"/>
          </p:cNvSpPr>
          <p:nvPr/>
        </p:nvSpPr>
        <p:spPr bwMode="auto">
          <a:xfrm flipV="1">
            <a:off x="8289925" y="1730375"/>
            <a:ext cx="515938" cy="4191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64" name="Text Box 40"/>
          <p:cNvSpPr txBox="1">
            <a:spLocks noChangeArrowheads="1"/>
          </p:cNvSpPr>
          <p:nvPr/>
        </p:nvSpPr>
        <p:spPr bwMode="auto">
          <a:xfrm>
            <a:off x="7429500" y="1195388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743465" name="Text Box 41"/>
          <p:cNvSpPr txBox="1">
            <a:spLocks noChangeArrowheads="1"/>
          </p:cNvSpPr>
          <p:nvPr/>
        </p:nvSpPr>
        <p:spPr bwMode="auto">
          <a:xfrm>
            <a:off x="6364288" y="178435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743466" name="Text Box 42"/>
          <p:cNvSpPr txBox="1">
            <a:spLocks noChangeArrowheads="1"/>
          </p:cNvSpPr>
          <p:nvPr/>
        </p:nvSpPr>
        <p:spPr bwMode="auto">
          <a:xfrm>
            <a:off x="7439025" y="22098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743467" name="Text Box 43"/>
          <p:cNvSpPr txBox="1">
            <a:spLocks noChangeArrowheads="1"/>
          </p:cNvSpPr>
          <p:nvPr/>
        </p:nvSpPr>
        <p:spPr bwMode="auto">
          <a:xfrm>
            <a:off x="8528050" y="1847850"/>
            <a:ext cx="3683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743468" name="Line 44"/>
          <p:cNvSpPr>
            <a:spLocks noChangeShapeType="1"/>
          </p:cNvSpPr>
          <p:nvPr/>
        </p:nvSpPr>
        <p:spPr bwMode="auto">
          <a:xfrm>
            <a:off x="6594475" y="1652588"/>
            <a:ext cx="1319213" cy="4191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69" name="Text Box 45"/>
          <p:cNvSpPr txBox="1">
            <a:spLocks noChangeArrowheads="1"/>
          </p:cNvSpPr>
          <p:nvPr/>
        </p:nvSpPr>
        <p:spPr bwMode="auto">
          <a:xfrm>
            <a:off x="7478713" y="16002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grpSp>
        <p:nvGrpSpPr>
          <p:cNvPr id="743470" name="Group 46"/>
          <p:cNvGrpSpPr>
            <a:grpSpLocks/>
          </p:cNvGrpSpPr>
          <p:nvPr/>
        </p:nvGrpSpPr>
        <p:grpSpPr bwMode="auto">
          <a:xfrm>
            <a:off x="6646863" y="5499100"/>
            <a:ext cx="646112" cy="366713"/>
            <a:chOff x="4183" y="3678"/>
            <a:chExt cx="407" cy="231"/>
          </a:xfrm>
        </p:grpSpPr>
        <p:sp>
          <p:nvSpPr>
            <p:cNvPr id="743471" name="Rectangle 47"/>
            <p:cNvSpPr>
              <a:spLocks noChangeArrowheads="1"/>
            </p:cNvSpPr>
            <p:nvPr/>
          </p:nvSpPr>
          <p:spPr bwMode="auto">
            <a:xfrm>
              <a:off x="4217" y="3696"/>
              <a:ext cx="336" cy="19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72" name="Text Box 48"/>
            <p:cNvSpPr txBox="1">
              <a:spLocks noChangeArrowheads="1"/>
            </p:cNvSpPr>
            <p:nvPr/>
          </p:nvSpPr>
          <p:spPr bwMode="auto">
            <a:xfrm>
              <a:off x="4183" y="3678"/>
              <a:ext cx="4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true</a:t>
              </a:r>
            </a:p>
          </p:txBody>
        </p:sp>
      </p:grpSp>
      <p:grpSp>
        <p:nvGrpSpPr>
          <p:cNvPr id="743473" name="Group 49"/>
          <p:cNvGrpSpPr>
            <a:grpSpLocks/>
          </p:cNvGrpSpPr>
          <p:nvPr/>
        </p:nvGrpSpPr>
        <p:grpSpPr bwMode="auto">
          <a:xfrm>
            <a:off x="6211888" y="1295400"/>
            <a:ext cx="901700" cy="3775075"/>
            <a:chOff x="3913" y="816"/>
            <a:chExt cx="568" cy="2378"/>
          </a:xfrm>
        </p:grpSpPr>
        <p:sp>
          <p:nvSpPr>
            <p:cNvPr id="743474" name="Oval 50"/>
            <p:cNvSpPr>
              <a:spLocks noChangeArrowheads="1"/>
            </p:cNvSpPr>
            <p:nvPr/>
          </p:nvSpPr>
          <p:spPr bwMode="auto">
            <a:xfrm>
              <a:off x="3913" y="816"/>
              <a:ext cx="265" cy="265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75" name="Text Box 51"/>
            <p:cNvSpPr txBox="1">
              <a:spLocks noChangeArrowheads="1"/>
            </p:cNvSpPr>
            <p:nvPr/>
          </p:nvSpPr>
          <p:spPr bwMode="auto">
            <a:xfrm>
              <a:off x="4248" y="290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0</a:t>
              </a:r>
            </a:p>
          </p:txBody>
        </p:sp>
      </p:grpSp>
      <p:sp>
        <p:nvSpPr>
          <p:cNvPr id="743476" name="Line 52"/>
          <p:cNvSpPr>
            <a:spLocks noChangeShapeType="1"/>
          </p:cNvSpPr>
          <p:nvPr/>
        </p:nvSpPr>
        <p:spPr bwMode="auto">
          <a:xfrm>
            <a:off x="173038" y="340677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77" name="Line 53"/>
          <p:cNvSpPr>
            <a:spLocks noChangeShapeType="1"/>
          </p:cNvSpPr>
          <p:nvPr/>
        </p:nvSpPr>
        <p:spPr bwMode="auto">
          <a:xfrm>
            <a:off x="336550" y="385445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78" name="Line 54"/>
          <p:cNvSpPr>
            <a:spLocks noChangeShapeType="1"/>
          </p:cNvSpPr>
          <p:nvPr/>
        </p:nvSpPr>
        <p:spPr bwMode="auto">
          <a:xfrm>
            <a:off x="334963" y="422433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80" name="Line 56"/>
          <p:cNvSpPr>
            <a:spLocks noChangeShapeType="1"/>
          </p:cNvSpPr>
          <p:nvPr/>
        </p:nvSpPr>
        <p:spPr bwMode="auto">
          <a:xfrm>
            <a:off x="631825" y="463708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87" name="Line 63"/>
          <p:cNvSpPr>
            <a:spLocks noChangeShapeType="1"/>
          </p:cNvSpPr>
          <p:nvPr/>
        </p:nvSpPr>
        <p:spPr bwMode="auto">
          <a:xfrm>
            <a:off x="639763" y="518001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92" name="Line 68"/>
          <p:cNvSpPr>
            <a:spLocks noChangeShapeType="1"/>
          </p:cNvSpPr>
          <p:nvPr/>
        </p:nvSpPr>
        <p:spPr bwMode="auto">
          <a:xfrm>
            <a:off x="642938" y="590073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93" name="Line 69"/>
          <p:cNvSpPr>
            <a:spLocks noChangeShapeType="1"/>
          </p:cNvSpPr>
          <p:nvPr/>
        </p:nvSpPr>
        <p:spPr bwMode="auto">
          <a:xfrm>
            <a:off x="1068388" y="621506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94" name="Text Box 70"/>
          <p:cNvSpPr txBox="1">
            <a:spLocks noChangeArrowheads="1"/>
          </p:cNvSpPr>
          <p:nvPr/>
        </p:nvSpPr>
        <p:spPr bwMode="auto">
          <a:xfrm>
            <a:off x="6764338" y="4338638"/>
            <a:ext cx="2095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A      B       C      D</a:t>
            </a:r>
          </a:p>
        </p:txBody>
      </p:sp>
      <p:grpSp>
        <p:nvGrpSpPr>
          <p:cNvPr id="743495" name="Group 71"/>
          <p:cNvGrpSpPr>
            <a:grpSpLocks/>
          </p:cNvGrpSpPr>
          <p:nvPr/>
        </p:nvGrpSpPr>
        <p:grpSpPr bwMode="auto">
          <a:xfrm>
            <a:off x="7339013" y="4597400"/>
            <a:ext cx="523875" cy="457200"/>
            <a:chOff x="4608" y="2896"/>
            <a:chExt cx="346" cy="288"/>
          </a:xfrm>
        </p:grpSpPr>
        <p:sp>
          <p:nvSpPr>
            <p:cNvPr id="743496" name="Rectangle 72"/>
            <p:cNvSpPr>
              <a:spLocks noChangeArrowheads="1"/>
            </p:cNvSpPr>
            <p:nvPr/>
          </p:nvSpPr>
          <p:spPr bwMode="auto">
            <a:xfrm>
              <a:off x="4608" y="2976"/>
              <a:ext cx="322" cy="158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CC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97" name="Text Box 73"/>
            <p:cNvSpPr txBox="1">
              <a:spLocks noChangeArrowheads="1"/>
            </p:cNvSpPr>
            <p:nvPr/>
          </p:nvSpPr>
          <p:spPr bwMode="auto">
            <a:xfrm>
              <a:off x="4620" y="2896"/>
              <a:ext cx="3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10</a:t>
              </a:r>
            </a:p>
          </p:txBody>
        </p:sp>
      </p:grpSp>
      <p:grpSp>
        <p:nvGrpSpPr>
          <p:cNvPr id="743501" name="Group 77"/>
          <p:cNvGrpSpPr>
            <a:grpSpLocks/>
          </p:cNvGrpSpPr>
          <p:nvPr/>
        </p:nvGrpSpPr>
        <p:grpSpPr bwMode="auto">
          <a:xfrm>
            <a:off x="7913688" y="4572000"/>
            <a:ext cx="487362" cy="457200"/>
            <a:chOff x="4608" y="2896"/>
            <a:chExt cx="322" cy="288"/>
          </a:xfrm>
        </p:grpSpPr>
        <p:sp>
          <p:nvSpPr>
            <p:cNvPr id="743502" name="Rectangle 78"/>
            <p:cNvSpPr>
              <a:spLocks noChangeArrowheads="1"/>
            </p:cNvSpPr>
            <p:nvPr/>
          </p:nvSpPr>
          <p:spPr bwMode="auto">
            <a:xfrm>
              <a:off x="4608" y="2976"/>
              <a:ext cx="322" cy="158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CC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503" name="Text Box 79"/>
            <p:cNvSpPr txBox="1">
              <a:spLocks noChangeArrowheads="1"/>
            </p:cNvSpPr>
            <p:nvPr/>
          </p:nvSpPr>
          <p:spPr bwMode="auto">
            <a:xfrm>
              <a:off x="4620" y="2896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2</a:t>
              </a:r>
            </a:p>
          </p:txBody>
        </p:sp>
      </p:grpSp>
      <p:sp>
        <p:nvSpPr>
          <p:cNvPr id="743508" name="Line 84"/>
          <p:cNvSpPr>
            <a:spLocks noChangeShapeType="1"/>
          </p:cNvSpPr>
          <p:nvPr/>
        </p:nvSpPr>
        <p:spPr bwMode="auto">
          <a:xfrm>
            <a:off x="0" y="140493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509" name="Line 85"/>
          <p:cNvSpPr>
            <a:spLocks noChangeShapeType="1"/>
          </p:cNvSpPr>
          <p:nvPr/>
        </p:nvSpPr>
        <p:spPr bwMode="auto">
          <a:xfrm>
            <a:off x="227013" y="18288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518" name="Oval 94"/>
          <p:cNvSpPr>
            <a:spLocks noChangeArrowheads="1"/>
          </p:cNvSpPr>
          <p:nvPr/>
        </p:nvSpPr>
        <p:spPr bwMode="auto">
          <a:xfrm>
            <a:off x="8458200" y="4092575"/>
            <a:ext cx="609600" cy="11430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519" name="Line 95"/>
          <p:cNvSpPr>
            <a:spLocks noChangeShapeType="1"/>
          </p:cNvSpPr>
          <p:nvPr/>
        </p:nvSpPr>
        <p:spPr bwMode="auto">
          <a:xfrm>
            <a:off x="215900" y="254635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3520" name="Group 96"/>
          <p:cNvGrpSpPr>
            <a:grpSpLocks/>
          </p:cNvGrpSpPr>
          <p:nvPr/>
        </p:nvGrpSpPr>
        <p:grpSpPr bwMode="auto">
          <a:xfrm>
            <a:off x="7848600" y="5484813"/>
            <a:ext cx="646113" cy="366712"/>
            <a:chOff x="4183" y="3678"/>
            <a:chExt cx="407" cy="231"/>
          </a:xfrm>
        </p:grpSpPr>
        <p:sp>
          <p:nvSpPr>
            <p:cNvPr id="743521" name="Rectangle 97"/>
            <p:cNvSpPr>
              <a:spLocks noChangeArrowheads="1"/>
            </p:cNvSpPr>
            <p:nvPr/>
          </p:nvSpPr>
          <p:spPr bwMode="auto">
            <a:xfrm>
              <a:off x="4217" y="3696"/>
              <a:ext cx="336" cy="19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522" name="Text Box 98"/>
            <p:cNvSpPr txBox="1">
              <a:spLocks noChangeArrowheads="1"/>
            </p:cNvSpPr>
            <p:nvPr/>
          </p:nvSpPr>
          <p:spPr bwMode="auto">
            <a:xfrm>
              <a:off x="4183" y="3678"/>
              <a:ext cx="4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true</a:t>
              </a:r>
            </a:p>
          </p:txBody>
        </p:sp>
      </p:grpSp>
      <p:sp>
        <p:nvSpPr>
          <p:cNvPr id="743523" name="Line 99"/>
          <p:cNvSpPr>
            <a:spLocks noChangeShapeType="1"/>
          </p:cNvSpPr>
          <p:nvPr/>
        </p:nvSpPr>
        <p:spPr bwMode="auto">
          <a:xfrm>
            <a:off x="204788" y="298291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3524" name="Group 100"/>
          <p:cNvGrpSpPr>
            <a:grpSpLocks/>
          </p:cNvGrpSpPr>
          <p:nvPr/>
        </p:nvGrpSpPr>
        <p:grpSpPr bwMode="auto">
          <a:xfrm>
            <a:off x="6726238" y="1981200"/>
            <a:ext cx="1581150" cy="3052763"/>
            <a:chOff x="4237" y="1248"/>
            <a:chExt cx="996" cy="1923"/>
          </a:xfrm>
        </p:grpSpPr>
        <p:sp>
          <p:nvSpPr>
            <p:cNvPr id="743525" name="Text Box 101"/>
            <p:cNvSpPr txBox="1">
              <a:spLocks noChangeArrowheads="1"/>
            </p:cNvSpPr>
            <p:nvPr/>
          </p:nvSpPr>
          <p:spPr bwMode="auto">
            <a:xfrm>
              <a:off x="5000" y="2883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743526" name="Oval 102"/>
            <p:cNvSpPr>
              <a:spLocks noChangeArrowheads="1"/>
            </p:cNvSpPr>
            <p:nvPr/>
          </p:nvSpPr>
          <p:spPr bwMode="auto">
            <a:xfrm>
              <a:off x="4237" y="1248"/>
              <a:ext cx="273" cy="281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43542" name="Line 118"/>
          <p:cNvSpPr>
            <a:spLocks noChangeShapeType="1"/>
          </p:cNvSpPr>
          <p:nvPr/>
        </p:nvSpPr>
        <p:spPr bwMode="auto">
          <a:xfrm flipV="1">
            <a:off x="8288338" y="1733550"/>
            <a:ext cx="550862" cy="401638"/>
          </a:xfrm>
          <a:prstGeom prst="line">
            <a:avLst/>
          </a:prstGeom>
          <a:noFill/>
          <a:ln w="762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546" name="Text Box 122"/>
          <p:cNvSpPr txBox="1">
            <a:spLocks noChangeArrowheads="1"/>
          </p:cNvSpPr>
          <p:nvPr/>
        </p:nvSpPr>
        <p:spPr bwMode="auto">
          <a:xfrm>
            <a:off x="6019800" y="2743200"/>
            <a:ext cx="2738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Previous cost:  </a:t>
            </a:r>
            <a:r>
              <a:rPr lang="en-US">
                <a:solidFill>
                  <a:srgbClr val="FF3300"/>
                </a:solidFill>
              </a:rPr>
              <a:t>10</a:t>
            </a:r>
            <a:r>
              <a:rPr lang="en-US"/>
              <a:t> </a:t>
            </a:r>
          </a:p>
        </p:txBody>
      </p:sp>
      <p:sp>
        <p:nvSpPr>
          <p:cNvPr id="743548" name="Text Box 124"/>
          <p:cNvSpPr txBox="1">
            <a:spLocks noChangeArrowheads="1"/>
          </p:cNvSpPr>
          <p:nvPr/>
        </p:nvSpPr>
        <p:spPr bwMode="auto">
          <a:xfrm>
            <a:off x="6019800" y="3200400"/>
            <a:ext cx="290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New cost: </a:t>
            </a:r>
            <a:r>
              <a:rPr lang="en-US">
                <a:solidFill>
                  <a:srgbClr val="FF3300"/>
                </a:solidFill>
              </a:rPr>
              <a:t>4 + 2 = 6</a:t>
            </a:r>
          </a:p>
        </p:txBody>
      </p:sp>
      <p:grpSp>
        <p:nvGrpSpPr>
          <p:cNvPr id="743550" name="Group 126"/>
          <p:cNvGrpSpPr>
            <a:grpSpLocks/>
          </p:cNvGrpSpPr>
          <p:nvPr/>
        </p:nvGrpSpPr>
        <p:grpSpPr bwMode="auto">
          <a:xfrm>
            <a:off x="8512175" y="4549775"/>
            <a:ext cx="487363" cy="457200"/>
            <a:chOff x="4608" y="2896"/>
            <a:chExt cx="322" cy="288"/>
          </a:xfrm>
        </p:grpSpPr>
        <p:sp>
          <p:nvSpPr>
            <p:cNvPr id="743551" name="Rectangle 127"/>
            <p:cNvSpPr>
              <a:spLocks noChangeArrowheads="1"/>
            </p:cNvSpPr>
            <p:nvPr/>
          </p:nvSpPr>
          <p:spPr bwMode="auto">
            <a:xfrm>
              <a:off x="4608" y="2976"/>
              <a:ext cx="322" cy="158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CC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552" name="Text Box 128"/>
            <p:cNvSpPr txBox="1">
              <a:spLocks noChangeArrowheads="1"/>
            </p:cNvSpPr>
            <p:nvPr/>
          </p:nvSpPr>
          <p:spPr bwMode="auto">
            <a:xfrm>
              <a:off x="4620" y="2896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4</a:t>
              </a:r>
            </a:p>
          </p:txBody>
        </p:sp>
      </p:grpSp>
      <p:grpSp>
        <p:nvGrpSpPr>
          <p:cNvPr id="743556" name="Group 132"/>
          <p:cNvGrpSpPr>
            <a:grpSpLocks/>
          </p:cNvGrpSpPr>
          <p:nvPr/>
        </p:nvGrpSpPr>
        <p:grpSpPr bwMode="auto">
          <a:xfrm>
            <a:off x="8174038" y="2179638"/>
            <a:ext cx="747712" cy="4098925"/>
            <a:chOff x="5149" y="1373"/>
            <a:chExt cx="471" cy="2582"/>
          </a:xfrm>
        </p:grpSpPr>
        <p:sp>
          <p:nvSpPr>
            <p:cNvPr id="743554" name="Text Box 130"/>
            <p:cNvSpPr txBox="1">
              <a:spLocks noChangeArrowheads="1"/>
            </p:cNvSpPr>
            <p:nvPr/>
          </p:nvSpPr>
          <p:spPr bwMode="auto">
            <a:xfrm>
              <a:off x="5404" y="3667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u</a:t>
              </a:r>
            </a:p>
          </p:txBody>
        </p:sp>
        <p:sp>
          <p:nvSpPr>
            <p:cNvPr id="743555" name="Text Box 131"/>
            <p:cNvSpPr txBox="1">
              <a:spLocks noChangeArrowheads="1"/>
            </p:cNvSpPr>
            <p:nvPr/>
          </p:nvSpPr>
          <p:spPr bwMode="auto">
            <a:xfrm>
              <a:off x="5149" y="1373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u</a:t>
              </a:r>
            </a:p>
          </p:txBody>
        </p:sp>
      </p:grpSp>
      <p:grpSp>
        <p:nvGrpSpPr>
          <p:cNvPr id="743557" name="Group 133"/>
          <p:cNvGrpSpPr>
            <a:grpSpLocks/>
          </p:cNvGrpSpPr>
          <p:nvPr/>
        </p:nvGrpSpPr>
        <p:grpSpPr bwMode="auto">
          <a:xfrm>
            <a:off x="8443913" y="5484813"/>
            <a:ext cx="646112" cy="366712"/>
            <a:chOff x="4183" y="3678"/>
            <a:chExt cx="407" cy="231"/>
          </a:xfrm>
        </p:grpSpPr>
        <p:sp>
          <p:nvSpPr>
            <p:cNvPr id="743558" name="Rectangle 134"/>
            <p:cNvSpPr>
              <a:spLocks noChangeArrowheads="1"/>
            </p:cNvSpPr>
            <p:nvPr/>
          </p:nvSpPr>
          <p:spPr bwMode="auto">
            <a:xfrm>
              <a:off x="4217" y="3696"/>
              <a:ext cx="336" cy="19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559" name="Text Box 135"/>
            <p:cNvSpPr txBox="1">
              <a:spLocks noChangeArrowheads="1"/>
            </p:cNvSpPr>
            <p:nvPr/>
          </p:nvSpPr>
          <p:spPr bwMode="auto">
            <a:xfrm>
              <a:off x="4183" y="3678"/>
              <a:ext cx="4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true</a:t>
              </a:r>
            </a:p>
          </p:txBody>
        </p:sp>
      </p:grpSp>
      <p:grpSp>
        <p:nvGrpSpPr>
          <p:cNvPr id="743562" name="Group 138"/>
          <p:cNvGrpSpPr>
            <a:grpSpLocks/>
          </p:cNvGrpSpPr>
          <p:nvPr/>
        </p:nvGrpSpPr>
        <p:grpSpPr bwMode="auto">
          <a:xfrm>
            <a:off x="7872413" y="1962150"/>
            <a:ext cx="1031875" cy="3052763"/>
            <a:chOff x="4959" y="1236"/>
            <a:chExt cx="650" cy="1923"/>
          </a:xfrm>
        </p:grpSpPr>
        <p:sp>
          <p:nvSpPr>
            <p:cNvPr id="743560" name="Text Box 136"/>
            <p:cNvSpPr txBox="1">
              <a:spLocks noChangeArrowheads="1"/>
            </p:cNvSpPr>
            <p:nvPr/>
          </p:nvSpPr>
          <p:spPr bwMode="auto">
            <a:xfrm>
              <a:off x="5376" y="2871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743561" name="Oval 137"/>
            <p:cNvSpPr>
              <a:spLocks noChangeArrowheads="1"/>
            </p:cNvSpPr>
            <p:nvPr/>
          </p:nvSpPr>
          <p:spPr bwMode="auto">
            <a:xfrm>
              <a:off x="4959" y="1236"/>
              <a:ext cx="280" cy="273"/>
            </a:xfrm>
            <a:prstGeom prst="ellipse">
              <a:avLst/>
            </a:prstGeom>
            <a:noFill/>
            <a:ln w="412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43565" name="Group 141"/>
          <p:cNvGrpSpPr>
            <a:grpSpLocks/>
          </p:cNvGrpSpPr>
          <p:nvPr/>
        </p:nvGrpSpPr>
        <p:grpSpPr bwMode="auto">
          <a:xfrm>
            <a:off x="7377113" y="906463"/>
            <a:ext cx="1603375" cy="5384800"/>
            <a:chOff x="4647" y="571"/>
            <a:chExt cx="1010" cy="3392"/>
          </a:xfrm>
        </p:grpSpPr>
        <p:sp>
          <p:nvSpPr>
            <p:cNvPr id="743563" name="Text Box 139"/>
            <p:cNvSpPr txBox="1">
              <a:spLocks noChangeArrowheads="1"/>
            </p:cNvSpPr>
            <p:nvPr/>
          </p:nvSpPr>
          <p:spPr bwMode="auto">
            <a:xfrm>
              <a:off x="5448" y="571"/>
              <a:ext cx="2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v</a:t>
              </a:r>
            </a:p>
          </p:txBody>
        </p:sp>
        <p:sp>
          <p:nvSpPr>
            <p:cNvPr id="743564" name="Text Box 140"/>
            <p:cNvSpPr txBox="1">
              <a:spLocks noChangeArrowheads="1"/>
            </p:cNvSpPr>
            <p:nvPr/>
          </p:nvSpPr>
          <p:spPr bwMode="auto">
            <a:xfrm>
              <a:off x="4647" y="3675"/>
              <a:ext cx="2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v</a:t>
              </a:r>
            </a:p>
          </p:txBody>
        </p:sp>
      </p:grpSp>
      <p:sp>
        <p:nvSpPr>
          <p:cNvPr id="743566" name="Oval 142"/>
          <p:cNvSpPr>
            <a:spLocks noChangeArrowheads="1"/>
          </p:cNvSpPr>
          <p:nvPr/>
        </p:nvSpPr>
        <p:spPr bwMode="auto">
          <a:xfrm>
            <a:off x="7272338" y="4125913"/>
            <a:ext cx="609600" cy="11430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3567" name="Group 143"/>
          <p:cNvGrpSpPr>
            <a:grpSpLocks/>
          </p:cNvGrpSpPr>
          <p:nvPr/>
        </p:nvGrpSpPr>
        <p:grpSpPr bwMode="auto">
          <a:xfrm>
            <a:off x="7345363" y="4572000"/>
            <a:ext cx="487362" cy="457200"/>
            <a:chOff x="4608" y="2896"/>
            <a:chExt cx="322" cy="288"/>
          </a:xfrm>
        </p:grpSpPr>
        <p:sp>
          <p:nvSpPr>
            <p:cNvPr id="743568" name="Rectangle 144"/>
            <p:cNvSpPr>
              <a:spLocks noChangeArrowheads="1"/>
            </p:cNvSpPr>
            <p:nvPr/>
          </p:nvSpPr>
          <p:spPr bwMode="auto">
            <a:xfrm>
              <a:off x="4608" y="2976"/>
              <a:ext cx="322" cy="158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CC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569" name="Text Box 145"/>
            <p:cNvSpPr txBox="1">
              <a:spLocks noChangeArrowheads="1"/>
            </p:cNvSpPr>
            <p:nvPr/>
          </p:nvSpPr>
          <p:spPr bwMode="auto">
            <a:xfrm>
              <a:off x="4620" y="2896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6</a:t>
              </a:r>
            </a:p>
          </p:txBody>
        </p:sp>
      </p:grpSp>
      <p:sp>
        <p:nvSpPr>
          <p:cNvPr id="743570" name="Line 146"/>
          <p:cNvSpPr>
            <a:spLocks noChangeShapeType="1"/>
          </p:cNvSpPr>
          <p:nvPr/>
        </p:nvSpPr>
        <p:spPr bwMode="auto">
          <a:xfrm>
            <a:off x="173038" y="339566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571" name="Line 147"/>
          <p:cNvSpPr>
            <a:spLocks noChangeShapeType="1"/>
          </p:cNvSpPr>
          <p:nvPr/>
        </p:nvSpPr>
        <p:spPr bwMode="auto">
          <a:xfrm>
            <a:off x="19050" y="139382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572" name="Line 148"/>
          <p:cNvSpPr>
            <a:spLocks noChangeShapeType="1"/>
          </p:cNvSpPr>
          <p:nvPr/>
        </p:nvSpPr>
        <p:spPr bwMode="auto">
          <a:xfrm>
            <a:off x="227013" y="18288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3576" name="Group 152"/>
          <p:cNvGrpSpPr>
            <a:grpSpLocks/>
          </p:cNvGrpSpPr>
          <p:nvPr/>
        </p:nvGrpSpPr>
        <p:grpSpPr bwMode="auto">
          <a:xfrm>
            <a:off x="7315200" y="974725"/>
            <a:ext cx="1828800" cy="5273675"/>
            <a:chOff x="4608" y="614"/>
            <a:chExt cx="1152" cy="3322"/>
          </a:xfrm>
        </p:grpSpPr>
        <p:sp>
          <p:nvSpPr>
            <p:cNvPr id="743573" name="Rectangle 149"/>
            <p:cNvSpPr>
              <a:spLocks noChangeArrowheads="1"/>
            </p:cNvSpPr>
            <p:nvPr/>
          </p:nvSpPr>
          <p:spPr bwMode="auto">
            <a:xfrm>
              <a:off x="4608" y="3744"/>
              <a:ext cx="1152" cy="192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574" name="Rectangle 150"/>
            <p:cNvSpPr>
              <a:spLocks noChangeArrowheads="1"/>
            </p:cNvSpPr>
            <p:nvPr/>
          </p:nvSpPr>
          <p:spPr bwMode="auto">
            <a:xfrm>
              <a:off x="5206" y="1476"/>
              <a:ext cx="292" cy="192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575" name="Rectangle 151"/>
            <p:cNvSpPr>
              <a:spLocks noChangeArrowheads="1"/>
            </p:cNvSpPr>
            <p:nvPr/>
          </p:nvSpPr>
          <p:spPr bwMode="auto">
            <a:xfrm>
              <a:off x="5384" y="614"/>
              <a:ext cx="292" cy="192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43577" name="Oval 153"/>
          <p:cNvSpPr>
            <a:spLocks noChangeArrowheads="1"/>
          </p:cNvSpPr>
          <p:nvPr/>
        </p:nvSpPr>
        <p:spPr bwMode="auto">
          <a:xfrm>
            <a:off x="7250113" y="4114800"/>
            <a:ext cx="609600" cy="11430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578" name="Line 154"/>
          <p:cNvSpPr>
            <a:spLocks noChangeShapeType="1"/>
          </p:cNvSpPr>
          <p:nvPr/>
        </p:nvSpPr>
        <p:spPr bwMode="auto">
          <a:xfrm>
            <a:off x="206375" y="252571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3579" name="Group 155"/>
          <p:cNvGrpSpPr>
            <a:grpSpLocks/>
          </p:cNvGrpSpPr>
          <p:nvPr/>
        </p:nvGrpSpPr>
        <p:grpSpPr bwMode="auto">
          <a:xfrm>
            <a:off x="7246938" y="5497513"/>
            <a:ext cx="646112" cy="366712"/>
            <a:chOff x="4183" y="3678"/>
            <a:chExt cx="407" cy="231"/>
          </a:xfrm>
        </p:grpSpPr>
        <p:sp>
          <p:nvSpPr>
            <p:cNvPr id="743580" name="Rectangle 156"/>
            <p:cNvSpPr>
              <a:spLocks noChangeArrowheads="1"/>
            </p:cNvSpPr>
            <p:nvPr/>
          </p:nvSpPr>
          <p:spPr bwMode="auto">
            <a:xfrm>
              <a:off x="4217" y="3696"/>
              <a:ext cx="336" cy="19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581" name="Text Box 157"/>
            <p:cNvSpPr txBox="1">
              <a:spLocks noChangeArrowheads="1"/>
            </p:cNvSpPr>
            <p:nvPr/>
          </p:nvSpPr>
          <p:spPr bwMode="auto">
            <a:xfrm>
              <a:off x="4183" y="3678"/>
              <a:ext cx="4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true</a:t>
              </a:r>
            </a:p>
          </p:txBody>
        </p:sp>
      </p:grpSp>
      <p:sp>
        <p:nvSpPr>
          <p:cNvPr id="743582" name="Line 158"/>
          <p:cNvSpPr>
            <a:spLocks noChangeShapeType="1"/>
          </p:cNvSpPr>
          <p:nvPr/>
        </p:nvSpPr>
        <p:spPr bwMode="auto">
          <a:xfrm>
            <a:off x="204788" y="298291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3589" name="Group 165"/>
          <p:cNvGrpSpPr>
            <a:grpSpLocks/>
          </p:cNvGrpSpPr>
          <p:nvPr/>
        </p:nvGrpSpPr>
        <p:grpSpPr bwMode="auto">
          <a:xfrm>
            <a:off x="7361238" y="1328738"/>
            <a:ext cx="1682750" cy="3709987"/>
            <a:chOff x="4637" y="837"/>
            <a:chExt cx="1060" cy="2337"/>
          </a:xfrm>
        </p:grpSpPr>
        <p:sp>
          <p:nvSpPr>
            <p:cNvPr id="743583" name="Text Box 159"/>
            <p:cNvSpPr txBox="1">
              <a:spLocks noChangeArrowheads="1"/>
            </p:cNvSpPr>
            <p:nvPr/>
          </p:nvSpPr>
          <p:spPr bwMode="auto">
            <a:xfrm>
              <a:off x="4637" y="288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743584" name="Oval 160"/>
            <p:cNvSpPr>
              <a:spLocks noChangeArrowheads="1"/>
            </p:cNvSpPr>
            <p:nvPr/>
          </p:nvSpPr>
          <p:spPr bwMode="auto">
            <a:xfrm>
              <a:off x="5435" y="837"/>
              <a:ext cx="262" cy="277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43588" name="Group 164"/>
          <p:cNvGrpSpPr>
            <a:grpSpLocks/>
          </p:cNvGrpSpPr>
          <p:nvPr/>
        </p:nvGrpSpPr>
        <p:grpSpPr bwMode="auto">
          <a:xfrm>
            <a:off x="7299325" y="947738"/>
            <a:ext cx="1646238" cy="5351462"/>
            <a:chOff x="4598" y="597"/>
            <a:chExt cx="1037" cy="3371"/>
          </a:xfrm>
        </p:grpSpPr>
        <p:sp>
          <p:nvSpPr>
            <p:cNvPr id="743586" name="Text Box 162"/>
            <p:cNvSpPr txBox="1">
              <a:spLocks noChangeArrowheads="1"/>
            </p:cNvSpPr>
            <p:nvPr/>
          </p:nvSpPr>
          <p:spPr bwMode="auto">
            <a:xfrm>
              <a:off x="4598" y="3680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u</a:t>
              </a:r>
            </a:p>
          </p:txBody>
        </p:sp>
        <p:sp>
          <p:nvSpPr>
            <p:cNvPr id="743587" name="Text Box 163"/>
            <p:cNvSpPr txBox="1">
              <a:spLocks noChangeArrowheads="1"/>
            </p:cNvSpPr>
            <p:nvPr/>
          </p:nvSpPr>
          <p:spPr bwMode="auto">
            <a:xfrm>
              <a:off x="5419" y="597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u</a:t>
              </a:r>
            </a:p>
          </p:txBody>
        </p:sp>
      </p:grpSp>
      <p:sp>
        <p:nvSpPr>
          <p:cNvPr id="743590" name="Line 166"/>
          <p:cNvSpPr>
            <a:spLocks noChangeShapeType="1"/>
          </p:cNvSpPr>
          <p:nvPr/>
        </p:nvSpPr>
        <p:spPr bwMode="auto">
          <a:xfrm>
            <a:off x="173038" y="338455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591" name="Line 167"/>
          <p:cNvSpPr>
            <a:spLocks noChangeShapeType="1"/>
          </p:cNvSpPr>
          <p:nvPr/>
        </p:nvSpPr>
        <p:spPr bwMode="auto">
          <a:xfrm>
            <a:off x="11113" y="139382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592" name="Line 168"/>
          <p:cNvSpPr>
            <a:spLocks noChangeShapeType="1"/>
          </p:cNvSpPr>
          <p:nvPr/>
        </p:nvSpPr>
        <p:spPr bwMode="auto">
          <a:xfrm>
            <a:off x="76200" y="66294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593" name="Text Box 169"/>
          <p:cNvSpPr txBox="1">
            <a:spLocks noChangeArrowheads="1"/>
          </p:cNvSpPr>
          <p:nvPr/>
        </p:nvSpPr>
        <p:spPr bwMode="auto">
          <a:xfrm>
            <a:off x="990600" y="6400800"/>
            <a:ext cx="7678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And we’re done!  The </a:t>
            </a:r>
            <a:r>
              <a:rPr lang="en-US">
                <a:solidFill>
                  <a:srgbClr val="A50021"/>
                </a:solidFill>
              </a:rPr>
              <a:t>Dist</a:t>
            </a:r>
            <a:r>
              <a:rPr lang="en-US"/>
              <a:t> array contains the results.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4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435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4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74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743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743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3476" grpId="0" animBg="1"/>
      <p:bldP spid="743477" grpId="0" animBg="1"/>
      <p:bldP spid="743478" grpId="0" animBg="1"/>
      <p:bldP spid="743480" grpId="0" animBg="1"/>
      <p:bldP spid="743487" grpId="0" animBg="1"/>
      <p:bldP spid="743492" grpId="0" animBg="1"/>
      <p:bldP spid="743493" grpId="0" animBg="1"/>
      <p:bldP spid="743508" grpId="0" animBg="1"/>
      <p:bldP spid="743509" grpId="0" animBg="1"/>
      <p:bldP spid="743518" grpId="0" animBg="1"/>
      <p:bldP spid="743519" grpId="0" animBg="1"/>
      <p:bldP spid="743523" grpId="0" animBg="1"/>
      <p:bldP spid="743542" grpId="0" animBg="1"/>
      <p:bldP spid="743546" grpId="0" autoUpdateAnimBg="0"/>
      <p:bldP spid="743548" grpId="0" autoUpdateAnimBg="0"/>
      <p:bldP spid="743566" grpId="0" animBg="1"/>
      <p:bldP spid="743570" grpId="0" animBg="1"/>
      <p:bldP spid="743571" grpId="0" animBg="1"/>
      <p:bldP spid="743572" grpId="0" animBg="1"/>
      <p:bldP spid="743577" grpId="0" animBg="1"/>
      <p:bldP spid="743578" grpId="0" animBg="1"/>
      <p:bldP spid="743582" grpId="0" animBg="1"/>
      <p:bldP spid="743590" grpId="0" animBg="1"/>
      <p:bldP spid="743591" grpId="0" animBg="1"/>
      <p:bldP spid="743592" grpId="0" animBg="1"/>
      <p:bldP spid="743593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 slides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872B-7BAD-4139-93C7-710812D22E0B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3B6C7-1D08-4E06-A4F1-B943819CF09B}" type="slidenum">
              <a:rPr lang="en-US"/>
              <a:pPr/>
              <a:t>53</a:t>
            </a:fld>
            <a:endParaRPr lang="en-US"/>
          </a:p>
        </p:txBody>
      </p:sp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-303540" y="-76200"/>
            <a:ext cx="7772400" cy="1143000"/>
          </a:xfrm>
        </p:spPr>
        <p:txBody>
          <a:bodyPr/>
          <a:lstStyle/>
          <a:p>
            <a:r>
              <a:rPr lang="en-US" dirty="0" smtClean="0"/>
              <a:t>Depth-First Traversal</a:t>
            </a:r>
            <a:endParaRPr lang="en-US" dirty="0"/>
          </a:p>
        </p:txBody>
      </p:sp>
      <p:sp>
        <p:nvSpPr>
          <p:cNvPr id="705539" name="Text Box 3"/>
          <p:cNvSpPr txBox="1">
            <a:spLocks noChangeArrowheads="1"/>
          </p:cNvSpPr>
          <p:nvPr/>
        </p:nvSpPr>
        <p:spPr bwMode="auto">
          <a:xfrm>
            <a:off x="-760740" y="914400"/>
            <a:ext cx="8747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And here’s some more C++-like code…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331788" y="1765300"/>
            <a:ext cx="8888412" cy="5067300"/>
            <a:chOff x="96" y="1112"/>
            <a:chExt cx="5599" cy="3192"/>
          </a:xfrm>
        </p:grpSpPr>
        <p:sp>
          <p:nvSpPr>
            <p:cNvPr id="705541" name="Text Box 5"/>
            <p:cNvSpPr txBox="1">
              <a:spLocks noChangeArrowheads="1"/>
            </p:cNvSpPr>
            <p:nvPr/>
          </p:nvSpPr>
          <p:spPr bwMode="auto">
            <a:xfrm>
              <a:off x="96" y="1130"/>
              <a:ext cx="4116" cy="317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900" b="1" dirty="0" err="1" smtClean="0">
                  <a:latin typeface="Courier New" pitchFamily="49" charset="0"/>
                  <a:cs typeface="Courier New" pitchFamily="49" charset="0"/>
                </a:rPr>
                <a:t>bool</a:t>
              </a:r>
              <a:r>
                <a:rPr lang="en-US" sz="1900" b="1" dirty="0" smtClean="0">
                  <a:latin typeface="Courier New" pitchFamily="49" charset="0"/>
                  <a:cs typeface="Courier New" pitchFamily="49" charset="0"/>
                </a:rPr>
                <a:t> visited[GRAPH_SIZE] = {false}; </a:t>
              </a: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	</a:t>
              </a:r>
            </a:p>
            <a:p>
              <a:r>
                <a:rPr lang="en-US" sz="1000" b="1" dirty="0"/>
                <a:t> </a:t>
              </a:r>
              <a:endParaRPr lang="en-US" sz="1000" dirty="0"/>
            </a:p>
            <a:p>
              <a:endParaRPr lang="en-US" sz="1900" b="1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9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void DFS(Graph G, </a:t>
              </a:r>
              <a:r>
                <a:rPr lang="en-US" sz="19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v) 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{ 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if ( visited[v] == true) </a:t>
              </a:r>
              <a:endParaRPr lang="en-US" sz="1900" dirty="0"/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  return;    // already been here 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else {</a:t>
              </a:r>
              <a:endParaRPr lang="en-US" sz="1900" dirty="0"/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  visited[v] = true; // drop breadcrumb</a:t>
              </a:r>
              <a:endParaRPr lang="en-US" sz="1900" dirty="0"/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900" b="1" dirty="0" smtClean="0">
                  <a:latin typeface="Courier New" pitchFamily="49" charset="0"/>
                  <a:cs typeface="Courier New" pitchFamily="49" charset="0"/>
                </a:rPr>
                <a:t>print(G[v</a:t>
              </a: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]);     </a:t>
              </a:r>
              <a:r>
                <a:rPr lang="en-US" sz="1900" b="1" dirty="0" smtClean="0">
                  <a:latin typeface="Courier New" pitchFamily="49" charset="0"/>
                  <a:cs typeface="Courier New" pitchFamily="49" charset="0"/>
                </a:rPr>
                <a:t>  // process vertex </a:t>
              </a: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v</a:t>
              </a:r>
              <a:endParaRPr lang="en-US" sz="1900" dirty="0"/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}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000" b="1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10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for (each edge e leaving v) { </a:t>
              </a:r>
              <a:endParaRPr lang="en-US" sz="1900" dirty="0"/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 u = </a:t>
              </a:r>
              <a:r>
                <a:rPr lang="en-US" sz="1900" b="1" dirty="0" err="1">
                  <a:latin typeface="Courier New" pitchFamily="49" charset="0"/>
                  <a:cs typeface="Courier New" pitchFamily="49" charset="0"/>
                </a:rPr>
                <a:t>destination_vertex</a:t>
              </a: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(e);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 DFS(G, u); 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} 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} </a:t>
              </a:r>
            </a:p>
          </p:txBody>
        </p:sp>
        <p:sp>
          <p:nvSpPr>
            <p:cNvPr id="705542" name="Text Box 6"/>
            <p:cNvSpPr txBox="1">
              <a:spLocks noChangeArrowheads="1"/>
            </p:cNvSpPr>
            <p:nvPr/>
          </p:nvSpPr>
          <p:spPr bwMode="auto">
            <a:xfrm>
              <a:off x="4251" y="1112"/>
              <a:ext cx="14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A50021"/>
                  </a:solidFill>
                </a:rPr>
                <a:t> </a:t>
              </a:r>
              <a:endParaRPr lang="en-US" dirty="0">
                <a:solidFill>
                  <a:srgbClr val="A50021"/>
                </a:solidFill>
              </a:endParaRP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6842127" y="3475038"/>
            <a:ext cx="2254251" cy="1563687"/>
            <a:chOff x="4310" y="2189"/>
            <a:chExt cx="1420" cy="985"/>
          </a:xfrm>
        </p:grpSpPr>
        <p:grpSp>
          <p:nvGrpSpPr>
            <p:cNvPr id="4" name="Group 34"/>
            <p:cNvGrpSpPr>
              <a:grpSpLocks/>
            </p:cNvGrpSpPr>
            <p:nvPr/>
          </p:nvGrpSpPr>
          <p:grpSpPr bwMode="auto">
            <a:xfrm>
              <a:off x="4310" y="2189"/>
              <a:ext cx="1354" cy="983"/>
              <a:chOff x="4310" y="2189"/>
              <a:chExt cx="1354" cy="983"/>
            </a:xfrm>
          </p:grpSpPr>
          <p:sp>
            <p:nvSpPr>
              <p:cNvPr id="705543" name="Text Box 7"/>
              <p:cNvSpPr txBox="1">
                <a:spLocks noChangeArrowheads="1"/>
              </p:cNvSpPr>
              <p:nvPr/>
            </p:nvSpPr>
            <p:spPr bwMode="auto">
              <a:xfrm>
                <a:off x="4310" y="2189"/>
                <a:ext cx="71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visited</a:t>
                </a:r>
              </a:p>
            </p:txBody>
          </p:sp>
          <p:sp>
            <p:nvSpPr>
              <p:cNvPr id="705544" name="Rectangle 8"/>
              <p:cNvSpPr>
                <a:spLocks noChangeArrowheads="1"/>
              </p:cNvSpPr>
              <p:nvPr/>
            </p:nvSpPr>
            <p:spPr bwMode="auto">
              <a:xfrm>
                <a:off x="5226" y="2208"/>
                <a:ext cx="438" cy="240"/>
              </a:xfrm>
              <a:prstGeom prst="rect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5545" name="Rectangle 9"/>
              <p:cNvSpPr>
                <a:spLocks noChangeArrowheads="1"/>
              </p:cNvSpPr>
              <p:nvPr/>
            </p:nvSpPr>
            <p:spPr bwMode="auto">
              <a:xfrm>
                <a:off x="5226" y="2448"/>
                <a:ext cx="438" cy="240"/>
              </a:xfrm>
              <a:prstGeom prst="rect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5546" name="Rectangle 10"/>
              <p:cNvSpPr>
                <a:spLocks noChangeArrowheads="1"/>
              </p:cNvSpPr>
              <p:nvPr/>
            </p:nvSpPr>
            <p:spPr bwMode="auto">
              <a:xfrm>
                <a:off x="5226" y="2688"/>
                <a:ext cx="438" cy="240"/>
              </a:xfrm>
              <a:prstGeom prst="rect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5547" name="Rectangle 11"/>
              <p:cNvSpPr>
                <a:spLocks noChangeArrowheads="1"/>
              </p:cNvSpPr>
              <p:nvPr/>
            </p:nvSpPr>
            <p:spPr bwMode="auto">
              <a:xfrm>
                <a:off x="5226" y="2928"/>
                <a:ext cx="438" cy="240"/>
              </a:xfrm>
              <a:prstGeom prst="rect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5548" name="Text Box 12"/>
              <p:cNvSpPr txBox="1">
                <a:spLocks noChangeArrowheads="1"/>
              </p:cNvSpPr>
              <p:nvPr/>
            </p:nvSpPr>
            <p:spPr bwMode="auto">
              <a:xfrm>
                <a:off x="5033" y="2194"/>
                <a:ext cx="233" cy="9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  <a:p>
                <a:pPr algn="ctr"/>
                <a:r>
                  <a:rPr lang="en-US" dirty="0"/>
                  <a:t>1</a:t>
                </a:r>
              </a:p>
              <a:p>
                <a:pPr algn="ctr"/>
                <a:r>
                  <a:rPr lang="en-US" dirty="0"/>
                  <a:t>2</a:t>
                </a:r>
              </a:p>
              <a:p>
                <a:pPr algn="ctr"/>
                <a:r>
                  <a:rPr lang="en-US" dirty="0"/>
                  <a:t>3</a:t>
                </a:r>
              </a:p>
            </p:txBody>
          </p:sp>
        </p:grpSp>
        <p:sp>
          <p:nvSpPr>
            <p:cNvPr id="705549" name="Text Box 13"/>
            <p:cNvSpPr txBox="1">
              <a:spLocks noChangeArrowheads="1"/>
            </p:cNvSpPr>
            <p:nvPr/>
          </p:nvSpPr>
          <p:spPr bwMode="auto">
            <a:xfrm>
              <a:off x="5185" y="2232"/>
              <a:ext cx="545" cy="9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300" dirty="0"/>
                <a:t>false</a:t>
              </a:r>
            </a:p>
            <a:p>
              <a:r>
                <a:rPr lang="en-US" sz="2300" dirty="0"/>
                <a:t>false</a:t>
              </a:r>
            </a:p>
            <a:p>
              <a:r>
                <a:rPr lang="en-US" sz="2300" dirty="0"/>
                <a:t>false</a:t>
              </a:r>
            </a:p>
            <a:p>
              <a:r>
                <a:rPr lang="en-US" sz="2300" dirty="0"/>
                <a:t>false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7173913" y="5314950"/>
            <a:ext cx="1624012" cy="1301750"/>
            <a:chOff x="4325" y="3355"/>
            <a:chExt cx="1023" cy="820"/>
          </a:xfrm>
        </p:grpSpPr>
        <p:sp>
          <p:nvSpPr>
            <p:cNvPr id="705551" name="Oval 15"/>
            <p:cNvSpPr>
              <a:spLocks noChangeArrowheads="1"/>
            </p:cNvSpPr>
            <p:nvPr/>
          </p:nvSpPr>
          <p:spPr bwMode="auto">
            <a:xfrm>
              <a:off x="4336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52" name="Text Box 16"/>
            <p:cNvSpPr txBox="1">
              <a:spLocks noChangeArrowheads="1"/>
            </p:cNvSpPr>
            <p:nvPr/>
          </p:nvSpPr>
          <p:spPr bwMode="auto">
            <a:xfrm>
              <a:off x="4325" y="365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0</a:t>
              </a:r>
            </a:p>
          </p:txBody>
        </p:sp>
        <p:sp>
          <p:nvSpPr>
            <p:cNvPr id="705553" name="Oval 17"/>
            <p:cNvSpPr>
              <a:spLocks noChangeArrowheads="1"/>
            </p:cNvSpPr>
            <p:nvPr/>
          </p:nvSpPr>
          <p:spPr bwMode="auto">
            <a:xfrm>
              <a:off x="4772" y="3355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54" name="Text Box 18"/>
            <p:cNvSpPr txBox="1">
              <a:spLocks noChangeArrowheads="1"/>
            </p:cNvSpPr>
            <p:nvPr/>
          </p:nvSpPr>
          <p:spPr bwMode="auto">
            <a:xfrm>
              <a:off x="4761" y="3383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1</a:t>
              </a:r>
            </a:p>
          </p:txBody>
        </p:sp>
        <p:sp>
          <p:nvSpPr>
            <p:cNvPr id="705555" name="Oval 19"/>
            <p:cNvSpPr>
              <a:spLocks noChangeArrowheads="1"/>
            </p:cNvSpPr>
            <p:nvPr/>
          </p:nvSpPr>
          <p:spPr bwMode="auto">
            <a:xfrm>
              <a:off x="5175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56" name="Text Box 20"/>
            <p:cNvSpPr txBox="1">
              <a:spLocks noChangeArrowheads="1"/>
            </p:cNvSpPr>
            <p:nvPr/>
          </p:nvSpPr>
          <p:spPr bwMode="auto">
            <a:xfrm>
              <a:off x="5143" y="365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2</a:t>
              </a:r>
              <a:endParaRPr lang="en-US" sz="1800" dirty="0"/>
            </a:p>
          </p:txBody>
        </p:sp>
        <p:sp>
          <p:nvSpPr>
            <p:cNvPr id="705559" name="Oval 23"/>
            <p:cNvSpPr>
              <a:spLocks noChangeArrowheads="1"/>
            </p:cNvSpPr>
            <p:nvPr/>
          </p:nvSpPr>
          <p:spPr bwMode="auto">
            <a:xfrm>
              <a:off x="4800" y="3903"/>
              <a:ext cx="174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60" name="Text Box 24"/>
            <p:cNvSpPr txBox="1">
              <a:spLocks noChangeArrowheads="1"/>
            </p:cNvSpPr>
            <p:nvPr/>
          </p:nvSpPr>
          <p:spPr bwMode="auto">
            <a:xfrm>
              <a:off x="4790" y="3931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3</a:t>
              </a:r>
              <a:endParaRPr lang="en-US" sz="1800" dirty="0"/>
            </a:p>
          </p:txBody>
        </p:sp>
        <p:sp>
          <p:nvSpPr>
            <p:cNvPr id="705561" name="Line 25"/>
            <p:cNvSpPr>
              <a:spLocks noChangeShapeType="1"/>
            </p:cNvSpPr>
            <p:nvPr/>
          </p:nvSpPr>
          <p:spPr bwMode="auto">
            <a:xfrm flipV="1">
              <a:off x="4496" y="3540"/>
              <a:ext cx="276" cy="151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62" name="Line 26"/>
            <p:cNvSpPr>
              <a:spLocks noChangeShapeType="1"/>
            </p:cNvSpPr>
            <p:nvPr/>
          </p:nvSpPr>
          <p:spPr bwMode="auto">
            <a:xfrm>
              <a:off x="4499" y="3815"/>
              <a:ext cx="316" cy="157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63" name="Line 27"/>
            <p:cNvSpPr>
              <a:spLocks noChangeShapeType="1"/>
            </p:cNvSpPr>
            <p:nvPr/>
          </p:nvSpPr>
          <p:spPr bwMode="auto">
            <a:xfrm>
              <a:off x="4938" y="3544"/>
              <a:ext cx="266" cy="132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66" name="Line 30"/>
            <p:cNvSpPr>
              <a:spLocks noChangeShapeType="1"/>
            </p:cNvSpPr>
            <p:nvPr/>
          </p:nvSpPr>
          <p:spPr bwMode="auto">
            <a:xfrm>
              <a:off x="4860" y="3620"/>
              <a:ext cx="22" cy="282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67" name="Line 31"/>
            <p:cNvSpPr>
              <a:spLocks noChangeShapeType="1"/>
            </p:cNvSpPr>
            <p:nvPr/>
          </p:nvSpPr>
          <p:spPr bwMode="auto">
            <a:xfrm flipH="1">
              <a:off x="4984" y="3817"/>
              <a:ext cx="218" cy="156"/>
            </a:xfrm>
            <a:prstGeom prst="line">
              <a:avLst/>
            </a:prstGeom>
            <a:noFill/>
            <a:ln w="41275">
              <a:noFill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05573" name="Line 37"/>
          <p:cNvSpPr>
            <a:spLocks noChangeShapeType="1"/>
          </p:cNvSpPr>
          <p:nvPr/>
        </p:nvSpPr>
        <p:spPr bwMode="auto">
          <a:xfrm>
            <a:off x="95250" y="300513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5574" name="Text Box 38"/>
          <p:cNvSpPr txBox="1">
            <a:spLocks noChangeArrowheads="1"/>
          </p:cNvSpPr>
          <p:nvPr/>
        </p:nvSpPr>
        <p:spPr bwMode="auto">
          <a:xfrm>
            <a:off x="3484563" y="2557463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705576" name="Line 40"/>
          <p:cNvSpPr>
            <a:spLocks noChangeShapeType="1"/>
          </p:cNvSpPr>
          <p:nvPr/>
        </p:nvSpPr>
        <p:spPr bwMode="auto">
          <a:xfrm>
            <a:off x="498475" y="359251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5577" name="Rectangle 41"/>
          <p:cNvSpPr>
            <a:spLocks noChangeArrowheads="1"/>
          </p:cNvSpPr>
          <p:nvPr/>
        </p:nvSpPr>
        <p:spPr bwMode="auto">
          <a:xfrm>
            <a:off x="7996238" y="3489325"/>
            <a:ext cx="1111250" cy="379413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5578" name="Line 42"/>
          <p:cNvSpPr>
            <a:spLocks noChangeShapeType="1"/>
          </p:cNvSpPr>
          <p:nvPr/>
        </p:nvSpPr>
        <p:spPr bwMode="auto">
          <a:xfrm>
            <a:off x="498475" y="41910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5579" name="Line 43"/>
          <p:cNvSpPr>
            <a:spLocks noChangeShapeType="1"/>
          </p:cNvSpPr>
          <p:nvPr/>
        </p:nvSpPr>
        <p:spPr bwMode="auto">
          <a:xfrm>
            <a:off x="781050" y="447357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8235188" y="3419302"/>
            <a:ext cx="848326" cy="528754"/>
            <a:chOff x="5192" y="2185"/>
            <a:chExt cx="514" cy="288"/>
          </a:xfrm>
        </p:grpSpPr>
        <p:sp>
          <p:nvSpPr>
            <p:cNvPr id="705581" name="Rectangle 45"/>
            <p:cNvSpPr>
              <a:spLocks noChangeArrowheads="1"/>
            </p:cNvSpPr>
            <p:nvPr/>
          </p:nvSpPr>
          <p:spPr bwMode="auto">
            <a:xfrm>
              <a:off x="5242" y="2273"/>
              <a:ext cx="396" cy="15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80" name="Text Box 44"/>
            <p:cNvSpPr txBox="1">
              <a:spLocks noChangeArrowheads="1"/>
            </p:cNvSpPr>
            <p:nvPr/>
          </p:nvSpPr>
          <p:spPr bwMode="auto">
            <a:xfrm>
              <a:off x="5192" y="2185"/>
              <a:ext cx="5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3300"/>
                  </a:solidFill>
                </a:rPr>
                <a:t>true</a:t>
              </a:r>
            </a:p>
          </p:txBody>
        </p:sp>
      </p:grpSp>
      <p:sp>
        <p:nvSpPr>
          <p:cNvPr id="705584" name="Line 48"/>
          <p:cNvSpPr>
            <a:spLocks noChangeShapeType="1"/>
          </p:cNvSpPr>
          <p:nvPr/>
        </p:nvSpPr>
        <p:spPr bwMode="auto">
          <a:xfrm>
            <a:off x="781050" y="476885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5585" name="Line 49"/>
          <p:cNvSpPr>
            <a:spLocks noChangeShapeType="1"/>
          </p:cNvSpPr>
          <p:nvPr/>
        </p:nvSpPr>
        <p:spPr bwMode="auto">
          <a:xfrm>
            <a:off x="376238" y="546576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5586" name="Line 50"/>
          <p:cNvSpPr>
            <a:spLocks noChangeShapeType="1"/>
          </p:cNvSpPr>
          <p:nvPr/>
        </p:nvSpPr>
        <p:spPr bwMode="auto">
          <a:xfrm flipV="1">
            <a:off x="7438931" y="5598058"/>
            <a:ext cx="470780" cy="253496"/>
          </a:xfrm>
          <a:prstGeom prst="lin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5611" name="Line 75"/>
          <p:cNvSpPr>
            <a:spLocks noChangeShapeType="1"/>
          </p:cNvSpPr>
          <p:nvPr/>
        </p:nvSpPr>
        <p:spPr bwMode="auto">
          <a:xfrm>
            <a:off x="8147767" y="5610928"/>
            <a:ext cx="423399" cy="213479"/>
          </a:xfrm>
          <a:prstGeom prst="lin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5587" name="Line 51"/>
          <p:cNvSpPr>
            <a:spLocks noChangeShapeType="1"/>
          </p:cNvSpPr>
          <p:nvPr/>
        </p:nvSpPr>
        <p:spPr bwMode="auto">
          <a:xfrm>
            <a:off x="606425" y="575786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54"/>
          <p:cNvGrpSpPr>
            <a:grpSpLocks/>
          </p:cNvGrpSpPr>
          <p:nvPr/>
        </p:nvGrpSpPr>
        <p:grpSpPr bwMode="auto">
          <a:xfrm>
            <a:off x="7481888" y="4967288"/>
            <a:ext cx="758825" cy="908050"/>
            <a:chOff x="4713" y="3129"/>
            <a:chExt cx="478" cy="572"/>
          </a:xfrm>
        </p:grpSpPr>
        <p:sp>
          <p:nvSpPr>
            <p:cNvPr id="705588" name="Rectangle 52"/>
            <p:cNvSpPr>
              <a:spLocks noChangeArrowheads="1"/>
            </p:cNvSpPr>
            <p:nvPr/>
          </p:nvSpPr>
          <p:spPr bwMode="auto">
            <a:xfrm>
              <a:off x="4903" y="3269"/>
              <a:ext cx="288" cy="432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89" name="Text Box 53"/>
            <p:cNvSpPr txBox="1">
              <a:spLocks noChangeArrowheads="1"/>
            </p:cNvSpPr>
            <p:nvPr/>
          </p:nvSpPr>
          <p:spPr bwMode="auto">
            <a:xfrm>
              <a:off x="4713" y="3129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u</a:t>
              </a:r>
            </a:p>
          </p:txBody>
        </p:sp>
      </p:grp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6831013" y="5429250"/>
            <a:ext cx="735012" cy="863600"/>
            <a:chOff x="4303" y="3420"/>
            <a:chExt cx="463" cy="544"/>
          </a:xfrm>
        </p:grpSpPr>
        <p:sp>
          <p:nvSpPr>
            <p:cNvPr id="705575" name="Rectangle 39"/>
            <p:cNvSpPr>
              <a:spLocks noChangeArrowheads="1"/>
            </p:cNvSpPr>
            <p:nvPr/>
          </p:nvSpPr>
          <p:spPr bwMode="auto">
            <a:xfrm>
              <a:off x="4478" y="3532"/>
              <a:ext cx="288" cy="432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91" name="Text Box 55"/>
            <p:cNvSpPr txBox="1">
              <a:spLocks noChangeArrowheads="1"/>
            </p:cNvSpPr>
            <p:nvPr/>
          </p:nvSpPr>
          <p:spPr bwMode="auto">
            <a:xfrm>
              <a:off x="4303" y="3420"/>
              <a:ext cx="2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</a:p>
          </p:txBody>
        </p:sp>
      </p:grpSp>
      <p:sp>
        <p:nvSpPr>
          <p:cNvPr id="705593" name="Line 57"/>
          <p:cNvSpPr>
            <a:spLocks noChangeShapeType="1"/>
          </p:cNvSpPr>
          <p:nvPr/>
        </p:nvSpPr>
        <p:spPr bwMode="auto">
          <a:xfrm>
            <a:off x="606425" y="603091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5597" name="Text Box 61"/>
          <p:cNvSpPr txBox="1">
            <a:spLocks noChangeArrowheads="1"/>
          </p:cNvSpPr>
          <p:nvPr/>
        </p:nvSpPr>
        <p:spPr bwMode="auto">
          <a:xfrm>
            <a:off x="857250" y="1552575"/>
            <a:ext cx="6534150" cy="5038725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visited[GRAPH_SIZE] = {false};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000" b="1" dirty="0"/>
              <a:t> </a:t>
            </a:r>
            <a:endParaRPr lang="en-US" sz="1000" dirty="0"/>
          </a:p>
          <a:p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void DFS(Graph G,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v)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{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if ( visited[v] == true) 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 return;    // already been here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else {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visited[v] = true; // drop breadcrumb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print(G[v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]);     //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process vertex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v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}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0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0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for (each edge e leaving v) { 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u =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destination_vertex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(e);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DFS(G, u);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}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705599" name="Text Box 63"/>
          <p:cNvSpPr txBox="1">
            <a:spLocks noChangeArrowheads="1"/>
          </p:cNvSpPr>
          <p:nvPr/>
        </p:nvSpPr>
        <p:spPr bwMode="auto">
          <a:xfrm>
            <a:off x="7423150" y="4989513"/>
            <a:ext cx="331788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705601" name="Line 65"/>
          <p:cNvSpPr>
            <a:spLocks noChangeShapeType="1"/>
          </p:cNvSpPr>
          <p:nvPr/>
        </p:nvSpPr>
        <p:spPr bwMode="auto">
          <a:xfrm>
            <a:off x="628650" y="277495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5602" name="Line 66"/>
          <p:cNvSpPr>
            <a:spLocks noChangeShapeType="1"/>
          </p:cNvSpPr>
          <p:nvPr/>
        </p:nvSpPr>
        <p:spPr bwMode="auto">
          <a:xfrm>
            <a:off x="1052513" y="33528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5603" name="Rectangle 67"/>
          <p:cNvSpPr>
            <a:spLocks noChangeArrowheads="1"/>
          </p:cNvSpPr>
          <p:nvPr/>
        </p:nvSpPr>
        <p:spPr bwMode="auto">
          <a:xfrm>
            <a:off x="7999413" y="3876073"/>
            <a:ext cx="1111250" cy="379412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5604" name="Line 68"/>
          <p:cNvSpPr>
            <a:spLocks noChangeShapeType="1"/>
          </p:cNvSpPr>
          <p:nvPr/>
        </p:nvSpPr>
        <p:spPr bwMode="auto">
          <a:xfrm>
            <a:off x="1052513" y="392906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5605" name="Line 69"/>
          <p:cNvSpPr>
            <a:spLocks noChangeShapeType="1"/>
          </p:cNvSpPr>
          <p:nvPr/>
        </p:nvSpPr>
        <p:spPr bwMode="auto">
          <a:xfrm>
            <a:off x="1293813" y="420211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70"/>
          <p:cNvGrpSpPr>
            <a:grpSpLocks/>
          </p:cNvGrpSpPr>
          <p:nvPr/>
        </p:nvGrpSpPr>
        <p:grpSpPr bwMode="auto">
          <a:xfrm>
            <a:off x="8238940" y="3813596"/>
            <a:ext cx="830198" cy="507296"/>
            <a:chOff x="5192" y="2177"/>
            <a:chExt cx="504" cy="302"/>
          </a:xfrm>
        </p:grpSpPr>
        <p:sp>
          <p:nvSpPr>
            <p:cNvPr id="705607" name="Rectangle 71"/>
            <p:cNvSpPr>
              <a:spLocks noChangeArrowheads="1"/>
            </p:cNvSpPr>
            <p:nvPr/>
          </p:nvSpPr>
          <p:spPr bwMode="auto">
            <a:xfrm>
              <a:off x="5242" y="2273"/>
              <a:ext cx="396" cy="15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608" name="Text Box 72"/>
            <p:cNvSpPr txBox="1">
              <a:spLocks noChangeArrowheads="1"/>
            </p:cNvSpPr>
            <p:nvPr/>
          </p:nvSpPr>
          <p:spPr bwMode="auto">
            <a:xfrm>
              <a:off x="5192" y="2177"/>
              <a:ext cx="504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3300"/>
                  </a:solidFill>
                </a:rPr>
                <a:t>true</a:t>
              </a:r>
            </a:p>
          </p:txBody>
        </p:sp>
      </p:grpSp>
      <p:sp>
        <p:nvSpPr>
          <p:cNvPr id="705609" name="Line 73"/>
          <p:cNvSpPr>
            <a:spLocks noChangeShapeType="1"/>
          </p:cNvSpPr>
          <p:nvPr/>
        </p:nvSpPr>
        <p:spPr bwMode="auto">
          <a:xfrm>
            <a:off x="1303338" y="453866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5610" name="Line 74"/>
          <p:cNvSpPr>
            <a:spLocks noChangeShapeType="1"/>
          </p:cNvSpPr>
          <p:nvPr/>
        </p:nvSpPr>
        <p:spPr bwMode="auto">
          <a:xfrm>
            <a:off x="911225" y="523557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5612" name="Line 76"/>
          <p:cNvSpPr>
            <a:spLocks noChangeShapeType="1"/>
          </p:cNvSpPr>
          <p:nvPr/>
        </p:nvSpPr>
        <p:spPr bwMode="auto">
          <a:xfrm>
            <a:off x="1141413" y="550862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77"/>
          <p:cNvGrpSpPr>
            <a:grpSpLocks/>
          </p:cNvGrpSpPr>
          <p:nvPr/>
        </p:nvGrpSpPr>
        <p:grpSpPr bwMode="auto">
          <a:xfrm>
            <a:off x="8477248" y="5072065"/>
            <a:ext cx="457200" cy="1176338"/>
            <a:chOff x="4903" y="2960"/>
            <a:chExt cx="288" cy="741"/>
          </a:xfrm>
        </p:grpSpPr>
        <p:sp>
          <p:nvSpPr>
            <p:cNvPr id="705614" name="Rectangle 78"/>
            <p:cNvSpPr>
              <a:spLocks noChangeArrowheads="1"/>
            </p:cNvSpPr>
            <p:nvPr/>
          </p:nvSpPr>
          <p:spPr bwMode="auto">
            <a:xfrm>
              <a:off x="4903" y="3269"/>
              <a:ext cx="288" cy="432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615" name="Text Box 79"/>
            <p:cNvSpPr txBox="1">
              <a:spLocks noChangeArrowheads="1"/>
            </p:cNvSpPr>
            <p:nvPr/>
          </p:nvSpPr>
          <p:spPr bwMode="auto">
            <a:xfrm>
              <a:off x="4951" y="2960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7008945" y="7368"/>
            <a:ext cx="2069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6666"/>
                </a:solidFill>
              </a:rPr>
              <a:t>Processed Vertex 0</a:t>
            </a:r>
            <a:endParaRPr lang="en-US" sz="1600" dirty="0">
              <a:solidFill>
                <a:srgbClr val="006666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008945" y="314885"/>
            <a:ext cx="2069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6666"/>
                </a:solidFill>
              </a:rPr>
              <a:t>Processed Vertex 1</a:t>
            </a:r>
            <a:endParaRPr lang="en-US" sz="1600" dirty="0">
              <a:solidFill>
                <a:srgbClr val="006666"/>
              </a:solidFill>
            </a:endParaRPr>
          </a:p>
        </p:txBody>
      </p:sp>
      <p:sp>
        <p:nvSpPr>
          <p:cNvPr id="72" name="Line 76"/>
          <p:cNvSpPr>
            <a:spLocks noChangeShapeType="1"/>
          </p:cNvSpPr>
          <p:nvPr/>
        </p:nvSpPr>
        <p:spPr bwMode="auto">
          <a:xfrm>
            <a:off x="1188882" y="5795937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Text Box 62"/>
          <p:cNvSpPr txBox="1">
            <a:spLocks noChangeArrowheads="1"/>
          </p:cNvSpPr>
          <p:nvPr/>
        </p:nvSpPr>
        <p:spPr bwMode="auto">
          <a:xfrm>
            <a:off x="4044950" y="2319338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73" name="Text Box 61"/>
          <p:cNvSpPr txBox="1">
            <a:spLocks noChangeArrowheads="1"/>
          </p:cNvSpPr>
          <p:nvPr/>
        </p:nvSpPr>
        <p:spPr bwMode="auto">
          <a:xfrm>
            <a:off x="1324444" y="1015427"/>
            <a:ext cx="6534150" cy="5038725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visited[GRAPH_SIZE] = {false};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000" b="1" dirty="0"/>
              <a:t> </a:t>
            </a:r>
            <a:endParaRPr lang="en-US" sz="1000" dirty="0"/>
          </a:p>
          <a:p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void DFS(Graph G,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v)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{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if ( visited[v] == true) 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 return;    // already been here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else {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visited[v] = true; // drop breadcrumb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print(G[v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]);     //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process vertex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v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}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0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0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for (each edge e leaving v) { 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u =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destination_vertex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(e);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DFS(G, u);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}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74" name="Text Box 38"/>
          <p:cNvSpPr txBox="1">
            <a:spLocks noChangeArrowheads="1"/>
          </p:cNvSpPr>
          <p:nvPr/>
        </p:nvSpPr>
        <p:spPr bwMode="auto">
          <a:xfrm>
            <a:off x="4506383" y="1735513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3300"/>
                </a:solidFill>
              </a:rPr>
              <a:t>2</a:t>
            </a:r>
            <a:endParaRPr lang="en-US" dirty="0">
              <a:solidFill>
                <a:srgbClr val="FF3300"/>
              </a:solidFill>
            </a:endParaRPr>
          </a:p>
        </p:txBody>
      </p:sp>
      <p:sp>
        <p:nvSpPr>
          <p:cNvPr id="75" name="Line 65"/>
          <p:cNvSpPr>
            <a:spLocks noChangeShapeType="1"/>
          </p:cNvSpPr>
          <p:nvPr/>
        </p:nvSpPr>
        <p:spPr bwMode="auto">
          <a:xfrm>
            <a:off x="1110834" y="2206271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Text Box 63"/>
          <p:cNvSpPr txBox="1">
            <a:spLocks noChangeArrowheads="1"/>
          </p:cNvSpPr>
          <p:nvPr/>
        </p:nvSpPr>
        <p:spPr bwMode="auto">
          <a:xfrm>
            <a:off x="8568778" y="5063083"/>
            <a:ext cx="331788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78" name="Line 65"/>
          <p:cNvSpPr>
            <a:spLocks noChangeShapeType="1"/>
          </p:cNvSpPr>
          <p:nvPr/>
        </p:nvSpPr>
        <p:spPr bwMode="auto">
          <a:xfrm>
            <a:off x="1531247" y="280010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Line 65"/>
          <p:cNvSpPr>
            <a:spLocks noChangeShapeType="1"/>
          </p:cNvSpPr>
          <p:nvPr/>
        </p:nvSpPr>
        <p:spPr bwMode="auto">
          <a:xfrm>
            <a:off x="1809771" y="3677719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70"/>
          <p:cNvGrpSpPr>
            <a:grpSpLocks/>
          </p:cNvGrpSpPr>
          <p:nvPr/>
        </p:nvGrpSpPr>
        <p:grpSpPr bwMode="auto">
          <a:xfrm>
            <a:off x="8244098" y="4171446"/>
            <a:ext cx="899902" cy="637005"/>
            <a:chOff x="5201" y="2219"/>
            <a:chExt cx="504" cy="293"/>
          </a:xfrm>
        </p:grpSpPr>
        <p:sp>
          <p:nvSpPr>
            <p:cNvPr id="82" name="Rectangle 71"/>
            <p:cNvSpPr>
              <a:spLocks noChangeArrowheads="1"/>
            </p:cNvSpPr>
            <p:nvPr/>
          </p:nvSpPr>
          <p:spPr bwMode="auto">
            <a:xfrm>
              <a:off x="5242" y="2273"/>
              <a:ext cx="368" cy="15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Text Box 72"/>
            <p:cNvSpPr txBox="1">
              <a:spLocks noChangeArrowheads="1"/>
            </p:cNvSpPr>
            <p:nvPr/>
          </p:nvSpPr>
          <p:spPr bwMode="auto">
            <a:xfrm>
              <a:off x="5201" y="2219"/>
              <a:ext cx="504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00" dirty="0" smtClean="0">
                  <a:solidFill>
                    <a:srgbClr val="FF3300"/>
                  </a:solidFill>
                </a:rPr>
                <a:t/>
              </a:r>
              <a:br>
                <a:rPr lang="en-US" sz="100" dirty="0" smtClean="0">
                  <a:solidFill>
                    <a:srgbClr val="FF3300"/>
                  </a:solidFill>
                </a:rPr>
              </a:br>
              <a:r>
                <a:rPr lang="en-US" dirty="0" smtClean="0">
                  <a:solidFill>
                    <a:srgbClr val="FF3300"/>
                  </a:solidFill>
                </a:rPr>
                <a:t>true</a:t>
              </a:r>
              <a:endParaRPr lang="en-US" dirty="0">
                <a:solidFill>
                  <a:srgbClr val="FF3300"/>
                </a:solidFill>
              </a:endParaRPr>
            </a:p>
          </p:txBody>
        </p:sp>
      </p:grpSp>
      <p:sp>
        <p:nvSpPr>
          <p:cNvPr id="79" name="Rectangle 67"/>
          <p:cNvSpPr>
            <a:spLocks noChangeArrowheads="1"/>
          </p:cNvSpPr>
          <p:nvPr/>
        </p:nvSpPr>
        <p:spPr bwMode="auto">
          <a:xfrm>
            <a:off x="7999249" y="4261141"/>
            <a:ext cx="1111250" cy="379412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Line 65"/>
          <p:cNvSpPr>
            <a:spLocks noChangeShapeType="1"/>
          </p:cNvSpPr>
          <p:nvPr/>
        </p:nvSpPr>
        <p:spPr bwMode="auto">
          <a:xfrm>
            <a:off x="1804516" y="3972009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7003685" y="612609"/>
            <a:ext cx="2069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6666"/>
                </a:solidFill>
              </a:rPr>
              <a:t>Processed Vertex 2</a:t>
            </a:r>
            <a:endParaRPr lang="en-US" sz="1600" dirty="0">
              <a:solidFill>
                <a:srgbClr val="006666"/>
              </a:solidFill>
            </a:endParaRPr>
          </a:p>
        </p:txBody>
      </p:sp>
      <p:sp>
        <p:nvSpPr>
          <p:cNvPr id="86" name="Line 65"/>
          <p:cNvSpPr>
            <a:spLocks noChangeShapeType="1"/>
          </p:cNvSpPr>
          <p:nvPr/>
        </p:nvSpPr>
        <p:spPr bwMode="auto">
          <a:xfrm>
            <a:off x="1389357" y="4676202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Line 65"/>
          <p:cNvSpPr>
            <a:spLocks noChangeShapeType="1"/>
          </p:cNvSpPr>
          <p:nvPr/>
        </p:nvSpPr>
        <p:spPr bwMode="auto">
          <a:xfrm>
            <a:off x="1131851" y="5853361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Rounded Rectangular Callout 87"/>
          <p:cNvSpPr/>
          <p:nvPr/>
        </p:nvSpPr>
        <p:spPr bwMode="auto">
          <a:xfrm>
            <a:off x="4343400" y="1219200"/>
            <a:ext cx="3429000" cy="1763486"/>
          </a:xfrm>
          <a:prstGeom prst="wedgeRoundRectCallout">
            <a:avLst>
              <a:gd name="adj1" fmla="val 37168"/>
              <a:gd name="adj2" fmla="val 210031"/>
              <a:gd name="adj3" fmla="val 16667"/>
            </a:avLst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Vertex 0 has two outgoing edges. For simplicity, our algorithm will pick the edge that goes to the lowest numbered vertex first.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9" name="Rounded Rectangular Callout 88"/>
          <p:cNvSpPr/>
          <p:nvPr/>
        </p:nvSpPr>
        <p:spPr bwMode="auto">
          <a:xfrm>
            <a:off x="5576455" y="1551707"/>
            <a:ext cx="3429000" cy="1417123"/>
          </a:xfrm>
          <a:prstGeom prst="wedgeRoundRectCallout">
            <a:avLst>
              <a:gd name="adj1" fmla="val 39592"/>
              <a:gd name="adj2" fmla="val 248160"/>
              <a:gd name="adj3" fmla="val 16667"/>
            </a:avLst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Vertex 2 has NO outgoing edges…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So we’ve hit a dead end!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90" name="Rounded Rectangular Callout 89"/>
          <p:cNvSpPr/>
          <p:nvPr/>
        </p:nvSpPr>
        <p:spPr bwMode="auto">
          <a:xfrm>
            <a:off x="1878723" y="1072053"/>
            <a:ext cx="4033345" cy="1198179"/>
          </a:xfrm>
          <a:prstGeom prst="wedgeRoundRectCallout">
            <a:avLst>
              <a:gd name="adj1" fmla="val -47653"/>
              <a:gd name="adj2" fmla="val 153452"/>
              <a:gd name="adj3" fmla="val 16667"/>
            </a:avLst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We use a </a:t>
            </a:r>
            <a:r>
              <a:rPr lang="en-US" sz="1800" dirty="0" smtClean="0">
                <a:solidFill>
                  <a:srgbClr val="7030A0"/>
                </a:solidFill>
              </a:rPr>
              <a:t>“visited” </a:t>
            </a:r>
            <a:r>
              <a:rPr lang="en-US" sz="1800" dirty="0" smtClean="0"/>
              <a:t>array to track where we’ve been – this is like checking for a digital breadcrumb!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05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0"/>
                                        <p:tgtEl>
                                          <p:spTgt spid="705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559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705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705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70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0"/>
                                        <p:tgtEl>
                                          <p:spTgt spid="70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7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5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36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3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334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8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73" grpId="0" animBg="1"/>
      <p:bldP spid="705573" grpId="1" animBg="1"/>
      <p:bldP spid="705574" grpId="0" autoUpdateAnimBg="0"/>
      <p:bldP spid="705576" grpId="0" animBg="1"/>
      <p:bldP spid="705576" grpId="1" animBg="1"/>
      <p:bldP spid="705577" grpId="0" animBg="1"/>
      <p:bldP spid="705577" grpId="1" animBg="1"/>
      <p:bldP spid="705578" grpId="0" animBg="1"/>
      <p:bldP spid="705579" grpId="0" animBg="1"/>
      <p:bldP spid="705579" grpId="1" animBg="1"/>
      <p:bldP spid="705584" grpId="0" animBg="1"/>
      <p:bldP spid="705584" grpId="1" animBg="1"/>
      <p:bldP spid="705585" grpId="0" animBg="1"/>
      <p:bldP spid="705585" grpId="1" animBg="1"/>
      <p:bldP spid="705586" grpId="0" animBg="1"/>
      <p:bldP spid="705611" grpId="0" animBg="1"/>
      <p:bldP spid="705587" grpId="0" animBg="1"/>
      <p:bldP spid="705587" grpId="1" animBg="1"/>
      <p:bldP spid="705593" grpId="0" animBg="1"/>
      <p:bldP spid="705597" grpId="0" animBg="1" autoUpdateAnimBg="0"/>
      <p:bldP spid="705599" grpId="0" animBg="1"/>
      <p:bldP spid="705601" grpId="0" animBg="1"/>
      <p:bldP spid="705601" grpId="1" animBg="1"/>
      <p:bldP spid="705602" grpId="0" animBg="1"/>
      <p:bldP spid="705602" grpId="1" animBg="1"/>
      <p:bldP spid="705603" grpId="0" animBg="1"/>
      <p:bldP spid="705603" grpId="1" animBg="1"/>
      <p:bldP spid="705604" grpId="0" animBg="1"/>
      <p:bldP spid="705605" grpId="0" animBg="1"/>
      <p:bldP spid="705605" grpId="1" animBg="1"/>
      <p:bldP spid="705609" grpId="0" animBg="1"/>
      <p:bldP spid="705609" grpId="1" animBg="1"/>
      <p:bldP spid="705610" grpId="0" animBg="1"/>
      <p:bldP spid="705610" grpId="1" animBg="1"/>
      <p:bldP spid="705612" grpId="0" animBg="1"/>
      <p:bldP spid="705612" grpId="1" animBg="1"/>
      <p:bldP spid="70" grpId="0"/>
      <p:bldP spid="71" grpId="0"/>
      <p:bldP spid="72" grpId="0" animBg="1"/>
      <p:bldP spid="72" grpId="1" animBg="1"/>
      <p:bldP spid="76" grpId="0"/>
      <p:bldP spid="73" grpId="0" animBg="1" autoUpdateAnimBg="0"/>
      <p:bldP spid="73" grpId="1" animBg="1"/>
      <p:bldP spid="74" grpId="0" autoUpdateAnimBg="0"/>
      <p:bldP spid="74" grpId="1"/>
      <p:bldP spid="75" grpId="0" animBg="1"/>
      <p:bldP spid="75" grpId="1" animBg="1"/>
      <p:bldP spid="77" grpId="0" animBg="1"/>
      <p:bldP spid="77" grpId="1" animBg="1"/>
      <p:bldP spid="78" grpId="0" animBg="1"/>
      <p:bldP spid="78" grpId="1" animBg="1"/>
      <p:bldP spid="80" grpId="0" animBg="1"/>
      <p:bldP spid="80" grpId="1" animBg="1"/>
      <p:bldP spid="79" grpId="0" animBg="1"/>
      <p:bldP spid="79" grpId="1" animBg="1"/>
      <p:bldP spid="84" grpId="0" animBg="1"/>
      <p:bldP spid="84" grpId="1" animBg="1"/>
      <p:bldP spid="85" grpId="0"/>
      <p:bldP spid="86" grpId="0" animBg="1"/>
      <p:bldP spid="86" grpId="1" animBg="1"/>
      <p:bldP spid="87" grpId="0" animBg="1"/>
      <p:bldP spid="87" grpId="1" animBg="1"/>
      <p:bldP spid="88" grpId="0" animBg="1"/>
      <p:bldP spid="89" grpId="0" animBg="1"/>
      <p:bldP spid="9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123"/>
          <p:cNvSpPr txBox="1"/>
          <p:nvPr/>
        </p:nvSpPr>
        <p:spPr>
          <a:xfrm>
            <a:off x="6997061" y="904155"/>
            <a:ext cx="2069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6666"/>
                </a:solidFill>
              </a:rPr>
              <a:t>Processed Vertex 3</a:t>
            </a:r>
            <a:endParaRPr lang="en-US" sz="1600" dirty="0">
              <a:solidFill>
                <a:srgbClr val="006666"/>
              </a:solidFill>
            </a:endParaRPr>
          </a:p>
        </p:txBody>
      </p:sp>
      <p:sp>
        <p:nvSpPr>
          <p:cNvPr id="6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3B6C7-1D08-4E06-A4F1-B943819CF09B}" type="slidenum">
              <a:rPr lang="en-US"/>
              <a:pPr/>
              <a:t>54</a:t>
            </a:fld>
            <a:endParaRPr lang="en-US"/>
          </a:p>
        </p:txBody>
      </p:sp>
      <p:sp>
        <p:nvSpPr>
          <p:cNvPr id="705539" name="Text Box 3"/>
          <p:cNvSpPr txBox="1">
            <a:spLocks noChangeArrowheads="1"/>
          </p:cNvSpPr>
          <p:nvPr/>
        </p:nvSpPr>
        <p:spPr bwMode="auto">
          <a:xfrm>
            <a:off x="-760740" y="914400"/>
            <a:ext cx="8747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And here’s some more C++-like code…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331788" y="1765300"/>
            <a:ext cx="8888412" cy="5067300"/>
            <a:chOff x="96" y="1112"/>
            <a:chExt cx="5599" cy="3192"/>
          </a:xfrm>
        </p:grpSpPr>
        <p:sp>
          <p:nvSpPr>
            <p:cNvPr id="705541" name="Text Box 5"/>
            <p:cNvSpPr txBox="1">
              <a:spLocks noChangeArrowheads="1"/>
            </p:cNvSpPr>
            <p:nvPr/>
          </p:nvSpPr>
          <p:spPr bwMode="auto">
            <a:xfrm>
              <a:off x="96" y="1130"/>
              <a:ext cx="4116" cy="317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900" b="1" dirty="0" err="1" smtClean="0">
                  <a:latin typeface="Courier New" pitchFamily="49" charset="0"/>
                  <a:cs typeface="Courier New" pitchFamily="49" charset="0"/>
                </a:rPr>
                <a:t>bool</a:t>
              </a:r>
              <a:r>
                <a:rPr lang="en-US" sz="1900" b="1" dirty="0" smtClean="0">
                  <a:latin typeface="Courier New" pitchFamily="49" charset="0"/>
                  <a:cs typeface="Courier New" pitchFamily="49" charset="0"/>
                </a:rPr>
                <a:t> visited[GRAPH_SIZE] = {false}; </a:t>
              </a: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	</a:t>
              </a:r>
            </a:p>
            <a:p>
              <a:r>
                <a:rPr lang="en-US" sz="1000" b="1" dirty="0"/>
                <a:t> </a:t>
              </a:r>
              <a:endParaRPr lang="en-US" sz="1000" dirty="0"/>
            </a:p>
            <a:p>
              <a:endParaRPr lang="en-US" sz="1900" b="1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9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void DFS(Graph G, </a:t>
              </a:r>
              <a:r>
                <a:rPr lang="en-US" sz="19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v) 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{ 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if ( visited[v] == true) </a:t>
              </a:r>
              <a:endParaRPr lang="en-US" sz="1900" dirty="0"/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  return;    // already been here 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else {</a:t>
              </a:r>
              <a:endParaRPr lang="en-US" sz="1900" dirty="0"/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  visited[v] = true; // drop breadcrumb</a:t>
              </a:r>
              <a:endParaRPr lang="en-US" sz="1900" dirty="0"/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900" b="1" dirty="0" smtClean="0">
                  <a:latin typeface="Courier New" pitchFamily="49" charset="0"/>
                  <a:cs typeface="Courier New" pitchFamily="49" charset="0"/>
                </a:rPr>
                <a:t>print(G[v</a:t>
              </a: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]);     </a:t>
              </a:r>
              <a:r>
                <a:rPr lang="en-US" sz="1900" b="1" dirty="0" smtClean="0">
                  <a:latin typeface="Courier New" pitchFamily="49" charset="0"/>
                  <a:cs typeface="Courier New" pitchFamily="49" charset="0"/>
                </a:rPr>
                <a:t>  // process vertex </a:t>
              </a: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v</a:t>
              </a:r>
              <a:endParaRPr lang="en-US" sz="1900" dirty="0"/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}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000" b="1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10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for (each edge e leaving v) { </a:t>
              </a:r>
              <a:endParaRPr lang="en-US" sz="1900" dirty="0"/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 u = </a:t>
              </a:r>
              <a:r>
                <a:rPr lang="en-US" sz="1900" b="1" dirty="0" err="1">
                  <a:latin typeface="Courier New" pitchFamily="49" charset="0"/>
                  <a:cs typeface="Courier New" pitchFamily="49" charset="0"/>
                </a:rPr>
                <a:t>destination_vertex</a:t>
              </a: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(e);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 DFS(G, u); 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} 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} </a:t>
              </a:r>
            </a:p>
          </p:txBody>
        </p:sp>
        <p:sp>
          <p:nvSpPr>
            <p:cNvPr id="705542" name="Text Box 6"/>
            <p:cNvSpPr txBox="1">
              <a:spLocks noChangeArrowheads="1"/>
            </p:cNvSpPr>
            <p:nvPr/>
          </p:nvSpPr>
          <p:spPr bwMode="auto">
            <a:xfrm>
              <a:off x="4251" y="1112"/>
              <a:ext cx="14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mtClean="0">
                  <a:solidFill>
                    <a:srgbClr val="A50021"/>
                  </a:solidFill>
                </a:rPr>
                <a:t> </a:t>
              </a:r>
              <a:endParaRPr lang="en-US" dirty="0">
                <a:solidFill>
                  <a:srgbClr val="A50021"/>
                </a:solidFill>
              </a:endParaRP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6842127" y="3475038"/>
            <a:ext cx="2254251" cy="1560512"/>
            <a:chOff x="4310" y="2189"/>
            <a:chExt cx="1420" cy="983"/>
          </a:xfrm>
        </p:grpSpPr>
        <p:grpSp>
          <p:nvGrpSpPr>
            <p:cNvPr id="4" name="Group 34"/>
            <p:cNvGrpSpPr>
              <a:grpSpLocks/>
            </p:cNvGrpSpPr>
            <p:nvPr/>
          </p:nvGrpSpPr>
          <p:grpSpPr bwMode="auto">
            <a:xfrm>
              <a:off x="4310" y="2189"/>
              <a:ext cx="1354" cy="983"/>
              <a:chOff x="4310" y="2189"/>
              <a:chExt cx="1354" cy="983"/>
            </a:xfrm>
          </p:grpSpPr>
          <p:sp>
            <p:nvSpPr>
              <p:cNvPr id="705543" name="Text Box 7"/>
              <p:cNvSpPr txBox="1">
                <a:spLocks noChangeArrowheads="1"/>
              </p:cNvSpPr>
              <p:nvPr/>
            </p:nvSpPr>
            <p:spPr bwMode="auto">
              <a:xfrm>
                <a:off x="4310" y="2189"/>
                <a:ext cx="71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visited</a:t>
                </a:r>
              </a:p>
            </p:txBody>
          </p:sp>
          <p:sp>
            <p:nvSpPr>
              <p:cNvPr id="705544" name="Rectangle 8"/>
              <p:cNvSpPr>
                <a:spLocks noChangeArrowheads="1"/>
              </p:cNvSpPr>
              <p:nvPr/>
            </p:nvSpPr>
            <p:spPr bwMode="auto">
              <a:xfrm>
                <a:off x="5226" y="2208"/>
                <a:ext cx="438" cy="240"/>
              </a:xfrm>
              <a:prstGeom prst="rect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5545" name="Rectangle 9"/>
              <p:cNvSpPr>
                <a:spLocks noChangeArrowheads="1"/>
              </p:cNvSpPr>
              <p:nvPr/>
            </p:nvSpPr>
            <p:spPr bwMode="auto">
              <a:xfrm>
                <a:off x="5226" y="2448"/>
                <a:ext cx="438" cy="240"/>
              </a:xfrm>
              <a:prstGeom prst="rect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5546" name="Rectangle 10"/>
              <p:cNvSpPr>
                <a:spLocks noChangeArrowheads="1"/>
              </p:cNvSpPr>
              <p:nvPr/>
            </p:nvSpPr>
            <p:spPr bwMode="auto">
              <a:xfrm>
                <a:off x="5226" y="2688"/>
                <a:ext cx="438" cy="240"/>
              </a:xfrm>
              <a:prstGeom prst="rect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5547" name="Rectangle 11"/>
              <p:cNvSpPr>
                <a:spLocks noChangeArrowheads="1"/>
              </p:cNvSpPr>
              <p:nvPr/>
            </p:nvSpPr>
            <p:spPr bwMode="auto">
              <a:xfrm>
                <a:off x="5226" y="2928"/>
                <a:ext cx="438" cy="240"/>
              </a:xfrm>
              <a:prstGeom prst="rect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5548" name="Text Box 12"/>
              <p:cNvSpPr txBox="1">
                <a:spLocks noChangeArrowheads="1"/>
              </p:cNvSpPr>
              <p:nvPr/>
            </p:nvSpPr>
            <p:spPr bwMode="auto">
              <a:xfrm>
                <a:off x="5033" y="2194"/>
                <a:ext cx="233" cy="9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0</a:t>
                </a:r>
              </a:p>
              <a:p>
                <a:pPr algn="ctr"/>
                <a:r>
                  <a:rPr lang="en-US"/>
                  <a:t>1</a:t>
                </a:r>
              </a:p>
              <a:p>
                <a:pPr algn="ctr"/>
                <a:r>
                  <a:rPr lang="en-US"/>
                  <a:t>2</a:t>
                </a:r>
              </a:p>
              <a:p>
                <a:pPr algn="ctr"/>
                <a:r>
                  <a:rPr lang="en-US"/>
                  <a:t>3</a:t>
                </a:r>
              </a:p>
            </p:txBody>
          </p:sp>
        </p:grpSp>
        <p:sp>
          <p:nvSpPr>
            <p:cNvPr id="705549" name="Text Box 13"/>
            <p:cNvSpPr txBox="1">
              <a:spLocks noChangeArrowheads="1"/>
            </p:cNvSpPr>
            <p:nvPr/>
          </p:nvSpPr>
          <p:spPr bwMode="auto">
            <a:xfrm>
              <a:off x="5185" y="2224"/>
              <a:ext cx="545" cy="9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300" dirty="0"/>
                <a:t>false</a:t>
              </a:r>
            </a:p>
            <a:p>
              <a:r>
                <a:rPr lang="en-US" sz="2300" dirty="0"/>
                <a:t>false</a:t>
              </a:r>
            </a:p>
            <a:p>
              <a:r>
                <a:rPr lang="en-US" sz="2300" dirty="0"/>
                <a:t>false</a:t>
              </a:r>
            </a:p>
            <a:p>
              <a:r>
                <a:rPr lang="en-US" sz="2300" dirty="0"/>
                <a:t>false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7173913" y="5314950"/>
            <a:ext cx="1624012" cy="1301750"/>
            <a:chOff x="4325" y="3355"/>
            <a:chExt cx="1023" cy="820"/>
          </a:xfrm>
        </p:grpSpPr>
        <p:sp>
          <p:nvSpPr>
            <p:cNvPr id="705551" name="Oval 15"/>
            <p:cNvSpPr>
              <a:spLocks noChangeArrowheads="1"/>
            </p:cNvSpPr>
            <p:nvPr/>
          </p:nvSpPr>
          <p:spPr bwMode="auto">
            <a:xfrm>
              <a:off x="4336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52" name="Text Box 16"/>
            <p:cNvSpPr txBox="1">
              <a:spLocks noChangeArrowheads="1"/>
            </p:cNvSpPr>
            <p:nvPr/>
          </p:nvSpPr>
          <p:spPr bwMode="auto">
            <a:xfrm>
              <a:off x="4325" y="365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0</a:t>
              </a:r>
            </a:p>
          </p:txBody>
        </p:sp>
        <p:sp>
          <p:nvSpPr>
            <p:cNvPr id="705553" name="Oval 17"/>
            <p:cNvSpPr>
              <a:spLocks noChangeArrowheads="1"/>
            </p:cNvSpPr>
            <p:nvPr/>
          </p:nvSpPr>
          <p:spPr bwMode="auto">
            <a:xfrm>
              <a:off x="4772" y="3355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54" name="Text Box 18"/>
            <p:cNvSpPr txBox="1">
              <a:spLocks noChangeArrowheads="1"/>
            </p:cNvSpPr>
            <p:nvPr/>
          </p:nvSpPr>
          <p:spPr bwMode="auto">
            <a:xfrm>
              <a:off x="4761" y="3383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1</a:t>
              </a:r>
            </a:p>
          </p:txBody>
        </p:sp>
        <p:sp>
          <p:nvSpPr>
            <p:cNvPr id="705555" name="Oval 19"/>
            <p:cNvSpPr>
              <a:spLocks noChangeArrowheads="1"/>
            </p:cNvSpPr>
            <p:nvPr/>
          </p:nvSpPr>
          <p:spPr bwMode="auto">
            <a:xfrm>
              <a:off x="5175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56" name="Text Box 20"/>
            <p:cNvSpPr txBox="1">
              <a:spLocks noChangeArrowheads="1"/>
            </p:cNvSpPr>
            <p:nvPr/>
          </p:nvSpPr>
          <p:spPr bwMode="auto">
            <a:xfrm>
              <a:off x="5143" y="365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2</a:t>
              </a:r>
              <a:endParaRPr lang="en-US" sz="1800" dirty="0"/>
            </a:p>
          </p:txBody>
        </p:sp>
        <p:sp>
          <p:nvSpPr>
            <p:cNvPr id="705559" name="Oval 23"/>
            <p:cNvSpPr>
              <a:spLocks noChangeArrowheads="1"/>
            </p:cNvSpPr>
            <p:nvPr/>
          </p:nvSpPr>
          <p:spPr bwMode="auto">
            <a:xfrm>
              <a:off x="4800" y="3903"/>
              <a:ext cx="174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60" name="Text Box 24"/>
            <p:cNvSpPr txBox="1">
              <a:spLocks noChangeArrowheads="1"/>
            </p:cNvSpPr>
            <p:nvPr/>
          </p:nvSpPr>
          <p:spPr bwMode="auto">
            <a:xfrm>
              <a:off x="4790" y="3931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3</a:t>
              </a:r>
              <a:endParaRPr lang="en-US" sz="1800" dirty="0"/>
            </a:p>
          </p:txBody>
        </p:sp>
        <p:sp>
          <p:nvSpPr>
            <p:cNvPr id="705561" name="Line 25"/>
            <p:cNvSpPr>
              <a:spLocks noChangeShapeType="1"/>
            </p:cNvSpPr>
            <p:nvPr/>
          </p:nvSpPr>
          <p:spPr bwMode="auto">
            <a:xfrm flipV="1">
              <a:off x="4496" y="3540"/>
              <a:ext cx="276" cy="151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62" name="Line 26"/>
            <p:cNvSpPr>
              <a:spLocks noChangeShapeType="1"/>
            </p:cNvSpPr>
            <p:nvPr/>
          </p:nvSpPr>
          <p:spPr bwMode="auto">
            <a:xfrm>
              <a:off x="4499" y="3815"/>
              <a:ext cx="316" cy="157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63" name="Line 27"/>
            <p:cNvSpPr>
              <a:spLocks noChangeShapeType="1"/>
            </p:cNvSpPr>
            <p:nvPr/>
          </p:nvSpPr>
          <p:spPr bwMode="auto">
            <a:xfrm>
              <a:off x="4938" y="3544"/>
              <a:ext cx="266" cy="132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66" name="Line 30"/>
            <p:cNvSpPr>
              <a:spLocks noChangeShapeType="1"/>
            </p:cNvSpPr>
            <p:nvPr/>
          </p:nvSpPr>
          <p:spPr bwMode="auto">
            <a:xfrm>
              <a:off x="4860" y="3620"/>
              <a:ext cx="22" cy="282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67" name="Line 31"/>
            <p:cNvSpPr>
              <a:spLocks noChangeShapeType="1"/>
            </p:cNvSpPr>
            <p:nvPr/>
          </p:nvSpPr>
          <p:spPr bwMode="auto">
            <a:xfrm flipH="1">
              <a:off x="4984" y="3817"/>
              <a:ext cx="218" cy="156"/>
            </a:xfrm>
            <a:prstGeom prst="line">
              <a:avLst/>
            </a:prstGeom>
            <a:noFill/>
            <a:ln w="41275">
              <a:noFill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05574" name="Text Box 38"/>
          <p:cNvSpPr txBox="1">
            <a:spLocks noChangeArrowheads="1"/>
          </p:cNvSpPr>
          <p:nvPr/>
        </p:nvSpPr>
        <p:spPr bwMode="auto">
          <a:xfrm>
            <a:off x="3484563" y="2557463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0</a:t>
            </a:r>
          </a:p>
        </p:txBody>
      </p: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8235188" y="3419302"/>
            <a:ext cx="848326" cy="528754"/>
            <a:chOff x="5192" y="2185"/>
            <a:chExt cx="514" cy="288"/>
          </a:xfrm>
        </p:grpSpPr>
        <p:sp>
          <p:nvSpPr>
            <p:cNvPr id="705581" name="Rectangle 45"/>
            <p:cNvSpPr>
              <a:spLocks noChangeArrowheads="1"/>
            </p:cNvSpPr>
            <p:nvPr/>
          </p:nvSpPr>
          <p:spPr bwMode="auto">
            <a:xfrm>
              <a:off x="5242" y="2273"/>
              <a:ext cx="396" cy="15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80" name="Text Box 44"/>
            <p:cNvSpPr txBox="1">
              <a:spLocks noChangeArrowheads="1"/>
            </p:cNvSpPr>
            <p:nvPr/>
          </p:nvSpPr>
          <p:spPr bwMode="auto">
            <a:xfrm>
              <a:off x="5192" y="2185"/>
              <a:ext cx="5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3300"/>
                  </a:solidFill>
                </a:rPr>
                <a:t>true</a:t>
              </a:r>
            </a:p>
          </p:txBody>
        </p:sp>
      </p:grpSp>
      <p:sp>
        <p:nvSpPr>
          <p:cNvPr id="705586" name="Line 50"/>
          <p:cNvSpPr>
            <a:spLocks noChangeShapeType="1"/>
          </p:cNvSpPr>
          <p:nvPr/>
        </p:nvSpPr>
        <p:spPr bwMode="auto">
          <a:xfrm flipV="1">
            <a:off x="7438931" y="5598058"/>
            <a:ext cx="470780" cy="253496"/>
          </a:xfrm>
          <a:prstGeom prst="lin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5611" name="Line 75"/>
          <p:cNvSpPr>
            <a:spLocks noChangeShapeType="1"/>
          </p:cNvSpPr>
          <p:nvPr/>
        </p:nvSpPr>
        <p:spPr bwMode="auto">
          <a:xfrm>
            <a:off x="8147767" y="5610928"/>
            <a:ext cx="423399" cy="213479"/>
          </a:xfrm>
          <a:prstGeom prst="lin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54"/>
          <p:cNvGrpSpPr>
            <a:grpSpLocks/>
          </p:cNvGrpSpPr>
          <p:nvPr/>
        </p:nvGrpSpPr>
        <p:grpSpPr bwMode="auto">
          <a:xfrm>
            <a:off x="7481888" y="4967288"/>
            <a:ext cx="758825" cy="908050"/>
            <a:chOff x="4713" y="3129"/>
            <a:chExt cx="478" cy="572"/>
          </a:xfrm>
        </p:grpSpPr>
        <p:sp>
          <p:nvSpPr>
            <p:cNvPr id="705588" name="Rectangle 52"/>
            <p:cNvSpPr>
              <a:spLocks noChangeArrowheads="1"/>
            </p:cNvSpPr>
            <p:nvPr/>
          </p:nvSpPr>
          <p:spPr bwMode="auto">
            <a:xfrm>
              <a:off x="4903" y="3269"/>
              <a:ext cx="288" cy="432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89" name="Text Box 53"/>
            <p:cNvSpPr txBox="1">
              <a:spLocks noChangeArrowheads="1"/>
            </p:cNvSpPr>
            <p:nvPr/>
          </p:nvSpPr>
          <p:spPr bwMode="auto">
            <a:xfrm>
              <a:off x="4713" y="3129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u</a:t>
              </a:r>
            </a:p>
          </p:txBody>
        </p:sp>
      </p:grpSp>
      <p:sp>
        <p:nvSpPr>
          <p:cNvPr id="705593" name="Line 57"/>
          <p:cNvSpPr>
            <a:spLocks noChangeShapeType="1"/>
          </p:cNvSpPr>
          <p:nvPr/>
        </p:nvSpPr>
        <p:spPr bwMode="auto">
          <a:xfrm>
            <a:off x="606425" y="6030913"/>
            <a:ext cx="304800" cy="0"/>
          </a:xfrm>
          <a:prstGeom prst="line">
            <a:avLst/>
          </a:prstGeom>
          <a:noFill/>
          <a:ln w="4127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5597" name="Text Box 61"/>
          <p:cNvSpPr txBox="1">
            <a:spLocks noChangeArrowheads="1"/>
          </p:cNvSpPr>
          <p:nvPr/>
        </p:nvSpPr>
        <p:spPr bwMode="auto">
          <a:xfrm>
            <a:off x="857250" y="1552575"/>
            <a:ext cx="6534150" cy="5038725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visited[GRAPH_SIZE] = {false};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000" b="1" dirty="0"/>
              <a:t> </a:t>
            </a:r>
            <a:endParaRPr lang="en-US" sz="1000" dirty="0"/>
          </a:p>
          <a:p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void DFS(Graph G,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v)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{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if ( visited[v] == true) 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 return;    // already been here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else {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visited[v] = true; // drop breadcrumb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print(G[v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]);     //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process vertex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v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}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0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0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for (each edge e leaving v) { 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u =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destination_vertex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(e);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DFS(G, u);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}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705599" name="Text Box 63"/>
          <p:cNvSpPr txBox="1">
            <a:spLocks noChangeArrowheads="1"/>
          </p:cNvSpPr>
          <p:nvPr/>
        </p:nvSpPr>
        <p:spPr bwMode="auto">
          <a:xfrm>
            <a:off x="7423150" y="4989513"/>
            <a:ext cx="331788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72" name="Line 76"/>
          <p:cNvSpPr>
            <a:spLocks noChangeShapeType="1"/>
          </p:cNvSpPr>
          <p:nvPr/>
        </p:nvSpPr>
        <p:spPr bwMode="auto">
          <a:xfrm>
            <a:off x="1188882" y="5795937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Text Box 62"/>
          <p:cNvSpPr txBox="1">
            <a:spLocks noChangeArrowheads="1"/>
          </p:cNvSpPr>
          <p:nvPr/>
        </p:nvSpPr>
        <p:spPr bwMode="auto">
          <a:xfrm>
            <a:off x="4044950" y="2319338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3300"/>
                </a:solidFill>
              </a:rPr>
              <a:t>1</a:t>
            </a:r>
          </a:p>
        </p:txBody>
      </p:sp>
      <p:grpSp>
        <p:nvGrpSpPr>
          <p:cNvPr id="8" name="Group 70"/>
          <p:cNvGrpSpPr>
            <a:grpSpLocks/>
          </p:cNvGrpSpPr>
          <p:nvPr/>
        </p:nvGrpSpPr>
        <p:grpSpPr bwMode="auto">
          <a:xfrm>
            <a:off x="8257953" y="4185320"/>
            <a:ext cx="899902" cy="637005"/>
            <a:chOff x="5201" y="2219"/>
            <a:chExt cx="504" cy="293"/>
          </a:xfrm>
        </p:grpSpPr>
        <p:sp>
          <p:nvSpPr>
            <p:cNvPr id="82" name="Rectangle 71"/>
            <p:cNvSpPr>
              <a:spLocks noChangeArrowheads="1"/>
            </p:cNvSpPr>
            <p:nvPr/>
          </p:nvSpPr>
          <p:spPr bwMode="auto">
            <a:xfrm>
              <a:off x="5242" y="2273"/>
              <a:ext cx="370" cy="15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Text Box 72"/>
            <p:cNvSpPr txBox="1">
              <a:spLocks noChangeArrowheads="1"/>
            </p:cNvSpPr>
            <p:nvPr/>
          </p:nvSpPr>
          <p:spPr bwMode="auto">
            <a:xfrm>
              <a:off x="5201" y="2219"/>
              <a:ext cx="504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00" dirty="0" smtClean="0">
                  <a:solidFill>
                    <a:srgbClr val="FF3300"/>
                  </a:solidFill>
                </a:rPr>
                <a:t/>
              </a:r>
              <a:br>
                <a:rPr lang="en-US" sz="100" dirty="0" smtClean="0">
                  <a:solidFill>
                    <a:srgbClr val="FF3300"/>
                  </a:solidFill>
                </a:rPr>
              </a:br>
              <a:r>
                <a:rPr lang="en-US" dirty="0" smtClean="0">
                  <a:solidFill>
                    <a:srgbClr val="FF3300"/>
                  </a:solidFill>
                </a:rPr>
                <a:t>true</a:t>
              </a:r>
              <a:endParaRPr lang="en-US" dirty="0">
                <a:solidFill>
                  <a:srgbClr val="FF3300"/>
                </a:solidFill>
              </a:endParaRPr>
            </a:p>
          </p:txBody>
        </p:sp>
      </p:grpSp>
      <p:grpSp>
        <p:nvGrpSpPr>
          <p:cNvPr id="9" name="Group 70"/>
          <p:cNvGrpSpPr>
            <a:grpSpLocks/>
          </p:cNvGrpSpPr>
          <p:nvPr/>
        </p:nvGrpSpPr>
        <p:grpSpPr bwMode="auto">
          <a:xfrm>
            <a:off x="8238940" y="3808249"/>
            <a:ext cx="830198" cy="507296"/>
            <a:chOff x="5192" y="2177"/>
            <a:chExt cx="504" cy="302"/>
          </a:xfrm>
        </p:grpSpPr>
        <p:sp>
          <p:nvSpPr>
            <p:cNvPr id="92" name="Rectangle 71"/>
            <p:cNvSpPr>
              <a:spLocks noChangeArrowheads="1"/>
            </p:cNvSpPr>
            <p:nvPr/>
          </p:nvSpPr>
          <p:spPr bwMode="auto">
            <a:xfrm>
              <a:off x="5242" y="2273"/>
              <a:ext cx="396" cy="15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Text Box 72"/>
            <p:cNvSpPr txBox="1">
              <a:spLocks noChangeArrowheads="1"/>
            </p:cNvSpPr>
            <p:nvPr/>
          </p:nvSpPr>
          <p:spPr bwMode="auto">
            <a:xfrm>
              <a:off x="5192" y="2177"/>
              <a:ext cx="504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3300"/>
                  </a:solidFill>
                </a:rPr>
                <a:t>true</a:t>
              </a:r>
            </a:p>
          </p:txBody>
        </p:sp>
      </p:grpSp>
      <p:sp>
        <p:nvSpPr>
          <p:cNvPr id="94" name="Line 65"/>
          <p:cNvSpPr>
            <a:spLocks noChangeShapeType="1"/>
          </p:cNvSpPr>
          <p:nvPr/>
        </p:nvSpPr>
        <p:spPr bwMode="auto">
          <a:xfrm>
            <a:off x="927187" y="5220041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Line 75"/>
          <p:cNvSpPr>
            <a:spLocks noChangeShapeType="1"/>
          </p:cNvSpPr>
          <p:nvPr/>
        </p:nvSpPr>
        <p:spPr bwMode="auto">
          <a:xfrm>
            <a:off x="8020622" y="5722574"/>
            <a:ext cx="32515" cy="497752"/>
          </a:xfrm>
          <a:prstGeom prst="lin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Line 65"/>
          <p:cNvSpPr>
            <a:spLocks noChangeShapeType="1"/>
          </p:cNvSpPr>
          <p:nvPr/>
        </p:nvSpPr>
        <p:spPr bwMode="auto">
          <a:xfrm>
            <a:off x="1159100" y="5531467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77"/>
          <p:cNvGrpSpPr>
            <a:grpSpLocks/>
          </p:cNvGrpSpPr>
          <p:nvPr/>
        </p:nvGrpSpPr>
        <p:grpSpPr bwMode="auto">
          <a:xfrm>
            <a:off x="7861023" y="6092688"/>
            <a:ext cx="796925" cy="685800"/>
            <a:chOff x="4903" y="3269"/>
            <a:chExt cx="502" cy="432"/>
          </a:xfrm>
        </p:grpSpPr>
        <p:sp>
          <p:nvSpPr>
            <p:cNvPr id="99" name="Rectangle 78"/>
            <p:cNvSpPr>
              <a:spLocks noChangeArrowheads="1"/>
            </p:cNvSpPr>
            <p:nvPr/>
          </p:nvSpPr>
          <p:spPr bwMode="auto">
            <a:xfrm>
              <a:off x="4903" y="3269"/>
              <a:ext cx="288" cy="432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Text Box 79"/>
            <p:cNvSpPr txBox="1">
              <a:spLocks noChangeArrowheads="1"/>
            </p:cNvSpPr>
            <p:nvPr/>
          </p:nvSpPr>
          <p:spPr bwMode="auto">
            <a:xfrm>
              <a:off x="5189" y="3331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</p:grpSp>
      <p:sp>
        <p:nvSpPr>
          <p:cNvPr id="102" name="Line 65"/>
          <p:cNvSpPr>
            <a:spLocks noChangeShapeType="1"/>
          </p:cNvSpPr>
          <p:nvPr/>
        </p:nvSpPr>
        <p:spPr bwMode="auto">
          <a:xfrm>
            <a:off x="1192230" y="5803136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Text Box 61"/>
          <p:cNvSpPr txBox="1">
            <a:spLocks noChangeArrowheads="1"/>
          </p:cNvSpPr>
          <p:nvPr/>
        </p:nvSpPr>
        <p:spPr bwMode="auto">
          <a:xfrm>
            <a:off x="1324444" y="1015427"/>
            <a:ext cx="6534150" cy="5038725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visited[GRAPH_SIZE] = {false};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000" b="1" dirty="0"/>
              <a:t> </a:t>
            </a:r>
            <a:endParaRPr lang="en-US" sz="1000" dirty="0"/>
          </a:p>
          <a:p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void DFS(Graph G,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v)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{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if ( visited[v] == true) 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 return;    // already been here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else {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visited[v] = true; // drop breadcrumb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print(G[v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]);     //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process vertex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v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}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0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0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for (each edge e leaving v) { 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u =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destination_vertex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(e);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DFS(G, u);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}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104" name="Text Box 38"/>
          <p:cNvSpPr txBox="1">
            <a:spLocks noChangeArrowheads="1"/>
          </p:cNvSpPr>
          <p:nvPr/>
        </p:nvSpPr>
        <p:spPr bwMode="auto">
          <a:xfrm>
            <a:off x="4506383" y="1735513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3300"/>
                </a:solidFill>
              </a:rPr>
              <a:t>3</a:t>
            </a:r>
            <a:endParaRPr lang="en-US" dirty="0">
              <a:solidFill>
                <a:srgbClr val="FF3300"/>
              </a:solidFill>
            </a:endParaRPr>
          </a:p>
        </p:txBody>
      </p:sp>
      <p:sp>
        <p:nvSpPr>
          <p:cNvPr id="105" name="Line 65"/>
          <p:cNvSpPr>
            <a:spLocks noChangeShapeType="1"/>
          </p:cNvSpPr>
          <p:nvPr/>
        </p:nvSpPr>
        <p:spPr bwMode="auto">
          <a:xfrm>
            <a:off x="1159095" y="221179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Text Box 63"/>
          <p:cNvSpPr txBox="1">
            <a:spLocks noChangeArrowheads="1"/>
          </p:cNvSpPr>
          <p:nvPr/>
        </p:nvSpPr>
        <p:spPr bwMode="auto">
          <a:xfrm>
            <a:off x="8350117" y="6241776"/>
            <a:ext cx="331788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107" name="Line 65"/>
          <p:cNvSpPr>
            <a:spLocks noChangeShapeType="1"/>
          </p:cNvSpPr>
          <p:nvPr/>
        </p:nvSpPr>
        <p:spPr bwMode="auto">
          <a:xfrm>
            <a:off x="1530156" y="2781642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Rectangle 41"/>
          <p:cNvSpPr>
            <a:spLocks noChangeArrowheads="1"/>
          </p:cNvSpPr>
          <p:nvPr/>
        </p:nvSpPr>
        <p:spPr bwMode="auto">
          <a:xfrm>
            <a:off x="7989614" y="4632028"/>
            <a:ext cx="1111250" cy="379413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47"/>
          <p:cNvGrpSpPr>
            <a:grpSpLocks/>
          </p:cNvGrpSpPr>
          <p:nvPr/>
        </p:nvGrpSpPr>
        <p:grpSpPr bwMode="auto">
          <a:xfrm>
            <a:off x="8248442" y="4561121"/>
            <a:ext cx="848326" cy="528754"/>
            <a:chOff x="5192" y="2217"/>
            <a:chExt cx="514" cy="288"/>
          </a:xfrm>
        </p:grpSpPr>
        <p:sp>
          <p:nvSpPr>
            <p:cNvPr id="116" name="Rectangle 45"/>
            <p:cNvSpPr>
              <a:spLocks noChangeArrowheads="1"/>
            </p:cNvSpPr>
            <p:nvPr/>
          </p:nvSpPr>
          <p:spPr bwMode="auto">
            <a:xfrm>
              <a:off x="5242" y="2273"/>
              <a:ext cx="396" cy="15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Text Box 44"/>
            <p:cNvSpPr txBox="1">
              <a:spLocks noChangeArrowheads="1"/>
            </p:cNvSpPr>
            <p:nvPr/>
          </p:nvSpPr>
          <p:spPr bwMode="auto">
            <a:xfrm>
              <a:off x="5192" y="2217"/>
              <a:ext cx="5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3300"/>
                  </a:solidFill>
                </a:rPr>
                <a:t>true</a:t>
              </a:r>
            </a:p>
          </p:txBody>
        </p:sp>
      </p:grpSp>
      <p:sp>
        <p:nvSpPr>
          <p:cNvPr id="118" name="Line 65"/>
          <p:cNvSpPr>
            <a:spLocks noChangeShapeType="1"/>
          </p:cNvSpPr>
          <p:nvPr/>
        </p:nvSpPr>
        <p:spPr bwMode="auto">
          <a:xfrm>
            <a:off x="1463895" y="3391242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Line 65"/>
          <p:cNvSpPr>
            <a:spLocks noChangeShapeType="1"/>
          </p:cNvSpPr>
          <p:nvPr/>
        </p:nvSpPr>
        <p:spPr bwMode="auto">
          <a:xfrm>
            <a:off x="1755443" y="364303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Line 65"/>
          <p:cNvSpPr>
            <a:spLocks noChangeShapeType="1"/>
          </p:cNvSpPr>
          <p:nvPr/>
        </p:nvSpPr>
        <p:spPr bwMode="auto">
          <a:xfrm>
            <a:off x="1748819" y="397433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7008945" y="7368"/>
            <a:ext cx="2069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6666"/>
                </a:solidFill>
              </a:rPr>
              <a:t>Processed Vertex 0</a:t>
            </a:r>
            <a:endParaRPr lang="en-US" sz="1600" dirty="0">
              <a:solidFill>
                <a:srgbClr val="006666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7008945" y="314885"/>
            <a:ext cx="2069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6666"/>
                </a:solidFill>
              </a:rPr>
              <a:t>Processed Vertex 1</a:t>
            </a:r>
            <a:endParaRPr lang="en-US" sz="1600" dirty="0">
              <a:solidFill>
                <a:srgbClr val="006666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7003685" y="612609"/>
            <a:ext cx="2069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6666"/>
                </a:solidFill>
              </a:rPr>
              <a:t>Processed Vertex 2</a:t>
            </a:r>
            <a:endParaRPr lang="en-US" sz="1600" dirty="0">
              <a:solidFill>
                <a:srgbClr val="006666"/>
              </a:solidFill>
            </a:endParaRPr>
          </a:p>
        </p:txBody>
      </p:sp>
      <p:sp>
        <p:nvSpPr>
          <p:cNvPr id="125" name="Line 65"/>
          <p:cNvSpPr>
            <a:spLocks noChangeShapeType="1"/>
          </p:cNvSpPr>
          <p:nvPr/>
        </p:nvSpPr>
        <p:spPr bwMode="auto">
          <a:xfrm>
            <a:off x="1384384" y="466344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" name="Line 65"/>
          <p:cNvSpPr>
            <a:spLocks noChangeShapeType="1"/>
          </p:cNvSpPr>
          <p:nvPr/>
        </p:nvSpPr>
        <p:spPr bwMode="auto">
          <a:xfrm>
            <a:off x="1159100" y="5869391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Rounded Rectangular Callout 76"/>
          <p:cNvSpPr/>
          <p:nvPr/>
        </p:nvSpPr>
        <p:spPr bwMode="auto">
          <a:xfrm>
            <a:off x="4883713" y="2078191"/>
            <a:ext cx="3429000" cy="1417123"/>
          </a:xfrm>
          <a:prstGeom prst="wedgeRoundRectCallout">
            <a:avLst>
              <a:gd name="adj1" fmla="val 39592"/>
              <a:gd name="adj2" fmla="val 248160"/>
              <a:gd name="adj3" fmla="val 16667"/>
            </a:avLst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Vertex 3 has NO outgoing edges…</a:t>
            </a:r>
            <a:br>
              <a:rPr lang="en-US" sz="18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800" dirty="0" smtClean="0"/>
              <a:t>So we’ve hit another</a:t>
            </a:r>
            <a:br>
              <a:rPr lang="en-US" sz="1800" dirty="0" smtClean="0"/>
            </a:br>
            <a:r>
              <a:rPr lang="en-US" sz="1800" dirty="0" smtClean="0"/>
              <a:t> dead end!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0" name="Rectangle 2"/>
          <p:cNvSpPr>
            <a:spLocks noGrp="1" noChangeArrowheads="1"/>
          </p:cNvSpPr>
          <p:nvPr>
            <p:ph type="title"/>
          </p:nvPr>
        </p:nvSpPr>
        <p:spPr>
          <a:xfrm>
            <a:off x="-303540" y="-76200"/>
            <a:ext cx="7772400" cy="1143000"/>
          </a:xfrm>
        </p:spPr>
        <p:txBody>
          <a:bodyPr/>
          <a:lstStyle/>
          <a:p>
            <a:r>
              <a:rPr lang="en-US" dirty="0" smtClean="0"/>
              <a:t>Depth-First Traversal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7056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0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7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3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164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6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167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705611" grpId="0" animBg="1"/>
      <p:bldP spid="72" grpId="0" animBg="1"/>
      <p:bldP spid="94" grpId="0" animBg="1"/>
      <p:bldP spid="94" grpId="1" animBg="1"/>
      <p:bldP spid="96" grpId="0" animBg="1"/>
      <p:bldP spid="96" grpId="1" animBg="1"/>
      <p:bldP spid="97" grpId="0" animBg="1"/>
      <p:bldP spid="97" grpId="1" animBg="1"/>
      <p:bldP spid="102" grpId="0" animBg="1"/>
      <p:bldP spid="102" grpId="1" animBg="1"/>
      <p:bldP spid="103" grpId="0" animBg="1" autoUpdateAnimBg="0"/>
      <p:bldP spid="103" grpId="1" animBg="1"/>
      <p:bldP spid="104" grpId="0" autoUpdateAnimBg="0"/>
      <p:bldP spid="104" grpId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14" grpId="0" animBg="1"/>
      <p:bldP spid="114" grpId="1" animBg="1"/>
      <p:bldP spid="118" grpId="0" animBg="1"/>
      <p:bldP spid="118" grpId="1" animBg="1"/>
      <p:bldP spid="119" grpId="0" animBg="1"/>
      <p:bldP spid="119" grpId="1" animBg="1"/>
      <p:bldP spid="120" grpId="0" animBg="1"/>
      <p:bldP spid="120" grpId="1" animBg="1"/>
      <p:bldP spid="125" grpId="0" animBg="1"/>
      <p:bldP spid="125" grpId="1" animBg="1"/>
      <p:bldP spid="126" grpId="0" animBg="1"/>
      <p:bldP spid="126" grpId="1" animBg="1"/>
      <p:bldP spid="7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123"/>
          <p:cNvSpPr txBox="1"/>
          <p:nvPr/>
        </p:nvSpPr>
        <p:spPr>
          <a:xfrm>
            <a:off x="6997061" y="904155"/>
            <a:ext cx="2069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6666"/>
                </a:solidFill>
              </a:rPr>
              <a:t>Processed Vertex 3</a:t>
            </a:r>
            <a:endParaRPr lang="en-US" sz="1600" dirty="0">
              <a:solidFill>
                <a:srgbClr val="006666"/>
              </a:solidFill>
            </a:endParaRPr>
          </a:p>
        </p:txBody>
      </p:sp>
      <p:sp>
        <p:nvSpPr>
          <p:cNvPr id="6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3B6C7-1D08-4E06-A4F1-B943819CF09B}" type="slidenum">
              <a:rPr lang="en-US"/>
              <a:pPr/>
              <a:t>55</a:t>
            </a:fld>
            <a:endParaRPr lang="en-US"/>
          </a:p>
        </p:txBody>
      </p:sp>
      <p:sp>
        <p:nvSpPr>
          <p:cNvPr id="705539" name="Text Box 3"/>
          <p:cNvSpPr txBox="1">
            <a:spLocks noChangeArrowheads="1"/>
          </p:cNvSpPr>
          <p:nvPr/>
        </p:nvSpPr>
        <p:spPr bwMode="auto">
          <a:xfrm>
            <a:off x="-760740" y="914400"/>
            <a:ext cx="8747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And here’s some more C++-like code…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331788" y="1765300"/>
            <a:ext cx="8888412" cy="5067300"/>
            <a:chOff x="96" y="1112"/>
            <a:chExt cx="5599" cy="3192"/>
          </a:xfrm>
        </p:grpSpPr>
        <p:sp>
          <p:nvSpPr>
            <p:cNvPr id="705541" name="Text Box 5"/>
            <p:cNvSpPr txBox="1">
              <a:spLocks noChangeArrowheads="1"/>
            </p:cNvSpPr>
            <p:nvPr/>
          </p:nvSpPr>
          <p:spPr bwMode="auto">
            <a:xfrm>
              <a:off x="96" y="1130"/>
              <a:ext cx="4116" cy="317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900" b="1" dirty="0" err="1" smtClean="0">
                  <a:latin typeface="Courier New" pitchFamily="49" charset="0"/>
                  <a:cs typeface="Courier New" pitchFamily="49" charset="0"/>
                </a:rPr>
                <a:t>bool</a:t>
              </a:r>
              <a:r>
                <a:rPr lang="en-US" sz="1900" b="1" dirty="0" smtClean="0">
                  <a:latin typeface="Courier New" pitchFamily="49" charset="0"/>
                  <a:cs typeface="Courier New" pitchFamily="49" charset="0"/>
                </a:rPr>
                <a:t> visited[GRAPH_SIZE] = {false}; </a:t>
              </a: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	</a:t>
              </a:r>
            </a:p>
            <a:p>
              <a:r>
                <a:rPr lang="en-US" sz="1000" b="1" dirty="0"/>
                <a:t> </a:t>
              </a:r>
              <a:endParaRPr lang="en-US" sz="1000" dirty="0"/>
            </a:p>
            <a:p>
              <a:endParaRPr lang="en-US" sz="1900" b="1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9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void DFS(Graph G, </a:t>
              </a:r>
              <a:r>
                <a:rPr lang="en-US" sz="19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v) 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{ 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if ( visited[v] == true) </a:t>
              </a:r>
              <a:endParaRPr lang="en-US" sz="1900" dirty="0"/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  return;    // already been here 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else {</a:t>
              </a:r>
              <a:endParaRPr lang="en-US" sz="1900" dirty="0"/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  visited[v] = true; // drop breadcrumb</a:t>
              </a:r>
              <a:endParaRPr lang="en-US" sz="1900" dirty="0"/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900" b="1" dirty="0" smtClean="0">
                  <a:latin typeface="Courier New" pitchFamily="49" charset="0"/>
                  <a:cs typeface="Courier New" pitchFamily="49" charset="0"/>
                </a:rPr>
                <a:t>print(G[v</a:t>
              </a: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]);     </a:t>
              </a:r>
              <a:r>
                <a:rPr lang="en-US" sz="1900" b="1" dirty="0" smtClean="0">
                  <a:latin typeface="Courier New" pitchFamily="49" charset="0"/>
                  <a:cs typeface="Courier New" pitchFamily="49" charset="0"/>
                </a:rPr>
                <a:t>  // process vertex </a:t>
              </a: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v</a:t>
              </a:r>
              <a:endParaRPr lang="en-US" sz="1900" dirty="0"/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}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000" b="1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10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for (each edge e leaving v) { </a:t>
              </a:r>
              <a:endParaRPr lang="en-US" sz="1900" dirty="0"/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 u = </a:t>
              </a:r>
              <a:r>
                <a:rPr lang="en-US" sz="1900" b="1" dirty="0" err="1">
                  <a:latin typeface="Courier New" pitchFamily="49" charset="0"/>
                  <a:cs typeface="Courier New" pitchFamily="49" charset="0"/>
                </a:rPr>
                <a:t>destination_vertex</a:t>
              </a: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(e);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 DFS(G, u); 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} 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} </a:t>
              </a:r>
            </a:p>
          </p:txBody>
        </p:sp>
        <p:sp>
          <p:nvSpPr>
            <p:cNvPr id="705542" name="Text Box 6"/>
            <p:cNvSpPr txBox="1">
              <a:spLocks noChangeArrowheads="1"/>
            </p:cNvSpPr>
            <p:nvPr/>
          </p:nvSpPr>
          <p:spPr bwMode="auto">
            <a:xfrm>
              <a:off x="4251" y="1112"/>
              <a:ext cx="14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mtClean="0">
                  <a:solidFill>
                    <a:srgbClr val="A50021"/>
                  </a:solidFill>
                </a:rPr>
                <a:t> </a:t>
              </a:r>
              <a:endParaRPr lang="en-US" dirty="0">
                <a:solidFill>
                  <a:srgbClr val="A50021"/>
                </a:solidFill>
              </a:endParaRP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6842127" y="3475038"/>
            <a:ext cx="2254251" cy="1560512"/>
            <a:chOff x="4310" y="2189"/>
            <a:chExt cx="1420" cy="983"/>
          </a:xfrm>
        </p:grpSpPr>
        <p:grpSp>
          <p:nvGrpSpPr>
            <p:cNvPr id="4" name="Group 34"/>
            <p:cNvGrpSpPr>
              <a:grpSpLocks/>
            </p:cNvGrpSpPr>
            <p:nvPr/>
          </p:nvGrpSpPr>
          <p:grpSpPr bwMode="auto">
            <a:xfrm>
              <a:off x="4310" y="2189"/>
              <a:ext cx="1354" cy="983"/>
              <a:chOff x="4310" y="2189"/>
              <a:chExt cx="1354" cy="983"/>
            </a:xfrm>
          </p:grpSpPr>
          <p:sp>
            <p:nvSpPr>
              <p:cNvPr id="705543" name="Text Box 7"/>
              <p:cNvSpPr txBox="1">
                <a:spLocks noChangeArrowheads="1"/>
              </p:cNvSpPr>
              <p:nvPr/>
            </p:nvSpPr>
            <p:spPr bwMode="auto">
              <a:xfrm>
                <a:off x="4310" y="2189"/>
                <a:ext cx="71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visited</a:t>
                </a:r>
              </a:p>
            </p:txBody>
          </p:sp>
          <p:sp>
            <p:nvSpPr>
              <p:cNvPr id="705544" name="Rectangle 8"/>
              <p:cNvSpPr>
                <a:spLocks noChangeArrowheads="1"/>
              </p:cNvSpPr>
              <p:nvPr/>
            </p:nvSpPr>
            <p:spPr bwMode="auto">
              <a:xfrm>
                <a:off x="5226" y="2208"/>
                <a:ext cx="438" cy="240"/>
              </a:xfrm>
              <a:prstGeom prst="rect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5545" name="Rectangle 9"/>
              <p:cNvSpPr>
                <a:spLocks noChangeArrowheads="1"/>
              </p:cNvSpPr>
              <p:nvPr/>
            </p:nvSpPr>
            <p:spPr bwMode="auto">
              <a:xfrm>
                <a:off x="5226" y="2448"/>
                <a:ext cx="438" cy="240"/>
              </a:xfrm>
              <a:prstGeom prst="rect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5546" name="Rectangle 10"/>
              <p:cNvSpPr>
                <a:spLocks noChangeArrowheads="1"/>
              </p:cNvSpPr>
              <p:nvPr/>
            </p:nvSpPr>
            <p:spPr bwMode="auto">
              <a:xfrm>
                <a:off x="5226" y="2688"/>
                <a:ext cx="438" cy="240"/>
              </a:xfrm>
              <a:prstGeom prst="rect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5547" name="Rectangle 11"/>
              <p:cNvSpPr>
                <a:spLocks noChangeArrowheads="1"/>
              </p:cNvSpPr>
              <p:nvPr/>
            </p:nvSpPr>
            <p:spPr bwMode="auto">
              <a:xfrm>
                <a:off x="5226" y="2928"/>
                <a:ext cx="438" cy="240"/>
              </a:xfrm>
              <a:prstGeom prst="rect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5548" name="Text Box 12"/>
              <p:cNvSpPr txBox="1">
                <a:spLocks noChangeArrowheads="1"/>
              </p:cNvSpPr>
              <p:nvPr/>
            </p:nvSpPr>
            <p:spPr bwMode="auto">
              <a:xfrm>
                <a:off x="5033" y="2194"/>
                <a:ext cx="233" cy="9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0</a:t>
                </a:r>
              </a:p>
              <a:p>
                <a:pPr algn="ctr"/>
                <a:r>
                  <a:rPr lang="en-US"/>
                  <a:t>1</a:t>
                </a:r>
              </a:p>
              <a:p>
                <a:pPr algn="ctr"/>
                <a:r>
                  <a:rPr lang="en-US"/>
                  <a:t>2</a:t>
                </a:r>
              </a:p>
              <a:p>
                <a:pPr algn="ctr"/>
                <a:r>
                  <a:rPr lang="en-US"/>
                  <a:t>3</a:t>
                </a:r>
              </a:p>
            </p:txBody>
          </p:sp>
        </p:grpSp>
        <p:sp>
          <p:nvSpPr>
            <p:cNvPr id="705549" name="Text Box 13"/>
            <p:cNvSpPr txBox="1">
              <a:spLocks noChangeArrowheads="1"/>
            </p:cNvSpPr>
            <p:nvPr/>
          </p:nvSpPr>
          <p:spPr bwMode="auto">
            <a:xfrm>
              <a:off x="5185" y="2224"/>
              <a:ext cx="545" cy="9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300" dirty="0"/>
                <a:t>false</a:t>
              </a:r>
            </a:p>
            <a:p>
              <a:r>
                <a:rPr lang="en-US" sz="2300" dirty="0"/>
                <a:t>false</a:t>
              </a:r>
            </a:p>
            <a:p>
              <a:r>
                <a:rPr lang="en-US" sz="2300" dirty="0"/>
                <a:t>false</a:t>
              </a:r>
            </a:p>
            <a:p>
              <a:r>
                <a:rPr lang="en-US" sz="2300" dirty="0"/>
                <a:t>false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7173913" y="5314950"/>
            <a:ext cx="1624012" cy="1301750"/>
            <a:chOff x="4325" y="3355"/>
            <a:chExt cx="1023" cy="820"/>
          </a:xfrm>
        </p:grpSpPr>
        <p:sp>
          <p:nvSpPr>
            <p:cNvPr id="705551" name="Oval 15"/>
            <p:cNvSpPr>
              <a:spLocks noChangeArrowheads="1"/>
            </p:cNvSpPr>
            <p:nvPr/>
          </p:nvSpPr>
          <p:spPr bwMode="auto">
            <a:xfrm>
              <a:off x="4336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52" name="Text Box 16"/>
            <p:cNvSpPr txBox="1">
              <a:spLocks noChangeArrowheads="1"/>
            </p:cNvSpPr>
            <p:nvPr/>
          </p:nvSpPr>
          <p:spPr bwMode="auto">
            <a:xfrm>
              <a:off x="4325" y="365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0</a:t>
              </a:r>
            </a:p>
          </p:txBody>
        </p:sp>
        <p:sp>
          <p:nvSpPr>
            <p:cNvPr id="705553" name="Oval 17"/>
            <p:cNvSpPr>
              <a:spLocks noChangeArrowheads="1"/>
            </p:cNvSpPr>
            <p:nvPr/>
          </p:nvSpPr>
          <p:spPr bwMode="auto">
            <a:xfrm>
              <a:off x="4772" y="3355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54" name="Text Box 18"/>
            <p:cNvSpPr txBox="1">
              <a:spLocks noChangeArrowheads="1"/>
            </p:cNvSpPr>
            <p:nvPr/>
          </p:nvSpPr>
          <p:spPr bwMode="auto">
            <a:xfrm>
              <a:off x="4761" y="3383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1</a:t>
              </a:r>
            </a:p>
          </p:txBody>
        </p:sp>
        <p:sp>
          <p:nvSpPr>
            <p:cNvPr id="705555" name="Oval 19"/>
            <p:cNvSpPr>
              <a:spLocks noChangeArrowheads="1"/>
            </p:cNvSpPr>
            <p:nvPr/>
          </p:nvSpPr>
          <p:spPr bwMode="auto">
            <a:xfrm>
              <a:off x="5175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56" name="Text Box 20"/>
            <p:cNvSpPr txBox="1">
              <a:spLocks noChangeArrowheads="1"/>
            </p:cNvSpPr>
            <p:nvPr/>
          </p:nvSpPr>
          <p:spPr bwMode="auto">
            <a:xfrm>
              <a:off x="5143" y="365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2</a:t>
              </a:r>
              <a:endParaRPr lang="en-US" sz="1800" dirty="0"/>
            </a:p>
          </p:txBody>
        </p:sp>
        <p:sp>
          <p:nvSpPr>
            <p:cNvPr id="705559" name="Oval 23"/>
            <p:cNvSpPr>
              <a:spLocks noChangeArrowheads="1"/>
            </p:cNvSpPr>
            <p:nvPr/>
          </p:nvSpPr>
          <p:spPr bwMode="auto">
            <a:xfrm>
              <a:off x="4800" y="3903"/>
              <a:ext cx="174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60" name="Text Box 24"/>
            <p:cNvSpPr txBox="1">
              <a:spLocks noChangeArrowheads="1"/>
            </p:cNvSpPr>
            <p:nvPr/>
          </p:nvSpPr>
          <p:spPr bwMode="auto">
            <a:xfrm>
              <a:off x="4790" y="3931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3</a:t>
              </a:r>
              <a:endParaRPr lang="en-US" sz="1800" dirty="0"/>
            </a:p>
          </p:txBody>
        </p:sp>
        <p:sp>
          <p:nvSpPr>
            <p:cNvPr id="705561" name="Line 25"/>
            <p:cNvSpPr>
              <a:spLocks noChangeShapeType="1"/>
            </p:cNvSpPr>
            <p:nvPr/>
          </p:nvSpPr>
          <p:spPr bwMode="auto">
            <a:xfrm flipV="1">
              <a:off x="4496" y="3540"/>
              <a:ext cx="276" cy="151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62" name="Line 26"/>
            <p:cNvSpPr>
              <a:spLocks noChangeShapeType="1"/>
            </p:cNvSpPr>
            <p:nvPr/>
          </p:nvSpPr>
          <p:spPr bwMode="auto">
            <a:xfrm>
              <a:off x="4499" y="3815"/>
              <a:ext cx="316" cy="157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63" name="Line 27"/>
            <p:cNvSpPr>
              <a:spLocks noChangeShapeType="1"/>
            </p:cNvSpPr>
            <p:nvPr/>
          </p:nvSpPr>
          <p:spPr bwMode="auto">
            <a:xfrm>
              <a:off x="4938" y="3544"/>
              <a:ext cx="266" cy="132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66" name="Line 30"/>
            <p:cNvSpPr>
              <a:spLocks noChangeShapeType="1"/>
            </p:cNvSpPr>
            <p:nvPr/>
          </p:nvSpPr>
          <p:spPr bwMode="auto">
            <a:xfrm>
              <a:off x="4860" y="3620"/>
              <a:ext cx="22" cy="282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67" name="Line 31"/>
            <p:cNvSpPr>
              <a:spLocks noChangeShapeType="1"/>
            </p:cNvSpPr>
            <p:nvPr/>
          </p:nvSpPr>
          <p:spPr bwMode="auto">
            <a:xfrm flipH="1">
              <a:off x="4984" y="3817"/>
              <a:ext cx="218" cy="156"/>
            </a:xfrm>
            <a:prstGeom prst="line">
              <a:avLst/>
            </a:prstGeom>
            <a:noFill/>
            <a:ln w="41275">
              <a:noFill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05574" name="Text Box 38"/>
          <p:cNvSpPr txBox="1">
            <a:spLocks noChangeArrowheads="1"/>
          </p:cNvSpPr>
          <p:nvPr/>
        </p:nvSpPr>
        <p:spPr bwMode="auto">
          <a:xfrm>
            <a:off x="3484563" y="2557463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0</a:t>
            </a:r>
          </a:p>
        </p:txBody>
      </p: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8235188" y="3419302"/>
            <a:ext cx="848326" cy="528754"/>
            <a:chOff x="5192" y="2185"/>
            <a:chExt cx="514" cy="288"/>
          </a:xfrm>
        </p:grpSpPr>
        <p:sp>
          <p:nvSpPr>
            <p:cNvPr id="705581" name="Rectangle 45"/>
            <p:cNvSpPr>
              <a:spLocks noChangeArrowheads="1"/>
            </p:cNvSpPr>
            <p:nvPr/>
          </p:nvSpPr>
          <p:spPr bwMode="auto">
            <a:xfrm>
              <a:off x="5242" y="2273"/>
              <a:ext cx="396" cy="15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80" name="Text Box 44"/>
            <p:cNvSpPr txBox="1">
              <a:spLocks noChangeArrowheads="1"/>
            </p:cNvSpPr>
            <p:nvPr/>
          </p:nvSpPr>
          <p:spPr bwMode="auto">
            <a:xfrm>
              <a:off x="5192" y="2185"/>
              <a:ext cx="5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3300"/>
                  </a:solidFill>
                </a:rPr>
                <a:t>true</a:t>
              </a:r>
            </a:p>
          </p:txBody>
        </p:sp>
      </p:grpSp>
      <p:sp>
        <p:nvSpPr>
          <p:cNvPr id="705586" name="Line 50"/>
          <p:cNvSpPr>
            <a:spLocks noChangeShapeType="1"/>
          </p:cNvSpPr>
          <p:nvPr/>
        </p:nvSpPr>
        <p:spPr bwMode="auto">
          <a:xfrm flipV="1">
            <a:off x="7438931" y="5598058"/>
            <a:ext cx="470780" cy="253496"/>
          </a:xfrm>
          <a:prstGeom prst="lin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54"/>
          <p:cNvGrpSpPr>
            <a:grpSpLocks/>
          </p:cNvGrpSpPr>
          <p:nvPr/>
        </p:nvGrpSpPr>
        <p:grpSpPr bwMode="auto">
          <a:xfrm>
            <a:off x="7481888" y="4967288"/>
            <a:ext cx="758825" cy="908050"/>
            <a:chOff x="4713" y="3129"/>
            <a:chExt cx="478" cy="572"/>
          </a:xfrm>
        </p:grpSpPr>
        <p:sp>
          <p:nvSpPr>
            <p:cNvPr id="705588" name="Rectangle 52"/>
            <p:cNvSpPr>
              <a:spLocks noChangeArrowheads="1"/>
            </p:cNvSpPr>
            <p:nvPr/>
          </p:nvSpPr>
          <p:spPr bwMode="auto">
            <a:xfrm>
              <a:off x="4903" y="3269"/>
              <a:ext cx="288" cy="432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89" name="Text Box 53"/>
            <p:cNvSpPr txBox="1">
              <a:spLocks noChangeArrowheads="1"/>
            </p:cNvSpPr>
            <p:nvPr/>
          </p:nvSpPr>
          <p:spPr bwMode="auto">
            <a:xfrm>
              <a:off x="4713" y="3129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u</a:t>
              </a:r>
            </a:p>
          </p:txBody>
        </p:sp>
      </p:grpSp>
      <p:sp>
        <p:nvSpPr>
          <p:cNvPr id="705593" name="Line 57"/>
          <p:cNvSpPr>
            <a:spLocks noChangeShapeType="1"/>
          </p:cNvSpPr>
          <p:nvPr/>
        </p:nvSpPr>
        <p:spPr bwMode="auto">
          <a:xfrm>
            <a:off x="606425" y="6030913"/>
            <a:ext cx="304800" cy="0"/>
          </a:xfrm>
          <a:prstGeom prst="line">
            <a:avLst/>
          </a:prstGeom>
          <a:noFill/>
          <a:ln w="4127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5597" name="Text Box 61"/>
          <p:cNvSpPr txBox="1">
            <a:spLocks noChangeArrowheads="1"/>
          </p:cNvSpPr>
          <p:nvPr/>
        </p:nvSpPr>
        <p:spPr bwMode="auto">
          <a:xfrm>
            <a:off x="857250" y="1552575"/>
            <a:ext cx="6534150" cy="5038725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visited[GRAPH_SIZE] = {false};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000" b="1" dirty="0"/>
              <a:t> </a:t>
            </a:r>
            <a:endParaRPr lang="en-US" sz="1000" dirty="0"/>
          </a:p>
          <a:p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void DFS(Graph G,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v)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{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if ( visited[v] == true) 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 return;    // already been here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else {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visited[v] = true; // drop breadcrumb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print(G[v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]);     //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process vertex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v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}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0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0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for (each edge e leaving v) { 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u =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destination_vertex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(e);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DFS(G, u);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}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705599" name="Text Box 63"/>
          <p:cNvSpPr txBox="1">
            <a:spLocks noChangeArrowheads="1"/>
          </p:cNvSpPr>
          <p:nvPr/>
        </p:nvSpPr>
        <p:spPr bwMode="auto">
          <a:xfrm>
            <a:off x="7423150" y="4989513"/>
            <a:ext cx="331788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76" name="Text Box 62"/>
          <p:cNvSpPr txBox="1">
            <a:spLocks noChangeArrowheads="1"/>
          </p:cNvSpPr>
          <p:nvPr/>
        </p:nvSpPr>
        <p:spPr bwMode="auto">
          <a:xfrm>
            <a:off x="4044950" y="2319338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3300"/>
                </a:solidFill>
              </a:rPr>
              <a:t>1</a:t>
            </a:r>
          </a:p>
        </p:txBody>
      </p:sp>
      <p:grpSp>
        <p:nvGrpSpPr>
          <p:cNvPr id="8" name="Group 70"/>
          <p:cNvGrpSpPr>
            <a:grpSpLocks/>
          </p:cNvGrpSpPr>
          <p:nvPr/>
        </p:nvGrpSpPr>
        <p:grpSpPr bwMode="auto">
          <a:xfrm>
            <a:off x="8257953" y="4559405"/>
            <a:ext cx="899902" cy="637005"/>
            <a:chOff x="5201" y="2219"/>
            <a:chExt cx="504" cy="293"/>
          </a:xfrm>
        </p:grpSpPr>
        <p:sp>
          <p:nvSpPr>
            <p:cNvPr id="82" name="Rectangle 71"/>
            <p:cNvSpPr>
              <a:spLocks noChangeArrowheads="1"/>
            </p:cNvSpPr>
            <p:nvPr/>
          </p:nvSpPr>
          <p:spPr bwMode="auto">
            <a:xfrm>
              <a:off x="5242" y="2273"/>
              <a:ext cx="370" cy="15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Text Box 72"/>
            <p:cNvSpPr txBox="1">
              <a:spLocks noChangeArrowheads="1"/>
            </p:cNvSpPr>
            <p:nvPr/>
          </p:nvSpPr>
          <p:spPr bwMode="auto">
            <a:xfrm>
              <a:off x="5201" y="2219"/>
              <a:ext cx="504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00" dirty="0" smtClean="0">
                  <a:solidFill>
                    <a:srgbClr val="FF3300"/>
                  </a:solidFill>
                </a:rPr>
                <a:t/>
              </a:r>
              <a:br>
                <a:rPr lang="en-US" sz="100" dirty="0" smtClean="0">
                  <a:solidFill>
                    <a:srgbClr val="FF3300"/>
                  </a:solidFill>
                </a:rPr>
              </a:br>
              <a:r>
                <a:rPr lang="en-US" dirty="0" smtClean="0">
                  <a:solidFill>
                    <a:srgbClr val="FF3300"/>
                  </a:solidFill>
                </a:rPr>
                <a:t>true</a:t>
              </a:r>
              <a:endParaRPr lang="en-US" dirty="0">
                <a:solidFill>
                  <a:srgbClr val="FF3300"/>
                </a:solidFill>
              </a:endParaRPr>
            </a:p>
          </p:txBody>
        </p:sp>
      </p:grpSp>
      <p:grpSp>
        <p:nvGrpSpPr>
          <p:cNvPr id="9" name="Group 70"/>
          <p:cNvGrpSpPr>
            <a:grpSpLocks/>
          </p:cNvGrpSpPr>
          <p:nvPr/>
        </p:nvGrpSpPr>
        <p:grpSpPr bwMode="auto">
          <a:xfrm>
            <a:off x="8238940" y="3808249"/>
            <a:ext cx="830198" cy="507296"/>
            <a:chOff x="5192" y="2177"/>
            <a:chExt cx="504" cy="302"/>
          </a:xfrm>
        </p:grpSpPr>
        <p:sp>
          <p:nvSpPr>
            <p:cNvPr id="92" name="Rectangle 71"/>
            <p:cNvSpPr>
              <a:spLocks noChangeArrowheads="1"/>
            </p:cNvSpPr>
            <p:nvPr/>
          </p:nvSpPr>
          <p:spPr bwMode="auto">
            <a:xfrm>
              <a:off x="5242" y="2273"/>
              <a:ext cx="396" cy="15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Text Box 72"/>
            <p:cNvSpPr txBox="1">
              <a:spLocks noChangeArrowheads="1"/>
            </p:cNvSpPr>
            <p:nvPr/>
          </p:nvSpPr>
          <p:spPr bwMode="auto">
            <a:xfrm>
              <a:off x="5192" y="2177"/>
              <a:ext cx="504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3300"/>
                  </a:solidFill>
                </a:rPr>
                <a:t>true</a:t>
              </a:r>
            </a:p>
          </p:txBody>
        </p:sp>
      </p:grpSp>
      <p:grpSp>
        <p:nvGrpSpPr>
          <p:cNvPr id="10" name="Group 47"/>
          <p:cNvGrpSpPr>
            <a:grpSpLocks/>
          </p:cNvGrpSpPr>
          <p:nvPr/>
        </p:nvGrpSpPr>
        <p:grpSpPr bwMode="auto">
          <a:xfrm>
            <a:off x="8248442" y="4187036"/>
            <a:ext cx="848326" cy="528754"/>
            <a:chOff x="5192" y="2217"/>
            <a:chExt cx="514" cy="288"/>
          </a:xfrm>
        </p:grpSpPr>
        <p:sp>
          <p:nvSpPr>
            <p:cNvPr id="116" name="Rectangle 45"/>
            <p:cNvSpPr>
              <a:spLocks noChangeArrowheads="1"/>
            </p:cNvSpPr>
            <p:nvPr/>
          </p:nvSpPr>
          <p:spPr bwMode="auto">
            <a:xfrm>
              <a:off x="5242" y="2273"/>
              <a:ext cx="396" cy="15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Text Box 44"/>
            <p:cNvSpPr txBox="1">
              <a:spLocks noChangeArrowheads="1"/>
            </p:cNvSpPr>
            <p:nvPr/>
          </p:nvSpPr>
          <p:spPr bwMode="auto">
            <a:xfrm>
              <a:off x="5192" y="2217"/>
              <a:ext cx="5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3300"/>
                  </a:solidFill>
                </a:rPr>
                <a:t>true</a:t>
              </a:r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7008945" y="7368"/>
            <a:ext cx="2069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6666"/>
                </a:solidFill>
              </a:rPr>
              <a:t>Processed Vertex 0</a:t>
            </a:r>
            <a:endParaRPr lang="en-US" sz="1600" dirty="0">
              <a:solidFill>
                <a:srgbClr val="006666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7008945" y="314885"/>
            <a:ext cx="2069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6666"/>
                </a:solidFill>
              </a:rPr>
              <a:t>Processed Vertex 1</a:t>
            </a:r>
            <a:endParaRPr lang="en-US" sz="1600" dirty="0">
              <a:solidFill>
                <a:srgbClr val="006666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7003685" y="612609"/>
            <a:ext cx="2069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6666"/>
                </a:solidFill>
              </a:rPr>
              <a:t>Processed Vertex 2</a:t>
            </a:r>
            <a:endParaRPr lang="en-US" sz="1600" dirty="0">
              <a:solidFill>
                <a:srgbClr val="006666"/>
              </a:solidFill>
            </a:endParaRPr>
          </a:p>
        </p:txBody>
      </p:sp>
      <p:sp>
        <p:nvSpPr>
          <p:cNvPr id="79" name="Line 65"/>
          <p:cNvSpPr>
            <a:spLocks noChangeShapeType="1"/>
          </p:cNvSpPr>
          <p:nvPr/>
        </p:nvSpPr>
        <p:spPr bwMode="auto">
          <a:xfrm>
            <a:off x="1192229" y="580313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Line 65"/>
          <p:cNvSpPr>
            <a:spLocks noChangeShapeType="1"/>
          </p:cNvSpPr>
          <p:nvPr/>
        </p:nvSpPr>
        <p:spPr bwMode="auto">
          <a:xfrm>
            <a:off x="913932" y="5226662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Line 65"/>
          <p:cNvSpPr>
            <a:spLocks noChangeShapeType="1"/>
          </p:cNvSpPr>
          <p:nvPr/>
        </p:nvSpPr>
        <p:spPr bwMode="auto">
          <a:xfrm>
            <a:off x="688650" y="6372962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77"/>
          <p:cNvGrpSpPr>
            <a:grpSpLocks/>
          </p:cNvGrpSpPr>
          <p:nvPr/>
        </p:nvGrpSpPr>
        <p:grpSpPr bwMode="auto">
          <a:xfrm>
            <a:off x="7145404" y="5191335"/>
            <a:ext cx="457200" cy="1176338"/>
            <a:chOff x="4903" y="2960"/>
            <a:chExt cx="288" cy="741"/>
          </a:xfrm>
        </p:grpSpPr>
        <p:sp>
          <p:nvSpPr>
            <p:cNvPr id="90" name="Rectangle 78"/>
            <p:cNvSpPr>
              <a:spLocks noChangeArrowheads="1"/>
            </p:cNvSpPr>
            <p:nvPr/>
          </p:nvSpPr>
          <p:spPr bwMode="auto">
            <a:xfrm>
              <a:off x="4903" y="3269"/>
              <a:ext cx="288" cy="432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Text Box 79"/>
            <p:cNvSpPr txBox="1">
              <a:spLocks noChangeArrowheads="1"/>
            </p:cNvSpPr>
            <p:nvPr/>
          </p:nvSpPr>
          <p:spPr bwMode="auto">
            <a:xfrm>
              <a:off x="4951" y="2960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v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95" name="Line 65"/>
          <p:cNvSpPr>
            <a:spLocks noChangeShapeType="1"/>
          </p:cNvSpPr>
          <p:nvPr/>
        </p:nvSpPr>
        <p:spPr bwMode="auto">
          <a:xfrm>
            <a:off x="351182" y="5444721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Line 65"/>
          <p:cNvSpPr>
            <a:spLocks noChangeShapeType="1"/>
          </p:cNvSpPr>
          <p:nvPr/>
        </p:nvSpPr>
        <p:spPr bwMode="auto">
          <a:xfrm>
            <a:off x="986819" y="609468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Line 65"/>
          <p:cNvSpPr>
            <a:spLocks noChangeShapeType="1"/>
          </p:cNvSpPr>
          <p:nvPr/>
        </p:nvSpPr>
        <p:spPr bwMode="auto">
          <a:xfrm>
            <a:off x="390930" y="6353092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Rounded Rectangular Callout 66"/>
          <p:cNvSpPr/>
          <p:nvPr/>
        </p:nvSpPr>
        <p:spPr bwMode="auto">
          <a:xfrm>
            <a:off x="4897568" y="1149937"/>
            <a:ext cx="3429000" cy="1417123"/>
          </a:xfrm>
          <a:prstGeom prst="wedgeRoundRectCallout">
            <a:avLst>
              <a:gd name="adj1" fmla="val 39592"/>
              <a:gd name="adj2" fmla="val 248160"/>
              <a:gd name="adj3" fmla="val 16667"/>
            </a:avLst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We’ve now finished processing all of Vertex 1’s outgoing edges so we’re done with it…</a:t>
            </a:r>
            <a:r>
              <a:rPr lang="en-US" sz="1100" dirty="0" smtClean="0"/>
              <a:t/>
            </a:r>
            <a:br>
              <a:rPr lang="en-US" sz="1100" dirty="0" smtClean="0"/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8" name="Rectangle 2"/>
          <p:cNvSpPr>
            <a:spLocks noGrp="1" noChangeArrowheads="1"/>
          </p:cNvSpPr>
          <p:nvPr>
            <p:ph type="title"/>
          </p:nvPr>
        </p:nvSpPr>
        <p:spPr>
          <a:xfrm>
            <a:off x="-303540" y="-76200"/>
            <a:ext cx="7772400" cy="1143000"/>
          </a:xfrm>
        </p:spPr>
        <p:txBody>
          <a:bodyPr/>
          <a:lstStyle/>
          <a:p>
            <a:r>
              <a:rPr lang="en-US" dirty="0" smtClean="0"/>
              <a:t>Depth-First Traversal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000"/>
                                        <p:tgtEl>
                                          <p:spTgt spid="7055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0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000"/>
                                        <p:tgtEl>
                                          <p:spTgt spid="7055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0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000" fill="hold"/>
                                        <p:tgtEl>
                                          <p:spTgt spid="7055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7055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93" grpId="0" animBg="1"/>
      <p:bldP spid="705597" grpId="0" animBg="1"/>
      <p:bldP spid="705599" grpId="0" animBg="1"/>
      <p:bldP spid="76" grpId="0"/>
      <p:bldP spid="79" grpId="0" animBg="1"/>
      <p:bldP spid="87" grpId="0" animBg="1"/>
      <p:bldP spid="87" grpId="1" animBg="1"/>
      <p:bldP spid="88" grpId="0" animBg="1"/>
      <p:bldP spid="88" grpId="1" animBg="1"/>
      <p:bldP spid="95" grpId="0" animBg="1"/>
      <p:bldP spid="101" grpId="0" animBg="1"/>
      <p:bldP spid="101" grpId="1" animBg="1"/>
      <p:bldP spid="108" grpId="0" animBg="1"/>
      <p:bldP spid="108" grpId="1" animBg="1"/>
      <p:bldP spid="6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2"/>
          <p:cNvSpPr>
            <a:spLocks noGrp="1" noChangeArrowheads="1"/>
          </p:cNvSpPr>
          <p:nvPr>
            <p:ph type="title"/>
          </p:nvPr>
        </p:nvSpPr>
        <p:spPr>
          <a:xfrm>
            <a:off x="-303540" y="-76200"/>
            <a:ext cx="7772400" cy="1143000"/>
          </a:xfrm>
        </p:spPr>
        <p:txBody>
          <a:bodyPr/>
          <a:lstStyle/>
          <a:p>
            <a:r>
              <a:rPr lang="en-US" dirty="0" smtClean="0"/>
              <a:t>Depth-First Traversal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6997061" y="904155"/>
            <a:ext cx="2069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6666"/>
                </a:solidFill>
              </a:rPr>
              <a:t>Processed Vertex 3</a:t>
            </a:r>
            <a:endParaRPr lang="en-US" sz="1600" dirty="0">
              <a:solidFill>
                <a:srgbClr val="006666"/>
              </a:solidFill>
            </a:endParaRPr>
          </a:p>
        </p:txBody>
      </p:sp>
      <p:sp>
        <p:nvSpPr>
          <p:cNvPr id="6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3B6C7-1D08-4E06-A4F1-B943819CF09B}" type="slidenum">
              <a:rPr lang="en-US"/>
              <a:pPr/>
              <a:t>56</a:t>
            </a:fld>
            <a:endParaRPr lang="en-US"/>
          </a:p>
        </p:txBody>
      </p:sp>
      <p:sp>
        <p:nvSpPr>
          <p:cNvPr id="705539" name="Text Box 3"/>
          <p:cNvSpPr txBox="1">
            <a:spLocks noChangeArrowheads="1"/>
          </p:cNvSpPr>
          <p:nvPr/>
        </p:nvSpPr>
        <p:spPr bwMode="auto">
          <a:xfrm>
            <a:off x="-760740" y="914400"/>
            <a:ext cx="8747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And here’s some more C++-like code…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331788" y="1765300"/>
            <a:ext cx="8888412" cy="5067300"/>
            <a:chOff x="96" y="1112"/>
            <a:chExt cx="5599" cy="3192"/>
          </a:xfrm>
        </p:grpSpPr>
        <p:sp>
          <p:nvSpPr>
            <p:cNvPr id="705541" name="Text Box 5"/>
            <p:cNvSpPr txBox="1">
              <a:spLocks noChangeArrowheads="1"/>
            </p:cNvSpPr>
            <p:nvPr/>
          </p:nvSpPr>
          <p:spPr bwMode="auto">
            <a:xfrm>
              <a:off x="96" y="1130"/>
              <a:ext cx="4116" cy="317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900" b="1" dirty="0" err="1" smtClean="0">
                  <a:latin typeface="Courier New" pitchFamily="49" charset="0"/>
                  <a:cs typeface="Courier New" pitchFamily="49" charset="0"/>
                </a:rPr>
                <a:t>bool</a:t>
              </a:r>
              <a:r>
                <a:rPr lang="en-US" sz="1900" b="1" dirty="0" smtClean="0">
                  <a:latin typeface="Courier New" pitchFamily="49" charset="0"/>
                  <a:cs typeface="Courier New" pitchFamily="49" charset="0"/>
                </a:rPr>
                <a:t> visited[GRAPH_SIZE] = {false}; </a:t>
              </a: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	</a:t>
              </a:r>
            </a:p>
            <a:p>
              <a:r>
                <a:rPr lang="en-US" sz="1000" b="1" dirty="0"/>
                <a:t> </a:t>
              </a:r>
              <a:endParaRPr lang="en-US" sz="1000" dirty="0"/>
            </a:p>
            <a:p>
              <a:endParaRPr lang="en-US" sz="1900" b="1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9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void DFS(Graph G, </a:t>
              </a:r>
              <a:r>
                <a:rPr lang="en-US" sz="19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v) 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{ 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if ( visited[v] == true) </a:t>
              </a:r>
              <a:endParaRPr lang="en-US" sz="1900" dirty="0"/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  return;    // already been here 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else {</a:t>
              </a:r>
              <a:endParaRPr lang="en-US" sz="1900" dirty="0"/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  visited[v] = true; // drop breadcrumb</a:t>
              </a:r>
              <a:endParaRPr lang="en-US" sz="1900" dirty="0"/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900" b="1" dirty="0" smtClean="0">
                  <a:latin typeface="Courier New" pitchFamily="49" charset="0"/>
                  <a:cs typeface="Courier New" pitchFamily="49" charset="0"/>
                </a:rPr>
                <a:t>print(G[v</a:t>
              </a: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]);     </a:t>
              </a:r>
              <a:r>
                <a:rPr lang="en-US" sz="1900" b="1" dirty="0" smtClean="0">
                  <a:latin typeface="Courier New" pitchFamily="49" charset="0"/>
                  <a:cs typeface="Courier New" pitchFamily="49" charset="0"/>
                </a:rPr>
                <a:t>  // process vertex </a:t>
              </a: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v</a:t>
              </a:r>
              <a:endParaRPr lang="en-US" sz="1900" dirty="0"/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}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000" b="1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10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for (each edge e leaving v) { </a:t>
              </a:r>
              <a:endParaRPr lang="en-US" sz="1900" dirty="0"/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 u = </a:t>
              </a:r>
              <a:r>
                <a:rPr lang="en-US" sz="1900" b="1" dirty="0" err="1">
                  <a:latin typeface="Courier New" pitchFamily="49" charset="0"/>
                  <a:cs typeface="Courier New" pitchFamily="49" charset="0"/>
                </a:rPr>
                <a:t>destination_vertex</a:t>
              </a: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(e);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 DFS(G, u); 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} 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} </a:t>
              </a:r>
            </a:p>
          </p:txBody>
        </p:sp>
        <p:sp>
          <p:nvSpPr>
            <p:cNvPr id="705542" name="Text Box 6"/>
            <p:cNvSpPr txBox="1">
              <a:spLocks noChangeArrowheads="1"/>
            </p:cNvSpPr>
            <p:nvPr/>
          </p:nvSpPr>
          <p:spPr bwMode="auto">
            <a:xfrm>
              <a:off x="4251" y="1112"/>
              <a:ext cx="14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A50021"/>
                  </a:solidFill>
                </a:rPr>
                <a:t> </a:t>
              </a:r>
              <a:endParaRPr lang="en-US" dirty="0">
                <a:solidFill>
                  <a:srgbClr val="A50021"/>
                </a:solidFill>
              </a:endParaRP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6842127" y="3475038"/>
            <a:ext cx="2254251" cy="1560512"/>
            <a:chOff x="4310" y="2189"/>
            <a:chExt cx="1420" cy="983"/>
          </a:xfrm>
        </p:grpSpPr>
        <p:grpSp>
          <p:nvGrpSpPr>
            <p:cNvPr id="4" name="Group 34"/>
            <p:cNvGrpSpPr>
              <a:grpSpLocks/>
            </p:cNvGrpSpPr>
            <p:nvPr/>
          </p:nvGrpSpPr>
          <p:grpSpPr bwMode="auto">
            <a:xfrm>
              <a:off x="4310" y="2189"/>
              <a:ext cx="1354" cy="983"/>
              <a:chOff x="4310" y="2189"/>
              <a:chExt cx="1354" cy="983"/>
            </a:xfrm>
          </p:grpSpPr>
          <p:sp>
            <p:nvSpPr>
              <p:cNvPr id="705543" name="Text Box 7"/>
              <p:cNvSpPr txBox="1">
                <a:spLocks noChangeArrowheads="1"/>
              </p:cNvSpPr>
              <p:nvPr/>
            </p:nvSpPr>
            <p:spPr bwMode="auto">
              <a:xfrm>
                <a:off x="4310" y="2189"/>
                <a:ext cx="71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visited</a:t>
                </a:r>
              </a:p>
            </p:txBody>
          </p:sp>
          <p:sp>
            <p:nvSpPr>
              <p:cNvPr id="705544" name="Rectangle 8"/>
              <p:cNvSpPr>
                <a:spLocks noChangeArrowheads="1"/>
              </p:cNvSpPr>
              <p:nvPr/>
            </p:nvSpPr>
            <p:spPr bwMode="auto">
              <a:xfrm>
                <a:off x="5226" y="2208"/>
                <a:ext cx="438" cy="240"/>
              </a:xfrm>
              <a:prstGeom prst="rect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5545" name="Rectangle 9"/>
              <p:cNvSpPr>
                <a:spLocks noChangeArrowheads="1"/>
              </p:cNvSpPr>
              <p:nvPr/>
            </p:nvSpPr>
            <p:spPr bwMode="auto">
              <a:xfrm>
                <a:off x="5226" y="2448"/>
                <a:ext cx="438" cy="240"/>
              </a:xfrm>
              <a:prstGeom prst="rect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5546" name="Rectangle 10"/>
              <p:cNvSpPr>
                <a:spLocks noChangeArrowheads="1"/>
              </p:cNvSpPr>
              <p:nvPr/>
            </p:nvSpPr>
            <p:spPr bwMode="auto">
              <a:xfrm>
                <a:off x="5226" y="2688"/>
                <a:ext cx="438" cy="240"/>
              </a:xfrm>
              <a:prstGeom prst="rect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5547" name="Rectangle 11"/>
              <p:cNvSpPr>
                <a:spLocks noChangeArrowheads="1"/>
              </p:cNvSpPr>
              <p:nvPr/>
            </p:nvSpPr>
            <p:spPr bwMode="auto">
              <a:xfrm>
                <a:off x="5226" y="2928"/>
                <a:ext cx="438" cy="240"/>
              </a:xfrm>
              <a:prstGeom prst="rect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5548" name="Text Box 12"/>
              <p:cNvSpPr txBox="1">
                <a:spLocks noChangeArrowheads="1"/>
              </p:cNvSpPr>
              <p:nvPr/>
            </p:nvSpPr>
            <p:spPr bwMode="auto">
              <a:xfrm>
                <a:off x="5033" y="2194"/>
                <a:ext cx="233" cy="9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0</a:t>
                </a:r>
              </a:p>
              <a:p>
                <a:pPr algn="ctr"/>
                <a:r>
                  <a:rPr lang="en-US"/>
                  <a:t>1</a:t>
                </a:r>
              </a:p>
              <a:p>
                <a:pPr algn="ctr"/>
                <a:r>
                  <a:rPr lang="en-US"/>
                  <a:t>2</a:t>
                </a:r>
              </a:p>
              <a:p>
                <a:pPr algn="ctr"/>
                <a:r>
                  <a:rPr lang="en-US"/>
                  <a:t>3</a:t>
                </a:r>
              </a:p>
            </p:txBody>
          </p:sp>
        </p:grpSp>
        <p:sp>
          <p:nvSpPr>
            <p:cNvPr id="705549" name="Text Box 13"/>
            <p:cNvSpPr txBox="1">
              <a:spLocks noChangeArrowheads="1"/>
            </p:cNvSpPr>
            <p:nvPr/>
          </p:nvSpPr>
          <p:spPr bwMode="auto">
            <a:xfrm>
              <a:off x="5185" y="2224"/>
              <a:ext cx="545" cy="9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300" dirty="0"/>
                <a:t>false</a:t>
              </a:r>
            </a:p>
            <a:p>
              <a:r>
                <a:rPr lang="en-US" sz="2300" dirty="0"/>
                <a:t>false</a:t>
              </a:r>
            </a:p>
            <a:p>
              <a:r>
                <a:rPr lang="en-US" sz="2300" dirty="0"/>
                <a:t>false</a:t>
              </a:r>
            </a:p>
            <a:p>
              <a:r>
                <a:rPr lang="en-US" sz="2300" dirty="0"/>
                <a:t>false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7173913" y="5314950"/>
            <a:ext cx="1624012" cy="1301750"/>
            <a:chOff x="4325" y="3355"/>
            <a:chExt cx="1023" cy="820"/>
          </a:xfrm>
        </p:grpSpPr>
        <p:sp>
          <p:nvSpPr>
            <p:cNvPr id="705551" name="Oval 15"/>
            <p:cNvSpPr>
              <a:spLocks noChangeArrowheads="1"/>
            </p:cNvSpPr>
            <p:nvPr/>
          </p:nvSpPr>
          <p:spPr bwMode="auto">
            <a:xfrm>
              <a:off x="4336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52" name="Text Box 16"/>
            <p:cNvSpPr txBox="1">
              <a:spLocks noChangeArrowheads="1"/>
            </p:cNvSpPr>
            <p:nvPr/>
          </p:nvSpPr>
          <p:spPr bwMode="auto">
            <a:xfrm>
              <a:off x="4325" y="365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0</a:t>
              </a:r>
            </a:p>
          </p:txBody>
        </p:sp>
        <p:sp>
          <p:nvSpPr>
            <p:cNvPr id="705553" name="Oval 17"/>
            <p:cNvSpPr>
              <a:spLocks noChangeArrowheads="1"/>
            </p:cNvSpPr>
            <p:nvPr/>
          </p:nvSpPr>
          <p:spPr bwMode="auto">
            <a:xfrm>
              <a:off x="4772" y="3355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54" name="Text Box 18"/>
            <p:cNvSpPr txBox="1">
              <a:spLocks noChangeArrowheads="1"/>
            </p:cNvSpPr>
            <p:nvPr/>
          </p:nvSpPr>
          <p:spPr bwMode="auto">
            <a:xfrm>
              <a:off x="4761" y="3383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1</a:t>
              </a:r>
            </a:p>
          </p:txBody>
        </p:sp>
        <p:sp>
          <p:nvSpPr>
            <p:cNvPr id="705555" name="Oval 19"/>
            <p:cNvSpPr>
              <a:spLocks noChangeArrowheads="1"/>
            </p:cNvSpPr>
            <p:nvPr/>
          </p:nvSpPr>
          <p:spPr bwMode="auto">
            <a:xfrm>
              <a:off x="5175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56" name="Text Box 20"/>
            <p:cNvSpPr txBox="1">
              <a:spLocks noChangeArrowheads="1"/>
            </p:cNvSpPr>
            <p:nvPr/>
          </p:nvSpPr>
          <p:spPr bwMode="auto">
            <a:xfrm>
              <a:off x="5143" y="365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2</a:t>
              </a:r>
              <a:endParaRPr lang="en-US" sz="1800" dirty="0"/>
            </a:p>
          </p:txBody>
        </p:sp>
        <p:sp>
          <p:nvSpPr>
            <p:cNvPr id="705559" name="Oval 23"/>
            <p:cNvSpPr>
              <a:spLocks noChangeArrowheads="1"/>
            </p:cNvSpPr>
            <p:nvPr/>
          </p:nvSpPr>
          <p:spPr bwMode="auto">
            <a:xfrm>
              <a:off x="4800" y="3903"/>
              <a:ext cx="174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60" name="Text Box 24"/>
            <p:cNvSpPr txBox="1">
              <a:spLocks noChangeArrowheads="1"/>
            </p:cNvSpPr>
            <p:nvPr/>
          </p:nvSpPr>
          <p:spPr bwMode="auto">
            <a:xfrm>
              <a:off x="4790" y="3931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3</a:t>
              </a:r>
              <a:endParaRPr lang="en-US" sz="1800" dirty="0"/>
            </a:p>
          </p:txBody>
        </p:sp>
        <p:sp>
          <p:nvSpPr>
            <p:cNvPr id="705561" name="Line 25"/>
            <p:cNvSpPr>
              <a:spLocks noChangeShapeType="1"/>
            </p:cNvSpPr>
            <p:nvPr/>
          </p:nvSpPr>
          <p:spPr bwMode="auto">
            <a:xfrm flipV="1">
              <a:off x="4496" y="3540"/>
              <a:ext cx="276" cy="151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62" name="Line 26"/>
            <p:cNvSpPr>
              <a:spLocks noChangeShapeType="1"/>
            </p:cNvSpPr>
            <p:nvPr/>
          </p:nvSpPr>
          <p:spPr bwMode="auto">
            <a:xfrm>
              <a:off x="4499" y="3815"/>
              <a:ext cx="316" cy="157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63" name="Line 27"/>
            <p:cNvSpPr>
              <a:spLocks noChangeShapeType="1"/>
            </p:cNvSpPr>
            <p:nvPr/>
          </p:nvSpPr>
          <p:spPr bwMode="auto">
            <a:xfrm>
              <a:off x="4938" y="3544"/>
              <a:ext cx="266" cy="132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66" name="Line 30"/>
            <p:cNvSpPr>
              <a:spLocks noChangeShapeType="1"/>
            </p:cNvSpPr>
            <p:nvPr/>
          </p:nvSpPr>
          <p:spPr bwMode="auto">
            <a:xfrm>
              <a:off x="4860" y="3620"/>
              <a:ext cx="22" cy="282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67" name="Line 31"/>
            <p:cNvSpPr>
              <a:spLocks noChangeShapeType="1"/>
            </p:cNvSpPr>
            <p:nvPr/>
          </p:nvSpPr>
          <p:spPr bwMode="auto">
            <a:xfrm flipH="1">
              <a:off x="4984" y="3817"/>
              <a:ext cx="218" cy="156"/>
            </a:xfrm>
            <a:prstGeom prst="line">
              <a:avLst/>
            </a:prstGeom>
            <a:noFill/>
            <a:ln w="41275">
              <a:noFill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05574" name="Text Box 38"/>
          <p:cNvSpPr txBox="1">
            <a:spLocks noChangeArrowheads="1"/>
          </p:cNvSpPr>
          <p:nvPr/>
        </p:nvSpPr>
        <p:spPr bwMode="auto">
          <a:xfrm>
            <a:off x="3484563" y="2557463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0</a:t>
            </a:r>
          </a:p>
        </p:txBody>
      </p: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8235188" y="3419302"/>
            <a:ext cx="848326" cy="528754"/>
            <a:chOff x="5192" y="2185"/>
            <a:chExt cx="514" cy="288"/>
          </a:xfrm>
        </p:grpSpPr>
        <p:sp>
          <p:nvSpPr>
            <p:cNvPr id="705581" name="Rectangle 45"/>
            <p:cNvSpPr>
              <a:spLocks noChangeArrowheads="1"/>
            </p:cNvSpPr>
            <p:nvPr/>
          </p:nvSpPr>
          <p:spPr bwMode="auto">
            <a:xfrm>
              <a:off x="5242" y="2273"/>
              <a:ext cx="396" cy="15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80" name="Text Box 44"/>
            <p:cNvSpPr txBox="1">
              <a:spLocks noChangeArrowheads="1"/>
            </p:cNvSpPr>
            <p:nvPr/>
          </p:nvSpPr>
          <p:spPr bwMode="auto">
            <a:xfrm>
              <a:off x="5192" y="2185"/>
              <a:ext cx="5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3300"/>
                  </a:solidFill>
                </a:rPr>
                <a:t>true</a:t>
              </a:r>
            </a:p>
          </p:txBody>
        </p:sp>
      </p:grpSp>
      <p:sp>
        <p:nvSpPr>
          <p:cNvPr id="705586" name="Line 50"/>
          <p:cNvSpPr>
            <a:spLocks noChangeShapeType="1"/>
          </p:cNvSpPr>
          <p:nvPr/>
        </p:nvSpPr>
        <p:spPr bwMode="auto">
          <a:xfrm flipV="1">
            <a:off x="7438931" y="5598058"/>
            <a:ext cx="470780" cy="253496"/>
          </a:xfrm>
          <a:prstGeom prst="lin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70"/>
          <p:cNvGrpSpPr>
            <a:grpSpLocks/>
          </p:cNvGrpSpPr>
          <p:nvPr/>
        </p:nvGrpSpPr>
        <p:grpSpPr bwMode="auto">
          <a:xfrm>
            <a:off x="8257953" y="4559405"/>
            <a:ext cx="899902" cy="637005"/>
            <a:chOff x="5201" y="2219"/>
            <a:chExt cx="504" cy="293"/>
          </a:xfrm>
        </p:grpSpPr>
        <p:sp>
          <p:nvSpPr>
            <p:cNvPr id="82" name="Rectangle 71"/>
            <p:cNvSpPr>
              <a:spLocks noChangeArrowheads="1"/>
            </p:cNvSpPr>
            <p:nvPr/>
          </p:nvSpPr>
          <p:spPr bwMode="auto">
            <a:xfrm>
              <a:off x="5242" y="2273"/>
              <a:ext cx="370" cy="15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Text Box 72"/>
            <p:cNvSpPr txBox="1">
              <a:spLocks noChangeArrowheads="1"/>
            </p:cNvSpPr>
            <p:nvPr/>
          </p:nvSpPr>
          <p:spPr bwMode="auto">
            <a:xfrm>
              <a:off x="5201" y="2219"/>
              <a:ext cx="504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00" dirty="0" smtClean="0">
                  <a:solidFill>
                    <a:srgbClr val="FF3300"/>
                  </a:solidFill>
                </a:rPr>
                <a:t/>
              </a:r>
              <a:br>
                <a:rPr lang="en-US" sz="100" dirty="0" smtClean="0">
                  <a:solidFill>
                    <a:srgbClr val="FF3300"/>
                  </a:solidFill>
                </a:rPr>
              </a:br>
              <a:r>
                <a:rPr lang="en-US" dirty="0" smtClean="0">
                  <a:solidFill>
                    <a:srgbClr val="FF3300"/>
                  </a:solidFill>
                </a:rPr>
                <a:t>true</a:t>
              </a:r>
              <a:endParaRPr lang="en-US" dirty="0">
                <a:solidFill>
                  <a:srgbClr val="FF3300"/>
                </a:solidFill>
              </a:endParaRPr>
            </a:p>
          </p:txBody>
        </p:sp>
      </p:grpSp>
      <p:grpSp>
        <p:nvGrpSpPr>
          <p:cNvPr id="8" name="Group 70"/>
          <p:cNvGrpSpPr>
            <a:grpSpLocks/>
          </p:cNvGrpSpPr>
          <p:nvPr/>
        </p:nvGrpSpPr>
        <p:grpSpPr bwMode="auto">
          <a:xfrm>
            <a:off x="8238940" y="3808249"/>
            <a:ext cx="830198" cy="507296"/>
            <a:chOff x="5192" y="2177"/>
            <a:chExt cx="504" cy="302"/>
          </a:xfrm>
        </p:grpSpPr>
        <p:sp>
          <p:nvSpPr>
            <p:cNvPr id="92" name="Rectangle 71"/>
            <p:cNvSpPr>
              <a:spLocks noChangeArrowheads="1"/>
            </p:cNvSpPr>
            <p:nvPr/>
          </p:nvSpPr>
          <p:spPr bwMode="auto">
            <a:xfrm>
              <a:off x="5242" y="2273"/>
              <a:ext cx="396" cy="15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Text Box 72"/>
            <p:cNvSpPr txBox="1">
              <a:spLocks noChangeArrowheads="1"/>
            </p:cNvSpPr>
            <p:nvPr/>
          </p:nvSpPr>
          <p:spPr bwMode="auto">
            <a:xfrm>
              <a:off x="5192" y="2177"/>
              <a:ext cx="504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3300"/>
                  </a:solidFill>
                </a:rPr>
                <a:t>true</a:t>
              </a:r>
            </a:p>
          </p:txBody>
        </p:sp>
      </p:grpSp>
      <p:grpSp>
        <p:nvGrpSpPr>
          <p:cNvPr id="9" name="Group 47"/>
          <p:cNvGrpSpPr>
            <a:grpSpLocks/>
          </p:cNvGrpSpPr>
          <p:nvPr/>
        </p:nvGrpSpPr>
        <p:grpSpPr bwMode="auto">
          <a:xfrm>
            <a:off x="8248442" y="4187036"/>
            <a:ext cx="848326" cy="528754"/>
            <a:chOff x="5192" y="2217"/>
            <a:chExt cx="514" cy="288"/>
          </a:xfrm>
        </p:grpSpPr>
        <p:sp>
          <p:nvSpPr>
            <p:cNvPr id="116" name="Rectangle 45"/>
            <p:cNvSpPr>
              <a:spLocks noChangeArrowheads="1"/>
            </p:cNvSpPr>
            <p:nvPr/>
          </p:nvSpPr>
          <p:spPr bwMode="auto">
            <a:xfrm>
              <a:off x="5242" y="2273"/>
              <a:ext cx="396" cy="15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Text Box 44"/>
            <p:cNvSpPr txBox="1">
              <a:spLocks noChangeArrowheads="1"/>
            </p:cNvSpPr>
            <p:nvPr/>
          </p:nvSpPr>
          <p:spPr bwMode="auto">
            <a:xfrm>
              <a:off x="5192" y="2217"/>
              <a:ext cx="5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3300"/>
                  </a:solidFill>
                </a:rPr>
                <a:t>true</a:t>
              </a:r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7008945" y="7368"/>
            <a:ext cx="2069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6666"/>
                </a:solidFill>
              </a:rPr>
              <a:t>Processed Vertex 0</a:t>
            </a:r>
            <a:endParaRPr lang="en-US" sz="1600" dirty="0">
              <a:solidFill>
                <a:srgbClr val="006666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7008945" y="314885"/>
            <a:ext cx="2069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6666"/>
                </a:solidFill>
              </a:rPr>
              <a:t>Processed Vertex 1</a:t>
            </a:r>
            <a:endParaRPr lang="en-US" sz="1600" dirty="0">
              <a:solidFill>
                <a:srgbClr val="006666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7003685" y="612609"/>
            <a:ext cx="2069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6666"/>
                </a:solidFill>
              </a:rPr>
              <a:t>Processed Vertex 2</a:t>
            </a:r>
            <a:endParaRPr lang="en-US" sz="1600" dirty="0">
              <a:solidFill>
                <a:srgbClr val="006666"/>
              </a:solidFill>
            </a:endParaRPr>
          </a:p>
        </p:txBody>
      </p:sp>
      <p:grpSp>
        <p:nvGrpSpPr>
          <p:cNvPr id="10" name="Group 77"/>
          <p:cNvGrpSpPr>
            <a:grpSpLocks/>
          </p:cNvGrpSpPr>
          <p:nvPr/>
        </p:nvGrpSpPr>
        <p:grpSpPr bwMode="auto">
          <a:xfrm>
            <a:off x="7145404" y="5191335"/>
            <a:ext cx="457200" cy="1176338"/>
            <a:chOff x="4903" y="2960"/>
            <a:chExt cx="288" cy="741"/>
          </a:xfrm>
        </p:grpSpPr>
        <p:sp>
          <p:nvSpPr>
            <p:cNvPr id="90" name="Rectangle 78"/>
            <p:cNvSpPr>
              <a:spLocks noChangeArrowheads="1"/>
            </p:cNvSpPr>
            <p:nvPr/>
          </p:nvSpPr>
          <p:spPr bwMode="auto">
            <a:xfrm>
              <a:off x="4903" y="3269"/>
              <a:ext cx="288" cy="432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Text Box 79"/>
            <p:cNvSpPr txBox="1">
              <a:spLocks noChangeArrowheads="1"/>
            </p:cNvSpPr>
            <p:nvPr/>
          </p:nvSpPr>
          <p:spPr bwMode="auto">
            <a:xfrm>
              <a:off x="4951" y="2960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v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66" name="Line 75"/>
          <p:cNvSpPr>
            <a:spLocks noChangeShapeType="1"/>
          </p:cNvSpPr>
          <p:nvPr/>
        </p:nvSpPr>
        <p:spPr bwMode="auto">
          <a:xfrm>
            <a:off x="7452037" y="6048244"/>
            <a:ext cx="519780" cy="260143"/>
          </a:xfrm>
          <a:prstGeom prst="lin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Line 65"/>
          <p:cNvSpPr>
            <a:spLocks noChangeShapeType="1"/>
          </p:cNvSpPr>
          <p:nvPr/>
        </p:nvSpPr>
        <p:spPr bwMode="auto">
          <a:xfrm>
            <a:off x="674440" y="5770962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Line 65"/>
          <p:cNvSpPr>
            <a:spLocks noChangeShapeType="1"/>
          </p:cNvSpPr>
          <p:nvPr/>
        </p:nvSpPr>
        <p:spPr bwMode="auto">
          <a:xfrm>
            <a:off x="674435" y="6075767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54"/>
          <p:cNvGrpSpPr>
            <a:grpSpLocks/>
          </p:cNvGrpSpPr>
          <p:nvPr/>
        </p:nvGrpSpPr>
        <p:grpSpPr bwMode="auto">
          <a:xfrm>
            <a:off x="7848955" y="6103962"/>
            <a:ext cx="769950" cy="685800"/>
            <a:chOff x="4903" y="3269"/>
            <a:chExt cx="485" cy="432"/>
          </a:xfrm>
        </p:grpSpPr>
        <p:sp>
          <p:nvSpPr>
            <p:cNvPr id="70" name="Rectangle 52"/>
            <p:cNvSpPr>
              <a:spLocks noChangeArrowheads="1"/>
            </p:cNvSpPr>
            <p:nvPr/>
          </p:nvSpPr>
          <p:spPr bwMode="auto">
            <a:xfrm>
              <a:off x="4903" y="3269"/>
              <a:ext cx="288" cy="432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Text Box 53"/>
            <p:cNvSpPr txBox="1">
              <a:spLocks noChangeArrowheads="1"/>
            </p:cNvSpPr>
            <p:nvPr/>
          </p:nvSpPr>
          <p:spPr bwMode="auto">
            <a:xfrm>
              <a:off x="5172" y="3314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u</a:t>
              </a:r>
            </a:p>
          </p:txBody>
        </p:sp>
      </p:grpSp>
      <p:sp>
        <p:nvSpPr>
          <p:cNvPr id="73" name="Text Box 61"/>
          <p:cNvSpPr txBox="1">
            <a:spLocks noChangeArrowheads="1"/>
          </p:cNvSpPr>
          <p:nvPr/>
        </p:nvSpPr>
        <p:spPr bwMode="auto">
          <a:xfrm>
            <a:off x="856346" y="1559727"/>
            <a:ext cx="6534150" cy="5038725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visited[GRAPH_SIZE] = {false};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000" b="1" dirty="0"/>
              <a:t> </a:t>
            </a:r>
            <a:endParaRPr lang="en-US" sz="1000" dirty="0"/>
          </a:p>
          <a:p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void DFS(Graph G,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v)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{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if ( visited[v] == true) 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 return;    // already been here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else {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visited[v] = true; // drop breadcrumb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print(G[v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]);     //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process vertex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v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}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0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0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for (each edge e leaving v) { 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u =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destination_vertex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(e);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DFS(G, u);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}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74" name="Text Box 38"/>
          <p:cNvSpPr txBox="1">
            <a:spLocks noChangeArrowheads="1"/>
          </p:cNvSpPr>
          <p:nvPr/>
        </p:nvSpPr>
        <p:spPr bwMode="auto">
          <a:xfrm>
            <a:off x="3983868" y="2290684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FF3300"/>
                </a:solidFill>
              </a:rPr>
              <a:t>3</a:t>
            </a:r>
            <a:endParaRPr lang="en-US" dirty="0">
              <a:solidFill>
                <a:srgbClr val="FF3300"/>
              </a:solidFill>
            </a:endParaRPr>
          </a:p>
        </p:txBody>
      </p:sp>
      <p:sp>
        <p:nvSpPr>
          <p:cNvPr id="75" name="Line 65"/>
          <p:cNvSpPr>
            <a:spLocks noChangeShapeType="1"/>
          </p:cNvSpPr>
          <p:nvPr/>
        </p:nvSpPr>
        <p:spPr bwMode="auto">
          <a:xfrm>
            <a:off x="636580" y="2766969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Text Box 63"/>
          <p:cNvSpPr txBox="1">
            <a:spLocks noChangeArrowheads="1"/>
          </p:cNvSpPr>
          <p:nvPr/>
        </p:nvSpPr>
        <p:spPr bwMode="auto">
          <a:xfrm>
            <a:off x="8344114" y="6195225"/>
            <a:ext cx="331788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78" name="Line 65"/>
          <p:cNvSpPr>
            <a:spLocks noChangeShapeType="1"/>
          </p:cNvSpPr>
          <p:nvPr/>
        </p:nvSpPr>
        <p:spPr bwMode="auto">
          <a:xfrm>
            <a:off x="1061123" y="3365684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Rectangle 41"/>
          <p:cNvSpPr>
            <a:spLocks noChangeArrowheads="1"/>
          </p:cNvSpPr>
          <p:nvPr/>
        </p:nvSpPr>
        <p:spPr bwMode="auto">
          <a:xfrm>
            <a:off x="7989614" y="4645883"/>
            <a:ext cx="1111250" cy="379413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Line 65"/>
          <p:cNvSpPr>
            <a:spLocks noChangeShapeType="1"/>
          </p:cNvSpPr>
          <p:nvPr/>
        </p:nvSpPr>
        <p:spPr bwMode="auto">
          <a:xfrm>
            <a:off x="1485666" y="365959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Line 65"/>
          <p:cNvSpPr>
            <a:spLocks noChangeShapeType="1"/>
          </p:cNvSpPr>
          <p:nvPr/>
        </p:nvSpPr>
        <p:spPr bwMode="auto">
          <a:xfrm>
            <a:off x="418866" y="634837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Line 65"/>
          <p:cNvSpPr>
            <a:spLocks noChangeShapeType="1"/>
          </p:cNvSpPr>
          <p:nvPr/>
        </p:nvSpPr>
        <p:spPr bwMode="auto">
          <a:xfrm>
            <a:off x="403030" y="548345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Line 65"/>
          <p:cNvSpPr>
            <a:spLocks noChangeShapeType="1"/>
          </p:cNvSpPr>
          <p:nvPr/>
        </p:nvSpPr>
        <p:spPr bwMode="auto">
          <a:xfrm>
            <a:off x="179380" y="6642284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65"/>
          <p:cNvSpPr>
            <a:spLocks noChangeShapeType="1"/>
          </p:cNvSpPr>
          <p:nvPr/>
        </p:nvSpPr>
        <p:spPr bwMode="auto">
          <a:xfrm>
            <a:off x="403028" y="546959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Rounded Rectangular Callout 79"/>
          <p:cNvSpPr/>
          <p:nvPr/>
        </p:nvSpPr>
        <p:spPr bwMode="auto">
          <a:xfrm>
            <a:off x="4897568" y="1149937"/>
            <a:ext cx="3429000" cy="1417123"/>
          </a:xfrm>
          <a:prstGeom prst="wedgeRoundRectCallout">
            <a:avLst>
              <a:gd name="adj1" fmla="val 48885"/>
              <a:gd name="adj2" fmla="val 205143"/>
              <a:gd name="adj3" fmla="val 16667"/>
            </a:avLst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We’ve already visited </a:t>
            </a:r>
            <a:br>
              <a:rPr lang="en-US" sz="1800" dirty="0" smtClean="0"/>
            </a:br>
            <a:r>
              <a:rPr lang="en-US" sz="1800" dirty="0" smtClean="0"/>
              <a:t>Vertex 3, so there’s no reason to visit it again. Let’s return…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1" name="Rounded Rectangular Callout 80"/>
          <p:cNvSpPr/>
          <p:nvPr/>
        </p:nvSpPr>
        <p:spPr bwMode="auto">
          <a:xfrm>
            <a:off x="4357241" y="1524009"/>
            <a:ext cx="3429000" cy="1417123"/>
          </a:xfrm>
          <a:prstGeom prst="wedgeRoundRectCallout">
            <a:avLst>
              <a:gd name="adj1" fmla="val 39592"/>
              <a:gd name="adj2" fmla="val 248160"/>
              <a:gd name="adj3" fmla="val 16667"/>
            </a:avLst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We’ve now finished processing all of Vertex 0’s outgoing edges so we’re done with it… </a:t>
            </a:r>
            <a:r>
              <a:rPr lang="en-US" sz="1100" dirty="0" smtClean="0"/>
              <a:t/>
            </a:r>
            <a:br>
              <a:rPr lang="en-US" sz="1100" dirty="0" smtClean="0"/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4" name="Rounded Rectangle 83"/>
          <p:cNvSpPr/>
          <p:nvPr/>
        </p:nvSpPr>
        <p:spPr bwMode="auto">
          <a:xfrm>
            <a:off x="2147455" y="0"/>
            <a:ext cx="4918361" cy="1690255"/>
          </a:xfrm>
          <a:prstGeom prst="roundRect">
            <a:avLst/>
          </a:prstGeom>
          <a:solidFill>
            <a:srgbClr val="FFFFCC"/>
          </a:solidFill>
          <a:ln w="4127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500" dirty="0" smtClean="0">
                <a:solidFill>
                  <a:srgbClr val="FF0000"/>
                </a:solidFill>
              </a:rPr>
              <a:t/>
            </a:r>
            <a:br>
              <a:rPr lang="en-US" sz="500" dirty="0" smtClean="0">
                <a:solidFill>
                  <a:srgbClr val="FF0000"/>
                </a:solidFill>
              </a:rPr>
            </a:br>
            <a:r>
              <a:rPr lang="en-US" dirty="0" err="1" smtClean="0">
                <a:solidFill>
                  <a:srgbClr val="FF0000"/>
                </a:solidFill>
              </a:rPr>
              <a:t>Woot</a:t>
            </a:r>
            <a:r>
              <a:rPr lang="en-US" dirty="0" smtClean="0">
                <a:solidFill>
                  <a:srgbClr val="FF0000"/>
                </a:solidFill>
              </a:rPr>
              <a:t>!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dirty="0" smtClean="0"/>
              <a:t>And we’re done - we’ve finished processing the entire graph!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7055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0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7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86" grpId="0" animBg="1"/>
      <p:bldP spid="66" grpId="0" animBg="1"/>
      <p:bldP spid="66" grpId="1" animBg="1"/>
      <p:bldP spid="67" grpId="0" animBg="1"/>
      <p:bldP spid="67" grpId="1" animBg="1"/>
      <p:bldP spid="79" grpId="0" animBg="1"/>
      <p:bldP spid="79" grpId="1" animBg="1"/>
      <p:bldP spid="79" grpId="2" animBg="1"/>
      <p:bldP spid="73" grpId="0" animBg="1" autoUpdateAnimBg="0"/>
      <p:bldP spid="73" grpId="1" animBg="1"/>
      <p:bldP spid="74" grpId="0" autoUpdateAnimBg="0"/>
      <p:bldP spid="74" grpId="1"/>
      <p:bldP spid="75" grpId="0" animBg="1"/>
      <p:bldP spid="75" grpId="1" animBg="1"/>
      <p:bldP spid="77" grpId="0" animBg="1"/>
      <p:bldP spid="77" grpId="1" animBg="1"/>
      <p:bldP spid="78" grpId="0" animBg="1"/>
      <p:bldP spid="78" grpId="1" animBg="1"/>
      <p:bldP spid="85" grpId="0" animBg="1"/>
      <p:bldP spid="85" grpId="1" animBg="1"/>
      <p:bldP spid="86" grpId="0" animBg="1"/>
      <p:bldP spid="86" grpId="1" animBg="1"/>
      <p:bldP spid="89" grpId="0" animBg="1"/>
      <p:bldP spid="89" grpId="1" animBg="1"/>
      <p:bldP spid="94" grpId="0" animBg="1"/>
      <p:bldP spid="94" grpId="1" animBg="1"/>
      <p:bldP spid="96" grpId="0" animBg="1"/>
      <p:bldP spid="76" grpId="0" animBg="1"/>
      <p:bldP spid="80" grpId="0" animBg="1"/>
      <p:bldP spid="81" grpId="0" animBg="1"/>
      <p:bldP spid="8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B692-19E2-4747-9358-F5B84F45754D}" type="slidenum">
              <a:rPr lang="en-US"/>
              <a:pPr/>
              <a:t>6</a:t>
            </a:fld>
            <a:endParaRPr lang="en-US"/>
          </a:p>
        </p:txBody>
      </p:sp>
      <p:sp>
        <p:nvSpPr>
          <p:cNvPr id="699395" name="Rectangle 3"/>
          <p:cNvSpPr>
            <a:spLocks noChangeArrowheads="1"/>
          </p:cNvSpPr>
          <p:nvPr/>
        </p:nvSpPr>
        <p:spPr bwMode="auto">
          <a:xfrm>
            <a:off x="685800" y="889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dirty="0"/>
              <a:t>Representing a Graph in Your Programs</a:t>
            </a:r>
          </a:p>
        </p:txBody>
      </p:sp>
      <p:sp>
        <p:nvSpPr>
          <p:cNvPr id="699396" name="Text Box 4"/>
          <p:cNvSpPr txBox="1">
            <a:spLocks noChangeArrowheads="1"/>
          </p:cNvSpPr>
          <p:nvPr/>
        </p:nvSpPr>
        <p:spPr bwMode="auto">
          <a:xfrm>
            <a:off x="1001713" y="2222500"/>
            <a:ext cx="3932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graph[</a:t>
            </a:r>
            <a:r>
              <a:rPr lang="en-US" b="1" dirty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];	</a:t>
            </a:r>
            <a:r>
              <a:rPr lang="en-US" dirty="0"/>
              <a:t> </a:t>
            </a:r>
          </a:p>
        </p:txBody>
      </p:sp>
      <p:grpSp>
        <p:nvGrpSpPr>
          <p:cNvPr id="699408" name="Group 16"/>
          <p:cNvGrpSpPr>
            <a:grpSpLocks/>
          </p:cNvGrpSpPr>
          <p:nvPr/>
        </p:nvGrpSpPr>
        <p:grpSpPr bwMode="auto">
          <a:xfrm>
            <a:off x="6057900" y="2273300"/>
            <a:ext cx="1752600" cy="1828800"/>
            <a:chOff x="3312" y="1872"/>
            <a:chExt cx="1104" cy="1152"/>
          </a:xfrm>
        </p:grpSpPr>
        <p:grpSp>
          <p:nvGrpSpPr>
            <p:cNvPr id="699402" name="Group 10"/>
            <p:cNvGrpSpPr>
              <a:grpSpLocks/>
            </p:cNvGrpSpPr>
            <p:nvPr/>
          </p:nvGrpSpPr>
          <p:grpSpPr bwMode="auto">
            <a:xfrm>
              <a:off x="3312" y="1872"/>
              <a:ext cx="1104" cy="1152"/>
              <a:chOff x="2880" y="2304"/>
              <a:chExt cx="1104" cy="1152"/>
            </a:xfrm>
          </p:grpSpPr>
          <p:sp>
            <p:nvSpPr>
              <p:cNvPr id="699397" name="Oval 5"/>
              <p:cNvSpPr>
                <a:spLocks noChangeArrowheads="1"/>
              </p:cNvSpPr>
              <p:nvPr/>
            </p:nvSpPr>
            <p:spPr bwMode="auto">
              <a:xfrm>
                <a:off x="3312" y="2304"/>
                <a:ext cx="288" cy="288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9398" name="Oval 6"/>
              <p:cNvSpPr>
                <a:spLocks noChangeArrowheads="1"/>
              </p:cNvSpPr>
              <p:nvPr/>
            </p:nvSpPr>
            <p:spPr bwMode="auto">
              <a:xfrm>
                <a:off x="3696" y="2688"/>
                <a:ext cx="288" cy="288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9399" name="Oval 7"/>
              <p:cNvSpPr>
                <a:spLocks noChangeArrowheads="1"/>
              </p:cNvSpPr>
              <p:nvPr/>
            </p:nvSpPr>
            <p:spPr bwMode="auto">
              <a:xfrm>
                <a:off x="3024" y="3120"/>
                <a:ext cx="288" cy="288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9400" name="Oval 8"/>
              <p:cNvSpPr>
                <a:spLocks noChangeArrowheads="1"/>
              </p:cNvSpPr>
              <p:nvPr/>
            </p:nvSpPr>
            <p:spPr bwMode="auto">
              <a:xfrm>
                <a:off x="3504" y="3168"/>
                <a:ext cx="288" cy="288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9401" name="Oval 9"/>
              <p:cNvSpPr>
                <a:spLocks noChangeArrowheads="1"/>
              </p:cNvSpPr>
              <p:nvPr/>
            </p:nvSpPr>
            <p:spPr bwMode="auto">
              <a:xfrm>
                <a:off x="2880" y="2640"/>
                <a:ext cx="288" cy="288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99403" name="Text Box 11"/>
            <p:cNvSpPr txBox="1">
              <a:spLocks noChangeArrowheads="1"/>
            </p:cNvSpPr>
            <p:nvPr/>
          </p:nvSpPr>
          <p:spPr bwMode="auto">
            <a:xfrm>
              <a:off x="3783" y="188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699404" name="Text Box 12"/>
            <p:cNvSpPr txBox="1">
              <a:spLocks noChangeArrowheads="1"/>
            </p:cNvSpPr>
            <p:nvPr/>
          </p:nvSpPr>
          <p:spPr bwMode="auto">
            <a:xfrm>
              <a:off x="4135" y="2256"/>
              <a:ext cx="2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699405" name="Text Box 13"/>
            <p:cNvSpPr txBox="1">
              <a:spLocks noChangeArrowheads="1"/>
            </p:cNvSpPr>
            <p:nvPr/>
          </p:nvSpPr>
          <p:spPr bwMode="auto">
            <a:xfrm>
              <a:off x="3984" y="273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699406" name="Text Box 14"/>
            <p:cNvSpPr txBox="1">
              <a:spLocks noChangeArrowheads="1"/>
            </p:cNvSpPr>
            <p:nvPr/>
          </p:nvSpPr>
          <p:spPr bwMode="auto">
            <a:xfrm>
              <a:off x="3483" y="2688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699407" name="Text Box 15"/>
            <p:cNvSpPr txBox="1">
              <a:spLocks noChangeArrowheads="1"/>
            </p:cNvSpPr>
            <p:nvPr/>
          </p:nvSpPr>
          <p:spPr bwMode="auto">
            <a:xfrm>
              <a:off x="3360" y="2208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4</a:t>
              </a:r>
            </a:p>
          </p:txBody>
        </p:sp>
      </p:grpSp>
      <p:sp>
        <p:nvSpPr>
          <p:cNvPr id="699409" name="Text Box 17"/>
          <p:cNvSpPr txBox="1">
            <a:spLocks noChangeArrowheads="1"/>
          </p:cNvSpPr>
          <p:nvPr/>
        </p:nvSpPr>
        <p:spPr bwMode="auto">
          <a:xfrm>
            <a:off x="952500" y="3162300"/>
            <a:ext cx="3652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graph[</a:t>
            </a:r>
            <a:r>
              <a:rPr lang="en-US" b="1" dirty="0">
                <a:solidFill>
                  <a:srgbClr val="A50021"/>
                </a:solidFill>
                <a:latin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</a:rPr>
              <a:t>][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3</a:t>
            </a:r>
            <a:r>
              <a:rPr lang="en-US" b="1" dirty="0">
                <a:latin typeface="Courier New" pitchFamily="49" charset="0"/>
              </a:rPr>
              <a:t>] = true;</a:t>
            </a:r>
          </a:p>
        </p:txBody>
      </p:sp>
      <p:sp>
        <p:nvSpPr>
          <p:cNvPr id="699410" name="Line 18"/>
          <p:cNvSpPr>
            <a:spLocks noChangeShapeType="1"/>
          </p:cNvSpPr>
          <p:nvPr/>
        </p:nvSpPr>
        <p:spPr bwMode="auto">
          <a:xfrm flipH="1">
            <a:off x="6591300" y="2730500"/>
            <a:ext cx="304800" cy="8382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9411" name="Text Box 19"/>
          <p:cNvSpPr txBox="1">
            <a:spLocks noChangeArrowheads="1"/>
          </p:cNvSpPr>
          <p:nvPr/>
        </p:nvSpPr>
        <p:spPr bwMode="auto">
          <a:xfrm>
            <a:off x="968375" y="3552825"/>
            <a:ext cx="3652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graph[</a:t>
            </a:r>
            <a:r>
              <a:rPr lang="en-US" b="1" dirty="0">
                <a:solidFill>
                  <a:srgbClr val="A50021"/>
                </a:solidFill>
                <a:latin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</a:rPr>
              <a:t>][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2</a:t>
            </a:r>
            <a:r>
              <a:rPr lang="en-US" b="1" dirty="0">
                <a:latin typeface="Courier New" pitchFamily="49" charset="0"/>
              </a:rPr>
              <a:t>] = true;</a:t>
            </a:r>
          </a:p>
        </p:txBody>
      </p:sp>
      <p:sp>
        <p:nvSpPr>
          <p:cNvPr id="699412" name="Line 20"/>
          <p:cNvSpPr>
            <a:spLocks noChangeShapeType="1"/>
          </p:cNvSpPr>
          <p:nvPr/>
        </p:nvSpPr>
        <p:spPr bwMode="auto">
          <a:xfrm flipH="1">
            <a:off x="7377113" y="3340100"/>
            <a:ext cx="128587" cy="3397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9413" name="Text Box 21"/>
          <p:cNvSpPr txBox="1">
            <a:spLocks noChangeArrowheads="1"/>
          </p:cNvSpPr>
          <p:nvPr/>
        </p:nvSpPr>
        <p:spPr bwMode="auto">
          <a:xfrm>
            <a:off x="952500" y="3924300"/>
            <a:ext cx="3652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graph[</a:t>
            </a:r>
            <a:r>
              <a:rPr lang="en-US" b="1" dirty="0">
                <a:solidFill>
                  <a:srgbClr val="A50021"/>
                </a:solidFill>
                <a:latin typeface="Courier New" pitchFamily="49" charset="0"/>
              </a:rPr>
              <a:t>3</a:t>
            </a:r>
            <a:r>
              <a:rPr lang="en-US" b="1" dirty="0">
                <a:latin typeface="Courier New" pitchFamily="49" charset="0"/>
              </a:rPr>
              <a:t>][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</a:rPr>
              <a:t>] = true;</a:t>
            </a:r>
          </a:p>
        </p:txBody>
      </p:sp>
      <p:sp>
        <p:nvSpPr>
          <p:cNvPr id="699415" name="Freeform 23"/>
          <p:cNvSpPr>
            <a:spLocks/>
          </p:cNvSpPr>
          <p:nvPr/>
        </p:nvSpPr>
        <p:spPr bwMode="auto">
          <a:xfrm>
            <a:off x="6667500" y="2730500"/>
            <a:ext cx="444500" cy="914400"/>
          </a:xfrm>
          <a:custGeom>
            <a:avLst/>
            <a:gdLst>
              <a:gd name="T0" fmla="*/ 0 w 280"/>
              <a:gd name="T1" fmla="*/ 576 h 576"/>
              <a:gd name="T2" fmla="*/ 240 w 280"/>
              <a:gd name="T3" fmla="*/ 384 h 576"/>
              <a:gd name="T4" fmla="*/ 240 w 280"/>
              <a:gd name="T5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0" h="576">
                <a:moveTo>
                  <a:pt x="0" y="576"/>
                </a:moveTo>
                <a:cubicBezTo>
                  <a:pt x="100" y="528"/>
                  <a:pt x="200" y="480"/>
                  <a:pt x="240" y="384"/>
                </a:cubicBezTo>
                <a:cubicBezTo>
                  <a:pt x="280" y="288"/>
                  <a:pt x="260" y="144"/>
                  <a:pt x="240" y="0"/>
                </a:cubicBezTo>
              </a:path>
            </a:pathLst>
          </a:custGeom>
          <a:noFill/>
          <a:ln w="41275" cap="flat" cmpd="sng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9416" name="Text Box 24"/>
          <p:cNvSpPr txBox="1">
            <a:spLocks noChangeArrowheads="1"/>
          </p:cNvSpPr>
          <p:nvPr/>
        </p:nvSpPr>
        <p:spPr bwMode="auto">
          <a:xfrm>
            <a:off x="1077913" y="2781300"/>
            <a:ext cx="43140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/>
              <a:t>// edge from </a:t>
            </a:r>
            <a:r>
              <a:rPr lang="en-US" sz="2000" dirty="0" smtClean="0"/>
              <a:t>vertex </a:t>
            </a:r>
            <a:r>
              <a:rPr lang="en-US" sz="2000" dirty="0" smtClean="0">
                <a:solidFill>
                  <a:srgbClr val="A50021"/>
                </a:solidFill>
              </a:rPr>
              <a:t>0</a:t>
            </a:r>
            <a:r>
              <a:rPr lang="en-US" sz="2000" dirty="0" smtClean="0"/>
              <a:t> </a:t>
            </a:r>
            <a:r>
              <a:rPr lang="en-US" sz="2000" dirty="0"/>
              <a:t>to </a:t>
            </a:r>
            <a:r>
              <a:rPr lang="en-US" sz="2000" dirty="0" smtClean="0"/>
              <a:t>vertex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99418" name="Rectangle 26"/>
          <p:cNvSpPr>
            <a:spLocks noChangeArrowheads="1"/>
          </p:cNvSpPr>
          <p:nvPr/>
        </p:nvSpPr>
        <p:spPr bwMode="auto">
          <a:xfrm>
            <a:off x="3499530" y="6116638"/>
            <a:ext cx="57714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This is called an </a:t>
            </a:r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adjacency matrix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.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4064000" y="4859338"/>
            <a:ext cx="48641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As you can see, when we set array[</a:t>
            </a:r>
            <a:r>
              <a:rPr lang="en-US" sz="2000" dirty="0" err="1" smtClean="0">
                <a:solidFill>
                  <a:srgbClr val="A50021"/>
                </a:solidFill>
                <a:cs typeface="Courier New" pitchFamily="49" charset="0"/>
              </a:rPr>
              <a:t>i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][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cs typeface="Courier New" pitchFamily="49" charset="0"/>
              </a:rPr>
              <a:t>j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] to </a:t>
            </a:r>
            <a:r>
              <a:rPr lang="en-US" sz="2000" dirty="0" smtClean="0">
                <a:solidFill>
                  <a:srgbClr val="FF3300"/>
                </a:solidFill>
                <a:cs typeface="Courier New" pitchFamily="49" charset="0"/>
              </a:rPr>
              <a:t>true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, it represents a </a:t>
            </a:r>
            <a:r>
              <a:rPr lang="en-US" sz="2000" dirty="0" smtClean="0">
                <a:solidFill>
                  <a:srgbClr val="7030A0"/>
                </a:solidFill>
                <a:cs typeface="Courier New" pitchFamily="49" charset="0"/>
              </a:rPr>
              <a:t>directed edge 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from vertex </a:t>
            </a:r>
            <a:r>
              <a:rPr lang="en-US" sz="2000" dirty="0" err="1" smtClean="0">
                <a:solidFill>
                  <a:srgbClr val="A50021"/>
                </a:solidFill>
                <a:cs typeface="Courier New" pitchFamily="49" charset="0"/>
              </a:rPr>
              <a:t>i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 to vertex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cs typeface="Courier New" pitchFamily="49" charset="0"/>
              </a:rPr>
              <a:t>j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708025" y="1155700"/>
            <a:ext cx="804703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cs typeface="Courier New" pitchFamily="49" charset="0"/>
              </a:rPr>
              <a:t>Each element in the array indicates whether or not there is an edge between vertex</a:t>
            </a:r>
            <a:r>
              <a:rPr lang="en-US" dirty="0">
                <a:solidFill>
                  <a:srgbClr val="C00000"/>
                </a:solidFill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cs typeface="Courier New" pitchFamily="49" charset="0"/>
              </a:rPr>
              <a:t>i</a:t>
            </a:r>
            <a:r>
              <a:rPr lang="en-US" dirty="0">
                <a:solidFill>
                  <a:srgbClr val="C00000"/>
                </a:solidFill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and vertex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Courier New" pitchFamily="49" charset="0"/>
              </a:rPr>
              <a:t>j</a:t>
            </a:r>
            <a:r>
              <a:rPr lang="en-US" dirty="0">
                <a:cs typeface="Courier New" pitchFamily="49" charset="0"/>
              </a:rPr>
              <a:t>.</a:t>
            </a:r>
            <a:r>
              <a:rPr lang="en-US" dirty="0"/>
              <a:t> 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1485900" y="4893608"/>
          <a:ext cx="2184400" cy="1841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6880"/>
                <a:gridCol w="436880"/>
                <a:gridCol w="436880"/>
                <a:gridCol w="436880"/>
                <a:gridCol w="436880"/>
              </a:tblGrid>
              <a:tr h="368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1117600" y="4868208"/>
            <a:ext cx="37221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</a:p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498600" y="4499908"/>
            <a:ext cx="2169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0   1   2   3   4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806700" y="4864100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74900" y="5232400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11300" y="5981700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9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9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9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9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9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9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99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99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9396" grpId="0" autoUpdateAnimBg="0"/>
      <p:bldP spid="699409" grpId="0" autoUpdateAnimBg="0"/>
      <p:bldP spid="699410" grpId="0" animBg="1"/>
      <p:bldP spid="699411" grpId="0" autoUpdateAnimBg="0"/>
      <p:bldP spid="699412" grpId="0" animBg="1"/>
      <p:bldP spid="699413" grpId="0" autoUpdateAnimBg="0"/>
      <p:bldP spid="699415" grpId="0" animBg="1"/>
      <p:bldP spid="699416" grpId="0" autoUpdateAnimBg="0"/>
      <p:bldP spid="699418" grpId="0" autoUpdateAnimBg="0"/>
      <p:bldP spid="27" grpId="0" autoUpdateAnimBg="0"/>
      <p:bldP spid="30" grpId="0"/>
      <p:bldP spid="31" grpId="0"/>
      <p:bldP spid="32" grpId="0"/>
      <p:bldP spid="33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645F-23BC-4C6C-BDD3-EDDB59DA9DC0}" type="slidenum">
              <a:rPr lang="en-US"/>
              <a:pPr/>
              <a:t>7</a:t>
            </a:fld>
            <a:endParaRPr lang="en-US"/>
          </a:p>
        </p:txBody>
      </p:sp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79400"/>
            <a:ext cx="7772400" cy="1143000"/>
          </a:xfrm>
        </p:spPr>
        <p:txBody>
          <a:bodyPr/>
          <a:lstStyle/>
          <a:p>
            <a:r>
              <a:rPr lang="en-US" sz="3200"/>
              <a:t>Representing a Graph in Your Programs</a:t>
            </a:r>
            <a:br>
              <a:rPr lang="en-US" sz="3200"/>
            </a:br>
            <a:endParaRPr lang="en-US" sz="3200"/>
          </a:p>
        </p:txBody>
      </p:sp>
      <p:sp>
        <p:nvSpPr>
          <p:cNvPr id="700419" name="Text Box 3"/>
          <p:cNvSpPr txBox="1">
            <a:spLocks noChangeArrowheads="1"/>
          </p:cNvSpPr>
          <p:nvPr/>
        </p:nvSpPr>
        <p:spPr bwMode="auto">
          <a:xfrm>
            <a:off x="227013" y="1274763"/>
            <a:ext cx="8780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Exercise</a:t>
            </a:r>
            <a:r>
              <a:rPr lang="en-US" dirty="0">
                <a:cs typeface="Courier New" pitchFamily="49" charset="0"/>
              </a:rPr>
              <a:t>: What does the following directed graph look like?</a:t>
            </a:r>
            <a:r>
              <a:rPr lang="en-US" dirty="0"/>
              <a:t> </a:t>
            </a:r>
          </a:p>
        </p:txBody>
      </p:sp>
      <p:graphicFrame>
        <p:nvGraphicFramePr>
          <p:cNvPr id="700632" name="Group 216"/>
          <p:cNvGraphicFramePr>
            <a:graphicFrameLocks noGrp="1"/>
          </p:cNvGraphicFramePr>
          <p:nvPr/>
        </p:nvGraphicFramePr>
        <p:xfrm>
          <a:off x="1638300" y="2032000"/>
          <a:ext cx="6400800" cy="2362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81113"/>
                <a:gridCol w="1279525"/>
                <a:gridCol w="1279525"/>
                <a:gridCol w="1279525"/>
                <a:gridCol w="1281112"/>
              </a:tblGrid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Nodes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True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True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True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False 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True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True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True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3568700" y="4648200"/>
            <a:ext cx="2298700" cy="1955800"/>
            <a:chOff x="3568700" y="4584700"/>
            <a:chExt cx="2298700" cy="1955800"/>
          </a:xfrm>
        </p:grpSpPr>
        <p:sp>
          <p:nvSpPr>
            <p:cNvPr id="23" name="Oval 22"/>
            <p:cNvSpPr/>
            <p:nvPr/>
          </p:nvSpPr>
          <p:spPr bwMode="auto">
            <a:xfrm>
              <a:off x="3568700" y="52959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4127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4483100" y="45847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4127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5334000" y="52959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4127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4483100" y="60071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4127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2</a:t>
              </a:r>
            </a:p>
          </p:txBody>
        </p:sp>
      </p:grpSp>
      <p:sp>
        <p:nvSpPr>
          <p:cNvPr id="28" name="Rectangle 27"/>
          <p:cNvSpPr/>
          <p:nvPr/>
        </p:nvSpPr>
        <p:spPr bwMode="auto">
          <a:xfrm>
            <a:off x="2908300" y="2514600"/>
            <a:ext cx="1308100" cy="444500"/>
          </a:xfrm>
          <a:prstGeom prst="rect">
            <a:avLst/>
          </a:prstGeom>
          <a:noFill/>
          <a:ln w="412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0" name="Arc 29"/>
          <p:cNvSpPr/>
          <p:nvPr/>
        </p:nvSpPr>
        <p:spPr bwMode="auto">
          <a:xfrm rot="16200000">
            <a:off x="4533900" y="4711700"/>
            <a:ext cx="863600" cy="431800"/>
          </a:xfrm>
          <a:prstGeom prst="arc">
            <a:avLst>
              <a:gd name="adj1" fmla="val 19820457"/>
              <a:gd name="adj2" fmla="val 12797614"/>
            </a:avLst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5473700" y="2527300"/>
            <a:ext cx="1308100" cy="444500"/>
          </a:xfrm>
          <a:prstGeom prst="rect">
            <a:avLst/>
          </a:prstGeom>
          <a:noFill/>
          <a:ln w="412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2" name="Line 18"/>
          <p:cNvSpPr>
            <a:spLocks noChangeShapeType="1"/>
          </p:cNvSpPr>
          <p:nvPr/>
        </p:nvSpPr>
        <p:spPr bwMode="auto">
          <a:xfrm flipH="1">
            <a:off x="4737100" y="5156200"/>
            <a:ext cx="25400" cy="9017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2"/>
          <p:cNvSpPr/>
          <p:nvPr/>
        </p:nvSpPr>
        <p:spPr bwMode="auto">
          <a:xfrm>
            <a:off x="2908300" y="2997200"/>
            <a:ext cx="1308100" cy="444500"/>
          </a:xfrm>
          <a:prstGeom prst="rect">
            <a:avLst/>
          </a:prstGeom>
          <a:noFill/>
          <a:ln w="412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4" name="Line 18"/>
          <p:cNvSpPr>
            <a:spLocks noChangeShapeType="1"/>
          </p:cNvSpPr>
          <p:nvPr/>
        </p:nvSpPr>
        <p:spPr bwMode="auto">
          <a:xfrm flipH="1" flipV="1">
            <a:off x="4927600" y="5067300"/>
            <a:ext cx="431800" cy="4191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34"/>
          <p:cNvSpPr/>
          <p:nvPr/>
        </p:nvSpPr>
        <p:spPr bwMode="auto">
          <a:xfrm>
            <a:off x="6756400" y="3454400"/>
            <a:ext cx="1308100" cy="444500"/>
          </a:xfrm>
          <a:prstGeom prst="rect">
            <a:avLst/>
          </a:prstGeom>
          <a:noFill/>
          <a:ln w="412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6" name="Line 18"/>
          <p:cNvSpPr>
            <a:spLocks noChangeShapeType="1"/>
          </p:cNvSpPr>
          <p:nvPr/>
        </p:nvSpPr>
        <p:spPr bwMode="auto">
          <a:xfrm flipH="1" flipV="1">
            <a:off x="4076700" y="5702300"/>
            <a:ext cx="546100" cy="4191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36"/>
          <p:cNvSpPr/>
          <p:nvPr/>
        </p:nvSpPr>
        <p:spPr bwMode="auto">
          <a:xfrm>
            <a:off x="2908300" y="3949700"/>
            <a:ext cx="1308100" cy="444500"/>
          </a:xfrm>
          <a:prstGeom prst="rect">
            <a:avLst/>
          </a:prstGeom>
          <a:noFill/>
          <a:ln w="412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8" name="Line 18"/>
          <p:cNvSpPr>
            <a:spLocks noChangeShapeType="1"/>
          </p:cNvSpPr>
          <p:nvPr/>
        </p:nvSpPr>
        <p:spPr bwMode="auto">
          <a:xfrm flipV="1">
            <a:off x="4076700" y="5003800"/>
            <a:ext cx="469900" cy="4699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38"/>
          <p:cNvSpPr/>
          <p:nvPr/>
        </p:nvSpPr>
        <p:spPr bwMode="auto">
          <a:xfrm>
            <a:off x="5473700" y="3937000"/>
            <a:ext cx="1308100" cy="444500"/>
          </a:xfrm>
          <a:prstGeom prst="rect">
            <a:avLst/>
          </a:prstGeom>
          <a:noFill/>
          <a:ln w="412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0" name="Line 18"/>
          <p:cNvSpPr>
            <a:spLocks noChangeShapeType="1"/>
          </p:cNvSpPr>
          <p:nvPr/>
        </p:nvSpPr>
        <p:spPr bwMode="auto">
          <a:xfrm>
            <a:off x="4013200" y="5829300"/>
            <a:ext cx="495300" cy="3810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30" grpId="0" animBg="1"/>
      <p:bldP spid="31" grpId="0" animBg="1"/>
      <p:bldP spid="31" grpId="1" animBg="1"/>
      <p:bldP spid="32" grpId="0" animBg="1"/>
      <p:bldP spid="33" grpId="0" animBg="1"/>
      <p:bldP spid="33" grpId="1" animBg="1"/>
      <p:bldP spid="34" grpId="0" animBg="1"/>
      <p:bldP spid="35" grpId="0" animBg="1"/>
      <p:bldP spid="35" grpId="1" animBg="1"/>
      <p:bldP spid="36" grpId="0" animBg="1"/>
      <p:bldP spid="37" grpId="0" animBg="1"/>
      <p:bldP spid="37" grpId="1" animBg="1"/>
      <p:bldP spid="38" grpId="0" animBg="1"/>
      <p:bldP spid="39" grpId="0" animBg="1"/>
      <p:bldP spid="39" grpId="1" animBg="1"/>
      <p:bldP spid="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645F-23BC-4C6C-BDD3-EDDB59DA9DC0}" type="slidenum">
              <a:rPr lang="en-US"/>
              <a:pPr/>
              <a:t>8</a:t>
            </a:fld>
            <a:endParaRPr lang="en-US"/>
          </a:p>
        </p:txBody>
      </p:sp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79400"/>
            <a:ext cx="7772400" cy="1143000"/>
          </a:xfrm>
        </p:spPr>
        <p:txBody>
          <a:bodyPr/>
          <a:lstStyle/>
          <a:p>
            <a:r>
              <a:rPr lang="en-US" sz="3200"/>
              <a:t>Representing a Graph in Your Programs</a:t>
            </a:r>
            <a:br>
              <a:rPr lang="en-US" sz="3200"/>
            </a:br>
            <a:endParaRPr lang="en-US" sz="3200"/>
          </a:p>
        </p:txBody>
      </p:sp>
      <p:sp>
        <p:nvSpPr>
          <p:cNvPr id="700631" name="Text Box 215"/>
          <p:cNvSpPr txBox="1">
            <a:spLocks noChangeArrowheads="1"/>
          </p:cNvSpPr>
          <p:nvPr/>
        </p:nvSpPr>
        <p:spPr bwMode="auto">
          <a:xfrm>
            <a:off x="331788" y="952500"/>
            <a:ext cx="845978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Question</a:t>
            </a:r>
            <a:r>
              <a:rPr lang="en-US" dirty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How </a:t>
            </a:r>
            <a:r>
              <a:rPr lang="en-US" sz="2000" dirty="0"/>
              <a:t>do you represent </a:t>
            </a:r>
            <a:r>
              <a:rPr lang="en-US" sz="2000" dirty="0" smtClean="0"/>
              <a:t>an </a:t>
            </a:r>
            <a:r>
              <a:rPr lang="en-US" sz="2000" dirty="0" smtClean="0">
                <a:solidFill>
                  <a:srgbClr val="A50021"/>
                </a:solidFill>
              </a:rPr>
              <a:t>undirected </a:t>
            </a:r>
            <a:r>
              <a:rPr lang="en-US" sz="2000" dirty="0">
                <a:solidFill>
                  <a:srgbClr val="A50021"/>
                </a:solidFill>
              </a:rPr>
              <a:t>graph</a:t>
            </a:r>
            <a:r>
              <a:rPr lang="en-US" sz="2000" dirty="0"/>
              <a:t> with an adjacency matrix?</a:t>
            </a:r>
            <a:endParaRPr lang="en-US" dirty="0"/>
          </a:p>
        </p:txBody>
      </p:sp>
      <p:sp>
        <p:nvSpPr>
          <p:cNvPr id="22" name="Rectangle 26"/>
          <p:cNvSpPr>
            <a:spLocks noChangeArrowheads="1"/>
          </p:cNvSpPr>
          <p:nvPr/>
        </p:nvSpPr>
        <p:spPr bwMode="auto">
          <a:xfrm>
            <a:off x="299130" y="1976438"/>
            <a:ext cx="856547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cs typeface="Courier New" pitchFamily="49" charset="0"/>
              </a:rPr>
              <a:t>It’s easy!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To bi-directionally connect vertices </a:t>
            </a:r>
            <a:r>
              <a:rPr lang="en-US" sz="2000" dirty="0" err="1" smtClean="0">
                <a:solidFill>
                  <a:srgbClr val="A50021"/>
                </a:solidFill>
                <a:cs typeface="Courier New" pitchFamily="49" charset="0"/>
              </a:rPr>
              <a:t>i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 and</a:t>
            </a:r>
            <a:r>
              <a:rPr lang="en-US" sz="2000" dirty="0" smtClean="0">
                <a:solidFill>
                  <a:srgbClr val="006666"/>
                </a:solidFill>
                <a:cs typeface="Courier New" pitchFamily="49" charset="0"/>
              </a:rPr>
              <a:t> j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, simply </a:t>
            </a:r>
            <a:b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</a:b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set array[</a:t>
            </a:r>
            <a:r>
              <a:rPr lang="en-US" sz="2000" dirty="0" err="1" smtClean="0">
                <a:solidFill>
                  <a:srgbClr val="A50021"/>
                </a:solidFill>
                <a:cs typeface="Courier New" pitchFamily="49" charset="0"/>
              </a:rPr>
              <a:t>i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][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cs typeface="Courier New" pitchFamily="49" charset="0"/>
              </a:rPr>
              <a:t>j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]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to </a:t>
            </a:r>
            <a:r>
              <a:rPr lang="en-US" sz="2000" dirty="0" smtClean="0">
                <a:solidFill>
                  <a:srgbClr val="FF0000"/>
                </a:solidFill>
                <a:cs typeface="Courier New" pitchFamily="49" charset="0"/>
              </a:rPr>
              <a:t>true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 and set array[</a:t>
            </a:r>
            <a:r>
              <a:rPr lang="en-US" sz="2000" dirty="0" smtClean="0">
                <a:solidFill>
                  <a:srgbClr val="A50021"/>
                </a:solidFill>
                <a:cs typeface="Courier New" pitchFamily="49" charset="0"/>
              </a:rPr>
              <a:t>j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][</a:t>
            </a:r>
            <a:r>
              <a:rPr lang="en-US" sz="2000" dirty="0" err="1" smtClean="0">
                <a:solidFill>
                  <a:srgbClr val="006666"/>
                </a:solidFill>
                <a:cs typeface="Courier New" pitchFamily="49" charset="0"/>
              </a:rPr>
              <a:t>i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] to </a:t>
            </a:r>
            <a:r>
              <a:rPr lang="en-US" sz="2000" dirty="0" smtClean="0">
                <a:solidFill>
                  <a:srgbClr val="FF0000"/>
                </a:solidFill>
                <a:cs typeface="Courier New" pitchFamily="49" charset="0"/>
              </a:rPr>
              <a:t>true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 as well!</a:t>
            </a:r>
            <a:endParaRPr lang="en-US" sz="2000" i="1" dirty="0">
              <a:solidFill>
                <a:schemeClr val="tx1"/>
              </a:solidFill>
            </a:endParaRPr>
          </a:p>
        </p:txBody>
      </p:sp>
      <p:graphicFrame>
        <p:nvGraphicFramePr>
          <p:cNvPr id="8" name="Group 216"/>
          <p:cNvGraphicFramePr>
            <a:graphicFrameLocks noGrp="1"/>
          </p:cNvGraphicFramePr>
          <p:nvPr/>
        </p:nvGraphicFramePr>
        <p:xfrm>
          <a:off x="457200" y="4254500"/>
          <a:ext cx="4775199" cy="2362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55751"/>
                <a:gridCol w="954566"/>
                <a:gridCol w="954566"/>
                <a:gridCol w="954566"/>
                <a:gridCol w="955750"/>
              </a:tblGrid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Nodes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/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/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/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/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5892800" y="4686300"/>
            <a:ext cx="2298700" cy="1955800"/>
            <a:chOff x="3568700" y="4584700"/>
            <a:chExt cx="2298700" cy="1955800"/>
          </a:xfrm>
        </p:grpSpPr>
        <p:sp>
          <p:nvSpPr>
            <p:cNvPr id="10" name="Oval 9"/>
            <p:cNvSpPr/>
            <p:nvPr/>
          </p:nvSpPr>
          <p:spPr bwMode="auto">
            <a:xfrm>
              <a:off x="3568700" y="52959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4127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4483100" y="45847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4127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5334000" y="52959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4127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4483100" y="60071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4127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2</a:t>
              </a:r>
            </a:p>
          </p:txBody>
        </p:sp>
      </p:grpSp>
      <p:sp>
        <p:nvSpPr>
          <p:cNvPr id="14" name="Rectangle 13"/>
          <p:cNvSpPr/>
          <p:nvPr/>
        </p:nvSpPr>
        <p:spPr>
          <a:xfrm>
            <a:off x="4301724" y="4747568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True</a:t>
            </a:r>
            <a:endParaRPr lang="en-US" dirty="0"/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 flipH="1">
            <a:off x="6299200" y="4978400"/>
            <a:ext cx="495300" cy="4699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431524" y="6144568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True</a:t>
            </a:r>
            <a:endParaRPr lang="en-US" dirty="0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V="1">
            <a:off x="6438900" y="5156200"/>
            <a:ext cx="457200" cy="4318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2925762" y="3187700"/>
            <a:ext cx="3652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graph[</a:t>
            </a:r>
            <a:r>
              <a:rPr lang="en-US" b="1" dirty="0">
                <a:solidFill>
                  <a:srgbClr val="A50021"/>
                </a:solidFill>
                <a:latin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</a:rPr>
              <a:t>][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3</a:t>
            </a:r>
            <a:r>
              <a:rPr lang="en-US" b="1" dirty="0">
                <a:latin typeface="Courier New" pitchFamily="49" charset="0"/>
              </a:rPr>
              <a:t>] =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true</a:t>
            </a:r>
            <a:r>
              <a:rPr lang="en-US" b="1" dirty="0">
                <a:latin typeface="Courier New" pitchFamily="49" charset="0"/>
              </a:rPr>
              <a:t>;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2925762" y="3556000"/>
            <a:ext cx="3652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urier New" pitchFamily="49" charset="0"/>
              </a:rPr>
              <a:t>graph[</a:t>
            </a:r>
            <a:r>
              <a:rPr lang="en-US" b="1" dirty="0" smtClean="0">
                <a:solidFill>
                  <a:srgbClr val="A50021"/>
                </a:solidFill>
                <a:latin typeface="Courier New" pitchFamily="49" charset="0"/>
              </a:rPr>
              <a:t>3</a:t>
            </a:r>
            <a:r>
              <a:rPr lang="en-US" b="1" dirty="0" smtClean="0">
                <a:latin typeface="Courier New" pitchFamily="49" charset="0"/>
              </a:rPr>
              <a:t>][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0</a:t>
            </a:r>
            <a:r>
              <a:rPr lang="en-US" b="1" dirty="0" smtClean="0">
                <a:latin typeface="Courier New" pitchFamily="49" charset="0"/>
              </a:rPr>
              <a:t>] </a:t>
            </a:r>
            <a:r>
              <a:rPr lang="en-US" b="1" dirty="0">
                <a:latin typeface="Courier New" pitchFamily="49" charset="0"/>
              </a:rPr>
              <a:t>=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true</a:t>
            </a:r>
            <a:r>
              <a:rPr lang="en-US" b="1" dirty="0"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utoUpdateAnimBg="0"/>
      <p:bldP spid="14" grpId="0"/>
      <p:bldP spid="15" grpId="0" animBg="1"/>
      <p:bldP spid="16" grpId="0"/>
      <p:bldP spid="17" grpId="0" animBg="1"/>
      <p:bldP spid="18" grpId="0" autoUpdateAnimBg="0"/>
      <p:bldP spid="1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E79C-67CB-45F1-9A61-E1DF0CA54242}" type="slidenum">
              <a:rPr lang="en-US"/>
              <a:pPr/>
              <a:t>9</a:t>
            </a:fld>
            <a:endParaRPr lang="en-US"/>
          </a:p>
        </p:txBody>
      </p:sp>
      <p:sp>
        <p:nvSpPr>
          <p:cNvPr id="80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04800"/>
            <a:ext cx="8991600" cy="1143000"/>
          </a:xfrm>
        </p:spPr>
        <p:txBody>
          <a:bodyPr/>
          <a:lstStyle/>
          <a:p>
            <a:r>
              <a:rPr lang="en-US" sz="3000"/>
              <a:t>An Interesting Property of Adjacency Matrices</a:t>
            </a:r>
          </a:p>
        </p:txBody>
      </p:sp>
      <p:sp>
        <p:nvSpPr>
          <p:cNvPr id="808964" name="Text Box 4"/>
          <p:cNvSpPr txBox="1">
            <a:spLocks noChangeArrowheads="1"/>
          </p:cNvSpPr>
          <p:nvPr/>
        </p:nvSpPr>
        <p:spPr bwMode="auto">
          <a:xfrm>
            <a:off x="169863" y="609600"/>
            <a:ext cx="4325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Consider the following graph:</a:t>
            </a:r>
          </a:p>
        </p:txBody>
      </p:sp>
      <p:sp>
        <p:nvSpPr>
          <p:cNvPr id="808973" name="Text Box 13"/>
          <p:cNvSpPr txBox="1">
            <a:spLocks noChangeArrowheads="1"/>
          </p:cNvSpPr>
          <p:nvPr/>
        </p:nvSpPr>
        <p:spPr bwMode="auto">
          <a:xfrm>
            <a:off x="4927600" y="609600"/>
            <a:ext cx="368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And it’s associated A.M.:</a:t>
            </a:r>
          </a:p>
        </p:txBody>
      </p:sp>
      <p:grpSp>
        <p:nvGrpSpPr>
          <p:cNvPr id="809036" name="Group 76"/>
          <p:cNvGrpSpPr>
            <a:grpSpLocks/>
          </p:cNvGrpSpPr>
          <p:nvPr/>
        </p:nvGrpSpPr>
        <p:grpSpPr bwMode="auto">
          <a:xfrm>
            <a:off x="914400" y="1371600"/>
            <a:ext cx="1981200" cy="1371600"/>
            <a:chOff x="576" y="960"/>
            <a:chExt cx="1248" cy="864"/>
          </a:xfrm>
        </p:grpSpPr>
        <p:grpSp>
          <p:nvGrpSpPr>
            <p:cNvPr id="808972" name="Group 12"/>
            <p:cNvGrpSpPr>
              <a:grpSpLocks/>
            </p:cNvGrpSpPr>
            <p:nvPr/>
          </p:nvGrpSpPr>
          <p:grpSpPr bwMode="auto">
            <a:xfrm>
              <a:off x="576" y="960"/>
              <a:ext cx="1248" cy="864"/>
              <a:chOff x="576" y="960"/>
              <a:chExt cx="1248" cy="864"/>
            </a:xfrm>
          </p:grpSpPr>
          <p:sp>
            <p:nvSpPr>
              <p:cNvPr id="808965" name="Oval 5"/>
              <p:cNvSpPr>
                <a:spLocks noChangeArrowheads="1"/>
              </p:cNvSpPr>
              <p:nvPr/>
            </p:nvSpPr>
            <p:spPr bwMode="auto">
              <a:xfrm>
                <a:off x="624" y="960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/>
                  <a:t>Joe</a:t>
                </a:r>
              </a:p>
            </p:txBody>
          </p:sp>
          <p:sp>
            <p:nvSpPr>
              <p:cNvPr id="808966" name="Oval 6"/>
              <p:cNvSpPr>
                <a:spLocks noChangeArrowheads="1"/>
              </p:cNvSpPr>
              <p:nvPr/>
            </p:nvSpPr>
            <p:spPr bwMode="auto">
              <a:xfrm>
                <a:off x="1488" y="960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/>
                  <a:t>Mary</a:t>
                </a:r>
              </a:p>
            </p:txBody>
          </p:sp>
          <p:sp>
            <p:nvSpPr>
              <p:cNvPr id="808967" name="Oval 7"/>
              <p:cNvSpPr>
                <a:spLocks noChangeArrowheads="1"/>
              </p:cNvSpPr>
              <p:nvPr/>
            </p:nvSpPr>
            <p:spPr bwMode="auto">
              <a:xfrm>
                <a:off x="576" y="1488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/>
                  <a:t>Tsuen</a:t>
                </a:r>
              </a:p>
            </p:txBody>
          </p:sp>
          <p:sp>
            <p:nvSpPr>
              <p:cNvPr id="808968" name="Oval 8"/>
              <p:cNvSpPr>
                <a:spLocks noChangeArrowheads="1"/>
              </p:cNvSpPr>
              <p:nvPr/>
            </p:nvSpPr>
            <p:spPr bwMode="auto">
              <a:xfrm>
                <a:off x="1488" y="1488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/>
                  <a:t>Lily</a:t>
                </a:r>
              </a:p>
            </p:txBody>
          </p:sp>
          <p:sp>
            <p:nvSpPr>
              <p:cNvPr id="808969" name="Line 9"/>
              <p:cNvSpPr>
                <a:spLocks noChangeShapeType="1"/>
              </p:cNvSpPr>
              <p:nvPr/>
            </p:nvSpPr>
            <p:spPr bwMode="auto">
              <a:xfrm>
                <a:off x="960" y="1104"/>
                <a:ext cx="528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970" name="Line 10"/>
              <p:cNvSpPr>
                <a:spLocks noChangeShapeType="1"/>
              </p:cNvSpPr>
              <p:nvPr/>
            </p:nvSpPr>
            <p:spPr bwMode="auto">
              <a:xfrm>
                <a:off x="912" y="1632"/>
                <a:ext cx="576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971" name="Line 11"/>
              <p:cNvSpPr>
                <a:spLocks noChangeShapeType="1"/>
              </p:cNvSpPr>
              <p:nvPr/>
            </p:nvSpPr>
            <p:spPr bwMode="auto">
              <a:xfrm flipH="1">
                <a:off x="864" y="1227"/>
                <a:ext cx="651" cy="309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09001" name="Line 41"/>
            <p:cNvSpPr>
              <a:spLocks noChangeShapeType="1"/>
            </p:cNvSpPr>
            <p:nvPr/>
          </p:nvSpPr>
          <p:spPr bwMode="auto">
            <a:xfrm flipV="1">
              <a:off x="1653" y="1262"/>
              <a:ext cx="0" cy="24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09006" name="Text Box 46"/>
          <p:cNvSpPr txBox="1">
            <a:spLocks noChangeArrowheads="1"/>
          </p:cNvSpPr>
          <p:nvPr/>
        </p:nvSpPr>
        <p:spPr bwMode="auto">
          <a:xfrm>
            <a:off x="152400" y="2895600"/>
            <a:ext cx="50720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Neato effect</a:t>
            </a:r>
            <a:r>
              <a:rPr lang="en-US" sz="2000"/>
              <a:t>: If you multiply the matrix by itself something cool happens!</a:t>
            </a:r>
          </a:p>
        </p:txBody>
      </p:sp>
      <p:grpSp>
        <p:nvGrpSpPr>
          <p:cNvPr id="809037" name="Group 77"/>
          <p:cNvGrpSpPr>
            <a:grpSpLocks/>
          </p:cNvGrpSpPr>
          <p:nvPr/>
        </p:nvGrpSpPr>
        <p:grpSpPr bwMode="auto">
          <a:xfrm>
            <a:off x="5257800" y="1165225"/>
            <a:ext cx="2743200" cy="2420938"/>
            <a:chOff x="3312" y="834"/>
            <a:chExt cx="1728" cy="1525"/>
          </a:xfrm>
        </p:grpSpPr>
        <p:grpSp>
          <p:nvGrpSpPr>
            <p:cNvPr id="809038" name="Group 78"/>
            <p:cNvGrpSpPr>
              <a:grpSpLocks/>
            </p:cNvGrpSpPr>
            <p:nvPr/>
          </p:nvGrpSpPr>
          <p:grpSpPr bwMode="auto">
            <a:xfrm>
              <a:off x="3312" y="834"/>
              <a:ext cx="1728" cy="1519"/>
              <a:chOff x="3188" y="702"/>
              <a:chExt cx="1948" cy="1813"/>
            </a:xfrm>
          </p:grpSpPr>
          <p:grpSp>
            <p:nvGrpSpPr>
              <p:cNvPr id="809039" name="Group 79"/>
              <p:cNvGrpSpPr>
                <a:grpSpLocks/>
              </p:cNvGrpSpPr>
              <p:nvPr/>
            </p:nvGrpSpPr>
            <p:grpSpPr bwMode="auto">
              <a:xfrm>
                <a:off x="3792" y="1171"/>
                <a:ext cx="1344" cy="1344"/>
                <a:chOff x="3264" y="1104"/>
                <a:chExt cx="1344" cy="1344"/>
              </a:xfrm>
            </p:grpSpPr>
            <p:sp>
              <p:nvSpPr>
                <p:cNvPr id="809040" name="Rectangle 80"/>
                <p:cNvSpPr>
                  <a:spLocks noChangeArrowheads="1"/>
                </p:cNvSpPr>
                <p:nvPr/>
              </p:nvSpPr>
              <p:spPr bwMode="auto">
                <a:xfrm>
                  <a:off x="3264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809041" name="Rectangle 81"/>
                <p:cNvSpPr>
                  <a:spLocks noChangeArrowheads="1"/>
                </p:cNvSpPr>
                <p:nvPr/>
              </p:nvSpPr>
              <p:spPr bwMode="auto">
                <a:xfrm>
                  <a:off x="3600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809042" name="Rectangle 82"/>
                <p:cNvSpPr>
                  <a:spLocks noChangeArrowheads="1"/>
                </p:cNvSpPr>
                <p:nvPr/>
              </p:nvSpPr>
              <p:spPr bwMode="auto">
                <a:xfrm>
                  <a:off x="3936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043" name="Rectangle 83"/>
                <p:cNvSpPr>
                  <a:spLocks noChangeArrowheads="1"/>
                </p:cNvSpPr>
                <p:nvPr/>
              </p:nvSpPr>
              <p:spPr bwMode="auto">
                <a:xfrm>
                  <a:off x="4272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044" name="Rectangle 84"/>
                <p:cNvSpPr>
                  <a:spLocks noChangeArrowheads="1"/>
                </p:cNvSpPr>
                <p:nvPr/>
              </p:nvSpPr>
              <p:spPr bwMode="auto">
                <a:xfrm>
                  <a:off x="3264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045" name="Rectangle 85"/>
                <p:cNvSpPr>
                  <a:spLocks noChangeArrowheads="1"/>
                </p:cNvSpPr>
                <p:nvPr/>
              </p:nvSpPr>
              <p:spPr bwMode="auto">
                <a:xfrm>
                  <a:off x="3600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046" name="Rectangle 86"/>
                <p:cNvSpPr>
                  <a:spLocks noChangeArrowheads="1"/>
                </p:cNvSpPr>
                <p:nvPr/>
              </p:nvSpPr>
              <p:spPr bwMode="auto">
                <a:xfrm>
                  <a:off x="3936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047" name="Rectangle 87"/>
                <p:cNvSpPr>
                  <a:spLocks noChangeArrowheads="1"/>
                </p:cNvSpPr>
                <p:nvPr/>
              </p:nvSpPr>
              <p:spPr bwMode="auto">
                <a:xfrm>
                  <a:off x="4272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048" name="Rectangle 88"/>
                <p:cNvSpPr>
                  <a:spLocks noChangeArrowheads="1"/>
                </p:cNvSpPr>
                <p:nvPr/>
              </p:nvSpPr>
              <p:spPr bwMode="auto">
                <a:xfrm>
                  <a:off x="3264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049" name="Rectangle 89"/>
                <p:cNvSpPr>
                  <a:spLocks noChangeArrowheads="1"/>
                </p:cNvSpPr>
                <p:nvPr/>
              </p:nvSpPr>
              <p:spPr bwMode="auto">
                <a:xfrm>
                  <a:off x="3600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050" name="Rectangle 90"/>
                <p:cNvSpPr>
                  <a:spLocks noChangeArrowheads="1"/>
                </p:cNvSpPr>
                <p:nvPr/>
              </p:nvSpPr>
              <p:spPr bwMode="auto">
                <a:xfrm>
                  <a:off x="3936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051" name="Rectangle 91"/>
                <p:cNvSpPr>
                  <a:spLocks noChangeArrowheads="1"/>
                </p:cNvSpPr>
                <p:nvPr/>
              </p:nvSpPr>
              <p:spPr bwMode="auto">
                <a:xfrm>
                  <a:off x="4272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052" name="Rectangle 92"/>
                <p:cNvSpPr>
                  <a:spLocks noChangeArrowheads="1"/>
                </p:cNvSpPr>
                <p:nvPr/>
              </p:nvSpPr>
              <p:spPr bwMode="auto">
                <a:xfrm>
                  <a:off x="3264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053" name="Rectangle 93"/>
                <p:cNvSpPr>
                  <a:spLocks noChangeArrowheads="1"/>
                </p:cNvSpPr>
                <p:nvPr/>
              </p:nvSpPr>
              <p:spPr bwMode="auto">
                <a:xfrm>
                  <a:off x="3600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054" name="Rectangle 94"/>
                <p:cNvSpPr>
                  <a:spLocks noChangeArrowheads="1"/>
                </p:cNvSpPr>
                <p:nvPr/>
              </p:nvSpPr>
              <p:spPr bwMode="auto">
                <a:xfrm>
                  <a:off x="3936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055" name="Rectangle 95"/>
                <p:cNvSpPr>
                  <a:spLocks noChangeArrowheads="1"/>
                </p:cNvSpPr>
                <p:nvPr/>
              </p:nvSpPr>
              <p:spPr bwMode="auto">
                <a:xfrm>
                  <a:off x="4272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09056" name="Text Box 96"/>
              <p:cNvSpPr txBox="1">
                <a:spLocks noChangeArrowheads="1"/>
              </p:cNvSpPr>
              <p:nvPr/>
            </p:nvSpPr>
            <p:spPr bwMode="auto">
              <a:xfrm>
                <a:off x="3188" y="1206"/>
                <a:ext cx="179" cy="12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  <a:p>
                <a:endParaRPr lang="en-US" sz="800">
                  <a:solidFill>
                    <a:srgbClr val="A50021"/>
                  </a:solidFill>
                </a:endParaRPr>
              </a:p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  <a:p>
                <a:endParaRPr lang="en-US" sz="800">
                  <a:solidFill>
                    <a:srgbClr val="A50021"/>
                  </a:solidFill>
                </a:endParaRPr>
              </a:p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  <a:p>
                <a:endParaRPr lang="en-US" sz="1800">
                  <a:solidFill>
                    <a:srgbClr val="A50021"/>
                  </a:solidFill>
                </a:endParaRPr>
              </a:p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</p:txBody>
          </p:sp>
          <p:sp>
            <p:nvSpPr>
              <p:cNvPr id="809057" name="Text Box 97"/>
              <p:cNvSpPr txBox="1">
                <a:spLocks noChangeArrowheads="1"/>
              </p:cNvSpPr>
              <p:nvPr/>
            </p:nvSpPr>
            <p:spPr bwMode="auto">
              <a:xfrm rot="2784656">
                <a:off x="3479" y="900"/>
                <a:ext cx="345" cy="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>
                <a:spAutoFit/>
              </a:bodyPr>
              <a:lstStyle/>
              <a:p>
                <a:endParaRPr lang="en-US" sz="1800" b="1">
                  <a:solidFill>
                    <a:srgbClr val="A50021"/>
                  </a:solidFill>
                </a:endParaRPr>
              </a:p>
            </p:txBody>
          </p:sp>
          <p:sp>
            <p:nvSpPr>
              <p:cNvPr id="809058" name="Text Box 98"/>
              <p:cNvSpPr txBox="1">
                <a:spLocks noChangeArrowheads="1"/>
              </p:cNvSpPr>
              <p:nvPr/>
            </p:nvSpPr>
            <p:spPr bwMode="auto">
              <a:xfrm rot="2784656">
                <a:off x="3974" y="725"/>
                <a:ext cx="212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A50021"/>
                    </a:solidFill>
                  </a:rPr>
                  <a:t> </a:t>
                </a:r>
              </a:p>
            </p:txBody>
          </p:sp>
          <p:sp>
            <p:nvSpPr>
              <p:cNvPr id="809059" name="Text Box 99"/>
              <p:cNvSpPr txBox="1">
                <a:spLocks noChangeArrowheads="1"/>
              </p:cNvSpPr>
              <p:nvPr/>
            </p:nvSpPr>
            <p:spPr bwMode="auto">
              <a:xfrm rot="2784656">
                <a:off x="4226" y="716"/>
                <a:ext cx="287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A50021"/>
                    </a:solidFill>
                  </a:rPr>
                  <a:t>  </a:t>
                </a:r>
              </a:p>
            </p:txBody>
          </p:sp>
          <p:sp>
            <p:nvSpPr>
              <p:cNvPr id="809060" name="Text Box 100"/>
              <p:cNvSpPr txBox="1">
                <a:spLocks noChangeArrowheads="1"/>
              </p:cNvSpPr>
              <p:nvPr/>
            </p:nvSpPr>
            <p:spPr bwMode="auto">
              <a:xfrm rot="2784656">
                <a:off x="4741" y="804"/>
                <a:ext cx="212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A50021"/>
                    </a:solidFill>
                  </a:rPr>
                  <a:t> </a:t>
                </a:r>
              </a:p>
            </p:txBody>
          </p:sp>
        </p:grpSp>
        <p:sp>
          <p:nvSpPr>
            <p:cNvPr id="809061" name="Text Box 101"/>
            <p:cNvSpPr txBox="1">
              <a:spLocks noChangeArrowheads="1"/>
            </p:cNvSpPr>
            <p:nvPr/>
          </p:nvSpPr>
          <p:spPr bwMode="auto">
            <a:xfrm>
              <a:off x="3888" y="1248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0    1   0   0</a:t>
              </a:r>
            </a:p>
          </p:txBody>
        </p:sp>
        <p:sp>
          <p:nvSpPr>
            <p:cNvPr id="809062" name="Text Box 102"/>
            <p:cNvSpPr txBox="1">
              <a:spLocks noChangeArrowheads="1"/>
            </p:cNvSpPr>
            <p:nvPr/>
          </p:nvSpPr>
          <p:spPr bwMode="auto">
            <a:xfrm>
              <a:off x="3888" y="1536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0    0   1   0</a:t>
              </a:r>
            </a:p>
          </p:txBody>
        </p:sp>
        <p:sp>
          <p:nvSpPr>
            <p:cNvPr id="809063" name="Text Box 103"/>
            <p:cNvSpPr txBox="1">
              <a:spLocks noChangeArrowheads="1"/>
            </p:cNvSpPr>
            <p:nvPr/>
          </p:nvSpPr>
          <p:spPr bwMode="auto">
            <a:xfrm>
              <a:off x="3888" y="1824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0    0   0   1</a:t>
              </a:r>
            </a:p>
          </p:txBody>
        </p:sp>
        <p:sp>
          <p:nvSpPr>
            <p:cNvPr id="809064" name="Text Box 104"/>
            <p:cNvSpPr txBox="1">
              <a:spLocks noChangeArrowheads="1"/>
            </p:cNvSpPr>
            <p:nvPr/>
          </p:nvSpPr>
          <p:spPr bwMode="auto">
            <a:xfrm>
              <a:off x="3888" y="2071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0    1    0  0</a:t>
              </a:r>
            </a:p>
          </p:txBody>
        </p:sp>
      </p:grpSp>
      <p:grpSp>
        <p:nvGrpSpPr>
          <p:cNvPr id="809093" name="Group 133"/>
          <p:cNvGrpSpPr>
            <a:grpSpLocks/>
          </p:cNvGrpSpPr>
          <p:nvPr/>
        </p:nvGrpSpPr>
        <p:grpSpPr bwMode="auto">
          <a:xfrm>
            <a:off x="5257800" y="1093788"/>
            <a:ext cx="2743200" cy="2498725"/>
            <a:chOff x="3312" y="785"/>
            <a:chExt cx="1728" cy="1574"/>
          </a:xfrm>
        </p:grpSpPr>
        <p:grpSp>
          <p:nvGrpSpPr>
            <p:cNvPr id="809094" name="Group 134"/>
            <p:cNvGrpSpPr>
              <a:grpSpLocks/>
            </p:cNvGrpSpPr>
            <p:nvPr/>
          </p:nvGrpSpPr>
          <p:grpSpPr bwMode="auto">
            <a:xfrm>
              <a:off x="3312" y="785"/>
              <a:ext cx="1728" cy="1568"/>
              <a:chOff x="3188" y="643"/>
              <a:chExt cx="1948" cy="1872"/>
            </a:xfrm>
          </p:grpSpPr>
          <p:grpSp>
            <p:nvGrpSpPr>
              <p:cNvPr id="809095" name="Group 135"/>
              <p:cNvGrpSpPr>
                <a:grpSpLocks/>
              </p:cNvGrpSpPr>
              <p:nvPr/>
            </p:nvGrpSpPr>
            <p:grpSpPr bwMode="auto">
              <a:xfrm>
                <a:off x="3792" y="1171"/>
                <a:ext cx="1344" cy="1344"/>
                <a:chOff x="3264" y="1104"/>
                <a:chExt cx="1344" cy="1344"/>
              </a:xfrm>
            </p:grpSpPr>
            <p:sp>
              <p:nvSpPr>
                <p:cNvPr id="809096" name="Rectangle 136"/>
                <p:cNvSpPr>
                  <a:spLocks noChangeArrowheads="1"/>
                </p:cNvSpPr>
                <p:nvPr/>
              </p:nvSpPr>
              <p:spPr bwMode="auto">
                <a:xfrm>
                  <a:off x="3264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809097" name="Rectangle 137"/>
                <p:cNvSpPr>
                  <a:spLocks noChangeArrowheads="1"/>
                </p:cNvSpPr>
                <p:nvPr/>
              </p:nvSpPr>
              <p:spPr bwMode="auto">
                <a:xfrm>
                  <a:off x="3600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809098" name="Rectangle 138"/>
                <p:cNvSpPr>
                  <a:spLocks noChangeArrowheads="1"/>
                </p:cNvSpPr>
                <p:nvPr/>
              </p:nvSpPr>
              <p:spPr bwMode="auto">
                <a:xfrm>
                  <a:off x="3936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099" name="Rectangle 139"/>
                <p:cNvSpPr>
                  <a:spLocks noChangeArrowheads="1"/>
                </p:cNvSpPr>
                <p:nvPr/>
              </p:nvSpPr>
              <p:spPr bwMode="auto">
                <a:xfrm>
                  <a:off x="4272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100" name="Rectangle 140"/>
                <p:cNvSpPr>
                  <a:spLocks noChangeArrowheads="1"/>
                </p:cNvSpPr>
                <p:nvPr/>
              </p:nvSpPr>
              <p:spPr bwMode="auto">
                <a:xfrm>
                  <a:off x="3264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101" name="Rectangle 141"/>
                <p:cNvSpPr>
                  <a:spLocks noChangeArrowheads="1"/>
                </p:cNvSpPr>
                <p:nvPr/>
              </p:nvSpPr>
              <p:spPr bwMode="auto">
                <a:xfrm>
                  <a:off x="3600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102" name="Rectangle 142"/>
                <p:cNvSpPr>
                  <a:spLocks noChangeArrowheads="1"/>
                </p:cNvSpPr>
                <p:nvPr/>
              </p:nvSpPr>
              <p:spPr bwMode="auto">
                <a:xfrm>
                  <a:off x="3936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103" name="Rectangle 143"/>
                <p:cNvSpPr>
                  <a:spLocks noChangeArrowheads="1"/>
                </p:cNvSpPr>
                <p:nvPr/>
              </p:nvSpPr>
              <p:spPr bwMode="auto">
                <a:xfrm>
                  <a:off x="4272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104" name="Rectangle 144"/>
                <p:cNvSpPr>
                  <a:spLocks noChangeArrowheads="1"/>
                </p:cNvSpPr>
                <p:nvPr/>
              </p:nvSpPr>
              <p:spPr bwMode="auto">
                <a:xfrm>
                  <a:off x="3264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105" name="Rectangle 145"/>
                <p:cNvSpPr>
                  <a:spLocks noChangeArrowheads="1"/>
                </p:cNvSpPr>
                <p:nvPr/>
              </p:nvSpPr>
              <p:spPr bwMode="auto">
                <a:xfrm>
                  <a:off x="3600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106" name="Rectangle 146"/>
                <p:cNvSpPr>
                  <a:spLocks noChangeArrowheads="1"/>
                </p:cNvSpPr>
                <p:nvPr/>
              </p:nvSpPr>
              <p:spPr bwMode="auto">
                <a:xfrm>
                  <a:off x="3936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107" name="Rectangle 147"/>
                <p:cNvSpPr>
                  <a:spLocks noChangeArrowheads="1"/>
                </p:cNvSpPr>
                <p:nvPr/>
              </p:nvSpPr>
              <p:spPr bwMode="auto">
                <a:xfrm>
                  <a:off x="4272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108" name="Rectangle 148"/>
                <p:cNvSpPr>
                  <a:spLocks noChangeArrowheads="1"/>
                </p:cNvSpPr>
                <p:nvPr/>
              </p:nvSpPr>
              <p:spPr bwMode="auto">
                <a:xfrm>
                  <a:off x="3264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109" name="Rectangle 149"/>
                <p:cNvSpPr>
                  <a:spLocks noChangeArrowheads="1"/>
                </p:cNvSpPr>
                <p:nvPr/>
              </p:nvSpPr>
              <p:spPr bwMode="auto">
                <a:xfrm>
                  <a:off x="3600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110" name="Rectangle 150"/>
                <p:cNvSpPr>
                  <a:spLocks noChangeArrowheads="1"/>
                </p:cNvSpPr>
                <p:nvPr/>
              </p:nvSpPr>
              <p:spPr bwMode="auto">
                <a:xfrm>
                  <a:off x="3936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111" name="Rectangle 151"/>
                <p:cNvSpPr>
                  <a:spLocks noChangeArrowheads="1"/>
                </p:cNvSpPr>
                <p:nvPr/>
              </p:nvSpPr>
              <p:spPr bwMode="auto">
                <a:xfrm>
                  <a:off x="4272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09112" name="Text Box 152"/>
              <p:cNvSpPr txBox="1">
                <a:spLocks noChangeArrowheads="1"/>
              </p:cNvSpPr>
              <p:nvPr/>
            </p:nvSpPr>
            <p:spPr bwMode="auto">
              <a:xfrm>
                <a:off x="3188" y="1206"/>
                <a:ext cx="179" cy="10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  <a:p>
                <a:endParaRPr lang="en-US" sz="800">
                  <a:solidFill>
                    <a:srgbClr val="A50021"/>
                  </a:solidFill>
                </a:endParaRPr>
              </a:p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  <a:p>
                <a:endParaRPr lang="en-US" sz="800">
                  <a:solidFill>
                    <a:srgbClr val="A50021"/>
                  </a:solidFill>
                </a:endParaRPr>
              </a:p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</p:txBody>
          </p:sp>
          <p:sp>
            <p:nvSpPr>
              <p:cNvPr id="809113" name="Text Box 153"/>
              <p:cNvSpPr txBox="1">
                <a:spLocks noChangeArrowheads="1"/>
              </p:cNvSpPr>
              <p:nvPr/>
            </p:nvSpPr>
            <p:spPr bwMode="auto">
              <a:xfrm rot="2784656">
                <a:off x="3679" y="807"/>
                <a:ext cx="213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A50021"/>
                    </a:solidFill>
                  </a:rPr>
                  <a:t> </a:t>
                </a:r>
              </a:p>
            </p:txBody>
          </p:sp>
          <p:sp>
            <p:nvSpPr>
              <p:cNvPr id="809114" name="Text Box 154"/>
              <p:cNvSpPr txBox="1">
                <a:spLocks noChangeArrowheads="1"/>
              </p:cNvSpPr>
              <p:nvPr/>
            </p:nvSpPr>
            <p:spPr bwMode="auto">
              <a:xfrm rot="2784656">
                <a:off x="3974" y="725"/>
                <a:ext cx="212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A50021"/>
                    </a:solidFill>
                  </a:rPr>
                  <a:t> </a:t>
                </a:r>
              </a:p>
            </p:txBody>
          </p:sp>
          <p:sp>
            <p:nvSpPr>
              <p:cNvPr id="809115" name="Text Box 155"/>
              <p:cNvSpPr txBox="1">
                <a:spLocks noChangeArrowheads="1"/>
              </p:cNvSpPr>
              <p:nvPr/>
            </p:nvSpPr>
            <p:spPr bwMode="auto">
              <a:xfrm rot="2784656">
                <a:off x="4038" y="783"/>
                <a:ext cx="345" cy="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>
                <a:spAutoFit/>
              </a:bodyPr>
              <a:lstStyle/>
              <a:p>
                <a:endParaRPr lang="en-US" sz="1800" b="1">
                  <a:solidFill>
                    <a:srgbClr val="A50021"/>
                  </a:solidFill>
                </a:endParaRPr>
              </a:p>
            </p:txBody>
          </p:sp>
          <p:sp>
            <p:nvSpPr>
              <p:cNvPr id="809116" name="Text Box 156"/>
              <p:cNvSpPr txBox="1">
                <a:spLocks noChangeArrowheads="1"/>
              </p:cNvSpPr>
              <p:nvPr/>
            </p:nvSpPr>
            <p:spPr bwMode="auto">
              <a:xfrm rot="2784656">
                <a:off x="4741" y="804"/>
                <a:ext cx="212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A50021"/>
                    </a:solidFill>
                  </a:rPr>
                  <a:t> </a:t>
                </a:r>
              </a:p>
            </p:txBody>
          </p:sp>
        </p:grpSp>
        <p:sp>
          <p:nvSpPr>
            <p:cNvPr id="809117" name="Text Box 157"/>
            <p:cNvSpPr txBox="1">
              <a:spLocks noChangeArrowheads="1"/>
            </p:cNvSpPr>
            <p:nvPr/>
          </p:nvSpPr>
          <p:spPr bwMode="auto">
            <a:xfrm>
              <a:off x="3888" y="1248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0    1   0   0</a:t>
              </a:r>
            </a:p>
          </p:txBody>
        </p:sp>
        <p:sp>
          <p:nvSpPr>
            <p:cNvPr id="809118" name="Text Box 158"/>
            <p:cNvSpPr txBox="1">
              <a:spLocks noChangeArrowheads="1"/>
            </p:cNvSpPr>
            <p:nvPr/>
          </p:nvSpPr>
          <p:spPr bwMode="auto">
            <a:xfrm>
              <a:off x="3888" y="1536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0    0   1   0</a:t>
              </a:r>
            </a:p>
          </p:txBody>
        </p:sp>
        <p:sp>
          <p:nvSpPr>
            <p:cNvPr id="809119" name="Text Box 159"/>
            <p:cNvSpPr txBox="1">
              <a:spLocks noChangeArrowheads="1"/>
            </p:cNvSpPr>
            <p:nvPr/>
          </p:nvSpPr>
          <p:spPr bwMode="auto">
            <a:xfrm>
              <a:off x="3888" y="1824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0    0   0   1</a:t>
              </a:r>
            </a:p>
          </p:txBody>
        </p:sp>
        <p:sp>
          <p:nvSpPr>
            <p:cNvPr id="809120" name="Text Box 160"/>
            <p:cNvSpPr txBox="1">
              <a:spLocks noChangeArrowheads="1"/>
            </p:cNvSpPr>
            <p:nvPr/>
          </p:nvSpPr>
          <p:spPr bwMode="auto">
            <a:xfrm>
              <a:off x="3888" y="2071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0    1    0  0</a:t>
              </a:r>
            </a:p>
          </p:txBody>
        </p:sp>
      </p:grpSp>
      <p:sp>
        <p:nvSpPr>
          <p:cNvPr id="809121" name="Text Box 161"/>
          <p:cNvSpPr txBox="1">
            <a:spLocks noChangeArrowheads="1"/>
          </p:cNvSpPr>
          <p:nvPr/>
        </p:nvSpPr>
        <p:spPr bwMode="auto">
          <a:xfrm>
            <a:off x="2876550" y="4724400"/>
            <a:ext cx="32496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accent2"/>
                </a:solidFill>
              </a:rPr>
              <a:t>X                =</a:t>
            </a:r>
          </a:p>
        </p:txBody>
      </p:sp>
      <p:grpSp>
        <p:nvGrpSpPr>
          <p:cNvPr id="809152" name="Group 192"/>
          <p:cNvGrpSpPr>
            <a:grpSpLocks/>
          </p:cNvGrpSpPr>
          <p:nvPr/>
        </p:nvGrpSpPr>
        <p:grpSpPr bwMode="auto">
          <a:xfrm>
            <a:off x="5257800" y="1109663"/>
            <a:ext cx="2743200" cy="2482850"/>
            <a:chOff x="3312" y="795"/>
            <a:chExt cx="1728" cy="1564"/>
          </a:xfrm>
        </p:grpSpPr>
        <p:grpSp>
          <p:nvGrpSpPr>
            <p:cNvPr id="809035" name="Group 75"/>
            <p:cNvGrpSpPr>
              <a:grpSpLocks/>
            </p:cNvGrpSpPr>
            <p:nvPr/>
          </p:nvGrpSpPr>
          <p:grpSpPr bwMode="auto">
            <a:xfrm>
              <a:off x="3312" y="835"/>
              <a:ext cx="1728" cy="1524"/>
              <a:chOff x="3312" y="835"/>
              <a:chExt cx="1728" cy="1524"/>
            </a:xfrm>
          </p:grpSpPr>
          <p:grpSp>
            <p:nvGrpSpPr>
              <p:cNvPr id="808998" name="Group 38"/>
              <p:cNvGrpSpPr>
                <a:grpSpLocks/>
              </p:cNvGrpSpPr>
              <p:nvPr/>
            </p:nvGrpSpPr>
            <p:grpSpPr bwMode="auto">
              <a:xfrm>
                <a:off x="3312" y="835"/>
                <a:ext cx="1728" cy="1518"/>
                <a:chOff x="3188" y="703"/>
                <a:chExt cx="1948" cy="1812"/>
              </a:xfrm>
            </p:grpSpPr>
            <p:grpSp>
              <p:nvGrpSpPr>
                <p:cNvPr id="808990" name="Group 30"/>
                <p:cNvGrpSpPr>
                  <a:grpSpLocks/>
                </p:cNvGrpSpPr>
                <p:nvPr/>
              </p:nvGrpSpPr>
              <p:grpSpPr bwMode="auto">
                <a:xfrm>
                  <a:off x="3792" y="1171"/>
                  <a:ext cx="1344" cy="1344"/>
                  <a:chOff x="3264" y="1104"/>
                  <a:chExt cx="1344" cy="1344"/>
                </a:xfrm>
              </p:grpSpPr>
              <p:sp>
                <p:nvSpPr>
                  <p:cNvPr id="808974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  <p:sp>
                <p:nvSpPr>
                  <p:cNvPr id="808975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  <p:sp>
                <p:nvSpPr>
                  <p:cNvPr id="808976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8977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8978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8979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8980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8981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8982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8983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8984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8985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8986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8987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8988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8989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08992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188" y="1206"/>
                  <a:ext cx="578" cy="128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rgbClr val="A50021"/>
                      </a:solidFill>
                    </a:rPr>
                    <a:t>Joe</a:t>
                  </a:r>
                </a:p>
                <a:p>
                  <a:endParaRPr lang="en-US" sz="800">
                    <a:solidFill>
                      <a:srgbClr val="A50021"/>
                    </a:solidFill>
                  </a:endParaRPr>
                </a:p>
                <a:p>
                  <a:r>
                    <a:rPr lang="en-US" sz="1800">
                      <a:solidFill>
                        <a:srgbClr val="A50021"/>
                      </a:solidFill>
                    </a:rPr>
                    <a:t>Mary</a:t>
                  </a:r>
                </a:p>
                <a:p>
                  <a:endParaRPr lang="en-US" sz="800">
                    <a:solidFill>
                      <a:srgbClr val="A50021"/>
                    </a:solidFill>
                  </a:endParaRPr>
                </a:p>
                <a:p>
                  <a:r>
                    <a:rPr lang="en-US" sz="1800">
                      <a:solidFill>
                        <a:srgbClr val="A50021"/>
                      </a:solidFill>
                    </a:rPr>
                    <a:t>Tsuen</a:t>
                  </a:r>
                </a:p>
                <a:p>
                  <a:endParaRPr lang="en-US" sz="1800">
                    <a:solidFill>
                      <a:srgbClr val="A50021"/>
                    </a:solidFill>
                  </a:endParaRPr>
                </a:p>
                <a:p>
                  <a:r>
                    <a:rPr lang="en-US" sz="1800">
                      <a:solidFill>
                        <a:srgbClr val="A50021"/>
                      </a:solidFill>
                    </a:rPr>
                    <a:t>Lily</a:t>
                  </a:r>
                </a:p>
              </p:txBody>
            </p:sp>
            <p:sp>
              <p:nvSpPr>
                <p:cNvPr id="808994" name="Text Box 34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3679" y="805"/>
                  <a:ext cx="212" cy="2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  <p:sp>
              <p:nvSpPr>
                <p:cNvPr id="808995" name="Text Box 35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3915" y="847"/>
                  <a:ext cx="550" cy="2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rgbClr val="A50021"/>
                      </a:solidFill>
                    </a:rPr>
                    <a:t>Mary</a:t>
                  </a:r>
                </a:p>
              </p:txBody>
            </p:sp>
            <p:sp>
              <p:nvSpPr>
                <p:cNvPr id="808996" name="Text Box 36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4239" y="688"/>
                  <a:ext cx="212" cy="2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  <p:sp>
              <p:nvSpPr>
                <p:cNvPr id="808997" name="Text Box 37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4706" y="877"/>
                  <a:ext cx="416" cy="2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rgbClr val="A50021"/>
                      </a:solidFill>
                    </a:rPr>
                    <a:t>Lily</a:t>
                  </a:r>
                </a:p>
              </p:txBody>
            </p:sp>
          </p:grpSp>
          <p:sp>
            <p:nvSpPr>
              <p:cNvPr id="808999" name="Text Box 39"/>
              <p:cNvSpPr txBox="1">
                <a:spLocks noChangeArrowheads="1"/>
              </p:cNvSpPr>
              <p:nvPr/>
            </p:nvSpPr>
            <p:spPr bwMode="auto">
              <a:xfrm>
                <a:off x="3888" y="1248"/>
                <a:ext cx="11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0    1   0   0</a:t>
                </a:r>
              </a:p>
            </p:txBody>
          </p:sp>
          <p:sp>
            <p:nvSpPr>
              <p:cNvPr id="809000" name="Text Box 40"/>
              <p:cNvSpPr txBox="1">
                <a:spLocks noChangeArrowheads="1"/>
              </p:cNvSpPr>
              <p:nvPr/>
            </p:nvSpPr>
            <p:spPr bwMode="auto">
              <a:xfrm>
                <a:off x="3888" y="1536"/>
                <a:ext cx="11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0    0   1   0</a:t>
                </a:r>
              </a:p>
            </p:txBody>
          </p:sp>
          <p:sp>
            <p:nvSpPr>
              <p:cNvPr id="809002" name="Text Box 42"/>
              <p:cNvSpPr txBox="1">
                <a:spLocks noChangeArrowheads="1"/>
              </p:cNvSpPr>
              <p:nvPr/>
            </p:nvSpPr>
            <p:spPr bwMode="auto">
              <a:xfrm>
                <a:off x="3888" y="1824"/>
                <a:ext cx="11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0    0   0   1</a:t>
                </a:r>
              </a:p>
            </p:txBody>
          </p:sp>
          <p:sp>
            <p:nvSpPr>
              <p:cNvPr id="809003" name="Text Box 43"/>
              <p:cNvSpPr txBox="1">
                <a:spLocks noChangeArrowheads="1"/>
              </p:cNvSpPr>
              <p:nvPr/>
            </p:nvSpPr>
            <p:spPr bwMode="auto">
              <a:xfrm>
                <a:off x="3888" y="2071"/>
                <a:ext cx="11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0    1    0  0</a:t>
                </a:r>
              </a:p>
            </p:txBody>
          </p:sp>
        </p:grpSp>
        <p:sp>
          <p:nvSpPr>
            <p:cNvPr id="809150" name="Rectangle 190"/>
            <p:cNvSpPr>
              <a:spLocks noChangeArrowheads="1"/>
            </p:cNvSpPr>
            <p:nvPr/>
          </p:nvSpPr>
          <p:spPr bwMode="auto">
            <a:xfrm rot="3022391">
              <a:off x="3772" y="981"/>
              <a:ext cx="36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A50021"/>
                  </a:solidFill>
                </a:rPr>
                <a:t>Joe</a:t>
              </a:r>
            </a:p>
          </p:txBody>
        </p:sp>
        <p:sp>
          <p:nvSpPr>
            <p:cNvPr id="809151" name="Rectangle 191"/>
            <p:cNvSpPr>
              <a:spLocks noChangeArrowheads="1"/>
            </p:cNvSpPr>
            <p:nvPr/>
          </p:nvSpPr>
          <p:spPr bwMode="auto">
            <a:xfrm rot="3022391">
              <a:off x="4261" y="936"/>
              <a:ext cx="5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A50021"/>
                  </a:solidFill>
                </a:rPr>
                <a:t>Tsuen</a:t>
              </a:r>
            </a:p>
          </p:txBody>
        </p:sp>
      </p:grpSp>
      <p:grpSp>
        <p:nvGrpSpPr>
          <p:cNvPr id="809153" name="Group 193"/>
          <p:cNvGrpSpPr>
            <a:grpSpLocks/>
          </p:cNvGrpSpPr>
          <p:nvPr/>
        </p:nvGrpSpPr>
        <p:grpSpPr bwMode="auto">
          <a:xfrm>
            <a:off x="6096000" y="3581400"/>
            <a:ext cx="2743200" cy="2482850"/>
            <a:chOff x="3312" y="795"/>
            <a:chExt cx="1728" cy="1564"/>
          </a:xfrm>
        </p:grpSpPr>
        <p:grpSp>
          <p:nvGrpSpPr>
            <p:cNvPr id="809154" name="Group 194"/>
            <p:cNvGrpSpPr>
              <a:grpSpLocks/>
            </p:cNvGrpSpPr>
            <p:nvPr/>
          </p:nvGrpSpPr>
          <p:grpSpPr bwMode="auto">
            <a:xfrm>
              <a:off x="3312" y="835"/>
              <a:ext cx="1728" cy="1524"/>
              <a:chOff x="3312" y="835"/>
              <a:chExt cx="1728" cy="1524"/>
            </a:xfrm>
          </p:grpSpPr>
          <p:grpSp>
            <p:nvGrpSpPr>
              <p:cNvPr id="809155" name="Group 195"/>
              <p:cNvGrpSpPr>
                <a:grpSpLocks/>
              </p:cNvGrpSpPr>
              <p:nvPr/>
            </p:nvGrpSpPr>
            <p:grpSpPr bwMode="auto">
              <a:xfrm>
                <a:off x="3312" y="835"/>
                <a:ext cx="1728" cy="1518"/>
                <a:chOff x="3188" y="703"/>
                <a:chExt cx="1948" cy="1812"/>
              </a:xfrm>
            </p:grpSpPr>
            <p:grpSp>
              <p:nvGrpSpPr>
                <p:cNvPr id="809156" name="Group 196"/>
                <p:cNvGrpSpPr>
                  <a:grpSpLocks/>
                </p:cNvGrpSpPr>
                <p:nvPr/>
              </p:nvGrpSpPr>
              <p:grpSpPr bwMode="auto">
                <a:xfrm>
                  <a:off x="3792" y="1171"/>
                  <a:ext cx="1344" cy="1344"/>
                  <a:chOff x="3264" y="1104"/>
                  <a:chExt cx="1344" cy="1344"/>
                </a:xfrm>
              </p:grpSpPr>
              <p:sp>
                <p:nvSpPr>
                  <p:cNvPr id="809157" name="Rectangle 197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  <p:sp>
                <p:nvSpPr>
                  <p:cNvPr id="809158" name="Rectangle 198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  <p:sp>
                <p:nvSpPr>
                  <p:cNvPr id="809159" name="Rectangle 19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9160" name="Rectangle 200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9161" name="Rectangle 201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9162" name="Rectangle 202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9163" name="Rectangle 20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9164" name="Rectangle 204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9165" name="Rectangle 205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9166" name="Rectangle 206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9167" name="Rectangle 207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9168" name="Rectangle 208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9169" name="Rectangle 209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9170" name="Rectangle 210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9171" name="Rectangle 211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9172" name="Rectangle 212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09173" name="Text Box 213"/>
                <p:cNvSpPr txBox="1">
                  <a:spLocks noChangeArrowheads="1"/>
                </p:cNvSpPr>
                <p:nvPr/>
              </p:nvSpPr>
              <p:spPr bwMode="auto">
                <a:xfrm>
                  <a:off x="3188" y="1206"/>
                  <a:ext cx="578" cy="128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rgbClr val="A50021"/>
                      </a:solidFill>
                    </a:rPr>
                    <a:t>Joe</a:t>
                  </a:r>
                </a:p>
                <a:p>
                  <a:endParaRPr lang="en-US" sz="800">
                    <a:solidFill>
                      <a:srgbClr val="A50021"/>
                    </a:solidFill>
                  </a:endParaRPr>
                </a:p>
                <a:p>
                  <a:r>
                    <a:rPr lang="en-US" sz="1800">
                      <a:solidFill>
                        <a:srgbClr val="A50021"/>
                      </a:solidFill>
                    </a:rPr>
                    <a:t>Mary</a:t>
                  </a:r>
                </a:p>
                <a:p>
                  <a:endParaRPr lang="en-US" sz="800">
                    <a:solidFill>
                      <a:srgbClr val="A50021"/>
                    </a:solidFill>
                  </a:endParaRPr>
                </a:p>
                <a:p>
                  <a:r>
                    <a:rPr lang="en-US" sz="1800">
                      <a:solidFill>
                        <a:srgbClr val="A50021"/>
                      </a:solidFill>
                    </a:rPr>
                    <a:t>Tsuen</a:t>
                  </a:r>
                </a:p>
                <a:p>
                  <a:endParaRPr lang="en-US" sz="1800">
                    <a:solidFill>
                      <a:srgbClr val="A50021"/>
                    </a:solidFill>
                  </a:endParaRPr>
                </a:p>
                <a:p>
                  <a:r>
                    <a:rPr lang="en-US" sz="1800">
                      <a:solidFill>
                        <a:srgbClr val="A50021"/>
                      </a:solidFill>
                    </a:rPr>
                    <a:t>Lily</a:t>
                  </a:r>
                </a:p>
              </p:txBody>
            </p:sp>
            <p:sp>
              <p:nvSpPr>
                <p:cNvPr id="809174" name="Text Box 214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3679" y="805"/>
                  <a:ext cx="212" cy="2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  <p:sp>
              <p:nvSpPr>
                <p:cNvPr id="809175" name="Text Box 215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3914" y="848"/>
                  <a:ext cx="551" cy="2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rgbClr val="A50021"/>
                      </a:solidFill>
                    </a:rPr>
                    <a:t>Mary</a:t>
                  </a:r>
                </a:p>
              </p:txBody>
            </p:sp>
            <p:sp>
              <p:nvSpPr>
                <p:cNvPr id="809176" name="Text Box 216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4239" y="688"/>
                  <a:ext cx="212" cy="2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  <p:sp>
              <p:nvSpPr>
                <p:cNvPr id="809177" name="Text Box 217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4708" y="877"/>
                  <a:ext cx="416" cy="2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rgbClr val="A50021"/>
                      </a:solidFill>
                    </a:rPr>
                    <a:t>Lily</a:t>
                  </a:r>
                </a:p>
              </p:txBody>
            </p:sp>
          </p:grpSp>
          <p:sp>
            <p:nvSpPr>
              <p:cNvPr id="809178" name="Text Box 218"/>
              <p:cNvSpPr txBox="1">
                <a:spLocks noChangeArrowheads="1"/>
              </p:cNvSpPr>
              <p:nvPr/>
            </p:nvSpPr>
            <p:spPr bwMode="auto">
              <a:xfrm>
                <a:off x="3888" y="1248"/>
                <a:ext cx="11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0    0   1   0</a:t>
                </a:r>
              </a:p>
            </p:txBody>
          </p:sp>
          <p:sp>
            <p:nvSpPr>
              <p:cNvPr id="809179" name="Text Box 219"/>
              <p:cNvSpPr txBox="1">
                <a:spLocks noChangeArrowheads="1"/>
              </p:cNvSpPr>
              <p:nvPr/>
            </p:nvSpPr>
            <p:spPr bwMode="auto">
              <a:xfrm>
                <a:off x="3888" y="1536"/>
                <a:ext cx="11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0    0   0   1</a:t>
                </a:r>
              </a:p>
            </p:txBody>
          </p:sp>
          <p:sp>
            <p:nvSpPr>
              <p:cNvPr id="809180" name="Text Box 220"/>
              <p:cNvSpPr txBox="1">
                <a:spLocks noChangeArrowheads="1"/>
              </p:cNvSpPr>
              <p:nvPr/>
            </p:nvSpPr>
            <p:spPr bwMode="auto">
              <a:xfrm>
                <a:off x="3888" y="1824"/>
                <a:ext cx="11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0    1    0  0</a:t>
                </a:r>
              </a:p>
            </p:txBody>
          </p:sp>
          <p:sp>
            <p:nvSpPr>
              <p:cNvPr id="809181" name="Text Box 221"/>
              <p:cNvSpPr txBox="1">
                <a:spLocks noChangeArrowheads="1"/>
              </p:cNvSpPr>
              <p:nvPr/>
            </p:nvSpPr>
            <p:spPr bwMode="auto">
              <a:xfrm>
                <a:off x="3888" y="2071"/>
                <a:ext cx="11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0    0   1   0</a:t>
                </a:r>
              </a:p>
            </p:txBody>
          </p:sp>
        </p:grpSp>
        <p:sp>
          <p:nvSpPr>
            <p:cNvPr id="809182" name="Rectangle 222"/>
            <p:cNvSpPr>
              <a:spLocks noChangeArrowheads="1"/>
            </p:cNvSpPr>
            <p:nvPr/>
          </p:nvSpPr>
          <p:spPr bwMode="auto">
            <a:xfrm rot="3022391">
              <a:off x="3772" y="981"/>
              <a:ext cx="36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A50021"/>
                  </a:solidFill>
                </a:rPr>
                <a:t>Joe</a:t>
              </a:r>
            </a:p>
          </p:txBody>
        </p:sp>
        <p:sp>
          <p:nvSpPr>
            <p:cNvPr id="809183" name="Rectangle 223"/>
            <p:cNvSpPr>
              <a:spLocks noChangeArrowheads="1"/>
            </p:cNvSpPr>
            <p:nvPr/>
          </p:nvSpPr>
          <p:spPr bwMode="auto">
            <a:xfrm rot="3022391">
              <a:off x="4261" y="936"/>
              <a:ext cx="5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A50021"/>
                  </a:solidFill>
                </a:rPr>
                <a:t>Tsuen</a:t>
              </a:r>
            </a:p>
          </p:txBody>
        </p:sp>
      </p:grpSp>
      <p:sp>
        <p:nvSpPr>
          <p:cNvPr id="809184" name="Text Box 224"/>
          <p:cNvSpPr txBox="1">
            <a:spLocks noChangeArrowheads="1"/>
          </p:cNvSpPr>
          <p:nvPr/>
        </p:nvSpPr>
        <p:spPr bwMode="auto">
          <a:xfrm>
            <a:off x="76200" y="6232525"/>
            <a:ext cx="899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The resulting matrix shows us which vertices are exactly </a:t>
            </a:r>
            <a:r>
              <a:rPr lang="en-US" sz="2000">
                <a:solidFill>
                  <a:srgbClr val="006666"/>
                </a:solidFill>
              </a:rPr>
              <a:t>two edges</a:t>
            </a:r>
            <a:r>
              <a:rPr lang="en-US" sz="2000"/>
              <a:t> apart.</a:t>
            </a:r>
          </a:p>
        </p:txBody>
      </p:sp>
      <p:sp>
        <p:nvSpPr>
          <p:cNvPr id="809185" name="Text Box 225"/>
          <p:cNvSpPr txBox="1">
            <a:spLocks noChangeArrowheads="1"/>
          </p:cNvSpPr>
          <p:nvPr/>
        </p:nvSpPr>
        <p:spPr bwMode="auto">
          <a:xfrm>
            <a:off x="8023225" y="4300538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809186" name="Line 226"/>
          <p:cNvSpPr>
            <a:spLocks noChangeShapeType="1"/>
          </p:cNvSpPr>
          <p:nvPr/>
        </p:nvSpPr>
        <p:spPr bwMode="auto">
          <a:xfrm>
            <a:off x="1381125" y="1600200"/>
            <a:ext cx="9906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09187" name="Line 227"/>
          <p:cNvSpPr>
            <a:spLocks noChangeShapeType="1"/>
          </p:cNvSpPr>
          <p:nvPr/>
        </p:nvSpPr>
        <p:spPr bwMode="auto">
          <a:xfrm flipH="1">
            <a:off x="1360488" y="1774825"/>
            <a:ext cx="1077912" cy="523875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809190" name="Group 230"/>
          <p:cNvGrpSpPr>
            <a:grpSpLocks/>
          </p:cNvGrpSpPr>
          <p:nvPr/>
        </p:nvGrpSpPr>
        <p:grpSpPr bwMode="auto">
          <a:xfrm>
            <a:off x="6172200" y="3854450"/>
            <a:ext cx="1830388" cy="793750"/>
            <a:chOff x="3888" y="2524"/>
            <a:chExt cx="1153" cy="500"/>
          </a:xfrm>
        </p:grpSpPr>
        <p:sp>
          <p:nvSpPr>
            <p:cNvPr id="809188" name="Line 228"/>
            <p:cNvSpPr>
              <a:spLocks noChangeShapeType="1"/>
            </p:cNvSpPr>
            <p:nvPr/>
          </p:nvSpPr>
          <p:spPr bwMode="auto">
            <a:xfrm>
              <a:off x="3888" y="3024"/>
              <a:ext cx="336" cy="0"/>
            </a:xfrm>
            <a:prstGeom prst="line">
              <a:avLst/>
            </a:prstGeom>
            <a:noFill/>
            <a:ln w="412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09189" name="Line 229"/>
            <p:cNvSpPr>
              <a:spLocks noChangeShapeType="1"/>
            </p:cNvSpPr>
            <p:nvPr/>
          </p:nvSpPr>
          <p:spPr bwMode="auto">
            <a:xfrm>
              <a:off x="4856" y="2524"/>
              <a:ext cx="185" cy="240"/>
            </a:xfrm>
            <a:prstGeom prst="line">
              <a:avLst/>
            </a:prstGeom>
            <a:noFill/>
            <a:ln w="412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09194" name="Group 234"/>
          <p:cNvGrpSpPr>
            <a:grpSpLocks/>
          </p:cNvGrpSpPr>
          <p:nvPr/>
        </p:nvGrpSpPr>
        <p:grpSpPr bwMode="auto">
          <a:xfrm>
            <a:off x="6172200" y="3929063"/>
            <a:ext cx="2351088" cy="1176337"/>
            <a:chOff x="3888" y="2475"/>
            <a:chExt cx="1481" cy="741"/>
          </a:xfrm>
        </p:grpSpPr>
        <p:sp>
          <p:nvSpPr>
            <p:cNvPr id="809192" name="Line 232"/>
            <p:cNvSpPr>
              <a:spLocks noChangeShapeType="1"/>
            </p:cNvSpPr>
            <p:nvPr/>
          </p:nvSpPr>
          <p:spPr bwMode="auto">
            <a:xfrm>
              <a:off x="3888" y="3216"/>
              <a:ext cx="336" cy="0"/>
            </a:xfrm>
            <a:prstGeom prst="line">
              <a:avLst/>
            </a:prstGeom>
            <a:noFill/>
            <a:ln w="412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09193" name="Line 233"/>
            <p:cNvSpPr>
              <a:spLocks noChangeShapeType="1"/>
            </p:cNvSpPr>
            <p:nvPr/>
          </p:nvSpPr>
          <p:spPr bwMode="auto">
            <a:xfrm>
              <a:off x="5184" y="2475"/>
              <a:ext cx="185" cy="213"/>
            </a:xfrm>
            <a:prstGeom prst="line">
              <a:avLst/>
            </a:prstGeom>
            <a:noFill/>
            <a:ln w="412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809195" name="Text Box 235"/>
          <p:cNvSpPr txBox="1">
            <a:spLocks noChangeArrowheads="1"/>
          </p:cNvSpPr>
          <p:nvPr/>
        </p:nvSpPr>
        <p:spPr bwMode="auto">
          <a:xfrm>
            <a:off x="8486775" y="4756150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809197" name="Line 237"/>
          <p:cNvSpPr>
            <a:spLocks noChangeShapeType="1"/>
          </p:cNvSpPr>
          <p:nvPr/>
        </p:nvSpPr>
        <p:spPr bwMode="auto">
          <a:xfrm flipH="1">
            <a:off x="1371600" y="1763713"/>
            <a:ext cx="1077913" cy="523875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09198" name="Line 238"/>
          <p:cNvSpPr>
            <a:spLocks noChangeShapeType="1"/>
          </p:cNvSpPr>
          <p:nvPr/>
        </p:nvSpPr>
        <p:spPr bwMode="auto">
          <a:xfrm>
            <a:off x="1403350" y="2438400"/>
            <a:ext cx="9906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09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09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08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08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9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9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48148E-6 L -0.58924 0.3715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809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462" y="1856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11111E-6 L -0.27031 0.3636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8090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24" y="18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09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09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09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09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09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09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09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09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09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091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09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09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80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09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09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091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09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809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809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64" grpId="0"/>
      <p:bldP spid="808973" grpId="0"/>
      <p:bldP spid="809006" grpId="0"/>
      <p:bldP spid="809121" grpId="0"/>
      <p:bldP spid="809184" grpId="0"/>
      <p:bldP spid="809185" grpId="0"/>
      <p:bldP spid="809185" grpId="1"/>
      <p:bldP spid="809186" grpId="0" animBg="1"/>
      <p:bldP spid="809186" grpId="1" animBg="1"/>
      <p:bldP spid="809187" grpId="0" animBg="1"/>
      <p:bldP spid="809187" grpId="1" animBg="1"/>
      <p:bldP spid="809195" grpId="0"/>
      <p:bldP spid="809197" grpId="0" animBg="1"/>
      <p:bldP spid="809198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Times New Roman"/>
      </a:majorFont>
      <a:minorFont>
        <a:latin typeface="Comic Sans MS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9FEDA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4127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24328</TotalTime>
  <Words>5083</Words>
  <Application>Microsoft Office PowerPoint</Application>
  <PresentationFormat>On-screen Show (4:3)</PresentationFormat>
  <Paragraphs>1712</Paragraphs>
  <Slides>56</Slides>
  <Notes>49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Default Design</vt:lpstr>
      <vt:lpstr>Lecture #16 – That’s all folks!</vt:lpstr>
      <vt:lpstr>Introduction to Graphs</vt:lpstr>
      <vt:lpstr>Introduction to Graphs</vt:lpstr>
      <vt:lpstr>Directed vs. Undirected Graphs</vt:lpstr>
      <vt:lpstr>Representing a Graph in Your Programs</vt:lpstr>
      <vt:lpstr>PowerPoint Presentation</vt:lpstr>
      <vt:lpstr>Representing a Graph in Your Programs </vt:lpstr>
      <vt:lpstr>Representing a Graph in Your Programs </vt:lpstr>
      <vt:lpstr>An Interesting Property of Adjacency Matrices</vt:lpstr>
      <vt:lpstr>An Interesting Property of Adjacency Matrices</vt:lpstr>
      <vt:lpstr>Another Way to Represent a Graph</vt:lpstr>
      <vt:lpstr>The Adjacency List</vt:lpstr>
      <vt:lpstr>Which Representation Should You Use?</vt:lpstr>
      <vt:lpstr>Which Representation Should You Use?</vt:lpstr>
      <vt:lpstr>Which Representation Should You Use?</vt:lpstr>
      <vt:lpstr>Dense Graphs</vt:lpstr>
      <vt:lpstr>Sparse Graphs</vt:lpstr>
      <vt:lpstr>Graph Traversals</vt:lpstr>
      <vt:lpstr>Depth-first Traversals</vt:lpstr>
      <vt:lpstr>Depth-first Traversal Demo</vt:lpstr>
      <vt:lpstr>Depth-first Traversal Demo</vt:lpstr>
      <vt:lpstr>Depth-first Traversal Demo</vt:lpstr>
      <vt:lpstr>Depth-first Traversal Demo</vt:lpstr>
      <vt:lpstr>Depth-first Traversal Demo</vt:lpstr>
      <vt:lpstr>Depth-first Traversal Challenge</vt:lpstr>
      <vt:lpstr>PowerPoint Presentation</vt:lpstr>
      <vt:lpstr>Breadth-first Graph Traversal</vt:lpstr>
      <vt:lpstr>Breadth-first Graph Traversal</vt:lpstr>
      <vt:lpstr>Breadth-first Traversal Demo</vt:lpstr>
      <vt:lpstr>Breadth-first Traversal Demo</vt:lpstr>
      <vt:lpstr>Breadth-first Traversal Demo</vt:lpstr>
      <vt:lpstr>Breadth-first Traversal Demo</vt:lpstr>
      <vt:lpstr>Breadth-first Traversal Demo</vt:lpstr>
      <vt:lpstr>Breadth-first Traversal Challenge</vt:lpstr>
      <vt:lpstr>Graphs With Weighted Edges</vt:lpstr>
      <vt:lpstr>Graphs With Weighted Edges</vt:lpstr>
      <vt:lpstr>Finding the Shortest Path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Dijkstra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Old slides </vt:lpstr>
      <vt:lpstr>Depth-First Traversal</vt:lpstr>
      <vt:lpstr>Depth-First Traversal</vt:lpstr>
      <vt:lpstr>Depth-First Traversal</vt:lpstr>
      <vt:lpstr>Depth-First Traversal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Preferred Customer</dc:creator>
  <cp:lastModifiedBy>Windows User</cp:lastModifiedBy>
  <cp:revision>4948</cp:revision>
  <dcterms:created xsi:type="dcterms:W3CDTF">2002-10-09T05:27:34Z</dcterms:created>
  <dcterms:modified xsi:type="dcterms:W3CDTF">2015-11-28T21:33:39Z</dcterms:modified>
</cp:coreProperties>
</file>