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Lst>
  <p:sldSz cy="5143500" cx="9144000"/>
  <p:notesSz cx="6858000" cy="9144000"/>
  <p:embeddedFontLst>
    <p:embeddedFont>
      <p:font typeface="Proxima Nova"/>
      <p:regular r:id="rId112"/>
      <p:bold r:id="rId113"/>
      <p:italic r:id="rId114"/>
      <p:boldItalic r:id="rId115"/>
    </p:embeddedFont>
    <p:embeddedFont>
      <p:font typeface="Inconsolata"/>
      <p:regular r:id="rId116"/>
      <p:bold r:id="rId117"/>
    </p:embeddedFont>
    <p:embeddedFont>
      <p:font typeface="Cousine"/>
      <p:regular r:id="rId118"/>
      <p:bold r:id="rId119"/>
      <p:italic r:id="rId120"/>
      <p:boldItalic r:id="rId1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121" Type="http://schemas.openxmlformats.org/officeDocument/2006/relationships/font" Target="fonts/Cousine-boldItalic.fntdata"/><Relationship Id="rId25" Type="http://schemas.openxmlformats.org/officeDocument/2006/relationships/slide" Target="slides/slide21.xml"/><Relationship Id="rId120" Type="http://schemas.openxmlformats.org/officeDocument/2006/relationships/font" Target="fonts/Cousine-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font" Target="fonts/Cousine-regular.fntdata"/><Relationship Id="rId117" Type="http://schemas.openxmlformats.org/officeDocument/2006/relationships/font" Target="fonts/Inconsolata-bold.fntdata"/><Relationship Id="rId116" Type="http://schemas.openxmlformats.org/officeDocument/2006/relationships/font" Target="fonts/Inconsolata-regular.fntdata"/><Relationship Id="rId115" Type="http://schemas.openxmlformats.org/officeDocument/2006/relationships/font" Target="fonts/ProximaNova-boldItalic.fntdata"/><Relationship Id="rId119" Type="http://schemas.openxmlformats.org/officeDocument/2006/relationships/font" Target="fonts/Cousine-bold.fntdata"/><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font" Target="fonts/ProximaNova-italic.fntdata"/><Relationship Id="rId18" Type="http://schemas.openxmlformats.org/officeDocument/2006/relationships/slide" Target="slides/slide14.xml"/><Relationship Id="rId113" Type="http://schemas.openxmlformats.org/officeDocument/2006/relationships/font" Target="fonts/ProximaNova-bold.fntdata"/><Relationship Id="rId112" Type="http://schemas.openxmlformats.org/officeDocument/2006/relationships/font" Target="fonts/ProximaNova-regular.fntdata"/><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5" name="Shape 7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Does anyone need help with how pthread_join works? On the board, we can do something on the three primitives, pthread_create, pthread_join, pthread_exit.</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1" name="Shape 7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Suppose we have this t1. What will t2 look like?</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And what should the mutex be initialized to?</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8" name="Shape 778"/>
        <p:cNvGrpSpPr/>
        <p:nvPr/>
      </p:nvGrpSpPr>
      <p:grpSpPr>
        <a:xfrm>
          <a:off x="0" y="0"/>
          <a:ext cx="0" cy="0"/>
          <a:chOff x="0" y="0"/>
          <a:chExt cx="0" cy="0"/>
        </a:xfrm>
      </p:grpSpPr>
      <p:sp>
        <p:nvSpPr>
          <p:cNvPr id="779" name="Shape 7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0" name="Shape 7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4" name="Shape 784"/>
        <p:cNvGrpSpPr/>
        <p:nvPr/>
      </p:nvGrpSpPr>
      <p:grpSpPr>
        <a:xfrm>
          <a:off x="0" y="0"/>
          <a:ext cx="0" cy="0"/>
          <a:chOff x="0" y="0"/>
          <a:chExt cx="0" cy="0"/>
        </a:xfrm>
      </p:grpSpPr>
      <p:sp>
        <p:nvSpPr>
          <p:cNvPr id="785" name="Shape 7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6" name="Shape 7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2" name="Shape 7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Follow-up question: suppose we wanted to implement write-back without a dirty bit. How might we be able to do this?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Not equal! Faster (does less iterations) but not necessarily same output. Only same if count even.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sz="9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900"/>
              <a:t>Bias!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sz="900"/>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900">
                <a:solidFill>
                  <a:schemeClr val="dk1"/>
                </a:solidFill>
              </a:rPr>
              <a:t>Example of conditional jump guessing:</a:t>
            </a:r>
          </a:p>
          <a:p>
            <a:pPr lvl="0" rtl="0">
              <a:spcBef>
                <a:spcPts val="0"/>
              </a:spcBef>
              <a:buNone/>
            </a:pPr>
            <a:r>
              <a:rPr lang="en" sz="900">
                <a:solidFill>
                  <a:schemeClr val="dk1"/>
                </a:solidFill>
              </a:rPr>
              <a:t>Loop that executes 1 million times. It’s safe to guess it’ll loop around again.</a:t>
            </a:r>
          </a:p>
          <a:p>
            <a:pPr lvl="0" rtl="0">
              <a:spcBef>
                <a:spcPts val="0"/>
              </a:spcBef>
              <a:buNone/>
            </a:pPr>
            <a:r>
              <a:rPr lang="en" sz="900">
                <a:solidFill>
                  <a:schemeClr val="dk1"/>
                </a:solidFill>
              </a:rPr>
              <a:t>The one instance it doesn’t loop around, we just don’t write the results of performing the loop’s instructions again.</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1" name="Shape 5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2" name="Shape 6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7" name="Shape 607"/>
        <p:cNvGrpSpPr/>
        <p:nvPr/>
      </p:nvGrpSpPr>
      <p:grpSpPr>
        <a:xfrm>
          <a:off x="0" y="0"/>
          <a:ext cx="0" cy="0"/>
          <a:chOff x="0" y="0"/>
          <a:chExt cx="0" cy="0"/>
        </a:xfrm>
      </p:grpSpPr>
      <p:sp>
        <p:nvSpPr>
          <p:cNvPr id="608" name="Shape 6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9" name="Shape 60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sz="900">
              <a:solidFill>
                <a:schemeClr val="dk1"/>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 sz="900">
                <a:solidFill>
                  <a:schemeClr val="dk1"/>
                </a:solidFill>
              </a:rPr>
              <a:t>A quick discussion about how caches are organized: how there are direct mapped caches (such that for each set, we have a single block of data) and fully associative caches (only one set). But it's honestly just a weird segway into a discussion about locality.</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1" name="Shape 62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sz="9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7" name="Shape 6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900"/>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22222"/>
              <a:buFont typeface="Arial"/>
              <a:buNone/>
            </a:pPr>
            <a:r>
              <a:rPr lang="en" sz="900">
                <a:solidFill>
                  <a:schemeClr val="dk1"/>
                </a:solidFill>
              </a:rPr>
              <a:t>We can enforce protection for shared variables or critical sections with semaphores, which are basically locks that tell us how many threads can enter a section of code.</a:t>
            </a:r>
          </a:p>
          <a:p>
            <a:pPr lvl="0" rtl="0">
              <a:spcBef>
                <a:spcPts val="0"/>
              </a:spcBef>
              <a:buClr>
                <a:schemeClr val="dk1"/>
              </a:buClr>
              <a:buSzPct val="122222"/>
              <a:buFont typeface="Arial"/>
              <a:buNone/>
            </a:pPr>
            <a:r>
              <a:rPr lang="en" sz="900">
                <a:solidFill>
                  <a:schemeClr val="dk1"/>
                </a:solidFill>
              </a:rPr>
              <a:t>						</a:t>
            </a:r>
          </a:p>
          <a:p>
            <a:pPr lvl="0" rtl="0">
              <a:spcBef>
                <a:spcPts val="0"/>
              </a:spcBef>
              <a:buClr>
                <a:schemeClr val="dk1"/>
              </a:buClr>
              <a:buSzPct val="122222"/>
              <a:buFont typeface="Arial"/>
              <a:buNone/>
            </a:pPr>
            <a:r>
              <a:rPr lang="en" sz="900">
                <a:solidFill>
                  <a:schemeClr val="dk1"/>
                </a:solidFill>
              </a:rPr>
              <a:t>The semaphore is of type: sem_t and it is sort of a glorified counter or more conceptually, a door that allows/prevents entry into a section of code. </a:t>
            </a:r>
          </a:p>
          <a:p>
            <a:pPr lvl="0" rtl="0">
              <a:spcBef>
                <a:spcPts val="0"/>
              </a:spcBef>
              <a:buNone/>
            </a:pPr>
            <a:r>
              <a:t/>
            </a:r>
            <a:endParaRPr sz="900">
              <a:solidFill>
                <a:schemeClr val="dk1"/>
              </a:solidFill>
            </a:endParaRPr>
          </a:p>
          <a:p>
            <a:pPr lvl="0" rtl="0">
              <a:spcBef>
                <a:spcPts val="0"/>
              </a:spcBef>
              <a:buNone/>
            </a:pPr>
            <a:r>
              <a:rPr lang="en" sz="900">
                <a:solidFill>
                  <a:schemeClr val="dk1"/>
                </a:solidFill>
              </a:rPr>
              <a:t>						</a:t>
            </a:r>
          </a:p>
          <a:p>
            <a:pPr lvl="0" rtl="0">
              <a:spcBef>
                <a:spcPts val="0"/>
              </a:spcBef>
              <a:buNone/>
            </a:pPr>
            <a:r>
              <a:rPr lang="en" sz="900">
                <a:solidFill>
                  <a:schemeClr val="dk1"/>
                </a:solidFill>
              </a:rPr>
              <a:t>While the counter is non-zero, the door is open and thread can pass. When this happens, the counter decrements.</a:t>
            </a:r>
          </a:p>
          <a:p>
            <a:pPr lvl="0" rtl="0">
              <a:spcBef>
                <a:spcPts val="0"/>
              </a:spcBef>
              <a:buNone/>
            </a:pPr>
            <a:r>
              <a:rPr lang="en" sz="900">
                <a:solidFill>
                  <a:schemeClr val="dk1"/>
                </a:solidFill>
              </a:rPr>
              <a:t>						</a:t>
            </a:r>
          </a:p>
          <a:p>
            <a:pPr lvl="0" rtl="0">
              <a:spcBef>
                <a:spcPts val="0"/>
              </a:spcBef>
              <a:buNone/>
            </a:pPr>
            <a:r>
              <a:rPr lang="en" sz="900">
                <a:solidFill>
                  <a:schemeClr val="dk1"/>
                </a:solidFill>
              </a:rPr>
              <a:t>When the counter is zero, the door is closed. The thread must wait for the door to be open again (counter becomes non-zero) before it can pass. </a:t>
            </a:r>
          </a:p>
          <a:p>
            <a:pPr lvl="0" rtl="0">
              <a:spcBef>
                <a:spcPts val="0"/>
              </a:spcBef>
              <a:buNone/>
            </a:pPr>
            <a:r>
              <a:t/>
            </a:r>
            <a:endParaRPr sz="900">
              <a:solidFill>
                <a:schemeClr val="dk1"/>
              </a:solidFill>
            </a:endParaRPr>
          </a:p>
          <a:p>
            <a:pPr lvl="0" rtl="0">
              <a:spcBef>
                <a:spcPts val="0"/>
              </a:spcBef>
              <a:buNone/>
            </a:pPr>
            <a:r>
              <a:t/>
            </a:r>
            <a:endParaRPr sz="900">
              <a:solidFill>
                <a:schemeClr val="dk1"/>
              </a:solidFill>
            </a:endParaRPr>
          </a:p>
          <a:p>
            <a:pPr lvl="0" rtl="0">
              <a:spcBef>
                <a:spcPts val="0"/>
              </a:spcBef>
              <a:buNone/>
            </a:pPr>
            <a:r>
              <a:rPr lang="en" sz="900">
                <a:solidFill>
                  <a:schemeClr val="dk1"/>
                </a:solidFill>
              </a:rPr>
              <a:t>sem_t sem;</a:t>
            </a:r>
          </a:p>
          <a:p>
            <a:pPr lvl="0" rtl="0">
              <a:spcBef>
                <a:spcPts val="0"/>
              </a:spcBef>
              <a:buNone/>
            </a:pPr>
            <a:r>
              <a:rPr lang="en" sz="900">
                <a:solidFill>
                  <a:schemeClr val="dk1"/>
                </a:solidFill>
              </a:rPr>
              <a:t>						</a:t>
            </a:r>
          </a:p>
          <a:p>
            <a:pPr lvl="0" rtl="0">
              <a:spcBef>
                <a:spcPts val="0"/>
              </a:spcBef>
              <a:buNone/>
            </a:pPr>
            <a:r>
              <a:rPr lang="en" sz="900">
                <a:solidFill>
                  <a:schemeClr val="dk1"/>
                </a:solidFill>
              </a:rPr>
              <a:t>P(&amp;sem) – If sem is non-zero, return and decrement sem (the door is open, sem is allowed to pass). If sem is zero, wait until sem is non-zero, then decrement and return (the door is closed, wait for it to open).</a:t>
            </a:r>
          </a:p>
          <a:p>
            <a:pPr lvl="0" rtl="0">
              <a:spcBef>
                <a:spcPts val="0"/>
              </a:spcBef>
              <a:buNone/>
            </a:pPr>
            <a:r>
              <a:rPr lang="en" sz="900">
                <a:solidFill>
                  <a:schemeClr val="dk1"/>
                </a:solidFill>
              </a:rPr>
              <a:t>						</a:t>
            </a:r>
          </a:p>
          <a:p>
            <a:pPr lvl="0" rtl="0">
              <a:spcBef>
                <a:spcPts val="0"/>
              </a:spcBef>
              <a:buNone/>
            </a:pPr>
            <a:r>
              <a:rPr lang="en" sz="900">
                <a:solidFill>
                  <a:schemeClr val="dk1"/>
                </a:solidFill>
              </a:rPr>
              <a:t>V(&amp;sem) – Increment sem by one. If sem was previously zero, the door was closed. Open the door and allow another thread in. </a:t>
            </a:r>
          </a:p>
          <a:p>
            <a:pPr lvl="0" rtl="0">
              <a:spcBef>
                <a:spcPts val="0"/>
              </a:spcBef>
              <a:buNone/>
            </a:pPr>
            <a:r>
              <a:t/>
            </a:r>
            <a:endParaRPr sz="900">
              <a:solidFill>
                <a:schemeClr val="dk1"/>
              </a:solidFill>
            </a:endParaRPr>
          </a:p>
          <a:p>
            <a:pPr lvl="0" rtl="0">
              <a:spcBef>
                <a:spcPts val="0"/>
              </a:spcBef>
              <a:buNone/>
            </a:pPr>
            <a:r>
              <a:rPr lang="en" sz="900">
                <a:solidFill>
                  <a:schemeClr val="dk1"/>
                </a:solidFill>
              </a:rPr>
              <a:t>						</a:t>
            </a:r>
          </a:p>
          <a:p>
            <a:pPr lvl="0" rtl="0">
              <a:spcBef>
                <a:spcPts val="0"/>
              </a:spcBef>
              <a:buNone/>
            </a:pPr>
            <a:r>
              <a:rPr lang="en" sz="900">
                <a:solidFill>
                  <a:schemeClr val="dk1"/>
                </a:solidFill>
              </a:rPr>
              <a:t>Say we have the following line of code:</a:t>
            </a:r>
          </a:p>
          <a:p>
            <a:pPr lvl="0" rtl="0">
              <a:spcBef>
                <a:spcPts val="0"/>
              </a:spcBef>
              <a:buNone/>
            </a:pPr>
            <a:r>
              <a:t/>
            </a:r>
            <a:endParaRPr sz="900">
              <a:solidFill>
                <a:schemeClr val="dk1"/>
              </a:solidFill>
            </a:endParaRPr>
          </a:p>
          <a:p>
            <a:pPr lvl="0" rtl="0">
              <a:spcBef>
                <a:spcPts val="0"/>
              </a:spcBef>
              <a:buNone/>
            </a:pPr>
            <a:r>
              <a:rPr lang="en" sz="900">
                <a:solidFill>
                  <a:schemeClr val="dk1"/>
                </a:solidFill>
              </a:rPr>
              <a:t>&lt;line of code&gt;</a:t>
            </a:r>
          </a:p>
          <a:p>
            <a:pPr lvl="0" rtl="0">
              <a:spcBef>
                <a:spcPts val="0"/>
              </a:spcBef>
              <a:buNone/>
            </a:pPr>
            <a:r>
              <a:t/>
            </a:r>
            <a:endParaRPr sz="900">
              <a:solidFill>
                <a:schemeClr val="dk1"/>
              </a:solidFill>
            </a:endParaRPr>
          </a:p>
          <a:p>
            <a:pPr lvl="0" rtl="0">
              <a:spcBef>
                <a:spcPts val="0"/>
              </a:spcBef>
              <a:buNone/>
            </a:pPr>
            <a:r>
              <a:rPr lang="en" sz="900">
                <a:solidFill>
                  <a:schemeClr val="dk1"/>
                </a:solidFill>
              </a:rPr>
              <a:t>...and we want to allow only two threads to be able to execute that line of code at any time.</a:t>
            </a:r>
          </a:p>
          <a:p>
            <a:pPr lvl="0" rtl="0">
              <a:spcBef>
                <a:spcPts val="0"/>
              </a:spcBef>
              <a:buNone/>
            </a:pPr>
            <a:r>
              <a:t/>
            </a:r>
            <a:endParaRPr sz="900">
              <a:solidFill>
                <a:schemeClr val="dk1"/>
              </a:solidFill>
            </a:endParaRPr>
          </a:p>
          <a:p>
            <a:pPr lvl="0" rtl="0">
              <a:spcBef>
                <a:spcPts val="0"/>
              </a:spcBef>
              <a:buNone/>
            </a:pPr>
            <a:r>
              <a:rPr lang="en" sz="900">
                <a:solidFill>
                  <a:schemeClr val="dk1"/>
                </a:solidFill>
              </a:rPr>
              <a:t>sem_t sem = ... //initialize to 2 …</a:t>
            </a:r>
          </a:p>
          <a:p>
            <a:pPr lvl="0" rtl="0">
              <a:spcBef>
                <a:spcPts val="0"/>
              </a:spcBef>
              <a:buNone/>
            </a:pPr>
            <a:r>
              <a:t/>
            </a:r>
            <a:endParaRPr sz="900">
              <a:solidFill>
                <a:schemeClr val="dk1"/>
              </a:solidFill>
            </a:endParaRPr>
          </a:p>
          <a:p>
            <a:pPr lvl="0" rtl="0">
              <a:spcBef>
                <a:spcPts val="0"/>
              </a:spcBef>
              <a:buNone/>
            </a:pPr>
            <a:r>
              <a:rPr lang="en" sz="900">
                <a:solidFill>
                  <a:schemeClr val="dk1"/>
                </a:solidFill>
              </a:rPr>
              <a:t>P(&amp;sem);</a:t>
            </a:r>
          </a:p>
          <a:p>
            <a:pPr lvl="0" rtl="0">
              <a:spcBef>
                <a:spcPts val="0"/>
              </a:spcBef>
              <a:buNone/>
            </a:pPr>
            <a:r>
              <a:t/>
            </a:r>
            <a:endParaRPr sz="900">
              <a:solidFill>
                <a:schemeClr val="dk1"/>
              </a:solidFill>
            </a:endParaRPr>
          </a:p>
          <a:p>
            <a:pPr lvl="0" rtl="0">
              <a:spcBef>
                <a:spcPts val="0"/>
              </a:spcBef>
              <a:buNone/>
            </a:pPr>
            <a:r>
              <a:rPr lang="en" sz="900">
                <a:solidFill>
                  <a:schemeClr val="dk1"/>
                </a:solidFill>
              </a:rPr>
              <a:t>&lt;line of code&gt;;</a:t>
            </a:r>
          </a:p>
          <a:p>
            <a:pPr lvl="0" rtl="0">
              <a:spcBef>
                <a:spcPts val="0"/>
              </a:spcBef>
              <a:buNone/>
            </a:pPr>
            <a:r>
              <a:t/>
            </a:r>
            <a:endParaRPr sz="900">
              <a:solidFill>
                <a:schemeClr val="dk1"/>
              </a:solidFill>
            </a:endParaRPr>
          </a:p>
          <a:p>
            <a:pPr lvl="0" rtl="0">
              <a:spcBef>
                <a:spcPts val="0"/>
              </a:spcBef>
              <a:buNone/>
            </a:pPr>
            <a:r>
              <a:rPr lang="en" sz="900">
                <a:solidFill>
                  <a:schemeClr val="dk1"/>
                </a:solidFill>
              </a:rPr>
              <a:t>V(&amp;sem); </a:t>
            </a:r>
          </a:p>
          <a:p>
            <a:pPr lvl="0" rtl="0">
              <a:spcBef>
                <a:spcPts val="0"/>
              </a:spcBef>
              <a:buNone/>
            </a:pPr>
            <a:r>
              <a:rPr lang="en" sz="900">
                <a:solidFill>
                  <a:schemeClr val="dk1"/>
                </a:solidFill>
              </a:rPr>
              <a:t>					</a:t>
            </a:r>
          </a:p>
          <a:p>
            <a:pPr lvl="0" rtl="0">
              <a:spcBef>
                <a:spcPts val="0"/>
              </a:spcBef>
              <a:buNone/>
            </a:pPr>
            <a:r>
              <a:rPr lang="en" sz="900">
                <a:solidFill>
                  <a:schemeClr val="dk1"/>
                </a:solidFill>
              </a:rPr>
              <a:t>				</a:t>
            </a:r>
          </a:p>
          <a:p>
            <a:pPr lvl="0" rtl="0">
              <a:spcBef>
                <a:spcPts val="0"/>
              </a:spcBef>
              <a:buNone/>
            </a:pPr>
            <a:r>
              <a:rPr lang="en" sz="900">
                <a:solidFill>
                  <a:schemeClr val="dk1"/>
                </a:solidFill>
              </a:rPr>
              <a:t>			</a:t>
            </a:r>
          </a:p>
          <a:p>
            <a:pPr lvl="0" rtl="0">
              <a:spcBef>
                <a:spcPts val="0"/>
              </a:spcBef>
              <a:buNone/>
            </a:pPr>
            <a:r>
              <a:rPr lang="en" sz="900">
                <a:solidFill>
                  <a:schemeClr val="dk1"/>
                </a:solidFill>
              </a:rPr>
              <a:t>		</a:t>
            </a:r>
          </a:p>
          <a:p>
            <a:pPr lvl="0">
              <a:spcBef>
                <a:spcPts val="0"/>
              </a:spcBef>
              <a:buNone/>
            </a:pPr>
            <a:r>
              <a:t/>
            </a:r>
            <a:endParaRPr sz="900">
              <a:solidFill>
                <a:schemeClr val="dk1"/>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3" name="Shape 7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7" name="Shape 727"/>
        <p:cNvGrpSpPr/>
        <p:nvPr/>
      </p:nvGrpSpPr>
      <p:grpSpPr>
        <a:xfrm>
          <a:off x="0" y="0"/>
          <a:ext cx="0" cy="0"/>
          <a:chOff x="0" y="0"/>
          <a:chExt cx="0" cy="0"/>
        </a:xfrm>
      </p:grpSpPr>
      <p:sp>
        <p:nvSpPr>
          <p:cNvPr id="728" name="Shape 7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9" name="Shape 7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3" name="Shape 733"/>
        <p:cNvGrpSpPr/>
        <p:nvPr/>
      </p:nvGrpSpPr>
      <p:grpSpPr>
        <a:xfrm>
          <a:off x="0" y="0"/>
          <a:ext cx="0" cy="0"/>
          <a:chOff x="0" y="0"/>
          <a:chExt cx="0" cy="0"/>
        </a:xfrm>
      </p:grpSpPr>
      <p:sp>
        <p:nvSpPr>
          <p:cNvPr id="734" name="Shape 7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5" name="Shape 7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2" name="Shape 7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txBox="1"/>
          <p:nvPr>
            <p:ph type="ctrTitle"/>
          </p:nvPr>
        </p:nvSpPr>
        <p:spPr>
          <a:xfrm>
            <a:off x="311708" y="744575"/>
            <a:ext cx="8520599" cy="2052599"/>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4" name="Shape 14"/>
          <p:cNvSpPr txBox="1"/>
          <p:nvPr>
            <p:ph idx="1" type="subTitle"/>
          </p:nvPr>
        </p:nvSpPr>
        <p:spPr>
          <a:xfrm>
            <a:off x="311700" y="2834125"/>
            <a:ext cx="8520599"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5" name="Shape 15"/>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55" name="Shape 55"/>
        <p:cNvGrpSpPr/>
        <p:nvPr/>
      </p:nvGrpSpPr>
      <p:grpSpPr>
        <a:xfrm>
          <a:off x="0" y="0"/>
          <a:ext cx="0" cy="0"/>
          <a:chOff x="0" y="0"/>
          <a:chExt cx="0" cy="0"/>
        </a:xfrm>
      </p:grpSpPr>
      <p:sp>
        <p:nvSpPr>
          <p:cNvPr id="56" name="Shape 56"/>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57" name="Shape 57"/>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8" name="Shape 58"/>
        <p:cNvGrpSpPr/>
        <p:nvPr/>
      </p:nvGrpSpPr>
      <p:grpSpPr>
        <a:xfrm>
          <a:off x="0" y="0"/>
          <a:ext cx="0" cy="0"/>
          <a:chOff x="0" y="0"/>
          <a:chExt cx="0" cy="0"/>
        </a:xfrm>
      </p:grpSpPr>
      <p:sp>
        <p:nvSpPr>
          <p:cNvPr id="59" name="Shape 59"/>
          <p:cNvSpPr/>
          <p:nvPr/>
        </p:nvSpPr>
        <p:spPr>
          <a:xfrm>
            <a:off x="4572000" y="-125"/>
            <a:ext cx="4572000" cy="46631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61" name="Shape 61"/>
          <p:cNvSpPr txBox="1"/>
          <p:nvPr>
            <p:ph idx="1" type="subTitle"/>
          </p:nvPr>
        </p:nvSpPr>
        <p:spPr>
          <a:xfrm>
            <a:off x="265500" y="2803075"/>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62" name="Shape 62"/>
          <p:cNvSpPr txBox="1"/>
          <p:nvPr>
            <p:ph idx="2" type="body"/>
          </p:nvPr>
        </p:nvSpPr>
        <p:spPr>
          <a:xfrm>
            <a:off x="4939500" y="724075"/>
            <a:ext cx="3837000" cy="3695099"/>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4" name="Shape 64"/>
        <p:cNvGrpSpPr/>
        <p:nvPr/>
      </p:nvGrpSpPr>
      <p:grpSpPr>
        <a:xfrm>
          <a:off x="0" y="0"/>
          <a:ext cx="0" cy="0"/>
          <a:chOff x="0" y="0"/>
          <a:chExt cx="0" cy="0"/>
        </a:xfrm>
      </p:grpSpPr>
      <p:sp>
        <p:nvSpPr>
          <p:cNvPr id="65" name="Shape 65"/>
          <p:cNvSpPr txBox="1"/>
          <p:nvPr>
            <p:ph idx="1" type="body"/>
          </p:nvPr>
        </p:nvSpPr>
        <p:spPr>
          <a:xfrm>
            <a:off x="311700" y="405812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66" name="Shape 66"/>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7" name="Shape 67"/>
        <p:cNvGrpSpPr/>
        <p:nvPr/>
      </p:nvGrpSpPr>
      <p:grpSpPr>
        <a:xfrm>
          <a:off x="0" y="0"/>
          <a:ext cx="0" cy="0"/>
          <a:chOff x="0" y="0"/>
          <a:chExt cx="0" cy="0"/>
        </a:xfrm>
      </p:grpSpPr>
      <p:sp>
        <p:nvSpPr>
          <p:cNvPr id="68" name="Shape 68"/>
          <p:cNvSpPr txBox="1"/>
          <p:nvPr>
            <p:ph type="title"/>
          </p:nvPr>
        </p:nvSpPr>
        <p:spPr>
          <a:xfrm>
            <a:off x="311700" y="1106125"/>
            <a:ext cx="8520599"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69" name="Shape 69"/>
          <p:cNvSpPr txBox="1"/>
          <p:nvPr>
            <p:ph idx="1" type="body"/>
          </p:nvPr>
        </p:nvSpPr>
        <p:spPr>
          <a:xfrm>
            <a:off x="311700" y="3152225"/>
            <a:ext cx="8520599"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70" name="Shape 70"/>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1" name="Shape 71"/>
        <p:cNvGrpSpPr/>
        <p:nvPr/>
      </p:nvGrpSpPr>
      <p:grpSpPr>
        <a:xfrm>
          <a:off x="0" y="0"/>
          <a:ext cx="0" cy="0"/>
          <a:chOff x="0" y="0"/>
          <a:chExt cx="0" cy="0"/>
        </a:xfrm>
      </p:grpSpPr>
      <p:sp>
        <p:nvSpPr>
          <p:cNvPr id="72" name="Shape 72"/>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sp>
        <p:nvSpPr>
          <p:cNvPr id="17" name="Shape 17"/>
          <p:cNvSpPr txBox="1"/>
          <p:nvPr>
            <p:ph type="title"/>
          </p:nvPr>
        </p:nvSpPr>
        <p:spPr>
          <a:xfrm>
            <a:off x="311700" y="2150850"/>
            <a:ext cx="8520599"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8" name="Shape 18"/>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27" name="Shape 27"/>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sample">
    <p:spTree>
      <p:nvGrpSpPr>
        <p:cNvPr id="28" name="Shape 28"/>
        <p:cNvGrpSpPr/>
        <p:nvPr/>
      </p:nvGrpSpPr>
      <p:grpSpPr>
        <a:xfrm>
          <a:off x="0" y="0"/>
          <a:ext cx="0" cy="0"/>
          <a:chOff x="0" y="0"/>
          <a:chExt cx="0" cy="0"/>
        </a:xfrm>
      </p:grpSpPr>
      <p:sp>
        <p:nvSpPr>
          <p:cNvPr id="29" name="Shape 29"/>
          <p:cNvSpPr/>
          <p:nvPr/>
        </p:nvSpPr>
        <p:spPr>
          <a:xfrm>
            <a:off x="4572000" y="-125"/>
            <a:ext cx="4572000" cy="46631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txBox="1"/>
          <p:nvPr>
            <p:ph type="title"/>
          </p:nvPr>
        </p:nvSpPr>
        <p:spPr>
          <a:xfrm>
            <a:off x="311700" y="445025"/>
            <a:ext cx="3999899" cy="572699"/>
          </a:xfrm>
          <a:prstGeom prst="rect">
            <a:avLst/>
          </a:prstGeom>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311700" y="1152475"/>
            <a:ext cx="3999899" cy="3416400"/>
          </a:xfrm>
          <a:prstGeom prst="rect">
            <a:avLst/>
          </a:prstGeom>
        </p:spPr>
        <p:txBody>
          <a:bodyPr anchorCtr="0" anchor="t" bIns="91425" lIns="91425" rIns="91425" tIns="91425"/>
          <a:lstStyle>
            <a:lvl1pPr lvl="0" rtl="0">
              <a:lnSpc>
                <a:spcPct val="100000"/>
              </a:lnSpc>
              <a:spcBef>
                <a:spcPts val="0"/>
              </a:spcBef>
              <a:spcAft>
                <a:spcPts val="0"/>
              </a:spcAft>
              <a:buSzPct val="100000"/>
              <a:buFont typeface="Inconsolata"/>
              <a:defRPr sz="1400">
                <a:latin typeface="Inconsolata"/>
                <a:ea typeface="Inconsolata"/>
                <a:cs typeface="Inconsolata"/>
                <a:sym typeface="Inconsolata"/>
              </a:defRPr>
            </a:lvl1pPr>
            <a:lvl2pPr lvl="1" rtl="0">
              <a:lnSpc>
                <a:spcPct val="100000"/>
              </a:lnSpc>
              <a:spcBef>
                <a:spcPts val="0"/>
              </a:spcBef>
              <a:spcAft>
                <a:spcPts val="0"/>
              </a:spcAft>
              <a:buSzPct val="100000"/>
              <a:buFont typeface="Inconsolata"/>
              <a:defRPr sz="1200">
                <a:latin typeface="Inconsolata"/>
                <a:ea typeface="Inconsolata"/>
                <a:cs typeface="Inconsolata"/>
                <a:sym typeface="Inconsolata"/>
              </a:defRPr>
            </a:lvl2pPr>
            <a:lvl3pPr lvl="2" rtl="0">
              <a:lnSpc>
                <a:spcPct val="100000"/>
              </a:lnSpc>
              <a:spcBef>
                <a:spcPts val="0"/>
              </a:spcBef>
              <a:spcAft>
                <a:spcPts val="0"/>
              </a:spcAft>
              <a:buSzPct val="100000"/>
              <a:buFont typeface="Inconsolata"/>
              <a:defRPr sz="1200">
                <a:latin typeface="Inconsolata"/>
                <a:ea typeface="Inconsolata"/>
                <a:cs typeface="Inconsolata"/>
                <a:sym typeface="Inconsolata"/>
              </a:defRPr>
            </a:lvl3pPr>
            <a:lvl4pPr lvl="3" rtl="0">
              <a:lnSpc>
                <a:spcPct val="100000"/>
              </a:lnSpc>
              <a:spcBef>
                <a:spcPts val="0"/>
              </a:spcBef>
              <a:spcAft>
                <a:spcPts val="0"/>
              </a:spcAft>
              <a:buSzPct val="100000"/>
              <a:buFont typeface="Inconsolata"/>
              <a:defRPr sz="1200">
                <a:latin typeface="Inconsolata"/>
                <a:ea typeface="Inconsolata"/>
                <a:cs typeface="Inconsolata"/>
                <a:sym typeface="Inconsolata"/>
              </a:defRPr>
            </a:lvl4pPr>
            <a:lvl5pPr lvl="4" rtl="0">
              <a:lnSpc>
                <a:spcPct val="100000"/>
              </a:lnSpc>
              <a:spcBef>
                <a:spcPts val="0"/>
              </a:spcBef>
              <a:spcAft>
                <a:spcPts val="0"/>
              </a:spcAft>
              <a:buSzPct val="100000"/>
              <a:buFont typeface="Inconsolata"/>
              <a:defRPr sz="1200">
                <a:latin typeface="Inconsolata"/>
                <a:ea typeface="Inconsolata"/>
                <a:cs typeface="Inconsolata"/>
                <a:sym typeface="Inconsolata"/>
              </a:defRPr>
            </a:lvl5pPr>
            <a:lvl6pPr lvl="5" rtl="0">
              <a:lnSpc>
                <a:spcPct val="100000"/>
              </a:lnSpc>
              <a:spcBef>
                <a:spcPts val="0"/>
              </a:spcBef>
              <a:spcAft>
                <a:spcPts val="0"/>
              </a:spcAft>
              <a:buSzPct val="100000"/>
              <a:buFont typeface="Inconsolata"/>
              <a:defRPr sz="1200">
                <a:latin typeface="Inconsolata"/>
                <a:ea typeface="Inconsolata"/>
                <a:cs typeface="Inconsolata"/>
                <a:sym typeface="Inconsolata"/>
              </a:defRPr>
            </a:lvl6pPr>
            <a:lvl7pPr lvl="6" rtl="0">
              <a:lnSpc>
                <a:spcPct val="100000"/>
              </a:lnSpc>
              <a:spcBef>
                <a:spcPts val="0"/>
              </a:spcBef>
              <a:spcAft>
                <a:spcPts val="0"/>
              </a:spcAft>
              <a:buSzPct val="100000"/>
              <a:buFont typeface="Inconsolata"/>
              <a:defRPr sz="1200">
                <a:latin typeface="Inconsolata"/>
                <a:ea typeface="Inconsolata"/>
                <a:cs typeface="Inconsolata"/>
                <a:sym typeface="Inconsolata"/>
              </a:defRPr>
            </a:lvl7pPr>
            <a:lvl8pPr lvl="7" rtl="0">
              <a:lnSpc>
                <a:spcPct val="100000"/>
              </a:lnSpc>
              <a:spcBef>
                <a:spcPts val="0"/>
              </a:spcBef>
              <a:spcAft>
                <a:spcPts val="0"/>
              </a:spcAft>
              <a:buSzPct val="100000"/>
              <a:buFont typeface="Inconsolata"/>
              <a:defRPr sz="1200">
                <a:latin typeface="Inconsolata"/>
                <a:ea typeface="Inconsolata"/>
                <a:cs typeface="Inconsolata"/>
                <a:sym typeface="Inconsolata"/>
              </a:defRPr>
            </a:lvl8pPr>
            <a:lvl9pPr lvl="8" rtl="0">
              <a:lnSpc>
                <a:spcPct val="100000"/>
              </a:lnSpc>
              <a:spcBef>
                <a:spcPts val="0"/>
              </a:spcBef>
              <a:spcAft>
                <a:spcPts val="0"/>
              </a:spcAft>
              <a:buSzPct val="100000"/>
              <a:buFont typeface="Inconsolata"/>
              <a:defRPr sz="1200">
                <a:latin typeface="Inconsolata"/>
                <a:ea typeface="Inconsolata"/>
                <a:cs typeface="Inconsolata"/>
                <a:sym typeface="Inconsolata"/>
              </a:defRPr>
            </a:lvl9pPr>
          </a:lstStyle>
          <a:p/>
        </p:txBody>
      </p:sp>
      <p:sp>
        <p:nvSpPr>
          <p:cNvPr id="32" name="Shape 32"/>
          <p:cNvSpPr txBox="1"/>
          <p:nvPr>
            <p:ph idx="2" type="body"/>
          </p:nvPr>
        </p:nvSpPr>
        <p:spPr>
          <a:xfrm>
            <a:off x="4832400" y="1152475"/>
            <a:ext cx="3999899" cy="3416400"/>
          </a:xfrm>
          <a:prstGeom prst="rect">
            <a:avLst/>
          </a:prstGeom>
        </p:spPr>
        <p:txBody>
          <a:bodyPr anchorCtr="0" anchor="t" bIns="91425" lIns="91425" rIns="91425" tIns="91425"/>
          <a:lstStyle>
            <a:lvl1pPr lvl="0" rtl="0">
              <a:spcBef>
                <a:spcPts val="0"/>
              </a:spcBef>
              <a:spcAft>
                <a:spcPts val="0"/>
              </a:spcAft>
              <a:buClr>
                <a:srgbClr val="F9F9F9"/>
              </a:buClr>
              <a:buSzPct val="100000"/>
              <a:buFont typeface="Inconsolata"/>
              <a:defRPr sz="1400">
                <a:solidFill>
                  <a:srgbClr val="F9F9F9"/>
                </a:solidFill>
                <a:latin typeface="Inconsolata"/>
                <a:ea typeface="Inconsolata"/>
                <a:cs typeface="Inconsolata"/>
                <a:sym typeface="Inconsolata"/>
              </a:defRPr>
            </a:lvl1pPr>
            <a:lvl2pPr lvl="1"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2pPr>
            <a:lvl3pPr lvl="2"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3pPr>
            <a:lvl4pPr lvl="3"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4pPr>
            <a:lvl5pPr lvl="4"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5pPr>
            <a:lvl6pPr lvl="5"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6pPr>
            <a:lvl7pPr lvl="6"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7pPr>
            <a:lvl8pPr lvl="7"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8pPr>
            <a:lvl9pPr lvl="8"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9pPr>
          </a:lstStyle>
          <a:p/>
        </p:txBody>
      </p:sp>
      <p:sp>
        <p:nvSpPr>
          <p:cNvPr id="33" name="Shape 33"/>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sample with variables 1">
    <p:spTree>
      <p:nvGrpSpPr>
        <p:cNvPr id="34" name="Shape 34"/>
        <p:cNvGrpSpPr/>
        <p:nvPr/>
      </p:nvGrpSpPr>
      <p:grpSpPr>
        <a:xfrm>
          <a:off x="0" y="0"/>
          <a:ext cx="0" cy="0"/>
          <a:chOff x="0" y="0"/>
          <a:chExt cx="0" cy="0"/>
        </a:xfrm>
      </p:grpSpPr>
      <p:sp>
        <p:nvSpPr>
          <p:cNvPr id="35" name="Shape 35"/>
          <p:cNvSpPr/>
          <p:nvPr/>
        </p:nvSpPr>
        <p:spPr>
          <a:xfrm>
            <a:off x="4572000" y="3655200"/>
            <a:ext cx="4572000" cy="10079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a:off x="4572000" y="-125"/>
            <a:ext cx="4572000" cy="3655200"/>
          </a:xfrm>
          <a:prstGeom prst="rect">
            <a:avLst/>
          </a:prstGeom>
          <a:solidFill>
            <a:schemeClr val="dk2"/>
          </a:solidFill>
          <a:ln>
            <a:noFill/>
          </a:ln>
        </p:spPr>
        <p:txBody>
          <a:bodyPr anchorCtr="0" anchor="ctr" bIns="91425" lIns="91425" rIns="91425" tIns="91425">
            <a:noAutofit/>
          </a:bodyPr>
          <a:lstStyle/>
          <a:p>
            <a:pPr lvl="0" rtl="0">
              <a:spcBef>
                <a:spcPts val="0"/>
              </a:spcBef>
              <a:buNone/>
            </a:pPr>
            <a:r>
              <a:t/>
            </a:r>
            <a:endParaRPr/>
          </a:p>
        </p:txBody>
      </p:sp>
      <p:sp>
        <p:nvSpPr>
          <p:cNvPr id="37" name="Shape 37"/>
          <p:cNvSpPr txBox="1"/>
          <p:nvPr>
            <p:ph type="title"/>
          </p:nvPr>
        </p:nvSpPr>
        <p:spPr>
          <a:xfrm>
            <a:off x="311700" y="445025"/>
            <a:ext cx="3999899" cy="572699"/>
          </a:xfrm>
          <a:prstGeom prst="rect">
            <a:avLst/>
          </a:prstGeom>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311700" y="1152475"/>
            <a:ext cx="3999899" cy="3416400"/>
          </a:xfrm>
          <a:prstGeom prst="rect">
            <a:avLst/>
          </a:prstGeom>
        </p:spPr>
        <p:txBody>
          <a:bodyPr anchorCtr="0" anchor="t" bIns="91425" lIns="91425" rIns="91425" tIns="91425"/>
          <a:lstStyle>
            <a:lvl1pPr lvl="0" rtl="0">
              <a:lnSpc>
                <a:spcPct val="100000"/>
              </a:lnSpc>
              <a:spcBef>
                <a:spcPts val="0"/>
              </a:spcBef>
              <a:spcAft>
                <a:spcPts val="0"/>
              </a:spcAft>
              <a:buSzPct val="100000"/>
              <a:buFont typeface="Inconsolata"/>
              <a:defRPr sz="1400">
                <a:latin typeface="Inconsolata"/>
                <a:ea typeface="Inconsolata"/>
                <a:cs typeface="Inconsolata"/>
                <a:sym typeface="Inconsolata"/>
              </a:defRPr>
            </a:lvl1pPr>
            <a:lvl2pPr lvl="1" rtl="0">
              <a:lnSpc>
                <a:spcPct val="100000"/>
              </a:lnSpc>
              <a:spcBef>
                <a:spcPts val="0"/>
              </a:spcBef>
              <a:spcAft>
                <a:spcPts val="0"/>
              </a:spcAft>
              <a:buSzPct val="100000"/>
              <a:buFont typeface="Inconsolata"/>
              <a:defRPr sz="1200">
                <a:latin typeface="Inconsolata"/>
                <a:ea typeface="Inconsolata"/>
                <a:cs typeface="Inconsolata"/>
                <a:sym typeface="Inconsolata"/>
              </a:defRPr>
            </a:lvl2pPr>
            <a:lvl3pPr lvl="2" rtl="0">
              <a:lnSpc>
                <a:spcPct val="100000"/>
              </a:lnSpc>
              <a:spcBef>
                <a:spcPts val="0"/>
              </a:spcBef>
              <a:spcAft>
                <a:spcPts val="0"/>
              </a:spcAft>
              <a:buSzPct val="100000"/>
              <a:buFont typeface="Inconsolata"/>
              <a:defRPr sz="1200">
                <a:latin typeface="Inconsolata"/>
                <a:ea typeface="Inconsolata"/>
                <a:cs typeface="Inconsolata"/>
                <a:sym typeface="Inconsolata"/>
              </a:defRPr>
            </a:lvl3pPr>
            <a:lvl4pPr lvl="3" rtl="0">
              <a:lnSpc>
                <a:spcPct val="100000"/>
              </a:lnSpc>
              <a:spcBef>
                <a:spcPts val="0"/>
              </a:spcBef>
              <a:spcAft>
                <a:spcPts val="0"/>
              </a:spcAft>
              <a:buSzPct val="100000"/>
              <a:buFont typeface="Inconsolata"/>
              <a:defRPr sz="1200">
                <a:latin typeface="Inconsolata"/>
                <a:ea typeface="Inconsolata"/>
                <a:cs typeface="Inconsolata"/>
                <a:sym typeface="Inconsolata"/>
              </a:defRPr>
            </a:lvl4pPr>
            <a:lvl5pPr lvl="4" rtl="0">
              <a:lnSpc>
                <a:spcPct val="100000"/>
              </a:lnSpc>
              <a:spcBef>
                <a:spcPts val="0"/>
              </a:spcBef>
              <a:spcAft>
                <a:spcPts val="0"/>
              </a:spcAft>
              <a:buSzPct val="100000"/>
              <a:buFont typeface="Inconsolata"/>
              <a:defRPr sz="1200">
                <a:latin typeface="Inconsolata"/>
                <a:ea typeface="Inconsolata"/>
                <a:cs typeface="Inconsolata"/>
                <a:sym typeface="Inconsolata"/>
              </a:defRPr>
            </a:lvl5pPr>
            <a:lvl6pPr lvl="5" rtl="0">
              <a:lnSpc>
                <a:spcPct val="100000"/>
              </a:lnSpc>
              <a:spcBef>
                <a:spcPts val="0"/>
              </a:spcBef>
              <a:spcAft>
                <a:spcPts val="0"/>
              </a:spcAft>
              <a:buSzPct val="100000"/>
              <a:buFont typeface="Inconsolata"/>
              <a:defRPr sz="1200">
                <a:latin typeface="Inconsolata"/>
                <a:ea typeface="Inconsolata"/>
                <a:cs typeface="Inconsolata"/>
                <a:sym typeface="Inconsolata"/>
              </a:defRPr>
            </a:lvl6pPr>
            <a:lvl7pPr lvl="6" rtl="0">
              <a:lnSpc>
                <a:spcPct val="100000"/>
              </a:lnSpc>
              <a:spcBef>
                <a:spcPts val="0"/>
              </a:spcBef>
              <a:spcAft>
                <a:spcPts val="0"/>
              </a:spcAft>
              <a:buSzPct val="100000"/>
              <a:buFont typeface="Inconsolata"/>
              <a:defRPr sz="1200">
                <a:latin typeface="Inconsolata"/>
                <a:ea typeface="Inconsolata"/>
                <a:cs typeface="Inconsolata"/>
                <a:sym typeface="Inconsolata"/>
              </a:defRPr>
            </a:lvl7pPr>
            <a:lvl8pPr lvl="7" rtl="0">
              <a:lnSpc>
                <a:spcPct val="100000"/>
              </a:lnSpc>
              <a:spcBef>
                <a:spcPts val="0"/>
              </a:spcBef>
              <a:spcAft>
                <a:spcPts val="0"/>
              </a:spcAft>
              <a:buSzPct val="100000"/>
              <a:buFont typeface="Inconsolata"/>
              <a:defRPr sz="1200">
                <a:latin typeface="Inconsolata"/>
                <a:ea typeface="Inconsolata"/>
                <a:cs typeface="Inconsolata"/>
                <a:sym typeface="Inconsolata"/>
              </a:defRPr>
            </a:lvl8pPr>
            <a:lvl9pPr lvl="8" rtl="0">
              <a:lnSpc>
                <a:spcPct val="100000"/>
              </a:lnSpc>
              <a:spcBef>
                <a:spcPts val="0"/>
              </a:spcBef>
              <a:spcAft>
                <a:spcPts val="0"/>
              </a:spcAft>
              <a:buSzPct val="100000"/>
              <a:buFont typeface="Inconsolata"/>
              <a:defRPr sz="1200">
                <a:latin typeface="Inconsolata"/>
                <a:ea typeface="Inconsolata"/>
                <a:cs typeface="Inconsolata"/>
                <a:sym typeface="Inconsolata"/>
              </a:defRPr>
            </a:lvl9pPr>
          </a:lstStyle>
          <a:p/>
        </p:txBody>
      </p:sp>
      <p:sp>
        <p:nvSpPr>
          <p:cNvPr id="39" name="Shape 39"/>
          <p:cNvSpPr txBox="1"/>
          <p:nvPr>
            <p:ph idx="2" type="body"/>
          </p:nvPr>
        </p:nvSpPr>
        <p:spPr>
          <a:xfrm>
            <a:off x="4832400" y="445025"/>
            <a:ext cx="3999899" cy="3094499"/>
          </a:xfrm>
          <a:prstGeom prst="rect">
            <a:avLst/>
          </a:prstGeom>
        </p:spPr>
        <p:txBody>
          <a:bodyPr anchorCtr="0" anchor="t" bIns="91425" lIns="91425" rIns="91425" tIns="91425"/>
          <a:lstStyle>
            <a:lvl1pPr lvl="0" rtl="0">
              <a:spcBef>
                <a:spcPts val="0"/>
              </a:spcBef>
              <a:spcAft>
                <a:spcPts val="0"/>
              </a:spcAft>
              <a:buClr>
                <a:srgbClr val="F9F9F9"/>
              </a:buClr>
              <a:buSzPct val="100000"/>
              <a:buFont typeface="Inconsolata"/>
              <a:defRPr sz="1400">
                <a:solidFill>
                  <a:srgbClr val="F9F9F9"/>
                </a:solidFill>
                <a:latin typeface="Inconsolata"/>
                <a:ea typeface="Inconsolata"/>
                <a:cs typeface="Inconsolata"/>
                <a:sym typeface="Inconsolata"/>
              </a:defRPr>
            </a:lvl1pPr>
            <a:lvl2pPr lvl="1"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2pPr>
            <a:lvl3pPr lvl="2"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3pPr>
            <a:lvl4pPr lvl="3"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4pPr>
            <a:lvl5pPr lvl="4"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5pPr>
            <a:lvl6pPr lvl="5"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6pPr>
            <a:lvl7pPr lvl="6"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7pPr>
            <a:lvl8pPr lvl="7"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8pPr>
            <a:lvl9pPr lvl="8"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9pPr>
          </a:lstStyle>
          <a:p/>
        </p:txBody>
      </p:sp>
      <p:sp>
        <p:nvSpPr>
          <p:cNvPr id="40" name="Shape 40"/>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sample with variables 2">
    <p:spTree>
      <p:nvGrpSpPr>
        <p:cNvPr id="41" name="Shape 41"/>
        <p:cNvGrpSpPr/>
        <p:nvPr/>
      </p:nvGrpSpPr>
      <p:grpSpPr>
        <a:xfrm>
          <a:off x="0" y="0"/>
          <a:ext cx="0" cy="0"/>
          <a:chOff x="0" y="0"/>
          <a:chExt cx="0" cy="0"/>
        </a:xfrm>
      </p:grpSpPr>
      <p:sp>
        <p:nvSpPr>
          <p:cNvPr id="42" name="Shape 42"/>
          <p:cNvSpPr/>
          <p:nvPr/>
        </p:nvSpPr>
        <p:spPr>
          <a:xfrm>
            <a:off x="4572000" y="3655200"/>
            <a:ext cx="4572000" cy="10079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a:off x="4572000" y="-125"/>
            <a:ext cx="4572000" cy="3655200"/>
          </a:xfrm>
          <a:prstGeom prst="rect">
            <a:avLst/>
          </a:prstGeom>
          <a:solidFill>
            <a:schemeClr val="lt2"/>
          </a:solidFill>
          <a:ln>
            <a:noFill/>
          </a:ln>
        </p:spPr>
        <p:txBody>
          <a:bodyPr anchorCtr="0" anchor="ctr" bIns="91425" lIns="91425" rIns="91425" tIns="91425">
            <a:noAutofit/>
          </a:bodyPr>
          <a:lstStyle/>
          <a:p>
            <a:pPr lvl="0" rtl="0">
              <a:spcBef>
                <a:spcPts val="0"/>
              </a:spcBef>
              <a:buNone/>
            </a:pPr>
            <a:r>
              <a:t/>
            </a:r>
            <a:endParaRPr/>
          </a:p>
        </p:txBody>
      </p:sp>
      <p:sp>
        <p:nvSpPr>
          <p:cNvPr id="44" name="Shape 44"/>
          <p:cNvSpPr txBox="1"/>
          <p:nvPr>
            <p:ph type="title"/>
          </p:nvPr>
        </p:nvSpPr>
        <p:spPr>
          <a:xfrm>
            <a:off x="311700" y="445025"/>
            <a:ext cx="3999899" cy="572699"/>
          </a:xfrm>
          <a:prstGeom prst="rect">
            <a:avLst/>
          </a:prstGeom>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 type="body"/>
          </p:nvPr>
        </p:nvSpPr>
        <p:spPr>
          <a:xfrm>
            <a:off x="311700" y="1152475"/>
            <a:ext cx="3999899" cy="3416400"/>
          </a:xfrm>
          <a:prstGeom prst="rect">
            <a:avLst/>
          </a:prstGeom>
        </p:spPr>
        <p:txBody>
          <a:bodyPr anchorCtr="0" anchor="t" bIns="91425" lIns="91425" rIns="91425" tIns="91425"/>
          <a:lstStyle>
            <a:lvl1pPr lvl="0" rtl="0">
              <a:lnSpc>
                <a:spcPct val="100000"/>
              </a:lnSpc>
              <a:spcBef>
                <a:spcPts val="0"/>
              </a:spcBef>
              <a:spcAft>
                <a:spcPts val="0"/>
              </a:spcAft>
              <a:buSzPct val="100000"/>
              <a:buFont typeface="Inconsolata"/>
              <a:defRPr sz="1400">
                <a:latin typeface="Inconsolata"/>
                <a:ea typeface="Inconsolata"/>
                <a:cs typeface="Inconsolata"/>
                <a:sym typeface="Inconsolata"/>
              </a:defRPr>
            </a:lvl1pPr>
            <a:lvl2pPr lvl="1" rtl="0">
              <a:lnSpc>
                <a:spcPct val="100000"/>
              </a:lnSpc>
              <a:spcBef>
                <a:spcPts val="0"/>
              </a:spcBef>
              <a:spcAft>
                <a:spcPts val="0"/>
              </a:spcAft>
              <a:buSzPct val="100000"/>
              <a:buFont typeface="Inconsolata"/>
              <a:defRPr sz="1200">
                <a:latin typeface="Inconsolata"/>
                <a:ea typeface="Inconsolata"/>
                <a:cs typeface="Inconsolata"/>
                <a:sym typeface="Inconsolata"/>
              </a:defRPr>
            </a:lvl2pPr>
            <a:lvl3pPr lvl="2" rtl="0">
              <a:lnSpc>
                <a:spcPct val="100000"/>
              </a:lnSpc>
              <a:spcBef>
                <a:spcPts val="0"/>
              </a:spcBef>
              <a:spcAft>
                <a:spcPts val="0"/>
              </a:spcAft>
              <a:buSzPct val="100000"/>
              <a:buFont typeface="Inconsolata"/>
              <a:defRPr sz="1200">
                <a:latin typeface="Inconsolata"/>
                <a:ea typeface="Inconsolata"/>
                <a:cs typeface="Inconsolata"/>
                <a:sym typeface="Inconsolata"/>
              </a:defRPr>
            </a:lvl3pPr>
            <a:lvl4pPr lvl="3" rtl="0">
              <a:lnSpc>
                <a:spcPct val="100000"/>
              </a:lnSpc>
              <a:spcBef>
                <a:spcPts val="0"/>
              </a:spcBef>
              <a:spcAft>
                <a:spcPts val="0"/>
              </a:spcAft>
              <a:buSzPct val="100000"/>
              <a:buFont typeface="Inconsolata"/>
              <a:defRPr sz="1200">
                <a:latin typeface="Inconsolata"/>
                <a:ea typeface="Inconsolata"/>
                <a:cs typeface="Inconsolata"/>
                <a:sym typeface="Inconsolata"/>
              </a:defRPr>
            </a:lvl4pPr>
            <a:lvl5pPr lvl="4" rtl="0">
              <a:lnSpc>
                <a:spcPct val="100000"/>
              </a:lnSpc>
              <a:spcBef>
                <a:spcPts val="0"/>
              </a:spcBef>
              <a:spcAft>
                <a:spcPts val="0"/>
              </a:spcAft>
              <a:buSzPct val="100000"/>
              <a:buFont typeface="Inconsolata"/>
              <a:defRPr sz="1200">
                <a:latin typeface="Inconsolata"/>
                <a:ea typeface="Inconsolata"/>
                <a:cs typeface="Inconsolata"/>
                <a:sym typeface="Inconsolata"/>
              </a:defRPr>
            </a:lvl5pPr>
            <a:lvl6pPr lvl="5" rtl="0">
              <a:lnSpc>
                <a:spcPct val="100000"/>
              </a:lnSpc>
              <a:spcBef>
                <a:spcPts val="0"/>
              </a:spcBef>
              <a:spcAft>
                <a:spcPts val="0"/>
              </a:spcAft>
              <a:buSzPct val="100000"/>
              <a:buFont typeface="Inconsolata"/>
              <a:defRPr sz="1200">
                <a:latin typeface="Inconsolata"/>
                <a:ea typeface="Inconsolata"/>
                <a:cs typeface="Inconsolata"/>
                <a:sym typeface="Inconsolata"/>
              </a:defRPr>
            </a:lvl6pPr>
            <a:lvl7pPr lvl="6" rtl="0">
              <a:lnSpc>
                <a:spcPct val="100000"/>
              </a:lnSpc>
              <a:spcBef>
                <a:spcPts val="0"/>
              </a:spcBef>
              <a:spcAft>
                <a:spcPts val="0"/>
              </a:spcAft>
              <a:buSzPct val="100000"/>
              <a:buFont typeface="Inconsolata"/>
              <a:defRPr sz="1200">
                <a:latin typeface="Inconsolata"/>
                <a:ea typeface="Inconsolata"/>
                <a:cs typeface="Inconsolata"/>
                <a:sym typeface="Inconsolata"/>
              </a:defRPr>
            </a:lvl7pPr>
            <a:lvl8pPr lvl="7" rtl="0">
              <a:lnSpc>
                <a:spcPct val="100000"/>
              </a:lnSpc>
              <a:spcBef>
                <a:spcPts val="0"/>
              </a:spcBef>
              <a:spcAft>
                <a:spcPts val="0"/>
              </a:spcAft>
              <a:buSzPct val="100000"/>
              <a:buFont typeface="Inconsolata"/>
              <a:defRPr sz="1200">
                <a:latin typeface="Inconsolata"/>
                <a:ea typeface="Inconsolata"/>
                <a:cs typeface="Inconsolata"/>
                <a:sym typeface="Inconsolata"/>
              </a:defRPr>
            </a:lvl8pPr>
            <a:lvl9pPr lvl="8" rtl="0">
              <a:lnSpc>
                <a:spcPct val="100000"/>
              </a:lnSpc>
              <a:spcBef>
                <a:spcPts val="0"/>
              </a:spcBef>
              <a:spcAft>
                <a:spcPts val="0"/>
              </a:spcAft>
              <a:buSzPct val="100000"/>
              <a:buFont typeface="Inconsolata"/>
              <a:defRPr sz="1200">
                <a:latin typeface="Inconsolata"/>
                <a:ea typeface="Inconsolata"/>
                <a:cs typeface="Inconsolata"/>
                <a:sym typeface="Inconsolata"/>
              </a:defRPr>
            </a:lvl9pPr>
          </a:lstStyle>
          <a:p/>
        </p:txBody>
      </p:sp>
      <p:sp>
        <p:nvSpPr>
          <p:cNvPr id="46" name="Shape 46"/>
          <p:cNvSpPr txBox="1"/>
          <p:nvPr>
            <p:ph idx="2" type="body"/>
          </p:nvPr>
        </p:nvSpPr>
        <p:spPr>
          <a:xfrm>
            <a:off x="4825175" y="3813300"/>
            <a:ext cx="3999899" cy="755699"/>
          </a:xfrm>
          <a:prstGeom prst="rect">
            <a:avLst/>
          </a:prstGeom>
        </p:spPr>
        <p:txBody>
          <a:bodyPr anchorCtr="0" anchor="t" bIns="91425" lIns="91425" rIns="91425" tIns="91425"/>
          <a:lstStyle>
            <a:lvl1pPr lvl="0" rtl="0">
              <a:spcBef>
                <a:spcPts val="0"/>
              </a:spcBef>
              <a:spcAft>
                <a:spcPts val="0"/>
              </a:spcAft>
              <a:buClr>
                <a:srgbClr val="F9F9F9"/>
              </a:buClr>
              <a:buSzPct val="100000"/>
              <a:buFont typeface="Inconsolata"/>
              <a:defRPr sz="1400">
                <a:solidFill>
                  <a:srgbClr val="F9F9F9"/>
                </a:solidFill>
                <a:latin typeface="Inconsolata"/>
                <a:ea typeface="Inconsolata"/>
                <a:cs typeface="Inconsolata"/>
                <a:sym typeface="Inconsolata"/>
              </a:defRPr>
            </a:lvl1pPr>
            <a:lvl2pPr lvl="1"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2pPr>
            <a:lvl3pPr lvl="2"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3pPr>
            <a:lvl4pPr lvl="3"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4pPr>
            <a:lvl5pPr lvl="4"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5pPr>
            <a:lvl6pPr lvl="5"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6pPr>
            <a:lvl7pPr lvl="6"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7pPr>
            <a:lvl8pPr lvl="7"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8pPr>
            <a:lvl9pPr lvl="8" rtl="0">
              <a:spcBef>
                <a:spcPts val="0"/>
              </a:spcBef>
              <a:spcAft>
                <a:spcPts val="0"/>
              </a:spcAft>
              <a:buClr>
                <a:srgbClr val="F9F9F9"/>
              </a:buClr>
              <a:buSzPct val="100000"/>
              <a:buFont typeface="Inconsolata"/>
              <a:defRPr sz="1200">
                <a:solidFill>
                  <a:srgbClr val="F9F9F9"/>
                </a:solidFill>
                <a:latin typeface="Inconsolata"/>
                <a:ea typeface="Inconsolata"/>
                <a:cs typeface="Inconsolata"/>
                <a:sym typeface="Inconsolata"/>
              </a:defRPr>
            </a:lvl9pPr>
          </a:lstStyle>
          <a:p/>
        </p:txBody>
      </p:sp>
      <p:sp>
        <p:nvSpPr>
          <p:cNvPr id="47" name="Shape 47"/>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51" name="Shape 51"/>
        <p:cNvGrpSpPr/>
        <p:nvPr/>
      </p:nvGrpSpPr>
      <p:grpSpPr>
        <a:xfrm>
          <a:off x="0" y="0"/>
          <a:ext cx="0" cy="0"/>
          <a:chOff x="0" y="0"/>
          <a:chExt cx="0" cy="0"/>
        </a:xfrm>
      </p:grpSpPr>
      <p:sp>
        <p:nvSpPr>
          <p:cNvPr id="52" name="Shape 52"/>
          <p:cNvSpPr txBox="1"/>
          <p:nvPr>
            <p:ph type="title"/>
          </p:nvPr>
        </p:nvSpPr>
        <p:spPr>
          <a:xfrm>
            <a:off x="311700" y="555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53" name="Shape 53"/>
          <p:cNvSpPr txBox="1"/>
          <p:nvPr>
            <p:ph idx="1" type="body"/>
          </p:nvPr>
        </p:nvSpPr>
        <p:spPr>
          <a:xfrm>
            <a:off x="311700" y="1389600"/>
            <a:ext cx="2807999"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54" name="Shape 54"/>
          <p:cNvSpPr txBox="1"/>
          <p:nvPr>
            <p:ph idx="12" type="sldNum"/>
          </p:nvPr>
        </p:nvSpPr>
        <p:spPr>
          <a:xfrm>
            <a:off x="8472450" y="4663227"/>
            <a:ext cx="548699" cy="493199"/>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4500" y="4663225"/>
            <a:ext cx="9153000" cy="493199"/>
          </a:xfrm>
          <a:prstGeom prst="rect">
            <a:avLst/>
          </a:prstGeom>
          <a:solidFill>
            <a:srgbClr val="3D85C6"/>
          </a:solidFill>
          <a:ln>
            <a:noFill/>
          </a:ln>
        </p:spPr>
        <p:txBody>
          <a:bodyPr anchorCtr="0" anchor="ctr" bIns="91425" lIns="91425" rIns="91425" tIns="91425">
            <a:noAutofit/>
          </a:bodyPr>
          <a:lstStyle/>
          <a:p>
            <a:pPr lvl="0">
              <a:spcBef>
                <a:spcPts val="0"/>
              </a:spcBef>
              <a:buNone/>
            </a:pPr>
            <a:r>
              <a:t/>
            </a:r>
            <a:endParaRPr/>
          </a:p>
        </p:txBody>
      </p:sp>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rtl="0">
              <a:lnSpc>
                <a:spcPct val="115000"/>
              </a:lnSpc>
              <a:spcBef>
                <a:spcPts val="0"/>
              </a:spcBef>
              <a:spcAft>
                <a:spcPts val="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rtl="0">
              <a:lnSpc>
                <a:spcPct val="115000"/>
              </a:lnSpc>
              <a:spcBef>
                <a:spcPts val="0"/>
              </a:spcBef>
              <a:spcAft>
                <a:spcPts val="0"/>
              </a:spcAft>
              <a:buClr>
                <a:schemeClr val="dk2"/>
              </a:buClr>
              <a:buSzPct val="100000"/>
              <a:buFont typeface="Proxima Nova"/>
              <a:defRPr sz="1800">
                <a:solidFill>
                  <a:schemeClr val="dk2"/>
                </a:solidFill>
                <a:latin typeface="Proxima Nova"/>
                <a:ea typeface="Proxima Nova"/>
                <a:cs typeface="Proxima Nova"/>
                <a:sym typeface="Proxima Nova"/>
              </a:defRPr>
            </a:lvl2pPr>
            <a:lvl3pPr lvl="2" rtl="0">
              <a:lnSpc>
                <a:spcPct val="115000"/>
              </a:lnSpc>
              <a:spcBef>
                <a:spcPts val="0"/>
              </a:spcBef>
              <a:spcAft>
                <a:spcPts val="0"/>
              </a:spcAft>
              <a:buClr>
                <a:schemeClr val="dk2"/>
              </a:buClr>
              <a:buSzPct val="100000"/>
              <a:buFont typeface="Proxima Nova"/>
              <a:defRPr sz="1800">
                <a:solidFill>
                  <a:schemeClr val="dk2"/>
                </a:solidFill>
                <a:latin typeface="Proxima Nova"/>
                <a:ea typeface="Proxima Nova"/>
                <a:cs typeface="Proxima Nova"/>
                <a:sym typeface="Proxima Nova"/>
              </a:defRPr>
            </a:lvl3pPr>
            <a:lvl4pPr lvl="3" rtl="0">
              <a:lnSpc>
                <a:spcPct val="115000"/>
              </a:lnSpc>
              <a:spcBef>
                <a:spcPts val="0"/>
              </a:spcBef>
              <a:spcAft>
                <a:spcPts val="0"/>
              </a:spcAft>
              <a:buClr>
                <a:schemeClr val="dk2"/>
              </a:buClr>
              <a:buSzPct val="100000"/>
              <a:buFont typeface="Proxima Nova"/>
              <a:defRPr sz="1800">
                <a:solidFill>
                  <a:schemeClr val="dk2"/>
                </a:solidFill>
                <a:latin typeface="Proxima Nova"/>
                <a:ea typeface="Proxima Nova"/>
                <a:cs typeface="Proxima Nova"/>
                <a:sym typeface="Proxima Nova"/>
              </a:defRPr>
            </a:lvl4pPr>
            <a:lvl5pPr lvl="4" rtl="0">
              <a:lnSpc>
                <a:spcPct val="115000"/>
              </a:lnSpc>
              <a:spcBef>
                <a:spcPts val="0"/>
              </a:spcBef>
              <a:spcAft>
                <a:spcPts val="0"/>
              </a:spcAft>
              <a:buClr>
                <a:schemeClr val="dk2"/>
              </a:buClr>
              <a:buSzPct val="100000"/>
              <a:buFont typeface="Proxima Nova"/>
              <a:defRPr sz="1800">
                <a:solidFill>
                  <a:schemeClr val="dk2"/>
                </a:solidFill>
                <a:latin typeface="Proxima Nova"/>
                <a:ea typeface="Proxima Nova"/>
                <a:cs typeface="Proxima Nova"/>
                <a:sym typeface="Proxima Nova"/>
              </a:defRPr>
            </a:lvl5pPr>
            <a:lvl6pPr lvl="5" rtl="0">
              <a:lnSpc>
                <a:spcPct val="115000"/>
              </a:lnSpc>
              <a:spcBef>
                <a:spcPts val="0"/>
              </a:spcBef>
              <a:spcAft>
                <a:spcPts val="0"/>
              </a:spcAft>
              <a:buClr>
                <a:schemeClr val="dk2"/>
              </a:buClr>
              <a:buSzPct val="100000"/>
              <a:buFont typeface="Proxima Nova"/>
              <a:defRPr sz="1800">
                <a:solidFill>
                  <a:schemeClr val="dk2"/>
                </a:solidFill>
                <a:latin typeface="Proxima Nova"/>
                <a:ea typeface="Proxima Nova"/>
                <a:cs typeface="Proxima Nova"/>
                <a:sym typeface="Proxima Nova"/>
              </a:defRPr>
            </a:lvl6pPr>
            <a:lvl7pPr lvl="6" rtl="0">
              <a:lnSpc>
                <a:spcPct val="115000"/>
              </a:lnSpc>
              <a:spcBef>
                <a:spcPts val="0"/>
              </a:spcBef>
              <a:spcAft>
                <a:spcPts val="0"/>
              </a:spcAft>
              <a:buClr>
                <a:schemeClr val="dk2"/>
              </a:buClr>
              <a:buSzPct val="100000"/>
              <a:buFont typeface="Proxima Nova"/>
              <a:defRPr sz="1800">
                <a:solidFill>
                  <a:schemeClr val="dk2"/>
                </a:solidFill>
                <a:latin typeface="Proxima Nova"/>
                <a:ea typeface="Proxima Nova"/>
                <a:cs typeface="Proxima Nova"/>
                <a:sym typeface="Proxima Nova"/>
              </a:defRPr>
            </a:lvl7pPr>
            <a:lvl8pPr lvl="7" rtl="0">
              <a:lnSpc>
                <a:spcPct val="115000"/>
              </a:lnSpc>
              <a:spcBef>
                <a:spcPts val="0"/>
              </a:spcBef>
              <a:spcAft>
                <a:spcPts val="0"/>
              </a:spcAft>
              <a:buClr>
                <a:schemeClr val="dk2"/>
              </a:buClr>
              <a:buSzPct val="100000"/>
              <a:buFont typeface="Proxima Nova"/>
              <a:defRPr sz="1800">
                <a:solidFill>
                  <a:schemeClr val="dk2"/>
                </a:solidFill>
                <a:latin typeface="Proxima Nova"/>
                <a:ea typeface="Proxima Nova"/>
                <a:cs typeface="Proxima Nova"/>
                <a:sym typeface="Proxima Nova"/>
              </a:defRPr>
            </a:lvl8pPr>
            <a:lvl9pPr lvl="8" rtl="0">
              <a:lnSpc>
                <a:spcPct val="115000"/>
              </a:lnSpc>
              <a:spcBef>
                <a:spcPts val="0"/>
              </a:spcBef>
              <a:spcAft>
                <a:spcPts val="0"/>
              </a:spcAft>
              <a:buClr>
                <a:schemeClr val="dk2"/>
              </a:buClr>
              <a:buSzPct val="100000"/>
              <a:buFont typeface="Proxima Nova"/>
              <a:defRPr sz="1800">
                <a:solidFill>
                  <a:schemeClr val="dk2"/>
                </a:solidFill>
                <a:latin typeface="Proxima Nova"/>
                <a:ea typeface="Proxima Nova"/>
                <a:cs typeface="Proxima Nova"/>
                <a:sym typeface="Proxima Nova"/>
              </a:defRPr>
            </a:lvl9pPr>
          </a:lstStyle>
          <a:p/>
        </p:txBody>
      </p:sp>
      <p:sp>
        <p:nvSpPr>
          <p:cNvPr id="9" name="Shape 9"/>
          <p:cNvSpPr txBox="1"/>
          <p:nvPr>
            <p:ph idx="12" type="sldNum"/>
          </p:nvPr>
        </p:nvSpPr>
        <p:spPr>
          <a:xfrm>
            <a:off x="8472450" y="4663227"/>
            <a:ext cx="548699" cy="493199"/>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rgbClr val="FFFFFF"/>
                </a:solidFill>
              </a:rPr>
              <a:t>‹#›</a:t>
            </a:fld>
          </a:p>
        </p:txBody>
      </p:sp>
      <p:pic>
        <p:nvPicPr>
          <p:cNvPr descr="logo@2x.png" id="10" name="Shape 10"/>
          <p:cNvPicPr preferRelativeResize="0"/>
          <p:nvPr/>
        </p:nvPicPr>
        <p:blipFill>
          <a:blip r:embed="rId1">
            <a:alphaModFix/>
          </a:blip>
          <a:stretch>
            <a:fillRect/>
          </a:stretch>
        </p:blipFill>
        <p:spPr>
          <a:xfrm flipH="1">
            <a:off x="311699" y="4713025"/>
            <a:ext cx="209489" cy="393599"/>
          </a:xfrm>
          <a:prstGeom prst="rect">
            <a:avLst/>
          </a:prstGeom>
          <a:noFill/>
          <a:ln>
            <a:noFill/>
          </a:ln>
        </p:spPr>
      </p:pic>
      <p:sp>
        <p:nvSpPr>
          <p:cNvPr id="11" name="Shape 11"/>
          <p:cNvSpPr txBox="1"/>
          <p:nvPr/>
        </p:nvSpPr>
        <p:spPr>
          <a:xfrm>
            <a:off x="609200" y="4663225"/>
            <a:ext cx="4441799" cy="4856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FFFFFF"/>
                </a:solidFill>
                <a:latin typeface="Proxima Nova"/>
                <a:ea typeface="Proxima Nova"/>
                <a:cs typeface="Proxima Nova"/>
                <a:sym typeface="Proxima Nova"/>
              </a:rPr>
              <a:t>UPSILON PI EPSILON</a:t>
            </a:r>
            <a:br>
              <a:rPr b="1" lang="en" sz="1000">
                <a:solidFill>
                  <a:srgbClr val="FFFFFF"/>
                </a:solidFill>
                <a:latin typeface="Proxima Nova"/>
                <a:ea typeface="Proxima Nova"/>
                <a:cs typeface="Proxima Nova"/>
                <a:sym typeface="Proxima Nova"/>
              </a:rPr>
            </a:br>
            <a:r>
              <a:rPr i="1" lang="en" sz="1000">
                <a:solidFill>
                  <a:srgbClr val="FFFFFF"/>
                </a:solidFill>
                <a:latin typeface="Proxima Nova"/>
                <a:ea typeface="Proxima Nova"/>
                <a:cs typeface="Proxima Nova"/>
                <a:sym typeface="Proxima Nova"/>
              </a:rPr>
              <a:t>CS33 MT Review Session (Fall, '16)	https://goo.gl/ELg1HE</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oo.gl/forms/qbz3ic8ZygW2gsdD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http://linux.die.net/man/3/pthread_detach"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cs.swarthmore.edu/~newhall/cs31/f13/WeeklyLabs/wlab04.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upe.seas.ucla.edu/tutorin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goo.gl/ELg1HE" TargetMode="External"/><Relationship Id="rId4" Type="http://schemas.openxmlformats.org/officeDocument/2006/relationships/hyperlink" Target="https://l.facebook.com/l.php?u=https%3A%2F%2Fgoo.gl%2FcPEjcu&amp;h=vAQGzFCXb" TargetMode="External"/><Relationship Id="rId5" Type="http://schemas.openxmlformats.org/officeDocument/2006/relationships/hyperlink" Target="https://goo.gl/forms/qbz3ic8ZygW2gsdD2" TargetMode="External"/><Relationship Id="rId6" Type="http://schemas.openxmlformats.org/officeDocument/2006/relationships/hyperlink" Target="https://www3.nd.edu/~dthain/courses/cse40243/fall2015/intel-intro.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0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en.wikipedia.org/wiki/Embarrassingly_parallel" TargetMode="External"/><Relationship Id="rId4" Type="http://schemas.openxmlformats.org/officeDocument/2006/relationships/hyperlink" Target="https://en.wikipedia.org/wiki/Embarrassingly_parallel"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0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ctrTitle"/>
          </p:nvPr>
        </p:nvSpPr>
        <p:spPr>
          <a:xfrm>
            <a:off x="311708" y="744575"/>
            <a:ext cx="8520599" cy="2052599"/>
          </a:xfrm>
          <a:prstGeom prst="rect">
            <a:avLst/>
          </a:prstGeom>
        </p:spPr>
        <p:txBody>
          <a:bodyPr anchorCtr="0" anchor="b" bIns="91425" lIns="91425" rIns="91425" tIns="91425">
            <a:noAutofit/>
          </a:bodyPr>
          <a:lstStyle/>
          <a:p>
            <a:pPr lvl="0" rtl="0">
              <a:spcBef>
                <a:spcPts val="0"/>
              </a:spcBef>
              <a:buNone/>
            </a:pPr>
            <a:r>
              <a:rPr lang="en"/>
              <a:t>CS33 MT1 Review Session</a:t>
            </a:r>
          </a:p>
        </p:txBody>
      </p:sp>
      <p:sp>
        <p:nvSpPr>
          <p:cNvPr id="78" name="Shape 78"/>
          <p:cNvSpPr txBox="1"/>
          <p:nvPr>
            <p:ph idx="1" type="subTitle"/>
          </p:nvPr>
        </p:nvSpPr>
        <p:spPr>
          <a:xfrm>
            <a:off x="311700" y="2834125"/>
            <a:ext cx="8520599" cy="1108199"/>
          </a:xfrm>
          <a:prstGeom prst="rect">
            <a:avLst/>
          </a:prstGeom>
        </p:spPr>
        <p:txBody>
          <a:bodyPr anchorCtr="0" anchor="t" bIns="91425" lIns="91425" rIns="91425" tIns="91425">
            <a:noAutofit/>
          </a:bodyPr>
          <a:lstStyle/>
          <a:p>
            <a:pPr lvl="0" rtl="0">
              <a:spcBef>
                <a:spcPts val="0"/>
              </a:spcBef>
              <a:buNone/>
            </a:pPr>
            <a:r>
              <a:rPr i="1" lang="en"/>
              <a:t>Prepared by UPE for Professor Eggert’s CS33</a:t>
            </a:r>
          </a:p>
          <a:p>
            <a:pPr lvl="0" rtl="0">
              <a:spcBef>
                <a:spcPts val="0"/>
              </a:spcBef>
              <a:buNone/>
            </a:pPr>
            <a:r>
              <a:t/>
            </a:r>
            <a:endParaRPr sz="1000"/>
          </a:p>
          <a:p>
            <a:pPr lvl="0" rtl="0">
              <a:spcBef>
                <a:spcPts val="0"/>
              </a:spcBef>
              <a:buNone/>
            </a:pPr>
            <a:r>
              <a:rPr lang="en" sz="2000"/>
              <a:t>Sign-in: </a:t>
            </a:r>
            <a:r>
              <a:rPr lang="en" sz="2000" u="sng">
                <a:solidFill>
                  <a:schemeClr val="hlink"/>
                </a:solidFill>
                <a:hlinkClick r:id="rId3"/>
              </a:rPr>
              <a:t>https://goo.gl/forms/qbz3ic8ZygW2gsdD2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Memory Addressing Modes</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Consider the following instruction:</a:t>
            </a:r>
          </a:p>
          <a:p>
            <a:pPr lvl="0">
              <a:spcBef>
                <a:spcPts val="0"/>
              </a:spcBef>
              <a:spcAft>
                <a:spcPts val="1600"/>
              </a:spcAft>
              <a:buClr>
                <a:schemeClr val="dk1"/>
              </a:buClr>
              <a:buSzPct val="61111"/>
              <a:buFont typeface="Arial"/>
              <a:buNone/>
            </a:pPr>
            <a:r>
              <a:rPr lang="en">
                <a:latin typeface="Arial"/>
                <a:ea typeface="Arial"/>
                <a:cs typeface="Arial"/>
                <a:sym typeface="Arial"/>
              </a:rPr>
              <a:t>	</a:t>
            </a:r>
            <a:r>
              <a:rPr lang="en">
                <a:latin typeface="Cousine"/>
                <a:ea typeface="Cousine"/>
                <a:cs typeface="Cousine"/>
                <a:sym typeface="Cousine"/>
              </a:rPr>
              <a:t>movl $10, -8(%eax, %edx, 4)</a:t>
            </a:r>
          </a:p>
          <a:p>
            <a:pPr lvl="0">
              <a:spcBef>
                <a:spcPts val="0"/>
              </a:spcBef>
              <a:spcAft>
                <a:spcPts val="1600"/>
              </a:spcAft>
              <a:buClr>
                <a:schemeClr val="dk1"/>
              </a:buClr>
              <a:buSzPct val="61111"/>
              <a:buFont typeface="Arial"/>
              <a:buNone/>
            </a:pPr>
            <a:r>
              <a:t/>
            </a:r>
            <a:endParaRPr>
              <a:latin typeface="Cousine"/>
              <a:ea typeface="Cousine"/>
              <a:cs typeface="Cousine"/>
              <a:sym typeface="Cousine"/>
            </a:endParaRPr>
          </a:p>
          <a:p>
            <a:pPr lvl="0">
              <a:spcBef>
                <a:spcPts val="0"/>
              </a:spcBef>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Q5</a:t>
            </a:r>
          </a:p>
        </p:txBody>
      </p:sp>
      <p:sp>
        <p:nvSpPr>
          <p:cNvPr id="752" name="Shape 75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Suppose you want a thread T1 to wait until thread T2 finishes, and that T2 is detached. Explain how to arrange for this reliably, assuming the threads cooperate by executing code that you specify. Your code may invoke any of the </a:t>
            </a:r>
            <a:r>
              <a:rPr lang="en">
                <a:latin typeface="Inconsolata"/>
                <a:ea typeface="Inconsolata"/>
                <a:cs typeface="Inconsolata"/>
                <a:sym typeface="Inconsolata"/>
              </a:rPr>
              <a:t>pthread_*</a:t>
            </a:r>
            <a:r>
              <a:rPr lang="en"/>
              <a:t> or </a:t>
            </a:r>
            <a:r>
              <a:rPr lang="en">
                <a:latin typeface="Inconsolata"/>
                <a:ea typeface="Inconsolata"/>
                <a:cs typeface="Inconsolata"/>
                <a:sym typeface="Inconsolata"/>
              </a:rPr>
              <a:t>sem_*</a:t>
            </a:r>
            <a:r>
              <a:rPr lang="en"/>
              <a:t> primitives discussed in the book or in class. Explain any assumptions you make and any race conditions that you couldn't fix.</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6" name="Shape 756"/>
        <p:cNvGrpSpPr/>
        <p:nvPr/>
      </p:nvGrpSpPr>
      <p:grpSpPr>
        <a:xfrm>
          <a:off x="0" y="0"/>
          <a:ext cx="0" cy="0"/>
          <a:chOff x="0" y="0"/>
          <a:chExt cx="0" cy="0"/>
        </a:xfrm>
      </p:grpSpPr>
      <p:sp>
        <p:nvSpPr>
          <p:cNvPr id="757" name="Shape 75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Q5</a:t>
            </a:r>
          </a:p>
        </p:txBody>
      </p:sp>
      <p:sp>
        <p:nvSpPr>
          <p:cNvPr id="758" name="Shape 75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Suppose you want a thread T1 to wait until thread T2 finishes, and that T2 is detached. Explain how to arrange for this reliably, assuming the threads cooperate by executing code that you specify. Your code may invoke any of the </a:t>
            </a:r>
            <a:r>
              <a:rPr lang="en">
                <a:latin typeface="Inconsolata"/>
                <a:ea typeface="Inconsolata"/>
                <a:cs typeface="Inconsolata"/>
                <a:sym typeface="Inconsolata"/>
              </a:rPr>
              <a:t>pthread_*</a:t>
            </a:r>
            <a:r>
              <a:rPr lang="en"/>
              <a:t> or </a:t>
            </a:r>
            <a:r>
              <a:rPr lang="en">
                <a:latin typeface="Inconsolata"/>
                <a:ea typeface="Inconsolata"/>
                <a:cs typeface="Inconsolata"/>
                <a:sym typeface="Inconsolata"/>
              </a:rPr>
              <a:t>sem_*</a:t>
            </a:r>
            <a:r>
              <a:rPr lang="en"/>
              <a:t> primitives discussed in the book or in class. Explain any assumptions you make and any race conditions that you couldn't fix.</a:t>
            </a:r>
          </a:p>
          <a:p>
            <a:pPr lvl="0" rtl="0">
              <a:spcBef>
                <a:spcPts val="0"/>
              </a:spcBef>
              <a:buNone/>
            </a:pPr>
            <a:r>
              <a:t/>
            </a:r>
            <a:endParaRPr/>
          </a:p>
          <a:p>
            <a:pPr lvl="0" rtl="0">
              <a:spcBef>
                <a:spcPts val="0"/>
              </a:spcBef>
              <a:buNone/>
            </a:pPr>
            <a:r>
              <a:rPr b="1" lang="en"/>
              <a:t>Can't we just use </a:t>
            </a:r>
            <a:r>
              <a:rPr b="1" lang="en">
                <a:latin typeface="Inconsolata"/>
                <a:ea typeface="Inconsolata"/>
                <a:cs typeface="Inconsolata"/>
                <a:sym typeface="Inconsolata"/>
              </a:rPr>
              <a:t>pthread_join</a:t>
            </a:r>
            <a:r>
              <a:rPr b="1" lang="en"/>
              <a:t>?</a:t>
            </a:r>
            <a:br>
              <a:rPr lang="en"/>
            </a:br>
            <a:r>
              <a:rPr lang="en"/>
              <a:t>No, because T2 is </a:t>
            </a:r>
            <a:r>
              <a:rPr lang="en" u="sng">
                <a:solidFill>
                  <a:schemeClr val="hlink"/>
                </a:solidFill>
                <a:hlinkClick r:id="rId3"/>
              </a:rPr>
              <a:t>detached</a:t>
            </a:r>
            <a:r>
              <a:rPr lang="en"/>
              <a:t>! Instead, we need rely on semaphores (or more specifically, mutexes) to solve this problem. More specifically, we need to implement </a:t>
            </a:r>
            <a:r>
              <a:rPr lang="en">
                <a:latin typeface="Inconsolata"/>
                <a:ea typeface="Inconsolata"/>
                <a:cs typeface="Inconsolata"/>
                <a:sym typeface="Inconsolata"/>
              </a:rPr>
              <a:t>pthread_join</a:t>
            </a:r>
            <a:r>
              <a:rPr lang="en"/>
              <a:t> using semaphores.</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Q5</a:t>
            </a:r>
          </a:p>
        </p:txBody>
      </p:sp>
      <p:sp>
        <p:nvSpPr>
          <p:cNvPr id="764" name="Shape 76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Here's an idea: what if we enforce an order on the execution of critical sections?</a:t>
            </a:r>
          </a:p>
          <a:p>
            <a:pPr lvl="0" rtl="0">
              <a:spcBef>
                <a:spcPts val="0"/>
              </a:spcBef>
              <a:buNone/>
            </a:pPr>
            <a:r>
              <a:t/>
            </a:r>
            <a:endParaRPr/>
          </a:p>
          <a:p>
            <a:pPr indent="-69850" lvl="0" marL="457200" rtl="0">
              <a:spcBef>
                <a:spcPts val="0"/>
              </a:spcBef>
              <a:buClr>
                <a:schemeClr val="dk1"/>
              </a:buClr>
              <a:buSzPct val="61111"/>
              <a:buFont typeface="Arial"/>
              <a:buNone/>
            </a:pPr>
            <a:r>
              <a:rPr lang="en">
                <a:latin typeface="Inconsolata"/>
                <a:ea typeface="Inconsolata"/>
                <a:cs typeface="Inconsolata"/>
                <a:sym typeface="Inconsolata"/>
              </a:rPr>
              <a:t>void t1 {</a:t>
            </a:r>
          </a:p>
          <a:p>
            <a:pPr indent="-69850" lvl="0" marL="457200" rtl="0">
              <a:spcBef>
                <a:spcPts val="0"/>
              </a:spcBef>
              <a:buClr>
                <a:schemeClr val="dk1"/>
              </a:buClr>
              <a:buSzPct val="61111"/>
              <a:buFont typeface="Arial"/>
              <a:buNone/>
            </a:pPr>
            <a:r>
              <a:rPr lang="en">
                <a:latin typeface="Inconsolata"/>
                <a:ea typeface="Inconsolata"/>
                <a:cs typeface="Inconsolata"/>
                <a:sym typeface="Inconsolata"/>
              </a:rPr>
              <a:t>  sem_wait(&amp;mutex);</a:t>
            </a:r>
          </a:p>
          <a:p>
            <a:pPr indent="-69850" lvl="0" marL="457200" rtl="0">
              <a:spcBef>
                <a:spcPts val="0"/>
              </a:spcBef>
              <a:buClr>
                <a:schemeClr val="dk1"/>
              </a:buClr>
              <a:buSzPct val="61111"/>
              <a:buFont typeface="Arial"/>
              <a:buNone/>
            </a:pPr>
            <a:r>
              <a:rPr lang="en">
                <a:latin typeface="Inconsolata"/>
                <a:ea typeface="Inconsolata"/>
                <a:cs typeface="Inconsolata"/>
                <a:sym typeface="Inconsolata"/>
              </a:rPr>
              <a:t>  // Do work here ...</a:t>
            </a:r>
          </a:p>
          <a:p>
            <a:pPr indent="-69850" lvl="0" marL="457200" rtl="0">
              <a:spcBef>
                <a:spcPts val="0"/>
              </a:spcBef>
              <a:buClr>
                <a:schemeClr val="dk1"/>
              </a:buClr>
              <a:buSzPct val="61111"/>
              <a:buFont typeface="Arial"/>
              <a:buNone/>
            </a:pPr>
            <a:r>
              <a:rPr lang="en">
                <a:latin typeface="Inconsolata"/>
                <a:ea typeface="Inconsolata"/>
                <a:cs typeface="Inconsolata"/>
                <a:sym typeface="Inconsolata"/>
              </a:rPr>
              <a:t>  sem_post(&amp;mutex);</a:t>
            </a:r>
          </a:p>
          <a:p>
            <a:pPr indent="-69850" lvl="0" marL="457200" rtl="0">
              <a:spcBef>
                <a:spcPts val="0"/>
              </a:spcBef>
              <a:buClr>
                <a:schemeClr val="dk1"/>
              </a:buClr>
              <a:buSzPct val="61111"/>
              <a:buFont typeface="Arial"/>
              <a:buNone/>
            </a:pPr>
            <a:r>
              <a:rPr lang="en">
                <a:latin typeface="Inconsolata"/>
                <a:ea typeface="Inconsolata"/>
                <a:cs typeface="Inconsolata"/>
                <a:sym typeface="Inconsolata"/>
              </a:rPr>
              <a:t>}</a:t>
            </a:r>
          </a:p>
          <a:p>
            <a:pPr indent="-69850" lvl="0" marL="457200" rtl="0">
              <a:spcBef>
                <a:spcPts val="0"/>
              </a:spcBef>
              <a:buClr>
                <a:srgbClr val="000000"/>
              </a:buClr>
              <a:buSzPct val="61111"/>
              <a:buFont typeface="Arial"/>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8" name="Shape 768"/>
        <p:cNvGrpSpPr/>
        <p:nvPr/>
      </p:nvGrpSpPr>
      <p:grpSpPr>
        <a:xfrm>
          <a:off x="0" y="0"/>
          <a:ext cx="0" cy="0"/>
          <a:chOff x="0" y="0"/>
          <a:chExt cx="0" cy="0"/>
        </a:xfrm>
      </p:grpSpPr>
      <p:sp>
        <p:nvSpPr>
          <p:cNvPr id="769" name="Shape 76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Q5</a:t>
            </a:r>
          </a:p>
        </p:txBody>
      </p:sp>
      <p:sp>
        <p:nvSpPr>
          <p:cNvPr id="770" name="Shape 77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Here's an idea: what if we enforce an order on the execution of critical sections?</a:t>
            </a:r>
          </a:p>
          <a:p>
            <a:pPr lvl="0" rtl="0">
              <a:spcBef>
                <a:spcPts val="0"/>
              </a:spcBef>
              <a:buNone/>
            </a:pPr>
            <a:r>
              <a:t/>
            </a:r>
            <a:endParaRPr/>
          </a:p>
          <a:p>
            <a:pPr indent="0" lvl="0" marL="457200" rtl="0">
              <a:spcBef>
                <a:spcPts val="0"/>
              </a:spcBef>
              <a:buNone/>
            </a:pPr>
            <a:r>
              <a:rPr lang="en">
                <a:latin typeface="Inconsolata"/>
                <a:ea typeface="Inconsolata"/>
                <a:cs typeface="Inconsolata"/>
                <a:sym typeface="Inconsolata"/>
              </a:rPr>
              <a:t>void t2 {</a:t>
            </a:r>
          </a:p>
          <a:p>
            <a:pPr indent="0" lvl="0" marL="457200" rtl="0">
              <a:spcBef>
                <a:spcPts val="0"/>
              </a:spcBef>
              <a:buNone/>
            </a:pPr>
            <a:r>
              <a:rPr lang="en">
                <a:latin typeface="Inconsolata"/>
                <a:ea typeface="Inconsolata"/>
                <a:cs typeface="Inconsolata"/>
                <a:sym typeface="Inconsolata"/>
              </a:rPr>
              <a:t>  // Do work here ...</a:t>
            </a:r>
          </a:p>
          <a:p>
            <a:pPr indent="0" lvl="0" marL="457200" rtl="0">
              <a:spcBef>
                <a:spcPts val="0"/>
              </a:spcBef>
              <a:buNone/>
            </a:pPr>
            <a:r>
              <a:rPr lang="en">
                <a:latin typeface="Inconsolata"/>
                <a:ea typeface="Inconsolata"/>
                <a:cs typeface="Inconsolata"/>
                <a:sym typeface="Inconsolata"/>
              </a:rPr>
              <a:t>  sem_post(&amp;mutex);</a:t>
            </a:r>
          </a:p>
          <a:p>
            <a:pPr indent="0" lvl="0" marL="457200" rtl="0">
              <a:spcBef>
                <a:spcPts val="0"/>
              </a:spcBef>
              <a:buNone/>
            </a:pPr>
            <a:r>
              <a:rPr lang="en">
                <a:latin typeface="Inconsolata"/>
                <a:ea typeface="Inconsolata"/>
                <a:cs typeface="Inconsolata"/>
                <a:sym typeface="Inconsolata"/>
              </a:rPr>
              <a:t>}</a:t>
            </a:r>
          </a:p>
          <a:p>
            <a:pPr indent="0" lvl="0" marL="457200" rtl="0">
              <a:spcBef>
                <a:spcPts val="0"/>
              </a:spcBef>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ph idx="2" type="body"/>
          </p:nvPr>
        </p:nvSpPr>
        <p:spPr>
          <a:xfrm>
            <a:off x="4832400" y="1152475"/>
            <a:ext cx="3999899" cy="3416400"/>
          </a:xfrm>
          <a:prstGeom prst="rect">
            <a:avLst/>
          </a:prstGeom>
        </p:spPr>
        <p:txBody>
          <a:bodyPr anchorCtr="0" anchor="t" bIns="91425" lIns="91425" rIns="91425" tIns="91425">
            <a:noAutofit/>
          </a:bodyPr>
          <a:lstStyle/>
          <a:p>
            <a:pPr lvl="0" rtl="0">
              <a:spcBef>
                <a:spcPts val="0"/>
              </a:spcBef>
              <a:buNone/>
            </a:pPr>
            <a:r>
              <a:rPr lang="en">
                <a:latin typeface="Inconsolata"/>
                <a:ea typeface="Inconsolata"/>
                <a:cs typeface="Inconsolata"/>
                <a:sym typeface="Inconsolata"/>
              </a:rPr>
              <a:t>void t2 {</a:t>
            </a:r>
          </a:p>
          <a:p>
            <a:pPr lvl="0" rtl="0">
              <a:spcBef>
                <a:spcPts val="0"/>
              </a:spcBef>
              <a:buNone/>
            </a:pPr>
            <a:r>
              <a:rPr lang="en">
                <a:latin typeface="Inconsolata"/>
                <a:ea typeface="Inconsolata"/>
                <a:cs typeface="Inconsolata"/>
                <a:sym typeface="Inconsolata"/>
              </a:rPr>
              <a:t>  // Do work here ...</a:t>
            </a:r>
          </a:p>
          <a:p>
            <a:pPr lvl="0" rtl="0">
              <a:spcBef>
                <a:spcPts val="0"/>
              </a:spcBef>
              <a:buNone/>
            </a:pPr>
            <a:r>
              <a:rPr lang="en">
                <a:latin typeface="Inconsolata"/>
                <a:ea typeface="Inconsolata"/>
                <a:cs typeface="Inconsolata"/>
                <a:sym typeface="Inconsolata"/>
              </a:rPr>
              <a:t>  sem_post(&amp;mutex);</a:t>
            </a:r>
          </a:p>
          <a:p>
            <a:pPr lvl="0" rtl="0">
              <a:spcBef>
                <a:spcPts val="0"/>
              </a:spcBef>
              <a:buNone/>
            </a:pPr>
            <a:r>
              <a:rPr lang="en">
                <a:latin typeface="Inconsolata"/>
                <a:ea typeface="Inconsolata"/>
                <a:cs typeface="Inconsolata"/>
                <a:sym typeface="Inconsolata"/>
              </a:rPr>
              <a:t>}</a:t>
            </a:r>
          </a:p>
          <a:p>
            <a:pPr lvl="0" rtl="0">
              <a:spcBef>
                <a:spcPts val="0"/>
              </a:spcBef>
              <a:buNone/>
            </a:pPr>
            <a:r>
              <a:t/>
            </a:r>
            <a:endParaRPr/>
          </a:p>
          <a:p>
            <a:pPr lvl="0">
              <a:spcBef>
                <a:spcPts val="0"/>
              </a:spcBef>
              <a:buNone/>
            </a:pPr>
            <a:r>
              <a:rPr lang="en"/>
              <a:t>In this solution, we take initialize </a:t>
            </a:r>
            <a:r>
              <a:rPr lang="en">
                <a:latin typeface="Inconsolata"/>
                <a:ea typeface="Inconsolata"/>
                <a:cs typeface="Inconsolata"/>
                <a:sym typeface="Inconsolata"/>
              </a:rPr>
              <a:t>mutex</a:t>
            </a:r>
            <a:r>
              <a:rPr lang="en"/>
              <a:t> to zero such that </a:t>
            </a:r>
            <a:r>
              <a:rPr lang="en">
                <a:latin typeface="Inconsolata"/>
                <a:ea typeface="Inconsolata"/>
                <a:cs typeface="Inconsolata"/>
                <a:sym typeface="Inconsolata"/>
              </a:rPr>
              <a:t>t1</a:t>
            </a:r>
            <a:r>
              <a:rPr lang="en"/>
              <a:t>'s critical section is only "unlocked" after </a:t>
            </a:r>
            <a:r>
              <a:rPr lang="en">
                <a:latin typeface="Inconsolata"/>
                <a:ea typeface="Inconsolata"/>
                <a:cs typeface="Inconsolata"/>
                <a:sym typeface="Inconsolata"/>
              </a:rPr>
              <a:t>t2</a:t>
            </a:r>
            <a:r>
              <a:rPr lang="en"/>
              <a:t> completes its work. The race condition that we potentially encounter is that </a:t>
            </a:r>
            <a:r>
              <a:rPr lang="en">
                <a:latin typeface="Inconsolata"/>
                <a:ea typeface="Inconsolata"/>
                <a:cs typeface="Inconsolata"/>
                <a:sym typeface="Inconsolata"/>
              </a:rPr>
              <a:t>t1</a:t>
            </a:r>
            <a:r>
              <a:rPr lang="en"/>
              <a:t> can begin doing its work before </a:t>
            </a:r>
            <a:r>
              <a:rPr lang="en">
                <a:latin typeface="Inconsolata"/>
                <a:ea typeface="Inconsolata"/>
                <a:cs typeface="Inconsolata"/>
                <a:sym typeface="Inconsolata"/>
              </a:rPr>
              <a:t>t2</a:t>
            </a:r>
            <a:r>
              <a:rPr lang="en"/>
              <a:t> entirely terminates.</a:t>
            </a:r>
          </a:p>
        </p:txBody>
      </p:sp>
      <p:sp>
        <p:nvSpPr>
          <p:cNvPr id="776" name="Shape 77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Q5</a:t>
            </a:r>
          </a:p>
        </p:txBody>
      </p:sp>
      <p:sp>
        <p:nvSpPr>
          <p:cNvPr id="777" name="Shape 777"/>
          <p:cNvSpPr txBox="1"/>
          <p:nvPr>
            <p:ph idx="1" type="body"/>
          </p:nvPr>
        </p:nvSpPr>
        <p:spPr>
          <a:xfrm>
            <a:off x="311700" y="1152475"/>
            <a:ext cx="3999899" cy="3416400"/>
          </a:xfrm>
          <a:prstGeom prst="rect">
            <a:avLst/>
          </a:prstGeom>
        </p:spPr>
        <p:txBody>
          <a:bodyPr anchorCtr="0" anchor="t" bIns="91425" lIns="91425" rIns="91425" tIns="91425">
            <a:noAutofit/>
          </a:bodyPr>
          <a:lstStyle/>
          <a:p>
            <a:pPr lvl="0" rtl="0">
              <a:spcBef>
                <a:spcPts val="0"/>
              </a:spcBef>
              <a:buNone/>
            </a:pPr>
            <a:r>
              <a:rPr lang="en">
                <a:latin typeface="Inconsolata"/>
                <a:ea typeface="Inconsolata"/>
                <a:cs typeface="Inconsolata"/>
                <a:sym typeface="Inconsolata"/>
              </a:rPr>
              <a:t>sem_t mutex;</a:t>
            </a:r>
          </a:p>
          <a:p>
            <a:pPr lvl="0" rtl="0">
              <a:spcBef>
                <a:spcPts val="0"/>
              </a:spcBef>
              <a:buNone/>
            </a:pPr>
            <a:r>
              <a:rPr lang="en">
                <a:latin typeface="Inconsolata"/>
                <a:ea typeface="Inconsolata"/>
                <a:cs typeface="Inconsolata"/>
                <a:sym typeface="Inconsolata"/>
              </a:rPr>
              <a:t>sem_init(&amp;mutex,</a:t>
            </a:r>
          </a:p>
          <a:p>
            <a:pPr lvl="0" rtl="0">
              <a:spcBef>
                <a:spcPts val="0"/>
              </a:spcBef>
              <a:buNone/>
            </a:pPr>
            <a:r>
              <a:rPr lang="en">
                <a:latin typeface="Inconsolata"/>
                <a:ea typeface="Inconsolata"/>
                <a:cs typeface="Inconsolata"/>
                <a:sym typeface="Inconsolata"/>
              </a:rPr>
              <a:t>    0 /* pshared */,</a:t>
            </a:r>
          </a:p>
          <a:p>
            <a:pPr lvl="0" rtl="0">
              <a:spcBef>
                <a:spcPts val="0"/>
              </a:spcBef>
              <a:buNone/>
            </a:pPr>
            <a:r>
              <a:rPr lang="en">
                <a:latin typeface="Inconsolata"/>
                <a:ea typeface="Inconsolata"/>
                <a:cs typeface="Inconsolata"/>
                <a:sym typeface="Inconsolata"/>
              </a:rPr>
              <a:t>    </a:t>
            </a:r>
            <a:r>
              <a:rPr lang="en">
                <a:highlight>
                  <a:srgbClr val="D9EAD3"/>
                </a:highlight>
                <a:latin typeface="Inconsolata"/>
                <a:ea typeface="Inconsolata"/>
                <a:cs typeface="Inconsolata"/>
                <a:sym typeface="Inconsolata"/>
              </a:rPr>
              <a:t>0 /* value */</a:t>
            </a:r>
            <a:r>
              <a:rPr lang="en">
                <a:latin typeface="Inconsolata"/>
                <a:ea typeface="Inconsolata"/>
                <a:cs typeface="Inconsolata"/>
                <a:sym typeface="Inconsolata"/>
              </a:rPr>
              <a:t>);</a:t>
            </a:r>
          </a:p>
          <a:p>
            <a:pPr lvl="0" rtl="0">
              <a:spcBef>
                <a:spcPts val="0"/>
              </a:spcBef>
              <a:buNone/>
            </a:pPr>
            <a:r>
              <a:t/>
            </a:r>
            <a:endParaRPr>
              <a:latin typeface="Inconsolata"/>
              <a:ea typeface="Inconsolata"/>
              <a:cs typeface="Inconsolata"/>
              <a:sym typeface="Inconsolata"/>
            </a:endParaRPr>
          </a:p>
          <a:p>
            <a:pPr lvl="0" rtl="0">
              <a:spcBef>
                <a:spcPts val="0"/>
              </a:spcBef>
              <a:buNone/>
            </a:pPr>
            <a:r>
              <a:rPr lang="en">
                <a:latin typeface="Inconsolata"/>
                <a:ea typeface="Inconsolata"/>
                <a:cs typeface="Inconsolata"/>
                <a:sym typeface="Inconsolata"/>
              </a:rPr>
              <a:t>void t1 {</a:t>
            </a:r>
          </a:p>
          <a:p>
            <a:pPr lvl="0" rtl="0">
              <a:spcBef>
                <a:spcPts val="0"/>
              </a:spcBef>
              <a:buNone/>
            </a:pPr>
            <a:r>
              <a:rPr lang="en">
                <a:latin typeface="Inconsolata"/>
                <a:ea typeface="Inconsolata"/>
                <a:cs typeface="Inconsolata"/>
                <a:sym typeface="Inconsolata"/>
              </a:rPr>
              <a:t>  sem_wait(&amp;mutex);</a:t>
            </a:r>
          </a:p>
          <a:p>
            <a:pPr lvl="0" rtl="0">
              <a:spcBef>
                <a:spcPts val="0"/>
              </a:spcBef>
              <a:buNone/>
            </a:pPr>
            <a:r>
              <a:rPr lang="en">
                <a:latin typeface="Inconsolata"/>
                <a:ea typeface="Inconsolata"/>
                <a:cs typeface="Inconsolata"/>
                <a:sym typeface="Inconsolata"/>
              </a:rPr>
              <a:t>  // Do work here ...</a:t>
            </a:r>
          </a:p>
          <a:p>
            <a:pPr lvl="0" rtl="0">
              <a:spcBef>
                <a:spcPts val="0"/>
              </a:spcBef>
              <a:buNone/>
            </a:pPr>
            <a:r>
              <a:rPr lang="en">
                <a:latin typeface="Inconsolata"/>
                <a:ea typeface="Inconsolata"/>
                <a:cs typeface="Inconsolata"/>
                <a:sym typeface="Inconsolata"/>
              </a:rPr>
              <a:t>  sem_post(&amp;mutex);</a:t>
            </a:r>
          </a:p>
          <a:p>
            <a:pPr lvl="0">
              <a:spcBef>
                <a:spcPts val="0"/>
              </a:spcBef>
              <a:buNone/>
            </a:pPr>
            <a:r>
              <a:rPr lang="en">
                <a:latin typeface="Inconsolata"/>
                <a:ea typeface="Inconsolata"/>
                <a:cs typeface="Inconsolata"/>
                <a:sym typeface="Inconsolata"/>
              </a:rPr>
              <a:t>}</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1" name="Shape 781"/>
        <p:cNvGrpSpPr/>
        <p:nvPr/>
      </p:nvGrpSpPr>
      <p:grpSpPr>
        <a:xfrm>
          <a:off x="0" y="0"/>
          <a:ext cx="0" cy="0"/>
          <a:chOff x="0" y="0"/>
          <a:chExt cx="0" cy="0"/>
        </a:xfrm>
      </p:grpSpPr>
      <p:sp>
        <p:nvSpPr>
          <p:cNvPr id="782" name="Shape 78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Q6</a:t>
            </a:r>
          </a:p>
        </p:txBody>
      </p:sp>
      <p:sp>
        <p:nvSpPr>
          <p:cNvPr id="783" name="Shape 78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Discuss the tradeoffs between </a:t>
            </a:r>
            <a:r>
              <a:rPr i="1" lang="en"/>
              <a:t>write-through</a:t>
            </a:r>
            <a:r>
              <a:rPr lang="en"/>
              <a:t> and </a:t>
            </a:r>
            <a:r>
              <a:rPr i="1" lang="en"/>
              <a:t>write-back</a:t>
            </a:r>
            <a:r>
              <a:rPr lang="en"/>
              <a:t> write hit policies.</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7" name="Shape 787"/>
        <p:cNvGrpSpPr/>
        <p:nvPr/>
      </p:nvGrpSpPr>
      <p:grpSpPr>
        <a:xfrm>
          <a:off x="0" y="0"/>
          <a:ext cx="0" cy="0"/>
          <a:chOff x="0" y="0"/>
          <a:chExt cx="0" cy="0"/>
        </a:xfrm>
      </p:grpSpPr>
      <p:sp>
        <p:nvSpPr>
          <p:cNvPr id="788" name="Shape 78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Q6</a:t>
            </a:r>
          </a:p>
        </p:txBody>
      </p:sp>
      <p:sp>
        <p:nvSpPr>
          <p:cNvPr id="789" name="Shape 78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Under the </a:t>
            </a:r>
            <a:r>
              <a:rPr b="1" lang="en"/>
              <a:t>write-through</a:t>
            </a:r>
            <a:r>
              <a:rPr lang="en"/>
              <a:t> policy, for each write hit, write to the cache and also to the backing memory.</a:t>
            </a:r>
          </a:p>
          <a:p>
            <a:pPr indent="-228600" lvl="1" marL="914400" rtl="0">
              <a:spcBef>
                <a:spcPts val="0"/>
              </a:spcBef>
            </a:pPr>
            <a:r>
              <a:rPr lang="en"/>
              <a:t>Memory and cached are always synchronized and consistent</a:t>
            </a:r>
          </a:p>
          <a:p>
            <a:pPr indent="-228600" lvl="1" marL="914400" rtl="0">
              <a:spcBef>
                <a:spcPts val="0"/>
              </a:spcBef>
            </a:pPr>
            <a:r>
              <a:rPr lang="en"/>
              <a:t>However, we incur the penalty of writing to memory each time we write to cache, which negates the benefit of the cache for writes.</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3" name="Shape 793"/>
        <p:cNvGrpSpPr/>
        <p:nvPr/>
      </p:nvGrpSpPr>
      <p:grpSpPr>
        <a:xfrm>
          <a:off x="0" y="0"/>
          <a:ext cx="0" cy="0"/>
          <a:chOff x="0" y="0"/>
          <a:chExt cx="0" cy="0"/>
        </a:xfrm>
      </p:grpSpPr>
      <p:sp>
        <p:nvSpPr>
          <p:cNvPr id="794" name="Shape 79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Q6</a:t>
            </a:r>
          </a:p>
        </p:txBody>
      </p:sp>
      <p:sp>
        <p:nvSpPr>
          <p:cNvPr id="795" name="Shape 79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Under the </a:t>
            </a:r>
            <a:r>
              <a:rPr b="1" lang="en"/>
              <a:t>write-back</a:t>
            </a:r>
            <a:r>
              <a:rPr lang="en"/>
              <a:t> policy, for each write hit, write only to the cache but mark the cache block as dirty. We write back to memory upon eviction.</a:t>
            </a:r>
          </a:p>
          <a:p>
            <a:pPr indent="-228600" lvl="1" marL="914400" rtl="0">
              <a:spcBef>
                <a:spcPts val="0"/>
              </a:spcBef>
            </a:pPr>
            <a:r>
              <a:rPr lang="en"/>
              <a:t>We benefit immensely from temporally localized programs!</a:t>
            </a:r>
          </a:p>
          <a:p>
            <a:pPr indent="-228600" lvl="1" marL="914400" rtl="0">
              <a:spcBef>
                <a:spcPts val="0"/>
              </a:spcBef>
            </a:pPr>
            <a:r>
              <a:rPr lang="en"/>
              <a:t>Although we're guaranteed that we perform less or equally many writes as with the write-through policy, we run into the issue of unpredictability in our writes. For example, if we're developing a program for a nuclear plant, we might want to be sure of how long a write will take.</a:t>
            </a:r>
          </a:p>
          <a:p>
            <a:pPr indent="-228600" lvl="1" marL="914400" rtl="0">
              <a:spcBef>
                <a:spcPts val="0"/>
              </a:spcBef>
            </a:pPr>
            <a:r>
              <a:rPr lang="en"/>
              <a:t>In the case that we have a program that performs many random reads, we may perform just as many writes but occupy extra space for the dirty bit.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Memory Addressing Modes</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Consider the following instruction:</a:t>
            </a:r>
          </a:p>
          <a:p>
            <a:pPr lvl="0">
              <a:spcBef>
                <a:spcPts val="0"/>
              </a:spcBef>
              <a:spcAft>
                <a:spcPts val="1600"/>
              </a:spcAft>
              <a:buClr>
                <a:schemeClr val="dk1"/>
              </a:buClr>
              <a:buSzPct val="61111"/>
              <a:buFont typeface="Arial"/>
              <a:buNone/>
            </a:pPr>
            <a:r>
              <a:rPr lang="en">
                <a:latin typeface="Arial"/>
                <a:ea typeface="Arial"/>
                <a:cs typeface="Arial"/>
                <a:sym typeface="Arial"/>
              </a:rPr>
              <a:t>	</a:t>
            </a:r>
            <a:r>
              <a:rPr lang="en">
                <a:solidFill>
                  <a:schemeClr val="accent5"/>
                </a:solidFill>
                <a:latin typeface="Cousine"/>
                <a:ea typeface="Cousine"/>
                <a:cs typeface="Cousine"/>
                <a:sym typeface="Cousine"/>
              </a:rPr>
              <a:t>movl</a:t>
            </a:r>
            <a:r>
              <a:rPr lang="en">
                <a:latin typeface="Cousine"/>
                <a:ea typeface="Cousine"/>
                <a:cs typeface="Cousine"/>
                <a:sym typeface="Cousine"/>
              </a:rPr>
              <a:t> $10, -8(%eax, %edx, 4)</a:t>
            </a:r>
          </a:p>
          <a:p>
            <a:pPr indent="-228600" lvl="0" marL="457200">
              <a:spcBef>
                <a:spcPts val="0"/>
              </a:spcBef>
              <a:spcAft>
                <a:spcPts val="1600"/>
              </a:spcAft>
              <a:buFont typeface="Arial"/>
              <a:buAutoNum type="arabicPeriod"/>
            </a:pPr>
            <a:r>
              <a:rPr lang="en">
                <a:latin typeface="Arial"/>
                <a:ea typeface="Arial"/>
                <a:cs typeface="Arial"/>
                <a:sym typeface="Arial"/>
              </a:rPr>
              <a:t>We're applying the </a:t>
            </a:r>
            <a:r>
              <a:rPr lang="en">
                <a:latin typeface="Cousine"/>
                <a:ea typeface="Cousine"/>
                <a:cs typeface="Cousine"/>
                <a:sym typeface="Cousine"/>
              </a:rPr>
              <a:t>movl</a:t>
            </a:r>
            <a:r>
              <a:rPr lang="en">
                <a:latin typeface="Arial"/>
                <a:ea typeface="Arial"/>
                <a:cs typeface="Arial"/>
                <a:sym typeface="Arial"/>
              </a:rPr>
              <a:t> instruction, which is responsible for moving (or </a:t>
            </a:r>
            <a:r>
              <a:rPr i="1" lang="en">
                <a:latin typeface="Arial"/>
                <a:ea typeface="Arial"/>
                <a:cs typeface="Arial"/>
                <a:sym typeface="Arial"/>
              </a:rPr>
              <a:t>copying</a:t>
            </a:r>
            <a:r>
              <a:rPr lang="en">
                <a:latin typeface="Arial"/>
                <a:ea typeface="Arial"/>
                <a:cs typeface="Arial"/>
                <a:sym typeface="Arial"/>
              </a:rPr>
              <a:t>) a value from one memory location to another.</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Memory Addressing Modes</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Consider the following instruction:</a:t>
            </a:r>
          </a:p>
          <a:p>
            <a:pPr lvl="0">
              <a:spcBef>
                <a:spcPts val="0"/>
              </a:spcBef>
              <a:spcAft>
                <a:spcPts val="1600"/>
              </a:spcAft>
              <a:buClr>
                <a:schemeClr val="dk1"/>
              </a:buClr>
              <a:buSzPct val="61111"/>
              <a:buFont typeface="Arial"/>
              <a:buNone/>
            </a:pPr>
            <a:r>
              <a:rPr lang="en">
                <a:latin typeface="Arial"/>
                <a:ea typeface="Arial"/>
                <a:cs typeface="Arial"/>
                <a:sym typeface="Arial"/>
              </a:rPr>
              <a:t>	</a:t>
            </a:r>
            <a:r>
              <a:rPr lang="en">
                <a:latin typeface="Cousine"/>
                <a:ea typeface="Cousine"/>
                <a:cs typeface="Cousine"/>
                <a:sym typeface="Cousine"/>
              </a:rPr>
              <a:t>movl </a:t>
            </a:r>
            <a:r>
              <a:rPr lang="en">
                <a:solidFill>
                  <a:schemeClr val="accent5"/>
                </a:solidFill>
                <a:latin typeface="Cousine"/>
                <a:ea typeface="Cousine"/>
                <a:cs typeface="Cousine"/>
                <a:sym typeface="Cousine"/>
              </a:rPr>
              <a:t>$10</a:t>
            </a:r>
            <a:r>
              <a:rPr lang="en">
                <a:latin typeface="Cousine"/>
                <a:ea typeface="Cousine"/>
                <a:cs typeface="Cousine"/>
                <a:sym typeface="Cousine"/>
              </a:rPr>
              <a:t>, -8(%eax, %edx, 4)</a:t>
            </a:r>
          </a:p>
          <a:p>
            <a:pPr indent="-228600" lvl="0" marL="457200">
              <a:spcBef>
                <a:spcPts val="0"/>
              </a:spcBef>
              <a:spcAft>
                <a:spcPts val="1600"/>
              </a:spcAft>
              <a:buFont typeface="Arial"/>
              <a:buAutoNum type="arabicPeriod"/>
            </a:pPr>
            <a:r>
              <a:rPr lang="en">
                <a:latin typeface="Arial"/>
                <a:ea typeface="Arial"/>
                <a:cs typeface="Arial"/>
                <a:sym typeface="Arial"/>
              </a:rPr>
              <a:t>We're applying the </a:t>
            </a:r>
            <a:r>
              <a:rPr lang="en">
                <a:latin typeface="Cousine"/>
                <a:ea typeface="Cousine"/>
                <a:cs typeface="Cousine"/>
                <a:sym typeface="Cousine"/>
              </a:rPr>
              <a:t>movl</a:t>
            </a:r>
            <a:r>
              <a:rPr lang="en">
                <a:latin typeface="Arial"/>
                <a:ea typeface="Arial"/>
                <a:cs typeface="Arial"/>
                <a:sym typeface="Arial"/>
              </a:rPr>
              <a:t> instruction, which is responsible for moving (or </a:t>
            </a:r>
            <a:r>
              <a:rPr i="1" lang="en">
                <a:latin typeface="Arial"/>
                <a:ea typeface="Arial"/>
                <a:cs typeface="Arial"/>
                <a:sym typeface="Arial"/>
              </a:rPr>
              <a:t>copying</a:t>
            </a:r>
            <a:r>
              <a:rPr lang="en">
                <a:latin typeface="Arial"/>
                <a:ea typeface="Arial"/>
                <a:cs typeface="Arial"/>
                <a:sym typeface="Arial"/>
              </a:rPr>
              <a:t>) a value from one memory location to another.</a:t>
            </a:r>
          </a:p>
          <a:p>
            <a:pPr indent="-228600" lvl="0" marL="457200">
              <a:spcBef>
                <a:spcPts val="0"/>
              </a:spcBef>
              <a:spcAft>
                <a:spcPts val="1600"/>
              </a:spcAft>
              <a:buFont typeface="Arial"/>
              <a:buAutoNum type="arabicPeriod"/>
            </a:pPr>
            <a:r>
              <a:rPr lang="en">
                <a:latin typeface="Arial"/>
                <a:ea typeface="Arial"/>
                <a:cs typeface="Arial"/>
                <a:sym typeface="Arial"/>
              </a:rPr>
              <a:t>We're moving the immediate value </a:t>
            </a:r>
            <a:r>
              <a:rPr lang="en">
                <a:latin typeface="Cousine"/>
                <a:ea typeface="Cousine"/>
                <a:cs typeface="Cousine"/>
                <a:sym typeface="Cousine"/>
              </a:rPr>
              <a:t>$10</a:t>
            </a:r>
            <a:r>
              <a:rPr lang="en">
                <a:latin typeface="Arial"/>
                <a:ea typeface="Arial"/>
                <a:cs typeface="Arial"/>
                <a:sym typeface="Arial"/>
              </a:rPr>
              <a:t>. We know that it's an </a:t>
            </a:r>
            <a:r>
              <a:rPr i="1" lang="en">
                <a:latin typeface="Arial"/>
                <a:ea typeface="Arial"/>
                <a:cs typeface="Arial"/>
                <a:sym typeface="Arial"/>
              </a:rPr>
              <a:t>immediate</a:t>
            </a:r>
            <a:r>
              <a:rPr lang="en">
                <a:latin typeface="Arial"/>
                <a:ea typeface="Arial"/>
                <a:cs typeface="Arial"/>
                <a:sym typeface="Arial"/>
              </a:rPr>
              <a:t> because it is prepended by a </a:t>
            </a:r>
            <a:r>
              <a:rPr lang="en">
                <a:latin typeface="Cousine"/>
                <a:ea typeface="Cousine"/>
                <a:cs typeface="Cousine"/>
                <a:sym typeface="Cousine"/>
              </a:rPr>
              <a:t>$</a:t>
            </a:r>
            <a:r>
              <a:rPr lang="en">
                <a:latin typeface="Arial"/>
                <a:ea typeface="Arial"/>
                <a:cs typeface="Arial"/>
                <a:sym typeface="Arial"/>
              </a:rPr>
              <a:t> sign. An immediate is like a constant.</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Memory Addressing Modes</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Consider the following instruction:</a:t>
            </a:r>
          </a:p>
          <a:p>
            <a:pPr lvl="0">
              <a:spcBef>
                <a:spcPts val="0"/>
              </a:spcBef>
              <a:spcAft>
                <a:spcPts val="1600"/>
              </a:spcAft>
              <a:buClr>
                <a:schemeClr val="dk1"/>
              </a:buClr>
              <a:buSzPct val="61111"/>
              <a:buFont typeface="Arial"/>
              <a:buNone/>
            </a:pPr>
            <a:r>
              <a:rPr lang="en">
                <a:latin typeface="Arial"/>
                <a:ea typeface="Arial"/>
                <a:cs typeface="Arial"/>
                <a:sym typeface="Arial"/>
              </a:rPr>
              <a:t>	</a:t>
            </a:r>
            <a:r>
              <a:rPr lang="en">
                <a:latin typeface="Cousine"/>
                <a:ea typeface="Cousine"/>
                <a:cs typeface="Cousine"/>
                <a:sym typeface="Cousine"/>
              </a:rPr>
              <a:t>movl $10, </a:t>
            </a:r>
            <a:r>
              <a:rPr lang="en">
                <a:solidFill>
                  <a:schemeClr val="accent5"/>
                </a:solidFill>
                <a:latin typeface="Cousine"/>
                <a:ea typeface="Cousine"/>
                <a:cs typeface="Cousine"/>
                <a:sym typeface="Cousine"/>
              </a:rPr>
              <a:t>-8(%eax, %edx, 4)</a:t>
            </a:r>
          </a:p>
          <a:p>
            <a:pPr indent="-228600" lvl="0" marL="457200">
              <a:spcBef>
                <a:spcPts val="0"/>
              </a:spcBef>
              <a:spcAft>
                <a:spcPts val="1600"/>
              </a:spcAft>
              <a:buFont typeface="Arial"/>
              <a:buAutoNum type="arabicPeriod"/>
            </a:pPr>
            <a:r>
              <a:rPr lang="en">
                <a:latin typeface="Arial"/>
                <a:ea typeface="Arial"/>
                <a:cs typeface="Arial"/>
                <a:sym typeface="Arial"/>
              </a:rPr>
              <a:t>We're applying the </a:t>
            </a:r>
            <a:r>
              <a:rPr lang="en">
                <a:latin typeface="Cousine"/>
                <a:ea typeface="Cousine"/>
                <a:cs typeface="Cousine"/>
                <a:sym typeface="Cousine"/>
              </a:rPr>
              <a:t>movl</a:t>
            </a:r>
            <a:r>
              <a:rPr lang="en">
                <a:latin typeface="Arial"/>
                <a:ea typeface="Arial"/>
                <a:cs typeface="Arial"/>
                <a:sym typeface="Arial"/>
              </a:rPr>
              <a:t> instruction, which is responsible for moving (or </a:t>
            </a:r>
            <a:r>
              <a:rPr i="1" lang="en">
                <a:latin typeface="Arial"/>
                <a:ea typeface="Arial"/>
                <a:cs typeface="Arial"/>
                <a:sym typeface="Arial"/>
              </a:rPr>
              <a:t>copying</a:t>
            </a:r>
            <a:r>
              <a:rPr lang="en">
                <a:latin typeface="Arial"/>
                <a:ea typeface="Arial"/>
                <a:cs typeface="Arial"/>
                <a:sym typeface="Arial"/>
              </a:rPr>
              <a:t>) a value from one memory location to another.</a:t>
            </a:r>
          </a:p>
          <a:p>
            <a:pPr indent="-228600" lvl="0" marL="457200">
              <a:spcBef>
                <a:spcPts val="0"/>
              </a:spcBef>
              <a:spcAft>
                <a:spcPts val="1600"/>
              </a:spcAft>
              <a:buFont typeface="Arial"/>
              <a:buAutoNum type="arabicPeriod"/>
            </a:pPr>
            <a:r>
              <a:rPr lang="en">
                <a:latin typeface="Arial"/>
                <a:ea typeface="Arial"/>
                <a:cs typeface="Arial"/>
                <a:sym typeface="Arial"/>
              </a:rPr>
              <a:t>We're moving the immediate value </a:t>
            </a:r>
            <a:r>
              <a:rPr lang="en">
                <a:latin typeface="Cousine"/>
                <a:ea typeface="Cousine"/>
                <a:cs typeface="Cousine"/>
                <a:sym typeface="Cousine"/>
              </a:rPr>
              <a:t>$10</a:t>
            </a:r>
            <a:r>
              <a:rPr lang="en">
                <a:latin typeface="Arial"/>
                <a:ea typeface="Arial"/>
                <a:cs typeface="Arial"/>
                <a:sym typeface="Arial"/>
              </a:rPr>
              <a:t>. We know that it's an </a:t>
            </a:r>
            <a:r>
              <a:rPr i="1" lang="en">
                <a:latin typeface="Arial"/>
                <a:ea typeface="Arial"/>
                <a:cs typeface="Arial"/>
                <a:sym typeface="Arial"/>
              </a:rPr>
              <a:t>immediate</a:t>
            </a:r>
            <a:r>
              <a:rPr lang="en">
                <a:latin typeface="Arial"/>
                <a:ea typeface="Arial"/>
                <a:cs typeface="Arial"/>
                <a:sym typeface="Arial"/>
              </a:rPr>
              <a:t> because it is prepended by a </a:t>
            </a:r>
            <a:r>
              <a:rPr lang="en">
                <a:latin typeface="Cousine"/>
                <a:ea typeface="Cousine"/>
                <a:cs typeface="Cousine"/>
                <a:sym typeface="Cousine"/>
              </a:rPr>
              <a:t>$</a:t>
            </a:r>
            <a:r>
              <a:rPr lang="en">
                <a:latin typeface="Arial"/>
                <a:ea typeface="Arial"/>
                <a:cs typeface="Arial"/>
                <a:sym typeface="Arial"/>
              </a:rPr>
              <a:t> sign. An immediate is like a constant.</a:t>
            </a:r>
          </a:p>
          <a:p>
            <a:pPr indent="-228600" lvl="0" marL="457200">
              <a:spcBef>
                <a:spcPts val="0"/>
              </a:spcBef>
              <a:spcAft>
                <a:spcPts val="1600"/>
              </a:spcAft>
              <a:buFont typeface="Arial"/>
              <a:buAutoNum type="arabicPeriod"/>
            </a:pPr>
            <a:r>
              <a:rPr lang="en">
                <a:latin typeface="Arial"/>
                <a:ea typeface="Arial"/>
                <a:cs typeface="Arial"/>
                <a:sym typeface="Arial"/>
              </a:rPr>
              <a:t>We're moving the immediate into a memory location, </a:t>
            </a:r>
            <a:r>
              <a:rPr lang="en">
                <a:latin typeface="Cousine"/>
                <a:ea typeface="Cousine"/>
                <a:cs typeface="Cousine"/>
                <a:sym typeface="Cousine"/>
              </a:rPr>
              <a:t>MEM[REG[%eax]+4*REG[%edx]+(-8)]</a:t>
            </a:r>
            <a:r>
              <a:rPr lang="en">
                <a:latin typeface="Arial"/>
                <a:ea typeface="Arial"/>
                <a:cs typeface="Arial"/>
                <a:sym typeface="Arial"/>
              </a:rPr>
              <a:t>. We know that it's a memory location because of the parentheses!</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Memory Addressing Modes</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The general form is as follows:</a:t>
            </a:r>
          </a:p>
          <a:p>
            <a:pPr lvl="0">
              <a:spcBef>
                <a:spcPts val="0"/>
              </a:spcBef>
              <a:spcAft>
                <a:spcPts val="1600"/>
              </a:spcAft>
              <a:buClr>
                <a:schemeClr val="dk1"/>
              </a:buClr>
              <a:buSzPct val="61111"/>
              <a:buFont typeface="Arial"/>
              <a:buNone/>
            </a:pPr>
            <a:r>
              <a:rPr lang="en">
                <a:latin typeface="Arial"/>
                <a:ea typeface="Arial"/>
                <a:cs typeface="Arial"/>
                <a:sym typeface="Arial"/>
              </a:rPr>
              <a:t>	</a:t>
            </a:r>
            <a:r>
              <a:rPr lang="en">
                <a:latin typeface="Cousine"/>
                <a:ea typeface="Cousine"/>
                <a:cs typeface="Cousine"/>
                <a:sym typeface="Cousine"/>
              </a:rPr>
              <a:t>D(Rb, Ri, S)</a:t>
            </a:r>
          </a:p>
          <a:p>
            <a:pPr indent="-228600" lvl="0" marL="457200">
              <a:spcBef>
                <a:spcPts val="0"/>
              </a:spcBef>
              <a:spcAft>
                <a:spcPts val="1600"/>
              </a:spcAft>
              <a:buFont typeface="Cousine"/>
            </a:pPr>
            <a:r>
              <a:rPr lang="en">
                <a:latin typeface="Cousine"/>
                <a:ea typeface="Cousine"/>
                <a:cs typeface="Cousine"/>
                <a:sym typeface="Cousine"/>
              </a:rPr>
              <a:t>D</a:t>
            </a:r>
            <a:r>
              <a:rPr lang="en">
                <a:latin typeface="Arial"/>
                <a:ea typeface="Arial"/>
                <a:cs typeface="Arial"/>
                <a:sym typeface="Arial"/>
              </a:rPr>
              <a:t> is a constant displacement that is 1, 2, or 4 bytes long. What's the maximum displacement we can achieve?</a:t>
            </a:r>
          </a:p>
          <a:p>
            <a:pPr indent="-228600" lvl="0" marL="457200">
              <a:spcBef>
                <a:spcPts val="0"/>
              </a:spcBef>
              <a:spcAft>
                <a:spcPts val="1600"/>
              </a:spcAft>
              <a:buFont typeface="Cousine"/>
            </a:pPr>
            <a:r>
              <a:rPr lang="en">
                <a:latin typeface="Cousine"/>
                <a:ea typeface="Cousine"/>
                <a:cs typeface="Cousine"/>
                <a:sym typeface="Cousine"/>
              </a:rPr>
              <a:t>Rb</a:t>
            </a:r>
            <a:r>
              <a:rPr lang="en">
                <a:latin typeface="Arial"/>
                <a:ea typeface="Arial"/>
                <a:cs typeface="Arial"/>
                <a:sym typeface="Arial"/>
              </a:rPr>
              <a:t> is the base register, which is any of the 16 integer registers.</a:t>
            </a:r>
          </a:p>
          <a:p>
            <a:pPr indent="-228600" lvl="0" marL="457200">
              <a:spcBef>
                <a:spcPts val="0"/>
              </a:spcBef>
              <a:spcAft>
                <a:spcPts val="1600"/>
              </a:spcAft>
              <a:buFont typeface="Cousine"/>
            </a:pPr>
            <a:r>
              <a:rPr lang="en">
                <a:latin typeface="Cousine"/>
                <a:ea typeface="Cousine"/>
                <a:cs typeface="Cousine"/>
                <a:sym typeface="Cousine"/>
              </a:rPr>
              <a:t>Ri</a:t>
            </a:r>
            <a:r>
              <a:rPr lang="en">
                <a:latin typeface="Arial"/>
                <a:ea typeface="Arial"/>
                <a:cs typeface="Arial"/>
                <a:sym typeface="Arial"/>
              </a:rPr>
              <a:t> is the index register, which can be any register except for </a:t>
            </a:r>
            <a:r>
              <a:rPr lang="en">
                <a:latin typeface="Cousine"/>
                <a:ea typeface="Cousine"/>
                <a:cs typeface="Cousine"/>
                <a:sym typeface="Cousine"/>
              </a:rPr>
              <a:t>%rsp</a:t>
            </a:r>
            <a:r>
              <a:rPr lang="en">
                <a:latin typeface="Arial"/>
                <a:ea typeface="Arial"/>
                <a:cs typeface="Arial"/>
                <a:sym typeface="Arial"/>
              </a:rPr>
              <a:t>.</a:t>
            </a:r>
          </a:p>
          <a:p>
            <a:pPr indent="-228600" lvl="0" marL="457200">
              <a:spcBef>
                <a:spcPts val="0"/>
              </a:spcBef>
              <a:spcAft>
                <a:spcPts val="1600"/>
              </a:spcAft>
              <a:buFont typeface="Cousine"/>
            </a:pPr>
            <a:r>
              <a:rPr lang="en">
                <a:latin typeface="Cousine"/>
                <a:ea typeface="Cousine"/>
                <a:cs typeface="Cousine"/>
                <a:sym typeface="Cousine"/>
              </a:rPr>
              <a:t>S</a:t>
            </a:r>
            <a:r>
              <a:rPr lang="en">
                <a:latin typeface="Arial"/>
                <a:ea typeface="Arial"/>
                <a:cs typeface="Arial"/>
                <a:sym typeface="Arial"/>
              </a:rPr>
              <a:t> is the scale. This can be 1, 2, 4, or 8. How many bits is this represented by?</a:t>
            </a:r>
          </a:p>
          <a:p>
            <a:pPr indent="-228600" lvl="0" marL="457200">
              <a:spcBef>
                <a:spcPts val="0"/>
              </a:spcBef>
              <a:spcAft>
                <a:spcPts val="1600"/>
              </a:spcAft>
              <a:buFont typeface="Arial"/>
            </a:pPr>
            <a:r>
              <a:rPr lang="en">
                <a:latin typeface="Arial"/>
                <a:ea typeface="Arial"/>
                <a:cs typeface="Arial"/>
                <a:sym typeface="Arial"/>
              </a:rPr>
              <a:t>This translates to </a:t>
            </a:r>
            <a:r>
              <a:rPr lang="en">
                <a:latin typeface="Cousine"/>
                <a:ea typeface="Cousine"/>
                <a:cs typeface="Cousine"/>
                <a:sym typeface="Cousine"/>
              </a:rPr>
              <a:t>MEM[REG[Rb]+S*REG[Ri]+D]</a:t>
            </a:r>
            <a:r>
              <a:rPr lang="en">
                <a:latin typeface="Arial"/>
                <a:ea typeface="Arial"/>
                <a:cs typeface="Arial"/>
                <a:sym typeface="Arial"/>
              </a:rPr>
              <a:t>.</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Memory Addressing Modes</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Note that there are </a:t>
            </a:r>
            <a:r>
              <a:rPr lang="en" u="sng">
                <a:solidFill>
                  <a:schemeClr val="accent5"/>
                </a:solidFill>
                <a:latin typeface="Arial"/>
                <a:ea typeface="Arial"/>
                <a:cs typeface="Arial"/>
                <a:sym typeface="Arial"/>
                <a:hlinkClick r:id="rId3"/>
              </a:rPr>
              <a:t>shorthands</a:t>
            </a:r>
            <a:r>
              <a:rPr lang="en">
                <a:latin typeface="Arial"/>
                <a:ea typeface="Arial"/>
                <a:cs typeface="Arial"/>
                <a:sym typeface="Arial"/>
              </a:rPr>
              <a:t> to this general form.</a:t>
            </a:r>
          </a:p>
          <a:p>
            <a:pPr indent="-69850" lvl="0" marL="457200">
              <a:spcBef>
                <a:spcPts val="0"/>
              </a:spcBef>
              <a:spcAft>
                <a:spcPts val="1600"/>
              </a:spcAft>
              <a:buClr>
                <a:schemeClr val="dk1"/>
              </a:buClr>
              <a:buSzPct val="61111"/>
              <a:buFont typeface="Arial"/>
              <a:buNone/>
            </a:pPr>
            <a:r>
              <a:rPr lang="en">
                <a:latin typeface="Cousine"/>
                <a:ea typeface="Cousine"/>
                <a:cs typeface="Cousine"/>
                <a:sym typeface="Cousine"/>
              </a:rPr>
              <a:t>   (Rb, Ri): MEM[REG[Rb]+Reg[Ri]]</a:t>
            </a:r>
            <a:br>
              <a:rPr lang="en">
                <a:latin typeface="Cousine"/>
                <a:ea typeface="Cousine"/>
                <a:cs typeface="Cousine"/>
                <a:sym typeface="Cousine"/>
              </a:rPr>
            </a:br>
            <a:r>
              <a:rPr lang="en">
                <a:latin typeface="Cousine"/>
                <a:ea typeface="Cousine"/>
                <a:cs typeface="Cousine"/>
                <a:sym typeface="Cousine"/>
              </a:rPr>
              <a:t>  D(Rb, Ri): MEM[REG[Rb]+Reg[Ri]+D]</a:t>
            </a:r>
            <a:br>
              <a:rPr lang="en">
                <a:latin typeface="Cousine"/>
                <a:ea typeface="Cousine"/>
                <a:cs typeface="Cousine"/>
                <a:sym typeface="Cousine"/>
              </a:rPr>
            </a:br>
            <a:r>
              <a:rPr lang="en">
                <a:latin typeface="Cousine"/>
                <a:ea typeface="Cousine"/>
                <a:cs typeface="Cousine"/>
                <a:sym typeface="Cousine"/>
              </a:rPr>
              <a:t>(Rb, Ri, S): MEM[REG[Rb]+S*Reg[Ri]]</a:t>
            </a:r>
            <a:br>
              <a:rPr lang="en">
                <a:latin typeface="Cousine"/>
                <a:ea typeface="Cousine"/>
                <a:cs typeface="Cousine"/>
                <a:sym typeface="Cousine"/>
              </a:rPr>
            </a:br>
            <a:r>
              <a:rPr lang="en">
                <a:latin typeface="Cousine"/>
                <a:ea typeface="Cousine"/>
                <a:cs typeface="Cousine"/>
                <a:sym typeface="Cousine"/>
              </a:rPr>
              <a:t>  (, Ri, S): MEM[S*Reg[Ri]]</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latin typeface="Cousine"/>
                <a:ea typeface="Cousine"/>
                <a:cs typeface="Cousine"/>
                <a:sym typeface="Cousine"/>
              </a:rPr>
              <a:t>leal</a:t>
            </a:r>
            <a:r>
              <a:rPr lang="en"/>
              <a:t> Instruction</a:t>
            </a:r>
          </a:p>
        </p:txBody>
      </p:sp>
      <p:sp>
        <p:nvSpPr>
          <p:cNvPr id="169" name="Shape 1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Let's consider the following instruction:</a:t>
            </a:r>
          </a:p>
          <a:p>
            <a:pPr indent="-69850" lvl="0" marL="457200">
              <a:spcBef>
                <a:spcPts val="0"/>
              </a:spcBef>
              <a:spcAft>
                <a:spcPts val="1600"/>
              </a:spcAft>
              <a:buClr>
                <a:schemeClr val="dk1"/>
              </a:buClr>
              <a:buSzPct val="61111"/>
              <a:buFont typeface="Arial"/>
              <a:buNone/>
            </a:pPr>
            <a:r>
              <a:rPr lang="en">
                <a:latin typeface="Cousine"/>
                <a:ea typeface="Cousine"/>
                <a:cs typeface="Cousine"/>
                <a:sym typeface="Cousine"/>
              </a:rPr>
              <a:t>leal </a:t>
            </a:r>
            <a:r>
              <a:rPr i="1" lang="en">
                <a:latin typeface="Cousine"/>
                <a:ea typeface="Cousine"/>
                <a:cs typeface="Cousine"/>
                <a:sym typeface="Cousine"/>
              </a:rPr>
              <a:t>source, destination</a:t>
            </a:r>
          </a:p>
          <a:p>
            <a:pPr lvl="0">
              <a:spcBef>
                <a:spcPts val="0"/>
              </a:spcBef>
              <a:spcAft>
                <a:spcPts val="1600"/>
              </a:spcAft>
              <a:buClr>
                <a:schemeClr val="dk1"/>
              </a:buClr>
              <a:buSzPct val="61111"/>
              <a:buFont typeface="Arial"/>
              <a:buNone/>
            </a:pPr>
            <a:r>
              <a:rPr lang="en">
                <a:latin typeface="Cousine"/>
                <a:ea typeface="Cousine"/>
                <a:cs typeface="Cousine"/>
                <a:sym typeface="Cousine"/>
              </a:rPr>
              <a:t>leal</a:t>
            </a:r>
            <a:r>
              <a:rPr lang="en">
                <a:latin typeface="Arial"/>
                <a:ea typeface="Arial"/>
                <a:cs typeface="Arial"/>
                <a:sym typeface="Arial"/>
              </a:rPr>
              <a:t>, or load effective address, does exactly as its name suggests. The instruction takes a memory address expressed through the parameters </a:t>
            </a:r>
            <a:r>
              <a:rPr lang="en">
                <a:latin typeface="Cousine"/>
                <a:ea typeface="Cousine"/>
                <a:cs typeface="Cousine"/>
                <a:sym typeface="Cousine"/>
              </a:rPr>
              <a:t>(D, Rb, Ri, S)</a:t>
            </a:r>
            <a:r>
              <a:rPr lang="en">
                <a:latin typeface="Arial"/>
                <a:ea typeface="Arial"/>
                <a:cs typeface="Arial"/>
                <a:sym typeface="Arial"/>
              </a:rPr>
              <a:t> and, rather than returning the value at the address, returns the address itself.</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Practice Question</a:t>
            </a:r>
          </a:p>
        </p:txBody>
      </p:sp>
      <p:sp>
        <p:nvSpPr>
          <p:cNvPr id="175" name="Shape 1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Now, suppose we have:</a:t>
            </a:r>
          </a:p>
          <a:p>
            <a:pPr indent="-69850" lvl="0" marL="457200">
              <a:spcBef>
                <a:spcPts val="0"/>
              </a:spcBef>
              <a:spcAft>
                <a:spcPts val="1600"/>
              </a:spcAft>
              <a:buClr>
                <a:schemeClr val="dk1"/>
              </a:buClr>
              <a:buSzPct val="61111"/>
              <a:buFont typeface="Arial"/>
              <a:buNone/>
            </a:pPr>
            <a:r>
              <a:rPr lang="en">
                <a:latin typeface="Cousine"/>
                <a:ea typeface="Cousine"/>
                <a:cs typeface="Cousine"/>
                <a:sym typeface="Cousine"/>
              </a:rPr>
              <a:t>leal D(Rb, Ri, S), %ebx</a:t>
            </a:r>
          </a:p>
          <a:p>
            <a:pPr lvl="0">
              <a:spcBef>
                <a:spcPts val="0"/>
              </a:spcBef>
              <a:spcAft>
                <a:spcPts val="1600"/>
              </a:spcAft>
              <a:buClr>
                <a:schemeClr val="dk1"/>
              </a:buClr>
              <a:buSzPct val="61111"/>
              <a:buFont typeface="Arial"/>
              <a:buNone/>
            </a:pPr>
            <a:r>
              <a:rPr lang="en">
                <a:latin typeface="Arial"/>
                <a:ea typeface="Arial"/>
                <a:cs typeface="Arial"/>
                <a:sym typeface="Arial"/>
              </a:rPr>
              <a:t>And that our variable, </a:t>
            </a:r>
            <a:r>
              <a:rPr lang="en">
                <a:latin typeface="Cousine"/>
                <a:ea typeface="Cousine"/>
                <a:cs typeface="Cousine"/>
                <a:sym typeface="Cousine"/>
              </a:rPr>
              <a:t>N</a:t>
            </a:r>
            <a:r>
              <a:rPr lang="en">
                <a:latin typeface="Arial"/>
                <a:ea typeface="Arial"/>
                <a:cs typeface="Arial"/>
                <a:sym typeface="Arial"/>
              </a:rPr>
              <a:t>, is in the register </a:t>
            </a:r>
            <a:r>
              <a:rPr lang="en">
                <a:latin typeface="Cousine"/>
                <a:ea typeface="Cousine"/>
                <a:cs typeface="Cousine"/>
                <a:sym typeface="Cousine"/>
              </a:rPr>
              <a:t>%eax</a:t>
            </a:r>
            <a:r>
              <a:rPr lang="en">
                <a:latin typeface="Arial"/>
                <a:ea typeface="Arial"/>
                <a:cs typeface="Arial"/>
                <a:sym typeface="Arial"/>
              </a:rPr>
              <a:t>. What values </a:t>
            </a:r>
            <a:r>
              <a:rPr lang="en">
                <a:latin typeface="Cousine"/>
                <a:ea typeface="Cousine"/>
                <a:cs typeface="Cousine"/>
                <a:sym typeface="Cousine"/>
              </a:rPr>
              <a:t>K*N</a:t>
            </a:r>
            <a:r>
              <a:rPr lang="en">
                <a:latin typeface="Arial"/>
                <a:ea typeface="Arial"/>
                <a:cs typeface="Arial"/>
                <a:sym typeface="Arial"/>
              </a:rPr>
              <a:t> can we produce with the </a:t>
            </a:r>
            <a:r>
              <a:rPr lang="en">
                <a:latin typeface="Cousine"/>
                <a:ea typeface="Cousine"/>
                <a:cs typeface="Cousine"/>
                <a:sym typeface="Cousine"/>
              </a:rPr>
              <a:t>leal</a:t>
            </a:r>
            <a:r>
              <a:rPr lang="en">
                <a:latin typeface="Arial"/>
                <a:ea typeface="Arial"/>
                <a:cs typeface="Arial"/>
                <a:sym typeface="Arial"/>
              </a:rPr>
              <a:t> instruction? (Where </a:t>
            </a:r>
            <a:r>
              <a:rPr lang="en">
                <a:latin typeface="Cousine"/>
                <a:ea typeface="Cousine"/>
                <a:cs typeface="Cousine"/>
                <a:sym typeface="Cousine"/>
              </a:rPr>
              <a:t>K</a:t>
            </a:r>
            <a:r>
              <a:rPr lang="en">
                <a:latin typeface="Arial"/>
                <a:ea typeface="Arial"/>
                <a:cs typeface="Arial"/>
                <a:sym typeface="Arial"/>
              </a:rPr>
              <a:t> is some integer.)</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181" name="Shape 1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Now, suppose we have:</a:t>
            </a:r>
          </a:p>
          <a:p>
            <a:pPr indent="-69850" lvl="0" marL="457200">
              <a:spcBef>
                <a:spcPts val="0"/>
              </a:spcBef>
              <a:spcAft>
                <a:spcPts val="1600"/>
              </a:spcAft>
              <a:buClr>
                <a:schemeClr val="dk1"/>
              </a:buClr>
              <a:buSzPct val="61111"/>
              <a:buFont typeface="Arial"/>
              <a:buNone/>
            </a:pPr>
            <a:r>
              <a:rPr lang="en">
                <a:latin typeface="Cousine"/>
                <a:ea typeface="Cousine"/>
                <a:cs typeface="Cousine"/>
                <a:sym typeface="Cousine"/>
              </a:rPr>
              <a:t>leal D(Rb, Ri, S), %ebx</a:t>
            </a:r>
          </a:p>
          <a:p>
            <a:pPr lvl="0">
              <a:spcBef>
                <a:spcPts val="0"/>
              </a:spcBef>
              <a:spcAft>
                <a:spcPts val="1600"/>
              </a:spcAft>
              <a:buClr>
                <a:schemeClr val="dk1"/>
              </a:buClr>
              <a:buSzPct val="61111"/>
              <a:buFont typeface="Arial"/>
              <a:buNone/>
            </a:pPr>
            <a:r>
              <a:rPr lang="en">
                <a:latin typeface="Arial"/>
                <a:ea typeface="Arial"/>
                <a:cs typeface="Arial"/>
                <a:sym typeface="Arial"/>
              </a:rPr>
              <a:t>And that our variable, </a:t>
            </a:r>
            <a:r>
              <a:rPr lang="en">
                <a:latin typeface="Cousine"/>
                <a:ea typeface="Cousine"/>
                <a:cs typeface="Cousine"/>
                <a:sym typeface="Cousine"/>
              </a:rPr>
              <a:t>N</a:t>
            </a:r>
            <a:r>
              <a:rPr lang="en">
                <a:latin typeface="Arial"/>
                <a:ea typeface="Arial"/>
                <a:cs typeface="Arial"/>
                <a:sym typeface="Arial"/>
              </a:rPr>
              <a:t>, is in the register </a:t>
            </a:r>
            <a:r>
              <a:rPr lang="en">
                <a:latin typeface="Cousine"/>
                <a:ea typeface="Cousine"/>
                <a:cs typeface="Cousine"/>
                <a:sym typeface="Cousine"/>
              </a:rPr>
              <a:t>%eax</a:t>
            </a:r>
            <a:r>
              <a:rPr lang="en">
                <a:latin typeface="Arial"/>
                <a:ea typeface="Arial"/>
                <a:cs typeface="Arial"/>
                <a:sym typeface="Arial"/>
              </a:rPr>
              <a:t>. What values </a:t>
            </a:r>
            <a:r>
              <a:rPr lang="en">
                <a:latin typeface="Cousine"/>
                <a:ea typeface="Cousine"/>
                <a:cs typeface="Cousine"/>
                <a:sym typeface="Cousine"/>
              </a:rPr>
              <a:t>K*N</a:t>
            </a:r>
            <a:r>
              <a:rPr lang="en">
                <a:latin typeface="Arial"/>
                <a:ea typeface="Arial"/>
                <a:cs typeface="Arial"/>
                <a:sym typeface="Arial"/>
              </a:rPr>
              <a:t> can we produce with the </a:t>
            </a:r>
            <a:r>
              <a:rPr lang="en">
                <a:latin typeface="Cousine"/>
                <a:ea typeface="Cousine"/>
                <a:cs typeface="Cousine"/>
                <a:sym typeface="Cousine"/>
              </a:rPr>
              <a:t>leal</a:t>
            </a:r>
            <a:r>
              <a:rPr lang="en">
                <a:latin typeface="Arial"/>
                <a:ea typeface="Arial"/>
                <a:cs typeface="Arial"/>
                <a:sym typeface="Arial"/>
              </a:rPr>
              <a:t> instruction? (Where </a:t>
            </a:r>
            <a:r>
              <a:rPr lang="en">
                <a:latin typeface="Cousine"/>
                <a:ea typeface="Cousine"/>
                <a:cs typeface="Cousine"/>
                <a:sym typeface="Cousine"/>
              </a:rPr>
              <a:t>K</a:t>
            </a:r>
            <a:r>
              <a:rPr lang="en">
                <a:latin typeface="Arial"/>
                <a:ea typeface="Arial"/>
                <a:cs typeface="Arial"/>
                <a:sym typeface="Arial"/>
              </a:rPr>
              <a:t> is some integer.)</a:t>
            </a:r>
          </a:p>
          <a:p>
            <a:pPr indent="-228600" lvl="0" marL="457200">
              <a:spcBef>
                <a:spcPts val="0"/>
              </a:spcBef>
              <a:spcAft>
                <a:spcPts val="1600"/>
              </a:spcAft>
              <a:buFont typeface="Arial"/>
              <a:buAutoNum type="arabicPeriod"/>
            </a:pPr>
            <a:r>
              <a:rPr lang="en">
                <a:latin typeface="Arial"/>
                <a:ea typeface="Arial"/>
                <a:cs typeface="Arial"/>
                <a:sym typeface="Arial"/>
              </a:rPr>
              <a:t>If we use the form </a:t>
            </a:r>
            <a:r>
              <a:rPr lang="en">
                <a:latin typeface="Cousine"/>
                <a:ea typeface="Cousine"/>
                <a:cs typeface="Cousine"/>
                <a:sym typeface="Cousine"/>
              </a:rPr>
              <a:t>(, %eax, S)</a:t>
            </a:r>
            <a:r>
              <a:rPr lang="en">
                <a:latin typeface="Arial"/>
                <a:ea typeface="Arial"/>
                <a:cs typeface="Arial"/>
                <a:sym typeface="Arial"/>
              </a:rPr>
              <a:t> we can produce </a:t>
            </a:r>
            <a:r>
              <a:rPr lang="en">
                <a:latin typeface="Cousine"/>
                <a:ea typeface="Cousine"/>
                <a:cs typeface="Cousine"/>
                <a:sym typeface="Cousine"/>
              </a:rPr>
              <a:t>N</a:t>
            </a:r>
            <a:r>
              <a:rPr lang="en">
                <a:latin typeface="Arial"/>
                <a:ea typeface="Arial"/>
                <a:cs typeface="Arial"/>
                <a:sym typeface="Arial"/>
              </a:rPr>
              <a:t>, </a:t>
            </a:r>
            <a:r>
              <a:rPr lang="en">
                <a:latin typeface="Cousine"/>
                <a:ea typeface="Cousine"/>
                <a:cs typeface="Cousine"/>
                <a:sym typeface="Cousine"/>
              </a:rPr>
              <a:t>2N</a:t>
            </a:r>
            <a:r>
              <a:rPr lang="en">
                <a:latin typeface="Arial"/>
                <a:ea typeface="Arial"/>
                <a:cs typeface="Arial"/>
                <a:sym typeface="Arial"/>
              </a:rPr>
              <a:t>, </a:t>
            </a:r>
            <a:r>
              <a:rPr lang="en">
                <a:latin typeface="Cousine"/>
                <a:ea typeface="Cousine"/>
                <a:cs typeface="Cousine"/>
                <a:sym typeface="Cousine"/>
              </a:rPr>
              <a:t>4N</a:t>
            </a:r>
            <a:r>
              <a:rPr lang="en">
                <a:latin typeface="Arial"/>
                <a:ea typeface="Arial"/>
                <a:cs typeface="Arial"/>
                <a:sym typeface="Arial"/>
              </a:rPr>
              <a:t>, and </a:t>
            </a:r>
            <a:r>
              <a:rPr lang="en">
                <a:latin typeface="Cousine"/>
                <a:ea typeface="Cousine"/>
                <a:cs typeface="Cousine"/>
                <a:sym typeface="Cousine"/>
              </a:rPr>
              <a:t>8N</a:t>
            </a:r>
            <a:r>
              <a:rPr lang="en">
                <a:latin typeface="Arial"/>
                <a:ea typeface="Arial"/>
                <a:cs typeface="Arial"/>
                <a:sym typeface="Arial"/>
              </a:rPr>
              <a:t>.</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187" name="Shape 1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Now, suppose we have:</a:t>
            </a:r>
          </a:p>
          <a:p>
            <a:pPr indent="-69850" lvl="0" marL="457200">
              <a:spcBef>
                <a:spcPts val="0"/>
              </a:spcBef>
              <a:spcAft>
                <a:spcPts val="1600"/>
              </a:spcAft>
              <a:buClr>
                <a:schemeClr val="dk1"/>
              </a:buClr>
              <a:buSzPct val="61111"/>
              <a:buFont typeface="Arial"/>
              <a:buNone/>
            </a:pPr>
            <a:r>
              <a:rPr lang="en">
                <a:latin typeface="Cousine"/>
                <a:ea typeface="Cousine"/>
                <a:cs typeface="Cousine"/>
                <a:sym typeface="Cousine"/>
              </a:rPr>
              <a:t>leal D(Rb, Ri, S), %ebx</a:t>
            </a:r>
          </a:p>
          <a:p>
            <a:pPr lvl="0">
              <a:spcBef>
                <a:spcPts val="0"/>
              </a:spcBef>
              <a:spcAft>
                <a:spcPts val="1600"/>
              </a:spcAft>
              <a:buClr>
                <a:schemeClr val="dk1"/>
              </a:buClr>
              <a:buSzPct val="61111"/>
              <a:buFont typeface="Arial"/>
              <a:buNone/>
            </a:pPr>
            <a:r>
              <a:rPr lang="en">
                <a:latin typeface="Arial"/>
                <a:ea typeface="Arial"/>
                <a:cs typeface="Arial"/>
                <a:sym typeface="Arial"/>
              </a:rPr>
              <a:t>And that our variable, </a:t>
            </a:r>
            <a:r>
              <a:rPr lang="en">
                <a:latin typeface="Cousine"/>
                <a:ea typeface="Cousine"/>
                <a:cs typeface="Cousine"/>
                <a:sym typeface="Cousine"/>
              </a:rPr>
              <a:t>N</a:t>
            </a:r>
            <a:r>
              <a:rPr lang="en">
                <a:latin typeface="Arial"/>
                <a:ea typeface="Arial"/>
                <a:cs typeface="Arial"/>
                <a:sym typeface="Arial"/>
              </a:rPr>
              <a:t>, is in the register </a:t>
            </a:r>
            <a:r>
              <a:rPr lang="en">
                <a:latin typeface="Cousine"/>
                <a:ea typeface="Cousine"/>
                <a:cs typeface="Cousine"/>
                <a:sym typeface="Cousine"/>
              </a:rPr>
              <a:t>%eax</a:t>
            </a:r>
            <a:r>
              <a:rPr lang="en">
                <a:latin typeface="Arial"/>
                <a:ea typeface="Arial"/>
                <a:cs typeface="Arial"/>
                <a:sym typeface="Arial"/>
              </a:rPr>
              <a:t>. What values </a:t>
            </a:r>
            <a:r>
              <a:rPr lang="en">
                <a:latin typeface="Cousine"/>
                <a:ea typeface="Cousine"/>
                <a:cs typeface="Cousine"/>
                <a:sym typeface="Cousine"/>
              </a:rPr>
              <a:t>K*N</a:t>
            </a:r>
            <a:r>
              <a:rPr lang="en">
                <a:latin typeface="Arial"/>
                <a:ea typeface="Arial"/>
                <a:cs typeface="Arial"/>
                <a:sym typeface="Arial"/>
              </a:rPr>
              <a:t> can we produce with the </a:t>
            </a:r>
            <a:r>
              <a:rPr lang="en">
                <a:latin typeface="Cousine"/>
                <a:ea typeface="Cousine"/>
                <a:cs typeface="Cousine"/>
                <a:sym typeface="Cousine"/>
              </a:rPr>
              <a:t>leal</a:t>
            </a:r>
            <a:r>
              <a:rPr lang="en">
                <a:latin typeface="Arial"/>
                <a:ea typeface="Arial"/>
                <a:cs typeface="Arial"/>
                <a:sym typeface="Arial"/>
              </a:rPr>
              <a:t> instruction? (Where </a:t>
            </a:r>
            <a:r>
              <a:rPr lang="en">
                <a:latin typeface="Cousine"/>
                <a:ea typeface="Cousine"/>
                <a:cs typeface="Cousine"/>
                <a:sym typeface="Cousine"/>
              </a:rPr>
              <a:t>K</a:t>
            </a:r>
            <a:r>
              <a:rPr lang="en">
                <a:latin typeface="Arial"/>
                <a:ea typeface="Arial"/>
                <a:cs typeface="Arial"/>
                <a:sym typeface="Arial"/>
              </a:rPr>
              <a:t> is some integer.)</a:t>
            </a:r>
          </a:p>
          <a:p>
            <a:pPr indent="-228600" lvl="0" marL="457200">
              <a:spcBef>
                <a:spcPts val="0"/>
              </a:spcBef>
              <a:spcAft>
                <a:spcPts val="1600"/>
              </a:spcAft>
              <a:buFont typeface="Arial"/>
              <a:buAutoNum type="arabicPeriod"/>
            </a:pPr>
            <a:r>
              <a:rPr lang="en">
                <a:latin typeface="Arial"/>
                <a:ea typeface="Arial"/>
                <a:cs typeface="Arial"/>
                <a:sym typeface="Arial"/>
              </a:rPr>
              <a:t>If we use the form </a:t>
            </a:r>
            <a:r>
              <a:rPr lang="en">
                <a:latin typeface="Cousine"/>
                <a:ea typeface="Cousine"/>
                <a:cs typeface="Cousine"/>
                <a:sym typeface="Cousine"/>
              </a:rPr>
              <a:t>(, %eax, S)</a:t>
            </a:r>
            <a:r>
              <a:rPr lang="en">
                <a:latin typeface="Arial"/>
                <a:ea typeface="Arial"/>
                <a:cs typeface="Arial"/>
                <a:sym typeface="Arial"/>
              </a:rPr>
              <a:t> we can produce </a:t>
            </a:r>
            <a:r>
              <a:rPr lang="en">
                <a:latin typeface="Cousine"/>
                <a:ea typeface="Cousine"/>
                <a:cs typeface="Cousine"/>
                <a:sym typeface="Cousine"/>
              </a:rPr>
              <a:t>N</a:t>
            </a:r>
            <a:r>
              <a:rPr lang="en">
                <a:latin typeface="Arial"/>
                <a:ea typeface="Arial"/>
                <a:cs typeface="Arial"/>
                <a:sym typeface="Arial"/>
              </a:rPr>
              <a:t>, </a:t>
            </a:r>
            <a:r>
              <a:rPr lang="en">
                <a:latin typeface="Cousine"/>
                <a:ea typeface="Cousine"/>
                <a:cs typeface="Cousine"/>
                <a:sym typeface="Cousine"/>
              </a:rPr>
              <a:t>2N</a:t>
            </a:r>
            <a:r>
              <a:rPr lang="en">
                <a:latin typeface="Arial"/>
                <a:ea typeface="Arial"/>
                <a:cs typeface="Arial"/>
                <a:sym typeface="Arial"/>
              </a:rPr>
              <a:t>, </a:t>
            </a:r>
            <a:r>
              <a:rPr lang="en">
                <a:latin typeface="Cousine"/>
                <a:ea typeface="Cousine"/>
                <a:cs typeface="Cousine"/>
                <a:sym typeface="Cousine"/>
              </a:rPr>
              <a:t>4N</a:t>
            </a:r>
            <a:r>
              <a:rPr lang="en">
                <a:latin typeface="Arial"/>
                <a:ea typeface="Arial"/>
                <a:cs typeface="Arial"/>
                <a:sym typeface="Arial"/>
              </a:rPr>
              <a:t>, and </a:t>
            </a:r>
            <a:r>
              <a:rPr lang="en">
                <a:latin typeface="Cousine"/>
                <a:ea typeface="Cousine"/>
                <a:cs typeface="Cousine"/>
                <a:sym typeface="Cousine"/>
              </a:rPr>
              <a:t>8N</a:t>
            </a:r>
            <a:r>
              <a:rPr lang="en">
                <a:latin typeface="Arial"/>
                <a:ea typeface="Arial"/>
                <a:cs typeface="Arial"/>
                <a:sym typeface="Arial"/>
              </a:rPr>
              <a:t>.</a:t>
            </a:r>
          </a:p>
          <a:p>
            <a:pPr indent="-228600" lvl="0" marL="457200">
              <a:spcBef>
                <a:spcPts val="0"/>
              </a:spcBef>
              <a:spcAft>
                <a:spcPts val="1600"/>
              </a:spcAft>
              <a:buFont typeface="Arial"/>
              <a:buAutoNum type="arabicPeriod"/>
            </a:pPr>
            <a:r>
              <a:rPr lang="en">
                <a:latin typeface="Arial"/>
                <a:ea typeface="Arial"/>
                <a:cs typeface="Arial"/>
                <a:sym typeface="Arial"/>
              </a:rPr>
              <a:t>If we use the form </a:t>
            </a:r>
            <a:r>
              <a:rPr lang="en">
                <a:latin typeface="Cousine"/>
                <a:ea typeface="Cousine"/>
                <a:cs typeface="Cousine"/>
                <a:sym typeface="Cousine"/>
              </a:rPr>
              <a:t>(%eax, %eax, S)</a:t>
            </a:r>
            <a:r>
              <a:rPr lang="en">
                <a:latin typeface="Arial"/>
                <a:ea typeface="Arial"/>
                <a:cs typeface="Arial"/>
                <a:sym typeface="Arial"/>
              </a:rPr>
              <a:t>, we can take advantage of the adding of the first parameter and produce </a:t>
            </a:r>
            <a:r>
              <a:rPr lang="en">
                <a:latin typeface="Cousine"/>
                <a:ea typeface="Cousine"/>
                <a:cs typeface="Cousine"/>
                <a:sym typeface="Cousine"/>
              </a:rPr>
              <a:t>3N</a:t>
            </a:r>
            <a:r>
              <a:rPr lang="en">
                <a:latin typeface="Arial"/>
                <a:ea typeface="Arial"/>
                <a:cs typeface="Arial"/>
                <a:sym typeface="Arial"/>
              </a:rPr>
              <a:t>, </a:t>
            </a:r>
            <a:r>
              <a:rPr lang="en">
                <a:latin typeface="Cousine"/>
                <a:ea typeface="Cousine"/>
                <a:cs typeface="Cousine"/>
                <a:sym typeface="Cousine"/>
              </a:rPr>
              <a:t>5N</a:t>
            </a:r>
            <a:r>
              <a:rPr lang="en">
                <a:latin typeface="Arial"/>
                <a:ea typeface="Arial"/>
                <a:cs typeface="Arial"/>
                <a:sym typeface="Arial"/>
              </a:rPr>
              <a:t>, and </a:t>
            </a:r>
            <a:r>
              <a:rPr lang="en">
                <a:latin typeface="Cousine"/>
                <a:ea typeface="Cousine"/>
                <a:cs typeface="Cousine"/>
                <a:sym typeface="Cousine"/>
              </a:rPr>
              <a:t>9N</a:t>
            </a:r>
            <a:r>
              <a:rPr lang="en">
                <a:latin typeface="Arial"/>
                <a:ea typeface="Arial"/>
                <a:cs typeface="Arial"/>
                <a:sym typeface="Arial"/>
              </a:rPr>
              <a:t>.</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Bits and Bytes</a:t>
            </a:r>
          </a:p>
        </p:txBody>
      </p:sp>
      <p:sp>
        <p:nvSpPr>
          <p:cNvPr id="84" name="Shape 84"/>
          <p:cNvSpPr txBox="1"/>
          <p:nvPr>
            <p:ph idx="1" type="body"/>
          </p:nvPr>
        </p:nvSpPr>
        <p:spPr>
          <a:xfrm>
            <a:off x="311700" y="1087375"/>
            <a:ext cx="8520600" cy="3405000"/>
          </a:xfrm>
          <a:prstGeom prst="rect">
            <a:avLst/>
          </a:prstGeom>
        </p:spPr>
        <p:txBody>
          <a:bodyPr anchorCtr="0" anchor="t" bIns="91425" lIns="91425" rIns="91425" tIns="91425">
            <a:noAutofit/>
          </a:bodyPr>
          <a:lstStyle/>
          <a:p>
            <a:pPr indent="-317500" lvl="0" marL="457200" rtl="0">
              <a:spcBef>
                <a:spcPts val="0"/>
              </a:spcBef>
              <a:buSzPct val="100000"/>
            </a:pPr>
            <a:r>
              <a:rPr lang="en" sz="1400"/>
              <a:t>Information on computers is stored in binary - 1’s and 0’s. CS33 teaches us about x86-64 which allows us to take advantage of 64 bits worth of information.</a:t>
            </a:r>
          </a:p>
          <a:p>
            <a:pPr indent="-317500" lvl="0" marL="457200" rtl="0">
              <a:spcBef>
                <a:spcPts val="0"/>
              </a:spcBef>
              <a:buSzPct val="100000"/>
            </a:pPr>
            <a:r>
              <a:rPr lang="en" sz="1400"/>
              <a:t>Most of the calculations we do will focus on ‘2’s complement’ wherein signed numbers can be represented as such with the MSB (most significant bit) representing what sign the number has. If its 1 then it is negative and ranges from -1 -&gt; -(2^x) and the positive ranges from 0 -&gt; (2^x) - 1, where x is the number of bits.</a:t>
            </a:r>
          </a:p>
          <a:p>
            <a:pPr indent="-317500" lvl="0" marL="457200" rtl="0">
              <a:spcBef>
                <a:spcPts val="0"/>
              </a:spcBef>
              <a:buSzPct val="100000"/>
            </a:pPr>
            <a:r>
              <a:rPr lang="en" sz="1400"/>
              <a:t>Negative numbers can be calculated by -c = ~c + 1. This however creates a case of -c = c for the most negative number. This can be handled in two ways by gcc - trapv (throw exception) and wrapv (compute modulo and wrap around = overflow).</a:t>
            </a:r>
          </a:p>
          <a:p>
            <a:pPr indent="-317500" lvl="0" marL="457200" rtl="0">
              <a:spcBef>
                <a:spcPts val="0"/>
              </a:spcBef>
              <a:buSzPct val="100000"/>
            </a:pPr>
            <a:r>
              <a:rPr lang="en" sz="1400"/>
              <a:t>Deal with Little Endian notation (MSB on the furthest to the left), but be aware of Big Endian (opposite).</a:t>
            </a:r>
          </a:p>
          <a:p>
            <a:pPr indent="-317500" lvl="0" marL="457200" rtl="0">
              <a:spcBef>
                <a:spcPts val="0"/>
              </a:spcBef>
              <a:buSzPct val="100000"/>
            </a:pPr>
            <a:r>
              <a:rPr lang="en" sz="1400"/>
              <a:t>Make sure to understand bitwise operations: ~, ^, |, &amp;, &lt;&lt;, &gt;&gt;, ! and evaluate to a bit vector.</a:t>
            </a:r>
          </a:p>
          <a:p>
            <a:pPr indent="-317500" lvl="0" marL="457200">
              <a:spcBef>
                <a:spcPts val="0"/>
              </a:spcBef>
              <a:buSzPct val="100000"/>
            </a:pPr>
            <a:r>
              <a:rPr lang="en" sz="1400"/>
              <a:t>Logical operators involve comparators ||, &amp;&amp; and evaluate to single bit.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Procedure Calls</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Recall the usage of </a:t>
            </a:r>
            <a:r>
              <a:rPr lang="en">
                <a:latin typeface="Cousine"/>
                <a:ea typeface="Cousine"/>
                <a:cs typeface="Cousine"/>
                <a:sym typeface="Cousine"/>
              </a:rPr>
              <a:t>call</a:t>
            </a:r>
            <a:r>
              <a:rPr lang="en">
                <a:latin typeface="Arial"/>
                <a:ea typeface="Arial"/>
                <a:cs typeface="Arial"/>
                <a:sym typeface="Arial"/>
              </a:rPr>
              <a:t> and </a:t>
            </a:r>
            <a:r>
              <a:rPr lang="en">
                <a:latin typeface="Cousine"/>
                <a:ea typeface="Cousine"/>
                <a:cs typeface="Cousine"/>
                <a:sym typeface="Cousine"/>
              </a:rPr>
              <a:t>ret</a:t>
            </a:r>
            <a:r>
              <a:rPr lang="en">
                <a:latin typeface="Arial"/>
                <a:ea typeface="Arial"/>
                <a:cs typeface="Arial"/>
                <a:sym typeface="Arial"/>
              </a:rPr>
              <a:t>:</a:t>
            </a:r>
          </a:p>
          <a:p>
            <a:pPr indent="-69850" lvl="0" marL="457200">
              <a:spcBef>
                <a:spcPts val="0"/>
              </a:spcBef>
              <a:spcAft>
                <a:spcPts val="1600"/>
              </a:spcAft>
              <a:buClr>
                <a:schemeClr val="dk1"/>
              </a:buClr>
              <a:buSzPct val="61111"/>
              <a:buFont typeface="Arial"/>
              <a:buNone/>
            </a:pPr>
            <a:r>
              <a:rPr lang="en">
                <a:latin typeface="Arial"/>
                <a:ea typeface="Arial"/>
                <a:cs typeface="Arial"/>
                <a:sym typeface="Arial"/>
              </a:rPr>
              <a:t>These instructions implement a subroutine </a:t>
            </a:r>
            <a:r>
              <a:rPr lang="en">
                <a:latin typeface="Cousine"/>
                <a:ea typeface="Cousine"/>
                <a:cs typeface="Cousine"/>
                <a:sym typeface="Cousine"/>
              </a:rPr>
              <a:t>call</a:t>
            </a:r>
            <a:r>
              <a:rPr lang="en">
                <a:latin typeface="Arial"/>
                <a:ea typeface="Arial"/>
                <a:cs typeface="Arial"/>
                <a:sym typeface="Arial"/>
              </a:rPr>
              <a:t> and </a:t>
            </a:r>
            <a:r>
              <a:rPr lang="en">
                <a:latin typeface="Cousine"/>
                <a:ea typeface="Cousine"/>
                <a:cs typeface="Cousine"/>
                <a:sym typeface="Cousine"/>
              </a:rPr>
              <a:t>return</a:t>
            </a:r>
            <a:r>
              <a:rPr lang="en">
                <a:latin typeface="Arial"/>
                <a:ea typeface="Arial"/>
                <a:cs typeface="Arial"/>
                <a:sym typeface="Arial"/>
              </a:rPr>
              <a:t>. The </a:t>
            </a:r>
            <a:r>
              <a:rPr lang="en">
                <a:latin typeface="Cousine"/>
                <a:ea typeface="Cousine"/>
                <a:cs typeface="Cousine"/>
                <a:sym typeface="Cousine"/>
              </a:rPr>
              <a:t>call</a:t>
            </a:r>
            <a:r>
              <a:rPr lang="en">
                <a:latin typeface="Arial"/>
                <a:ea typeface="Arial"/>
                <a:cs typeface="Arial"/>
                <a:sym typeface="Arial"/>
              </a:rPr>
              <a:t> instruction first </a:t>
            </a:r>
            <a:r>
              <a:rPr lang="en">
                <a:solidFill>
                  <a:schemeClr val="accent5"/>
                </a:solidFill>
                <a:latin typeface="Arial"/>
                <a:ea typeface="Arial"/>
                <a:cs typeface="Arial"/>
                <a:sym typeface="Arial"/>
              </a:rPr>
              <a:t>pushes the current code location</a:t>
            </a:r>
            <a:r>
              <a:rPr lang="en">
                <a:latin typeface="Arial"/>
                <a:ea typeface="Arial"/>
                <a:cs typeface="Arial"/>
                <a:sym typeface="Arial"/>
              </a:rPr>
              <a:t> onto the hardware supported stack in memory (see the </a:t>
            </a:r>
            <a:r>
              <a:rPr lang="en">
                <a:latin typeface="Cousine"/>
                <a:ea typeface="Cousine"/>
                <a:cs typeface="Cousine"/>
                <a:sym typeface="Cousine"/>
              </a:rPr>
              <a:t>push</a:t>
            </a:r>
            <a:r>
              <a:rPr lang="en">
                <a:latin typeface="Arial"/>
                <a:ea typeface="Arial"/>
                <a:cs typeface="Arial"/>
                <a:sym typeface="Arial"/>
              </a:rPr>
              <a:t> instruction for details), and then </a:t>
            </a:r>
            <a:r>
              <a:rPr lang="en">
                <a:solidFill>
                  <a:schemeClr val="accent5"/>
                </a:solidFill>
                <a:latin typeface="Arial"/>
                <a:ea typeface="Arial"/>
                <a:cs typeface="Arial"/>
                <a:sym typeface="Arial"/>
              </a:rPr>
              <a:t>performs an unconditional jump to the code location indicated by the label operand</a:t>
            </a:r>
            <a:r>
              <a:rPr lang="en">
                <a:latin typeface="Arial"/>
                <a:ea typeface="Arial"/>
                <a:cs typeface="Arial"/>
                <a:sym typeface="Arial"/>
              </a:rPr>
              <a:t>. Unlike the simple jump instructions, the </a:t>
            </a:r>
            <a:r>
              <a:rPr lang="en">
                <a:latin typeface="Cousine"/>
                <a:ea typeface="Cousine"/>
                <a:cs typeface="Cousine"/>
                <a:sym typeface="Cousine"/>
              </a:rPr>
              <a:t>call</a:t>
            </a:r>
            <a:r>
              <a:rPr lang="en">
                <a:latin typeface="Arial"/>
                <a:ea typeface="Arial"/>
                <a:cs typeface="Arial"/>
                <a:sym typeface="Arial"/>
              </a:rPr>
              <a:t> instruction saves the location to return to when the subroutine completes.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a:t>
            </a:r>
            <a:r>
              <a:rPr lang="en" sz="2400">
                <a:latin typeface="Cousine"/>
                <a:ea typeface="Cousine"/>
                <a:cs typeface="Cousine"/>
                <a:sym typeface="Cousine"/>
              </a:rPr>
              <a:t>call</a:t>
            </a:r>
            <a:r>
              <a:rPr lang="en"/>
              <a:t> Instruction</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If we break down the aforementioned definition, we have that the </a:t>
            </a:r>
            <a:r>
              <a:rPr lang="en">
                <a:latin typeface="Cousine"/>
                <a:ea typeface="Cousine"/>
                <a:cs typeface="Cousine"/>
                <a:sym typeface="Cousine"/>
              </a:rPr>
              <a:t>call</a:t>
            </a:r>
            <a:r>
              <a:rPr lang="en">
                <a:latin typeface="Arial"/>
                <a:ea typeface="Arial"/>
                <a:cs typeface="Arial"/>
                <a:sym typeface="Arial"/>
              </a:rPr>
              <a:t> instruction can be interpreted as follows:</a:t>
            </a:r>
          </a:p>
          <a:p>
            <a:pPr indent="-69850" lvl="0" marL="457200">
              <a:spcBef>
                <a:spcPts val="0"/>
              </a:spcBef>
              <a:spcAft>
                <a:spcPts val="1600"/>
              </a:spcAft>
              <a:buClr>
                <a:schemeClr val="dk1"/>
              </a:buClr>
              <a:buSzPct val="61111"/>
              <a:buFont typeface="Arial"/>
              <a:buNone/>
            </a:pPr>
            <a:r>
              <a:rPr lang="en">
                <a:latin typeface="Cousine"/>
                <a:ea typeface="Cousine"/>
                <a:cs typeface="Cousine"/>
                <a:sym typeface="Cousine"/>
              </a:rPr>
              <a:t>call &lt;label&gt;:</a:t>
            </a:r>
            <a:br>
              <a:rPr lang="en">
                <a:latin typeface="Cousine"/>
                <a:ea typeface="Cousine"/>
                <a:cs typeface="Cousine"/>
                <a:sym typeface="Cousine"/>
              </a:rPr>
            </a:br>
            <a:r>
              <a:rPr lang="en">
                <a:latin typeface="Cousine"/>
                <a:ea typeface="Cousine"/>
                <a:cs typeface="Cousine"/>
                <a:sym typeface="Cousine"/>
              </a:rPr>
              <a:t>  pushl %eip  // Note: %eip points to the </a:t>
            </a:r>
            <a:r>
              <a:rPr i="1" lang="en">
                <a:latin typeface="Cousine"/>
                <a:ea typeface="Cousine"/>
                <a:cs typeface="Cousine"/>
                <a:sym typeface="Cousine"/>
              </a:rPr>
              <a:t>next</a:t>
            </a:r>
            <a:br>
              <a:rPr lang="en">
                <a:latin typeface="Cousine"/>
                <a:ea typeface="Cousine"/>
                <a:cs typeface="Cousine"/>
                <a:sym typeface="Cousine"/>
              </a:rPr>
            </a:br>
            <a:r>
              <a:rPr lang="en">
                <a:latin typeface="Cousine"/>
                <a:ea typeface="Cousine"/>
                <a:cs typeface="Cousine"/>
                <a:sym typeface="Cousine"/>
              </a:rPr>
              <a:t>              // instruction to be executed.</a:t>
            </a:r>
            <a:br>
              <a:rPr lang="en">
                <a:latin typeface="Cousine"/>
                <a:ea typeface="Cousine"/>
                <a:cs typeface="Cousine"/>
                <a:sym typeface="Cousine"/>
              </a:rPr>
            </a:br>
            <a:r>
              <a:rPr lang="en">
                <a:latin typeface="Cousine"/>
                <a:ea typeface="Cousine"/>
                <a:cs typeface="Cousine"/>
                <a:sym typeface="Cousine"/>
              </a:rPr>
              <a:t>  jmp &lt;label&gt;</a:t>
            </a:r>
          </a:p>
          <a:p>
            <a:pPr lvl="0">
              <a:spcBef>
                <a:spcPts val="0"/>
              </a:spcBef>
              <a:spcAft>
                <a:spcPts val="1600"/>
              </a:spcAft>
              <a:buClr>
                <a:schemeClr val="dk1"/>
              </a:buClr>
              <a:buSzPct val="61111"/>
              <a:buFont typeface="Arial"/>
              <a:buNone/>
            </a:pPr>
            <a:r>
              <a:rPr lang="en">
                <a:latin typeface="Arial"/>
                <a:ea typeface="Arial"/>
                <a:cs typeface="Arial"/>
                <a:sym typeface="Arial"/>
              </a:rPr>
              <a:t>In which case, the </a:t>
            </a:r>
            <a:r>
              <a:rPr lang="en">
                <a:latin typeface="Cousine"/>
                <a:ea typeface="Cousine"/>
                <a:cs typeface="Cousine"/>
                <a:sym typeface="Cousine"/>
              </a:rPr>
              <a:t>call</a:t>
            </a:r>
            <a:r>
              <a:rPr lang="en">
                <a:latin typeface="Arial"/>
                <a:ea typeface="Arial"/>
                <a:cs typeface="Arial"/>
                <a:sym typeface="Arial"/>
              </a:rPr>
              <a:t> instruction performs the desired functionality.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Practice Question</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Suppose we have allocated memory locations 0xffff0000 through 0xffffffff for the stack, and we are worried that our x86 program might overflow the stack.</a:t>
            </a:r>
          </a:p>
          <a:p>
            <a:pPr lvl="0">
              <a:spcBef>
                <a:spcPts val="0"/>
              </a:spcBef>
              <a:spcAft>
                <a:spcPts val="1600"/>
              </a:spcAft>
              <a:buClr>
                <a:schemeClr val="dk1"/>
              </a:buClr>
              <a:buSzPct val="61111"/>
              <a:buFont typeface="Arial"/>
              <a:buNone/>
            </a:pPr>
            <a:r>
              <a:rPr lang="en">
                <a:latin typeface="Arial"/>
                <a:ea typeface="Arial"/>
                <a:cs typeface="Arial"/>
                <a:sym typeface="Arial"/>
              </a:rPr>
              <a:t>We decide to institute the ironclad rule that if a function ever attempts to grow the stack past the allocated bounds, the function immediately stops what it's doing and returns 0, thus shrinking the stack.</a:t>
            </a:r>
          </a:p>
          <a:p>
            <a:pPr lvl="0">
              <a:spcBef>
                <a:spcPts val="0"/>
              </a:spcBef>
              <a:spcAft>
                <a:spcPts val="1600"/>
              </a:spcAft>
              <a:buClr>
                <a:schemeClr val="dk1"/>
              </a:buClr>
              <a:buSzPct val="61111"/>
              <a:buFont typeface="Arial"/>
              <a:buNone/>
            </a:pPr>
            <a:r>
              <a:rPr lang="en">
                <a:latin typeface="Arial"/>
                <a:ea typeface="Arial"/>
                <a:cs typeface="Arial"/>
                <a:sym typeface="Arial"/>
              </a:rPr>
              <a:t>Explain the problems you see in implementing this rule.</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Practice Question</a:t>
            </a:r>
          </a:p>
        </p:txBody>
      </p:sp>
      <p:sp>
        <p:nvSpPr>
          <p:cNvPr id="211" name="Shape 2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Can it be done in C code?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Practice Question</a:t>
            </a:r>
          </a:p>
        </p:txBody>
      </p:sp>
      <p:sp>
        <p:nvSpPr>
          <p:cNvPr id="217" name="Shape 2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1600"/>
              </a:spcAft>
              <a:buClr>
                <a:schemeClr val="dk1"/>
              </a:buClr>
              <a:buSzPct val="61111"/>
              <a:buFont typeface="Arial"/>
              <a:buNone/>
            </a:pPr>
            <a:r>
              <a:rPr lang="en">
                <a:latin typeface="Arial"/>
                <a:ea typeface="Arial"/>
                <a:cs typeface="Arial"/>
                <a:sym typeface="Arial"/>
              </a:rPr>
              <a:t>Can it be done in C code?</a:t>
            </a:r>
          </a:p>
          <a:p>
            <a:pPr lvl="0">
              <a:spcBef>
                <a:spcPts val="0"/>
              </a:spcBef>
              <a:spcAft>
                <a:spcPts val="1600"/>
              </a:spcAft>
              <a:buClr>
                <a:schemeClr val="dk1"/>
              </a:buClr>
              <a:buSzPct val="61111"/>
              <a:buFont typeface="Arial"/>
              <a:buNone/>
            </a:pPr>
            <a:r>
              <a:t/>
            </a:r>
            <a:endParaRPr>
              <a:latin typeface="Arial"/>
              <a:ea typeface="Arial"/>
              <a:cs typeface="Arial"/>
              <a:sym typeface="Arial"/>
            </a:endParaRPr>
          </a:p>
          <a:p>
            <a:pPr lvl="0">
              <a:spcBef>
                <a:spcPts val="0"/>
              </a:spcBef>
              <a:spcAft>
                <a:spcPts val="1600"/>
              </a:spcAft>
              <a:buClr>
                <a:schemeClr val="dk1"/>
              </a:buClr>
              <a:buSzPct val="61111"/>
              <a:buFont typeface="Arial"/>
              <a:buNone/>
            </a:pPr>
            <a:r>
              <a:rPr lang="en">
                <a:latin typeface="Arial"/>
                <a:ea typeface="Arial"/>
                <a:cs typeface="Arial"/>
                <a:sym typeface="Arial"/>
              </a:rPr>
              <a:t>NO!</a:t>
            </a:r>
          </a:p>
          <a:p>
            <a:pPr lvl="0">
              <a:spcBef>
                <a:spcPts val="0"/>
              </a:spcBef>
              <a:spcAft>
                <a:spcPts val="1600"/>
              </a:spcAft>
              <a:buClr>
                <a:schemeClr val="dk1"/>
              </a:buClr>
              <a:buSzPct val="61111"/>
              <a:buFont typeface="Arial"/>
              <a:buNone/>
            </a:pPr>
            <a:r>
              <a:rPr lang="en">
                <a:latin typeface="Arial"/>
                <a:ea typeface="Arial"/>
                <a:cs typeface="Arial"/>
                <a:sym typeface="Arial"/>
              </a:rPr>
              <a:t>Maintenance of the stack occurs in between lines of C code.</a:t>
            </a:r>
          </a:p>
          <a:p>
            <a:pPr lvl="0">
              <a:spcBef>
                <a:spcPts val="0"/>
              </a:spcBef>
              <a:spcAft>
                <a:spcPts val="1600"/>
              </a:spcAft>
              <a:buClr>
                <a:schemeClr val="dk1"/>
              </a:buClr>
              <a:buSzPct val="61111"/>
              <a:buFont typeface="Arial"/>
              <a:buNone/>
            </a:pPr>
            <a:r>
              <a:rPr lang="en">
                <a:latin typeface="Arial"/>
                <a:ea typeface="Arial"/>
                <a:cs typeface="Arial"/>
                <a:sym typeface="Arial"/>
              </a:rPr>
              <a:t>Example: Simply calling a function allocates space for the return address, the old %ebp, and possibly for the new stack frame.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Practice Question</a:t>
            </a:r>
          </a:p>
        </p:txBody>
      </p:sp>
      <p:sp>
        <p:nvSpPr>
          <p:cNvPr id="223" name="Shape 2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Solution?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Practice Question</a:t>
            </a:r>
          </a:p>
        </p:txBody>
      </p:sp>
      <p:sp>
        <p:nvSpPr>
          <p:cNvPr id="229" name="Shape 2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Solution?</a:t>
            </a:r>
          </a:p>
          <a:p>
            <a:pPr lvl="0">
              <a:spcBef>
                <a:spcPts val="0"/>
              </a:spcBef>
              <a:buNone/>
            </a:pPr>
            <a:r>
              <a:t/>
            </a:r>
            <a:endParaRPr/>
          </a:p>
          <a:p>
            <a:pPr lvl="0">
              <a:spcBef>
                <a:spcPts val="0"/>
              </a:spcBef>
              <a:buNone/>
            </a:pPr>
            <a:r>
              <a:rPr lang="en"/>
              <a:t>Assembly!</a:t>
            </a:r>
          </a:p>
          <a:p>
            <a:pPr lvl="0">
              <a:spcBef>
                <a:spcPts val="0"/>
              </a:spcBef>
              <a:buNone/>
            </a:pPr>
            <a:r>
              <a:t/>
            </a:r>
            <a:endParaRPr/>
          </a:p>
          <a:p>
            <a:pPr lvl="0">
              <a:spcBef>
                <a:spcPts val="0"/>
              </a:spcBef>
              <a:buNone/>
            </a:pPr>
            <a:r>
              <a:t/>
            </a:r>
            <a:endParaRPr/>
          </a:p>
          <a:p>
            <a:pPr lvl="0">
              <a:spcBef>
                <a:spcPts val="0"/>
              </a:spcBef>
              <a:buNone/>
            </a:pPr>
            <a:r>
              <a:t/>
            </a:r>
            <a:endParaRPr/>
          </a:p>
        </p:txBody>
      </p:sp>
      <p:sp>
        <p:nvSpPr>
          <p:cNvPr id="230" name="Shape 230"/>
          <p:cNvSpPr txBox="1"/>
          <p:nvPr/>
        </p:nvSpPr>
        <p:spPr>
          <a:xfrm>
            <a:off x="1462175" y="3035575"/>
            <a:ext cx="3119400" cy="457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rgbClr val="595959"/>
                </a:solidFill>
              </a:rPr>
              <a:t>subl 0x10, %esp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Solution?</a:t>
            </a:r>
          </a:p>
          <a:p>
            <a:pPr lvl="0" rtl="0">
              <a:spcBef>
                <a:spcPts val="0"/>
              </a:spcBef>
              <a:buNone/>
            </a:pPr>
            <a:r>
              <a:t/>
            </a:r>
            <a:endParaRPr/>
          </a:p>
          <a:p>
            <a:pPr lvl="0" rtl="0">
              <a:spcBef>
                <a:spcPts val="0"/>
              </a:spcBef>
              <a:buNone/>
            </a:pPr>
            <a:r>
              <a:rPr lang="en"/>
              <a:t>Assembly!</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37" name="Shape 237"/>
          <p:cNvSpPr txBox="1"/>
          <p:nvPr/>
        </p:nvSpPr>
        <p:spPr>
          <a:xfrm>
            <a:off x="1462175" y="3035575"/>
            <a:ext cx="3119400" cy="457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rgbClr val="595959"/>
                </a:solidFill>
              </a:rPr>
              <a:t>subl 0x10, %esp </a:t>
            </a:r>
          </a:p>
        </p:txBody>
      </p:sp>
      <p:sp>
        <p:nvSpPr>
          <p:cNvPr id="238" name="Shape 238"/>
          <p:cNvSpPr/>
          <p:nvPr/>
        </p:nvSpPr>
        <p:spPr>
          <a:xfrm>
            <a:off x="3916950" y="2961475"/>
            <a:ext cx="1310100" cy="606000"/>
          </a:xfrm>
          <a:prstGeom prst="rightArrow">
            <a:avLst>
              <a:gd fmla="val 50000" name="adj1"/>
              <a:gd fmla="val 50000" name="adj2"/>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9" name="Shape 239"/>
          <p:cNvSpPr txBox="1"/>
          <p:nvPr/>
        </p:nvSpPr>
        <p:spPr>
          <a:xfrm>
            <a:off x="5563150" y="1986025"/>
            <a:ext cx="3119400" cy="2263500"/>
          </a:xfrm>
          <a:prstGeom prst="rect">
            <a:avLst/>
          </a:prstGeom>
          <a:noFill/>
          <a:ln>
            <a:noFill/>
          </a:ln>
        </p:spPr>
        <p:txBody>
          <a:bodyPr anchorCtr="0" anchor="t" bIns="91425" lIns="91425" rIns="91425" tIns="91425">
            <a:noAutofit/>
          </a:bodyPr>
          <a:lstStyle/>
          <a:p>
            <a:pPr lvl="0" rtl="0">
              <a:spcBef>
                <a:spcPts val="0"/>
              </a:spcBef>
              <a:spcAft>
                <a:spcPts val="1600"/>
              </a:spcAft>
              <a:buNone/>
            </a:pPr>
            <a:r>
              <a:rPr lang="en" sz="1800">
                <a:solidFill>
                  <a:srgbClr val="595959"/>
                </a:solidFill>
              </a:rPr>
              <a:t>movl %esp, %ebx</a:t>
            </a:r>
          </a:p>
          <a:p>
            <a:pPr lvl="0" rtl="0">
              <a:spcBef>
                <a:spcPts val="0"/>
              </a:spcBef>
              <a:spcAft>
                <a:spcPts val="1600"/>
              </a:spcAft>
              <a:buNone/>
            </a:pPr>
            <a:r>
              <a:rPr lang="en" sz="1800">
                <a:solidFill>
                  <a:srgbClr val="595959"/>
                </a:solidFill>
              </a:rPr>
              <a:t>subl 0x10, %ebx</a:t>
            </a:r>
          </a:p>
          <a:p>
            <a:pPr lvl="0" rtl="0">
              <a:spcBef>
                <a:spcPts val="0"/>
              </a:spcBef>
              <a:spcAft>
                <a:spcPts val="1600"/>
              </a:spcAft>
              <a:buNone/>
            </a:pPr>
            <a:r>
              <a:rPr lang="en" sz="1800">
                <a:solidFill>
                  <a:srgbClr val="595959"/>
                </a:solidFill>
              </a:rPr>
              <a:t>cmpl 0xFFFF0000, %ebx</a:t>
            </a:r>
          </a:p>
          <a:p>
            <a:pPr lvl="0" rtl="0">
              <a:spcBef>
                <a:spcPts val="0"/>
              </a:spcBef>
              <a:spcAft>
                <a:spcPts val="1600"/>
              </a:spcAft>
              <a:buNone/>
            </a:pPr>
            <a:r>
              <a:rPr lang="en" sz="1800">
                <a:solidFill>
                  <a:srgbClr val="595959"/>
                </a:solidFill>
              </a:rPr>
              <a:t>jb &lt;STACK EXCEEDED&gt;</a:t>
            </a:r>
          </a:p>
          <a:p>
            <a:pPr lvl="0" rtl="0">
              <a:spcBef>
                <a:spcPts val="0"/>
              </a:spcBef>
              <a:spcAft>
                <a:spcPts val="1600"/>
              </a:spcAft>
              <a:buNone/>
            </a:pPr>
            <a:r>
              <a:rPr lang="en" sz="1800">
                <a:solidFill>
                  <a:srgbClr val="595959"/>
                </a:solidFill>
              </a:rPr>
              <a:t>subl 0x10, %esp</a:t>
            </a:r>
          </a:p>
          <a:p>
            <a:pPr lvl="0" rtl="0">
              <a:spcBef>
                <a:spcPts val="0"/>
              </a:spcBef>
              <a:spcAft>
                <a:spcPts val="1600"/>
              </a:spcAft>
              <a:buNone/>
            </a:pPr>
            <a:r>
              <a:t/>
            </a:r>
            <a:endParaRPr sz="1800">
              <a:solidFill>
                <a:srgbClr val="595959"/>
              </a:solidFill>
            </a:endParaRPr>
          </a:p>
          <a:p>
            <a:pPr lvl="0" rtl="0">
              <a:spcBef>
                <a:spcPts val="0"/>
              </a:spcBef>
              <a:spcAft>
                <a:spcPts val="1600"/>
              </a:spcAft>
              <a:buNone/>
            </a:pPr>
            <a:r>
              <a:t/>
            </a:r>
            <a:endParaRPr sz="1800">
              <a:solidFill>
                <a:srgbClr val="59595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 to Assembly</a:t>
            </a:r>
          </a:p>
          <a:p>
            <a:pPr lvl="0">
              <a:spcBef>
                <a:spcPts val="0"/>
              </a:spcBef>
              <a:buNone/>
            </a:pPr>
            <a:r>
              <a:t/>
            </a:r>
            <a:endParaRPr/>
          </a:p>
        </p:txBody>
      </p:sp>
      <p:sp>
        <p:nvSpPr>
          <p:cNvPr id="245" name="Shape 2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solidFill>
                  <a:srgbClr val="000000"/>
                </a:solidFill>
                <a:latin typeface="Arial"/>
                <a:ea typeface="Arial"/>
                <a:cs typeface="Arial"/>
                <a:sym typeface="Arial"/>
              </a:rPr>
              <a:t>int sum(int count) {</a:t>
            </a:r>
          </a:p>
          <a:p>
            <a:pPr indent="457200" lvl="0">
              <a:spcBef>
                <a:spcPts val="0"/>
              </a:spcBef>
              <a:buNone/>
            </a:pPr>
            <a:r>
              <a:rPr lang="en" sz="1200">
                <a:solidFill>
                  <a:srgbClr val="000000"/>
                </a:solidFill>
                <a:latin typeface="Arial"/>
                <a:ea typeface="Arial"/>
                <a:cs typeface="Arial"/>
                <a:sym typeface="Arial"/>
              </a:rPr>
              <a:t>int i;</a:t>
            </a:r>
          </a:p>
          <a:p>
            <a:pPr indent="457200" lvl="0">
              <a:spcBef>
                <a:spcPts val="0"/>
              </a:spcBef>
              <a:buNone/>
            </a:pPr>
            <a:r>
              <a:rPr lang="en" sz="1200">
                <a:solidFill>
                  <a:srgbClr val="000000"/>
                </a:solidFill>
                <a:latin typeface="Arial"/>
                <a:ea typeface="Arial"/>
                <a:cs typeface="Arial"/>
                <a:sym typeface="Arial"/>
              </a:rPr>
              <a:t>int sum = 0;</a:t>
            </a:r>
          </a:p>
          <a:p>
            <a:pPr indent="457200" lvl="0">
              <a:spcBef>
                <a:spcPts val="0"/>
              </a:spcBef>
              <a:buNone/>
            </a:pPr>
            <a:r>
              <a:rPr lang="en" sz="1200">
                <a:solidFill>
                  <a:srgbClr val="000000"/>
                </a:solidFill>
                <a:latin typeface="Arial"/>
                <a:ea typeface="Arial"/>
                <a:cs typeface="Arial"/>
                <a:sym typeface="Arial"/>
              </a:rPr>
              <a:t>for (i = 0; i &lt; count; ++i) {</a:t>
            </a:r>
          </a:p>
          <a:p>
            <a:pPr lvl="0">
              <a:spcBef>
                <a:spcPts val="0"/>
              </a:spcBef>
              <a:buNone/>
            </a:pPr>
            <a:r>
              <a:rPr lang="en" sz="1200">
                <a:solidFill>
                  <a:srgbClr val="000000"/>
                </a:solidFill>
                <a:latin typeface="Arial"/>
                <a:ea typeface="Arial"/>
                <a:cs typeface="Arial"/>
                <a:sym typeface="Arial"/>
              </a:rPr>
              <a:t>    		sum += i;</a:t>
            </a:r>
          </a:p>
          <a:p>
            <a:pPr lvl="0">
              <a:spcBef>
                <a:spcPts val="0"/>
              </a:spcBef>
              <a:buNone/>
            </a:pPr>
            <a:r>
              <a:rPr lang="en" sz="1200">
                <a:solidFill>
                  <a:srgbClr val="000000"/>
                </a:solidFill>
                <a:latin typeface="Arial"/>
                <a:ea typeface="Arial"/>
                <a:cs typeface="Arial"/>
                <a:sym typeface="Arial"/>
              </a:rPr>
              <a:t>  	}</a:t>
            </a:r>
          </a:p>
          <a:p>
            <a:pPr lvl="0">
              <a:spcBef>
                <a:spcPts val="0"/>
              </a:spcBef>
              <a:buNone/>
            </a:pPr>
            <a:r>
              <a:rPr lang="en" sz="1200">
                <a:solidFill>
                  <a:srgbClr val="000000"/>
                </a:solidFill>
                <a:latin typeface="Arial"/>
                <a:ea typeface="Arial"/>
                <a:cs typeface="Arial"/>
                <a:sym typeface="Arial"/>
              </a:rPr>
              <a:t>  	return sum;</a:t>
            </a:r>
          </a:p>
          <a:p>
            <a:pPr lvl="0">
              <a:spcBef>
                <a:spcPts val="0"/>
              </a:spcBef>
              <a:buNone/>
            </a:pPr>
            <a:r>
              <a:rPr lang="en" sz="1200">
                <a:solidFill>
                  <a:srgbClr val="000000"/>
                </a:solidFill>
                <a:latin typeface="Arial"/>
                <a:ea typeface="Arial"/>
                <a:cs typeface="Arial"/>
                <a:sym typeface="Arial"/>
              </a:rPr>
              <a:t>}</a:t>
            </a: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 to Assembly</a:t>
            </a:r>
          </a:p>
          <a:p>
            <a:pPr lvl="0" rtl="0">
              <a:spcBef>
                <a:spcPts val="0"/>
              </a:spcBef>
              <a:buNone/>
            </a:pPr>
            <a:r>
              <a:t/>
            </a:r>
            <a:endParaRPr/>
          </a:p>
        </p:txBody>
      </p:sp>
      <p:sp>
        <p:nvSpPr>
          <p:cNvPr id="251" name="Shape 2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200">
                <a:solidFill>
                  <a:srgbClr val="000000"/>
                </a:solidFill>
                <a:latin typeface="Arial"/>
                <a:ea typeface="Arial"/>
                <a:cs typeface="Arial"/>
                <a:sym typeface="Arial"/>
              </a:rPr>
              <a:t>int sum(int count) {</a:t>
            </a:r>
          </a:p>
          <a:p>
            <a:pPr indent="457200" lvl="0" rtl="0">
              <a:spcBef>
                <a:spcPts val="0"/>
              </a:spcBef>
              <a:buNone/>
            </a:pPr>
            <a:r>
              <a:rPr lang="en" sz="1200">
                <a:solidFill>
                  <a:srgbClr val="000000"/>
                </a:solidFill>
                <a:latin typeface="Arial"/>
                <a:ea typeface="Arial"/>
                <a:cs typeface="Arial"/>
                <a:sym typeface="Arial"/>
              </a:rPr>
              <a:t>int i;</a:t>
            </a:r>
          </a:p>
          <a:p>
            <a:pPr indent="457200" lvl="0" rtl="0">
              <a:spcBef>
                <a:spcPts val="0"/>
              </a:spcBef>
              <a:buNone/>
            </a:pPr>
            <a:r>
              <a:rPr lang="en" sz="1200">
                <a:solidFill>
                  <a:srgbClr val="000000"/>
                </a:solidFill>
                <a:latin typeface="Arial"/>
                <a:ea typeface="Arial"/>
                <a:cs typeface="Arial"/>
                <a:sym typeface="Arial"/>
              </a:rPr>
              <a:t>int sum = 0;</a:t>
            </a:r>
          </a:p>
          <a:p>
            <a:pPr indent="457200" lvl="0" rtl="0">
              <a:spcBef>
                <a:spcPts val="0"/>
              </a:spcBef>
              <a:buNone/>
            </a:pPr>
            <a:r>
              <a:rPr lang="en" sz="1200">
                <a:solidFill>
                  <a:srgbClr val="000000"/>
                </a:solidFill>
                <a:latin typeface="Arial"/>
                <a:ea typeface="Arial"/>
                <a:cs typeface="Arial"/>
                <a:sym typeface="Arial"/>
              </a:rPr>
              <a:t>for (i = 0; i &lt; count; ++i) {</a:t>
            </a:r>
          </a:p>
          <a:p>
            <a:pPr lvl="0" rtl="0">
              <a:spcBef>
                <a:spcPts val="0"/>
              </a:spcBef>
              <a:buNone/>
            </a:pPr>
            <a:r>
              <a:rPr lang="en" sz="1200">
                <a:solidFill>
                  <a:srgbClr val="000000"/>
                </a:solidFill>
                <a:latin typeface="Arial"/>
                <a:ea typeface="Arial"/>
                <a:cs typeface="Arial"/>
                <a:sym typeface="Arial"/>
              </a:rPr>
              <a:t>    		sum += i;</a:t>
            </a:r>
          </a:p>
          <a:p>
            <a:pPr lvl="0" rtl="0">
              <a:spcBef>
                <a:spcPts val="0"/>
              </a:spcBef>
              <a:buNone/>
            </a:pPr>
            <a:r>
              <a:rPr lang="en" sz="1200">
                <a:solidFill>
                  <a:srgbClr val="000000"/>
                </a:solidFill>
                <a:latin typeface="Arial"/>
                <a:ea typeface="Arial"/>
                <a:cs typeface="Arial"/>
                <a:sym typeface="Arial"/>
              </a:rPr>
              <a:t>  	}</a:t>
            </a:r>
          </a:p>
          <a:p>
            <a:pPr lvl="0" rtl="0">
              <a:spcBef>
                <a:spcPts val="0"/>
              </a:spcBef>
              <a:buNone/>
            </a:pPr>
            <a:r>
              <a:rPr lang="en" sz="1200">
                <a:solidFill>
                  <a:srgbClr val="000000"/>
                </a:solidFill>
                <a:latin typeface="Arial"/>
                <a:ea typeface="Arial"/>
                <a:cs typeface="Arial"/>
                <a:sym typeface="Arial"/>
              </a:rPr>
              <a:t>  	return sum;</a:t>
            </a:r>
          </a:p>
          <a:p>
            <a:pPr lvl="0" rtl="0">
              <a:spcBef>
                <a:spcPts val="0"/>
              </a:spcBef>
              <a:buNone/>
            </a:pPr>
            <a:r>
              <a:rPr lang="en" sz="1200">
                <a:solidFill>
                  <a:srgbClr val="000000"/>
                </a:solidFill>
                <a:latin typeface="Arial"/>
                <a:ea typeface="Arial"/>
                <a:cs typeface="Arial"/>
                <a:sym typeface="Arial"/>
              </a:rPr>
              <a:t>}</a:t>
            </a:r>
          </a:p>
          <a:p>
            <a:pPr lvl="0" rtl="0">
              <a:spcBef>
                <a:spcPts val="0"/>
              </a:spcBef>
              <a:buNone/>
            </a:pPr>
            <a:r>
              <a:t/>
            </a:r>
            <a:endParaRPr/>
          </a:p>
        </p:txBody>
      </p:sp>
      <p:sp>
        <p:nvSpPr>
          <p:cNvPr id="252" name="Shape 252"/>
          <p:cNvSpPr txBox="1"/>
          <p:nvPr/>
        </p:nvSpPr>
        <p:spPr>
          <a:xfrm>
            <a:off x="3774000" y="875875"/>
            <a:ext cx="4317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000">
                <a:solidFill>
                  <a:srgbClr val="000000"/>
                </a:solidFill>
              </a:rPr>
              <a:t>1</a:t>
            </a:r>
          </a:p>
          <a:p>
            <a:pPr indent="0" lvl="0" marL="0" rtl="0">
              <a:lnSpc>
                <a:spcPct val="115000"/>
              </a:lnSpc>
              <a:spcBef>
                <a:spcPts val="0"/>
              </a:spcBef>
              <a:buNone/>
            </a:pPr>
            <a:r>
              <a:rPr lang="en" sz="1000">
                <a:solidFill>
                  <a:srgbClr val="000000"/>
                </a:solidFill>
              </a:rPr>
              <a:t>2</a:t>
            </a:r>
          </a:p>
          <a:p>
            <a:pPr indent="0" lvl="0" marL="0" rtl="0">
              <a:lnSpc>
                <a:spcPct val="115000"/>
              </a:lnSpc>
              <a:spcBef>
                <a:spcPts val="0"/>
              </a:spcBef>
              <a:buNone/>
            </a:pPr>
            <a:r>
              <a:rPr lang="en" sz="1000">
                <a:solidFill>
                  <a:srgbClr val="000000"/>
                </a:solidFill>
              </a:rPr>
              <a:t>3</a:t>
            </a:r>
          </a:p>
          <a:p>
            <a:pPr indent="0" lvl="0" marL="0" rtl="0">
              <a:lnSpc>
                <a:spcPct val="115000"/>
              </a:lnSpc>
              <a:spcBef>
                <a:spcPts val="0"/>
              </a:spcBef>
              <a:buNone/>
            </a:pPr>
            <a:r>
              <a:rPr lang="en" sz="1000">
                <a:solidFill>
                  <a:srgbClr val="000000"/>
                </a:solidFill>
              </a:rPr>
              <a:t>4</a:t>
            </a:r>
          </a:p>
          <a:p>
            <a:pPr indent="0" lvl="0" marL="0" rtl="0">
              <a:lnSpc>
                <a:spcPct val="115000"/>
              </a:lnSpc>
              <a:spcBef>
                <a:spcPts val="0"/>
              </a:spcBef>
              <a:buNone/>
            </a:pPr>
            <a:r>
              <a:rPr lang="en" sz="1000">
                <a:solidFill>
                  <a:srgbClr val="000000"/>
                </a:solidFill>
              </a:rPr>
              <a:t>5</a:t>
            </a:r>
          </a:p>
          <a:p>
            <a:pPr indent="0" lvl="0" marL="0" rtl="0">
              <a:lnSpc>
                <a:spcPct val="115000"/>
              </a:lnSpc>
              <a:spcBef>
                <a:spcPts val="0"/>
              </a:spcBef>
              <a:buNone/>
            </a:pPr>
            <a:r>
              <a:rPr lang="en" sz="1000">
                <a:solidFill>
                  <a:srgbClr val="000000"/>
                </a:solidFill>
              </a:rPr>
              <a:t>6</a:t>
            </a:r>
          </a:p>
          <a:p>
            <a:pPr indent="0" lvl="0" marL="0" rtl="0">
              <a:lnSpc>
                <a:spcPct val="115000"/>
              </a:lnSpc>
              <a:spcBef>
                <a:spcPts val="0"/>
              </a:spcBef>
              <a:buNone/>
            </a:pPr>
            <a:r>
              <a:rPr lang="en" sz="1000">
                <a:solidFill>
                  <a:srgbClr val="000000"/>
                </a:solidFill>
              </a:rPr>
              <a:t>7</a:t>
            </a:r>
          </a:p>
          <a:p>
            <a:pPr indent="0" lvl="0" marL="0" rtl="0">
              <a:lnSpc>
                <a:spcPct val="115000"/>
              </a:lnSpc>
              <a:spcBef>
                <a:spcPts val="0"/>
              </a:spcBef>
              <a:buNone/>
            </a:pPr>
            <a:r>
              <a:rPr lang="en" sz="1000">
                <a:solidFill>
                  <a:srgbClr val="000000"/>
                </a:solidFill>
              </a:rPr>
              <a:t>8</a:t>
            </a:r>
          </a:p>
          <a:p>
            <a:pPr indent="0" lvl="0" marL="0" rtl="0">
              <a:lnSpc>
                <a:spcPct val="115000"/>
              </a:lnSpc>
              <a:spcBef>
                <a:spcPts val="0"/>
              </a:spcBef>
              <a:buNone/>
            </a:pPr>
            <a:r>
              <a:rPr lang="en" sz="1000">
                <a:solidFill>
                  <a:srgbClr val="000000"/>
                </a:solidFill>
              </a:rPr>
              <a:t>9</a:t>
            </a:r>
          </a:p>
          <a:p>
            <a:pPr indent="0" lvl="0" marL="0" rtl="0">
              <a:lnSpc>
                <a:spcPct val="115000"/>
              </a:lnSpc>
              <a:spcBef>
                <a:spcPts val="0"/>
              </a:spcBef>
              <a:buNone/>
            </a:pPr>
            <a:r>
              <a:rPr lang="en" sz="1000">
                <a:solidFill>
                  <a:srgbClr val="000000"/>
                </a:solidFill>
              </a:rPr>
              <a:t>10</a:t>
            </a:r>
          </a:p>
          <a:p>
            <a:pPr indent="0" lvl="0" marL="0" rtl="0">
              <a:lnSpc>
                <a:spcPct val="115000"/>
              </a:lnSpc>
              <a:spcBef>
                <a:spcPts val="0"/>
              </a:spcBef>
              <a:buNone/>
            </a:pPr>
            <a:r>
              <a:rPr lang="en" sz="1000">
                <a:solidFill>
                  <a:srgbClr val="000000"/>
                </a:solidFill>
              </a:rPr>
              <a:t>11</a:t>
            </a:r>
          </a:p>
          <a:p>
            <a:pPr indent="0" lvl="0" marL="0" rtl="0">
              <a:lnSpc>
                <a:spcPct val="115000"/>
              </a:lnSpc>
              <a:spcBef>
                <a:spcPts val="0"/>
              </a:spcBef>
              <a:buNone/>
            </a:pPr>
            <a:r>
              <a:rPr lang="en" sz="1000">
                <a:solidFill>
                  <a:srgbClr val="000000"/>
                </a:solidFill>
              </a:rPr>
              <a:t>12</a:t>
            </a:r>
          </a:p>
          <a:p>
            <a:pPr indent="0" lvl="0" marL="0" rtl="0">
              <a:lnSpc>
                <a:spcPct val="115000"/>
              </a:lnSpc>
              <a:spcBef>
                <a:spcPts val="0"/>
              </a:spcBef>
              <a:buNone/>
            </a:pPr>
            <a:r>
              <a:rPr lang="en" sz="1000">
                <a:solidFill>
                  <a:srgbClr val="000000"/>
                </a:solidFill>
              </a:rPr>
              <a:t>13</a:t>
            </a:r>
          </a:p>
          <a:p>
            <a:pPr indent="0" lvl="0" marL="0" rtl="0">
              <a:lnSpc>
                <a:spcPct val="115000"/>
              </a:lnSpc>
              <a:spcBef>
                <a:spcPts val="0"/>
              </a:spcBef>
              <a:buNone/>
            </a:pPr>
            <a:r>
              <a:rPr lang="en" sz="1000">
                <a:solidFill>
                  <a:srgbClr val="000000"/>
                </a:solidFill>
              </a:rPr>
              <a:t>14</a:t>
            </a:r>
          </a:p>
          <a:p>
            <a:pPr indent="0" lvl="0" marL="0" rtl="0">
              <a:lnSpc>
                <a:spcPct val="115000"/>
              </a:lnSpc>
              <a:spcBef>
                <a:spcPts val="0"/>
              </a:spcBef>
              <a:buNone/>
            </a:pPr>
            <a:r>
              <a:rPr lang="en" sz="1000">
                <a:solidFill>
                  <a:srgbClr val="000000"/>
                </a:solidFill>
              </a:rPr>
              <a:t>15</a:t>
            </a:r>
          </a:p>
          <a:p>
            <a:pPr indent="0" lvl="0" marL="0" rtl="0">
              <a:lnSpc>
                <a:spcPct val="115000"/>
              </a:lnSpc>
              <a:spcBef>
                <a:spcPts val="0"/>
              </a:spcBef>
              <a:buNone/>
            </a:pPr>
            <a:r>
              <a:rPr lang="en" sz="1000">
                <a:solidFill>
                  <a:srgbClr val="000000"/>
                </a:solidFill>
              </a:rPr>
              <a:t>16</a:t>
            </a:r>
          </a:p>
          <a:p>
            <a:pPr indent="0" lvl="0" marL="0" rtl="0">
              <a:lnSpc>
                <a:spcPct val="115000"/>
              </a:lnSpc>
              <a:spcBef>
                <a:spcPts val="0"/>
              </a:spcBef>
              <a:buNone/>
            </a:pPr>
            <a:r>
              <a:rPr lang="en" sz="1000">
                <a:solidFill>
                  <a:srgbClr val="000000"/>
                </a:solidFill>
              </a:rPr>
              <a:t>17</a:t>
            </a:r>
          </a:p>
          <a:p>
            <a:pPr indent="0" lvl="0" marL="0" rtl="0">
              <a:lnSpc>
                <a:spcPct val="115000"/>
              </a:lnSpc>
              <a:spcBef>
                <a:spcPts val="0"/>
              </a:spcBef>
              <a:buNone/>
            </a:pPr>
            <a:r>
              <a:rPr lang="en" sz="1000">
                <a:solidFill>
                  <a:srgbClr val="000000"/>
                </a:solidFill>
              </a:rPr>
              <a:t>18</a:t>
            </a:r>
          </a:p>
        </p:txBody>
      </p:sp>
      <p:sp>
        <p:nvSpPr>
          <p:cNvPr id="253" name="Shape 253"/>
          <p:cNvSpPr txBox="1"/>
          <p:nvPr/>
        </p:nvSpPr>
        <p:spPr>
          <a:xfrm>
            <a:off x="4068175" y="875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000">
                <a:solidFill>
                  <a:srgbClr val="000000"/>
                </a:solidFill>
              </a:rPr>
              <a:t>sum:</a:t>
            </a:r>
          </a:p>
          <a:p>
            <a:pPr indent="0" lvl="0" marL="457200" rtl="0">
              <a:lnSpc>
                <a:spcPct val="115000"/>
              </a:lnSpc>
              <a:spcBef>
                <a:spcPts val="0"/>
              </a:spcBef>
              <a:buNone/>
            </a:pPr>
            <a:r>
              <a:rPr lang="en" sz="1000">
                <a:solidFill>
                  <a:srgbClr val="000000"/>
                </a:solidFill>
              </a:rPr>
              <a:t>pushl	%ebp</a:t>
            </a:r>
          </a:p>
          <a:p>
            <a:pPr indent="0" lvl="0" marL="457200" rtl="0">
              <a:lnSpc>
                <a:spcPct val="115000"/>
              </a:lnSpc>
              <a:spcBef>
                <a:spcPts val="0"/>
              </a:spcBef>
              <a:buNone/>
            </a:pPr>
            <a:r>
              <a:rPr lang="en" sz="1000">
                <a:solidFill>
                  <a:srgbClr val="000000"/>
                </a:solidFill>
              </a:rPr>
              <a:t>movl	%esp, %ebp</a:t>
            </a:r>
          </a:p>
          <a:p>
            <a:pPr indent="0" lvl="0" marL="457200" rtl="0">
              <a:lnSpc>
                <a:spcPct val="115000"/>
              </a:lnSpc>
              <a:spcBef>
                <a:spcPts val="0"/>
              </a:spcBef>
              <a:buNone/>
            </a:pPr>
            <a:r>
              <a:rPr lang="en" sz="1000">
                <a:solidFill>
                  <a:srgbClr val="000000"/>
                </a:solidFill>
              </a:rPr>
              <a:t>subl	$16, %esp	</a:t>
            </a:r>
          </a:p>
          <a:p>
            <a:pPr indent="457200" lvl="0" rtl="0">
              <a:lnSpc>
                <a:spcPct val="115000"/>
              </a:lnSpc>
              <a:spcBef>
                <a:spcPts val="0"/>
              </a:spcBef>
              <a:buNone/>
            </a:pPr>
            <a:r>
              <a:rPr lang="en" sz="1000">
                <a:solidFill>
                  <a:srgbClr val="000000"/>
                </a:solidFill>
              </a:rPr>
              <a:t>movl	$0, -8(%ebp)	</a:t>
            </a:r>
          </a:p>
          <a:p>
            <a:pPr indent="0" lvl="0" marL="457200" rtl="0">
              <a:lnSpc>
                <a:spcPct val="115000"/>
              </a:lnSpc>
              <a:spcBef>
                <a:spcPts val="0"/>
              </a:spcBef>
              <a:buNone/>
            </a:pPr>
            <a:r>
              <a:rPr lang="en" sz="1000">
                <a:solidFill>
                  <a:srgbClr val="000000"/>
                </a:solidFill>
              </a:rPr>
              <a:t>movl	$0, -4(%ebp)	</a:t>
            </a:r>
          </a:p>
          <a:p>
            <a:pPr indent="0" lvl="0" marL="457200" rtl="0">
              <a:lnSpc>
                <a:spcPct val="115000"/>
              </a:lnSpc>
              <a:spcBef>
                <a:spcPts val="0"/>
              </a:spcBef>
              <a:buNone/>
            </a:pPr>
            <a:r>
              <a:rPr lang="en" sz="1000">
                <a:solidFill>
                  <a:srgbClr val="000000"/>
                </a:solidFill>
              </a:rPr>
              <a:t>jmp	.L2</a:t>
            </a:r>
          </a:p>
          <a:p>
            <a:pPr lvl="0" rtl="0">
              <a:lnSpc>
                <a:spcPct val="115000"/>
              </a:lnSpc>
              <a:spcBef>
                <a:spcPts val="0"/>
              </a:spcBef>
              <a:buNone/>
            </a:pPr>
            <a:r>
              <a:rPr lang="en" sz="1000">
                <a:solidFill>
                  <a:srgbClr val="000000"/>
                </a:solidFill>
              </a:rPr>
              <a:t>.L3:</a:t>
            </a:r>
          </a:p>
          <a:p>
            <a:pPr indent="0" lvl="0" marL="457200" rtl="0">
              <a:lnSpc>
                <a:spcPct val="115000"/>
              </a:lnSpc>
              <a:spcBef>
                <a:spcPts val="0"/>
              </a:spcBef>
              <a:buNone/>
            </a:pPr>
            <a:r>
              <a:rPr lang="en" sz="1000">
                <a:solidFill>
                  <a:srgbClr val="000000"/>
                </a:solidFill>
              </a:rPr>
              <a:t>movl	-4(%ebp), %eax</a:t>
            </a:r>
          </a:p>
          <a:p>
            <a:pPr indent="0" lvl="0" marL="457200" rtl="0">
              <a:lnSpc>
                <a:spcPct val="115000"/>
              </a:lnSpc>
              <a:spcBef>
                <a:spcPts val="0"/>
              </a:spcBef>
              <a:buNone/>
            </a:pPr>
            <a:r>
              <a:rPr lang="en" sz="1000">
                <a:solidFill>
                  <a:srgbClr val="000000"/>
                </a:solidFill>
              </a:rPr>
              <a:t>addl	%eax, -8(%ebp)</a:t>
            </a:r>
          </a:p>
          <a:p>
            <a:pPr indent="0" lvl="0" marL="457200" rtl="0">
              <a:lnSpc>
                <a:spcPct val="115000"/>
              </a:lnSpc>
              <a:spcBef>
                <a:spcPts val="0"/>
              </a:spcBef>
              <a:buNone/>
            </a:pPr>
            <a:r>
              <a:rPr lang="en" sz="1000">
                <a:solidFill>
                  <a:srgbClr val="000000"/>
                </a:solidFill>
              </a:rPr>
              <a:t>addl	$1, -4(%ebp)</a:t>
            </a:r>
          </a:p>
          <a:p>
            <a:pPr lvl="0" rtl="0">
              <a:lnSpc>
                <a:spcPct val="115000"/>
              </a:lnSpc>
              <a:spcBef>
                <a:spcPts val="0"/>
              </a:spcBef>
              <a:buNone/>
            </a:pPr>
            <a:r>
              <a:rPr lang="en" sz="1000">
                <a:solidFill>
                  <a:srgbClr val="000000"/>
                </a:solidFill>
              </a:rPr>
              <a:t>.L2:</a:t>
            </a:r>
          </a:p>
          <a:p>
            <a:pPr indent="0" lvl="0" marL="457200" rtl="0">
              <a:lnSpc>
                <a:spcPct val="115000"/>
              </a:lnSpc>
              <a:spcBef>
                <a:spcPts val="0"/>
              </a:spcBef>
              <a:buNone/>
            </a:pPr>
            <a:r>
              <a:rPr lang="en" sz="1000">
                <a:solidFill>
                  <a:srgbClr val="000000"/>
                </a:solidFill>
              </a:rPr>
              <a:t>movl	-4(%ebp), %eax</a:t>
            </a:r>
          </a:p>
          <a:p>
            <a:pPr indent="0" lvl="0" marL="457200" rtl="0">
              <a:lnSpc>
                <a:spcPct val="115000"/>
              </a:lnSpc>
              <a:spcBef>
                <a:spcPts val="0"/>
              </a:spcBef>
              <a:buNone/>
            </a:pPr>
            <a:r>
              <a:rPr lang="en" sz="1000">
                <a:solidFill>
                  <a:srgbClr val="000000"/>
                </a:solidFill>
              </a:rPr>
              <a:t>cmpl	8(%ebp), %eax</a:t>
            </a:r>
          </a:p>
          <a:p>
            <a:pPr indent="0" lvl="0" marL="457200" rtl="0">
              <a:lnSpc>
                <a:spcPct val="115000"/>
              </a:lnSpc>
              <a:spcBef>
                <a:spcPts val="0"/>
              </a:spcBef>
              <a:buNone/>
            </a:pPr>
            <a:r>
              <a:rPr lang="en" sz="1000">
                <a:solidFill>
                  <a:srgbClr val="000000"/>
                </a:solidFill>
              </a:rPr>
              <a:t>jl	.L3</a:t>
            </a:r>
          </a:p>
          <a:p>
            <a:pPr indent="0" lvl="0" marL="457200" rtl="0">
              <a:lnSpc>
                <a:spcPct val="115000"/>
              </a:lnSpc>
              <a:spcBef>
                <a:spcPts val="0"/>
              </a:spcBef>
              <a:buNone/>
            </a:pPr>
            <a:r>
              <a:rPr lang="en" sz="1000">
                <a:solidFill>
                  <a:srgbClr val="000000"/>
                </a:solidFill>
              </a:rPr>
              <a:t>movl	-8(%ebp), %eax</a:t>
            </a:r>
          </a:p>
          <a:p>
            <a:pPr indent="0" lvl="0" marL="457200" rtl="0">
              <a:lnSpc>
                <a:spcPct val="115000"/>
              </a:lnSpc>
              <a:spcBef>
                <a:spcPts val="0"/>
              </a:spcBef>
              <a:buNone/>
            </a:pPr>
            <a:r>
              <a:rPr lang="en" sz="1000">
                <a:solidFill>
                  <a:srgbClr val="000000"/>
                </a:solidFill>
              </a:rPr>
              <a:t>leave</a:t>
            </a:r>
          </a:p>
          <a:p>
            <a:pPr indent="0" lvl="0" marL="457200" rtl="0">
              <a:lnSpc>
                <a:spcPct val="115000"/>
              </a:lnSpc>
              <a:spcBef>
                <a:spcPts val="0"/>
              </a:spcBef>
              <a:buNone/>
            </a:pPr>
            <a:r>
              <a:rPr lang="en" sz="1000">
                <a:solidFill>
                  <a:srgbClr val="000000"/>
                </a:solidFill>
              </a:rPr>
              <a:t>ret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More bits and bytes</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pPr>
            <a:r>
              <a:rPr lang="en" sz="1400"/>
              <a:t>I know overflow can be daunting, but overflow is simply the case when the MSB changes from 1 to zero or vice versa in 2’s complement. In C signed overflow does not wrap around but unsigned does. This causes signed overflow to perform undefined behavior.</a:t>
            </a:r>
          </a:p>
          <a:p>
            <a:pPr indent="-317500" lvl="0" marL="457200" rtl="0">
              <a:spcBef>
                <a:spcPts val="0"/>
              </a:spcBef>
              <a:buSzPct val="100000"/>
            </a:pPr>
            <a:r>
              <a:rPr lang="en" sz="1400"/>
              <a:t>Remember that each data type has a specific byte length and so the compiler will always align its address space to make the calculations faster - helpful to remember for Assembly. For example in some machines accessing odd memory address for an integer will slow down calculations because integers are aligned to multiples of 2.</a:t>
            </a:r>
          </a:p>
          <a:p>
            <a:pPr indent="-317500" lvl="0" marL="457200" rtl="0">
              <a:spcBef>
                <a:spcPts val="0"/>
              </a:spcBef>
              <a:buSzPct val="100000"/>
            </a:pPr>
            <a:r>
              <a:rPr lang="en" sz="1400"/>
              <a:t>Right shift is generally arithmetic (pads the end with whatever the MSB was) and Left shift is logical.</a:t>
            </a:r>
          </a:p>
          <a:p>
            <a:pPr indent="-317500" lvl="0" marL="457200">
              <a:spcBef>
                <a:spcPts val="0"/>
              </a:spcBef>
              <a:buSzPct val="100000"/>
            </a:pPr>
            <a:r>
              <a:rPr lang="en" sz="1400"/>
              <a:t>Right shift is equivalent to dividing by powers of 2 and left shifting is equivalent to multiplying by powers of 2.</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 to Assembly</a:t>
            </a:r>
          </a:p>
          <a:p>
            <a:pPr lvl="0" rtl="0">
              <a:spcBef>
                <a:spcPts val="0"/>
              </a:spcBef>
              <a:buNone/>
            </a:pPr>
            <a:r>
              <a:t/>
            </a:r>
            <a:endParaRPr/>
          </a:p>
        </p:txBody>
      </p:sp>
      <p:sp>
        <p:nvSpPr>
          <p:cNvPr id="259" name="Shape 2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200">
                <a:solidFill>
                  <a:srgbClr val="000000"/>
                </a:solidFill>
                <a:latin typeface="Arial"/>
                <a:ea typeface="Arial"/>
                <a:cs typeface="Arial"/>
                <a:sym typeface="Arial"/>
              </a:rPr>
              <a:t>int sum(int count) {</a:t>
            </a:r>
          </a:p>
          <a:p>
            <a:pPr indent="457200" lvl="0" rtl="0">
              <a:spcBef>
                <a:spcPts val="0"/>
              </a:spcBef>
              <a:buNone/>
            </a:pPr>
            <a:r>
              <a:rPr lang="en" sz="1200">
                <a:solidFill>
                  <a:srgbClr val="000000"/>
                </a:solidFill>
                <a:latin typeface="Arial"/>
                <a:ea typeface="Arial"/>
                <a:cs typeface="Arial"/>
                <a:sym typeface="Arial"/>
              </a:rPr>
              <a:t>int i;</a:t>
            </a:r>
          </a:p>
          <a:p>
            <a:pPr indent="457200" lvl="0" rtl="0">
              <a:spcBef>
                <a:spcPts val="0"/>
              </a:spcBef>
              <a:buNone/>
            </a:pPr>
            <a:r>
              <a:rPr lang="en" sz="1200">
                <a:solidFill>
                  <a:srgbClr val="000000"/>
                </a:solidFill>
                <a:latin typeface="Arial"/>
                <a:ea typeface="Arial"/>
                <a:cs typeface="Arial"/>
                <a:sym typeface="Arial"/>
              </a:rPr>
              <a:t>int sum = 0;</a:t>
            </a:r>
          </a:p>
          <a:p>
            <a:pPr indent="457200" lvl="0" rtl="0">
              <a:spcBef>
                <a:spcPts val="0"/>
              </a:spcBef>
              <a:buNone/>
            </a:pPr>
            <a:r>
              <a:rPr lang="en" sz="1200">
                <a:solidFill>
                  <a:srgbClr val="000000"/>
                </a:solidFill>
                <a:latin typeface="Arial"/>
                <a:ea typeface="Arial"/>
                <a:cs typeface="Arial"/>
                <a:sym typeface="Arial"/>
              </a:rPr>
              <a:t>for (i = 0; i &lt; count; ++i) {</a:t>
            </a:r>
          </a:p>
          <a:p>
            <a:pPr lvl="0" rtl="0">
              <a:spcBef>
                <a:spcPts val="0"/>
              </a:spcBef>
              <a:buNone/>
            </a:pPr>
            <a:r>
              <a:rPr lang="en" sz="1200">
                <a:solidFill>
                  <a:srgbClr val="000000"/>
                </a:solidFill>
                <a:latin typeface="Arial"/>
                <a:ea typeface="Arial"/>
                <a:cs typeface="Arial"/>
                <a:sym typeface="Arial"/>
              </a:rPr>
              <a:t>    		sum += i;</a:t>
            </a:r>
          </a:p>
          <a:p>
            <a:pPr lvl="0" rtl="0">
              <a:spcBef>
                <a:spcPts val="0"/>
              </a:spcBef>
              <a:buNone/>
            </a:pPr>
            <a:r>
              <a:rPr lang="en" sz="1200">
                <a:solidFill>
                  <a:srgbClr val="000000"/>
                </a:solidFill>
                <a:latin typeface="Arial"/>
                <a:ea typeface="Arial"/>
                <a:cs typeface="Arial"/>
                <a:sym typeface="Arial"/>
              </a:rPr>
              <a:t>  	}</a:t>
            </a:r>
          </a:p>
          <a:p>
            <a:pPr lvl="0" rtl="0">
              <a:spcBef>
                <a:spcPts val="0"/>
              </a:spcBef>
              <a:buNone/>
            </a:pPr>
            <a:r>
              <a:rPr lang="en" sz="1200">
                <a:solidFill>
                  <a:srgbClr val="000000"/>
                </a:solidFill>
                <a:latin typeface="Arial"/>
                <a:ea typeface="Arial"/>
                <a:cs typeface="Arial"/>
                <a:sym typeface="Arial"/>
              </a:rPr>
              <a:t>  	return sum;</a:t>
            </a:r>
          </a:p>
          <a:p>
            <a:pPr lvl="0" rtl="0">
              <a:spcBef>
                <a:spcPts val="0"/>
              </a:spcBef>
              <a:buNone/>
            </a:pPr>
            <a:r>
              <a:rPr lang="en" sz="1200">
                <a:solidFill>
                  <a:srgbClr val="000000"/>
                </a:solidFill>
                <a:latin typeface="Arial"/>
                <a:ea typeface="Arial"/>
                <a:cs typeface="Arial"/>
                <a:sym typeface="Arial"/>
              </a:rPr>
              <a:t>}</a:t>
            </a:r>
          </a:p>
          <a:p>
            <a:pPr lvl="0" rtl="0">
              <a:spcBef>
                <a:spcPts val="0"/>
              </a:spcBef>
              <a:buNone/>
            </a:pPr>
            <a:r>
              <a:t/>
            </a:r>
            <a:endParaRPr/>
          </a:p>
        </p:txBody>
      </p:sp>
      <p:sp>
        <p:nvSpPr>
          <p:cNvPr id="260" name="Shape 260"/>
          <p:cNvSpPr txBox="1"/>
          <p:nvPr/>
        </p:nvSpPr>
        <p:spPr>
          <a:xfrm>
            <a:off x="3774000" y="875875"/>
            <a:ext cx="4317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000">
                <a:solidFill>
                  <a:srgbClr val="000000"/>
                </a:solidFill>
              </a:rPr>
              <a:t>1</a:t>
            </a:r>
          </a:p>
          <a:p>
            <a:pPr indent="0" lvl="0" marL="0" rtl="0">
              <a:lnSpc>
                <a:spcPct val="115000"/>
              </a:lnSpc>
              <a:spcBef>
                <a:spcPts val="0"/>
              </a:spcBef>
              <a:buNone/>
            </a:pPr>
            <a:r>
              <a:rPr lang="en" sz="1000">
                <a:solidFill>
                  <a:srgbClr val="000000"/>
                </a:solidFill>
              </a:rPr>
              <a:t>2</a:t>
            </a:r>
          </a:p>
          <a:p>
            <a:pPr indent="0" lvl="0" marL="0" rtl="0">
              <a:lnSpc>
                <a:spcPct val="115000"/>
              </a:lnSpc>
              <a:spcBef>
                <a:spcPts val="0"/>
              </a:spcBef>
              <a:buNone/>
            </a:pPr>
            <a:r>
              <a:rPr lang="en" sz="1000">
                <a:solidFill>
                  <a:srgbClr val="000000"/>
                </a:solidFill>
              </a:rPr>
              <a:t>3</a:t>
            </a:r>
          </a:p>
          <a:p>
            <a:pPr indent="0" lvl="0" marL="0" rtl="0">
              <a:lnSpc>
                <a:spcPct val="115000"/>
              </a:lnSpc>
              <a:spcBef>
                <a:spcPts val="0"/>
              </a:spcBef>
              <a:buNone/>
            </a:pPr>
            <a:r>
              <a:rPr lang="en" sz="1000">
                <a:solidFill>
                  <a:srgbClr val="000000"/>
                </a:solidFill>
              </a:rPr>
              <a:t>4</a:t>
            </a:r>
          </a:p>
          <a:p>
            <a:pPr indent="0" lvl="0" marL="0" rtl="0">
              <a:lnSpc>
                <a:spcPct val="115000"/>
              </a:lnSpc>
              <a:spcBef>
                <a:spcPts val="0"/>
              </a:spcBef>
              <a:buNone/>
            </a:pPr>
            <a:r>
              <a:rPr lang="en" sz="1000">
                <a:solidFill>
                  <a:srgbClr val="000000"/>
                </a:solidFill>
              </a:rPr>
              <a:t>5</a:t>
            </a:r>
          </a:p>
          <a:p>
            <a:pPr indent="0" lvl="0" marL="0" rtl="0">
              <a:lnSpc>
                <a:spcPct val="115000"/>
              </a:lnSpc>
              <a:spcBef>
                <a:spcPts val="0"/>
              </a:spcBef>
              <a:buNone/>
            </a:pPr>
            <a:r>
              <a:rPr lang="en" sz="1000">
                <a:solidFill>
                  <a:srgbClr val="000000"/>
                </a:solidFill>
              </a:rPr>
              <a:t>6</a:t>
            </a:r>
          </a:p>
          <a:p>
            <a:pPr indent="0" lvl="0" marL="0" rtl="0">
              <a:lnSpc>
                <a:spcPct val="115000"/>
              </a:lnSpc>
              <a:spcBef>
                <a:spcPts val="0"/>
              </a:spcBef>
              <a:buNone/>
            </a:pPr>
            <a:r>
              <a:rPr lang="en" sz="1000">
                <a:solidFill>
                  <a:srgbClr val="000000"/>
                </a:solidFill>
              </a:rPr>
              <a:t>7</a:t>
            </a:r>
          </a:p>
          <a:p>
            <a:pPr indent="0" lvl="0" marL="0" rtl="0">
              <a:lnSpc>
                <a:spcPct val="115000"/>
              </a:lnSpc>
              <a:spcBef>
                <a:spcPts val="0"/>
              </a:spcBef>
              <a:buNone/>
            </a:pPr>
            <a:r>
              <a:rPr lang="en" sz="1000">
                <a:solidFill>
                  <a:srgbClr val="000000"/>
                </a:solidFill>
              </a:rPr>
              <a:t>8</a:t>
            </a:r>
          </a:p>
          <a:p>
            <a:pPr indent="0" lvl="0" marL="0" rtl="0">
              <a:lnSpc>
                <a:spcPct val="115000"/>
              </a:lnSpc>
              <a:spcBef>
                <a:spcPts val="0"/>
              </a:spcBef>
              <a:buNone/>
            </a:pPr>
            <a:r>
              <a:rPr lang="en" sz="1000">
                <a:solidFill>
                  <a:srgbClr val="000000"/>
                </a:solidFill>
              </a:rPr>
              <a:t>9</a:t>
            </a:r>
          </a:p>
          <a:p>
            <a:pPr indent="0" lvl="0" marL="0" rtl="0">
              <a:lnSpc>
                <a:spcPct val="115000"/>
              </a:lnSpc>
              <a:spcBef>
                <a:spcPts val="0"/>
              </a:spcBef>
              <a:buNone/>
            </a:pPr>
            <a:r>
              <a:rPr lang="en" sz="1000">
                <a:solidFill>
                  <a:srgbClr val="000000"/>
                </a:solidFill>
              </a:rPr>
              <a:t>10</a:t>
            </a:r>
          </a:p>
          <a:p>
            <a:pPr indent="0" lvl="0" marL="0" rtl="0">
              <a:lnSpc>
                <a:spcPct val="115000"/>
              </a:lnSpc>
              <a:spcBef>
                <a:spcPts val="0"/>
              </a:spcBef>
              <a:buNone/>
            </a:pPr>
            <a:r>
              <a:rPr lang="en" sz="1000">
                <a:solidFill>
                  <a:srgbClr val="000000"/>
                </a:solidFill>
              </a:rPr>
              <a:t>11</a:t>
            </a:r>
          </a:p>
          <a:p>
            <a:pPr indent="0" lvl="0" marL="0" rtl="0">
              <a:lnSpc>
                <a:spcPct val="115000"/>
              </a:lnSpc>
              <a:spcBef>
                <a:spcPts val="0"/>
              </a:spcBef>
              <a:buNone/>
            </a:pPr>
            <a:r>
              <a:rPr lang="en" sz="1000">
                <a:solidFill>
                  <a:srgbClr val="000000"/>
                </a:solidFill>
              </a:rPr>
              <a:t>12</a:t>
            </a:r>
          </a:p>
          <a:p>
            <a:pPr indent="0" lvl="0" marL="0" rtl="0">
              <a:lnSpc>
                <a:spcPct val="115000"/>
              </a:lnSpc>
              <a:spcBef>
                <a:spcPts val="0"/>
              </a:spcBef>
              <a:buNone/>
            </a:pPr>
            <a:r>
              <a:rPr lang="en" sz="1000">
                <a:solidFill>
                  <a:srgbClr val="000000"/>
                </a:solidFill>
              </a:rPr>
              <a:t>13</a:t>
            </a:r>
          </a:p>
          <a:p>
            <a:pPr indent="0" lvl="0" marL="0" rtl="0">
              <a:lnSpc>
                <a:spcPct val="115000"/>
              </a:lnSpc>
              <a:spcBef>
                <a:spcPts val="0"/>
              </a:spcBef>
              <a:buNone/>
            </a:pPr>
            <a:r>
              <a:rPr lang="en" sz="1000">
                <a:solidFill>
                  <a:srgbClr val="000000"/>
                </a:solidFill>
              </a:rPr>
              <a:t>14</a:t>
            </a:r>
          </a:p>
          <a:p>
            <a:pPr indent="0" lvl="0" marL="0" rtl="0">
              <a:lnSpc>
                <a:spcPct val="115000"/>
              </a:lnSpc>
              <a:spcBef>
                <a:spcPts val="0"/>
              </a:spcBef>
              <a:buNone/>
            </a:pPr>
            <a:r>
              <a:rPr lang="en" sz="1000">
                <a:solidFill>
                  <a:srgbClr val="000000"/>
                </a:solidFill>
              </a:rPr>
              <a:t>15</a:t>
            </a:r>
          </a:p>
          <a:p>
            <a:pPr indent="0" lvl="0" marL="0" rtl="0">
              <a:lnSpc>
                <a:spcPct val="115000"/>
              </a:lnSpc>
              <a:spcBef>
                <a:spcPts val="0"/>
              </a:spcBef>
              <a:buNone/>
            </a:pPr>
            <a:r>
              <a:rPr lang="en" sz="1000">
                <a:solidFill>
                  <a:srgbClr val="000000"/>
                </a:solidFill>
              </a:rPr>
              <a:t>16</a:t>
            </a:r>
          </a:p>
          <a:p>
            <a:pPr indent="0" lvl="0" marL="0" rtl="0">
              <a:lnSpc>
                <a:spcPct val="115000"/>
              </a:lnSpc>
              <a:spcBef>
                <a:spcPts val="0"/>
              </a:spcBef>
              <a:buNone/>
            </a:pPr>
            <a:r>
              <a:rPr lang="en" sz="1000">
                <a:solidFill>
                  <a:srgbClr val="000000"/>
                </a:solidFill>
              </a:rPr>
              <a:t>17</a:t>
            </a:r>
          </a:p>
          <a:p>
            <a:pPr indent="0" lvl="0" marL="0" rtl="0">
              <a:lnSpc>
                <a:spcPct val="115000"/>
              </a:lnSpc>
              <a:spcBef>
                <a:spcPts val="0"/>
              </a:spcBef>
              <a:buNone/>
            </a:pPr>
            <a:r>
              <a:rPr lang="en" sz="1000">
                <a:solidFill>
                  <a:srgbClr val="000000"/>
                </a:solidFill>
              </a:rPr>
              <a:t>18</a:t>
            </a:r>
          </a:p>
        </p:txBody>
      </p:sp>
      <p:sp>
        <p:nvSpPr>
          <p:cNvPr id="261" name="Shape 261"/>
          <p:cNvSpPr txBox="1"/>
          <p:nvPr/>
        </p:nvSpPr>
        <p:spPr>
          <a:xfrm>
            <a:off x="4068175" y="875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000">
                <a:solidFill>
                  <a:srgbClr val="000000"/>
                </a:solidFill>
              </a:rPr>
              <a:t>sum:</a:t>
            </a:r>
          </a:p>
          <a:p>
            <a:pPr indent="0" lvl="0" marL="457200" rtl="0">
              <a:lnSpc>
                <a:spcPct val="115000"/>
              </a:lnSpc>
              <a:spcBef>
                <a:spcPts val="0"/>
              </a:spcBef>
              <a:buNone/>
            </a:pPr>
            <a:r>
              <a:rPr lang="en" sz="1000">
                <a:solidFill>
                  <a:srgbClr val="000000"/>
                </a:solidFill>
              </a:rPr>
              <a:t>pushl	%ebp</a:t>
            </a:r>
          </a:p>
          <a:p>
            <a:pPr indent="0" lvl="0" marL="457200" rtl="0">
              <a:lnSpc>
                <a:spcPct val="115000"/>
              </a:lnSpc>
              <a:spcBef>
                <a:spcPts val="0"/>
              </a:spcBef>
              <a:buNone/>
            </a:pPr>
            <a:r>
              <a:rPr lang="en" sz="1000">
                <a:solidFill>
                  <a:srgbClr val="000000"/>
                </a:solidFill>
              </a:rPr>
              <a:t>movl	%esp, %ebp</a:t>
            </a:r>
          </a:p>
          <a:p>
            <a:pPr indent="0" lvl="0" marL="457200" rtl="0">
              <a:lnSpc>
                <a:spcPct val="115000"/>
              </a:lnSpc>
              <a:spcBef>
                <a:spcPts val="0"/>
              </a:spcBef>
              <a:buNone/>
            </a:pPr>
            <a:r>
              <a:rPr lang="en" sz="1000">
                <a:solidFill>
                  <a:srgbClr val="000000"/>
                </a:solidFill>
              </a:rPr>
              <a:t>subl	$16, %esp	</a:t>
            </a:r>
          </a:p>
          <a:p>
            <a:pPr indent="457200" lvl="0" rtl="0">
              <a:lnSpc>
                <a:spcPct val="115000"/>
              </a:lnSpc>
              <a:spcBef>
                <a:spcPts val="0"/>
              </a:spcBef>
              <a:buNone/>
            </a:pPr>
            <a:r>
              <a:rPr lang="en" sz="1000">
                <a:solidFill>
                  <a:srgbClr val="000000"/>
                </a:solidFill>
              </a:rPr>
              <a:t>movl	$0, -8(%ebp)	</a:t>
            </a:r>
          </a:p>
          <a:p>
            <a:pPr indent="0" lvl="0" marL="457200" rtl="0">
              <a:lnSpc>
                <a:spcPct val="115000"/>
              </a:lnSpc>
              <a:spcBef>
                <a:spcPts val="0"/>
              </a:spcBef>
              <a:buNone/>
            </a:pPr>
            <a:r>
              <a:rPr lang="en" sz="1000">
                <a:solidFill>
                  <a:srgbClr val="000000"/>
                </a:solidFill>
              </a:rPr>
              <a:t>movl	$0, -4(%ebp)	</a:t>
            </a:r>
          </a:p>
          <a:p>
            <a:pPr indent="0" lvl="0" marL="457200" rtl="0">
              <a:lnSpc>
                <a:spcPct val="115000"/>
              </a:lnSpc>
              <a:spcBef>
                <a:spcPts val="0"/>
              </a:spcBef>
              <a:buNone/>
            </a:pPr>
            <a:r>
              <a:rPr lang="en" sz="1000">
                <a:solidFill>
                  <a:srgbClr val="000000"/>
                </a:solidFill>
              </a:rPr>
              <a:t>jmp	.L2</a:t>
            </a:r>
          </a:p>
          <a:p>
            <a:pPr lvl="0" rtl="0">
              <a:lnSpc>
                <a:spcPct val="115000"/>
              </a:lnSpc>
              <a:spcBef>
                <a:spcPts val="0"/>
              </a:spcBef>
              <a:buNone/>
            </a:pPr>
            <a:r>
              <a:rPr lang="en" sz="1000">
                <a:solidFill>
                  <a:srgbClr val="000000"/>
                </a:solidFill>
              </a:rPr>
              <a:t>.L3:</a:t>
            </a:r>
          </a:p>
          <a:p>
            <a:pPr indent="0" lvl="0" marL="457200" rtl="0">
              <a:lnSpc>
                <a:spcPct val="115000"/>
              </a:lnSpc>
              <a:spcBef>
                <a:spcPts val="0"/>
              </a:spcBef>
              <a:buNone/>
            </a:pPr>
            <a:r>
              <a:rPr lang="en" sz="1000">
                <a:solidFill>
                  <a:srgbClr val="000000"/>
                </a:solidFill>
              </a:rPr>
              <a:t>movl	-4(%ebp), %eax</a:t>
            </a:r>
          </a:p>
          <a:p>
            <a:pPr indent="0" lvl="0" marL="457200" rtl="0">
              <a:lnSpc>
                <a:spcPct val="115000"/>
              </a:lnSpc>
              <a:spcBef>
                <a:spcPts val="0"/>
              </a:spcBef>
              <a:buNone/>
            </a:pPr>
            <a:r>
              <a:rPr lang="en" sz="1000">
                <a:solidFill>
                  <a:srgbClr val="000000"/>
                </a:solidFill>
              </a:rPr>
              <a:t>addl	%eax, -8(%ebp)</a:t>
            </a:r>
          </a:p>
          <a:p>
            <a:pPr indent="0" lvl="0" marL="457200" rtl="0">
              <a:lnSpc>
                <a:spcPct val="115000"/>
              </a:lnSpc>
              <a:spcBef>
                <a:spcPts val="0"/>
              </a:spcBef>
              <a:buNone/>
            </a:pPr>
            <a:r>
              <a:rPr lang="en" sz="1000">
                <a:solidFill>
                  <a:srgbClr val="000000"/>
                </a:solidFill>
              </a:rPr>
              <a:t>addl	$1, -4(%ebp)</a:t>
            </a:r>
          </a:p>
          <a:p>
            <a:pPr lvl="0" rtl="0">
              <a:lnSpc>
                <a:spcPct val="115000"/>
              </a:lnSpc>
              <a:spcBef>
                <a:spcPts val="0"/>
              </a:spcBef>
              <a:buNone/>
            </a:pPr>
            <a:r>
              <a:rPr lang="en" sz="1000">
                <a:solidFill>
                  <a:srgbClr val="000000"/>
                </a:solidFill>
              </a:rPr>
              <a:t>.L2:</a:t>
            </a:r>
          </a:p>
          <a:p>
            <a:pPr indent="0" lvl="0" marL="457200" rtl="0">
              <a:lnSpc>
                <a:spcPct val="115000"/>
              </a:lnSpc>
              <a:spcBef>
                <a:spcPts val="0"/>
              </a:spcBef>
              <a:buNone/>
            </a:pPr>
            <a:r>
              <a:rPr lang="en" sz="1000">
                <a:solidFill>
                  <a:srgbClr val="000000"/>
                </a:solidFill>
              </a:rPr>
              <a:t>movl	-4(%ebp), %eax</a:t>
            </a:r>
          </a:p>
          <a:p>
            <a:pPr indent="0" lvl="0" marL="457200" rtl="0">
              <a:lnSpc>
                <a:spcPct val="115000"/>
              </a:lnSpc>
              <a:spcBef>
                <a:spcPts val="0"/>
              </a:spcBef>
              <a:buNone/>
            </a:pPr>
            <a:r>
              <a:rPr lang="en" sz="1000">
                <a:solidFill>
                  <a:srgbClr val="000000"/>
                </a:solidFill>
              </a:rPr>
              <a:t>cmpl	8(%ebp), %eax</a:t>
            </a:r>
          </a:p>
          <a:p>
            <a:pPr indent="0" lvl="0" marL="457200" rtl="0">
              <a:lnSpc>
                <a:spcPct val="115000"/>
              </a:lnSpc>
              <a:spcBef>
                <a:spcPts val="0"/>
              </a:spcBef>
              <a:buNone/>
            </a:pPr>
            <a:r>
              <a:rPr lang="en" sz="1000">
                <a:solidFill>
                  <a:srgbClr val="000000"/>
                </a:solidFill>
              </a:rPr>
              <a:t>jl	.L3</a:t>
            </a:r>
          </a:p>
          <a:p>
            <a:pPr indent="0" lvl="0" marL="457200" rtl="0">
              <a:lnSpc>
                <a:spcPct val="115000"/>
              </a:lnSpc>
              <a:spcBef>
                <a:spcPts val="0"/>
              </a:spcBef>
              <a:buNone/>
            </a:pPr>
            <a:r>
              <a:rPr lang="en" sz="1000">
                <a:solidFill>
                  <a:srgbClr val="000000"/>
                </a:solidFill>
              </a:rPr>
              <a:t>movl	-8(%ebp), %eax</a:t>
            </a:r>
          </a:p>
          <a:p>
            <a:pPr indent="0" lvl="0" marL="457200" rtl="0">
              <a:lnSpc>
                <a:spcPct val="115000"/>
              </a:lnSpc>
              <a:spcBef>
                <a:spcPts val="0"/>
              </a:spcBef>
              <a:buNone/>
            </a:pPr>
            <a:r>
              <a:rPr lang="en" sz="1000">
                <a:solidFill>
                  <a:srgbClr val="000000"/>
                </a:solidFill>
              </a:rPr>
              <a:t>leave</a:t>
            </a:r>
          </a:p>
          <a:p>
            <a:pPr indent="0" lvl="0" marL="457200" rtl="0">
              <a:lnSpc>
                <a:spcPct val="115000"/>
              </a:lnSpc>
              <a:spcBef>
                <a:spcPts val="0"/>
              </a:spcBef>
              <a:buNone/>
            </a:pPr>
            <a:r>
              <a:rPr lang="en" sz="1000">
                <a:solidFill>
                  <a:srgbClr val="000000"/>
                </a:solidFill>
              </a:rPr>
              <a:t>ret</a:t>
            </a:r>
          </a:p>
        </p:txBody>
      </p:sp>
      <p:sp>
        <p:nvSpPr>
          <p:cNvPr id="262" name="Shape 262"/>
          <p:cNvSpPr txBox="1"/>
          <p:nvPr/>
        </p:nvSpPr>
        <p:spPr>
          <a:xfrm>
            <a:off x="6398425" y="87587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A = 0</a:t>
            </a:r>
          </a:p>
          <a:p>
            <a:pPr indent="0" lvl="0" marL="0" rtl="0">
              <a:lnSpc>
                <a:spcPct val="115000"/>
              </a:lnSpc>
              <a:spcBef>
                <a:spcPts val="0"/>
              </a:spcBef>
              <a:buNone/>
            </a:pPr>
            <a:r>
              <a:rPr lang="en" sz="1000">
                <a:solidFill>
                  <a:srgbClr val="000000"/>
                </a:solidFill>
              </a:rPr>
              <a:t>B = 0</a:t>
            </a:r>
          </a:p>
          <a:p>
            <a:pPr indent="0" lvl="0" marL="0" rtl="0">
              <a:lnSpc>
                <a:spcPct val="115000"/>
              </a:lnSpc>
              <a:spcBef>
                <a:spcPts val="0"/>
              </a:spcBef>
              <a:buNone/>
            </a:pPr>
            <a:r>
              <a:t/>
            </a:r>
            <a:endParaRPr sz="1000">
              <a:solidFill>
                <a:srgbClr val="000000"/>
              </a:solidFill>
            </a:endParaRPr>
          </a:p>
          <a:p>
            <a:pPr indent="0" lvl="0" marL="45720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eax = B</a:t>
            </a:r>
          </a:p>
          <a:p>
            <a:pPr indent="0" lvl="0" marL="0" rtl="0">
              <a:lnSpc>
                <a:spcPct val="115000"/>
              </a:lnSpc>
              <a:spcBef>
                <a:spcPts val="0"/>
              </a:spcBef>
              <a:buNone/>
            </a:pPr>
            <a:r>
              <a:rPr lang="en" sz="1000">
                <a:solidFill>
                  <a:srgbClr val="000000"/>
                </a:solidFill>
              </a:rPr>
              <a:t>A += eax</a:t>
            </a:r>
          </a:p>
          <a:p>
            <a:pPr indent="0" lvl="0" marL="0" rtl="0">
              <a:lnSpc>
                <a:spcPct val="115000"/>
              </a:lnSpc>
              <a:spcBef>
                <a:spcPts val="0"/>
              </a:spcBef>
              <a:buNone/>
            </a:pPr>
            <a:r>
              <a:rPr lang="en" sz="1000">
                <a:solidFill>
                  <a:srgbClr val="000000"/>
                </a:solidFill>
              </a:rPr>
              <a:t>B += 1</a:t>
            </a:r>
          </a:p>
          <a:p>
            <a:pPr indent="0" lvl="0" marL="45720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eax = B</a:t>
            </a:r>
          </a:p>
          <a:p>
            <a:pPr indent="0" lvl="0" marL="0" rtl="0">
              <a:lnSpc>
                <a:spcPct val="115000"/>
              </a:lnSpc>
              <a:spcBef>
                <a:spcPts val="0"/>
              </a:spcBef>
              <a:buNone/>
            </a:pPr>
            <a:r>
              <a:rPr lang="en" sz="1000">
                <a:solidFill>
                  <a:srgbClr val="000000"/>
                </a:solidFill>
              </a:rPr>
              <a:t>compare eax with C</a:t>
            </a: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eax = A</a:t>
            </a: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 to Assembly</a:t>
            </a:r>
          </a:p>
          <a:p>
            <a:pPr lvl="0" rtl="0">
              <a:spcBef>
                <a:spcPts val="0"/>
              </a:spcBef>
              <a:buNone/>
            </a:pPr>
            <a:r>
              <a:t/>
            </a:r>
            <a:endParaRPr/>
          </a:p>
        </p:txBody>
      </p:sp>
      <p:sp>
        <p:nvSpPr>
          <p:cNvPr id="268" name="Shape 2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200">
                <a:solidFill>
                  <a:srgbClr val="000000"/>
                </a:solidFill>
                <a:latin typeface="Arial"/>
                <a:ea typeface="Arial"/>
                <a:cs typeface="Arial"/>
                <a:sym typeface="Arial"/>
              </a:rPr>
              <a:t>int sum(int count) {</a:t>
            </a:r>
          </a:p>
          <a:p>
            <a:pPr indent="457200" lvl="0" rtl="0">
              <a:spcBef>
                <a:spcPts val="0"/>
              </a:spcBef>
              <a:buNone/>
            </a:pPr>
            <a:r>
              <a:rPr lang="en" sz="1200">
                <a:solidFill>
                  <a:srgbClr val="000000"/>
                </a:solidFill>
                <a:latin typeface="Arial"/>
                <a:ea typeface="Arial"/>
                <a:cs typeface="Arial"/>
                <a:sym typeface="Arial"/>
              </a:rPr>
              <a:t>int i;</a:t>
            </a:r>
          </a:p>
          <a:p>
            <a:pPr indent="457200" lvl="0" rtl="0">
              <a:spcBef>
                <a:spcPts val="0"/>
              </a:spcBef>
              <a:buNone/>
            </a:pPr>
            <a:r>
              <a:rPr lang="en" sz="1200">
                <a:solidFill>
                  <a:srgbClr val="000000"/>
                </a:solidFill>
                <a:latin typeface="Arial"/>
                <a:ea typeface="Arial"/>
                <a:cs typeface="Arial"/>
                <a:sym typeface="Arial"/>
              </a:rPr>
              <a:t>int sum = 0;</a:t>
            </a:r>
          </a:p>
          <a:p>
            <a:pPr indent="457200" lvl="0" rtl="0">
              <a:spcBef>
                <a:spcPts val="0"/>
              </a:spcBef>
              <a:buNone/>
            </a:pPr>
            <a:r>
              <a:rPr lang="en" sz="1200">
                <a:solidFill>
                  <a:srgbClr val="000000"/>
                </a:solidFill>
                <a:latin typeface="Arial"/>
                <a:ea typeface="Arial"/>
                <a:cs typeface="Arial"/>
                <a:sym typeface="Arial"/>
              </a:rPr>
              <a:t>for (i = 0; i &lt; count; ++i) {</a:t>
            </a:r>
          </a:p>
          <a:p>
            <a:pPr lvl="0" rtl="0">
              <a:spcBef>
                <a:spcPts val="0"/>
              </a:spcBef>
              <a:buNone/>
            </a:pPr>
            <a:r>
              <a:rPr lang="en" sz="1200">
                <a:solidFill>
                  <a:srgbClr val="000000"/>
                </a:solidFill>
                <a:latin typeface="Arial"/>
                <a:ea typeface="Arial"/>
                <a:cs typeface="Arial"/>
                <a:sym typeface="Arial"/>
              </a:rPr>
              <a:t>    		sum += i;</a:t>
            </a:r>
          </a:p>
          <a:p>
            <a:pPr lvl="0" rtl="0">
              <a:spcBef>
                <a:spcPts val="0"/>
              </a:spcBef>
              <a:buNone/>
            </a:pPr>
            <a:r>
              <a:rPr lang="en" sz="1200">
                <a:solidFill>
                  <a:srgbClr val="000000"/>
                </a:solidFill>
                <a:latin typeface="Arial"/>
                <a:ea typeface="Arial"/>
                <a:cs typeface="Arial"/>
                <a:sym typeface="Arial"/>
              </a:rPr>
              <a:t>  	}</a:t>
            </a:r>
          </a:p>
          <a:p>
            <a:pPr lvl="0" rtl="0">
              <a:spcBef>
                <a:spcPts val="0"/>
              </a:spcBef>
              <a:buNone/>
            </a:pPr>
            <a:r>
              <a:rPr lang="en" sz="1200">
                <a:solidFill>
                  <a:srgbClr val="000000"/>
                </a:solidFill>
                <a:latin typeface="Arial"/>
                <a:ea typeface="Arial"/>
                <a:cs typeface="Arial"/>
                <a:sym typeface="Arial"/>
              </a:rPr>
              <a:t>  	return sum;</a:t>
            </a:r>
          </a:p>
          <a:p>
            <a:pPr lvl="0" rtl="0">
              <a:spcBef>
                <a:spcPts val="0"/>
              </a:spcBef>
              <a:buNone/>
            </a:pPr>
            <a:r>
              <a:rPr lang="en" sz="1200">
                <a:solidFill>
                  <a:srgbClr val="000000"/>
                </a:solidFill>
                <a:latin typeface="Arial"/>
                <a:ea typeface="Arial"/>
                <a:cs typeface="Arial"/>
                <a:sym typeface="Arial"/>
              </a:rPr>
              <a:t>}</a:t>
            </a:r>
          </a:p>
          <a:p>
            <a:pPr lvl="0" rtl="0">
              <a:spcBef>
                <a:spcPts val="0"/>
              </a:spcBef>
              <a:buNone/>
            </a:pPr>
            <a:r>
              <a:t/>
            </a:r>
            <a:endParaRPr/>
          </a:p>
        </p:txBody>
      </p:sp>
      <p:sp>
        <p:nvSpPr>
          <p:cNvPr id="269" name="Shape 269"/>
          <p:cNvSpPr txBox="1"/>
          <p:nvPr/>
        </p:nvSpPr>
        <p:spPr>
          <a:xfrm>
            <a:off x="3774000" y="875875"/>
            <a:ext cx="4317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000">
                <a:solidFill>
                  <a:srgbClr val="000000"/>
                </a:solidFill>
              </a:rPr>
              <a:t>1</a:t>
            </a:r>
          </a:p>
          <a:p>
            <a:pPr indent="0" lvl="0" marL="0" rtl="0">
              <a:lnSpc>
                <a:spcPct val="115000"/>
              </a:lnSpc>
              <a:spcBef>
                <a:spcPts val="0"/>
              </a:spcBef>
              <a:buNone/>
            </a:pPr>
            <a:r>
              <a:rPr lang="en" sz="1000">
                <a:solidFill>
                  <a:srgbClr val="000000"/>
                </a:solidFill>
              </a:rPr>
              <a:t>2</a:t>
            </a:r>
          </a:p>
          <a:p>
            <a:pPr indent="0" lvl="0" marL="0" rtl="0">
              <a:lnSpc>
                <a:spcPct val="115000"/>
              </a:lnSpc>
              <a:spcBef>
                <a:spcPts val="0"/>
              </a:spcBef>
              <a:buNone/>
            </a:pPr>
            <a:r>
              <a:rPr lang="en" sz="1000">
                <a:solidFill>
                  <a:srgbClr val="000000"/>
                </a:solidFill>
              </a:rPr>
              <a:t>3</a:t>
            </a:r>
          </a:p>
          <a:p>
            <a:pPr indent="0" lvl="0" marL="0" rtl="0">
              <a:lnSpc>
                <a:spcPct val="115000"/>
              </a:lnSpc>
              <a:spcBef>
                <a:spcPts val="0"/>
              </a:spcBef>
              <a:buNone/>
            </a:pPr>
            <a:r>
              <a:rPr lang="en" sz="1000">
                <a:solidFill>
                  <a:srgbClr val="000000"/>
                </a:solidFill>
              </a:rPr>
              <a:t>4</a:t>
            </a:r>
          </a:p>
          <a:p>
            <a:pPr indent="0" lvl="0" marL="0" rtl="0">
              <a:lnSpc>
                <a:spcPct val="115000"/>
              </a:lnSpc>
              <a:spcBef>
                <a:spcPts val="0"/>
              </a:spcBef>
              <a:buNone/>
            </a:pPr>
            <a:r>
              <a:rPr lang="en" sz="1000">
                <a:solidFill>
                  <a:srgbClr val="000000"/>
                </a:solidFill>
              </a:rPr>
              <a:t>5</a:t>
            </a:r>
          </a:p>
          <a:p>
            <a:pPr indent="0" lvl="0" marL="0" rtl="0">
              <a:lnSpc>
                <a:spcPct val="115000"/>
              </a:lnSpc>
              <a:spcBef>
                <a:spcPts val="0"/>
              </a:spcBef>
              <a:buNone/>
            </a:pPr>
            <a:r>
              <a:rPr lang="en" sz="1000">
                <a:solidFill>
                  <a:srgbClr val="000000"/>
                </a:solidFill>
              </a:rPr>
              <a:t>6</a:t>
            </a:r>
          </a:p>
          <a:p>
            <a:pPr indent="0" lvl="0" marL="0" rtl="0">
              <a:lnSpc>
                <a:spcPct val="115000"/>
              </a:lnSpc>
              <a:spcBef>
                <a:spcPts val="0"/>
              </a:spcBef>
              <a:buNone/>
            </a:pPr>
            <a:r>
              <a:rPr lang="en" sz="1000">
                <a:solidFill>
                  <a:srgbClr val="000000"/>
                </a:solidFill>
              </a:rPr>
              <a:t>7</a:t>
            </a:r>
          </a:p>
          <a:p>
            <a:pPr indent="0" lvl="0" marL="0" rtl="0">
              <a:lnSpc>
                <a:spcPct val="115000"/>
              </a:lnSpc>
              <a:spcBef>
                <a:spcPts val="0"/>
              </a:spcBef>
              <a:buNone/>
            </a:pPr>
            <a:r>
              <a:rPr lang="en" sz="1000">
                <a:solidFill>
                  <a:srgbClr val="000000"/>
                </a:solidFill>
              </a:rPr>
              <a:t>8</a:t>
            </a:r>
          </a:p>
          <a:p>
            <a:pPr indent="0" lvl="0" marL="0" rtl="0">
              <a:lnSpc>
                <a:spcPct val="115000"/>
              </a:lnSpc>
              <a:spcBef>
                <a:spcPts val="0"/>
              </a:spcBef>
              <a:buNone/>
            </a:pPr>
            <a:r>
              <a:rPr lang="en" sz="1000">
                <a:solidFill>
                  <a:srgbClr val="000000"/>
                </a:solidFill>
              </a:rPr>
              <a:t>9</a:t>
            </a:r>
          </a:p>
          <a:p>
            <a:pPr indent="0" lvl="0" marL="0" rtl="0">
              <a:lnSpc>
                <a:spcPct val="115000"/>
              </a:lnSpc>
              <a:spcBef>
                <a:spcPts val="0"/>
              </a:spcBef>
              <a:buNone/>
            </a:pPr>
            <a:r>
              <a:rPr lang="en" sz="1000">
                <a:solidFill>
                  <a:srgbClr val="000000"/>
                </a:solidFill>
              </a:rPr>
              <a:t>10</a:t>
            </a:r>
          </a:p>
          <a:p>
            <a:pPr indent="0" lvl="0" marL="0" rtl="0">
              <a:lnSpc>
                <a:spcPct val="115000"/>
              </a:lnSpc>
              <a:spcBef>
                <a:spcPts val="0"/>
              </a:spcBef>
              <a:buNone/>
            </a:pPr>
            <a:r>
              <a:rPr lang="en" sz="1000">
                <a:solidFill>
                  <a:srgbClr val="000000"/>
                </a:solidFill>
              </a:rPr>
              <a:t>11</a:t>
            </a:r>
          </a:p>
          <a:p>
            <a:pPr indent="0" lvl="0" marL="0" rtl="0">
              <a:lnSpc>
                <a:spcPct val="115000"/>
              </a:lnSpc>
              <a:spcBef>
                <a:spcPts val="0"/>
              </a:spcBef>
              <a:buNone/>
            </a:pPr>
            <a:r>
              <a:rPr lang="en" sz="1000">
                <a:solidFill>
                  <a:srgbClr val="000000"/>
                </a:solidFill>
              </a:rPr>
              <a:t>12</a:t>
            </a:r>
          </a:p>
          <a:p>
            <a:pPr indent="0" lvl="0" marL="0" rtl="0">
              <a:lnSpc>
                <a:spcPct val="115000"/>
              </a:lnSpc>
              <a:spcBef>
                <a:spcPts val="0"/>
              </a:spcBef>
              <a:buNone/>
            </a:pPr>
            <a:r>
              <a:rPr lang="en" sz="1000">
                <a:solidFill>
                  <a:srgbClr val="000000"/>
                </a:solidFill>
              </a:rPr>
              <a:t>13</a:t>
            </a:r>
          </a:p>
          <a:p>
            <a:pPr indent="0" lvl="0" marL="0" rtl="0">
              <a:lnSpc>
                <a:spcPct val="115000"/>
              </a:lnSpc>
              <a:spcBef>
                <a:spcPts val="0"/>
              </a:spcBef>
              <a:buNone/>
            </a:pPr>
            <a:r>
              <a:rPr lang="en" sz="1000">
                <a:solidFill>
                  <a:srgbClr val="000000"/>
                </a:solidFill>
              </a:rPr>
              <a:t>14</a:t>
            </a:r>
          </a:p>
          <a:p>
            <a:pPr indent="0" lvl="0" marL="0" rtl="0">
              <a:lnSpc>
                <a:spcPct val="115000"/>
              </a:lnSpc>
              <a:spcBef>
                <a:spcPts val="0"/>
              </a:spcBef>
              <a:buNone/>
            </a:pPr>
            <a:r>
              <a:rPr lang="en" sz="1000">
                <a:solidFill>
                  <a:srgbClr val="000000"/>
                </a:solidFill>
              </a:rPr>
              <a:t>15</a:t>
            </a:r>
          </a:p>
          <a:p>
            <a:pPr indent="0" lvl="0" marL="0" rtl="0">
              <a:lnSpc>
                <a:spcPct val="115000"/>
              </a:lnSpc>
              <a:spcBef>
                <a:spcPts val="0"/>
              </a:spcBef>
              <a:buNone/>
            </a:pPr>
            <a:r>
              <a:rPr lang="en" sz="1000">
                <a:solidFill>
                  <a:srgbClr val="000000"/>
                </a:solidFill>
              </a:rPr>
              <a:t>16</a:t>
            </a:r>
          </a:p>
          <a:p>
            <a:pPr indent="0" lvl="0" marL="0" rtl="0">
              <a:lnSpc>
                <a:spcPct val="115000"/>
              </a:lnSpc>
              <a:spcBef>
                <a:spcPts val="0"/>
              </a:spcBef>
              <a:buNone/>
            </a:pPr>
            <a:r>
              <a:rPr lang="en" sz="1000">
                <a:solidFill>
                  <a:srgbClr val="000000"/>
                </a:solidFill>
              </a:rPr>
              <a:t>17</a:t>
            </a:r>
          </a:p>
          <a:p>
            <a:pPr indent="0" lvl="0" marL="0" rtl="0">
              <a:lnSpc>
                <a:spcPct val="115000"/>
              </a:lnSpc>
              <a:spcBef>
                <a:spcPts val="0"/>
              </a:spcBef>
              <a:buNone/>
            </a:pPr>
            <a:r>
              <a:rPr lang="en" sz="1000">
                <a:solidFill>
                  <a:srgbClr val="000000"/>
                </a:solidFill>
              </a:rPr>
              <a:t>18</a:t>
            </a:r>
          </a:p>
        </p:txBody>
      </p:sp>
      <p:sp>
        <p:nvSpPr>
          <p:cNvPr id="270" name="Shape 270"/>
          <p:cNvSpPr txBox="1"/>
          <p:nvPr/>
        </p:nvSpPr>
        <p:spPr>
          <a:xfrm>
            <a:off x="4068175" y="875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000">
                <a:solidFill>
                  <a:srgbClr val="000000"/>
                </a:solidFill>
              </a:rPr>
              <a:t>sum:</a:t>
            </a:r>
          </a:p>
          <a:p>
            <a:pPr indent="0" lvl="0" marL="457200" rtl="0">
              <a:lnSpc>
                <a:spcPct val="115000"/>
              </a:lnSpc>
              <a:spcBef>
                <a:spcPts val="0"/>
              </a:spcBef>
              <a:buNone/>
            </a:pPr>
            <a:r>
              <a:rPr lang="en" sz="1000">
                <a:solidFill>
                  <a:srgbClr val="000000"/>
                </a:solidFill>
              </a:rPr>
              <a:t>pushl	%ebp</a:t>
            </a:r>
          </a:p>
          <a:p>
            <a:pPr indent="0" lvl="0" marL="457200" rtl="0">
              <a:lnSpc>
                <a:spcPct val="115000"/>
              </a:lnSpc>
              <a:spcBef>
                <a:spcPts val="0"/>
              </a:spcBef>
              <a:buNone/>
            </a:pPr>
            <a:r>
              <a:rPr lang="en" sz="1000">
                <a:solidFill>
                  <a:srgbClr val="000000"/>
                </a:solidFill>
              </a:rPr>
              <a:t>movl	%esp, %ebp</a:t>
            </a:r>
          </a:p>
          <a:p>
            <a:pPr indent="0" lvl="0" marL="457200" rtl="0">
              <a:lnSpc>
                <a:spcPct val="115000"/>
              </a:lnSpc>
              <a:spcBef>
                <a:spcPts val="0"/>
              </a:spcBef>
              <a:buNone/>
            </a:pPr>
            <a:r>
              <a:rPr lang="en" sz="1000">
                <a:solidFill>
                  <a:srgbClr val="000000"/>
                </a:solidFill>
              </a:rPr>
              <a:t>subl	$16, %esp	</a:t>
            </a:r>
          </a:p>
          <a:p>
            <a:pPr indent="457200" lvl="0" rtl="0">
              <a:lnSpc>
                <a:spcPct val="115000"/>
              </a:lnSpc>
              <a:spcBef>
                <a:spcPts val="0"/>
              </a:spcBef>
              <a:buNone/>
            </a:pPr>
            <a:r>
              <a:rPr lang="en" sz="1000">
                <a:solidFill>
                  <a:srgbClr val="000000"/>
                </a:solidFill>
              </a:rPr>
              <a:t>movl	$0, -8(%ebp)	</a:t>
            </a:r>
          </a:p>
          <a:p>
            <a:pPr indent="0" lvl="0" marL="457200" rtl="0">
              <a:lnSpc>
                <a:spcPct val="115000"/>
              </a:lnSpc>
              <a:spcBef>
                <a:spcPts val="0"/>
              </a:spcBef>
              <a:buNone/>
            </a:pPr>
            <a:r>
              <a:rPr lang="en" sz="1000">
                <a:solidFill>
                  <a:srgbClr val="000000"/>
                </a:solidFill>
              </a:rPr>
              <a:t>movl	$0, -4(%ebp)	</a:t>
            </a:r>
          </a:p>
          <a:p>
            <a:pPr indent="0" lvl="0" marL="457200" rtl="0">
              <a:lnSpc>
                <a:spcPct val="115000"/>
              </a:lnSpc>
              <a:spcBef>
                <a:spcPts val="0"/>
              </a:spcBef>
              <a:buNone/>
            </a:pPr>
            <a:r>
              <a:rPr lang="en" sz="1000">
                <a:solidFill>
                  <a:srgbClr val="000000"/>
                </a:solidFill>
              </a:rPr>
              <a:t>jmp	.L2</a:t>
            </a:r>
          </a:p>
          <a:p>
            <a:pPr lvl="0" rtl="0">
              <a:lnSpc>
                <a:spcPct val="115000"/>
              </a:lnSpc>
              <a:spcBef>
                <a:spcPts val="0"/>
              </a:spcBef>
              <a:buNone/>
            </a:pPr>
            <a:r>
              <a:rPr lang="en" sz="1000">
                <a:solidFill>
                  <a:srgbClr val="000000"/>
                </a:solidFill>
              </a:rPr>
              <a:t>.L3:</a:t>
            </a:r>
          </a:p>
          <a:p>
            <a:pPr indent="0" lvl="0" marL="457200" rtl="0">
              <a:lnSpc>
                <a:spcPct val="115000"/>
              </a:lnSpc>
              <a:spcBef>
                <a:spcPts val="0"/>
              </a:spcBef>
              <a:buNone/>
            </a:pPr>
            <a:r>
              <a:rPr lang="en" sz="1000">
                <a:solidFill>
                  <a:srgbClr val="000000"/>
                </a:solidFill>
              </a:rPr>
              <a:t>movl	-4(%ebp), %eax</a:t>
            </a:r>
          </a:p>
          <a:p>
            <a:pPr indent="0" lvl="0" marL="457200" rtl="0">
              <a:lnSpc>
                <a:spcPct val="115000"/>
              </a:lnSpc>
              <a:spcBef>
                <a:spcPts val="0"/>
              </a:spcBef>
              <a:buNone/>
            </a:pPr>
            <a:r>
              <a:rPr lang="en" sz="1000">
                <a:solidFill>
                  <a:srgbClr val="000000"/>
                </a:solidFill>
              </a:rPr>
              <a:t>addl	%eax, -8(%ebp)</a:t>
            </a:r>
          </a:p>
          <a:p>
            <a:pPr indent="0" lvl="0" marL="457200" rtl="0">
              <a:lnSpc>
                <a:spcPct val="115000"/>
              </a:lnSpc>
              <a:spcBef>
                <a:spcPts val="0"/>
              </a:spcBef>
              <a:buNone/>
            </a:pPr>
            <a:r>
              <a:rPr lang="en" sz="1000">
                <a:solidFill>
                  <a:srgbClr val="000000"/>
                </a:solidFill>
              </a:rPr>
              <a:t>addl	$1, -4(%ebp)</a:t>
            </a:r>
          </a:p>
          <a:p>
            <a:pPr lvl="0" rtl="0">
              <a:lnSpc>
                <a:spcPct val="115000"/>
              </a:lnSpc>
              <a:spcBef>
                <a:spcPts val="0"/>
              </a:spcBef>
              <a:buNone/>
            </a:pPr>
            <a:r>
              <a:rPr lang="en" sz="1000">
                <a:solidFill>
                  <a:srgbClr val="000000"/>
                </a:solidFill>
              </a:rPr>
              <a:t>.L2:</a:t>
            </a:r>
          </a:p>
          <a:p>
            <a:pPr indent="0" lvl="0" marL="457200" rtl="0">
              <a:lnSpc>
                <a:spcPct val="115000"/>
              </a:lnSpc>
              <a:spcBef>
                <a:spcPts val="0"/>
              </a:spcBef>
              <a:buNone/>
            </a:pPr>
            <a:r>
              <a:rPr lang="en" sz="1000">
                <a:solidFill>
                  <a:srgbClr val="000000"/>
                </a:solidFill>
              </a:rPr>
              <a:t>movl	-4(%ebp), %eax</a:t>
            </a:r>
          </a:p>
          <a:p>
            <a:pPr indent="0" lvl="0" marL="457200" rtl="0">
              <a:lnSpc>
                <a:spcPct val="115000"/>
              </a:lnSpc>
              <a:spcBef>
                <a:spcPts val="0"/>
              </a:spcBef>
              <a:buNone/>
            </a:pPr>
            <a:r>
              <a:rPr lang="en" sz="1000">
                <a:solidFill>
                  <a:srgbClr val="000000"/>
                </a:solidFill>
              </a:rPr>
              <a:t>cmpl	8(%ebp), %eax</a:t>
            </a:r>
          </a:p>
          <a:p>
            <a:pPr indent="0" lvl="0" marL="457200" rtl="0">
              <a:lnSpc>
                <a:spcPct val="115000"/>
              </a:lnSpc>
              <a:spcBef>
                <a:spcPts val="0"/>
              </a:spcBef>
              <a:buNone/>
            </a:pPr>
            <a:r>
              <a:rPr lang="en" sz="1000">
                <a:solidFill>
                  <a:srgbClr val="000000"/>
                </a:solidFill>
              </a:rPr>
              <a:t>jl	.L3</a:t>
            </a:r>
          </a:p>
          <a:p>
            <a:pPr indent="0" lvl="0" marL="457200" rtl="0">
              <a:lnSpc>
                <a:spcPct val="115000"/>
              </a:lnSpc>
              <a:spcBef>
                <a:spcPts val="0"/>
              </a:spcBef>
              <a:buNone/>
            </a:pPr>
            <a:r>
              <a:rPr lang="en" sz="1000">
                <a:solidFill>
                  <a:srgbClr val="000000"/>
                </a:solidFill>
              </a:rPr>
              <a:t>movl	-8(%ebp), %eax</a:t>
            </a:r>
          </a:p>
          <a:p>
            <a:pPr indent="0" lvl="0" marL="457200" rtl="0">
              <a:lnSpc>
                <a:spcPct val="115000"/>
              </a:lnSpc>
              <a:spcBef>
                <a:spcPts val="0"/>
              </a:spcBef>
              <a:buNone/>
            </a:pPr>
            <a:r>
              <a:rPr lang="en" sz="1000">
                <a:solidFill>
                  <a:srgbClr val="000000"/>
                </a:solidFill>
              </a:rPr>
              <a:t>leave</a:t>
            </a:r>
          </a:p>
          <a:p>
            <a:pPr indent="0" lvl="0" marL="457200" rtl="0">
              <a:lnSpc>
                <a:spcPct val="115000"/>
              </a:lnSpc>
              <a:spcBef>
                <a:spcPts val="0"/>
              </a:spcBef>
              <a:buNone/>
            </a:pPr>
            <a:r>
              <a:rPr lang="en" sz="1000">
                <a:solidFill>
                  <a:srgbClr val="000000"/>
                </a:solidFill>
              </a:rPr>
              <a:t>ret</a:t>
            </a:r>
          </a:p>
        </p:txBody>
      </p:sp>
      <p:sp>
        <p:nvSpPr>
          <p:cNvPr id="271" name="Shape 271"/>
          <p:cNvSpPr txBox="1"/>
          <p:nvPr/>
        </p:nvSpPr>
        <p:spPr>
          <a:xfrm>
            <a:off x="6404700" y="87587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save base pointer</a:t>
            </a:r>
          </a:p>
          <a:p>
            <a:pPr indent="0" lvl="0" marL="0" rtl="0">
              <a:lnSpc>
                <a:spcPct val="115000"/>
              </a:lnSpc>
              <a:spcBef>
                <a:spcPts val="0"/>
              </a:spcBef>
              <a:buNone/>
            </a:pPr>
            <a:r>
              <a:rPr lang="en" sz="1000">
                <a:solidFill>
                  <a:srgbClr val="000000"/>
                </a:solidFill>
              </a:rPr>
              <a:t>ebp = esp</a:t>
            </a:r>
          </a:p>
          <a:p>
            <a:pPr indent="0" lvl="0" marL="0" rtl="0">
              <a:lnSpc>
                <a:spcPct val="115000"/>
              </a:lnSpc>
              <a:spcBef>
                <a:spcPts val="0"/>
              </a:spcBef>
              <a:buNone/>
            </a:pPr>
            <a:r>
              <a:rPr lang="en" sz="1000">
                <a:solidFill>
                  <a:srgbClr val="000000"/>
                </a:solidFill>
              </a:rPr>
              <a:t>grow stack </a:t>
            </a:r>
          </a:p>
          <a:p>
            <a:pPr indent="0" lvl="0" marL="0" rtl="0">
              <a:lnSpc>
                <a:spcPct val="115000"/>
              </a:lnSpc>
              <a:spcBef>
                <a:spcPts val="0"/>
              </a:spcBef>
              <a:buNone/>
            </a:pPr>
            <a:r>
              <a:rPr lang="en" sz="1000">
                <a:solidFill>
                  <a:srgbClr val="000000"/>
                </a:solidFill>
              </a:rPr>
              <a:t>A = 0</a:t>
            </a:r>
          </a:p>
          <a:p>
            <a:pPr indent="0" lvl="0" marL="0" rtl="0">
              <a:lnSpc>
                <a:spcPct val="115000"/>
              </a:lnSpc>
              <a:spcBef>
                <a:spcPts val="0"/>
              </a:spcBef>
              <a:buNone/>
            </a:pPr>
            <a:r>
              <a:rPr lang="en" sz="1000">
                <a:solidFill>
                  <a:srgbClr val="000000"/>
                </a:solidFill>
              </a:rPr>
              <a:t>B = 0</a:t>
            </a:r>
          </a:p>
          <a:p>
            <a:pPr indent="0" lvl="0" marL="0" rtl="0">
              <a:lnSpc>
                <a:spcPct val="115000"/>
              </a:lnSpc>
              <a:spcBef>
                <a:spcPts val="0"/>
              </a:spcBef>
              <a:buNone/>
            </a:pPr>
            <a:r>
              <a:rPr lang="en" sz="1000">
                <a:solidFill>
                  <a:srgbClr val="000000"/>
                </a:solidFill>
              </a:rPr>
              <a:t>jump to L2</a:t>
            </a:r>
          </a:p>
          <a:p>
            <a:pPr indent="0" lvl="0" marL="45720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eax = B</a:t>
            </a:r>
          </a:p>
          <a:p>
            <a:pPr indent="0" lvl="0" marL="0" rtl="0">
              <a:lnSpc>
                <a:spcPct val="115000"/>
              </a:lnSpc>
              <a:spcBef>
                <a:spcPts val="0"/>
              </a:spcBef>
              <a:buNone/>
            </a:pPr>
            <a:r>
              <a:rPr lang="en" sz="1000">
                <a:solidFill>
                  <a:srgbClr val="000000"/>
                </a:solidFill>
              </a:rPr>
              <a:t>A += eax</a:t>
            </a:r>
          </a:p>
          <a:p>
            <a:pPr indent="0" lvl="0" marL="0" rtl="0">
              <a:lnSpc>
                <a:spcPct val="115000"/>
              </a:lnSpc>
              <a:spcBef>
                <a:spcPts val="0"/>
              </a:spcBef>
              <a:buNone/>
            </a:pPr>
            <a:r>
              <a:rPr lang="en" sz="1000">
                <a:solidFill>
                  <a:srgbClr val="000000"/>
                </a:solidFill>
              </a:rPr>
              <a:t>B += 1</a:t>
            </a:r>
          </a:p>
          <a:p>
            <a:pPr indent="0" lvl="0" marL="45720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eax = B</a:t>
            </a:r>
          </a:p>
          <a:p>
            <a:pPr indent="0" lvl="0" marL="0" rtl="0">
              <a:lnSpc>
                <a:spcPct val="115000"/>
              </a:lnSpc>
              <a:spcBef>
                <a:spcPts val="0"/>
              </a:spcBef>
              <a:buNone/>
            </a:pPr>
            <a:r>
              <a:rPr lang="en" sz="1000">
                <a:solidFill>
                  <a:srgbClr val="000000"/>
                </a:solidFill>
              </a:rPr>
              <a:t>compare eax with C</a:t>
            </a:r>
          </a:p>
          <a:p>
            <a:pPr indent="0" lvl="0" marL="0" rtl="0">
              <a:lnSpc>
                <a:spcPct val="115000"/>
              </a:lnSpc>
              <a:spcBef>
                <a:spcPts val="0"/>
              </a:spcBef>
              <a:buNone/>
            </a:pPr>
            <a:r>
              <a:rPr lang="en" sz="1000">
                <a:solidFill>
                  <a:srgbClr val="000000"/>
                </a:solidFill>
              </a:rPr>
              <a:t>jump to L3 if eax &lt; C</a:t>
            </a:r>
          </a:p>
          <a:p>
            <a:pPr indent="0" lvl="0" marL="0" rtl="0">
              <a:lnSpc>
                <a:spcPct val="115000"/>
              </a:lnSpc>
              <a:spcBef>
                <a:spcPts val="0"/>
              </a:spcBef>
              <a:buNone/>
            </a:pPr>
            <a:r>
              <a:rPr lang="en" sz="1000">
                <a:solidFill>
                  <a:srgbClr val="000000"/>
                </a:solidFill>
              </a:rPr>
              <a:t>eax = A</a:t>
            </a:r>
          </a:p>
          <a:p>
            <a:pPr indent="0" lvl="0" marL="0" rtl="0">
              <a:lnSpc>
                <a:spcPct val="115000"/>
              </a:lnSpc>
              <a:spcBef>
                <a:spcPts val="0"/>
              </a:spcBef>
              <a:buNone/>
            </a:pPr>
            <a:r>
              <a:rPr lang="en" sz="1000">
                <a:solidFill>
                  <a:srgbClr val="000000"/>
                </a:solidFill>
              </a:rPr>
              <a:t>reset base pointer</a:t>
            </a:r>
          </a:p>
          <a:p>
            <a:pPr indent="0" lvl="0" marL="0" rtl="0">
              <a:lnSpc>
                <a:spcPct val="115000"/>
              </a:lnSpc>
              <a:spcBef>
                <a:spcPts val="0"/>
              </a:spcBef>
              <a:buNone/>
            </a:pPr>
            <a:r>
              <a:rPr lang="en" sz="1000">
                <a:solidFill>
                  <a:srgbClr val="000000"/>
                </a:solidFill>
              </a:rPr>
              <a:t>reset instruction pointer</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 to Assembly</a:t>
            </a:r>
          </a:p>
          <a:p>
            <a:pPr lvl="0" rtl="0">
              <a:spcBef>
                <a:spcPts val="0"/>
              </a:spcBef>
              <a:buNone/>
            </a:pPr>
            <a:r>
              <a:t/>
            </a:r>
            <a:endParaRPr/>
          </a:p>
        </p:txBody>
      </p:sp>
      <p:sp>
        <p:nvSpPr>
          <p:cNvPr id="277" name="Shape 277"/>
          <p:cNvSpPr txBox="1"/>
          <p:nvPr/>
        </p:nvSpPr>
        <p:spPr>
          <a:xfrm>
            <a:off x="7630825" y="101772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chemeClr val="accent5"/>
              </a:solidFill>
            </a:endParaRPr>
          </a:p>
          <a:p>
            <a:pPr indent="0" lvl="0" marL="0" rtl="0">
              <a:lnSpc>
                <a:spcPct val="115000"/>
              </a:lnSpc>
              <a:spcBef>
                <a:spcPts val="0"/>
              </a:spcBef>
              <a:buNone/>
            </a:pPr>
            <a:r>
              <a:rPr lang="en" sz="1000">
                <a:solidFill>
                  <a:schemeClr val="accent5"/>
                </a:solidFill>
              </a:rPr>
              <a:t>sum = 0</a:t>
            </a:r>
          </a:p>
          <a:p>
            <a:pPr indent="0" lvl="0" marL="0" rtl="0">
              <a:lnSpc>
                <a:spcPct val="115000"/>
              </a:lnSpc>
              <a:spcBef>
                <a:spcPts val="0"/>
              </a:spcBef>
              <a:buNone/>
            </a:pPr>
            <a:r>
              <a:rPr lang="en" sz="1000">
                <a:solidFill>
                  <a:schemeClr val="accent5"/>
                </a:solidFill>
              </a:rPr>
              <a:t>i = 0</a:t>
            </a: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t/>
            </a:r>
            <a:endParaRPr sz="1000">
              <a:solidFill>
                <a:srgbClr val="000000"/>
              </a:solidFill>
            </a:endParaRPr>
          </a:p>
        </p:txBody>
      </p:sp>
      <p:sp>
        <p:nvSpPr>
          <p:cNvPr id="278" name="Shape 278"/>
          <p:cNvSpPr txBox="1"/>
          <p:nvPr/>
        </p:nvSpPr>
        <p:spPr>
          <a:xfrm>
            <a:off x="6404700" y="87587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save base pointer</a:t>
            </a:r>
          </a:p>
          <a:p>
            <a:pPr indent="0" lvl="0" marL="0" rtl="0">
              <a:lnSpc>
                <a:spcPct val="115000"/>
              </a:lnSpc>
              <a:spcBef>
                <a:spcPts val="0"/>
              </a:spcBef>
              <a:buNone/>
            </a:pPr>
            <a:r>
              <a:rPr lang="en" sz="1000">
                <a:solidFill>
                  <a:srgbClr val="000000"/>
                </a:solidFill>
              </a:rPr>
              <a:t>ebp = esp</a:t>
            </a:r>
          </a:p>
          <a:p>
            <a:pPr indent="0" lvl="0" marL="0" rtl="0">
              <a:lnSpc>
                <a:spcPct val="115000"/>
              </a:lnSpc>
              <a:spcBef>
                <a:spcPts val="0"/>
              </a:spcBef>
              <a:buNone/>
            </a:pPr>
            <a:r>
              <a:rPr lang="en" sz="1000">
                <a:solidFill>
                  <a:srgbClr val="000000"/>
                </a:solidFill>
              </a:rPr>
              <a:t>grow stack </a:t>
            </a:r>
          </a:p>
          <a:p>
            <a:pPr indent="0" lvl="0" marL="0" rtl="0">
              <a:lnSpc>
                <a:spcPct val="115000"/>
              </a:lnSpc>
              <a:spcBef>
                <a:spcPts val="0"/>
              </a:spcBef>
              <a:buNone/>
            </a:pPr>
            <a:r>
              <a:rPr lang="en" sz="1000"/>
              <a:t>A = 0</a:t>
            </a:r>
          </a:p>
          <a:p>
            <a:pPr indent="0" lvl="0" marL="0" rtl="0">
              <a:lnSpc>
                <a:spcPct val="115000"/>
              </a:lnSpc>
              <a:spcBef>
                <a:spcPts val="0"/>
              </a:spcBef>
              <a:buNone/>
            </a:pPr>
            <a:r>
              <a:rPr lang="en" sz="1000"/>
              <a:t>B = 0</a:t>
            </a:r>
          </a:p>
          <a:p>
            <a:pPr indent="0" lvl="0" marL="0" rtl="0">
              <a:lnSpc>
                <a:spcPct val="115000"/>
              </a:lnSpc>
              <a:spcBef>
                <a:spcPts val="0"/>
              </a:spcBef>
              <a:buNone/>
            </a:pPr>
            <a:r>
              <a:rPr lang="en" sz="1000">
                <a:solidFill>
                  <a:srgbClr val="000000"/>
                </a:solidFill>
              </a:rPr>
              <a:t>jump to L2</a:t>
            </a:r>
          </a:p>
          <a:p>
            <a:pPr indent="0" lvl="0" marL="45720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eax = B</a:t>
            </a:r>
          </a:p>
          <a:p>
            <a:pPr indent="0" lvl="0" marL="0" rtl="0">
              <a:lnSpc>
                <a:spcPct val="115000"/>
              </a:lnSpc>
              <a:spcBef>
                <a:spcPts val="0"/>
              </a:spcBef>
              <a:buNone/>
            </a:pPr>
            <a:r>
              <a:rPr lang="en" sz="1000">
                <a:solidFill>
                  <a:srgbClr val="000000"/>
                </a:solidFill>
              </a:rPr>
              <a:t>A += eax</a:t>
            </a:r>
          </a:p>
          <a:p>
            <a:pPr indent="0" lvl="0" marL="0" rtl="0">
              <a:lnSpc>
                <a:spcPct val="115000"/>
              </a:lnSpc>
              <a:spcBef>
                <a:spcPts val="0"/>
              </a:spcBef>
              <a:buNone/>
            </a:pPr>
            <a:r>
              <a:rPr lang="en" sz="1000">
                <a:solidFill>
                  <a:srgbClr val="000000"/>
                </a:solidFill>
              </a:rPr>
              <a:t>B += 1</a:t>
            </a:r>
          </a:p>
          <a:p>
            <a:pPr indent="0" lvl="0" marL="457200" rtl="0">
              <a:lnSpc>
                <a:spcPct val="115000"/>
              </a:lnSpc>
              <a:spcBef>
                <a:spcPts val="0"/>
              </a:spcBef>
              <a:buNone/>
            </a:pPr>
            <a:r>
              <a:t/>
            </a:r>
            <a:endParaRPr sz="1000">
              <a:solidFill>
                <a:srgbClr val="000000"/>
              </a:solidFill>
            </a:endParaRPr>
          </a:p>
          <a:p>
            <a:pPr indent="0" lvl="0" marL="0" rtl="0">
              <a:lnSpc>
                <a:spcPct val="115000"/>
              </a:lnSpc>
              <a:spcBef>
                <a:spcPts val="0"/>
              </a:spcBef>
              <a:buNone/>
            </a:pPr>
            <a:r>
              <a:rPr lang="en" sz="1000">
                <a:solidFill>
                  <a:srgbClr val="000000"/>
                </a:solidFill>
              </a:rPr>
              <a:t>eax = B</a:t>
            </a:r>
          </a:p>
          <a:p>
            <a:pPr indent="0" lvl="0" marL="0" rtl="0">
              <a:lnSpc>
                <a:spcPct val="115000"/>
              </a:lnSpc>
              <a:spcBef>
                <a:spcPts val="0"/>
              </a:spcBef>
              <a:buNone/>
            </a:pPr>
            <a:r>
              <a:rPr lang="en" sz="1000">
                <a:solidFill>
                  <a:srgbClr val="000000"/>
                </a:solidFill>
              </a:rPr>
              <a:t>compare eax with C</a:t>
            </a:r>
          </a:p>
          <a:p>
            <a:pPr indent="0" lvl="0" marL="0" rtl="0">
              <a:lnSpc>
                <a:spcPct val="115000"/>
              </a:lnSpc>
              <a:spcBef>
                <a:spcPts val="0"/>
              </a:spcBef>
              <a:buNone/>
            </a:pPr>
            <a:r>
              <a:rPr lang="en" sz="1000">
                <a:solidFill>
                  <a:srgbClr val="000000"/>
                </a:solidFill>
              </a:rPr>
              <a:t>jump to L3 if eax &lt; C</a:t>
            </a:r>
          </a:p>
          <a:p>
            <a:pPr indent="0" lvl="0" marL="0" rtl="0">
              <a:lnSpc>
                <a:spcPct val="115000"/>
              </a:lnSpc>
              <a:spcBef>
                <a:spcPts val="0"/>
              </a:spcBef>
              <a:buNone/>
            </a:pPr>
            <a:r>
              <a:rPr lang="en" sz="1000">
                <a:solidFill>
                  <a:srgbClr val="000000"/>
                </a:solidFill>
              </a:rPr>
              <a:t>eax = A</a:t>
            </a:r>
          </a:p>
          <a:p>
            <a:pPr indent="0" lvl="0" marL="0" rtl="0">
              <a:lnSpc>
                <a:spcPct val="115000"/>
              </a:lnSpc>
              <a:spcBef>
                <a:spcPts val="0"/>
              </a:spcBef>
              <a:buNone/>
            </a:pPr>
            <a:r>
              <a:rPr lang="en" sz="1000">
                <a:solidFill>
                  <a:srgbClr val="000000"/>
                </a:solidFill>
              </a:rPr>
              <a:t>reset base pointer</a:t>
            </a:r>
          </a:p>
          <a:p>
            <a:pPr indent="0" lvl="0" marL="0" rtl="0">
              <a:lnSpc>
                <a:spcPct val="115000"/>
              </a:lnSpc>
              <a:spcBef>
                <a:spcPts val="0"/>
              </a:spcBef>
              <a:buNone/>
            </a:pPr>
            <a:r>
              <a:rPr lang="en" sz="1000">
                <a:solidFill>
                  <a:srgbClr val="000000"/>
                </a:solidFill>
              </a:rPr>
              <a:t>reset instruction pointer</a:t>
            </a:r>
          </a:p>
        </p:txBody>
      </p:sp>
      <p:sp>
        <p:nvSpPr>
          <p:cNvPr id="279" name="Shape 279"/>
          <p:cNvSpPr txBox="1"/>
          <p:nvPr/>
        </p:nvSpPr>
        <p:spPr>
          <a:xfrm>
            <a:off x="3774000" y="875875"/>
            <a:ext cx="4317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000">
                <a:solidFill>
                  <a:srgbClr val="000000"/>
                </a:solidFill>
              </a:rPr>
              <a:t>1</a:t>
            </a:r>
          </a:p>
          <a:p>
            <a:pPr indent="0" lvl="0" marL="0" rtl="0">
              <a:lnSpc>
                <a:spcPct val="115000"/>
              </a:lnSpc>
              <a:spcBef>
                <a:spcPts val="0"/>
              </a:spcBef>
              <a:buNone/>
            </a:pPr>
            <a:r>
              <a:rPr lang="en" sz="1000">
                <a:solidFill>
                  <a:srgbClr val="000000"/>
                </a:solidFill>
              </a:rPr>
              <a:t>2</a:t>
            </a:r>
          </a:p>
          <a:p>
            <a:pPr indent="0" lvl="0" marL="0" rtl="0">
              <a:lnSpc>
                <a:spcPct val="115000"/>
              </a:lnSpc>
              <a:spcBef>
                <a:spcPts val="0"/>
              </a:spcBef>
              <a:buNone/>
            </a:pPr>
            <a:r>
              <a:rPr lang="en" sz="1000">
                <a:solidFill>
                  <a:srgbClr val="000000"/>
                </a:solidFill>
              </a:rPr>
              <a:t>3</a:t>
            </a:r>
          </a:p>
          <a:p>
            <a:pPr indent="0" lvl="0" marL="0" rtl="0">
              <a:lnSpc>
                <a:spcPct val="115000"/>
              </a:lnSpc>
              <a:spcBef>
                <a:spcPts val="0"/>
              </a:spcBef>
              <a:buNone/>
            </a:pPr>
            <a:r>
              <a:rPr lang="en" sz="1000">
                <a:solidFill>
                  <a:srgbClr val="000000"/>
                </a:solidFill>
              </a:rPr>
              <a:t>4</a:t>
            </a:r>
          </a:p>
          <a:p>
            <a:pPr indent="0" lvl="0" marL="0" rtl="0">
              <a:lnSpc>
                <a:spcPct val="115000"/>
              </a:lnSpc>
              <a:spcBef>
                <a:spcPts val="0"/>
              </a:spcBef>
              <a:buNone/>
            </a:pPr>
            <a:r>
              <a:rPr lang="en" sz="1000">
                <a:solidFill>
                  <a:schemeClr val="accent5"/>
                </a:solidFill>
              </a:rPr>
              <a:t>5</a:t>
            </a:r>
          </a:p>
          <a:p>
            <a:pPr indent="0" lvl="0" marL="0" rtl="0">
              <a:lnSpc>
                <a:spcPct val="115000"/>
              </a:lnSpc>
              <a:spcBef>
                <a:spcPts val="0"/>
              </a:spcBef>
              <a:buNone/>
            </a:pPr>
            <a:r>
              <a:rPr lang="en" sz="1000">
                <a:solidFill>
                  <a:schemeClr val="accent5"/>
                </a:solidFill>
              </a:rPr>
              <a:t>6</a:t>
            </a:r>
          </a:p>
          <a:p>
            <a:pPr indent="0" lvl="0" marL="0" rtl="0">
              <a:lnSpc>
                <a:spcPct val="115000"/>
              </a:lnSpc>
              <a:spcBef>
                <a:spcPts val="0"/>
              </a:spcBef>
              <a:buNone/>
            </a:pPr>
            <a:r>
              <a:rPr lang="en" sz="1000">
                <a:solidFill>
                  <a:srgbClr val="000000"/>
                </a:solidFill>
              </a:rPr>
              <a:t>7</a:t>
            </a:r>
          </a:p>
          <a:p>
            <a:pPr indent="0" lvl="0" marL="0" rtl="0">
              <a:lnSpc>
                <a:spcPct val="115000"/>
              </a:lnSpc>
              <a:spcBef>
                <a:spcPts val="0"/>
              </a:spcBef>
              <a:buNone/>
            </a:pPr>
            <a:r>
              <a:rPr lang="en" sz="1000">
                <a:solidFill>
                  <a:srgbClr val="000000"/>
                </a:solidFill>
              </a:rPr>
              <a:t>8</a:t>
            </a:r>
          </a:p>
          <a:p>
            <a:pPr indent="0" lvl="0" marL="0" rtl="0">
              <a:lnSpc>
                <a:spcPct val="115000"/>
              </a:lnSpc>
              <a:spcBef>
                <a:spcPts val="0"/>
              </a:spcBef>
              <a:buNone/>
            </a:pPr>
            <a:r>
              <a:rPr lang="en" sz="1000">
                <a:solidFill>
                  <a:srgbClr val="000000"/>
                </a:solidFill>
              </a:rPr>
              <a:t>9</a:t>
            </a:r>
          </a:p>
          <a:p>
            <a:pPr indent="0" lvl="0" marL="0" rtl="0">
              <a:lnSpc>
                <a:spcPct val="115000"/>
              </a:lnSpc>
              <a:spcBef>
                <a:spcPts val="0"/>
              </a:spcBef>
              <a:buNone/>
            </a:pPr>
            <a:r>
              <a:rPr lang="en" sz="1000">
                <a:solidFill>
                  <a:srgbClr val="000000"/>
                </a:solidFill>
              </a:rPr>
              <a:t>10</a:t>
            </a:r>
          </a:p>
          <a:p>
            <a:pPr indent="0" lvl="0" marL="0" rtl="0">
              <a:lnSpc>
                <a:spcPct val="115000"/>
              </a:lnSpc>
              <a:spcBef>
                <a:spcPts val="0"/>
              </a:spcBef>
              <a:buNone/>
            </a:pPr>
            <a:r>
              <a:rPr lang="en" sz="1000">
                <a:solidFill>
                  <a:srgbClr val="000000"/>
                </a:solidFill>
              </a:rPr>
              <a:t>11</a:t>
            </a:r>
          </a:p>
          <a:p>
            <a:pPr indent="0" lvl="0" marL="0" rtl="0">
              <a:lnSpc>
                <a:spcPct val="115000"/>
              </a:lnSpc>
              <a:spcBef>
                <a:spcPts val="0"/>
              </a:spcBef>
              <a:buNone/>
            </a:pPr>
            <a:r>
              <a:rPr lang="en" sz="1000">
                <a:solidFill>
                  <a:srgbClr val="000000"/>
                </a:solidFill>
              </a:rPr>
              <a:t>12</a:t>
            </a:r>
          </a:p>
          <a:p>
            <a:pPr indent="0" lvl="0" marL="0" rtl="0">
              <a:lnSpc>
                <a:spcPct val="115000"/>
              </a:lnSpc>
              <a:spcBef>
                <a:spcPts val="0"/>
              </a:spcBef>
              <a:buNone/>
            </a:pPr>
            <a:r>
              <a:rPr lang="en" sz="1000">
                <a:solidFill>
                  <a:srgbClr val="000000"/>
                </a:solidFill>
              </a:rPr>
              <a:t>13</a:t>
            </a:r>
          </a:p>
          <a:p>
            <a:pPr indent="0" lvl="0" marL="0" rtl="0">
              <a:lnSpc>
                <a:spcPct val="115000"/>
              </a:lnSpc>
              <a:spcBef>
                <a:spcPts val="0"/>
              </a:spcBef>
              <a:buNone/>
            </a:pPr>
            <a:r>
              <a:rPr lang="en" sz="1000">
                <a:solidFill>
                  <a:srgbClr val="000000"/>
                </a:solidFill>
              </a:rPr>
              <a:t>14</a:t>
            </a:r>
          </a:p>
          <a:p>
            <a:pPr indent="0" lvl="0" marL="0" rtl="0">
              <a:lnSpc>
                <a:spcPct val="115000"/>
              </a:lnSpc>
              <a:spcBef>
                <a:spcPts val="0"/>
              </a:spcBef>
              <a:buNone/>
            </a:pPr>
            <a:r>
              <a:rPr lang="en" sz="1000">
                <a:solidFill>
                  <a:srgbClr val="000000"/>
                </a:solidFill>
              </a:rPr>
              <a:t>15</a:t>
            </a:r>
          </a:p>
          <a:p>
            <a:pPr indent="0" lvl="0" marL="0" rtl="0">
              <a:lnSpc>
                <a:spcPct val="115000"/>
              </a:lnSpc>
              <a:spcBef>
                <a:spcPts val="0"/>
              </a:spcBef>
              <a:buNone/>
            </a:pPr>
            <a:r>
              <a:rPr lang="en" sz="1000">
                <a:solidFill>
                  <a:srgbClr val="000000"/>
                </a:solidFill>
              </a:rPr>
              <a:t>16</a:t>
            </a:r>
          </a:p>
          <a:p>
            <a:pPr indent="0" lvl="0" marL="0" rtl="0">
              <a:lnSpc>
                <a:spcPct val="115000"/>
              </a:lnSpc>
              <a:spcBef>
                <a:spcPts val="0"/>
              </a:spcBef>
              <a:buNone/>
            </a:pPr>
            <a:r>
              <a:rPr lang="en" sz="1000">
                <a:solidFill>
                  <a:srgbClr val="000000"/>
                </a:solidFill>
              </a:rPr>
              <a:t>17</a:t>
            </a:r>
          </a:p>
          <a:p>
            <a:pPr indent="0" lvl="0" marL="0" rtl="0">
              <a:lnSpc>
                <a:spcPct val="115000"/>
              </a:lnSpc>
              <a:spcBef>
                <a:spcPts val="0"/>
              </a:spcBef>
              <a:buNone/>
            </a:pPr>
            <a:r>
              <a:rPr lang="en" sz="1000">
                <a:solidFill>
                  <a:srgbClr val="000000"/>
                </a:solidFill>
              </a:rPr>
              <a:t>18</a:t>
            </a:r>
          </a:p>
        </p:txBody>
      </p:sp>
      <p:sp>
        <p:nvSpPr>
          <p:cNvPr id="280" name="Shape 280"/>
          <p:cNvSpPr txBox="1"/>
          <p:nvPr/>
        </p:nvSpPr>
        <p:spPr>
          <a:xfrm>
            <a:off x="4068175" y="875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000">
                <a:solidFill>
                  <a:srgbClr val="000000"/>
                </a:solidFill>
              </a:rPr>
              <a:t>sum:</a:t>
            </a:r>
          </a:p>
          <a:p>
            <a:pPr indent="0" lvl="0" marL="457200" rtl="0">
              <a:lnSpc>
                <a:spcPct val="115000"/>
              </a:lnSpc>
              <a:spcBef>
                <a:spcPts val="0"/>
              </a:spcBef>
              <a:buNone/>
            </a:pPr>
            <a:r>
              <a:rPr lang="en" sz="1000">
                <a:solidFill>
                  <a:srgbClr val="000000"/>
                </a:solidFill>
              </a:rPr>
              <a:t>pushl	%ebp</a:t>
            </a:r>
          </a:p>
          <a:p>
            <a:pPr indent="0" lvl="0" marL="457200" rtl="0">
              <a:lnSpc>
                <a:spcPct val="115000"/>
              </a:lnSpc>
              <a:spcBef>
                <a:spcPts val="0"/>
              </a:spcBef>
              <a:buNone/>
            </a:pPr>
            <a:r>
              <a:rPr lang="en" sz="1000">
                <a:solidFill>
                  <a:srgbClr val="000000"/>
                </a:solidFill>
              </a:rPr>
              <a:t>movl	%esp, %ebp</a:t>
            </a:r>
          </a:p>
          <a:p>
            <a:pPr indent="0" lvl="0" marL="457200" rtl="0">
              <a:lnSpc>
                <a:spcPct val="115000"/>
              </a:lnSpc>
              <a:spcBef>
                <a:spcPts val="0"/>
              </a:spcBef>
              <a:buNone/>
            </a:pPr>
            <a:r>
              <a:rPr lang="en" sz="1000">
                <a:solidFill>
                  <a:srgbClr val="000000"/>
                </a:solidFill>
              </a:rPr>
              <a:t>subl	$16, %esp	</a:t>
            </a:r>
          </a:p>
          <a:p>
            <a:pPr indent="457200" lvl="0" rtl="0">
              <a:lnSpc>
                <a:spcPct val="115000"/>
              </a:lnSpc>
              <a:spcBef>
                <a:spcPts val="0"/>
              </a:spcBef>
              <a:buNone/>
            </a:pPr>
            <a:r>
              <a:rPr lang="en" sz="1000">
                <a:solidFill>
                  <a:schemeClr val="accent5"/>
                </a:solidFill>
              </a:rPr>
              <a:t>movl	$0, -8(%ebp)	</a:t>
            </a:r>
          </a:p>
          <a:p>
            <a:pPr indent="0" lvl="0" marL="457200" rtl="0">
              <a:lnSpc>
                <a:spcPct val="115000"/>
              </a:lnSpc>
              <a:spcBef>
                <a:spcPts val="0"/>
              </a:spcBef>
              <a:buNone/>
            </a:pPr>
            <a:r>
              <a:rPr lang="en" sz="1000">
                <a:solidFill>
                  <a:schemeClr val="accent5"/>
                </a:solidFill>
              </a:rPr>
              <a:t>movl	$0, -4(%ebp)</a:t>
            </a:r>
            <a:r>
              <a:rPr lang="en" sz="1000">
                <a:solidFill>
                  <a:srgbClr val="000000"/>
                </a:solidFill>
              </a:rPr>
              <a:t>	</a:t>
            </a:r>
          </a:p>
          <a:p>
            <a:pPr indent="0" lvl="0" marL="457200" rtl="0">
              <a:lnSpc>
                <a:spcPct val="115000"/>
              </a:lnSpc>
              <a:spcBef>
                <a:spcPts val="0"/>
              </a:spcBef>
              <a:buNone/>
            </a:pPr>
            <a:r>
              <a:rPr lang="en" sz="1000">
                <a:solidFill>
                  <a:srgbClr val="000000"/>
                </a:solidFill>
              </a:rPr>
              <a:t>jmp	.L2</a:t>
            </a:r>
          </a:p>
          <a:p>
            <a:pPr lvl="0" rtl="0">
              <a:lnSpc>
                <a:spcPct val="115000"/>
              </a:lnSpc>
              <a:spcBef>
                <a:spcPts val="0"/>
              </a:spcBef>
              <a:buNone/>
            </a:pPr>
            <a:r>
              <a:rPr lang="en" sz="1000">
                <a:solidFill>
                  <a:srgbClr val="000000"/>
                </a:solidFill>
              </a:rPr>
              <a:t>.L3:</a:t>
            </a:r>
          </a:p>
          <a:p>
            <a:pPr indent="0" lvl="0" marL="457200" rtl="0">
              <a:lnSpc>
                <a:spcPct val="115000"/>
              </a:lnSpc>
              <a:spcBef>
                <a:spcPts val="0"/>
              </a:spcBef>
              <a:buNone/>
            </a:pPr>
            <a:r>
              <a:rPr lang="en" sz="1000">
                <a:solidFill>
                  <a:srgbClr val="000000"/>
                </a:solidFill>
              </a:rPr>
              <a:t>movl	-4(%ebp), %eax</a:t>
            </a:r>
          </a:p>
          <a:p>
            <a:pPr indent="0" lvl="0" marL="457200" rtl="0">
              <a:lnSpc>
                <a:spcPct val="115000"/>
              </a:lnSpc>
              <a:spcBef>
                <a:spcPts val="0"/>
              </a:spcBef>
              <a:buNone/>
            </a:pPr>
            <a:r>
              <a:rPr lang="en" sz="1000">
                <a:solidFill>
                  <a:srgbClr val="000000"/>
                </a:solidFill>
              </a:rPr>
              <a:t>addl	%eax, -8(%ebp)</a:t>
            </a:r>
          </a:p>
          <a:p>
            <a:pPr indent="0" lvl="0" marL="457200" rtl="0">
              <a:lnSpc>
                <a:spcPct val="115000"/>
              </a:lnSpc>
              <a:spcBef>
                <a:spcPts val="0"/>
              </a:spcBef>
              <a:buNone/>
            </a:pPr>
            <a:r>
              <a:rPr lang="en" sz="1000">
                <a:solidFill>
                  <a:srgbClr val="000000"/>
                </a:solidFill>
              </a:rPr>
              <a:t>addl	$1, -4(%ebp)</a:t>
            </a:r>
          </a:p>
          <a:p>
            <a:pPr lvl="0" rtl="0">
              <a:lnSpc>
                <a:spcPct val="115000"/>
              </a:lnSpc>
              <a:spcBef>
                <a:spcPts val="0"/>
              </a:spcBef>
              <a:buNone/>
            </a:pPr>
            <a:r>
              <a:rPr lang="en" sz="1000">
                <a:solidFill>
                  <a:srgbClr val="000000"/>
                </a:solidFill>
              </a:rPr>
              <a:t>.L2:</a:t>
            </a:r>
          </a:p>
          <a:p>
            <a:pPr indent="0" lvl="0" marL="457200" rtl="0">
              <a:lnSpc>
                <a:spcPct val="115000"/>
              </a:lnSpc>
              <a:spcBef>
                <a:spcPts val="0"/>
              </a:spcBef>
              <a:buNone/>
            </a:pPr>
            <a:r>
              <a:rPr lang="en" sz="1000">
                <a:solidFill>
                  <a:srgbClr val="000000"/>
                </a:solidFill>
              </a:rPr>
              <a:t>movl	-4(%ebp), %eax</a:t>
            </a:r>
          </a:p>
          <a:p>
            <a:pPr indent="0" lvl="0" marL="457200" rtl="0">
              <a:lnSpc>
                <a:spcPct val="115000"/>
              </a:lnSpc>
              <a:spcBef>
                <a:spcPts val="0"/>
              </a:spcBef>
              <a:buNone/>
            </a:pPr>
            <a:r>
              <a:rPr lang="en" sz="1000">
                <a:solidFill>
                  <a:srgbClr val="000000"/>
                </a:solidFill>
              </a:rPr>
              <a:t>cmpl	8(%ebp), %eax</a:t>
            </a:r>
          </a:p>
          <a:p>
            <a:pPr indent="0" lvl="0" marL="457200" rtl="0">
              <a:lnSpc>
                <a:spcPct val="115000"/>
              </a:lnSpc>
              <a:spcBef>
                <a:spcPts val="0"/>
              </a:spcBef>
              <a:buNone/>
            </a:pPr>
            <a:r>
              <a:rPr lang="en" sz="1000">
                <a:solidFill>
                  <a:srgbClr val="000000"/>
                </a:solidFill>
              </a:rPr>
              <a:t>jl	.L3</a:t>
            </a:r>
          </a:p>
          <a:p>
            <a:pPr indent="0" lvl="0" marL="457200" rtl="0">
              <a:lnSpc>
                <a:spcPct val="115000"/>
              </a:lnSpc>
              <a:spcBef>
                <a:spcPts val="0"/>
              </a:spcBef>
              <a:buNone/>
            </a:pPr>
            <a:r>
              <a:rPr lang="en" sz="1000">
                <a:solidFill>
                  <a:srgbClr val="000000"/>
                </a:solidFill>
              </a:rPr>
              <a:t>movl	-8(%ebp), %eax</a:t>
            </a:r>
          </a:p>
          <a:p>
            <a:pPr indent="0" lvl="0" marL="457200" rtl="0">
              <a:lnSpc>
                <a:spcPct val="115000"/>
              </a:lnSpc>
              <a:spcBef>
                <a:spcPts val="0"/>
              </a:spcBef>
              <a:buNone/>
            </a:pPr>
            <a:r>
              <a:rPr lang="en" sz="1000">
                <a:solidFill>
                  <a:srgbClr val="000000"/>
                </a:solidFill>
              </a:rPr>
              <a:t>leave</a:t>
            </a:r>
          </a:p>
          <a:p>
            <a:pPr indent="0" lvl="0" marL="457200" rtl="0">
              <a:lnSpc>
                <a:spcPct val="115000"/>
              </a:lnSpc>
              <a:spcBef>
                <a:spcPts val="0"/>
              </a:spcBef>
              <a:buNone/>
            </a:pPr>
            <a:r>
              <a:rPr lang="en" sz="1000">
                <a:solidFill>
                  <a:srgbClr val="000000"/>
                </a:solidFill>
              </a:rPr>
              <a:t>ret</a:t>
            </a:r>
          </a:p>
        </p:txBody>
      </p:sp>
      <p:sp>
        <p:nvSpPr>
          <p:cNvPr id="281" name="Shape 281"/>
          <p:cNvSpPr txBox="1"/>
          <p:nvPr>
            <p:ph idx="1" type="body"/>
          </p:nvPr>
        </p:nvSpPr>
        <p:spPr>
          <a:xfrm>
            <a:off x="311700" y="1152475"/>
            <a:ext cx="2934000" cy="3416400"/>
          </a:xfrm>
          <a:prstGeom prst="rect">
            <a:avLst/>
          </a:prstGeom>
        </p:spPr>
        <p:txBody>
          <a:bodyPr anchorCtr="0" anchor="t" bIns="91425" lIns="91425" rIns="91425" tIns="91425">
            <a:noAutofit/>
          </a:bodyPr>
          <a:lstStyle/>
          <a:p>
            <a:pPr lvl="0" rtl="0">
              <a:spcBef>
                <a:spcPts val="0"/>
              </a:spcBef>
              <a:buNone/>
            </a:pPr>
            <a:r>
              <a:rPr lang="en" sz="1200">
                <a:solidFill>
                  <a:srgbClr val="000000"/>
                </a:solidFill>
                <a:latin typeface="Arial"/>
                <a:ea typeface="Arial"/>
                <a:cs typeface="Arial"/>
                <a:sym typeface="Arial"/>
              </a:rPr>
              <a:t>int sum(int count) {</a:t>
            </a:r>
          </a:p>
          <a:p>
            <a:pPr indent="457200" lvl="0" rtl="0">
              <a:spcBef>
                <a:spcPts val="0"/>
              </a:spcBef>
              <a:buNone/>
            </a:pPr>
            <a:r>
              <a:rPr lang="en" sz="1200">
                <a:solidFill>
                  <a:schemeClr val="accent5"/>
                </a:solidFill>
                <a:latin typeface="Arial"/>
                <a:ea typeface="Arial"/>
                <a:cs typeface="Arial"/>
                <a:sym typeface="Arial"/>
              </a:rPr>
              <a:t>int i;</a:t>
            </a:r>
          </a:p>
          <a:p>
            <a:pPr indent="457200" lvl="0" rtl="0">
              <a:spcBef>
                <a:spcPts val="0"/>
              </a:spcBef>
              <a:buNone/>
            </a:pPr>
            <a:r>
              <a:rPr lang="en" sz="1200">
                <a:solidFill>
                  <a:schemeClr val="accent5"/>
                </a:solidFill>
                <a:latin typeface="Arial"/>
                <a:ea typeface="Arial"/>
                <a:cs typeface="Arial"/>
                <a:sym typeface="Arial"/>
              </a:rPr>
              <a:t>int sum = 0;</a:t>
            </a:r>
          </a:p>
          <a:p>
            <a:pPr indent="457200" lvl="0" rtl="0">
              <a:spcBef>
                <a:spcPts val="0"/>
              </a:spcBef>
              <a:buNone/>
            </a:pPr>
            <a:r>
              <a:rPr lang="en" sz="1200">
                <a:solidFill>
                  <a:srgbClr val="000000"/>
                </a:solidFill>
                <a:latin typeface="Arial"/>
                <a:ea typeface="Arial"/>
                <a:cs typeface="Arial"/>
                <a:sym typeface="Arial"/>
              </a:rPr>
              <a:t>for (</a:t>
            </a:r>
            <a:r>
              <a:rPr lang="en" sz="1200">
                <a:solidFill>
                  <a:schemeClr val="accent5"/>
                </a:solidFill>
                <a:latin typeface="Arial"/>
                <a:ea typeface="Arial"/>
                <a:cs typeface="Arial"/>
                <a:sym typeface="Arial"/>
              </a:rPr>
              <a:t>i = 0</a:t>
            </a:r>
            <a:r>
              <a:rPr lang="en" sz="1200">
                <a:solidFill>
                  <a:srgbClr val="000000"/>
                </a:solidFill>
                <a:latin typeface="Arial"/>
                <a:ea typeface="Arial"/>
                <a:cs typeface="Arial"/>
                <a:sym typeface="Arial"/>
              </a:rPr>
              <a:t>; i &lt; count; ++i) {</a:t>
            </a:r>
          </a:p>
          <a:p>
            <a:pPr lvl="0" rtl="0">
              <a:spcBef>
                <a:spcPts val="0"/>
              </a:spcBef>
              <a:buNone/>
            </a:pPr>
            <a:r>
              <a:rPr lang="en" sz="1200">
                <a:solidFill>
                  <a:srgbClr val="000000"/>
                </a:solidFill>
                <a:latin typeface="Arial"/>
                <a:ea typeface="Arial"/>
                <a:cs typeface="Arial"/>
                <a:sym typeface="Arial"/>
              </a:rPr>
              <a:t>    		sum += i;</a:t>
            </a:r>
          </a:p>
          <a:p>
            <a:pPr lvl="0" rtl="0">
              <a:spcBef>
                <a:spcPts val="0"/>
              </a:spcBef>
              <a:buNone/>
            </a:pPr>
            <a:r>
              <a:rPr lang="en" sz="1200">
                <a:solidFill>
                  <a:srgbClr val="000000"/>
                </a:solidFill>
                <a:latin typeface="Arial"/>
                <a:ea typeface="Arial"/>
                <a:cs typeface="Arial"/>
                <a:sym typeface="Arial"/>
              </a:rPr>
              <a:t>  	}</a:t>
            </a:r>
          </a:p>
          <a:p>
            <a:pPr lvl="0" rtl="0">
              <a:spcBef>
                <a:spcPts val="0"/>
              </a:spcBef>
              <a:buNone/>
            </a:pPr>
            <a:r>
              <a:rPr lang="en" sz="1200">
                <a:solidFill>
                  <a:srgbClr val="000000"/>
                </a:solidFill>
                <a:latin typeface="Arial"/>
                <a:ea typeface="Arial"/>
                <a:cs typeface="Arial"/>
                <a:sym typeface="Arial"/>
              </a:rPr>
              <a:t>  	return sum;</a:t>
            </a:r>
          </a:p>
          <a:p>
            <a:pPr lvl="0" rtl="0">
              <a:spcBef>
                <a:spcPts val="0"/>
              </a:spcBef>
              <a:buNone/>
            </a:pPr>
            <a:r>
              <a:rPr lang="en" sz="1200">
                <a:solidFill>
                  <a:srgbClr val="000000"/>
                </a:solidFill>
                <a:latin typeface="Arial"/>
                <a:ea typeface="Arial"/>
                <a:cs typeface="Arial"/>
                <a:sym typeface="Arial"/>
              </a:rPr>
              <a:t>}</a:t>
            </a:r>
          </a:p>
          <a:p>
            <a:pPr lvl="0" rt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C to Assembly</a:t>
            </a:r>
          </a:p>
        </p:txBody>
      </p:sp>
      <p:sp>
        <p:nvSpPr>
          <p:cNvPr id="287" name="Shape 287"/>
          <p:cNvSpPr txBox="1"/>
          <p:nvPr/>
        </p:nvSpPr>
        <p:spPr>
          <a:xfrm>
            <a:off x="7630825" y="101772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rPr lang="en" sz="1000"/>
              <a:t>sum = 0</a:t>
            </a:r>
          </a:p>
          <a:p>
            <a:pPr indent="0" lvl="0" marL="0" rtl="0">
              <a:lnSpc>
                <a:spcPct val="115000"/>
              </a:lnSpc>
              <a:spcBef>
                <a:spcPts val="0"/>
              </a:spcBef>
              <a:buNone/>
            </a:pPr>
            <a:r>
              <a:rPr lang="en" sz="1000"/>
              <a:t>i = 0</a:t>
            </a:r>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solidFill>
                <a:srgbClr val="0097A7"/>
              </a:solidFill>
            </a:endParaRPr>
          </a:p>
          <a:p>
            <a:pPr indent="0" lvl="0" marL="0" rtl="0">
              <a:lnSpc>
                <a:spcPct val="115000"/>
              </a:lnSpc>
              <a:spcBef>
                <a:spcPts val="0"/>
              </a:spcBef>
              <a:buNone/>
            </a:pPr>
            <a:r>
              <a:rPr lang="en" sz="1000">
                <a:solidFill>
                  <a:srgbClr val="0097A7"/>
                </a:solidFill>
              </a:rPr>
              <a:t>i &lt; count</a:t>
            </a:r>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p:txBody>
      </p:sp>
      <p:sp>
        <p:nvSpPr>
          <p:cNvPr id="288" name="Shape 288"/>
          <p:cNvSpPr txBox="1"/>
          <p:nvPr/>
        </p:nvSpPr>
        <p:spPr>
          <a:xfrm>
            <a:off x="6404700" y="87587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p>
          <a:p>
            <a:pPr indent="0" lvl="0" marL="0" rtl="0">
              <a:lnSpc>
                <a:spcPct val="115000"/>
              </a:lnSpc>
              <a:spcBef>
                <a:spcPts val="0"/>
              </a:spcBef>
              <a:buNone/>
            </a:pPr>
            <a:r>
              <a:rPr lang="en" sz="1000"/>
              <a:t>save base pointer</a:t>
            </a:r>
          </a:p>
          <a:p>
            <a:pPr indent="0" lvl="0" marL="0" rtl="0">
              <a:lnSpc>
                <a:spcPct val="115000"/>
              </a:lnSpc>
              <a:spcBef>
                <a:spcPts val="0"/>
              </a:spcBef>
              <a:buNone/>
            </a:pPr>
            <a:r>
              <a:rPr lang="en" sz="1000"/>
              <a:t>ebp = esp</a:t>
            </a:r>
          </a:p>
          <a:p>
            <a:pPr indent="0" lvl="0" marL="0" rtl="0">
              <a:lnSpc>
                <a:spcPct val="115000"/>
              </a:lnSpc>
              <a:spcBef>
                <a:spcPts val="0"/>
              </a:spcBef>
              <a:buNone/>
            </a:pPr>
            <a:r>
              <a:rPr lang="en" sz="1000"/>
              <a:t>grow stack </a:t>
            </a:r>
          </a:p>
          <a:p>
            <a:pPr indent="0" lvl="0" marL="0" rtl="0">
              <a:lnSpc>
                <a:spcPct val="115000"/>
              </a:lnSpc>
              <a:spcBef>
                <a:spcPts val="0"/>
              </a:spcBef>
              <a:buNone/>
            </a:pPr>
            <a:r>
              <a:rPr lang="en" sz="1000"/>
              <a:t>A = 0</a:t>
            </a:r>
          </a:p>
          <a:p>
            <a:pPr indent="0" lvl="0" marL="0" rtl="0">
              <a:lnSpc>
                <a:spcPct val="115000"/>
              </a:lnSpc>
              <a:spcBef>
                <a:spcPts val="0"/>
              </a:spcBef>
              <a:buNone/>
            </a:pPr>
            <a:r>
              <a:rPr lang="en" sz="1000"/>
              <a:t>B = 0</a:t>
            </a:r>
          </a:p>
          <a:p>
            <a:pPr indent="0" lvl="0" marL="0" rtl="0">
              <a:lnSpc>
                <a:spcPct val="115000"/>
              </a:lnSpc>
              <a:spcBef>
                <a:spcPts val="0"/>
              </a:spcBef>
              <a:buNone/>
            </a:pPr>
            <a:r>
              <a:rPr lang="en" sz="1000"/>
              <a:t>jump to L2</a:t>
            </a:r>
          </a:p>
          <a:p>
            <a:pPr indent="0" lvl="0" marL="457200" rtl="0">
              <a:lnSpc>
                <a:spcPct val="115000"/>
              </a:lnSpc>
              <a:spcBef>
                <a:spcPts val="0"/>
              </a:spcBef>
              <a:buNone/>
            </a:pPr>
            <a:r>
              <a:t/>
            </a:r>
            <a:endParaRPr sz="1000"/>
          </a:p>
          <a:p>
            <a:pPr indent="0" lvl="0" marL="0" rtl="0">
              <a:lnSpc>
                <a:spcPct val="115000"/>
              </a:lnSpc>
              <a:spcBef>
                <a:spcPts val="0"/>
              </a:spcBef>
              <a:buNone/>
            </a:pPr>
            <a:r>
              <a:rPr lang="en" sz="1000"/>
              <a:t>eax = B</a:t>
            </a:r>
          </a:p>
          <a:p>
            <a:pPr indent="0" lvl="0" marL="0" rtl="0">
              <a:lnSpc>
                <a:spcPct val="115000"/>
              </a:lnSpc>
              <a:spcBef>
                <a:spcPts val="0"/>
              </a:spcBef>
              <a:buNone/>
            </a:pPr>
            <a:r>
              <a:rPr lang="en" sz="1000"/>
              <a:t>A += eax</a:t>
            </a:r>
          </a:p>
          <a:p>
            <a:pPr indent="0" lvl="0" marL="0" rtl="0">
              <a:lnSpc>
                <a:spcPct val="115000"/>
              </a:lnSpc>
              <a:spcBef>
                <a:spcPts val="0"/>
              </a:spcBef>
              <a:buNone/>
            </a:pPr>
            <a:r>
              <a:rPr lang="en" sz="1000"/>
              <a:t>B += 1</a:t>
            </a:r>
          </a:p>
          <a:p>
            <a:pPr indent="0" lvl="0" marL="457200" rtl="0">
              <a:lnSpc>
                <a:spcPct val="115000"/>
              </a:lnSpc>
              <a:spcBef>
                <a:spcPts val="0"/>
              </a:spcBef>
              <a:buNone/>
            </a:pPr>
            <a:r>
              <a:t/>
            </a:r>
            <a:endParaRPr sz="1000"/>
          </a:p>
          <a:p>
            <a:pPr indent="0" lvl="0" marL="0" rtl="0">
              <a:lnSpc>
                <a:spcPct val="115000"/>
              </a:lnSpc>
              <a:spcBef>
                <a:spcPts val="0"/>
              </a:spcBef>
              <a:buNone/>
            </a:pPr>
            <a:r>
              <a:rPr lang="en" sz="1000"/>
              <a:t>eax = B</a:t>
            </a:r>
          </a:p>
          <a:p>
            <a:pPr indent="0" lvl="0" marL="0" rtl="0">
              <a:lnSpc>
                <a:spcPct val="115000"/>
              </a:lnSpc>
              <a:spcBef>
                <a:spcPts val="0"/>
              </a:spcBef>
              <a:buNone/>
            </a:pPr>
            <a:r>
              <a:rPr lang="en" sz="1000"/>
              <a:t>compare eax with C</a:t>
            </a:r>
          </a:p>
          <a:p>
            <a:pPr indent="0" lvl="0" marL="0" rtl="0">
              <a:lnSpc>
                <a:spcPct val="115000"/>
              </a:lnSpc>
              <a:spcBef>
                <a:spcPts val="0"/>
              </a:spcBef>
              <a:buNone/>
            </a:pPr>
            <a:r>
              <a:rPr lang="en" sz="1000"/>
              <a:t>jump to L3 if eax &lt; C</a:t>
            </a:r>
          </a:p>
          <a:p>
            <a:pPr indent="0" lvl="0" marL="0" rtl="0">
              <a:lnSpc>
                <a:spcPct val="115000"/>
              </a:lnSpc>
              <a:spcBef>
                <a:spcPts val="0"/>
              </a:spcBef>
              <a:buNone/>
            </a:pPr>
            <a:r>
              <a:rPr lang="en" sz="1000"/>
              <a:t>eax = A</a:t>
            </a:r>
          </a:p>
          <a:p>
            <a:pPr indent="0" lvl="0" marL="0" rtl="0">
              <a:lnSpc>
                <a:spcPct val="115000"/>
              </a:lnSpc>
              <a:spcBef>
                <a:spcPts val="0"/>
              </a:spcBef>
              <a:buNone/>
            </a:pPr>
            <a:r>
              <a:rPr lang="en" sz="1000"/>
              <a:t>reset base pointer</a:t>
            </a:r>
          </a:p>
          <a:p>
            <a:pPr indent="0" lvl="0" marL="0" rtl="0">
              <a:lnSpc>
                <a:spcPct val="115000"/>
              </a:lnSpc>
              <a:spcBef>
                <a:spcPts val="0"/>
              </a:spcBef>
              <a:buNone/>
            </a:pPr>
            <a:r>
              <a:rPr lang="en" sz="1000"/>
              <a:t>reset instruction pointer</a:t>
            </a:r>
          </a:p>
        </p:txBody>
      </p:sp>
      <p:sp>
        <p:nvSpPr>
          <p:cNvPr id="289" name="Shape 289"/>
          <p:cNvSpPr txBox="1"/>
          <p:nvPr/>
        </p:nvSpPr>
        <p:spPr>
          <a:xfrm>
            <a:off x="3774000" y="875875"/>
            <a:ext cx="4317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000"/>
              <a:t>1</a:t>
            </a:r>
          </a:p>
          <a:p>
            <a:pPr indent="0" lvl="0" marL="0" rtl="0">
              <a:lnSpc>
                <a:spcPct val="115000"/>
              </a:lnSpc>
              <a:spcBef>
                <a:spcPts val="0"/>
              </a:spcBef>
              <a:buNone/>
            </a:pPr>
            <a:r>
              <a:rPr lang="en" sz="1000"/>
              <a:t>2</a:t>
            </a:r>
          </a:p>
          <a:p>
            <a:pPr indent="0" lvl="0" marL="0" rtl="0">
              <a:lnSpc>
                <a:spcPct val="115000"/>
              </a:lnSpc>
              <a:spcBef>
                <a:spcPts val="0"/>
              </a:spcBef>
              <a:buNone/>
            </a:pPr>
            <a:r>
              <a:rPr lang="en" sz="1000"/>
              <a:t>3</a:t>
            </a:r>
          </a:p>
          <a:p>
            <a:pPr indent="0" lvl="0" marL="0" rtl="0">
              <a:lnSpc>
                <a:spcPct val="115000"/>
              </a:lnSpc>
              <a:spcBef>
                <a:spcPts val="0"/>
              </a:spcBef>
              <a:buNone/>
            </a:pPr>
            <a:r>
              <a:rPr lang="en" sz="1000"/>
              <a:t>4</a:t>
            </a:r>
          </a:p>
          <a:p>
            <a:pPr indent="0" lvl="0" marL="0" rtl="0">
              <a:lnSpc>
                <a:spcPct val="115000"/>
              </a:lnSpc>
              <a:spcBef>
                <a:spcPts val="0"/>
              </a:spcBef>
              <a:buNone/>
            </a:pPr>
            <a:r>
              <a:rPr lang="en" sz="1000"/>
              <a:t>5</a:t>
            </a:r>
          </a:p>
          <a:p>
            <a:pPr indent="0" lvl="0" marL="0" rtl="0">
              <a:lnSpc>
                <a:spcPct val="115000"/>
              </a:lnSpc>
              <a:spcBef>
                <a:spcPts val="0"/>
              </a:spcBef>
              <a:buNone/>
            </a:pPr>
            <a:r>
              <a:rPr lang="en" sz="1000"/>
              <a:t>6</a:t>
            </a:r>
          </a:p>
          <a:p>
            <a:pPr indent="0" lvl="0" marL="0" rtl="0">
              <a:lnSpc>
                <a:spcPct val="115000"/>
              </a:lnSpc>
              <a:spcBef>
                <a:spcPts val="0"/>
              </a:spcBef>
              <a:buNone/>
            </a:pPr>
            <a:r>
              <a:rPr lang="en" sz="1000"/>
              <a:t>7</a:t>
            </a:r>
          </a:p>
          <a:p>
            <a:pPr indent="0" lvl="0" marL="0" rtl="0">
              <a:lnSpc>
                <a:spcPct val="115000"/>
              </a:lnSpc>
              <a:spcBef>
                <a:spcPts val="0"/>
              </a:spcBef>
              <a:buNone/>
            </a:pPr>
            <a:r>
              <a:rPr lang="en" sz="1000"/>
              <a:t>8</a:t>
            </a:r>
          </a:p>
          <a:p>
            <a:pPr indent="0" lvl="0" marL="0" rtl="0">
              <a:lnSpc>
                <a:spcPct val="115000"/>
              </a:lnSpc>
              <a:spcBef>
                <a:spcPts val="0"/>
              </a:spcBef>
              <a:buNone/>
            </a:pPr>
            <a:r>
              <a:rPr lang="en" sz="1000"/>
              <a:t>9</a:t>
            </a:r>
          </a:p>
          <a:p>
            <a:pPr indent="0" lvl="0" marL="0" rtl="0">
              <a:lnSpc>
                <a:spcPct val="115000"/>
              </a:lnSpc>
              <a:spcBef>
                <a:spcPts val="0"/>
              </a:spcBef>
              <a:buNone/>
            </a:pPr>
            <a:r>
              <a:rPr lang="en" sz="1000"/>
              <a:t>10</a:t>
            </a:r>
          </a:p>
          <a:p>
            <a:pPr indent="0" lvl="0" marL="0" rtl="0">
              <a:lnSpc>
                <a:spcPct val="115000"/>
              </a:lnSpc>
              <a:spcBef>
                <a:spcPts val="0"/>
              </a:spcBef>
              <a:buNone/>
            </a:pPr>
            <a:r>
              <a:rPr lang="en" sz="1000"/>
              <a:t>11</a:t>
            </a:r>
          </a:p>
          <a:p>
            <a:pPr indent="0" lvl="0" marL="0" rtl="0">
              <a:lnSpc>
                <a:spcPct val="115000"/>
              </a:lnSpc>
              <a:spcBef>
                <a:spcPts val="0"/>
              </a:spcBef>
              <a:buNone/>
            </a:pPr>
            <a:r>
              <a:rPr lang="en" sz="1000"/>
              <a:t>12</a:t>
            </a:r>
          </a:p>
          <a:p>
            <a:pPr indent="0" lvl="0" marL="0" rtl="0">
              <a:lnSpc>
                <a:spcPct val="115000"/>
              </a:lnSpc>
              <a:spcBef>
                <a:spcPts val="0"/>
              </a:spcBef>
              <a:buNone/>
            </a:pPr>
            <a:r>
              <a:rPr lang="en" sz="1000">
                <a:solidFill>
                  <a:srgbClr val="0097A7"/>
                </a:solidFill>
              </a:rPr>
              <a:t>13</a:t>
            </a:r>
          </a:p>
          <a:p>
            <a:pPr indent="0" lvl="0" marL="0" rtl="0">
              <a:lnSpc>
                <a:spcPct val="115000"/>
              </a:lnSpc>
              <a:spcBef>
                <a:spcPts val="0"/>
              </a:spcBef>
              <a:buNone/>
            </a:pPr>
            <a:r>
              <a:rPr lang="en" sz="1000">
                <a:solidFill>
                  <a:srgbClr val="0097A7"/>
                </a:solidFill>
              </a:rPr>
              <a:t>14</a:t>
            </a:r>
          </a:p>
          <a:p>
            <a:pPr indent="0" lvl="0" marL="0" rtl="0">
              <a:lnSpc>
                <a:spcPct val="115000"/>
              </a:lnSpc>
              <a:spcBef>
                <a:spcPts val="0"/>
              </a:spcBef>
              <a:buNone/>
            </a:pPr>
            <a:r>
              <a:rPr lang="en" sz="1000">
                <a:solidFill>
                  <a:srgbClr val="0097A7"/>
                </a:solidFill>
              </a:rPr>
              <a:t>15</a:t>
            </a:r>
          </a:p>
          <a:p>
            <a:pPr indent="0" lvl="0" marL="0" rtl="0">
              <a:lnSpc>
                <a:spcPct val="115000"/>
              </a:lnSpc>
              <a:spcBef>
                <a:spcPts val="0"/>
              </a:spcBef>
              <a:buNone/>
            </a:pPr>
            <a:r>
              <a:rPr lang="en" sz="1000"/>
              <a:t>16</a:t>
            </a:r>
          </a:p>
          <a:p>
            <a:pPr indent="0" lvl="0" marL="0" rtl="0">
              <a:lnSpc>
                <a:spcPct val="115000"/>
              </a:lnSpc>
              <a:spcBef>
                <a:spcPts val="0"/>
              </a:spcBef>
              <a:buNone/>
            </a:pPr>
            <a:r>
              <a:rPr lang="en" sz="1000"/>
              <a:t>17</a:t>
            </a:r>
          </a:p>
          <a:p>
            <a:pPr indent="0" lvl="0" marL="0" rtl="0">
              <a:lnSpc>
                <a:spcPct val="115000"/>
              </a:lnSpc>
              <a:spcBef>
                <a:spcPts val="0"/>
              </a:spcBef>
              <a:buNone/>
            </a:pPr>
            <a:r>
              <a:rPr lang="en" sz="1000"/>
              <a:t>18</a:t>
            </a:r>
          </a:p>
        </p:txBody>
      </p:sp>
      <p:sp>
        <p:nvSpPr>
          <p:cNvPr id="290" name="Shape 290"/>
          <p:cNvSpPr txBox="1"/>
          <p:nvPr/>
        </p:nvSpPr>
        <p:spPr>
          <a:xfrm>
            <a:off x="4068175" y="875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000"/>
              <a:t>sum:</a:t>
            </a:r>
          </a:p>
          <a:p>
            <a:pPr indent="0" lvl="0" marL="457200" rtl="0">
              <a:lnSpc>
                <a:spcPct val="115000"/>
              </a:lnSpc>
              <a:spcBef>
                <a:spcPts val="0"/>
              </a:spcBef>
              <a:buNone/>
            </a:pPr>
            <a:r>
              <a:rPr lang="en" sz="1000"/>
              <a:t>pushl	%ebp</a:t>
            </a:r>
          </a:p>
          <a:p>
            <a:pPr indent="0" lvl="0" marL="457200" rtl="0">
              <a:lnSpc>
                <a:spcPct val="115000"/>
              </a:lnSpc>
              <a:spcBef>
                <a:spcPts val="0"/>
              </a:spcBef>
              <a:buNone/>
            </a:pPr>
            <a:r>
              <a:rPr lang="en" sz="1000"/>
              <a:t>movl	%esp, %ebp</a:t>
            </a:r>
          </a:p>
          <a:p>
            <a:pPr indent="0" lvl="0" marL="457200" rtl="0">
              <a:lnSpc>
                <a:spcPct val="115000"/>
              </a:lnSpc>
              <a:spcBef>
                <a:spcPts val="0"/>
              </a:spcBef>
              <a:buNone/>
            </a:pPr>
            <a:r>
              <a:rPr lang="en" sz="1000"/>
              <a:t>subl	$16, %esp	</a:t>
            </a:r>
          </a:p>
          <a:p>
            <a:pPr indent="457200" lvl="0" rtl="0">
              <a:lnSpc>
                <a:spcPct val="115000"/>
              </a:lnSpc>
              <a:spcBef>
                <a:spcPts val="0"/>
              </a:spcBef>
              <a:buNone/>
            </a:pPr>
            <a:r>
              <a:rPr lang="en" sz="1000"/>
              <a:t>movl	$0, -8(%ebp)	</a:t>
            </a:r>
          </a:p>
          <a:p>
            <a:pPr indent="0" lvl="0" marL="457200" rtl="0">
              <a:lnSpc>
                <a:spcPct val="115000"/>
              </a:lnSpc>
              <a:spcBef>
                <a:spcPts val="0"/>
              </a:spcBef>
              <a:buNone/>
            </a:pPr>
            <a:r>
              <a:rPr lang="en" sz="1000"/>
              <a:t>movl	$0, -4(%ebp)	</a:t>
            </a:r>
          </a:p>
          <a:p>
            <a:pPr indent="0" lvl="0" marL="457200" rtl="0">
              <a:lnSpc>
                <a:spcPct val="115000"/>
              </a:lnSpc>
              <a:spcBef>
                <a:spcPts val="0"/>
              </a:spcBef>
              <a:buNone/>
            </a:pPr>
            <a:r>
              <a:rPr lang="en" sz="1000"/>
              <a:t>jmp	.L2</a:t>
            </a:r>
          </a:p>
          <a:p>
            <a:pPr lvl="0" rtl="0">
              <a:lnSpc>
                <a:spcPct val="115000"/>
              </a:lnSpc>
              <a:spcBef>
                <a:spcPts val="0"/>
              </a:spcBef>
              <a:buNone/>
            </a:pPr>
            <a:r>
              <a:rPr lang="en" sz="1000"/>
              <a:t>.L3:</a:t>
            </a:r>
          </a:p>
          <a:p>
            <a:pPr indent="0" lvl="0" marL="457200" rtl="0">
              <a:lnSpc>
                <a:spcPct val="115000"/>
              </a:lnSpc>
              <a:spcBef>
                <a:spcPts val="0"/>
              </a:spcBef>
              <a:buNone/>
            </a:pPr>
            <a:r>
              <a:rPr lang="en" sz="1000"/>
              <a:t>movl	-4(%ebp), %eax</a:t>
            </a:r>
          </a:p>
          <a:p>
            <a:pPr indent="0" lvl="0" marL="457200" rtl="0">
              <a:lnSpc>
                <a:spcPct val="115000"/>
              </a:lnSpc>
              <a:spcBef>
                <a:spcPts val="0"/>
              </a:spcBef>
              <a:buNone/>
            </a:pPr>
            <a:r>
              <a:rPr lang="en" sz="1000"/>
              <a:t>addl	%eax, -8(%ebp)</a:t>
            </a:r>
          </a:p>
          <a:p>
            <a:pPr indent="0" lvl="0" marL="457200" rtl="0">
              <a:lnSpc>
                <a:spcPct val="115000"/>
              </a:lnSpc>
              <a:spcBef>
                <a:spcPts val="0"/>
              </a:spcBef>
              <a:buNone/>
            </a:pPr>
            <a:r>
              <a:rPr lang="en" sz="1000"/>
              <a:t>addl	$1, -4(%ebp)</a:t>
            </a:r>
          </a:p>
          <a:p>
            <a:pPr lvl="0" rtl="0">
              <a:lnSpc>
                <a:spcPct val="115000"/>
              </a:lnSpc>
              <a:spcBef>
                <a:spcPts val="0"/>
              </a:spcBef>
              <a:buNone/>
            </a:pPr>
            <a:r>
              <a:rPr lang="en" sz="1000"/>
              <a:t>.L2:</a:t>
            </a:r>
          </a:p>
          <a:p>
            <a:pPr indent="0" lvl="0" marL="457200" rtl="0">
              <a:lnSpc>
                <a:spcPct val="115000"/>
              </a:lnSpc>
              <a:spcBef>
                <a:spcPts val="0"/>
              </a:spcBef>
              <a:buNone/>
            </a:pPr>
            <a:r>
              <a:rPr lang="en" sz="1000">
                <a:solidFill>
                  <a:srgbClr val="0097A7"/>
                </a:solidFill>
              </a:rPr>
              <a:t>movl	-4(%ebp), %eax</a:t>
            </a:r>
          </a:p>
          <a:p>
            <a:pPr indent="0" lvl="0" marL="457200" rtl="0">
              <a:lnSpc>
                <a:spcPct val="115000"/>
              </a:lnSpc>
              <a:spcBef>
                <a:spcPts val="0"/>
              </a:spcBef>
              <a:buNone/>
            </a:pPr>
            <a:r>
              <a:rPr lang="en" sz="1000">
                <a:solidFill>
                  <a:srgbClr val="0097A7"/>
                </a:solidFill>
              </a:rPr>
              <a:t>cmpl	8(%ebp), %eax</a:t>
            </a:r>
          </a:p>
          <a:p>
            <a:pPr indent="0" lvl="0" marL="457200" rtl="0">
              <a:lnSpc>
                <a:spcPct val="115000"/>
              </a:lnSpc>
              <a:spcBef>
                <a:spcPts val="0"/>
              </a:spcBef>
              <a:buNone/>
            </a:pPr>
            <a:r>
              <a:rPr lang="en" sz="1000">
                <a:solidFill>
                  <a:srgbClr val="0097A7"/>
                </a:solidFill>
              </a:rPr>
              <a:t>jl	.L3</a:t>
            </a:r>
          </a:p>
          <a:p>
            <a:pPr indent="0" lvl="0" marL="457200" rtl="0">
              <a:lnSpc>
                <a:spcPct val="115000"/>
              </a:lnSpc>
              <a:spcBef>
                <a:spcPts val="0"/>
              </a:spcBef>
              <a:buNone/>
            </a:pPr>
            <a:r>
              <a:rPr lang="en" sz="1000"/>
              <a:t>movl	-8(%ebp), %eax</a:t>
            </a:r>
          </a:p>
          <a:p>
            <a:pPr indent="0" lvl="0" marL="457200" rtl="0">
              <a:lnSpc>
                <a:spcPct val="115000"/>
              </a:lnSpc>
              <a:spcBef>
                <a:spcPts val="0"/>
              </a:spcBef>
              <a:buNone/>
            </a:pPr>
            <a:r>
              <a:rPr lang="en" sz="1000"/>
              <a:t>leave</a:t>
            </a:r>
          </a:p>
          <a:p>
            <a:pPr indent="0" lvl="0" marL="457200" rtl="0">
              <a:lnSpc>
                <a:spcPct val="115000"/>
              </a:lnSpc>
              <a:spcBef>
                <a:spcPts val="0"/>
              </a:spcBef>
              <a:buNone/>
            </a:pPr>
            <a:r>
              <a:rPr lang="en" sz="1000"/>
              <a:t>ret</a:t>
            </a:r>
          </a:p>
        </p:txBody>
      </p:sp>
      <p:sp>
        <p:nvSpPr>
          <p:cNvPr id="291" name="Shape 291"/>
          <p:cNvSpPr txBox="1"/>
          <p:nvPr>
            <p:ph idx="1" type="body"/>
          </p:nvPr>
        </p:nvSpPr>
        <p:spPr>
          <a:xfrm>
            <a:off x="311700" y="1152475"/>
            <a:ext cx="2934000" cy="3416400"/>
          </a:xfrm>
          <a:prstGeom prst="rect">
            <a:avLst/>
          </a:prstGeom>
        </p:spPr>
        <p:txBody>
          <a:bodyPr anchorCtr="0" anchor="t" bIns="91425" lIns="91425" rIns="91425" tIns="91425">
            <a:noAutofit/>
          </a:bodyPr>
          <a:lstStyle/>
          <a:p>
            <a:pPr lvl="0" rtl="0">
              <a:spcBef>
                <a:spcPts val="0"/>
              </a:spcBef>
              <a:buNone/>
            </a:pPr>
            <a:r>
              <a:rPr lang="en" sz="1200">
                <a:solidFill>
                  <a:srgbClr val="000000"/>
                </a:solidFill>
                <a:latin typeface="Arial"/>
                <a:ea typeface="Arial"/>
                <a:cs typeface="Arial"/>
                <a:sym typeface="Arial"/>
              </a:rPr>
              <a:t>int sum(int count) {</a:t>
            </a:r>
          </a:p>
          <a:p>
            <a:pPr indent="457200" lvl="0" rtl="0">
              <a:spcBef>
                <a:spcPts val="0"/>
              </a:spcBef>
              <a:buNone/>
            </a:pPr>
            <a:r>
              <a:rPr lang="en" sz="1200">
                <a:solidFill>
                  <a:srgbClr val="000000"/>
                </a:solidFill>
                <a:latin typeface="Arial"/>
                <a:ea typeface="Arial"/>
                <a:cs typeface="Arial"/>
                <a:sym typeface="Arial"/>
              </a:rPr>
              <a:t>int i;</a:t>
            </a:r>
          </a:p>
          <a:p>
            <a:pPr indent="457200" lvl="0" rtl="0">
              <a:spcBef>
                <a:spcPts val="0"/>
              </a:spcBef>
              <a:buNone/>
            </a:pPr>
            <a:r>
              <a:rPr lang="en" sz="1200">
                <a:solidFill>
                  <a:srgbClr val="000000"/>
                </a:solidFill>
                <a:latin typeface="Arial"/>
                <a:ea typeface="Arial"/>
                <a:cs typeface="Arial"/>
                <a:sym typeface="Arial"/>
              </a:rPr>
              <a:t>int sum = 0;</a:t>
            </a:r>
          </a:p>
          <a:p>
            <a:pPr indent="457200" lvl="0" rtl="0">
              <a:spcBef>
                <a:spcPts val="0"/>
              </a:spcBef>
              <a:buNone/>
            </a:pPr>
            <a:r>
              <a:rPr lang="en" sz="1200">
                <a:solidFill>
                  <a:srgbClr val="000000"/>
                </a:solidFill>
                <a:latin typeface="Arial"/>
                <a:ea typeface="Arial"/>
                <a:cs typeface="Arial"/>
                <a:sym typeface="Arial"/>
              </a:rPr>
              <a:t>for (i = 0; </a:t>
            </a:r>
            <a:r>
              <a:rPr lang="en" sz="1200">
                <a:solidFill>
                  <a:srgbClr val="0097A7"/>
                </a:solidFill>
                <a:latin typeface="Arial"/>
                <a:ea typeface="Arial"/>
                <a:cs typeface="Arial"/>
                <a:sym typeface="Arial"/>
              </a:rPr>
              <a:t>i &lt; count</a:t>
            </a:r>
            <a:r>
              <a:rPr lang="en" sz="1200">
                <a:solidFill>
                  <a:srgbClr val="000000"/>
                </a:solidFill>
                <a:latin typeface="Arial"/>
                <a:ea typeface="Arial"/>
                <a:cs typeface="Arial"/>
                <a:sym typeface="Arial"/>
              </a:rPr>
              <a:t>; ++i) {</a:t>
            </a:r>
          </a:p>
          <a:p>
            <a:pPr lvl="0" rtl="0">
              <a:spcBef>
                <a:spcPts val="0"/>
              </a:spcBef>
              <a:buNone/>
            </a:pPr>
            <a:r>
              <a:rPr lang="en" sz="1200">
                <a:solidFill>
                  <a:srgbClr val="000000"/>
                </a:solidFill>
                <a:latin typeface="Arial"/>
                <a:ea typeface="Arial"/>
                <a:cs typeface="Arial"/>
                <a:sym typeface="Arial"/>
              </a:rPr>
              <a:t>    		sum += i;</a:t>
            </a:r>
          </a:p>
          <a:p>
            <a:pPr lvl="0" rtl="0">
              <a:spcBef>
                <a:spcPts val="0"/>
              </a:spcBef>
              <a:buNone/>
            </a:pPr>
            <a:r>
              <a:rPr lang="en" sz="1200">
                <a:solidFill>
                  <a:srgbClr val="000000"/>
                </a:solidFill>
                <a:latin typeface="Arial"/>
                <a:ea typeface="Arial"/>
                <a:cs typeface="Arial"/>
                <a:sym typeface="Arial"/>
              </a:rPr>
              <a:t>  	}</a:t>
            </a:r>
          </a:p>
          <a:p>
            <a:pPr lvl="0" rtl="0">
              <a:spcBef>
                <a:spcPts val="0"/>
              </a:spcBef>
              <a:buNone/>
            </a:pPr>
            <a:r>
              <a:rPr lang="en" sz="1200">
                <a:solidFill>
                  <a:srgbClr val="000000"/>
                </a:solidFill>
                <a:latin typeface="Arial"/>
                <a:ea typeface="Arial"/>
                <a:cs typeface="Arial"/>
                <a:sym typeface="Arial"/>
              </a:rPr>
              <a:t>  	return sum;</a:t>
            </a:r>
          </a:p>
          <a:p>
            <a:pPr lvl="0" rtl="0">
              <a:spcBef>
                <a:spcPts val="0"/>
              </a:spcBef>
              <a:buNone/>
            </a:pPr>
            <a:r>
              <a:rPr lang="en" sz="1200">
                <a:solidFill>
                  <a:srgbClr val="000000"/>
                </a:solidFill>
                <a:latin typeface="Arial"/>
                <a:ea typeface="Arial"/>
                <a:cs typeface="Arial"/>
                <a:sym typeface="Arial"/>
              </a:rPr>
              <a:t>}</a:t>
            </a:r>
          </a:p>
          <a:p>
            <a:pPr lvl="0" rtl="0">
              <a:spcBef>
                <a:spcPts val="0"/>
              </a:spcBef>
              <a:buNone/>
            </a:pPr>
            <a:r>
              <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C to Assembly</a:t>
            </a:r>
          </a:p>
        </p:txBody>
      </p:sp>
      <p:sp>
        <p:nvSpPr>
          <p:cNvPr id="297" name="Shape 297"/>
          <p:cNvSpPr txBox="1"/>
          <p:nvPr/>
        </p:nvSpPr>
        <p:spPr>
          <a:xfrm>
            <a:off x="7630825" y="101772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rPr lang="en" sz="1000"/>
              <a:t>sum = 0</a:t>
            </a:r>
          </a:p>
          <a:p>
            <a:pPr indent="0" lvl="0" marL="0" rtl="0">
              <a:lnSpc>
                <a:spcPct val="115000"/>
              </a:lnSpc>
              <a:spcBef>
                <a:spcPts val="0"/>
              </a:spcBef>
              <a:buNone/>
            </a:pPr>
            <a:r>
              <a:rPr lang="en" sz="1000"/>
              <a:t>i = 0</a:t>
            </a:r>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lvl="0" rtl="0">
              <a:lnSpc>
                <a:spcPct val="115000"/>
              </a:lnSpc>
              <a:spcBef>
                <a:spcPts val="0"/>
              </a:spcBef>
              <a:buClr>
                <a:schemeClr val="dk1"/>
              </a:buClr>
              <a:buSzPct val="110000"/>
              <a:buFont typeface="Arial"/>
              <a:buNone/>
            </a:pPr>
            <a:r>
              <a:rPr lang="en" sz="1000">
                <a:solidFill>
                  <a:schemeClr val="accent5"/>
                </a:solidFill>
              </a:rPr>
              <a:t>sum += i</a:t>
            </a:r>
          </a:p>
          <a:p>
            <a:pPr lvl="0" rtl="0">
              <a:lnSpc>
                <a:spcPct val="115000"/>
              </a:lnSpc>
              <a:spcBef>
                <a:spcPts val="0"/>
              </a:spcBef>
              <a:buClr>
                <a:schemeClr val="dk1"/>
              </a:buClr>
              <a:buSzPct val="110000"/>
              <a:buFont typeface="Arial"/>
              <a:buNone/>
            </a:pPr>
            <a:r>
              <a:rPr lang="en" sz="1000">
                <a:solidFill>
                  <a:schemeClr val="accent5"/>
                </a:solidFill>
              </a:rPr>
              <a:t>++i</a:t>
            </a:r>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rPr lang="en" sz="1000"/>
              <a:t>i &lt; count</a:t>
            </a:r>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p:txBody>
      </p:sp>
      <p:sp>
        <p:nvSpPr>
          <p:cNvPr id="298" name="Shape 298"/>
          <p:cNvSpPr txBox="1"/>
          <p:nvPr/>
        </p:nvSpPr>
        <p:spPr>
          <a:xfrm>
            <a:off x="6404700" y="87587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p>
          <a:p>
            <a:pPr indent="0" lvl="0" marL="0" rtl="0">
              <a:lnSpc>
                <a:spcPct val="115000"/>
              </a:lnSpc>
              <a:spcBef>
                <a:spcPts val="0"/>
              </a:spcBef>
              <a:buNone/>
            </a:pPr>
            <a:r>
              <a:rPr lang="en" sz="1000"/>
              <a:t>save base pointer</a:t>
            </a:r>
          </a:p>
          <a:p>
            <a:pPr indent="0" lvl="0" marL="0" rtl="0">
              <a:lnSpc>
                <a:spcPct val="115000"/>
              </a:lnSpc>
              <a:spcBef>
                <a:spcPts val="0"/>
              </a:spcBef>
              <a:buNone/>
            </a:pPr>
            <a:r>
              <a:rPr lang="en" sz="1000"/>
              <a:t>ebp = esp</a:t>
            </a:r>
          </a:p>
          <a:p>
            <a:pPr indent="0" lvl="0" marL="0" rtl="0">
              <a:lnSpc>
                <a:spcPct val="115000"/>
              </a:lnSpc>
              <a:spcBef>
                <a:spcPts val="0"/>
              </a:spcBef>
              <a:buNone/>
            </a:pPr>
            <a:r>
              <a:rPr lang="en" sz="1000"/>
              <a:t>grow stack </a:t>
            </a:r>
          </a:p>
          <a:p>
            <a:pPr indent="0" lvl="0" marL="0" rtl="0">
              <a:lnSpc>
                <a:spcPct val="115000"/>
              </a:lnSpc>
              <a:spcBef>
                <a:spcPts val="0"/>
              </a:spcBef>
              <a:buNone/>
            </a:pPr>
            <a:r>
              <a:rPr lang="en" sz="1000"/>
              <a:t>A = 0</a:t>
            </a:r>
          </a:p>
          <a:p>
            <a:pPr indent="0" lvl="0" marL="0" rtl="0">
              <a:lnSpc>
                <a:spcPct val="115000"/>
              </a:lnSpc>
              <a:spcBef>
                <a:spcPts val="0"/>
              </a:spcBef>
              <a:buNone/>
            </a:pPr>
            <a:r>
              <a:rPr lang="en" sz="1000"/>
              <a:t>B = 0</a:t>
            </a:r>
          </a:p>
          <a:p>
            <a:pPr indent="0" lvl="0" marL="0" rtl="0">
              <a:lnSpc>
                <a:spcPct val="115000"/>
              </a:lnSpc>
              <a:spcBef>
                <a:spcPts val="0"/>
              </a:spcBef>
              <a:buNone/>
            </a:pPr>
            <a:r>
              <a:rPr lang="en" sz="1000"/>
              <a:t>jump to L2</a:t>
            </a:r>
          </a:p>
          <a:p>
            <a:pPr indent="0" lvl="0" marL="457200" rtl="0">
              <a:lnSpc>
                <a:spcPct val="115000"/>
              </a:lnSpc>
              <a:spcBef>
                <a:spcPts val="0"/>
              </a:spcBef>
              <a:buNone/>
            </a:pPr>
            <a:r>
              <a:t/>
            </a:r>
            <a:endParaRPr sz="1000"/>
          </a:p>
          <a:p>
            <a:pPr indent="0" lvl="0" marL="0" rtl="0">
              <a:lnSpc>
                <a:spcPct val="115000"/>
              </a:lnSpc>
              <a:spcBef>
                <a:spcPts val="0"/>
              </a:spcBef>
              <a:buNone/>
            </a:pPr>
            <a:r>
              <a:rPr lang="en" sz="1000"/>
              <a:t>eax = B</a:t>
            </a:r>
          </a:p>
          <a:p>
            <a:pPr indent="0" lvl="0" marL="0" rtl="0">
              <a:lnSpc>
                <a:spcPct val="115000"/>
              </a:lnSpc>
              <a:spcBef>
                <a:spcPts val="0"/>
              </a:spcBef>
              <a:buNone/>
            </a:pPr>
            <a:r>
              <a:rPr lang="en" sz="1000"/>
              <a:t>A += eax</a:t>
            </a:r>
          </a:p>
          <a:p>
            <a:pPr indent="0" lvl="0" marL="0" rtl="0">
              <a:lnSpc>
                <a:spcPct val="115000"/>
              </a:lnSpc>
              <a:spcBef>
                <a:spcPts val="0"/>
              </a:spcBef>
              <a:buNone/>
            </a:pPr>
            <a:r>
              <a:rPr lang="en" sz="1000"/>
              <a:t>B += 1</a:t>
            </a:r>
          </a:p>
          <a:p>
            <a:pPr indent="0" lvl="0" marL="457200" rtl="0">
              <a:lnSpc>
                <a:spcPct val="115000"/>
              </a:lnSpc>
              <a:spcBef>
                <a:spcPts val="0"/>
              </a:spcBef>
              <a:buNone/>
            </a:pPr>
            <a:r>
              <a:t/>
            </a:r>
            <a:endParaRPr sz="1000"/>
          </a:p>
          <a:p>
            <a:pPr indent="0" lvl="0" marL="0" rtl="0">
              <a:lnSpc>
                <a:spcPct val="115000"/>
              </a:lnSpc>
              <a:spcBef>
                <a:spcPts val="0"/>
              </a:spcBef>
              <a:buNone/>
            </a:pPr>
            <a:r>
              <a:rPr lang="en" sz="1000"/>
              <a:t>eax = B</a:t>
            </a:r>
          </a:p>
          <a:p>
            <a:pPr indent="0" lvl="0" marL="0" rtl="0">
              <a:lnSpc>
                <a:spcPct val="115000"/>
              </a:lnSpc>
              <a:spcBef>
                <a:spcPts val="0"/>
              </a:spcBef>
              <a:buNone/>
            </a:pPr>
            <a:r>
              <a:rPr lang="en" sz="1000"/>
              <a:t>compare eax with C</a:t>
            </a:r>
          </a:p>
          <a:p>
            <a:pPr indent="0" lvl="0" marL="0" rtl="0">
              <a:lnSpc>
                <a:spcPct val="115000"/>
              </a:lnSpc>
              <a:spcBef>
                <a:spcPts val="0"/>
              </a:spcBef>
              <a:buNone/>
            </a:pPr>
            <a:r>
              <a:rPr lang="en" sz="1000"/>
              <a:t>jump to L3 if eax &lt; C</a:t>
            </a:r>
          </a:p>
          <a:p>
            <a:pPr indent="0" lvl="0" marL="0" rtl="0">
              <a:lnSpc>
                <a:spcPct val="115000"/>
              </a:lnSpc>
              <a:spcBef>
                <a:spcPts val="0"/>
              </a:spcBef>
              <a:buNone/>
            </a:pPr>
            <a:r>
              <a:rPr lang="en" sz="1000"/>
              <a:t>eax = A</a:t>
            </a:r>
          </a:p>
          <a:p>
            <a:pPr indent="0" lvl="0" marL="0" rtl="0">
              <a:lnSpc>
                <a:spcPct val="115000"/>
              </a:lnSpc>
              <a:spcBef>
                <a:spcPts val="0"/>
              </a:spcBef>
              <a:buNone/>
            </a:pPr>
            <a:r>
              <a:rPr lang="en" sz="1000"/>
              <a:t>reset base pointer</a:t>
            </a:r>
          </a:p>
          <a:p>
            <a:pPr indent="0" lvl="0" marL="0" rtl="0">
              <a:lnSpc>
                <a:spcPct val="115000"/>
              </a:lnSpc>
              <a:spcBef>
                <a:spcPts val="0"/>
              </a:spcBef>
              <a:buNone/>
            </a:pPr>
            <a:r>
              <a:rPr lang="en" sz="1000"/>
              <a:t>reset instruction pointer</a:t>
            </a:r>
          </a:p>
        </p:txBody>
      </p:sp>
      <p:sp>
        <p:nvSpPr>
          <p:cNvPr id="299" name="Shape 299"/>
          <p:cNvSpPr txBox="1"/>
          <p:nvPr/>
        </p:nvSpPr>
        <p:spPr>
          <a:xfrm>
            <a:off x="3774000" y="875875"/>
            <a:ext cx="4317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000"/>
              <a:t>1</a:t>
            </a:r>
          </a:p>
          <a:p>
            <a:pPr indent="0" lvl="0" marL="0" rtl="0">
              <a:lnSpc>
                <a:spcPct val="115000"/>
              </a:lnSpc>
              <a:spcBef>
                <a:spcPts val="0"/>
              </a:spcBef>
              <a:buNone/>
            </a:pPr>
            <a:r>
              <a:rPr lang="en" sz="1000"/>
              <a:t>2</a:t>
            </a:r>
          </a:p>
          <a:p>
            <a:pPr indent="0" lvl="0" marL="0" rtl="0">
              <a:lnSpc>
                <a:spcPct val="115000"/>
              </a:lnSpc>
              <a:spcBef>
                <a:spcPts val="0"/>
              </a:spcBef>
              <a:buNone/>
            </a:pPr>
            <a:r>
              <a:rPr lang="en" sz="1000"/>
              <a:t>3</a:t>
            </a:r>
          </a:p>
          <a:p>
            <a:pPr indent="0" lvl="0" marL="0" rtl="0">
              <a:lnSpc>
                <a:spcPct val="115000"/>
              </a:lnSpc>
              <a:spcBef>
                <a:spcPts val="0"/>
              </a:spcBef>
              <a:buNone/>
            </a:pPr>
            <a:r>
              <a:rPr lang="en" sz="1000"/>
              <a:t>4</a:t>
            </a:r>
          </a:p>
          <a:p>
            <a:pPr indent="0" lvl="0" marL="0" rtl="0">
              <a:lnSpc>
                <a:spcPct val="115000"/>
              </a:lnSpc>
              <a:spcBef>
                <a:spcPts val="0"/>
              </a:spcBef>
              <a:buNone/>
            </a:pPr>
            <a:r>
              <a:rPr lang="en" sz="1000"/>
              <a:t>5</a:t>
            </a:r>
          </a:p>
          <a:p>
            <a:pPr indent="0" lvl="0" marL="0" rtl="0">
              <a:lnSpc>
                <a:spcPct val="115000"/>
              </a:lnSpc>
              <a:spcBef>
                <a:spcPts val="0"/>
              </a:spcBef>
              <a:buNone/>
            </a:pPr>
            <a:r>
              <a:rPr lang="en" sz="1000"/>
              <a:t>6</a:t>
            </a:r>
          </a:p>
          <a:p>
            <a:pPr indent="0" lvl="0" marL="0" rtl="0">
              <a:lnSpc>
                <a:spcPct val="115000"/>
              </a:lnSpc>
              <a:spcBef>
                <a:spcPts val="0"/>
              </a:spcBef>
              <a:buNone/>
            </a:pPr>
            <a:r>
              <a:rPr lang="en" sz="1000"/>
              <a:t>7</a:t>
            </a:r>
          </a:p>
          <a:p>
            <a:pPr indent="0" lvl="0" marL="0" rtl="0">
              <a:lnSpc>
                <a:spcPct val="115000"/>
              </a:lnSpc>
              <a:spcBef>
                <a:spcPts val="0"/>
              </a:spcBef>
              <a:buNone/>
            </a:pPr>
            <a:r>
              <a:rPr lang="en" sz="1000"/>
              <a:t>8</a:t>
            </a:r>
          </a:p>
          <a:p>
            <a:pPr indent="0" lvl="0" marL="0" rtl="0">
              <a:lnSpc>
                <a:spcPct val="115000"/>
              </a:lnSpc>
              <a:spcBef>
                <a:spcPts val="0"/>
              </a:spcBef>
              <a:buNone/>
            </a:pPr>
            <a:r>
              <a:rPr lang="en" sz="1000">
                <a:solidFill>
                  <a:srgbClr val="0097A7"/>
                </a:solidFill>
              </a:rPr>
              <a:t>9</a:t>
            </a:r>
          </a:p>
          <a:p>
            <a:pPr indent="0" lvl="0" marL="0" rtl="0">
              <a:lnSpc>
                <a:spcPct val="115000"/>
              </a:lnSpc>
              <a:spcBef>
                <a:spcPts val="0"/>
              </a:spcBef>
              <a:buNone/>
            </a:pPr>
            <a:r>
              <a:rPr lang="en" sz="1000">
                <a:solidFill>
                  <a:srgbClr val="0097A7"/>
                </a:solidFill>
              </a:rPr>
              <a:t>10</a:t>
            </a:r>
          </a:p>
          <a:p>
            <a:pPr indent="0" lvl="0" marL="0" rtl="0">
              <a:lnSpc>
                <a:spcPct val="115000"/>
              </a:lnSpc>
              <a:spcBef>
                <a:spcPts val="0"/>
              </a:spcBef>
              <a:buNone/>
            </a:pPr>
            <a:r>
              <a:rPr lang="en" sz="1000">
                <a:solidFill>
                  <a:srgbClr val="0097A7"/>
                </a:solidFill>
              </a:rPr>
              <a:t>11</a:t>
            </a:r>
          </a:p>
          <a:p>
            <a:pPr indent="0" lvl="0" marL="0" rtl="0">
              <a:lnSpc>
                <a:spcPct val="115000"/>
              </a:lnSpc>
              <a:spcBef>
                <a:spcPts val="0"/>
              </a:spcBef>
              <a:buNone/>
            </a:pPr>
            <a:r>
              <a:rPr lang="en" sz="1000"/>
              <a:t>12</a:t>
            </a:r>
          </a:p>
          <a:p>
            <a:pPr indent="0" lvl="0" marL="0" rtl="0">
              <a:lnSpc>
                <a:spcPct val="115000"/>
              </a:lnSpc>
              <a:spcBef>
                <a:spcPts val="0"/>
              </a:spcBef>
              <a:buNone/>
            </a:pPr>
            <a:r>
              <a:rPr lang="en" sz="1000"/>
              <a:t>13</a:t>
            </a:r>
          </a:p>
          <a:p>
            <a:pPr indent="0" lvl="0" marL="0" rtl="0">
              <a:lnSpc>
                <a:spcPct val="115000"/>
              </a:lnSpc>
              <a:spcBef>
                <a:spcPts val="0"/>
              </a:spcBef>
              <a:buNone/>
            </a:pPr>
            <a:r>
              <a:rPr lang="en" sz="1000"/>
              <a:t>14</a:t>
            </a:r>
          </a:p>
          <a:p>
            <a:pPr indent="0" lvl="0" marL="0" rtl="0">
              <a:lnSpc>
                <a:spcPct val="115000"/>
              </a:lnSpc>
              <a:spcBef>
                <a:spcPts val="0"/>
              </a:spcBef>
              <a:buNone/>
            </a:pPr>
            <a:r>
              <a:rPr lang="en" sz="1000"/>
              <a:t>15</a:t>
            </a:r>
          </a:p>
          <a:p>
            <a:pPr indent="0" lvl="0" marL="0" rtl="0">
              <a:lnSpc>
                <a:spcPct val="115000"/>
              </a:lnSpc>
              <a:spcBef>
                <a:spcPts val="0"/>
              </a:spcBef>
              <a:buNone/>
            </a:pPr>
            <a:r>
              <a:rPr lang="en" sz="1000"/>
              <a:t>16</a:t>
            </a:r>
          </a:p>
          <a:p>
            <a:pPr indent="0" lvl="0" marL="0" rtl="0">
              <a:lnSpc>
                <a:spcPct val="115000"/>
              </a:lnSpc>
              <a:spcBef>
                <a:spcPts val="0"/>
              </a:spcBef>
              <a:buNone/>
            </a:pPr>
            <a:r>
              <a:rPr lang="en" sz="1000"/>
              <a:t>17</a:t>
            </a:r>
          </a:p>
          <a:p>
            <a:pPr indent="0" lvl="0" marL="0" rtl="0">
              <a:lnSpc>
                <a:spcPct val="115000"/>
              </a:lnSpc>
              <a:spcBef>
                <a:spcPts val="0"/>
              </a:spcBef>
              <a:buNone/>
            </a:pPr>
            <a:r>
              <a:rPr lang="en" sz="1000"/>
              <a:t>18</a:t>
            </a:r>
          </a:p>
        </p:txBody>
      </p:sp>
      <p:sp>
        <p:nvSpPr>
          <p:cNvPr id="300" name="Shape 300"/>
          <p:cNvSpPr txBox="1"/>
          <p:nvPr/>
        </p:nvSpPr>
        <p:spPr>
          <a:xfrm>
            <a:off x="4068175" y="875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000"/>
              <a:t>sum:</a:t>
            </a:r>
          </a:p>
          <a:p>
            <a:pPr indent="0" lvl="0" marL="457200" rtl="0">
              <a:lnSpc>
                <a:spcPct val="115000"/>
              </a:lnSpc>
              <a:spcBef>
                <a:spcPts val="0"/>
              </a:spcBef>
              <a:buNone/>
            </a:pPr>
            <a:r>
              <a:rPr lang="en" sz="1000"/>
              <a:t>pushl	%ebp</a:t>
            </a:r>
          </a:p>
          <a:p>
            <a:pPr indent="0" lvl="0" marL="457200" rtl="0">
              <a:lnSpc>
                <a:spcPct val="115000"/>
              </a:lnSpc>
              <a:spcBef>
                <a:spcPts val="0"/>
              </a:spcBef>
              <a:buNone/>
            </a:pPr>
            <a:r>
              <a:rPr lang="en" sz="1000"/>
              <a:t>movl	%esp, %ebp</a:t>
            </a:r>
          </a:p>
          <a:p>
            <a:pPr indent="0" lvl="0" marL="457200" rtl="0">
              <a:lnSpc>
                <a:spcPct val="115000"/>
              </a:lnSpc>
              <a:spcBef>
                <a:spcPts val="0"/>
              </a:spcBef>
              <a:buNone/>
            </a:pPr>
            <a:r>
              <a:rPr lang="en" sz="1000"/>
              <a:t>subl	$16, %esp	</a:t>
            </a:r>
          </a:p>
          <a:p>
            <a:pPr indent="457200" lvl="0" rtl="0">
              <a:lnSpc>
                <a:spcPct val="115000"/>
              </a:lnSpc>
              <a:spcBef>
                <a:spcPts val="0"/>
              </a:spcBef>
              <a:buNone/>
            </a:pPr>
            <a:r>
              <a:rPr lang="en" sz="1000"/>
              <a:t>movl	$0, -8(%ebp)	</a:t>
            </a:r>
          </a:p>
          <a:p>
            <a:pPr indent="0" lvl="0" marL="457200" rtl="0">
              <a:lnSpc>
                <a:spcPct val="115000"/>
              </a:lnSpc>
              <a:spcBef>
                <a:spcPts val="0"/>
              </a:spcBef>
              <a:buNone/>
            </a:pPr>
            <a:r>
              <a:rPr lang="en" sz="1000"/>
              <a:t>movl	$0, -4(%ebp)	</a:t>
            </a:r>
          </a:p>
          <a:p>
            <a:pPr indent="0" lvl="0" marL="457200" rtl="0">
              <a:lnSpc>
                <a:spcPct val="115000"/>
              </a:lnSpc>
              <a:spcBef>
                <a:spcPts val="0"/>
              </a:spcBef>
              <a:buNone/>
            </a:pPr>
            <a:r>
              <a:rPr lang="en" sz="1000"/>
              <a:t>jmp	.L2</a:t>
            </a:r>
          </a:p>
          <a:p>
            <a:pPr lvl="0" rtl="0">
              <a:lnSpc>
                <a:spcPct val="115000"/>
              </a:lnSpc>
              <a:spcBef>
                <a:spcPts val="0"/>
              </a:spcBef>
              <a:buNone/>
            </a:pPr>
            <a:r>
              <a:rPr lang="en" sz="1000"/>
              <a:t>.L3:</a:t>
            </a:r>
          </a:p>
          <a:p>
            <a:pPr indent="0" lvl="0" marL="457200" rtl="0">
              <a:lnSpc>
                <a:spcPct val="115000"/>
              </a:lnSpc>
              <a:spcBef>
                <a:spcPts val="0"/>
              </a:spcBef>
              <a:buNone/>
            </a:pPr>
            <a:r>
              <a:rPr lang="en" sz="1000">
                <a:solidFill>
                  <a:srgbClr val="0097A7"/>
                </a:solidFill>
              </a:rPr>
              <a:t>movl	-4(%ebp), %eax</a:t>
            </a:r>
          </a:p>
          <a:p>
            <a:pPr indent="0" lvl="0" marL="457200" rtl="0">
              <a:lnSpc>
                <a:spcPct val="115000"/>
              </a:lnSpc>
              <a:spcBef>
                <a:spcPts val="0"/>
              </a:spcBef>
              <a:buNone/>
            </a:pPr>
            <a:r>
              <a:rPr lang="en" sz="1000">
                <a:solidFill>
                  <a:srgbClr val="0097A7"/>
                </a:solidFill>
              </a:rPr>
              <a:t>addl	%eax, -8(%ebp)</a:t>
            </a:r>
          </a:p>
          <a:p>
            <a:pPr indent="0" lvl="0" marL="457200" rtl="0">
              <a:lnSpc>
                <a:spcPct val="115000"/>
              </a:lnSpc>
              <a:spcBef>
                <a:spcPts val="0"/>
              </a:spcBef>
              <a:buNone/>
            </a:pPr>
            <a:r>
              <a:rPr lang="en" sz="1000">
                <a:solidFill>
                  <a:srgbClr val="0097A7"/>
                </a:solidFill>
              </a:rPr>
              <a:t>addl	$1, -4(%ebp)</a:t>
            </a:r>
          </a:p>
          <a:p>
            <a:pPr lvl="0" rtl="0">
              <a:lnSpc>
                <a:spcPct val="115000"/>
              </a:lnSpc>
              <a:spcBef>
                <a:spcPts val="0"/>
              </a:spcBef>
              <a:buNone/>
            </a:pPr>
            <a:r>
              <a:rPr lang="en" sz="1000"/>
              <a:t>.L2:</a:t>
            </a:r>
          </a:p>
          <a:p>
            <a:pPr indent="0" lvl="0" marL="457200" rtl="0">
              <a:lnSpc>
                <a:spcPct val="115000"/>
              </a:lnSpc>
              <a:spcBef>
                <a:spcPts val="0"/>
              </a:spcBef>
              <a:buNone/>
            </a:pPr>
            <a:r>
              <a:rPr lang="en" sz="1000"/>
              <a:t>movl	-4(%ebp), %eax</a:t>
            </a:r>
          </a:p>
          <a:p>
            <a:pPr indent="0" lvl="0" marL="457200" rtl="0">
              <a:lnSpc>
                <a:spcPct val="115000"/>
              </a:lnSpc>
              <a:spcBef>
                <a:spcPts val="0"/>
              </a:spcBef>
              <a:buNone/>
            </a:pPr>
            <a:r>
              <a:rPr lang="en" sz="1000"/>
              <a:t>cmpl	8(%ebp), %eax</a:t>
            </a:r>
          </a:p>
          <a:p>
            <a:pPr indent="0" lvl="0" marL="457200" rtl="0">
              <a:lnSpc>
                <a:spcPct val="115000"/>
              </a:lnSpc>
              <a:spcBef>
                <a:spcPts val="0"/>
              </a:spcBef>
              <a:buNone/>
            </a:pPr>
            <a:r>
              <a:rPr lang="en" sz="1000"/>
              <a:t>jl	.L3</a:t>
            </a:r>
          </a:p>
          <a:p>
            <a:pPr indent="0" lvl="0" marL="457200" rtl="0">
              <a:lnSpc>
                <a:spcPct val="115000"/>
              </a:lnSpc>
              <a:spcBef>
                <a:spcPts val="0"/>
              </a:spcBef>
              <a:buNone/>
            </a:pPr>
            <a:r>
              <a:rPr lang="en" sz="1000"/>
              <a:t>movl	-8(%ebp), %eax</a:t>
            </a:r>
          </a:p>
          <a:p>
            <a:pPr indent="0" lvl="0" marL="457200" rtl="0">
              <a:lnSpc>
                <a:spcPct val="115000"/>
              </a:lnSpc>
              <a:spcBef>
                <a:spcPts val="0"/>
              </a:spcBef>
              <a:buNone/>
            </a:pPr>
            <a:r>
              <a:rPr lang="en" sz="1000"/>
              <a:t>leave</a:t>
            </a:r>
          </a:p>
          <a:p>
            <a:pPr indent="0" lvl="0" marL="457200" rtl="0">
              <a:lnSpc>
                <a:spcPct val="115000"/>
              </a:lnSpc>
              <a:spcBef>
                <a:spcPts val="0"/>
              </a:spcBef>
              <a:buNone/>
            </a:pPr>
            <a:r>
              <a:rPr lang="en" sz="1000"/>
              <a:t>ret</a:t>
            </a:r>
          </a:p>
        </p:txBody>
      </p:sp>
      <p:sp>
        <p:nvSpPr>
          <p:cNvPr id="301" name="Shape 301"/>
          <p:cNvSpPr txBox="1"/>
          <p:nvPr>
            <p:ph idx="1" type="body"/>
          </p:nvPr>
        </p:nvSpPr>
        <p:spPr>
          <a:xfrm>
            <a:off x="311700" y="1152475"/>
            <a:ext cx="2934000" cy="3416400"/>
          </a:xfrm>
          <a:prstGeom prst="rect">
            <a:avLst/>
          </a:prstGeom>
        </p:spPr>
        <p:txBody>
          <a:bodyPr anchorCtr="0" anchor="t" bIns="91425" lIns="91425" rIns="91425" tIns="91425">
            <a:noAutofit/>
          </a:bodyPr>
          <a:lstStyle/>
          <a:p>
            <a:pPr lvl="0" rtl="0">
              <a:spcBef>
                <a:spcPts val="0"/>
              </a:spcBef>
              <a:buNone/>
            </a:pPr>
            <a:r>
              <a:rPr lang="en" sz="1200">
                <a:solidFill>
                  <a:srgbClr val="000000"/>
                </a:solidFill>
                <a:latin typeface="Arial"/>
                <a:ea typeface="Arial"/>
                <a:cs typeface="Arial"/>
                <a:sym typeface="Arial"/>
              </a:rPr>
              <a:t>int sum(int count) {</a:t>
            </a:r>
          </a:p>
          <a:p>
            <a:pPr indent="457200" lvl="0" rtl="0">
              <a:spcBef>
                <a:spcPts val="0"/>
              </a:spcBef>
              <a:buNone/>
            </a:pPr>
            <a:r>
              <a:rPr lang="en" sz="1200">
                <a:solidFill>
                  <a:srgbClr val="000000"/>
                </a:solidFill>
                <a:latin typeface="Arial"/>
                <a:ea typeface="Arial"/>
                <a:cs typeface="Arial"/>
                <a:sym typeface="Arial"/>
              </a:rPr>
              <a:t>int i;</a:t>
            </a:r>
          </a:p>
          <a:p>
            <a:pPr indent="457200" lvl="0" rtl="0">
              <a:spcBef>
                <a:spcPts val="0"/>
              </a:spcBef>
              <a:buNone/>
            </a:pPr>
            <a:r>
              <a:rPr lang="en" sz="1200">
                <a:solidFill>
                  <a:srgbClr val="000000"/>
                </a:solidFill>
                <a:latin typeface="Arial"/>
                <a:ea typeface="Arial"/>
                <a:cs typeface="Arial"/>
                <a:sym typeface="Arial"/>
              </a:rPr>
              <a:t>int sum = 0;</a:t>
            </a:r>
          </a:p>
          <a:p>
            <a:pPr indent="457200" lvl="0" rtl="0">
              <a:spcBef>
                <a:spcPts val="0"/>
              </a:spcBef>
              <a:buNone/>
            </a:pPr>
            <a:r>
              <a:rPr lang="en" sz="1200">
                <a:solidFill>
                  <a:srgbClr val="000000"/>
                </a:solidFill>
                <a:latin typeface="Arial"/>
                <a:ea typeface="Arial"/>
                <a:cs typeface="Arial"/>
                <a:sym typeface="Arial"/>
              </a:rPr>
              <a:t>for (i = 0; i &lt; count; </a:t>
            </a:r>
            <a:r>
              <a:rPr lang="en" sz="1200">
                <a:solidFill>
                  <a:srgbClr val="0097A7"/>
                </a:solidFill>
                <a:latin typeface="Arial"/>
                <a:ea typeface="Arial"/>
                <a:cs typeface="Arial"/>
                <a:sym typeface="Arial"/>
              </a:rPr>
              <a:t>++i</a:t>
            </a:r>
            <a:r>
              <a:rPr lang="en" sz="1200">
                <a:solidFill>
                  <a:srgbClr val="000000"/>
                </a:solidFill>
                <a:latin typeface="Arial"/>
                <a:ea typeface="Arial"/>
                <a:cs typeface="Arial"/>
                <a:sym typeface="Arial"/>
              </a:rPr>
              <a:t>) {</a:t>
            </a:r>
          </a:p>
          <a:p>
            <a:pPr lvl="0" rtl="0">
              <a:spcBef>
                <a:spcPts val="0"/>
              </a:spcBef>
              <a:buNone/>
            </a:pPr>
            <a:r>
              <a:rPr lang="en" sz="1200">
                <a:solidFill>
                  <a:srgbClr val="000000"/>
                </a:solidFill>
                <a:latin typeface="Arial"/>
                <a:ea typeface="Arial"/>
                <a:cs typeface="Arial"/>
                <a:sym typeface="Arial"/>
              </a:rPr>
              <a:t>    		</a:t>
            </a:r>
            <a:r>
              <a:rPr lang="en" sz="1200">
                <a:solidFill>
                  <a:srgbClr val="0097A7"/>
                </a:solidFill>
                <a:latin typeface="Arial"/>
                <a:ea typeface="Arial"/>
                <a:cs typeface="Arial"/>
                <a:sym typeface="Arial"/>
              </a:rPr>
              <a:t>sum += i;</a:t>
            </a:r>
          </a:p>
          <a:p>
            <a:pPr lvl="0" rtl="0">
              <a:spcBef>
                <a:spcPts val="0"/>
              </a:spcBef>
              <a:buNone/>
            </a:pPr>
            <a:r>
              <a:rPr lang="en" sz="1200">
                <a:solidFill>
                  <a:srgbClr val="000000"/>
                </a:solidFill>
                <a:latin typeface="Arial"/>
                <a:ea typeface="Arial"/>
                <a:cs typeface="Arial"/>
                <a:sym typeface="Arial"/>
              </a:rPr>
              <a:t>  	}</a:t>
            </a:r>
          </a:p>
          <a:p>
            <a:pPr lvl="0" rtl="0">
              <a:spcBef>
                <a:spcPts val="0"/>
              </a:spcBef>
              <a:buNone/>
            </a:pPr>
            <a:r>
              <a:rPr lang="en" sz="1200">
                <a:solidFill>
                  <a:srgbClr val="000000"/>
                </a:solidFill>
                <a:latin typeface="Arial"/>
                <a:ea typeface="Arial"/>
                <a:cs typeface="Arial"/>
                <a:sym typeface="Arial"/>
              </a:rPr>
              <a:t>  	return sum;</a:t>
            </a:r>
          </a:p>
          <a:p>
            <a:pPr lvl="0" rtl="0">
              <a:spcBef>
                <a:spcPts val="0"/>
              </a:spcBef>
              <a:buNone/>
            </a:pPr>
            <a:r>
              <a:rPr lang="en" sz="1200">
                <a:solidFill>
                  <a:srgbClr val="000000"/>
                </a:solidFill>
                <a:latin typeface="Arial"/>
                <a:ea typeface="Arial"/>
                <a:cs typeface="Arial"/>
                <a:sym typeface="Arial"/>
              </a:rPr>
              <a:t>}</a:t>
            </a:r>
          </a:p>
          <a:p>
            <a:pPr lvl="0" rtl="0">
              <a:spcBef>
                <a:spcPts val="0"/>
              </a:spcBef>
              <a:buNone/>
            </a:pPr>
            <a:r>
              <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C to Assembly</a:t>
            </a:r>
          </a:p>
        </p:txBody>
      </p:sp>
      <p:sp>
        <p:nvSpPr>
          <p:cNvPr id="307" name="Shape 307"/>
          <p:cNvSpPr txBox="1"/>
          <p:nvPr/>
        </p:nvSpPr>
        <p:spPr>
          <a:xfrm>
            <a:off x="7630825" y="101772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rPr lang="en" sz="1000"/>
              <a:t>sum = 0</a:t>
            </a:r>
          </a:p>
          <a:p>
            <a:pPr indent="0" lvl="0" marL="0" rtl="0">
              <a:lnSpc>
                <a:spcPct val="115000"/>
              </a:lnSpc>
              <a:spcBef>
                <a:spcPts val="0"/>
              </a:spcBef>
              <a:buNone/>
            </a:pPr>
            <a:r>
              <a:rPr lang="en" sz="1000"/>
              <a:t>i = 0</a:t>
            </a:r>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lvl="0" rtl="0">
              <a:lnSpc>
                <a:spcPct val="115000"/>
              </a:lnSpc>
              <a:spcBef>
                <a:spcPts val="0"/>
              </a:spcBef>
              <a:buNone/>
            </a:pPr>
            <a:r>
              <a:rPr lang="en" sz="1000"/>
              <a:t>sum += i</a:t>
            </a:r>
          </a:p>
          <a:p>
            <a:pPr lvl="0" rtl="0">
              <a:lnSpc>
                <a:spcPct val="115000"/>
              </a:lnSpc>
              <a:spcBef>
                <a:spcPts val="0"/>
              </a:spcBef>
              <a:buNone/>
            </a:pPr>
            <a:r>
              <a:rPr lang="en" sz="1000"/>
              <a:t>++i</a:t>
            </a:r>
          </a:p>
          <a:p>
            <a:pPr indent="0" lvl="0" marL="0" rtl="0">
              <a:lnSpc>
                <a:spcPct val="115000"/>
              </a:lnSpc>
              <a:spcBef>
                <a:spcPts val="0"/>
              </a:spcBef>
              <a:buNone/>
            </a:pPr>
            <a:r>
              <a:t/>
            </a:r>
            <a:endParaRPr sz="1000"/>
          </a:p>
          <a:p>
            <a:pPr indent="0" lvl="0" marL="0" rtl="0">
              <a:lnSpc>
                <a:spcPct val="115000"/>
              </a:lnSpc>
              <a:spcBef>
                <a:spcPts val="0"/>
              </a:spcBef>
              <a:buNone/>
            </a:pPr>
            <a:r>
              <a:t/>
            </a:r>
            <a:endParaRPr sz="1000"/>
          </a:p>
          <a:p>
            <a:pPr indent="0" lvl="0" marL="0" rtl="0">
              <a:lnSpc>
                <a:spcPct val="115000"/>
              </a:lnSpc>
              <a:spcBef>
                <a:spcPts val="0"/>
              </a:spcBef>
              <a:buNone/>
            </a:pPr>
            <a:r>
              <a:rPr lang="en" sz="1000"/>
              <a:t>i &lt; count</a:t>
            </a:r>
          </a:p>
          <a:p>
            <a:pPr indent="0" lvl="0" marL="0" rtl="0">
              <a:lnSpc>
                <a:spcPct val="115000"/>
              </a:lnSpc>
              <a:spcBef>
                <a:spcPts val="0"/>
              </a:spcBef>
              <a:buNone/>
            </a:pPr>
            <a:r>
              <a:t/>
            </a:r>
            <a:endParaRPr sz="1000"/>
          </a:p>
          <a:p>
            <a:pPr indent="0" lvl="0" marL="0" rtl="0">
              <a:lnSpc>
                <a:spcPct val="115000"/>
              </a:lnSpc>
              <a:spcBef>
                <a:spcPts val="0"/>
              </a:spcBef>
              <a:buNone/>
            </a:pPr>
            <a:r>
              <a:rPr lang="en" sz="1000">
                <a:solidFill>
                  <a:srgbClr val="0097A7"/>
                </a:solidFill>
              </a:rPr>
              <a:t>return sum</a:t>
            </a:r>
          </a:p>
          <a:p>
            <a:pPr indent="0" lvl="0" marL="0" rtl="0">
              <a:lnSpc>
                <a:spcPct val="115000"/>
              </a:lnSpc>
              <a:spcBef>
                <a:spcPts val="0"/>
              </a:spcBef>
              <a:buNone/>
            </a:pPr>
            <a:r>
              <a:t/>
            </a:r>
            <a:endParaRPr sz="1000"/>
          </a:p>
          <a:p>
            <a:pPr indent="0" lvl="0" marL="0" rtl="0">
              <a:lnSpc>
                <a:spcPct val="115000"/>
              </a:lnSpc>
              <a:spcBef>
                <a:spcPts val="0"/>
              </a:spcBef>
              <a:buNone/>
            </a:pPr>
            <a:r>
              <a:t/>
            </a:r>
            <a:endParaRPr sz="1000"/>
          </a:p>
        </p:txBody>
      </p:sp>
      <p:sp>
        <p:nvSpPr>
          <p:cNvPr id="308" name="Shape 308"/>
          <p:cNvSpPr txBox="1"/>
          <p:nvPr/>
        </p:nvSpPr>
        <p:spPr>
          <a:xfrm>
            <a:off x="6404700" y="875875"/>
            <a:ext cx="17748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t/>
            </a:r>
            <a:endParaRPr sz="1000"/>
          </a:p>
          <a:p>
            <a:pPr indent="0" lvl="0" marL="0" rtl="0">
              <a:lnSpc>
                <a:spcPct val="115000"/>
              </a:lnSpc>
              <a:spcBef>
                <a:spcPts val="0"/>
              </a:spcBef>
              <a:buNone/>
            </a:pPr>
            <a:r>
              <a:rPr lang="en" sz="1000"/>
              <a:t>save base pointer</a:t>
            </a:r>
          </a:p>
          <a:p>
            <a:pPr indent="0" lvl="0" marL="0" rtl="0">
              <a:lnSpc>
                <a:spcPct val="115000"/>
              </a:lnSpc>
              <a:spcBef>
                <a:spcPts val="0"/>
              </a:spcBef>
              <a:buNone/>
            </a:pPr>
            <a:r>
              <a:rPr lang="en" sz="1000"/>
              <a:t>ebp = esp</a:t>
            </a:r>
          </a:p>
          <a:p>
            <a:pPr indent="0" lvl="0" marL="0" rtl="0">
              <a:lnSpc>
                <a:spcPct val="115000"/>
              </a:lnSpc>
              <a:spcBef>
                <a:spcPts val="0"/>
              </a:spcBef>
              <a:buNone/>
            </a:pPr>
            <a:r>
              <a:rPr lang="en" sz="1000"/>
              <a:t>grow stack </a:t>
            </a:r>
          </a:p>
          <a:p>
            <a:pPr indent="0" lvl="0" marL="0" rtl="0">
              <a:lnSpc>
                <a:spcPct val="115000"/>
              </a:lnSpc>
              <a:spcBef>
                <a:spcPts val="0"/>
              </a:spcBef>
              <a:buNone/>
            </a:pPr>
            <a:r>
              <a:rPr lang="en" sz="1000"/>
              <a:t>A = 0</a:t>
            </a:r>
          </a:p>
          <a:p>
            <a:pPr indent="0" lvl="0" marL="0" rtl="0">
              <a:lnSpc>
                <a:spcPct val="115000"/>
              </a:lnSpc>
              <a:spcBef>
                <a:spcPts val="0"/>
              </a:spcBef>
              <a:buNone/>
            </a:pPr>
            <a:r>
              <a:rPr lang="en" sz="1000"/>
              <a:t>B = 0</a:t>
            </a:r>
          </a:p>
          <a:p>
            <a:pPr indent="0" lvl="0" marL="0" rtl="0">
              <a:lnSpc>
                <a:spcPct val="115000"/>
              </a:lnSpc>
              <a:spcBef>
                <a:spcPts val="0"/>
              </a:spcBef>
              <a:buNone/>
            </a:pPr>
            <a:r>
              <a:rPr lang="en" sz="1000"/>
              <a:t>jump to L2</a:t>
            </a:r>
          </a:p>
          <a:p>
            <a:pPr indent="0" lvl="0" marL="457200" rtl="0">
              <a:lnSpc>
                <a:spcPct val="115000"/>
              </a:lnSpc>
              <a:spcBef>
                <a:spcPts val="0"/>
              </a:spcBef>
              <a:buNone/>
            </a:pPr>
            <a:r>
              <a:t/>
            </a:r>
            <a:endParaRPr sz="1000"/>
          </a:p>
          <a:p>
            <a:pPr indent="0" lvl="0" marL="0" rtl="0">
              <a:lnSpc>
                <a:spcPct val="115000"/>
              </a:lnSpc>
              <a:spcBef>
                <a:spcPts val="0"/>
              </a:spcBef>
              <a:buNone/>
            </a:pPr>
            <a:r>
              <a:rPr lang="en" sz="1000"/>
              <a:t>eax = B</a:t>
            </a:r>
          </a:p>
          <a:p>
            <a:pPr indent="0" lvl="0" marL="0" rtl="0">
              <a:lnSpc>
                <a:spcPct val="115000"/>
              </a:lnSpc>
              <a:spcBef>
                <a:spcPts val="0"/>
              </a:spcBef>
              <a:buNone/>
            </a:pPr>
            <a:r>
              <a:rPr lang="en" sz="1000"/>
              <a:t>A += eax</a:t>
            </a:r>
          </a:p>
          <a:p>
            <a:pPr indent="0" lvl="0" marL="0" rtl="0">
              <a:lnSpc>
                <a:spcPct val="115000"/>
              </a:lnSpc>
              <a:spcBef>
                <a:spcPts val="0"/>
              </a:spcBef>
              <a:buNone/>
            </a:pPr>
            <a:r>
              <a:rPr lang="en" sz="1000"/>
              <a:t>B += 1</a:t>
            </a:r>
          </a:p>
          <a:p>
            <a:pPr indent="0" lvl="0" marL="457200" rtl="0">
              <a:lnSpc>
                <a:spcPct val="115000"/>
              </a:lnSpc>
              <a:spcBef>
                <a:spcPts val="0"/>
              </a:spcBef>
              <a:buNone/>
            </a:pPr>
            <a:r>
              <a:t/>
            </a:r>
            <a:endParaRPr sz="1000"/>
          </a:p>
          <a:p>
            <a:pPr indent="0" lvl="0" marL="0" rtl="0">
              <a:lnSpc>
                <a:spcPct val="115000"/>
              </a:lnSpc>
              <a:spcBef>
                <a:spcPts val="0"/>
              </a:spcBef>
              <a:buNone/>
            </a:pPr>
            <a:r>
              <a:rPr lang="en" sz="1000"/>
              <a:t>eax = B</a:t>
            </a:r>
          </a:p>
          <a:p>
            <a:pPr indent="0" lvl="0" marL="0" rtl="0">
              <a:lnSpc>
                <a:spcPct val="115000"/>
              </a:lnSpc>
              <a:spcBef>
                <a:spcPts val="0"/>
              </a:spcBef>
              <a:buNone/>
            </a:pPr>
            <a:r>
              <a:rPr lang="en" sz="1000"/>
              <a:t>compare eax with C</a:t>
            </a:r>
          </a:p>
          <a:p>
            <a:pPr indent="0" lvl="0" marL="0" rtl="0">
              <a:lnSpc>
                <a:spcPct val="115000"/>
              </a:lnSpc>
              <a:spcBef>
                <a:spcPts val="0"/>
              </a:spcBef>
              <a:buNone/>
            </a:pPr>
            <a:r>
              <a:rPr lang="en" sz="1000"/>
              <a:t>jump to L3 if eax &lt; C</a:t>
            </a:r>
          </a:p>
          <a:p>
            <a:pPr indent="0" lvl="0" marL="0" rtl="0">
              <a:lnSpc>
                <a:spcPct val="115000"/>
              </a:lnSpc>
              <a:spcBef>
                <a:spcPts val="0"/>
              </a:spcBef>
              <a:buNone/>
            </a:pPr>
            <a:r>
              <a:rPr lang="en" sz="1000"/>
              <a:t>eax = A</a:t>
            </a:r>
          </a:p>
          <a:p>
            <a:pPr indent="0" lvl="0" marL="0" rtl="0">
              <a:lnSpc>
                <a:spcPct val="115000"/>
              </a:lnSpc>
              <a:spcBef>
                <a:spcPts val="0"/>
              </a:spcBef>
              <a:buNone/>
            </a:pPr>
            <a:r>
              <a:rPr lang="en" sz="1000"/>
              <a:t>reset base pointer</a:t>
            </a:r>
          </a:p>
          <a:p>
            <a:pPr indent="0" lvl="0" marL="0" rtl="0">
              <a:lnSpc>
                <a:spcPct val="115000"/>
              </a:lnSpc>
              <a:spcBef>
                <a:spcPts val="0"/>
              </a:spcBef>
              <a:buNone/>
            </a:pPr>
            <a:r>
              <a:rPr lang="en" sz="1000"/>
              <a:t>reset instruction pointer</a:t>
            </a:r>
          </a:p>
        </p:txBody>
      </p:sp>
      <p:sp>
        <p:nvSpPr>
          <p:cNvPr id="309" name="Shape 309"/>
          <p:cNvSpPr txBox="1"/>
          <p:nvPr/>
        </p:nvSpPr>
        <p:spPr>
          <a:xfrm>
            <a:off x="3774000" y="875875"/>
            <a:ext cx="431700" cy="39696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000"/>
              <a:t>1</a:t>
            </a:r>
          </a:p>
          <a:p>
            <a:pPr indent="0" lvl="0" marL="0" rtl="0">
              <a:lnSpc>
                <a:spcPct val="115000"/>
              </a:lnSpc>
              <a:spcBef>
                <a:spcPts val="0"/>
              </a:spcBef>
              <a:buNone/>
            </a:pPr>
            <a:r>
              <a:rPr lang="en" sz="1000"/>
              <a:t>2</a:t>
            </a:r>
          </a:p>
          <a:p>
            <a:pPr indent="0" lvl="0" marL="0" rtl="0">
              <a:lnSpc>
                <a:spcPct val="115000"/>
              </a:lnSpc>
              <a:spcBef>
                <a:spcPts val="0"/>
              </a:spcBef>
              <a:buNone/>
            </a:pPr>
            <a:r>
              <a:rPr lang="en" sz="1000"/>
              <a:t>3</a:t>
            </a:r>
          </a:p>
          <a:p>
            <a:pPr indent="0" lvl="0" marL="0" rtl="0">
              <a:lnSpc>
                <a:spcPct val="115000"/>
              </a:lnSpc>
              <a:spcBef>
                <a:spcPts val="0"/>
              </a:spcBef>
              <a:buNone/>
            </a:pPr>
            <a:r>
              <a:rPr lang="en" sz="1000"/>
              <a:t>4</a:t>
            </a:r>
          </a:p>
          <a:p>
            <a:pPr indent="0" lvl="0" marL="0" rtl="0">
              <a:lnSpc>
                <a:spcPct val="115000"/>
              </a:lnSpc>
              <a:spcBef>
                <a:spcPts val="0"/>
              </a:spcBef>
              <a:buNone/>
            </a:pPr>
            <a:r>
              <a:rPr lang="en" sz="1000"/>
              <a:t>5</a:t>
            </a:r>
          </a:p>
          <a:p>
            <a:pPr indent="0" lvl="0" marL="0" rtl="0">
              <a:lnSpc>
                <a:spcPct val="115000"/>
              </a:lnSpc>
              <a:spcBef>
                <a:spcPts val="0"/>
              </a:spcBef>
              <a:buNone/>
            </a:pPr>
            <a:r>
              <a:rPr lang="en" sz="1000"/>
              <a:t>6</a:t>
            </a:r>
          </a:p>
          <a:p>
            <a:pPr indent="0" lvl="0" marL="0" rtl="0">
              <a:lnSpc>
                <a:spcPct val="115000"/>
              </a:lnSpc>
              <a:spcBef>
                <a:spcPts val="0"/>
              </a:spcBef>
              <a:buNone/>
            </a:pPr>
            <a:r>
              <a:rPr lang="en" sz="1000"/>
              <a:t>7</a:t>
            </a:r>
          </a:p>
          <a:p>
            <a:pPr indent="0" lvl="0" marL="0" rtl="0">
              <a:lnSpc>
                <a:spcPct val="115000"/>
              </a:lnSpc>
              <a:spcBef>
                <a:spcPts val="0"/>
              </a:spcBef>
              <a:buNone/>
            </a:pPr>
            <a:r>
              <a:rPr lang="en" sz="1000"/>
              <a:t>8</a:t>
            </a:r>
          </a:p>
          <a:p>
            <a:pPr indent="0" lvl="0" marL="0" rtl="0">
              <a:lnSpc>
                <a:spcPct val="115000"/>
              </a:lnSpc>
              <a:spcBef>
                <a:spcPts val="0"/>
              </a:spcBef>
              <a:buNone/>
            </a:pPr>
            <a:r>
              <a:rPr lang="en" sz="1000"/>
              <a:t>9</a:t>
            </a:r>
          </a:p>
          <a:p>
            <a:pPr indent="0" lvl="0" marL="0" rtl="0">
              <a:lnSpc>
                <a:spcPct val="115000"/>
              </a:lnSpc>
              <a:spcBef>
                <a:spcPts val="0"/>
              </a:spcBef>
              <a:buNone/>
            </a:pPr>
            <a:r>
              <a:rPr lang="en" sz="1000"/>
              <a:t>10</a:t>
            </a:r>
          </a:p>
          <a:p>
            <a:pPr indent="0" lvl="0" marL="0" rtl="0">
              <a:lnSpc>
                <a:spcPct val="115000"/>
              </a:lnSpc>
              <a:spcBef>
                <a:spcPts val="0"/>
              </a:spcBef>
              <a:buNone/>
            </a:pPr>
            <a:r>
              <a:rPr lang="en" sz="1000"/>
              <a:t>11</a:t>
            </a:r>
          </a:p>
          <a:p>
            <a:pPr indent="0" lvl="0" marL="0" rtl="0">
              <a:lnSpc>
                <a:spcPct val="115000"/>
              </a:lnSpc>
              <a:spcBef>
                <a:spcPts val="0"/>
              </a:spcBef>
              <a:buNone/>
            </a:pPr>
            <a:r>
              <a:rPr lang="en" sz="1000"/>
              <a:t>12</a:t>
            </a:r>
          </a:p>
          <a:p>
            <a:pPr indent="0" lvl="0" marL="0" rtl="0">
              <a:lnSpc>
                <a:spcPct val="115000"/>
              </a:lnSpc>
              <a:spcBef>
                <a:spcPts val="0"/>
              </a:spcBef>
              <a:buNone/>
            </a:pPr>
            <a:r>
              <a:rPr lang="en" sz="1000"/>
              <a:t>13</a:t>
            </a:r>
          </a:p>
          <a:p>
            <a:pPr indent="0" lvl="0" marL="0" rtl="0">
              <a:lnSpc>
                <a:spcPct val="115000"/>
              </a:lnSpc>
              <a:spcBef>
                <a:spcPts val="0"/>
              </a:spcBef>
              <a:buNone/>
            </a:pPr>
            <a:r>
              <a:rPr lang="en" sz="1000"/>
              <a:t>14</a:t>
            </a:r>
          </a:p>
          <a:p>
            <a:pPr indent="0" lvl="0" marL="0" rtl="0">
              <a:lnSpc>
                <a:spcPct val="115000"/>
              </a:lnSpc>
              <a:spcBef>
                <a:spcPts val="0"/>
              </a:spcBef>
              <a:buNone/>
            </a:pPr>
            <a:r>
              <a:rPr lang="en" sz="1000"/>
              <a:t>15</a:t>
            </a:r>
          </a:p>
          <a:p>
            <a:pPr indent="0" lvl="0" marL="0" rtl="0">
              <a:lnSpc>
                <a:spcPct val="115000"/>
              </a:lnSpc>
              <a:spcBef>
                <a:spcPts val="0"/>
              </a:spcBef>
              <a:buNone/>
            </a:pPr>
            <a:r>
              <a:rPr lang="en" sz="1000">
                <a:solidFill>
                  <a:srgbClr val="0097A7"/>
                </a:solidFill>
              </a:rPr>
              <a:t>16</a:t>
            </a:r>
          </a:p>
          <a:p>
            <a:pPr indent="0" lvl="0" marL="0" rtl="0">
              <a:lnSpc>
                <a:spcPct val="115000"/>
              </a:lnSpc>
              <a:spcBef>
                <a:spcPts val="0"/>
              </a:spcBef>
              <a:buNone/>
            </a:pPr>
            <a:r>
              <a:rPr lang="en" sz="1000">
                <a:solidFill>
                  <a:srgbClr val="0097A7"/>
                </a:solidFill>
              </a:rPr>
              <a:t>17</a:t>
            </a:r>
          </a:p>
          <a:p>
            <a:pPr indent="0" lvl="0" marL="0" rtl="0">
              <a:lnSpc>
                <a:spcPct val="115000"/>
              </a:lnSpc>
              <a:spcBef>
                <a:spcPts val="0"/>
              </a:spcBef>
              <a:buNone/>
            </a:pPr>
            <a:r>
              <a:rPr lang="en" sz="1000">
                <a:solidFill>
                  <a:srgbClr val="0097A7"/>
                </a:solidFill>
              </a:rPr>
              <a:t>18</a:t>
            </a:r>
          </a:p>
        </p:txBody>
      </p:sp>
      <p:sp>
        <p:nvSpPr>
          <p:cNvPr id="310" name="Shape 310"/>
          <p:cNvSpPr txBox="1"/>
          <p:nvPr/>
        </p:nvSpPr>
        <p:spPr>
          <a:xfrm>
            <a:off x="4068175" y="875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000"/>
              <a:t>sum:</a:t>
            </a:r>
          </a:p>
          <a:p>
            <a:pPr indent="0" lvl="0" marL="457200" rtl="0">
              <a:lnSpc>
                <a:spcPct val="115000"/>
              </a:lnSpc>
              <a:spcBef>
                <a:spcPts val="0"/>
              </a:spcBef>
              <a:buNone/>
            </a:pPr>
            <a:r>
              <a:rPr lang="en" sz="1000"/>
              <a:t>pushl	%ebp</a:t>
            </a:r>
          </a:p>
          <a:p>
            <a:pPr indent="0" lvl="0" marL="457200" rtl="0">
              <a:lnSpc>
                <a:spcPct val="115000"/>
              </a:lnSpc>
              <a:spcBef>
                <a:spcPts val="0"/>
              </a:spcBef>
              <a:buNone/>
            </a:pPr>
            <a:r>
              <a:rPr lang="en" sz="1000"/>
              <a:t>movl	%esp, %ebp</a:t>
            </a:r>
          </a:p>
          <a:p>
            <a:pPr indent="0" lvl="0" marL="457200" rtl="0">
              <a:lnSpc>
                <a:spcPct val="115000"/>
              </a:lnSpc>
              <a:spcBef>
                <a:spcPts val="0"/>
              </a:spcBef>
              <a:buNone/>
            </a:pPr>
            <a:r>
              <a:rPr lang="en" sz="1000"/>
              <a:t>subl	$16, %esp	</a:t>
            </a:r>
          </a:p>
          <a:p>
            <a:pPr indent="457200" lvl="0" rtl="0">
              <a:lnSpc>
                <a:spcPct val="115000"/>
              </a:lnSpc>
              <a:spcBef>
                <a:spcPts val="0"/>
              </a:spcBef>
              <a:buNone/>
            </a:pPr>
            <a:r>
              <a:rPr lang="en" sz="1000"/>
              <a:t>movl	$0, -8(%ebp)	</a:t>
            </a:r>
          </a:p>
          <a:p>
            <a:pPr indent="0" lvl="0" marL="457200" rtl="0">
              <a:lnSpc>
                <a:spcPct val="115000"/>
              </a:lnSpc>
              <a:spcBef>
                <a:spcPts val="0"/>
              </a:spcBef>
              <a:buNone/>
            </a:pPr>
            <a:r>
              <a:rPr lang="en" sz="1000"/>
              <a:t>movl	$0, -4(%ebp)	</a:t>
            </a:r>
          </a:p>
          <a:p>
            <a:pPr indent="0" lvl="0" marL="457200" rtl="0">
              <a:lnSpc>
                <a:spcPct val="115000"/>
              </a:lnSpc>
              <a:spcBef>
                <a:spcPts val="0"/>
              </a:spcBef>
              <a:buNone/>
            </a:pPr>
            <a:r>
              <a:rPr lang="en" sz="1000"/>
              <a:t>jmp	.L2</a:t>
            </a:r>
          </a:p>
          <a:p>
            <a:pPr lvl="0" rtl="0">
              <a:lnSpc>
                <a:spcPct val="115000"/>
              </a:lnSpc>
              <a:spcBef>
                <a:spcPts val="0"/>
              </a:spcBef>
              <a:buNone/>
            </a:pPr>
            <a:r>
              <a:rPr lang="en" sz="1000"/>
              <a:t>.L3:</a:t>
            </a:r>
          </a:p>
          <a:p>
            <a:pPr indent="0" lvl="0" marL="457200" rtl="0">
              <a:lnSpc>
                <a:spcPct val="115000"/>
              </a:lnSpc>
              <a:spcBef>
                <a:spcPts val="0"/>
              </a:spcBef>
              <a:buNone/>
            </a:pPr>
            <a:r>
              <a:rPr lang="en" sz="1000"/>
              <a:t>movl	-4(%ebp), %eax</a:t>
            </a:r>
          </a:p>
          <a:p>
            <a:pPr indent="0" lvl="0" marL="457200" rtl="0">
              <a:lnSpc>
                <a:spcPct val="115000"/>
              </a:lnSpc>
              <a:spcBef>
                <a:spcPts val="0"/>
              </a:spcBef>
              <a:buNone/>
            </a:pPr>
            <a:r>
              <a:rPr lang="en" sz="1000"/>
              <a:t>addl	%eax, -8(%ebp)</a:t>
            </a:r>
          </a:p>
          <a:p>
            <a:pPr indent="0" lvl="0" marL="457200" rtl="0">
              <a:lnSpc>
                <a:spcPct val="115000"/>
              </a:lnSpc>
              <a:spcBef>
                <a:spcPts val="0"/>
              </a:spcBef>
              <a:buNone/>
            </a:pPr>
            <a:r>
              <a:rPr lang="en" sz="1000"/>
              <a:t>addl	$1, -4(%ebp)</a:t>
            </a:r>
          </a:p>
          <a:p>
            <a:pPr lvl="0" rtl="0">
              <a:lnSpc>
                <a:spcPct val="115000"/>
              </a:lnSpc>
              <a:spcBef>
                <a:spcPts val="0"/>
              </a:spcBef>
              <a:buNone/>
            </a:pPr>
            <a:r>
              <a:rPr lang="en" sz="1000"/>
              <a:t>.L2:</a:t>
            </a:r>
          </a:p>
          <a:p>
            <a:pPr indent="0" lvl="0" marL="457200" rtl="0">
              <a:lnSpc>
                <a:spcPct val="115000"/>
              </a:lnSpc>
              <a:spcBef>
                <a:spcPts val="0"/>
              </a:spcBef>
              <a:buNone/>
            </a:pPr>
            <a:r>
              <a:rPr lang="en" sz="1000"/>
              <a:t>movl	-4(%ebp), %eax</a:t>
            </a:r>
          </a:p>
          <a:p>
            <a:pPr indent="0" lvl="0" marL="457200" rtl="0">
              <a:lnSpc>
                <a:spcPct val="115000"/>
              </a:lnSpc>
              <a:spcBef>
                <a:spcPts val="0"/>
              </a:spcBef>
              <a:buNone/>
            </a:pPr>
            <a:r>
              <a:rPr lang="en" sz="1000"/>
              <a:t>cmpl	8(%ebp), %eax</a:t>
            </a:r>
          </a:p>
          <a:p>
            <a:pPr indent="0" lvl="0" marL="457200" rtl="0">
              <a:lnSpc>
                <a:spcPct val="115000"/>
              </a:lnSpc>
              <a:spcBef>
                <a:spcPts val="0"/>
              </a:spcBef>
              <a:buNone/>
            </a:pPr>
            <a:r>
              <a:rPr lang="en" sz="1000"/>
              <a:t>jl	.L3</a:t>
            </a:r>
          </a:p>
          <a:p>
            <a:pPr indent="0" lvl="0" marL="457200" rtl="0">
              <a:lnSpc>
                <a:spcPct val="115000"/>
              </a:lnSpc>
              <a:spcBef>
                <a:spcPts val="0"/>
              </a:spcBef>
              <a:buNone/>
            </a:pPr>
            <a:r>
              <a:rPr lang="en" sz="1000">
                <a:solidFill>
                  <a:srgbClr val="0097A7"/>
                </a:solidFill>
              </a:rPr>
              <a:t>movl	-8(%ebp), %eax</a:t>
            </a:r>
          </a:p>
          <a:p>
            <a:pPr indent="0" lvl="0" marL="457200" rtl="0">
              <a:lnSpc>
                <a:spcPct val="115000"/>
              </a:lnSpc>
              <a:spcBef>
                <a:spcPts val="0"/>
              </a:spcBef>
              <a:buNone/>
            </a:pPr>
            <a:r>
              <a:rPr lang="en" sz="1000">
                <a:solidFill>
                  <a:srgbClr val="0097A7"/>
                </a:solidFill>
              </a:rPr>
              <a:t>leave</a:t>
            </a:r>
          </a:p>
          <a:p>
            <a:pPr indent="0" lvl="0" marL="457200" rtl="0">
              <a:lnSpc>
                <a:spcPct val="115000"/>
              </a:lnSpc>
              <a:spcBef>
                <a:spcPts val="0"/>
              </a:spcBef>
              <a:buNone/>
            </a:pPr>
            <a:r>
              <a:rPr lang="en" sz="1000">
                <a:solidFill>
                  <a:srgbClr val="0097A7"/>
                </a:solidFill>
              </a:rPr>
              <a:t>ret</a:t>
            </a:r>
          </a:p>
        </p:txBody>
      </p:sp>
      <p:sp>
        <p:nvSpPr>
          <p:cNvPr id="311" name="Shape 311"/>
          <p:cNvSpPr txBox="1"/>
          <p:nvPr>
            <p:ph idx="1" type="body"/>
          </p:nvPr>
        </p:nvSpPr>
        <p:spPr>
          <a:xfrm>
            <a:off x="311700" y="1152475"/>
            <a:ext cx="2934000" cy="3416400"/>
          </a:xfrm>
          <a:prstGeom prst="rect">
            <a:avLst/>
          </a:prstGeom>
        </p:spPr>
        <p:txBody>
          <a:bodyPr anchorCtr="0" anchor="t" bIns="91425" lIns="91425" rIns="91425" tIns="91425">
            <a:noAutofit/>
          </a:bodyPr>
          <a:lstStyle/>
          <a:p>
            <a:pPr lvl="0" rtl="0">
              <a:spcBef>
                <a:spcPts val="0"/>
              </a:spcBef>
              <a:buNone/>
            </a:pPr>
            <a:r>
              <a:rPr lang="en" sz="1200">
                <a:solidFill>
                  <a:srgbClr val="000000"/>
                </a:solidFill>
                <a:latin typeface="Arial"/>
                <a:ea typeface="Arial"/>
                <a:cs typeface="Arial"/>
                <a:sym typeface="Arial"/>
              </a:rPr>
              <a:t>int sum(int count) {</a:t>
            </a:r>
          </a:p>
          <a:p>
            <a:pPr indent="457200" lvl="0" rtl="0">
              <a:spcBef>
                <a:spcPts val="0"/>
              </a:spcBef>
              <a:buNone/>
            </a:pPr>
            <a:r>
              <a:rPr lang="en" sz="1200">
                <a:solidFill>
                  <a:srgbClr val="000000"/>
                </a:solidFill>
                <a:latin typeface="Arial"/>
                <a:ea typeface="Arial"/>
                <a:cs typeface="Arial"/>
                <a:sym typeface="Arial"/>
              </a:rPr>
              <a:t>int i;</a:t>
            </a:r>
          </a:p>
          <a:p>
            <a:pPr indent="457200" lvl="0" rtl="0">
              <a:spcBef>
                <a:spcPts val="0"/>
              </a:spcBef>
              <a:buNone/>
            </a:pPr>
            <a:r>
              <a:rPr lang="en" sz="1200">
                <a:solidFill>
                  <a:srgbClr val="000000"/>
                </a:solidFill>
                <a:latin typeface="Arial"/>
                <a:ea typeface="Arial"/>
                <a:cs typeface="Arial"/>
                <a:sym typeface="Arial"/>
              </a:rPr>
              <a:t>int sum = 0;</a:t>
            </a:r>
          </a:p>
          <a:p>
            <a:pPr indent="457200" lvl="0" rtl="0">
              <a:spcBef>
                <a:spcPts val="0"/>
              </a:spcBef>
              <a:buNone/>
            </a:pPr>
            <a:r>
              <a:rPr lang="en" sz="1200">
                <a:solidFill>
                  <a:srgbClr val="000000"/>
                </a:solidFill>
                <a:latin typeface="Arial"/>
                <a:ea typeface="Arial"/>
                <a:cs typeface="Arial"/>
                <a:sym typeface="Arial"/>
              </a:rPr>
              <a:t>for (i = 0; i &lt; count; ++i) {</a:t>
            </a:r>
          </a:p>
          <a:p>
            <a:pPr lvl="0" rtl="0">
              <a:spcBef>
                <a:spcPts val="0"/>
              </a:spcBef>
              <a:buNone/>
            </a:pPr>
            <a:r>
              <a:rPr lang="en" sz="1200">
                <a:solidFill>
                  <a:srgbClr val="000000"/>
                </a:solidFill>
                <a:latin typeface="Arial"/>
                <a:ea typeface="Arial"/>
                <a:cs typeface="Arial"/>
                <a:sym typeface="Arial"/>
              </a:rPr>
              <a:t>    		sum += i;</a:t>
            </a:r>
          </a:p>
          <a:p>
            <a:pPr lvl="0" rtl="0">
              <a:spcBef>
                <a:spcPts val="0"/>
              </a:spcBef>
              <a:buNone/>
            </a:pPr>
            <a:r>
              <a:rPr lang="en" sz="1200">
                <a:solidFill>
                  <a:srgbClr val="000000"/>
                </a:solidFill>
                <a:latin typeface="Arial"/>
                <a:ea typeface="Arial"/>
                <a:cs typeface="Arial"/>
                <a:sym typeface="Arial"/>
              </a:rPr>
              <a:t>  	}</a:t>
            </a:r>
          </a:p>
          <a:p>
            <a:pPr lvl="0" rtl="0">
              <a:spcBef>
                <a:spcPts val="0"/>
              </a:spcBef>
              <a:buNone/>
            </a:pPr>
            <a:r>
              <a:rPr lang="en" sz="1200">
                <a:solidFill>
                  <a:srgbClr val="0097A7"/>
                </a:solidFill>
                <a:latin typeface="Arial"/>
                <a:ea typeface="Arial"/>
                <a:cs typeface="Arial"/>
                <a:sym typeface="Arial"/>
              </a:rPr>
              <a:t>  	return sum;</a:t>
            </a:r>
          </a:p>
          <a:p>
            <a:pPr lvl="0" rtl="0">
              <a:spcBef>
                <a:spcPts val="0"/>
              </a:spcBef>
              <a:buNone/>
            </a:pPr>
            <a:r>
              <a:rPr lang="en" sz="1200">
                <a:solidFill>
                  <a:srgbClr val="000000"/>
                </a:solidFill>
                <a:latin typeface="Arial"/>
                <a:ea typeface="Arial"/>
                <a:cs typeface="Arial"/>
                <a:sym typeface="Arial"/>
              </a:rPr>
              <a:t>}</a:t>
            </a:r>
          </a:p>
          <a:p>
            <a:pPr lvl="0" rtl="0">
              <a:spcBef>
                <a:spcPts val="0"/>
              </a:spcBef>
              <a:buNone/>
            </a:pPr>
            <a:r>
              <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Assembly to C</a:t>
            </a:r>
          </a:p>
        </p:txBody>
      </p:sp>
      <p:sp>
        <p:nvSpPr>
          <p:cNvPr id="317" name="Shape 317"/>
          <p:cNvSpPr txBox="1"/>
          <p:nvPr/>
        </p:nvSpPr>
        <p:spPr>
          <a:xfrm>
            <a:off x="2228700" y="868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100"/>
              <a:t>sum:</a:t>
            </a:r>
          </a:p>
          <a:p>
            <a:pPr indent="0" lvl="0" marL="457200" rtl="0">
              <a:lnSpc>
                <a:spcPct val="115000"/>
              </a:lnSpc>
              <a:spcBef>
                <a:spcPts val="0"/>
              </a:spcBef>
              <a:buNone/>
            </a:pPr>
            <a:r>
              <a:rPr lang="en" sz="1100"/>
              <a:t>pushl	%ebp</a:t>
            </a:r>
          </a:p>
          <a:p>
            <a:pPr indent="0" lvl="0" marL="457200" rtl="0">
              <a:lnSpc>
                <a:spcPct val="115000"/>
              </a:lnSpc>
              <a:spcBef>
                <a:spcPts val="0"/>
              </a:spcBef>
              <a:buNone/>
            </a:pPr>
            <a:r>
              <a:rPr lang="en" sz="1100"/>
              <a:t>movl	%esp, %ebp</a:t>
            </a:r>
          </a:p>
          <a:p>
            <a:pPr indent="0" lvl="0" marL="457200" rtl="0">
              <a:lnSpc>
                <a:spcPct val="115000"/>
              </a:lnSpc>
              <a:spcBef>
                <a:spcPts val="0"/>
              </a:spcBef>
              <a:buNone/>
            </a:pPr>
            <a:r>
              <a:rPr lang="en" sz="1100"/>
              <a:t>subl	$16, %esp	</a:t>
            </a:r>
          </a:p>
          <a:p>
            <a:pPr indent="457200" lvl="0" rtl="0">
              <a:lnSpc>
                <a:spcPct val="115000"/>
              </a:lnSpc>
              <a:spcBef>
                <a:spcPts val="0"/>
              </a:spcBef>
              <a:buNone/>
            </a:pPr>
            <a:r>
              <a:rPr lang="en" sz="1100"/>
              <a:t>movl	$0, -8(%ebp)	</a:t>
            </a:r>
          </a:p>
          <a:p>
            <a:pPr indent="0" lvl="0" marL="457200" rtl="0">
              <a:lnSpc>
                <a:spcPct val="115000"/>
              </a:lnSpc>
              <a:spcBef>
                <a:spcPts val="0"/>
              </a:spcBef>
              <a:buNone/>
            </a:pPr>
            <a:r>
              <a:rPr lang="en" sz="1100"/>
              <a:t>movl	$0, -4(%ebp)	</a:t>
            </a:r>
          </a:p>
          <a:p>
            <a:pPr indent="0" lvl="0" marL="457200" rtl="0">
              <a:lnSpc>
                <a:spcPct val="115000"/>
              </a:lnSpc>
              <a:spcBef>
                <a:spcPts val="0"/>
              </a:spcBef>
              <a:buNone/>
            </a:pPr>
            <a:r>
              <a:rPr lang="en" sz="1100"/>
              <a:t>jmp	.L2</a:t>
            </a:r>
          </a:p>
          <a:p>
            <a:pPr lvl="0" rtl="0">
              <a:lnSpc>
                <a:spcPct val="115000"/>
              </a:lnSpc>
              <a:spcBef>
                <a:spcPts val="0"/>
              </a:spcBef>
              <a:buNone/>
            </a:pPr>
            <a:r>
              <a:rPr lang="en" sz="1100"/>
              <a:t>.L3:</a:t>
            </a:r>
          </a:p>
          <a:p>
            <a:pPr indent="0" lvl="0" marL="457200" rtl="0">
              <a:lnSpc>
                <a:spcPct val="115000"/>
              </a:lnSpc>
              <a:spcBef>
                <a:spcPts val="0"/>
              </a:spcBef>
              <a:buNone/>
            </a:pPr>
            <a:r>
              <a:rPr lang="en" sz="1100"/>
              <a:t>movl	-4(%ebp), %eax</a:t>
            </a:r>
          </a:p>
          <a:p>
            <a:pPr indent="0" lvl="0" marL="457200" rtl="0">
              <a:lnSpc>
                <a:spcPct val="115000"/>
              </a:lnSpc>
              <a:spcBef>
                <a:spcPts val="0"/>
              </a:spcBef>
              <a:buNone/>
            </a:pPr>
            <a:r>
              <a:rPr lang="en" sz="1100"/>
              <a:t>addl	%eax, -8(%ebp)</a:t>
            </a:r>
          </a:p>
          <a:p>
            <a:pPr indent="0" lvl="0" marL="457200" rtl="0">
              <a:lnSpc>
                <a:spcPct val="115000"/>
              </a:lnSpc>
              <a:spcBef>
                <a:spcPts val="0"/>
              </a:spcBef>
              <a:buNone/>
            </a:pPr>
            <a:r>
              <a:rPr lang="en" sz="1100"/>
              <a:t>addl	$1, -4(%ebp)</a:t>
            </a:r>
          </a:p>
          <a:p>
            <a:pPr lvl="0" rtl="0">
              <a:lnSpc>
                <a:spcPct val="115000"/>
              </a:lnSpc>
              <a:spcBef>
                <a:spcPts val="0"/>
              </a:spcBef>
              <a:buNone/>
            </a:pPr>
            <a:r>
              <a:rPr lang="en" sz="1100"/>
              <a:t>.L2:</a:t>
            </a:r>
          </a:p>
          <a:p>
            <a:pPr indent="0" lvl="0" marL="457200" rtl="0">
              <a:lnSpc>
                <a:spcPct val="115000"/>
              </a:lnSpc>
              <a:spcBef>
                <a:spcPts val="0"/>
              </a:spcBef>
              <a:buNone/>
            </a:pPr>
            <a:r>
              <a:rPr lang="en" sz="1100"/>
              <a:t>movl	-4(%ebp), %eax</a:t>
            </a:r>
          </a:p>
          <a:p>
            <a:pPr indent="0" lvl="0" marL="457200" rtl="0">
              <a:lnSpc>
                <a:spcPct val="115000"/>
              </a:lnSpc>
              <a:spcBef>
                <a:spcPts val="0"/>
              </a:spcBef>
              <a:buNone/>
            </a:pPr>
            <a:r>
              <a:rPr lang="en" sz="1100"/>
              <a:t>cmpl	8(%ebp), %eax</a:t>
            </a:r>
          </a:p>
          <a:p>
            <a:pPr indent="0" lvl="0" marL="457200" rtl="0">
              <a:lnSpc>
                <a:spcPct val="115000"/>
              </a:lnSpc>
              <a:spcBef>
                <a:spcPts val="0"/>
              </a:spcBef>
              <a:buNone/>
            </a:pPr>
            <a:r>
              <a:rPr lang="en" sz="1100"/>
              <a:t>jl	.L3</a:t>
            </a:r>
          </a:p>
          <a:p>
            <a:pPr indent="0" lvl="0" marL="457200" rtl="0">
              <a:lnSpc>
                <a:spcPct val="115000"/>
              </a:lnSpc>
              <a:spcBef>
                <a:spcPts val="0"/>
              </a:spcBef>
              <a:buNone/>
            </a:pPr>
            <a:r>
              <a:rPr lang="en" sz="1100"/>
              <a:t>movl	-8(%ebp), %eax</a:t>
            </a:r>
          </a:p>
          <a:p>
            <a:pPr indent="0" lvl="0" marL="457200" rtl="0">
              <a:lnSpc>
                <a:spcPct val="115000"/>
              </a:lnSpc>
              <a:spcBef>
                <a:spcPts val="0"/>
              </a:spcBef>
              <a:buNone/>
            </a:pPr>
            <a:r>
              <a:rPr lang="en" sz="1100"/>
              <a:t>leave</a:t>
            </a:r>
          </a:p>
          <a:p>
            <a:pPr indent="0" lvl="0" marL="457200" rtl="0">
              <a:lnSpc>
                <a:spcPct val="115000"/>
              </a:lnSpc>
              <a:spcBef>
                <a:spcPts val="0"/>
              </a:spcBef>
              <a:buNone/>
            </a:pPr>
            <a:r>
              <a:rPr lang="en" sz="1100"/>
              <a:t>ret</a:t>
            </a:r>
          </a:p>
        </p:txBody>
      </p:sp>
      <p:sp>
        <p:nvSpPr>
          <p:cNvPr id="318" name="Shape 318"/>
          <p:cNvSpPr txBox="1"/>
          <p:nvPr/>
        </p:nvSpPr>
        <p:spPr>
          <a:xfrm>
            <a:off x="1009150" y="2410350"/>
            <a:ext cx="793200" cy="427800"/>
          </a:xfrm>
          <a:prstGeom prst="rect">
            <a:avLst/>
          </a:prstGeom>
          <a:noFill/>
          <a:ln>
            <a:noFill/>
          </a:ln>
        </p:spPr>
        <p:txBody>
          <a:bodyPr anchorCtr="0" anchor="t" bIns="91425" lIns="91425" rIns="91425" tIns="91425">
            <a:noAutofit/>
          </a:bodyPr>
          <a:lstStyle/>
          <a:p>
            <a:pPr lvl="0" rtl="0">
              <a:spcBef>
                <a:spcPts val="0"/>
              </a:spcBef>
              <a:buNone/>
            </a:pPr>
            <a:r>
              <a:rPr lang="en"/>
              <a:t>Before:</a:t>
            </a:r>
          </a:p>
        </p:txBody>
      </p:sp>
      <p:cxnSp>
        <p:nvCxnSpPr>
          <p:cNvPr id="319" name="Shape 319"/>
          <p:cNvCxnSpPr/>
          <p:nvPr/>
        </p:nvCxnSpPr>
        <p:spPr>
          <a:xfrm>
            <a:off x="4749250" y="1228575"/>
            <a:ext cx="7800" cy="3250200"/>
          </a:xfrm>
          <a:prstGeom prst="straightConnector1">
            <a:avLst/>
          </a:prstGeom>
          <a:noFill/>
          <a:ln cap="flat" cmpd="sng" w="9525">
            <a:solidFill>
              <a:srgbClr val="595959"/>
            </a:solidFill>
            <a:prstDash val="solid"/>
            <a:round/>
            <a:headEnd len="lg" w="lg" type="none"/>
            <a:tailEnd len="lg" w="lg"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Assembly to C</a:t>
            </a:r>
          </a:p>
        </p:txBody>
      </p:sp>
      <p:sp>
        <p:nvSpPr>
          <p:cNvPr id="325" name="Shape 325"/>
          <p:cNvSpPr txBox="1"/>
          <p:nvPr/>
        </p:nvSpPr>
        <p:spPr>
          <a:xfrm>
            <a:off x="2228700" y="868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100"/>
              <a:t>sum:</a:t>
            </a:r>
          </a:p>
          <a:p>
            <a:pPr indent="0" lvl="0" marL="457200" rtl="0">
              <a:lnSpc>
                <a:spcPct val="115000"/>
              </a:lnSpc>
              <a:spcBef>
                <a:spcPts val="0"/>
              </a:spcBef>
              <a:buNone/>
            </a:pPr>
            <a:r>
              <a:rPr lang="en" sz="1100"/>
              <a:t>pushl	%ebp</a:t>
            </a:r>
          </a:p>
          <a:p>
            <a:pPr indent="0" lvl="0" marL="457200" rtl="0">
              <a:lnSpc>
                <a:spcPct val="115000"/>
              </a:lnSpc>
              <a:spcBef>
                <a:spcPts val="0"/>
              </a:spcBef>
              <a:buNone/>
            </a:pPr>
            <a:r>
              <a:rPr lang="en" sz="1100"/>
              <a:t>movl	%esp, %ebp</a:t>
            </a:r>
          </a:p>
          <a:p>
            <a:pPr indent="0" lvl="0" marL="457200" rtl="0">
              <a:lnSpc>
                <a:spcPct val="115000"/>
              </a:lnSpc>
              <a:spcBef>
                <a:spcPts val="0"/>
              </a:spcBef>
              <a:buNone/>
            </a:pPr>
            <a:r>
              <a:rPr lang="en" sz="1100"/>
              <a:t>subl	$16, %esp	</a:t>
            </a:r>
          </a:p>
          <a:p>
            <a:pPr indent="457200" lvl="0" rtl="0">
              <a:lnSpc>
                <a:spcPct val="115000"/>
              </a:lnSpc>
              <a:spcBef>
                <a:spcPts val="0"/>
              </a:spcBef>
              <a:buNone/>
            </a:pPr>
            <a:r>
              <a:rPr lang="en" sz="1100"/>
              <a:t>movl	$0, -8(%ebp)	</a:t>
            </a:r>
          </a:p>
          <a:p>
            <a:pPr indent="0" lvl="0" marL="457200" rtl="0">
              <a:lnSpc>
                <a:spcPct val="115000"/>
              </a:lnSpc>
              <a:spcBef>
                <a:spcPts val="0"/>
              </a:spcBef>
              <a:buNone/>
            </a:pPr>
            <a:r>
              <a:rPr lang="en" sz="1100"/>
              <a:t>movl	$0, -4(%ebp)	</a:t>
            </a:r>
          </a:p>
          <a:p>
            <a:pPr indent="0" lvl="0" marL="457200" rtl="0">
              <a:lnSpc>
                <a:spcPct val="115000"/>
              </a:lnSpc>
              <a:spcBef>
                <a:spcPts val="0"/>
              </a:spcBef>
              <a:buNone/>
            </a:pPr>
            <a:r>
              <a:rPr lang="en" sz="1100"/>
              <a:t>jmp	.L2</a:t>
            </a:r>
          </a:p>
          <a:p>
            <a:pPr lvl="0" rtl="0">
              <a:lnSpc>
                <a:spcPct val="115000"/>
              </a:lnSpc>
              <a:spcBef>
                <a:spcPts val="0"/>
              </a:spcBef>
              <a:buNone/>
            </a:pPr>
            <a:r>
              <a:rPr lang="en" sz="1100"/>
              <a:t>.L3:</a:t>
            </a:r>
          </a:p>
          <a:p>
            <a:pPr indent="0" lvl="0" marL="457200" rtl="0">
              <a:lnSpc>
                <a:spcPct val="115000"/>
              </a:lnSpc>
              <a:spcBef>
                <a:spcPts val="0"/>
              </a:spcBef>
              <a:buNone/>
            </a:pPr>
            <a:r>
              <a:rPr lang="en" sz="1100"/>
              <a:t>movl	-4(%ebp), %eax</a:t>
            </a:r>
          </a:p>
          <a:p>
            <a:pPr indent="0" lvl="0" marL="457200" rtl="0">
              <a:lnSpc>
                <a:spcPct val="115000"/>
              </a:lnSpc>
              <a:spcBef>
                <a:spcPts val="0"/>
              </a:spcBef>
              <a:buNone/>
            </a:pPr>
            <a:r>
              <a:rPr lang="en" sz="1100"/>
              <a:t>addl	%eax, -8(%ebp)</a:t>
            </a:r>
          </a:p>
          <a:p>
            <a:pPr indent="0" lvl="0" marL="457200" rtl="0">
              <a:lnSpc>
                <a:spcPct val="115000"/>
              </a:lnSpc>
              <a:spcBef>
                <a:spcPts val="0"/>
              </a:spcBef>
              <a:buNone/>
            </a:pPr>
            <a:r>
              <a:rPr lang="en" sz="1100"/>
              <a:t>addl	$1, -4(%ebp)</a:t>
            </a:r>
          </a:p>
          <a:p>
            <a:pPr lvl="0" rtl="0">
              <a:lnSpc>
                <a:spcPct val="115000"/>
              </a:lnSpc>
              <a:spcBef>
                <a:spcPts val="0"/>
              </a:spcBef>
              <a:buNone/>
            </a:pPr>
            <a:r>
              <a:rPr lang="en" sz="1100"/>
              <a:t>.L2:</a:t>
            </a:r>
          </a:p>
          <a:p>
            <a:pPr indent="0" lvl="0" marL="457200" rtl="0">
              <a:lnSpc>
                <a:spcPct val="115000"/>
              </a:lnSpc>
              <a:spcBef>
                <a:spcPts val="0"/>
              </a:spcBef>
              <a:buNone/>
            </a:pPr>
            <a:r>
              <a:rPr lang="en" sz="1100"/>
              <a:t>movl	-4(%ebp), %eax</a:t>
            </a:r>
          </a:p>
          <a:p>
            <a:pPr indent="0" lvl="0" marL="457200" rtl="0">
              <a:lnSpc>
                <a:spcPct val="115000"/>
              </a:lnSpc>
              <a:spcBef>
                <a:spcPts val="0"/>
              </a:spcBef>
              <a:buNone/>
            </a:pPr>
            <a:r>
              <a:rPr lang="en" sz="1100"/>
              <a:t>cmpl	8(%ebp), %eax</a:t>
            </a:r>
          </a:p>
          <a:p>
            <a:pPr indent="0" lvl="0" marL="457200" rtl="0">
              <a:lnSpc>
                <a:spcPct val="115000"/>
              </a:lnSpc>
              <a:spcBef>
                <a:spcPts val="0"/>
              </a:spcBef>
              <a:buNone/>
            </a:pPr>
            <a:r>
              <a:rPr lang="en" sz="1100"/>
              <a:t>jl	.L3</a:t>
            </a:r>
          </a:p>
          <a:p>
            <a:pPr indent="0" lvl="0" marL="457200" rtl="0">
              <a:lnSpc>
                <a:spcPct val="115000"/>
              </a:lnSpc>
              <a:spcBef>
                <a:spcPts val="0"/>
              </a:spcBef>
              <a:buNone/>
            </a:pPr>
            <a:r>
              <a:rPr lang="en" sz="1100"/>
              <a:t>movl	-8(%ebp), %eax</a:t>
            </a:r>
          </a:p>
          <a:p>
            <a:pPr indent="0" lvl="0" marL="457200" rtl="0">
              <a:lnSpc>
                <a:spcPct val="115000"/>
              </a:lnSpc>
              <a:spcBef>
                <a:spcPts val="0"/>
              </a:spcBef>
              <a:buNone/>
            </a:pPr>
            <a:r>
              <a:rPr lang="en" sz="1100"/>
              <a:t>leave</a:t>
            </a:r>
          </a:p>
          <a:p>
            <a:pPr indent="0" lvl="0" marL="457200" rtl="0">
              <a:lnSpc>
                <a:spcPct val="115000"/>
              </a:lnSpc>
              <a:spcBef>
                <a:spcPts val="0"/>
              </a:spcBef>
              <a:buNone/>
            </a:pPr>
            <a:r>
              <a:rPr lang="en" sz="1100"/>
              <a:t>ret</a:t>
            </a:r>
          </a:p>
        </p:txBody>
      </p:sp>
      <p:sp>
        <p:nvSpPr>
          <p:cNvPr id="326" name="Shape 326"/>
          <p:cNvSpPr txBox="1"/>
          <p:nvPr/>
        </p:nvSpPr>
        <p:spPr>
          <a:xfrm>
            <a:off x="1009150" y="2410350"/>
            <a:ext cx="793200" cy="427800"/>
          </a:xfrm>
          <a:prstGeom prst="rect">
            <a:avLst/>
          </a:prstGeom>
          <a:noFill/>
          <a:ln>
            <a:noFill/>
          </a:ln>
        </p:spPr>
        <p:txBody>
          <a:bodyPr anchorCtr="0" anchor="t" bIns="91425" lIns="91425" rIns="91425" tIns="91425">
            <a:noAutofit/>
          </a:bodyPr>
          <a:lstStyle/>
          <a:p>
            <a:pPr lvl="0" rtl="0">
              <a:spcBef>
                <a:spcPts val="0"/>
              </a:spcBef>
              <a:buNone/>
            </a:pPr>
            <a:r>
              <a:rPr lang="en"/>
              <a:t>Before:</a:t>
            </a:r>
          </a:p>
        </p:txBody>
      </p:sp>
      <p:cxnSp>
        <p:nvCxnSpPr>
          <p:cNvPr id="327" name="Shape 327"/>
          <p:cNvCxnSpPr/>
          <p:nvPr/>
        </p:nvCxnSpPr>
        <p:spPr>
          <a:xfrm>
            <a:off x="4749250" y="1228575"/>
            <a:ext cx="7800" cy="3250200"/>
          </a:xfrm>
          <a:prstGeom prst="straightConnector1">
            <a:avLst/>
          </a:prstGeom>
          <a:noFill/>
          <a:ln cap="flat" cmpd="sng" w="9525">
            <a:solidFill>
              <a:srgbClr val="595959"/>
            </a:solidFill>
            <a:prstDash val="solid"/>
            <a:round/>
            <a:headEnd len="lg" w="lg" type="none"/>
            <a:tailEnd len="lg" w="lg" type="none"/>
          </a:ln>
        </p:spPr>
      </p:cxnSp>
      <p:sp>
        <p:nvSpPr>
          <p:cNvPr id="328" name="Shape 328"/>
          <p:cNvSpPr txBox="1"/>
          <p:nvPr/>
        </p:nvSpPr>
        <p:spPr>
          <a:xfrm>
            <a:off x="5080387" y="2410350"/>
            <a:ext cx="793200" cy="427800"/>
          </a:xfrm>
          <a:prstGeom prst="rect">
            <a:avLst/>
          </a:prstGeom>
          <a:noFill/>
          <a:ln>
            <a:noFill/>
          </a:ln>
        </p:spPr>
        <p:txBody>
          <a:bodyPr anchorCtr="0" anchor="t" bIns="91425" lIns="91425" rIns="91425" tIns="91425">
            <a:noAutofit/>
          </a:bodyPr>
          <a:lstStyle/>
          <a:p>
            <a:pPr lvl="0" rtl="0">
              <a:spcBef>
                <a:spcPts val="0"/>
              </a:spcBef>
              <a:buNone/>
            </a:pPr>
            <a:r>
              <a:rPr lang="en"/>
              <a:t>After:</a:t>
            </a:r>
          </a:p>
        </p:txBody>
      </p:sp>
      <p:sp>
        <p:nvSpPr>
          <p:cNvPr id="329" name="Shape 329"/>
          <p:cNvSpPr txBox="1"/>
          <p:nvPr/>
        </p:nvSpPr>
        <p:spPr>
          <a:xfrm>
            <a:off x="5873600" y="401100"/>
            <a:ext cx="2197200" cy="4341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100"/>
              <a:t>sum:</a:t>
            </a:r>
          </a:p>
          <a:p>
            <a:pPr lvl="0" rtl="0">
              <a:lnSpc>
                <a:spcPct val="115000"/>
              </a:lnSpc>
              <a:spcBef>
                <a:spcPts val="0"/>
              </a:spcBef>
              <a:buNone/>
            </a:pPr>
            <a:r>
              <a:rPr lang="en" sz="1100"/>
              <a:t>	pushl	%ebp</a:t>
            </a:r>
          </a:p>
          <a:p>
            <a:pPr lvl="0" rtl="0">
              <a:lnSpc>
                <a:spcPct val="115000"/>
              </a:lnSpc>
              <a:spcBef>
                <a:spcPts val="0"/>
              </a:spcBef>
              <a:buNone/>
            </a:pPr>
            <a:r>
              <a:rPr lang="en" sz="1100"/>
              <a:t>	movl	%esp, %ebp</a:t>
            </a:r>
          </a:p>
          <a:p>
            <a:pPr lvl="0" rtl="0">
              <a:lnSpc>
                <a:spcPct val="115000"/>
              </a:lnSpc>
              <a:spcBef>
                <a:spcPts val="0"/>
              </a:spcBef>
              <a:buNone/>
            </a:pPr>
            <a:r>
              <a:rPr lang="en" sz="1100"/>
              <a:t>	subl	$16, %esp</a:t>
            </a:r>
          </a:p>
          <a:p>
            <a:pPr lvl="0" rtl="0">
              <a:lnSpc>
                <a:spcPct val="115000"/>
              </a:lnSpc>
              <a:spcBef>
                <a:spcPts val="0"/>
              </a:spcBef>
              <a:buNone/>
            </a:pPr>
            <a:r>
              <a:rPr lang="en" sz="1100"/>
              <a:t>	movl	$0, -8(%ebp)</a:t>
            </a:r>
          </a:p>
          <a:p>
            <a:pPr lvl="0" rtl="0">
              <a:lnSpc>
                <a:spcPct val="115000"/>
              </a:lnSpc>
              <a:spcBef>
                <a:spcPts val="0"/>
              </a:spcBef>
              <a:buNone/>
            </a:pPr>
            <a:r>
              <a:rPr lang="en" sz="1100"/>
              <a:t>	movl	$0, -4(%ebp)</a:t>
            </a:r>
          </a:p>
          <a:p>
            <a:pPr lvl="0" rtl="0">
              <a:lnSpc>
                <a:spcPct val="115000"/>
              </a:lnSpc>
              <a:spcBef>
                <a:spcPts val="0"/>
              </a:spcBef>
              <a:buNone/>
            </a:pPr>
            <a:r>
              <a:rPr lang="en" sz="1100"/>
              <a:t>	jmp	.L2</a:t>
            </a:r>
          </a:p>
          <a:p>
            <a:pPr lvl="0" rtl="0">
              <a:lnSpc>
                <a:spcPct val="115000"/>
              </a:lnSpc>
              <a:spcBef>
                <a:spcPts val="0"/>
              </a:spcBef>
              <a:buNone/>
            </a:pPr>
            <a:r>
              <a:rPr lang="en" sz="1100"/>
              <a:t>.L3:</a:t>
            </a:r>
          </a:p>
          <a:p>
            <a:pPr lvl="0" rtl="0">
              <a:lnSpc>
                <a:spcPct val="115000"/>
              </a:lnSpc>
              <a:spcBef>
                <a:spcPts val="0"/>
              </a:spcBef>
              <a:buNone/>
            </a:pPr>
            <a:r>
              <a:rPr lang="en" sz="1100"/>
              <a:t>	movl	-4(%ebp), %eax</a:t>
            </a:r>
          </a:p>
          <a:p>
            <a:pPr lvl="0" rtl="0">
              <a:lnSpc>
                <a:spcPct val="115000"/>
              </a:lnSpc>
              <a:spcBef>
                <a:spcPts val="0"/>
              </a:spcBef>
              <a:buNone/>
            </a:pPr>
            <a:r>
              <a:rPr lang="en" sz="1100"/>
              <a:t>	addl	%eax, -8(%ebp)</a:t>
            </a:r>
          </a:p>
          <a:p>
            <a:pPr lvl="0" rtl="0">
              <a:lnSpc>
                <a:spcPct val="115000"/>
              </a:lnSpc>
              <a:spcBef>
                <a:spcPts val="0"/>
              </a:spcBef>
              <a:buNone/>
            </a:pPr>
            <a:r>
              <a:rPr lang="en" sz="1100"/>
              <a:t>	movl	-4(%ebp), %eax</a:t>
            </a:r>
          </a:p>
          <a:p>
            <a:pPr lvl="0" rtl="0">
              <a:lnSpc>
                <a:spcPct val="115000"/>
              </a:lnSpc>
              <a:spcBef>
                <a:spcPts val="0"/>
              </a:spcBef>
              <a:buNone/>
            </a:pPr>
            <a:r>
              <a:rPr lang="en" sz="1100"/>
              <a:t>	addl	$1, %eax</a:t>
            </a:r>
          </a:p>
          <a:p>
            <a:pPr lvl="0" rtl="0">
              <a:lnSpc>
                <a:spcPct val="115000"/>
              </a:lnSpc>
              <a:spcBef>
                <a:spcPts val="0"/>
              </a:spcBef>
              <a:buNone/>
            </a:pPr>
            <a:r>
              <a:rPr lang="en" sz="1100"/>
              <a:t>	addl	%eax, -8(%ebp)</a:t>
            </a:r>
          </a:p>
          <a:p>
            <a:pPr lvl="0" rtl="0">
              <a:lnSpc>
                <a:spcPct val="115000"/>
              </a:lnSpc>
              <a:spcBef>
                <a:spcPts val="0"/>
              </a:spcBef>
              <a:buNone/>
            </a:pPr>
            <a:r>
              <a:rPr lang="en" sz="1100"/>
              <a:t>	addl	$2, -4(%ebp)</a:t>
            </a:r>
          </a:p>
          <a:p>
            <a:pPr lvl="0" rtl="0">
              <a:lnSpc>
                <a:spcPct val="115000"/>
              </a:lnSpc>
              <a:spcBef>
                <a:spcPts val="0"/>
              </a:spcBef>
              <a:buNone/>
            </a:pPr>
            <a:r>
              <a:rPr lang="en" sz="1100"/>
              <a:t>.L2:</a:t>
            </a:r>
          </a:p>
          <a:p>
            <a:pPr lvl="0" rtl="0">
              <a:lnSpc>
                <a:spcPct val="115000"/>
              </a:lnSpc>
              <a:spcBef>
                <a:spcPts val="0"/>
              </a:spcBef>
              <a:buNone/>
            </a:pPr>
            <a:r>
              <a:rPr lang="en" sz="1100"/>
              <a:t>	movl	-4(%ebp), %eax</a:t>
            </a:r>
          </a:p>
          <a:p>
            <a:pPr lvl="0" rtl="0">
              <a:lnSpc>
                <a:spcPct val="115000"/>
              </a:lnSpc>
              <a:spcBef>
                <a:spcPts val="0"/>
              </a:spcBef>
              <a:buNone/>
            </a:pPr>
            <a:r>
              <a:rPr lang="en" sz="1100"/>
              <a:t>	cmpl	8(%ebp), %eax</a:t>
            </a:r>
          </a:p>
          <a:p>
            <a:pPr lvl="0" rtl="0">
              <a:lnSpc>
                <a:spcPct val="115000"/>
              </a:lnSpc>
              <a:spcBef>
                <a:spcPts val="0"/>
              </a:spcBef>
              <a:buNone/>
            </a:pPr>
            <a:r>
              <a:rPr lang="en" sz="1100"/>
              <a:t>	jl	.L3</a:t>
            </a:r>
          </a:p>
          <a:p>
            <a:pPr lvl="0" rtl="0">
              <a:lnSpc>
                <a:spcPct val="115000"/>
              </a:lnSpc>
              <a:spcBef>
                <a:spcPts val="0"/>
              </a:spcBef>
              <a:buNone/>
            </a:pPr>
            <a:r>
              <a:rPr lang="en" sz="1100"/>
              <a:t>	movl	-8(%ebp), %eax</a:t>
            </a:r>
          </a:p>
          <a:p>
            <a:pPr lvl="0" rtl="0">
              <a:lnSpc>
                <a:spcPct val="115000"/>
              </a:lnSpc>
              <a:spcBef>
                <a:spcPts val="0"/>
              </a:spcBef>
              <a:buNone/>
            </a:pPr>
            <a:r>
              <a:rPr lang="en" sz="1100"/>
              <a:t>	leave</a:t>
            </a:r>
          </a:p>
          <a:p>
            <a:pPr lvl="0" rtl="0">
              <a:lnSpc>
                <a:spcPct val="115000"/>
              </a:lnSpc>
              <a:spcBef>
                <a:spcPts val="0"/>
              </a:spcBef>
              <a:buNone/>
            </a:pPr>
            <a:r>
              <a:rPr lang="en" sz="1100"/>
              <a:t>	ret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Assembly to C</a:t>
            </a:r>
          </a:p>
        </p:txBody>
      </p:sp>
      <p:sp>
        <p:nvSpPr>
          <p:cNvPr id="335" name="Shape 335"/>
          <p:cNvSpPr txBox="1"/>
          <p:nvPr/>
        </p:nvSpPr>
        <p:spPr>
          <a:xfrm>
            <a:off x="2228700" y="868875"/>
            <a:ext cx="2197200" cy="39696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100"/>
              <a:t>sum:</a:t>
            </a:r>
          </a:p>
          <a:p>
            <a:pPr indent="0" lvl="0" marL="457200" rtl="0">
              <a:lnSpc>
                <a:spcPct val="115000"/>
              </a:lnSpc>
              <a:spcBef>
                <a:spcPts val="0"/>
              </a:spcBef>
              <a:buNone/>
            </a:pPr>
            <a:r>
              <a:rPr lang="en" sz="1100"/>
              <a:t>pushl	%ebp</a:t>
            </a:r>
          </a:p>
          <a:p>
            <a:pPr indent="0" lvl="0" marL="457200" rtl="0">
              <a:lnSpc>
                <a:spcPct val="115000"/>
              </a:lnSpc>
              <a:spcBef>
                <a:spcPts val="0"/>
              </a:spcBef>
              <a:buNone/>
            </a:pPr>
            <a:r>
              <a:rPr lang="en" sz="1100"/>
              <a:t>movl	%esp, %ebp</a:t>
            </a:r>
          </a:p>
          <a:p>
            <a:pPr indent="0" lvl="0" marL="457200" rtl="0">
              <a:lnSpc>
                <a:spcPct val="115000"/>
              </a:lnSpc>
              <a:spcBef>
                <a:spcPts val="0"/>
              </a:spcBef>
              <a:buNone/>
            </a:pPr>
            <a:r>
              <a:rPr lang="en" sz="1100"/>
              <a:t>subl	$16, %esp	</a:t>
            </a:r>
          </a:p>
          <a:p>
            <a:pPr indent="457200" lvl="0" rtl="0">
              <a:lnSpc>
                <a:spcPct val="115000"/>
              </a:lnSpc>
              <a:spcBef>
                <a:spcPts val="0"/>
              </a:spcBef>
              <a:buNone/>
            </a:pPr>
            <a:r>
              <a:rPr lang="en" sz="1100"/>
              <a:t>movl	$0, -8(%ebp)	</a:t>
            </a:r>
          </a:p>
          <a:p>
            <a:pPr indent="0" lvl="0" marL="457200" rtl="0">
              <a:lnSpc>
                <a:spcPct val="115000"/>
              </a:lnSpc>
              <a:spcBef>
                <a:spcPts val="0"/>
              </a:spcBef>
              <a:buNone/>
            </a:pPr>
            <a:r>
              <a:rPr lang="en" sz="1100"/>
              <a:t>movl	$0, -4(%ebp)	</a:t>
            </a:r>
          </a:p>
          <a:p>
            <a:pPr indent="0" lvl="0" marL="457200" rtl="0">
              <a:lnSpc>
                <a:spcPct val="115000"/>
              </a:lnSpc>
              <a:spcBef>
                <a:spcPts val="0"/>
              </a:spcBef>
              <a:buNone/>
            </a:pPr>
            <a:r>
              <a:rPr lang="en" sz="1100"/>
              <a:t>jmp	.L2</a:t>
            </a:r>
          </a:p>
          <a:p>
            <a:pPr lvl="0" rtl="0">
              <a:lnSpc>
                <a:spcPct val="115000"/>
              </a:lnSpc>
              <a:spcBef>
                <a:spcPts val="0"/>
              </a:spcBef>
              <a:buNone/>
            </a:pPr>
            <a:r>
              <a:rPr lang="en" sz="1100"/>
              <a:t>.L3:</a:t>
            </a:r>
          </a:p>
          <a:p>
            <a:pPr indent="0" lvl="0" marL="457200" rtl="0">
              <a:lnSpc>
                <a:spcPct val="115000"/>
              </a:lnSpc>
              <a:spcBef>
                <a:spcPts val="0"/>
              </a:spcBef>
              <a:buNone/>
            </a:pPr>
            <a:r>
              <a:rPr lang="en" sz="1100">
                <a:solidFill>
                  <a:srgbClr val="0097A7"/>
                </a:solidFill>
              </a:rPr>
              <a:t>movl	-4(%ebp), %eax</a:t>
            </a:r>
          </a:p>
          <a:p>
            <a:pPr indent="0" lvl="0" marL="457200" rtl="0">
              <a:lnSpc>
                <a:spcPct val="115000"/>
              </a:lnSpc>
              <a:spcBef>
                <a:spcPts val="0"/>
              </a:spcBef>
              <a:buNone/>
            </a:pPr>
            <a:r>
              <a:rPr lang="en" sz="1100">
                <a:solidFill>
                  <a:srgbClr val="0097A7"/>
                </a:solidFill>
              </a:rPr>
              <a:t>addl	%eax, -8(%ebp)</a:t>
            </a:r>
          </a:p>
          <a:p>
            <a:pPr indent="0" lvl="0" marL="457200" rtl="0">
              <a:lnSpc>
                <a:spcPct val="115000"/>
              </a:lnSpc>
              <a:spcBef>
                <a:spcPts val="0"/>
              </a:spcBef>
              <a:buNone/>
            </a:pPr>
            <a:r>
              <a:rPr lang="en" sz="1100">
                <a:solidFill>
                  <a:srgbClr val="0097A7"/>
                </a:solidFill>
              </a:rPr>
              <a:t>addl	$1, -4(%ebp)</a:t>
            </a:r>
          </a:p>
          <a:p>
            <a:pPr lvl="0" rtl="0">
              <a:lnSpc>
                <a:spcPct val="115000"/>
              </a:lnSpc>
              <a:spcBef>
                <a:spcPts val="0"/>
              </a:spcBef>
              <a:buNone/>
            </a:pPr>
            <a:r>
              <a:rPr lang="en" sz="1100"/>
              <a:t>.L2:</a:t>
            </a:r>
          </a:p>
          <a:p>
            <a:pPr indent="0" lvl="0" marL="457200" rtl="0">
              <a:lnSpc>
                <a:spcPct val="115000"/>
              </a:lnSpc>
              <a:spcBef>
                <a:spcPts val="0"/>
              </a:spcBef>
              <a:buNone/>
            </a:pPr>
            <a:r>
              <a:rPr lang="en" sz="1100"/>
              <a:t>movl	-4(%ebp), %eax</a:t>
            </a:r>
          </a:p>
          <a:p>
            <a:pPr indent="0" lvl="0" marL="457200" rtl="0">
              <a:lnSpc>
                <a:spcPct val="115000"/>
              </a:lnSpc>
              <a:spcBef>
                <a:spcPts val="0"/>
              </a:spcBef>
              <a:buNone/>
            </a:pPr>
            <a:r>
              <a:rPr lang="en" sz="1100"/>
              <a:t>cmpl	8(%ebp), %eax</a:t>
            </a:r>
          </a:p>
          <a:p>
            <a:pPr indent="0" lvl="0" marL="457200" rtl="0">
              <a:lnSpc>
                <a:spcPct val="115000"/>
              </a:lnSpc>
              <a:spcBef>
                <a:spcPts val="0"/>
              </a:spcBef>
              <a:buNone/>
            </a:pPr>
            <a:r>
              <a:rPr lang="en" sz="1100"/>
              <a:t>jl	.L3</a:t>
            </a:r>
          </a:p>
          <a:p>
            <a:pPr indent="0" lvl="0" marL="457200" rtl="0">
              <a:lnSpc>
                <a:spcPct val="115000"/>
              </a:lnSpc>
              <a:spcBef>
                <a:spcPts val="0"/>
              </a:spcBef>
              <a:buNone/>
            </a:pPr>
            <a:r>
              <a:rPr lang="en" sz="1100"/>
              <a:t>movl	-8(%ebp), %eax</a:t>
            </a:r>
          </a:p>
          <a:p>
            <a:pPr indent="0" lvl="0" marL="457200" rtl="0">
              <a:lnSpc>
                <a:spcPct val="115000"/>
              </a:lnSpc>
              <a:spcBef>
                <a:spcPts val="0"/>
              </a:spcBef>
              <a:buNone/>
            </a:pPr>
            <a:r>
              <a:rPr lang="en" sz="1100"/>
              <a:t>leave</a:t>
            </a:r>
          </a:p>
          <a:p>
            <a:pPr indent="0" lvl="0" marL="457200" rtl="0">
              <a:lnSpc>
                <a:spcPct val="115000"/>
              </a:lnSpc>
              <a:spcBef>
                <a:spcPts val="0"/>
              </a:spcBef>
              <a:buNone/>
            </a:pPr>
            <a:r>
              <a:rPr lang="en" sz="1100"/>
              <a:t>ret</a:t>
            </a:r>
          </a:p>
        </p:txBody>
      </p:sp>
      <p:sp>
        <p:nvSpPr>
          <p:cNvPr id="336" name="Shape 336"/>
          <p:cNvSpPr txBox="1"/>
          <p:nvPr/>
        </p:nvSpPr>
        <p:spPr>
          <a:xfrm>
            <a:off x="1009150" y="2410350"/>
            <a:ext cx="793200" cy="427800"/>
          </a:xfrm>
          <a:prstGeom prst="rect">
            <a:avLst/>
          </a:prstGeom>
          <a:noFill/>
          <a:ln>
            <a:noFill/>
          </a:ln>
        </p:spPr>
        <p:txBody>
          <a:bodyPr anchorCtr="0" anchor="t" bIns="91425" lIns="91425" rIns="91425" tIns="91425">
            <a:noAutofit/>
          </a:bodyPr>
          <a:lstStyle/>
          <a:p>
            <a:pPr lvl="0" rtl="0">
              <a:spcBef>
                <a:spcPts val="0"/>
              </a:spcBef>
              <a:buNone/>
            </a:pPr>
            <a:r>
              <a:rPr lang="en"/>
              <a:t>Before:</a:t>
            </a:r>
          </a:p>
        </p:txBody>
      </p:sp>
      <p:cxnSp>
        <p:nvCxnSpPr>
          <p:cNvPr id="337" name="Shape 337"/>
          <p:cNvCxnSpPr/>
          <p:nvPr/>
        </p:nvCxnSpPr>
        <p:spPr>
          <a:xfrm>
            <a:off x="4749250" y="1228575"/>
            <a:ext cx="7800" cy="3250200"/>
          </a:xfrm>
          <a:prstGeom prst="straightConnector1">
            <a:avLst/>
          </a:prstGeom>
          <a:noFill/>
          <a:ln cap="flat" cmpd="sng" w="9525">
            <a:solidFill>
              <a:srgbClr val="595959"/>
            </a:solidFill>
            <a:prstDash val="solid"/>
            <a:round/>
            <a:headEnd len="lg" w="lg" type="none"/>
            <a:tailEnd len="lg" w="lg" type="none"/>
          </a:ln>
        </p:spPr>
      </p:cxnSp>
      <p:sp>
        <p:nvSpPr>
          <p:cNvPr id="338" name="Shape 338"/>
          <p:cNvSpPr txBox="1"/>
          <p:nvPr/>
        </p:nvSpPr>
        <p:spPr>
          <a:xfrm>
            <a:off x="5080387" y="2410350"/>
            <a:ext cx="793200" cy="427800"/>
          </a:xfrm>
          <a:prstGeom prst="rect">
            <a:avLst/>
          </a:prstGeom>
          <a:noFill/>
          <a:ln>
            <a:noFill/>
          </a:ln>
        </p:spPr>
        <p:txBody>
          <a:bodyPr anchorCtr="0" anchor="t" bIns="91425" lIns="91425" rIns="91425" tIns="91425">
            <a:noAutofit/>
          </a:bodyPr>
          <a:lstStyle/>
          <a:p>
            <a:pPr lvl="0" rtl="0">
              <a:spcBef>
                <a:spcPts val="0"/>
              </a:spcBef>
              <a:buNone/>
            </a:pPr>
            <a:r>
              <a:rPr lang="en"/>
              <a:t>After:</a:t>
            </a:r>
          </a:p>
        </p:txBody>
      </p:sp>
      <p:sp>
        <p:nvSpPr>
          <p:cNvPr id="339" name="Shape 339"/>
          <p:cNvSpPr txBox="1"/>
          <p:nvPr/>
        </p:nvSpPr>
        <p:spPr>
          <a:xfrm>
            <a:off x="5873600" y="401100"/>
            <a:ext cx="2197200" cy="4341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100"/>
              <a:t>sum:</a:t>
            </a:r>
          </a:p>
          <a:p>
            <a:pPr lvl="0" rtl="0">
              <a:lnSpc>
                <a:spcPct val="115000"/>
              </a:lnSpc>
              <a:spcBef>
                <a:spcPts val="0"/>
              </a:spcBef>
              <a:buNone/>
            </a:pPr>
            <a:r>
              <a:rPr lang="en" sz="1100"/>
              <a:t>	pushl	%ebp</a:t>
            </a:r>
          </a:p>
          <a:p>
            <a:pPr lvl="0" rtl="0">
              <a:lnSpc>
                <a:spcPct val="115000"/>
              </a:lnSpc>
              <a:spcBef>
                <a:spcPts val="0"/>
              </a:spcBef>
              <a:buNone/>
            </a:pPr>
            <a:r>
              <a:rPr lang="en" sz="1100"/>
              <a:t>	movl	%esp, %ebp</a:t>
            </a:r>
          </a:p>
          <a:p>
            <a:pPr lvl="0" rtl="0">
              <a:lnSpc>
                <a:spcPct val="115000"/>
              </a:lnSpc>
              <a:spcBef>
                <a:spcPts val="0"/>
              </a:spcBef>
              <a:buNone/>
            </a:pPr>
            <a:r>
              <a:rPr lang="en" sz="1100"/>
              <a:t>	subl	$16, %esp</a:t>
            </a:r>
          </a:p>
          <a:p>
            <a:pPr lvl="0" rtl="0">
              <a:lnSpc>
                <a:spcPct val="115000"/>
              </a:lnSpc>
              <a:spcBef>
                <a:spcPts val="0"/>
              </a:spcBef>
              <a:buNone/>
            </a:pPr>
            <a:r>
              <a:rPr lang="en" sz="1100"/>
              <a:t>	movl	$0, -8(%ebp)</a:t>
            </a:r>
          </a:p>
          <a:p>
            <a:pPr lvl="0" rtl="0">
              <a:lnSpc>
                <a:spcPct val="115000"/>
              </a:lnSpc>
              <a:spcBef>
                <a:spcPts val="0"/>
              </a:spcBef>
              <a:buNone/>
            </a:pPr>
            <a:r>
              <a:rPr lang="en" sz="1100"/>
              <a:t>	movl	$0, -4(%ebp)</a:t>
            </a:r>
          </a:p>
          <a:p>
            <a:pPr lvl="0" rtl="0">
              <a:lnSpc>
                <a:spcPct val="115000"/>
              </a:lnSpc>
              <a:spcBef>
                <a:spcPts val="0"/>
              </a:spcBef>
              <a:buNone/>
            </a:pPr>
            <a:r>
              <a:rPr lang="en" sz="1100"/>
              <a:t>	jmp	.L2</a:t>
            </a:r>
          </a:p>
          <a:p>
            <a:pPr lvl="0" rtl="0">
              <a:lnSpc>
                <a:spcPct val="115000"/>
              </a:lnSpc>
              <a:spcBef>
                <a:spcPts val="0"/>
              </a:spcBef>
              <a:buNone/>
            </a:pPr>
            <a:r>
              <a:rPr lang="en" sz="1100"/>
              <a:t>.L3:</a:t>
            </a:r>
          </a:p>
          <a:p>
            <a:pPr lvl="0" rtl="0">
              <a:lnSpc>
                <a:spcPct val="115000"/>
              </a:lnSpc>
              <a:spcBef>
                <a:spcPts val="0"/>
              </a:spcBef>
              <a:buNone/>
            </a:pPr>
            <a:r>
              <a:rPr lang="en" sz="1100">
                <a:solidFill>
                  <a:srgbClr val="0097A7"/>
                </a:solidFill>
              </a:rPr>
              <a:t>	movl	-4(%ebp), %eax</a:t>
            </a:r>
          </a:p>
          <a:p>
            <a:pPr lvl="0" rtl="0">
              <a:lnSpc>
                <a:spcPct val="115000"/>
              </a:lnSpc>
              <a:spcBef>
                <a:spcPts val="0"/>
              </a:spcBef>
              <a:buNone/>
            </a:pPr>
            <a:r>
              <a:rPr lang="en" sz="1100">
                <a:solidFill>
                  <a:srgbClr val="0097A7"/>
                </a:solidFill>
              </a:rPr>
              <a:t>	addl	%eax, -8(%ebp)</a:t>
            </a:r>
          </a:p>
          <a:p>
            <a:pPr lvl="0" rtl="0">
              <a:lnSpc>
                <a:spcPct val="115000"/>
              </a:lnSpc>
              <a:spcBef>
                <a:spcPts val="0"/>
              </a:spcBef>
              <a:buNone/>
            </a:pPr>
            <a:r>
              <a:rPr lang="en" sz="1100">
                <a:solidFill>
                  <a:srgbClr val="0097A7"/>
                </a:solidFill>
              </a:rPr>
              <a:t>	movl	-4(%ebp), %eax</a:t>
            </a:r>
          </a:p>
          <a:p>
            <a:pPr lvl="0" rtl="0">
              <a:lnSpc>
                <a:spcPct val="115000"/>
              </a:lnSpc>
              <a:spcBef>
                <a:spcPts val="0"/>
              </a:spcBef>
              <a:buNone/>
            </a:pPr>
            <a:r>
              <a:rPr lang="en" sz="1100">
                <a:solidFill>
                  <a:srgbClr val="0097A7"/>
                </a:solidFill>
              </a:rPr>
              <a:t>	addl	$1, %eax</a:t>
            </a:r>
          </a:p>
          <a:p>
            <a:pPr lvl="0" rtl="0">
              <a:lnSpc>
                <a:spcPct val="115000"/>
              </a:lnSpc>
              <a:spcBef>
                <a:spcPts val="0"/>
              </a:spcBef>
              <a:buNone/>
            </a:pPr>
            <a:r>
              <a:rPr lang="en" sz="1100">
                <a:solidFill>
                  <a:srgbClr val="0097A7"/>
                </a:solidFill>
              </a:rPr>
              <a:t>	addl	%eax, -8(%ebp)</a:t>
            </a:r>
          </a:p>
          <a:p>
            <a:pPr lvl="0" rtl="0">
              <a:lnSpc>
                <a:spcPct val="115000"/>
              </a:lnSpc>
              <a:spcBef>
                <a:spcPts val="0"/>
              </a:spcBef>
              <a:buNone/>
            </a:pPr>
            <a:r>
              <a:rPr lang="en" sz="1100">
                <a:solidFill>
                  <a:srgbClr val="0097A7"/>
                </a:solidFill>
              </a:rPr>
              <a:t>	addl	$2, -4(%ebp)</a:t>
            </a:r>
          </a:p>
          <a:p>
            <a:pPr lvl="0" rtl="0">
              <a:lnSpc>
                <a:spcPct val="115000"/>
              </a:lnSpc>
              <a:spcBef>
                <a:spcPts val="0"/>
              </a:spcBef>
              <a:buNone/>
            </a:pPr>
            <a:r>
              <a:rPr lang="en" sz="1100"/>
              <a:t>.L2:</a:t>
            </a:r>
          </a:p>
          <a:p>
            <a:pPr lvl="0" rtl="0">
              <a:lnSpc>
                <a:spcPct val="115000"/>
              </a:lnSpc>
              <a:spcBef>
                <a:spcPts val="0"/>
              </a:spcBef>
              <a:buNone/>
            </a:pPr>
            <a:r>
              <a:rPr lang="en" sz="1100"/>
              <a:t>	movl	-4(%ebp), %eax</a:t>
            </a:r>
          </a:p>
          <a:p>
            <a:pPr lvl="0" rtl="0">
              <a:lnSpc>
                <a:spcPct val="115000"/>
              </a:lnSpc>
              <a:spcBef>
                <a:spcPts val="0"/>
              </a:spcBef>
              <a:buNone/>
            </a:pPr>
            <a:r>
              <a:rPr lang="en" sz="1100"/>
              <a:t>	cmpl	8(%ebp), %eax</a:t>
            </a:r>
          </a:p>
          <a:p>
            <a:pPr lvl="0" rtl="0">
              <a:lnSpc>
                <a:spcPct val="115000"/>
              </a:lnSpc>
              <a:spcBef>
                <a:spcPts val="0"/>
              </a:spcBef>
              <a:buNone/>
            </a:pPr>
            <a:r>
              <a:rPr lang="en" sz="1100"/>
              <a:t>	jl	.L3</a:t>
            </a:r>
          </a:p>
          <a:p>
            <a:pPr lvl="0" rtl="0">
              <a:lnSpc>
                <a:spcPct val="115000"/>
              </a:lnSpc>
              <a:spcBef>
                <a:spcPts val="0"/>
              </a:spcBef>
              <a:buNone/>
            </a:pPr>
            <a:r>
              <a:rPr lang="en" sz="1100"/>
              <a:t>	movl	-8(%ebp), %eax</a:t>
            </a:r>
          </a:p>
          <a:p>
            <a:pPr lvl="0" rtl="0">
              <a:lnSpc>
                <a:spcPct val="115000"/>
              </a:lnSpc>
              <a:spcBef>
                <a:spcPts val="0"/>
              </a:spcBef>
              <a:buNone/>
            </a:pPr>
            <a:r>
              <a:rPr lang="en" sz="1100"/>
              <a:t>	leave</a:t>
            </a:r>
          </a:p>
          <a:p>
            <a:pPr lvl="0" rtl="0">
              <a:lnSpc>
                <a:spcPct val="115000"/>
              </a:lnSpc>
              <a:spcBef>
                <a:spcPts val="0"/>
              </a:spcBef>
              <a:buNone/>
            </a:pPr>
            <a:r>
              <a:rPr lang="en" sz="1100"/>
              <a:t>	ret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Assembly to C</a:t>
            </a:r>
          </a:p>
        </p:txBody>
      </p:sp>
      <p:sp>
        <p:nvSpPr>
          <p:cNvPr id="345" name="Shape 345"/>
          <p:cNvSpPr txBox="1"/>
          <p:nvPr/>
        </p:nvSpPr>
        <p:spPr>
          <a:xfrm>
            <a:off x="734100" y="1017725"/>
            <a:ext cx="793200" cy="427800"/>
          </a:xfrm>
          <a:prstGeom prst="rect">
            <a:avLst/>
          </a:prstGeom>
          <a:noFill/>
          <a:ln>
            <a:noFill/>
          </a:ln>
        </p:spPr>
        <p:txBody>
          <a:bodyPr anchorCtr="0" anchor="t" bIns="91425" lIns="91425" rIns="91425" tIns="91425">
            <a:noAutofit/>
          </a:bodyPr>
          <a:lstStyle/>
          <a:p>
            <a:pPr lvl="0" rtl="0">
              <a:spcBef>
                <a:spcPts val="0"/>
              </a:spcBef>
              <a:buNone/>
            </a:pPr>
            <a:r>
              <a:rPr lang="en"/>
              <a:t>Before:</a:t>
            </a:r>
          </a:p>
        </p:txBody>
      </p:sp>
      <p:cxnSp>
        <p:nvCxnSpPr>
          <p:cNvPr id="346" name="Shape 346"/>
          <p:cNvCxnSpPr/>
          <p:nvPr/>
        </p:nvCxnSpPr>
        <p:spPr>
          <a:xfrm>
            <a:off x="4749250" y="1228575"/>
            <a:ext cx="7800" cy="3250200"/>
          </a:xfrm>
          <a:prstGeom prst="straightConnector1">
            <a:avLst/>
          </a:prstGeom>
          <a:noFill/>
          <a:ln cap="flat" cmpd="sng" w="9525">
            <a:solidFill>
              <a:srgbClr val="595959"/>
            </a:solidFill>
            <a:prstDash val="solid"/>
            <a:round/>
            <a:headEnd len="lg" w="lg" type="none"/>
            <a:tailEnd len="lg" w="lg" type="none"/>
          </a:ln>
        </p:spPr>
      </p:cxnSp>
      <p:sp>
        <p:nvSpPr>
          <p:cNvPr id="347" name="Shape 347"/>
          <p:cNvSpPr txBox="1"/>
          <p:nvPr/>
        </p:nvSpPr>
        <p:spPr>
          <a:xfrm>
            <a:off x="5153737" y="1017725"/>
            <a:ext cx="793200" cy="427800"/>
          </a:xfrm>
          <a:prstGeom prst="rect">
            <a:avLst/>
          </a:prstGeom>
          <a:noFill/>
          <a:ln>
            <a:noFill/>
          </a:ln>
        </p:spPr>
        <p:txBody>
          <a:bodyPr anchorCtr="0" anchor="t" bIns="91425" lIns="91425" rIns="91425" tIns="91425">
            <a:noAutofit/>
          </a:bodyPr>
          <a:lstStyle/>
          <a:p>
            <a:pPr lvl="0" rtl="0">
              <a:spcBef>
                <a:spcPts val="0"/>
              </a:spcBef>
              <a:buNone/>
            </a:pPr>
            <a:r>
              <a:rPr lang="en"/>
              <a:t>After:</a:t>
            </a:r>
          </a:p>
        </p:txBody>
      </p:sp>
      <p:sp>
        <p:nvSpPr>
          <p:cNvPr id="348" name="Shape 348"/>
          <p:cNvSpPr txBox="1"/>
          <p:nvPr/>
        </p:nvSpPr>
        <p:spPr>
          <a:xfrm>
            <a:off x="1728375" y="1445525"/>
            <a:ext cx="2197200" cy="1329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.L3:</a:t>
            </a:r>
          </a:p>
          <a:p>
            <a:pPr indent="0" lvl="0" marL="457200" rtl="0">
              <a:lnSpc>
                <a:spcPct val="115000"/>
              </a:lnSpc>
              <a:spcBef>
                <a:spcPts val="0"/>
              </a:spcBef>
              <a:buNone/>
            </a:pPr>
            <a:r>
              <a:rPr lang="en" sz="1200"/>
              <a:t>movl	-4(%ebp), %eax</a:t>
            </a:r>
          </a:p>
          <a:p>
            <a:pPr indent="0" lvl="0" marL="457200" rtl="0">
              <a:lnSpc>
                <a:spcPct val="115000"/>
              </a:lnSpc>
              <a:spcBef>
                <a:spcPts val="0"/>
              </a:spcBef>
              <a:buNone/>
            </a:pPr>
            <a:r>
              <a:rPr lang="en" sz="1200"/>
              <a:t>addl	%eax, -8(%ebp)</a:t>
            </a:r>
          </a:p>
          <a:p>
            <a:pPr indent="0" lvl="0" marL="457200" rtl="0">
              <a:lnSpc>
                <a:spcPct val="115000"/>
              </a:lnSpc>
              <a:spcBef>
                <a:spcPts val="0"/>
              </a:spcBef>
              <a:buNone/>
            </a:pPr>
            <a:r>
              <a:rPr lang="en" sz="1200"/>
              <a:t>addl	$1, -4(%ebp)</a:t>
            </a:r>
          </a:p>
        </p:txBody>
      </p:sp>
      <p:sp>
        <p:nvSpPr>
          <p:cNvPr id="349" name="Shape 349"/>
          <p:cNvSpPr txBox="1"/>
          <p:nvPr/>
        </p:nvSpPr>
        <p:spPr>
          <a:xfrm>
            <a:off x="5910275" y="1194275"/>
            <a:ext cx="2711700" cy="18318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.L3:</a:t>
            </a:r>
          </a:p>
          <a:p>
            <a:pPr lvl="0" rtl="0">
              <a:lnSpc>
                <a:spcPct val="115000"/>
              </a:lnSpc>
              <a:spcBef>
                <a:spcPts val="0"/>
              </a:spcBef>
              <a:buNone/>
            </a:pPr>
            <a:r>
              <a:rPr lang="en" sz="1200"/>
              <a:t>	movl	-4(%ebp), %eax</a:t>
            </a:r>
          </a:p>
          <a:p>
            <a:pPr lvl="0" rtl="0">
              <a:lnSpc>
                <a:spcPct val="115000"/>
              </a:lnSpc>
              <a:spcBef>
                <a:spcPts val="0"/>
              </a:spcBef>
              <a:buNone/>
            </a:pPr>
            <a:r>
              <a:rPr lang="en" sz="1200"/>
              <a:t>	addl	%eax, -8(%ebp)</a:t>
            </a:r>
          </a:p>
          <a:p>
            <a:pPr lvl="0" rtl="0">
              <a:lnSpc>
                <a:spcPct val="115000"/>
              </a:lnSpc>
              <a:spcBef>
                <a:spcPts val="0"/>
              </a:spcBef>
              <a:buNone/>
            </a:pPr>
            <a:r>
              <a:rPr lang="en" sz="1200"/>
              <a:t>	movl	-4(%ebp), %eax</a:t>
            </a:r>
          </a:p>
          <a:p>
            <a:pPr lvl="0" rtl="0">
              <a:lnSpc>
                <a:spcPct val="115000"/>
              </a:lnSpc>
              <a:spcBef>
                <a:spcPts val="0"/>
              </a:spcBef>
              <a:buNone/>
            </a:pPr>
            <a:r>
              <a:rPr lang="en" sz="1200"/>
              <a:t>	addl	$1, %eax</a:t>
            </a:r>
          </a:p>
          <a:p>
            <a:pPr lvl="0" rtl="0">
              <a:lnSpc>
                <a:spcPct val="115000"/>
              </a:lnSpc>
              <a:spcBef>
                <a:spcPts val="0"/>
              </a:spcBef>
              <a:buNone/>
            </a:pPr>
            <a:r>
              <a:rPr lang="en" sz="1200"/>
              <a:t>	addl	%eax, -8(%ebp)</a:t>
            </a:r>
          </a:p>
          <a:p>
            <a:pPr lvl="0" rtl="0">
              <a:lnSpc>
                <a:spcPct val="115000"/>
              </a:lnSpc>
              <a:spcBef>
                <a:spcPts val="0"/>
              </a:spcBef>
              <a:buNone/>
            </a:pPr>
            <a:r>
              <a:rPr lang="en" sz="1200"/>
              <a:t>	addl	$2, -4(%ebp)</a:t>
            </a:r>
          </a:p>
        </p:txBody>
      </p:sp>
      <p:sp>
        <p:nvSpPr>
          <p:cNvPr id="350" name="Shape 350"/>
          <p:cNvSpPr txBox="1"/>
          <p:nvPr/>
        </p:nvSpPr>
        <p:spPr>
          <a:xfrm>
            <a:off x="906800" y="2994650"/>
            <a:ext cx="1116300" cy="10338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temp = i</a:t>
            </a:r>
          </a:p>
          <a:p>
            <a:pPr indent="0" lvl="0" marL="0" rtl="0">
              <a:lnSpc>
                <a:spcPct val="115000"/>
              </a:lnSpc>
              <a:spcBef>
                <a:spcPts val="0"/>
              </a:spcBef>
              <a:buNone/>
            </a:pPr>
            <a:r>
              <a:rPr lang="en" sz="1200"/>
              <a:t>sum += temp</a:t>
            </a:r>
          </a:p>
          <a:p>
            <a:pPr indent="0" lvl="0" marL="0" rtl="0">
              <a:lnSpc>
                <a:spcPct val="115000"/>
              </a:lnSpc>
              <a:spcBef>
                <a:spcPts val="0"/>
              </a:spcBef>
              <a:buNone/>
            </a:pPr>
            <a:r>
              <a:rPr lang="en" sz="1200"/>
              <a:t>i++</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 Write a function to determine if the number is &lt; 0</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Write a C function using only bitwise operators, to determine if the number given is negative. If the number is positive return 1 else 0.</a:t>
            </a:r>
          </a:p>
          <a:p>
            <a:pPr lvl="0">
              <a:spcBef>
                <a:spcPts val="0"/>
              </a:spcBef>
              <a:buNone/>
            </a:pPr>
            <a:r>
              <a:t/>
            </a:r>
            <a:endParaRPr/>
          </a:p>
          <a:p>
            <a:pPr lvl="0">
              <a:spcBef>
                <a:spcPts val="0"/>
              </a:spcBef>
              <a:buNone/>
            </a:pPr>
            <a:r>
              <a:rPr lang="en"/>
              <a:t>Hint: It can be done in one line!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Assembly to C</a:t>
            </a:r>
          </a:p>
        </p:txBody>
      </p:sp>
      <p:sp>
        <p:nvSpPr>
          <p:cNvPr id="356" name="Shape 356"/>
          <p:cNvSpPr txBox="1"/>
          <p:nvPr/>
        </p:nvSpPr>
        <p:spPr>
          <a:xfrm>
            <a:off x="734100" y="1017725"/>
            <a:ext cx="793200" cy="427800"/>
          </a:xfrm>
          <a:prstGeom prst="rect">
            <a:avLst/>
          </a:prstGeom>
          <a:noFill/>
          <a:ln>
            <a:noFill/>
          </a:ln>
        </p:spPr>
        <p:txBody>
          <a:bodyPr anchorCtr="0" anchor="t" bIns="91425" lIns="91425" rIns="91425" tIns="91425">
            <a:noAutofit/>
          </a:bodyPr>
          <a:lstStyle/>
          <a:p>
            <a:pPr lvl="0" rtl="0">
              <a:spcBef>
                <a:spcPts val="0"/>
              </a:spcBef>
              <a:buNone/>
            </a:pPr>
            <a:r>
              <a:rPr lang="en"/>
              <a:t>Before:</a:t>
            </a:r>
          </a:p>
        </p:txBody>
      </p:sp>
      <p:cxnSp>
        <p:nvCxnSpPr>
          <p:cNvPr id="357" name="Shape 357"/>
          <p:cNvCxnSpPr/>
          <p:nvPr/>
        </p:nvCxnSpPr>
        <p:spPr>
          <a:xfrm>
            <a:off x="4749250" y="1228575"/>
            <a:ext cx="7800" cy="3250200"/>
          </a:xfrm>
          <a:prstGeom prst="straightConnector1">
            <a:avLst/>
          </a:prstGeom>
          <a:noFill/>
          <a:ln cap="flat" cmpd="sng" w="9525">
            <a:solidFill>
              <a:srgbClr val="595959"/>
            </a:solidFill>
            <a:prstDash val="solid"/>
            <a:round/>
            <a:headEnd len="lg" w="lg" type="none"/>
            <a:tailEnd len="lg" w="lg" type="none"/>
          </a:ln>
        </p:spPr>
      </p:cxnSp>
      <p:sp>
        <p:nvSpPr>
          <p:cNvPr id="358" name="Shape 358"/>
          <p:cNvSpPr txBox="1"/>
          <p:nvPr/>
        </p:nvSpPr>
        <p:spPr>
          <a:xfrm>
            <a:off x="5153737" y="1017725"/>
            <a:ext cx="793200" cy="427800"/>
          </a:xfrm>
          <a:prstGeom prst="rect">
            <a:avLst/>
          </a:prstGeom>
          <a:noFill/>
          <a:ln>
            <a:noFill/>
          </a:ln>
        </p:spPr>
        <p:txBody>
          <a:bodyPr anchorCtr="0" anchor="t" bIns="91425" lIns="91425" rIns="91425" tIns="91425">
            <a:noAutofit/>
          </a:bodyPr>
          <a:lstStyle/>
          <a:p>
            <a:pPr lvl="0" rtl="0">
              <a:spcBef>
                <a:spcPts val="0"/>
              </a:spcBef>
              <a:buNone/>
            </a:pPr>
            <a:r>
              <a:rPr lang="en"/>
              <a:t>After:</a:t>
            </a:r>
          </a:p>
        </p:txBody>
      </p:sp>
      <p:sp>
        <p:nvSpPr>
          <p:cNvPr id="359" name="Shape 359"/>
          <p:cNvSpPr txBox="1"/>
          <p:nvPr/>
        </p:nvSpPr>
        <p:spPr>
          <a:xfrm>
            <a:off x="1728375" y="1445525"/>
            <a:ext cx="2197200" cy="1329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.L3:</a:t>
            </a:r>
          </a:p>
          <a:p>
            <a:pPr indent="0" lvl="0" marL="457200" rtl="0">
              <a:lnSpc>
                <a:spcPct val="115000"/>
              </a:lnSpc>
              <a:spcBef>
                <a:spcPts val="0"/>
              </a:spcBef>
              <a:buNone/>
            </a:pPr>
            <a:r>
              <a:rPr lang="en" sz="1200"/>
              <a:t>movl	-4(%ebp), %eax</a:t>
            </a:r>
          </a:p>
          <a:p>
            <a:pPr indent="0" lvl="0" marL="457200" rtl="0">
              <a:lnSpc>
                <a:spcPct val="115000"/>
              </a:lnSpc>
              <a:spcBef>
                <a:spcPts val="0"/>
              </a:spcBef>
              <a:buNone/>
            </a:pPr>
            <a:r>
              <a:rPr lang="en" sz="1200"/>
              <a:t>addl	%eax, -8(%ebp)</a:t>
            </a:r>
          </a:p>
          <a:p>
            <a:pPr indent="0" lvl="0" marL="457200" rtl="0">
              <a:lnSpc>
                <a:spcPct val="115000"/>
              </a:lnSpc>
              <a:spcBef>
                <a:spcPts val="0"/>
              </a:spcBef>
              <a:buNone/>
            </a:pPr>
            <a:r>
              <a:rPr lang="en" sz="1200"/>
              <a:t>addl	$1, -4(%ebp)</a:t>
            </a:r>
          </a:p>
        </p:txBody>
      </p:sp>
      <p:sp>
        <p:nvSpPr>
          <p:cNvPr id="360" name="Shape 360"/>
          <p:cNvSpPr txBox="1"/>
          <p:nvPr/>
        </p:nvSpPr>
        <p:spPr>
          <a:xfrm>
            <a:off x="5910275" y="1194275"/>
            <a:ext cx="2711700" cy="18318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.L3:</a:t>
            </a:r>
          </a:p>
          <a:p>
            <a:pPr lvl="0" rtl="0">
              <a:lnSpc>
                <a:spcPct val="115000"/>
              </a:lnSpc>
              <a:spcBef>
                <a:spcPts val="0"/>
              </a:spcBef>
              <a:buNone/>
            </a:pPr>
            <a:r>
              <a:rPr lang="en" sz="1200"/>
              <a:t>	movl	-4(%ebp), %eax</a:t>
            </a:r>
          </a:p>
          <a:p>
            <a:pPr lvl="0" rtl="0">
              <a:lnSpc>
                <a:spcPct val="115000"/>
              </a:lnSpc>
              <a:spcBef>
                <a:spcPts val="0"/>
              </a:spcBef>
              <a:buNone/>
            </a:pPr>
            <a:r>
              <a:rPr lang="en" sz="1200"/>
              <a:t>	addl	%eax, -8(%ebp)</a:t>
            </a:r>
          </a:p>
          <a:p>
            <a:pPr lvl="0" rtl="0">
              <a:lnSpc>
                <a:spcPct val="115000"/>
              </a:lnSpc>
              <a:spcBef>
                <a:spcPts val="0"/>
              </a:spcBef>
              <a:buNone/>
            </a:pPr>
            <a:r>
              <a:rPr lang="en" sz="1200"/>
              <a:t>	movl	-4(%ebp), %eax</a:t>
            </a:r>
          </a:p>
          <a:p>
            <a:pPr lvl="0" rtl="0">
              <a:lnSpc>
                <a:spcPct val="115000"/>
              </a:lnSpc>
              <a:spcBef>
                <a:spcPts val="0"/>
              </a:spcBef>
              <a:buNone/>
            </a:pPr>
            <a:r>
              <a:rPr lang="en" sz="1200"/>
              <a:t>	addl	$1, %eax</a:t>
            </a:r>
          </a:p>
          <a:p>
            <a:pPr lvl="0" rtl="0">
              <a:lnSpc>
                <a:spcPct val="115000"/>
              </a:lnSpc>
              <a:spcBef>
                <a:spcPts val="0"/>
              </a:spcBef>
              <a:buNone/>
            </a:pPr>
            <a:r>
              <a:rPr lang="en" sz="1200"/>
              <a:t>	addl	%eax, -8(%ebp)</a:t>
            </a:r>
          </a:p>
          <a:p>
            <a:pPr lvl="0" rtl="0">
              <a:lnSpc>
                <a:spcPct val="115000"/>
              </a:lnSpc>
              <a:spcBef>
                <a:spcPts val="0"/>
              </a:spcBef>
              <a:buNone/>
            </a:pPr>
            <a:r>
              <a:rPr lang="en" sz="1200"/>
              <a:t>	addl	$2, -4(%ebp)</a:t>
            </a:r>
          </a:p>
        </p:txBody>
      </p:sp>
      <p:sp>
        <p:nvSpPr>
          <p:cNvPr id="361" name="Shape 361"/>
          <p:cNvSpPr txBox="1"/>
          <p:nvPr/>
        </p:nvSpPr>
        <p:spPr>
          <a:xfrm>
            <a:off x="906800" y="2994650"/>
            <a:ext cx="1116300" cy="10338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temp = i</a:t>
            </a:r>
          </a:p>
          <a:p>
            <a:pPr indent="0" lvl="0" marL="0" rtl="0">
              <a:lnSpc>
                <a:spcPct val="115000"/>
              </a:lnSpc>
              <a:spcBef>
                <a:spcPts val="0"/>
              </a:spcBef>
              <a:buNone/>
            </a:pPr>
            <a:r>
              <a:rPr lang="en" sz="1200"/>
              <a:t>sum += temp</a:t>
            </a:r>
          </a:p>
          <a:p>
            <a:pPr indent="0" lvl="0" marL="0" rtl="0">
              <a:lnSpc>
                <a:spcPct val="115000"/>
              </a:lnSpc>
              <a:spcBef>
                <a:spcPts val="0"/>
              </a:spcBef>
              <a:buNone/>
            </a:pPr>
            <a:r>
              <a:rPr lang="en" sz="1200"/>
              <a:t>i++</a:t>
            </a:r>
          </a:p>
        </p:txBody>
      </p:sp>
      <p:sp>
        <p:nvSpPr>
          <p:cNvPr id="362" name="Shape 362"/>
          <p:cNvSpPr/>
          <p:nvPr/>
        </p:nvSpPr>
        <p:spPr>
          <a:xfrm>
            <a:off x="2186537" y="3324275"/>
            <a:ext cx="362700" cy="240600"/>
          </a:xfrm>
          <a:prstGeom prst="mathEqual">
            <a:avLst>
              <a:gd fmla="val 23520" name="adj1"/>
              <a:gd fmla="val 11760" name="adj2"/>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3" name="Shape 363"/>
          <p:cNvSpPr txBox="1"/>
          <p:nvPr/>
        </p:nvSpPr>
        <p:spPr>
          <a:xfrm>
            <a:off x="2712675" y="2981725"/>
            <a:ext cx="1116300" cy="10338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sum += i</a:t>
            </a:r>
          </a:p>
          <a:p>
            <a:pPr indent="0" lvl="0" marL="0" rtl="0">
              <a:lnSpc>
                <a:spcPct val="115000"/>
              </a:lnSpc>
              <a:spcBef>
                <a:spcPts val="0"/>
              </a:spcBef>
              <a:buNone/>
            </a:pPr>
            <a:r>
              <a:rPr lang="en" sz="1200"/>
              <a:t>i++</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Assembly to C</a:t>
            </a:r>
          </a:p>
        </p:txBody>
      </p:sp>
      <p:sp>
        <p:nvSpPr>
          <p:cNvPr id="369" name="Shape 369"/>
          <p:cNvSpPr txBox="1"/>
          <p:nvPr/>
        </p:nvSpPr>
        <p:spPr>
          <a:xfrm>
            <a:off x="734100" y="1017725"/>
            <a:ext cx="793200" cy="427800"/>
          </a:xfrm>
          <a:prstGeom prst="rect">
            <a:avLst/>
          </a:prstGeom>
          <a:noFill/>
          <a:ln>
            <a:noFill/>
          </a:ln>
        </p:spPr>
        <p:txBody>
          <a:bodyPr anchorCtr="0" anchor="t" bIns="91425" lIns="91425" rIns="91425" tIns="91425">
            <a:noAutofit/>
          </a:bodyPr>
          <a:lstStyle/>
          <a:p>
            <a:pPr lvl="0" rtl="0">
              <a:spcBef>
                <a:spcPts val="0"/>
              </a:spcBef>
              <a:buNone/>
            </a:pPr>
            <a:r>
              <a:rPr lang="en"/>
              <a:t>Before:</a:t>
            </a:r>
          </a:p>
        </p:txBody>
      </p:sp>
      <p:cxnSp>
        <p:nvCxnSpPr>
          <p:cNvPr id="370" name="Shape 370"/>
          <p:cNvCxnSpPr/>
          <p:nvPr/>
        </p:nvCxnSpPr>
        <p:spPr>
          <a:xfrm>
            <a:off x="4749250" y="1228575"/>
            <a:ext cx="7800" cy="3250200"/>
          </a:xfrm>
          <a:prstGeom prst="straightConnector1">
            <a:avLst/>
          </a:prstGeom>
          <a:noFill/>
          <a:ln cap="flat" cmpd="sng" w="9525">
            <a:solidFill>
              <a:srgbClr val="595959"/>
            </a:solidFill>
            <a:prstDash val="solid"/>
            <a:round/>
            <a:headEnd len="lg" w="lg" type="none"/>
            <a:tailEnd len="lg" w="lg" type="none"/>
          </a:ln>
        </p:spPr>
      </p:cxnSp>
      <p:sp>
        <p:nvSpPr>
          <p:cNvPr id="371" name="Shape 371"/>
          <p:cNvSpPr txBox="1"/>
          <p:nvPr/>
        </p:nvSpPr>
        <p:spPr>
          <a:xfrm>
            <a:off x="5153737" y="1017725"/>
            <a:ext cx="793200" cy="427800"/>
          </a:xfrm>
          <a:prstGeom prst="rect">
            <a:avLst/>
          </a:prstGeom>
          <a:noFill/>
          <a:ln>
            <a:noFill/>
          </a:ln>
        </p:spPr>
        <p:txBody>
          <a:bodyPr anchorCtr="0" anchor="t" bIns="91425" lIns="91425" rIns="91425" tIns="91425">
            <a:noAutofit/>
          </a:bodyPr>
          <a:lstStyle/>
          <a:p>
            <a:pPr lvl="0" rtl="0">
              <a:spcBef>
                <a:spcPts val="0"/>
              </a:spcBef>
              <a:buNone/>
            </a:pPr>
            <a:r>
              <a:rPr lang="en"/>
              <a:t>After:</a:t>
            </a:r>
          </a:p>
        </p:txBody>
      </p:sp>
      <p:sp>
        <p:nvSpPr>
          <p:cNvPr id="372" name="Shape 372"/>
          <p:cNvSpPr txBox="1"/>
          <p:nvPr/>
        </p:nvSpPr>
        <p:spPr>
          <a:xfrm>
            <a:off x="1728375" y="1445525"/>
            <a:ext cx="2197200" cy="1329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.L3:</a:t>
            </a:r>
          </a:p>
          <a:p>
            <a:pPr indent="0" lvl="0" marL="457200" rtl="0">
              <a:lnSpc>
                <a:spcPct val="115000"/>
              </a:lnSpc>
              <a:spcBef>
                <a:spcPts val="0"/>
              </a:spcBef>
              <a:buNone/>
            </a:pPr>
            <a:r>
              <a:rPr lang="en" sz="1200"/>
              <a:t>movl	-4(%ebp), %eax</a:t>
            </a:r>
          </a:p>
          <a:p>
            <a:pPr indent="0" lvl="0" marL="457200" rtl="0">
              <a:lnSpc>
                <a:spcPct val="115000"/>
              </a:lnSpc>
              <a:spcBef>
                <a:spcPts val="0"/>
              </a:spcBef>
              <a:buNone/>
            </a:pPr>
            <a:r>
              <a:rPr lang="en" sz="1200"/>
              <a:t>addl	%eax, -8(%ebp)</a:t>
            </a:r>
          </a:p>
          <a:p>
            <a:pPr indent="0" lvl="0" marL="457200" rtl="0">
              <a:lnSpc>
                <a:spcPct val="115000"/>
              </a:lnSpc>
              <a:spcBef>
                <a:spcPts val="0"/>
              </a:spcBef>
              <a:buNone/>
            </a:pPr>
            <a:r>
              <a:rPr lang="en" sz="1200"/>
              <a:t>addl	$1, -4(%ebp)</a:t>
            </a:r>
          </a:p>
        </p:txBody>
      </p:sp>
      <p:sp>
        <p:nvSpPr>
          <p:cNvPr id="373" name="Shape 373"/>
          <p:cNvSpPr txBox="1"/>
          <p:nvPr/>
        </p:nvSpPr>
        <p:spPr>
          <a:xfrm>
            <a:off x="5910275" y="1194275"/>
            <a:ext cx="2711700" cy="18318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.L3:</a:t>
            </a:r>
          </a:p>
          <a:p>
            <a:pPr lvl="0" rtl="0">
              <a:lnSpc>
                <a:spcPct val="115000"/>
              </a:lnSpc>
              <a:spcBef>
                <a:spcPts val="0"/>
              </a:spcBef>
              <a:buNone/>
            </a:pPr>
            <a:r>
              <a:rPr lang="en" sz="1200"/>
              <a:t>	movl	-4(%ebp), %eax</a:t>
            </a:r>
          </a:p>
          <a:p>
            <a:pPr lvl="0" rtl="0">
              <a:lnSpc>
                <a:spcPct val="115000"/>
              </a:lnSpc>
              <a:spcBef>
                <a:spcPts val="0"/>
              </a:spcBef>
              <a:buNone/>
            </a:pPr>
            <a:r>
              <a:rPr lang="en" sz="1200"/>
              <a:t>	addl	%eax, -8(%ebp)</a:t>
            </a:r>
          </a:p>
          <a:p>
            <a:pPr lvl="0" rtl="0">
              <a:lnSpc>
                <a:spcPct val="115000"/>
              </a:lnSpc>
              <a:spcBef>
                <a:spcPts val="0"/>
              </a:spcBef>
              <a:buNone/>
            </a:pPr>
            <a:r>
              <a:rPr lang="en" sz="1200"/>
              <a:t>	movl	-4(%ebp), %eax</a:t>
            </a:r>
          </a:p>
          <a:p>
            <a:pPr lvl="0" rtl="0">
              <a:lnSpc>
                <a:spcPct val="115000"/>
              </a:lnSpc>
              <a:spcBef>
                <a:spcPts val="0"/>
              </a:spcBef>
              <a:buNone/>
            </a:pPr>
            <a:r>
              <a:rPr lang="en" sz="1200"/>
              <a:t>	addl	$1, %eax</a:t>
            </a:r>
          </a:p>
          <a:p>
            <a:pPr lvl="0" rtl="0">
              <a:lnSpc>
                <a:spcPct val="115000"/>
              </a:lnSpc>
              <a:spcBef>
                <a:spcPts val="0"/>
              </a:spcBef>
              <a:buNone/>
            </a:pPr>
            <a:r>
              <a:rPr lang="en" sz="1200"/>
              <a:t>	addl	%eax, -8(%ebp)</a:t>
            </a:r>
          </a:p>
          <a:p>
            <a:pPr lvl="0" rtl="0">
              <a:lnSpc>
                <a:spcPct val="115000"/>
              </a:lnSpc>
              <a:spcBef>
                <a:spcPts val="0"/>
              </a:spcBef>
              <a:buNone/>
            </a:pPr>
            <a:r>
              <a:rPr lang="en" sz="1200"/>
              <a:t>	addl	$2, -4(%ebp)</a:t>
            </a:r>
          </a:p>
        </p:txBody>
      </p:sp>
      <p:sp>
        <p:nvSpPr>
          <p:cNvPr id="374" name="Shape 374"/>
          <p:cNvSpPr txBox="1"/>
          <p:nvPr/>
        </p:nvSpPr>
        <p:spPr>
          <a:xfrm>
            <a:off x="906800" y="2994650"/>
            <a:ext cx="1116300" cy="10338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temp = i</a:t>
            </a:r>
          </a:p>
          <a:p>
            <a:pPr indent="0" lvl="0" marL="0" rtl="0">
              <a:lnSpc>
                <a:spcPct val="115000"/>
              </a:lnSpc>
              <a:spcBef>
                <a:spcPts val="0"/>
              </a:spcBef>
              <a:buNone/>
            </a:pPr>
            <a:r>
              <a:rPr lang="en" sz="1200"/>
              <a:t>sum += temp</a:t>
            </a:r>
          </a:p>
          <a:p>
            <a:pPr indent="0" lvl="0" marL="0" rtl="0">
              <a:lnSpc>
                <a:spcPct val="115000"/>
              </a:lnSpc>
              <a:spcBef>
                <a:spcPts val="0"/>
              </a:spcBef>
              <a:buNone/>
            </a:pPr>
            <a:r>
              <a:rPr lang="en" sz="1200"/>
              <a:t>i++</a:t>
            </a:r>
          </a:p>
        </p:txBody>
      </p:sp>
      <p:sp>
        <p:nvSpPr>
          <p:cNvPr id="375" name="Shape 375"/>
          <p:cNvSpPr/>
          <p:nvPr/>
        </p:nvSpPr>
        <p:spPr>
          <a:xfrm>
            <a:off x="2186537" y="3324275"/>
            <a:ext cx="362700" cy="240600"/>
          </a:xfrm>
          <a:prstGeom prst="mathEqual">
            <a:avLst>
              <a:gd fmla="val 23520" name="adj1"/>
              <a:gd fmla="val 11760" name="adj2"/>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6" name="Shape 376"/>
          <p:cNvSpPr txBox="1"/>
          <p:nvPr/>
        </p:nvSpPr>
        <p:spPr>
          <a:xfrm>
            <a:off x="2712675" y="2981725"/>
            <a:ext cx="1116300" cy="10338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sum += i</a:t>
            </a:r>
          </a:p>
          <a:p>
            <a:pPr indent="0" lvl="0" marL="0" rtl="0">
              <a:lnSpc>
                <a:spcPct val="115000"/>
              </a:lnSpc>
              <a:spcBef>
                <a:spcPts val="0"/>
              </a:spcBef>
              <a:buNone/>
            </a:pPr>
            <a:r>
              <a:rPr lang="en" sz="1200"/>
              <a:t>i++</a:t>
            </a:r>
          </a:p>
        </p:txBody>
      </p:sp>
      <p:sp>
        <p:nvSpPr>
          <p:cNvPr id="377" name="Shape 377"/>
          <p:cNvSpPr txBox="1"/>
          <p:nvPr/>
        </p:nvSpPr>
        <p:spPr>
          <a:xfrm>
            <a:off x="5458325" y="3102450"/>
            <a:ext cx="1350600" cy="13293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temp = i</a:t>
            </a:r>
          </a:p>
          <a:p>
            <a:pPr indent="0" lvl="0" marL="0" rtl="0">
              <a:lnSpc>
                <a:spcPct val="115000"/>
              </a:lnSpc>
              <a:spcBef>
                <a:spcPts val="0"/>
              </a:spcBef>
              <a:buNone/>
            </a:pPr>
            <a:r>
              <a:rPr lang="en" sz="1200"/>
              <a:t>sum += temp</a:t>
            </a:r>
          </a:p>
          <a:p>
            <a:pPr indent="0" lvl="0" marL="0" rtl="0">
              <a:lnSpc>
                <a:spcPct val="115000"/>
              </a:lnSpc>
              <a:spcBef>
                <a:spcPts val="0"/>
              </a:spcBef>
              <a:buNone/>
            </a:pPr>
            <a:r>
              <a:rPr lang="en" sz="1200"/>
              <a:t>temp = i</a:t>
            </a:r>
          </a:p>
          <a:p>
            <a:pPr indent="0" lvl="0" marL="0" rtl="0">
              <a:lnSpc>
                <a:spcPct val="115000"/>
              </a:lnSpc>
              <a:spcBef>
                <a:spcPts val="0"/>
              </a:spcBef>
              <a:buNone/>
            </a:pPr>
            <a:r>
              <a:rPr lang="en" sz="1200"/>
              <a:t>++temp</a:t>
            </a:r>
          </a:p>
          <a:p>
            <a:pPr indent="0" lvl="0" marL="0" rtl="0">
              <a:lnSpc>
                <a:spcPct val="115000"/>
              </a:lnSpc>
              <a:spcBef>
                <a:spcPts val="0"/>
              </a:spcBef>
              <a:buNone/>
            </a:pPr>
            <a:r>
              <a:rPr lang="en" sz="1200"/>
              <a:t>sum += temp</a:t>
            </a:r>
          </a:p>
          <a:p>
            <a:pPr indent="0" lvl="0" marL="0" rtl="0">
              <a:lnSpc>
                <a:spcPct val="115000"/>
              </a:lnSpc>
              <a:spcBef>
                <a:spcPts val="0"/>
              </a:spcBef>
              <a:buNone/>
            </a:pPr>
            <a:r>
              <a:rPr lang="en" sz="1200"/>
              <a:t>i += 2</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Assembly to C</a:t>
            </a:r>
          </a:p>
        </p:txBody>
      </p:sp>
      <p:sp>
        <p:nvSpPr>
          <p:cNvPr id="383" name="Shape 383"/>
          <p:cNvSpPr txBox="1"/>
          <p:nvPr/>
        </p:nvSpPr>
        <p:spPr>
          <a:xfrm>
            <a:off x="734100" y="1017725"/>
            <a:ext cx="793200" cy="427800"/>
          </a:xfrm>
          <a:prstGeom prst="rect">
            <a:avLst/>
          </a:prstGeom>
          <a:noFill/>
          <a:ln>
            <a:noFill/>
          </a:ln>
        </p:spPr>
        <p:txBody>
          <a:bodyPr anchorCtr="0" anchor="t" bIns="91425" lIns="91425" rIns="91425" tIns="91425">
            <a:noAutofit/>
          </a:bodyPr>
          <a:lstStyle/>
          <a:p>
            <a:pPr lvl="0" rtl="0">
              <a:spcBef>
                <a:spcPts val="0"/>
              </a:spcBef>
              <a:buNone/>
            </a:pPr>
            <a:r>
              <a:rPr lang="en"/>
              <a:t>Before:</a:t>
            </a:r>
          </a:p>
        </p:txBody>
      </p:sp>
      <p:cxnSp>
        <p:nvCxnSpPr>
          <p:cNvPr id="384" name="Shape 384"/>
          <p:cNvCxnSpPr/>
          <p:nvPr/>
        </p:nvCxnSpPr>
        <p:spPr>
          <a:xfrm>
            <a:off x="4749250" y="1228575"/>
            <a:ext cx="7800" cy="3250200"/>
          </a:xfrm>
          <a:prstGeom prst="straightConnector1">
            <a:avLst/>
          </a:prstGeom>
          <a:noFill/>
          <a:ln cap="flat" cmpd="sng" w="9525">
            <a:solidFill>
              <a:srgbClr val="595959"/>
            </a:solidFill>
            <a:prstDash val="solid"/>
            <a:round/>
            <a:headEnd len="lg" w="lg" type="none"/>
            <a:tailEnd len="lg" w="lg" type="none"/>
          </a:ln>
        </p:spPr>
      </p:cxnSp>
      <p:sp>
        <p:nvSpPr>
          <p:cNvPr id="385" name="Shape 385"/>
          <p:cNvSpPr txBox="1"/>
          <p:nvPr/>
        </p:nvSpPr>
        <p:spPr>
          <a:xfrm>
            <a:off x="5153737" y="1017725"/>
            <a:ext cx="793200" cy="427800"/>
          </a:xfrm>
          <a:prstGeom prst="rect">
            <a:avLst/>
          </a:prstGeom>
          <a:noFill/>
          <a:ln>
            <a:noFill/>
          </a:ln>
        </p:spPr>
        <p:txBody>
          <a:bodyPr anchorCtr="0" anchor="t" bIns="91425" lIns="91425" rIns="91425" tIns="91425">
            <a:noAutofit/>
          </a:bodyPr>
          <a:lstStyle/>
          <a:p>
            <a:pPr lvl="0" rtl="0">
              <a:spcBef>
                <a:spcPts val="0"/>
              </a:spcBef>
              <a:buNone/>
            </a:pPr>
            <a:r>
              <a:rPr lang="en"/>
              <a:t>After:</a:t>
            </a:r>
          </a:p>
        </p:txBody>
      </p:sp>
      <p:sp>
        <p:nvSpPr>
          <p:cNvPr id="386" name="Shape 386"/>
          <p:cNvSpPr txBox="1"/>
          <p:nvPr/>
        </p:nvSpPr>
        <p:spPr>
          <a:xfrm>
            <a:off x="1728375" y="1445525"/>
            <a:ext cx="2197200" cy="1329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.L3:</a:t>
            </a:r>
          </a:p>
          <a:p>
            <a:pPr indent="0" lvl="0" marL="457200" rtl="0">
              <a:lnSpc>
                <a:spcPct val="115000"/>
              </a:lnSpc>
              <a:spcBef>
                <a:spcPts val="0"/>
              </a:spcBef>
              <a:buNone/>
            </a:pPr>
            <a:r>
              <a:rPr lang="en" sz="1200"/>
              <a:t>movl	-4(%ebp), %eax</a:t>
            </a:r>
          </a:p>
          <a:p>
            <a:pPr indent="0" lvl="0" marL="457200" rtl="0">
              <a:lnSpc>
                <a:spcPct val="115000"/>
              </a:lnSpc>
              <a:spcBef>
                <a:spcPts val="0"/>
              </a:spcBef>
              <a:buNone/>
            </a:pPr>
            <a:r>
              <a:rPr lang="en" sz="1200"/>
              <a:t>addl	%eax, -8(%ebp)</a:t>
            </a:r>
          </a:p>
          <a:p>
            <a:pPr indent="0" lvl="0" marL="457200" rtl="0">
              <a:lnSpc>
                <a:spcPct val="115000"/>
              </a:lnSpc>
              <a:spcBef>
                <a:spcPts val="0"/>
              </a:spcBef>
              <a:buNone/>
            </a:pPr>
            <a:r>
              <a:rPr lang="en" sz="1200"/>
              <a:t>addl	$1, -4(%ebp)</a:t>
            </a:r>
          </a:p>
        </p:txBody>
      </p:sp>
      <p:sp>
        <p:nvSpPr>
          <p:cNvPr id="387" name="Shape 387"/>
          <p:cNvSpPr txBox="1"/>
          <p:nvPr/>
        </p:nvSpPr>
        <p:spPr>
          <a:xfrm>
            <a:off x="5910275" y="1194275"/>
            <a:ext cx="2711700" cy="18318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.L3:</a:t>
            </a:r>
          </a:p>
          <a:p>
            <a:pPr lvl="0" rtl="0">
              <a:lnSpc>
                <a:spcPct val="115000"/>
              </a:lnSpc>
              <a:spcBef>
                <a:spcPts val="0"/>
              </a:spcBef>
              <a:buNone/>
            </a:pPr>
            <a:r>
              <a:rPr lang="en" sz="1200"/>
              <a:t>	movl	-4(%ebp), %eax</a:t>
            </a:r>
          </a:p>
          <a:p>
            <a:pPr lvl="0" rtl="0">
              <a:lnSpc>
                <a:spcPct val="115000"/>
              </a:lnSpc>
              <a:spcBef>
                <a:spcPts val="0"/>
              </a:spcBef>
              <a:buNone/>
            </a:pPr>
            <a:r>
              <a:rPr lang="en" sz="1200"/>
              <a:t>	addl	%eax, -8(%ebp)</a:t>
            </a:r>
          </a:p>
          <a:p>
            <a:pPr lvl="0" rtl="0">
              <a:lnSpc>
                <a:spcPct val="115000"/>
              </a:lnSpc>
              <a:spcBef>
                <a:spcPts val="0"/>
              </a:spcBef>
              <a:buNone/>
            </a:pPr>
            <a:r>
              <a:rPr lang="en" sz="1200"/>
              <a:t>	movl	-4(%ebp), %eax</a:t>
            </a:r>
          </a:p>
          <a:p>
            <a:pPr lvl="0" rtl="0">
              <a:lnSpc>
                <a:spcPct val="115000"/>
              </a:lnSpc>
              <a:spcBef>
                <a:spcPts val="0"/>
              </a:spcBef>
              <a:buNone/>
            </a:pPr>
            <a:r>
              <a:rPr lang="en" sz="1200"/>
              <a:t>	addl	$1, %eax</a:t>
            </a:r>
          </a:p>
          <a:p>
            <a:pPr lvl="0" rtl="0">
              <a:lnSpc>
                <a:spcPct val="115000"/>
              </a:lnSpc>
              <a:spcBef>
                <a:spcPts val="0"/>
              </a:spcBef>
              <a:buNone/>
            </a:pPr>
            <a:r>
              <a:rPr lang="en" sz="1200"/>
              <a:t>	addl	%eax, -8(%ebp)</a:t>
            </a:r>
          </a:p>
          <a:p>
            <a:pPr lvl="0" rtl="0">
              <a:lnSpc>
                <a:spcPct val="115000"/>
              </a:lnSpc>
              <a:spcBef>
                <a:spcPts val="0"/>
              </a:spcBef>
              <a:buNone/>
            </a:pPr>
            <a:r>
              <a:rPr lang="en" sz="1200"/>
              <a:t>	addl	$2, -4(%ebp)</a:t>
            </a:r>
          </a:p>
        </p:txBody>
      </p:sp>
      <p:sp>
        <p:nvSpPr>
          <p:cNvPr id="388" name="Shape 388"/>
          <p:cNvSpPr txBox="1"/>
          <p:nvPr/>
        </p:nvSpPr>
        <p:spPr>
          <a:xfrm>
            <a:off x="906800" y="2994650"/>
            <a:ext cx="1116300" cy="10338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temp = i</a:t>
            </a:r>
          </a:p>
          <a:p>
            <a:pPr indent="0" lvl="0" marL="0" rtl="0">
              <a:lnSpc>
                <a:spcPct val="115000"/>
              </a:lnSpc>
              <a:spcBef>
                <a:spcPts val="0"/>
              </a:spcBef>
              <a:buNone/>
            </a:pPr>
            <a:r>
              <a:rPr lang="en" sz="1200"/>
              <a:t>sum += temp</a:t>
            </a:r>
          </a:p>
          <a:p>
            <a:pPr indent="0" lvl="0" marL="0" rtl="0">
              <a:lnSpc>
                <a:spcPct val="115000"/>
              </a:lnSpc>
              <a:spcBef>
                <a:spcPts val="0"/>
              </a:spcBef>
              <a:buNone/>
            </a:pPr>
            <a:r>
              <a:rPr lang="en" sz="1200"/>
              <a:t>i++</a:t>
            </a:r>
          </a:p>
        </p:txBody>
      </p:sp>
      <p:sp>
        <p:nvSpPr>
          <p:cNvPr id="389" name="Shape 389"/>
          <p:cNvSpPr/>
          <p:nvPr/>
        </p:nvSpPr>
        <p:spPr>
          <a:xfrm>
            <a:off x="2186537" y="3324275"/>
            <a:ext cx="362700" cy="240600"/>
          </a:xfrm>
          <a:prstGeom prst="mathEqual">
            <a:avLst>
              <a:gd fmla="val 23520" name="adj1"/>
              <a:gd fmla="val 11760" name="adj2"/>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txBox="1"/>
          <p:nvPr/>
        </p:nvSpPr>
        <p:spPr>
          <a:xfrm>
            <a:off x="2712675" y="2981725"/>
            <a:ext cx="1116300" cy="10338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sum += i</a:t>
            </a:r>
          </a:p>
          <a:p>
            <a:pPr indent="0" lvl="0" marL="0" rtl="0">
              <a:lnSpc>
                <a:spcPct val="115000"/>
              </a:lnSpc>
              <a:spcBef>
                <a:spcPts val="0"/>
              </a:spcBef>
              <a:buNone/>
            </a:pPr>
            <a:r>
              <a:rPr lang="en" sz="1200"/>
              <a:t>i++</a:t>
            </a:r>
          </a:p>
        </p:txBody>
      </p:sp>
      <p:sp>
        <p:nvSpPr>
          <p:cNvPr id="391" name="Shape 391"/>
          <p:cNvSpPr txBox="1"/>
          <p:nvPr/>
        </p:nvSpPr>
        <p:spPr>
          <a:xfrm>
            <a:off x="5458325" y="3102450"/>
            <a:ext cx="1350600" cy="13293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temp = i</a:t>
            </a:r>
          </a:p>
          <a:p>
            <a:pPr indent="0" lvl="0" marL="0" rtl="0">
              <a:lnSpc>
                <a:spcPct val="115000"/>
              </a:lnSpc>
              <a:spcBef>
                <a:spcPts val="0"/>
              </a:spcBef>
              <a:buNone/>
            </a:pPr>
            <a:r>
              <a:rPr lang="en" sz="1200"/>
              <a:t>sum += temp</a:t>
            </a:r>
          </a:p>
          <a:p>
            <a:pPr indent="0" lvl="0" marL="0" rtl="0">
              <a:lnSpc>
                <a:spcPct val="115000"/>
              </a:lnSpc>
              <a:spcBef>
                <a:spcPts val="0"/>
              </a:spcBef>
              <a:buNone/>
            </a:pPr>
            <a:r>
              <a:rPr lang="en" sz="1200"/>
              <a:t>temp = i</a:t>
            </a:r>
          </a:p>
          <a:p>
            <a:pPr indent="0" lvl="0" marL="0" rtl="0">
              <a:lnSpc>
                <a:spcPct val="115000"/>
              </a:lnSpc>
              <a:spcBef>
                <a:spcPts val="0"/>
              </a:spcBef>
              <a:buNone/>
            </a:pPr>
            <a:r>
              <a:rPr lang="en" sz="1200"/>
              <a:t>++temp</a:t>
            </a:r>
          </a:p>
          <a:p>
            <a:pPr indent="0" lvl="0" marL="0" rtl="0">
              <a:lnSpc>
                <a:spcPct val="115000"/>
              </a:lnSpc>
              <a:spcBef>
                <a:spcPts val="0"/>
              </a:spcBef>
              <a:buNone/>
            </a:pPr>
            <a:r>
              <a:rPr lang="en" sz="1200"/>
              <a:t>sum += temp</a:t>
            </a:r>
          </a:p>
          <a:p>
            <a:pPr indent="0" lvl="0" marL="0" rtl="0">
              <a:lnSpc>
                <a:spcPct val="115000"/>
              </a:lnSpc>
              <a:spcBef>
                <a:spcPts val="0"/>
              </a:spcBef>
              <a:buNone/>
            </a:pPr>
            <a:r>
              <a:rPr lang="en" sz="1200"/>
              <a:t>i += 2</a:t>
            </a:r>
          </a:p>
        </p:txBody>
      </p:sp>
      <p:sp>
        <p:nvSpPr>
          <p:cNvPr id="392" name="Shape 392"/>
          <p:cNvSpPr txBox="1"/>
          <p:nvPr/>
        </p:nvSpPr>
        <p:spPr>
          <a:xfrm>
            <a:off x="7259500" y="3102450"/>
            <a:ext cx="1350600" cy="13293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t>sum += i</a:t>
            </a:r>
          </a:p>
          <a:p>
            <a:pPr indent="0" lvl="0" marL="0" rtl="0">
              <a:lnSpc>
                <a:spcPct val="115000"/>
              </a:lnSpc>
              <a:spcBef>
                <a:spcPts val="0"/>
              </a:spcBef>
              <a:buNone/>
            </a:pPr>
            <a:r>
              <a:rPr lang="en" sz="1200"/>
              <a:t>sum += i + 1</a:t>
            </a:r>
          </a:p>
          <a:p>
            <a:pPr indent="0" lvl="0" marL="0" rtl="0">
              <a:lnSpc>
                <a:spcPct val="115000"/>
              </a:lnSpc>
              <a:spcBef>
                <a:spcPts val="0"/>
              </a:spcBef>
              <a:buNone/>
            </a:pPr>
            <a:r>
              <a:rPr lang="en" sz="1200"/>
              <a:t>i += 2</a:t>
            </a:r>
          </a:p>
        </p:txBody>
      </p:sp>
      <p:sp>
        <p:nvSpPr>
          <p:cNvPr id="393" name="Shape 393"/>
          <p:cNvSpPr/>
          <p:nvPr/>
        </p:nvSpPr>
        <p:spPr>
          <a:xfrm>
            <a:off x="6688137" y="3646800"/>
            <a:ext cx="362700" cy="240600"/>
          </a:xfrm>
          <a:prstGeom prst="mathEqual">
            <a:avLst>
              <a:gd fmla="val 23520" name="adj1"/>
              <a:gd fmla="val 11760" name="adj2"/>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Assembly to C</a:t>
            </a:r>
          </a:p>
        </p:txBody>
      </p:sp>
      <p:sp>
        <p:nvSpPr>
          <p:cNvPr id="399" name="Shape 399"/>
          <p:cNvSpPr txBox="1"/>
          <p:nvPr/>
        </p:nvSpPr>
        <p:spPr>
          <a:xfrm>
            <a:off x="3153475" y="401100"/>
            <a:ext cx="2197200" cy="4341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100"/>
              <a:t>sum:</a:t>
            </a:r>
          </a:p>
          <a:p>
            <a:pPr lvl="0" rtl="0">
              <a:lnSpc>
                <a:spcPct val="115000"/>
              </a:lnSpc>
              <a:spcBef>
                <a:spcPts val="0"/>
              </a:spcBef>
              <a:buNone/>
            </a:pPr>
            <a:r>
              <a:rPr lang="en" sz="1100"/>
              <a:t>	pushl	%ebp</a:t>
            </a:r>
          </a:p>
          <a:p>
            <a:pPr lvl="0" rtl="0">
              <a:lnSpc>
                <a:spcPct val="115000"/>
              </a:lnSpc>
              <a:spcBef>
                <a:spcPts val="0"/>
              </a:spcBef>
              <a:buNone/>
            </a:pPr>
            <a:r>
              <a:rPr lang="en" sz="1100"/>
              <a:t>	movl	%esp, %ebp</a:t>
            </a:r>
          </a:p>
          <a:p>
            <a:pPr lvl="0" rtl="0">
              <a:lnSpc>
                <a:spcPct val="115000"/>
              </a:lnSpc>
              <a:spcBef>
                <a:spcPts val="0"/>
              </a:spcBef>
              <a:buNone/>
            </a:pPr>
            <a:r>
              <a:rPr lang="en" sz="1100"/>
              <a:t>	subl	$16, %esp</a:t>
            </a:r>
          </a:p>
          <a:p>
            <a:pPr lvl="0" rtl="0">
              <a:lnSpc>
                <a:spcPct val="115000"/>
              </a:lnSpc>
              <a:spcBef>
                <a:spcPts val="0"/>
              </a:spcBef>
              <a:buNone/>
            </a:pPr>
            <a:r>
              <a:rPr lang="en" sz="1100"/>
              <a:t>	movl	$0, -8(%ebp)</a:t>
            </a:r>
          </a:p>
          <a:p>
            <a:pPr lvl="0" rtl="0">
              <a:lnSpc>
                <a:spcPct val="115000"/>
              </a:lnSpc>
              <a:spcBef>
                <a:spcPts val="0"/>
              </a:spcBef>
              <a:buNone/>
            </a:pPr>
            <a:r>
              <a:rPr lang="en" sz="1100"/>
              <a:t>	movl	$0, -4(%ebp)</a:t>
            </a:r>
          </a:p>
          <a:p>
            <a:pPr lvl="0" rtl="0">
              <a:lnSpc>
                <a:spcPct val="115000"/>
              </a:lnSpc>
              <a:spcBef>
                <a:spcPts val="0"/>
              </a:spcBef>
              <a:buNone/>
            </a:pPr>
            <a:r>
              <a:rPr lang="en" sz="1100"/>
              <a:t>	jmp	.L2</a:t>
            </a:r>
          </a:p>
          <a:p>
            <a:pPr lvl="0" rtl="0">
              <a:lnSpc>
                <a:spcPct val="115000"/>
              </a:lnSpc>
              <a:spcBef>
                <a:spcPts val="0"/>
              </a:spcBef>
              <a:buNone/>
            </a:pPr>
            <a:r>
              <a:rPr lang="en" sz="1100"/>
              <a:t>.L3:</a:t>
            </a:r>
          </a:p>
          <a:p>
            <a:pPr lvl="0" rtl="0">
              <a:lnSpc>
                <a:spcPct val="115000"/>
              </a:lnSpc>
              <a:spcBef>
                <a:spcPts val="0"/>
              </a:spcBef>
              <a:buNone/>
            </a:pPr>
            <a:r>
              <a:rPr lang="en" sz="1100"/>
              <a:t>	</a:t>
            </a:r>
            <a:r>
              <a:rPr lang="en" sz="1100">
                <a:solidFill>
                  <a:srgbClr val="0097A7"/>
                </a:solidFill>
              </a:rPr>
              <a:t>movl	-4(%ebp), %eax</a:t>
            </a:r>
          </a:p>
          <a:p>
            <a:pPr lvl="0" rtl="0">
              <a:lnSpc>
                <a:spcPct val="115000"/>
              </a:lnSpc>
              <a:spcBef>
                <a:spcPts val="0"/>
              </a:spcBef>
              <a:buNone/>
            </a:pPr>
            <a:r>
              <a:rPr lang="en" sz="1100">
                <a:solidFill>
                  <a:srgbClr val="0097A7"/>
                </a:solidFill>
              </a:rPr>
              <a:t>	addl	%eax, -8(%ebp)</a:t>
            </a:r>
          </a:p>
          <a:p>
            <a:pPr lvl="0" rtl="0">
              <a:lnSpc>
                <a:spcPct val="115000"/>
              </a:lnSpc>
              <a:spcBef>
                <a:spcPts val="0"/>
              </a:spcBef>
              <a:buNone/>
            </a:pPr>
            <a:r>
              <a:rPr lang="en" sz="1100">
                <a:solidFill>
                  <a:srgbClr val="0097A7"/>
                </a:solidFill>
              </a:rPr>
              <a:t>	movl	-4(%ebp), %eax</a:t>
            </a:r>
          </a:p>
          <a:p>
            <a:pPr lvl="0" rtl="0">
              <a:lnSpc>
                <a:spcPct val="115000"/>
              </a:lnSpc>
              <a:spcBef>
                <a:spcPts val="0"/>
              </a:spcBef>
              <a:buNone/>
            </a:pPr>
            <a:r>
              <a:rPr lang="en" sz="1100">
                <a:solidFill>
                  <a:srgbClr val="0097A7"/>
                </a:solidFill>
              </a:rPr>
              <a:t>	addl	$1, %eax</a:t>
            </a:r>
          </a:p>
          <a:p>
            <a:pPr lvl="0" rtl="0">
              <a:lnSpc>
                <a:spcPct val="115000"/>
              </a:lnSpc>
              <a:spcBef>
                <a:spcPts val="0"/>
              </a:spcBef>
              <a:buNone/>
            </a:pPr>
            <a:r>
              <a:rPr lang="en" sz="1100">
                <a:solidFill>
                  <a:srgbClr val="0097A7"/>
                </a:solidFill>
              </a:rPr>
              <a:t>	addl	%eax, -8(%ebp)</a:t>
            </a:r>
          </a:p>
          <a:p>
            <a:pPr lvl="0" rtl="0">
              <a:lnSpc>
                <a:spcPct val="115000"/>
              </a:lnSpc>
              <a:spcBef>
                <a:spcPts val="0"/>
              </a:spcBef>
              <a:buNone/>
            </a:pPr>
            <a:r>
              <a:rPr lang="en" sz="1100">
                <a:solidFill>
                  <a:srgbClr val="0097A7"/>
                </a:solidFill>
              </a:rPr>
              <a:t>	addl	$2, -4(%ebp)</a:t>
            </a:r>
          </a:p>
          <a:p>
            <a:pPr lvl="0" rtl="0">
              <a:lnSpc>
                <a:spcPct val="115000"/>
              </a:lnSpc>
              <a:spcBef>
                <a:spcPts val="0"/>
              </a:spcBef>
              <a:buNone/>
            </a:pPr>
            <a:r>
              <a:rPr lang="en" sz="1100"/>
              <a:t>.L2:</a:t>
            </a:r>
          </a:p>
          <a:p>
            <a:pPr lvl="0" rtl="0">
              <a:lnSpc>
                <a:spcPct val="115000"/>
              </a:lnSpc>
              <a:spcBef>
                <a:spcPts val="0"/>
              </a:spcBef>
              <a:buNone/>
            </a:pPr>
            <a:r>
              <a:rPr lang="en" sz="1100"/>
              <a:t>	movl	-4(%ebp), %eax</a:t>
            </a:r>
          </a:p>
          <a:p>
            <a:pPr lvl="0" rtl="0">
              <a:lnSpc>
                <a:spcPct val="115000"/>
              </a:lnSpc>
              <a:spcBef>
                <a:spcPts val="0"/>
              </a:spcBef>
              <a:buNone/>
            </a:pPr>
            <a:r>
              <a:rPr lang="en" sz="1100"/>
              <a:t>	cmpl	8(%ebp), %eax</a:t>
            </a:r>
          </a:p>
          <a:p>
            <a:pPr lvl="0" rtl="0">
              <a:lnSpc>
                <a:spcPct val="115000"/>
              </a:lnSpc>
              <a:spcBef>
                <a:spcPts val="0"/>
              </a:spcBef>
              <a:buNone/>
            </a:pPr>
            <a:r>
              <a:rPr lang="en" sz="1100"/>
              <a:t>	jl	.L3</a:t>
            </a:r>
          </a:p>
          <a:p>
            <a:pPr lvl="0" rtl="0">
              <a:lnSpc>
                <a:spcPct val="115000"/>
              </a:lnSpc>
              <a:spcBef>
                <a:spcPts val="0"/>
              </a:spcBef>
              <a:buNone/>
            </a:pPr>
            <a:r>
              <a:rPr lang="en" sz="1100"/>
              <a:t>	movl	-8(%ebp), %eax</a:t>
            </a:r>
          </a:p>
          <a:p>
            <a:pPr lvl="0" rtl="0">
              <a:lnSpc>
                <a:spcPct val="115000"/>
              </a:lnSpc>
              <a:spcBef>
                <a:spcPts val="0"/>
              </a:spcBef>
              <a:buNone/>
            </a:pPr>
            <a:r>
              <a:rPr lang="en" sz="1100"/>
              <a:t>	leave</a:t>
            </a:r>
          </a:p>
          <a:p>
            <a:pPr lvl="0" rtl="0">
              <a:lnSpc>
                <a:spcPct val="115000"/>
              </a:lnSpc>
              <a:spcBef>
                <a:spcPts val="0"/>
              </a:spcBef>
              <a:buNone/>
            </a:pPr>
            <a:r>
              <a:rPr lang="en" sz="1100"/>
              <a:t>	ret</a:t>
            </a:r>
          </a:p>
        </p:txBody>
      </p:sp>
      <p:sp>
        <p:nvSpPr>
          <p:cNvPr id="400" name="Shape 400"/>
          <p:cNvSpPr txBox="1"/>
          <p:nvPr/>
        </p:nvSpPr>
        <p:spPr>
          <a:xfrm>
            <a:off x="6046500" y="1330800"/>
            <a:ext cx="2580300" cy="24819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int sum(int count) {</a:t>
            </a:r>
          </a:p>
          <a:p>
            <a:pPr indent="457200" lvl="0" rtl="0">
              <a:lnSpc>
                <a:spcPct val="115000"/>
              </a:lnSpc>
              <a:spcBef>
                <a:spcPts val="0"/>
              </a:spcBef>
              <a:buNone/>
            </a:pPr>
            <a:r>
              <a:rPr lang="en" sz="1200"/>
              <a:t>int i;</a:t>
            </a:r>
          </a:p>
          <a:p>
            <a:pPr indent="457200" lvl="0" rtl="0">
              <a:lnSpc>
                <a:spcPct val="115000"/>
              </a:lnSpc>
              <a:spcBef>
                <a:spcPts val="0"/>
              </a:spcBef>
              <a:buNone/>
            </a:pPr>
            <a:r>
              <a:rPr lang="en" sz="1200"/>
              <a:t>int sum = 0;</a:t>
            </a:r>
          </a:p>
          <a:p>
            <a:pPr indent="457200" lvl="0" rtl="0">
              <a:lnSpc>
                <a:spcPct val="115000"/>
              </a:lnSpc>
              <a:spcBef>
                <a:spcPts val="0"/>
              </a:spcBef>
              <a:buNone/>
            </a:pPr>
            <a:r>
              <a:rPr lang="en" sz="1200"/>
              <a:t>for (i = 0; i &lt; count; </a:t>
            </a:r>
            <a:r>
              <a:rPr lang="en" sz="1200">
                <a:solidFill>
                  <a:srgbClr val="0097A7"/>
                </a:solidFill>
              </a:rPr>
              <a:t>i += 2</a:t>
            </a:r>
            <a:r>
              <a:rPr lang="en" sz="1200"/>
              <a:t>) {</a:t>
            </a:r>
          </a:p>
          <a:p>
            <a:pPr lvl="0" rtl="0">
              <a:lnSpc>
                <a:spcPct val="115000"/>
              </a:lnSpc>
              <a:spcBef>
                <a:spcPts val="0"/>
              </a:spcBef>
              <a:buNone/>
            </a:pPr>
            <a:r>
              <a:rPr lang="en" sz="1200"/>
              <a:t>    		</a:t>
            </a:r>
            <a:r>
              <a:rPr lang="en" sz="1200">
                <a:solidFill>
                  <a:srgbClr val="0097A7"/>
                </a:solidFill>
              </a:rPr>
              <a:t>sum += i;</a:t>
            </a:r>
          </a:p>
          <a:p>
            <a:pPr lvl="0" rtl="0">
              <a:lnSpc>
                <a:spcPct val="115000"/>
              </a:lnSpc>
              <a:spcBef>
                <a:spcPts val="0"/>
              </a:spcBef>
              <a:buNone/>
            </a:pPr>
            <a:r>
              <a:rPr lang="en" sz="1200">
                <a:solidFill>
                  <a:srgbClr val="0097A7"/>
                </a:solidFill>
              </a:rPr>
              <a:t>		sum += i + 1;</a:t>
            </a:r>
          </a:p>
          <a:p>
            <a:pPr lvl="0" rtl="0">
              <a:lnSpc>
                <a:spcPct val="115000"/>
              </a:lnSpc>
              <a:spcBef>
                <a:spcPts val="0"/>
              </a:spcBef>
              <a:buNone/>
            </a:pPr>
            <a:r>
              <a:rPr lang="en" sz="1200"/>
              <a:t>  	}</a:t>
            </a:r>
          </a:p>
          <a:p>
            <a:pPr lvl="0" rtl="0">
              <a:lnSpc>
                <a:spcPct val="115000"/>
              </a:lnSpc>
              <a:spcBef>
                <a:spcPts val="0"/>
              </a:spcBef>
              <a:buNone/>
            </a:pPr>
            <a:r>
              <a:rPr lang="en" sz="1200"/>
              <a:t>  	return sum;</a:t>
            </a:r>
          </a:p>
          <a:p>
            <a:pPr lvl="0" rtl="0">
              <a:lnSpc>
                <a:spcPct val="115000"/>
              </a:lnSpc>
              <a:spcBef>
                <a:spcPts val="0"/>
              </a:spcBef>
              <a:buNone/>
            </a:pPr>
            <a:r>
              <a:rPr lang="en" sz="1200"/>
              <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Assembly to C</a:t>
            </a:r>
          </a:p>
        </p:txBody>
      </p:sp>
      <p:sp>
        <p:nvSpPr>
          <p:cNvPr id="406" name="Shape 406"/>
          <p:cNvSpPr txBox="1"/>
          <p:nvPr/>
        </p:nvSpPr>
        <p:spPr>
          <a:xfrm>
            <a:off x="5413875" y="1635500"/>
            <a:ext cx="2580300" cy="24819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solidFill>
                  <a:srgbClr val="000000"/>
                </a:solidFill>
              </a:rPr>
              <a:t>int sum(int count) {</a:t>
            </a:r>
          </a:p>
          <a:p>
            <a:pPr indent="457200" lvl="0" rtl="0">
              <a:lnSpc>
                <a:spcPct val="115000"/>
              </a:lnSpc>
              <a:spcBef>
                <a:spcPts val="0"/>
              </a:spcBef>
              <a:buNone/>
            </a:pPr>
            <a:r>
              <a:rPr lang="en" sz="1200">
                <a:solidFill>
                  <a:srgbClr val="000000"/>
                </a:solidFill>
              </a:rPr>
              <a:t>int i;</a:t>
            </a:r>
          </a:p>
          <a:p>
            <a:pPr indent="457200" lvl="0" rtl="0">
              <a:lnSpc>
                <a:spcPct val="115000"/>
              </a:lnSpc>
              <a:spcBef>
                <a:spcPts val="0"/>
              </a:spcBef>
              <a:buNone/>
            </a:pPr>
            <a:r>
              <a:rPr lang="en" sz="1200">
                <a:solidFill>
                  <a:srgbClr val="000000"/>
                </a:solidFill>
              </a:rPr>
              <a:t>int sum = 0;</a:t>
            </a:r>
          </a:p>
          <a:p>
            <a:pPr indent="457200" lvl="0" rtl="0">
              <a:lnSpc>
                <a:spcPct val="115000"/>
              </a:lnSpc>
              <a:spcBef>
                <a:spcPts val="0"/>
              </a:spcBef>
              <a:buNone/>
            </a:pPr>
            <a:r>
              <a:rPr lang="en" sz="1200">
                <a:solidFill>
                  <a:srgbClr val="000000"/>
                </a:solidFill>
              </a:rPr>
              <a:t>for (i = 0; i &lt; count; i += 2) {</a:t>
            </a:r>
          </a:p>
          <a:p>
            <a:pPr lvl="0" rtl="0">
              <a:lnSpc>
                <a:spcPct val="115000"/>
              </a:lnSpc>
              <a:spcBef>
                <a:spcPts val="0"/>
              </a:spcBef>
              <a:buNone/>
            </a:pPr>
            <a:r>
              <a:rPr lang="en" sz="1200">
                <a:solidFill>
                  <a:srgbClr val="000000"/>
                </a:solidFill>
              </a:rPr>
              <a:t>    		sum += i;</a:t>
            </a:r>
          </a:p>
          <a:p>
            <a:pPr lvl="0" rtl="0">
              <a:lnSpc>
                <a:spcPct val="115000"/>
              </a:lnSpc>
              <a:spcBef>
                <a:spcPts val="0"/>
              </a:spcBef>
              <a:buNone/>
            </a:pPr>
            <a:r>
              <a:rPr lang="en" sz="1200">
                <a:solidFill>
                  <a:srgbClr val="000000"/>
                </a:solidFill>
              </a:rPr>
              <a:t>		sum += i + 1;</a:t>
            </a:r>
          </a:p>
          <a:p>
            <a:pPr lvl="0" rtl="0">
              <a:lnSpc>
                <a:spcPct val="115000"/>
              </a:lnSpc>
              <a:spcBef>
                <a:spcPts val="0"/>
              </a:spcBef>
              <a:buNone/>
            </a:pPr>
            <a:r>
              <a:rPr lang="en" sz="1200">
                <a:solidFill>
                  <a:srgbClr val="000000"/>
                </a:solidFill>
              </a:rPr>
              <a:t>  	}</a:t>
            </a:r>
          </a:p>
          <a:p>
            <a:pPr lvl="0" rtl="0">
              <a:lnSpc>
                <a:spcPct val="115000"/>
              </a:lnSpc>
              <a:spcBef>
                <a:spcPts val="0"/>
              </a:spcBef>
              <a:buNone/>
            </a:pPr>
            <a:r>
              <a:rPr lang="en" sz="1200">
                <a:solidFill>
                  <a:srgbClr val="000000"/>
                </a:solidFill>
              </a:rPr>
              <a:t>  	return sum;</a:t>
            </a:r>
          </a:p>
          <a:p>
            <a:pPr lvl="0" rtl="0">
              <a:lnSpc>
                <a:spcPct val="115000"/>
              </a:lnSpc>
              <a:spcBef>
                <a:spcPts val="0"/>
              </a:spcBef>
              <a:buNone/>
            </a:pPr>
            <a:r>
              <a:rPr lang="en" sz="1200">
                <a:solidFill>
                  <a:srgbClr val="000000"/>
                </a:solidFill>
              </a:rPr>
              <a:t>}</a:t>
            </a:r>
          </a:p>
        </p:txBody>
      </p:sp>
      <p:sp>
        <p:nvSpPr>
          <p:cNvPr id="407" name="Shape 407"/>
          <p:cNvSpPr txBox="1"/>
          <p:nvPr/>
        </p:nvSpPr>
        <p:spPr>
          <a:xfrm>
            <a:off x="1643975" y="1635500"/>
            <a:ext cx="2336400" cy="24819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200"/>
              <a:t>int sum(int count) {</a:t>
            </a:r>
          </a:p>
          <a:p>
            <a:pPr indent="457200" lvl="0" rtl="0">
              <a:lnSpc>
                <a:spcPct val="115000"/>
              </a:lnSpc>
              <a:spcBef>
                <a:spcPts val="0"/>
              </a:spcBef>
              <a:buNone/>
            </a:pPr>
            <a:r>
              <a:rPr lang="en" sz="1200"/>
              <a:t>int i;</a:t>
            </a:r>
          </a:p>
          <a:p>
            <a:pPr indent="457200" lvl="0" rtl="0">
              <a:lnSpc>
                <a:spcPct val="115000"/>
              </a:lnSpc>
              <a:spcBef>
                <a:spcPts val="0"/>
              </a:spcBef>
              <a:buNone/>
            </a:pPr>
            <a:r>
              <a:rPr lang="en" sz="1200"/>
              <a:t>int sum = 0;</a:t>
            </a:r>
          </a:p>
          <a:p>
            <a:pPr indent="457200" lvl="0" rtl="0">
              <a:lnSpc>
                <a:spcPct val="115000"/>
              </a:lnSpc>
              <a:spcBef>
                <a:spcPts val="0"/>
              </a:spcBef>
              <a:buNone/>
            </a:pPr>
            <a:r>
              <a:rPr lang="en" sz="1200"/>
              <a:t>for (i = 0; i &lt; count; ++i) {</a:t>
            </a:r>
          </a:p>
          <a:p>
            <a:pPr lvl="0" rtl="0">
              <a:lnSpc>
                <a:spcPct val="115000"/>
              </a:lnSpc>
              <a:spcBef>
                <a:spcPts val="0"/>
              </a:spcBef>
              <a:buNone/>
            </a:pPr>
            <a:r>
              <a:rPr lang="en" sz="1200"/>
              <a:t>    		sum += i;</a:t>
            </a:r>
          </a:p>
          <a:p>
            <a:pPr lvl="0" rtl="0">
              <a:lnSpc>
                <a:spcPct val="115000"/>
              </a:lnSpc>
              <a:spcBef>
                <a:spcPts val="0"/>
              </a:spcBef>
              <a:buNone/>
            </a:pPr>
            <a:r>
              <a:rPr lang="en" sz="1200"/>
              <a:t>  	}</a:t>
            </a:r>
          </a:p>
          <a:p>
            <a:pPr lvl="0" rtl="0">
              <a:lnSpc>
                <a:spcPct val="115000"/>
              </a:lnSpc>
              <a:spcBef>
                <a:spcPts val="0"/>
              </a:spcBef>
              <a:buNone/>
            </a:pPr>
            <a:r>
              <a:rPr lang="en" sz="1200"/>
              <a:t>  	return sum;</a:t>
            </a:r>
          </a:p>
          <a:p>
            <a:pPr lvl="0" rtl="0">
              <a:lnSpc>
                <a:spcPct val="115000"/>
              </a:lnSpc>
              <a:spcBef>
                <a:spcPts val="0"/>
              </a:spcBef>
              <a:buNone/>
            </a:pPr>
            <a:r>
              <a:rPr lang="en" sz="1200"/>
              <a:t>}</a:t>
            </a:r>
          </a:p>
        </p:txBody>
      </p:sp>
      <p:sp>
        <p:nvSpPr>
          <p:cNvPr id="408" name="Shape 408"/>
          <p:cNvSpPr/>
          <p:nvPr/>
        </p:nvSpPr>
        <p:spPr>
          <a:xfrm>
            <a:off x="4309375" y="2575625"/>
            <a:ext cx="775500" cy="445500"/>
          </a:xfrm>
          <a:prstGeom prst="mathEqual">
            <a:avLst>
              <a:gd fmla="val 23520" name="adj1"/>
              <a:gd fmla="val 11760" name="adj2"/>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9" name="Shape 409"/>
          <p:cNvSpPr txBox="1"/>
          <p:nvPr/>
        </p:nvSpPr>
        <p:spPr>
          <a:xfrm>
            <a:off x="4491700" y="2069050"/>
            <a:ext cx="632700" cy="6327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595959"/>
                </a:solidFill>
              </a:rPr>
              <a: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Need more help?	</a:t>
            </a:r>
          </a:p>
        </p:txBody>
      </p:sp>
      <p:sp>
        <p:nvSpPr>
          <p:cNvPr id="415" name="Shape 41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68300" lvl="0" marL="457200" rtl="0">
              <a:spcBef>
                <a:spcPts val="0"/>
              </a:spcBef>
              <a:buSzPct val="100000"/>
            </a:pPr>
            <a:r>
              <a:rPr lang="en" sz="2200"/>
              <a:t>UPE offers daily tutoring for all lower division classes!</a:t>
            </a:r>
          </a:p>
          <a:p>
            <a:pPr indent="-368300" lvl="1" marL="914400" rtl="0">
              <a:spcBef>
                <a:spcPts val="0"/>
              </a:spcBef>
              <a:buSzPct val="100000"/>
            </a:pPr>
            <a:r>
              <a:rPr lang="en" sz="2200"/>
              <a:t>Location:</a:t>
            </a:r>
            <a:r>
              <a:rPr b="1" lang="en" sz="2200"/>
              <a:t> ACM/UPE Clubhouse (2763 BH)</a:t>
            </a:r>
          </a:p>
          <a:p>
            <a:pPr indent="-368300" lvl="1" marL="914400" rtl="0">
              <a:spcBef>
                <a:spcPts val="0"/>
              </a:spcBef>
              <a:buSzPct val="100000"/>
            </a:pPr>
            <a:r>
              <a:rPr lang="en" sz="2200"/>
              <a:t>Schedule:</a:t>
            </a:r>
            <a:r>
              <a:rPr b="1" lang="en" sz="2200"/>
              <a:t> </a:t>
            </a:r>
            <a:r>
              <a:rPr b="1" lang="en" sz="2200" u="sng">
                <a:solidFill>
                  <a:schemeClr val="accent5"/>
                </a:solidFill>
                <a:hlinkClick r:id="rId3"/>
              </a:rPr>
              <a:t>https://upe.seas.ucla.edu/tutoring/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Good luck!</a:t>
            </a:r>
          </a:p>
        </p:txBody>
      </p:sp>
      <p:sp>
        <p:nvSpPr>
          <p:cNvPr id="421" name="Shape 4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Slides: </a:t>
            </a:r>
            <a:r>
              <a:rPr lang="en" sz="1600" u="sng">
                <a:solidFill>
                  <a:schemeClr val="hlink"/>
                </a:solidFill>
                <a:hlinkClick r:id="rId3"/>
              </a:rPr>
              <a:t>https://goo.gl/ELg1HE</a:t>
            </a:r>
          </a:p>
          <a:p>
            <a:pPr lvl="0" rtl="0">
              <a:spcBef>
                <a:spcPts val="0"/>
              </a:spcBef>
              <a:buNone/>
            </a:pPr>
            <a:r>
              <a:rPr lang="en" sz="1600"/>
              <a:t>Facebook Event: </a:t>
            </a:r>
            <a:r>
              <a:rPr lang="en" sz="1600" u="sng">
                <a:solidFill>
                  <a:schemeClr val="hlink"/>
                </a:solidFill>
                <a:hlinkClick r:id="rId4"/>
              </a:rPr>
              <a:t>https://goo.gl/cPEjcu</a:t>
            </a:r>
          </a:p>
          <a:p>
            <a:pPr lvl="0" rtl="0">
              <a:spcBef>
                <a:spcPts val="0"/>
              </a:spcBef>
              <a:buNone/>
            </a:pPr>
            <a:r>
              <a:rPr lang="en" sz="1600"/>
              <a:t>Sign in:</a:t>
            </a:r>
            <a:r>
              <a:rPr lang="en" sz="1600" u="sng">
                <a:solidFill>
                  <a:schemeClr val="hlink"/>
                </a:solidFill>
              </a:rPr>
              <a:t> </a:t>
            </a:r>
            <a:r>
              <a:rPr lang="en" sz="1600" u="sng">
                <a:solidFill>
                  <a:schemeClr val="hlink"/>
                </a:solidFill>
                <a:hlinkClick r:id="rId5"/>
              </a:rPr>
              <a:t>https://goo.gl/forms/qbz3ic8ZygW2gsdD2</a:t>
            </a:r>
          </a:p>
          <a:p>
            <a:pPr lvl="0">
              <a:spcBef>
                <a:spcPts val="0"/>
              </a:spcBef>
              <a:buNone/>
            </a:pPr>
            <a:r>
              <a:t/>
            </a:r>
            <a:endParaRPr sz="1600"/>
          </a:p>
          <a:p>
            <a:pPr lvl="0">
              <a:spcBef>
                <a:spcPts val="0"/>
              </a:spcBef>
              <a:buNone/>
            </a:pPr>
            <a:r>
              <a:rPr lang="en" sz="1600"/>
              <a:t>Good Link for understanding Assembly: </a:t>
            </a:r>
            <a:r>
              <a:rPr lang="en" sz="1600" u="sng">
                <a:solidFill>
                  <a:schemeClr val="hlink"/>
                </a:solidFill>
                <a:hlinkClick r:id="rId6"/>
              </a:rPr>
              <a:t>https://www3.nd.edu/~dthain/courses/cse40243/fall2015/intel-intro.html</a:t>
            </a:r>
          </a:p>
          <a:p>
            <a:pPr lvl="0" rtl="0">
              <a:spcBef>
                <a:spcPts val="0"/>
              </a:spcBef>
              <a:buNone/>
            </a:pPr>
            <a:r>
              <a:t/>
            </a:r>
            <a:endParaRPr sz="1600"/>
          </a:p>
          <a:p>
            <a:pPr lvl="0" rtl="0">
              <a:spcBef>
                <a:spcPts val="0"/>
              </a:spcBef>
              <a:buNone/>
            </a:pPr>
            <a:r>
              <a:rPr lang="en" sz="1600"/>
              <a:t>Any last quick questions? Come up and ask us! We’ll try our best.</a:t>
            </a:r>
          </a:p>
          <a:p>
            <a:pPr lvl="0" rtl="0">
              <a:spcBef>
                <a:spcPts val="0"/>
              </a:spcBef>
              <a:buNone/>
            </a:pPr>
            <a:r>
              <a:rPr lang="en" sz="1600"/>
              <a:t>Any last long questions? Post on the facebook event page!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Floating Point</a:t>
            </a:r>
          </a:p>
        </p:txBody>
      </p:sp>
      <p:sp>
        <p:nvSpPr>
          <p:cNvPr id="427" name="Shape 42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buNone/>
            </a:pPr>
            <a:r>
              <a:rPr lang="en"/>
              <a:t>IEEE Floating Point</a:t>
            </a:r>
          </a:p>
          <a:p>
            <a:pPr indent="0" lvl="0" marL="0" rtl="0">
              <a:spcBef>
                <a:spcPts val="0"/>
              </a:spcBef>
              <a:buNone/>
            </a:pPr>
            <a:r>
              <a:t/>
            </a:r>
            <a:endParaRPr/>
          </a:p>
          <a:p>
            <a:pPr indent="0" lvl="0" marL="0" rtl="0">
              <a:spcBef>
                <a:spcPts val="0"/>
              </a:spcBef>
              <a:buNone/>
            </a:pPr>
            <a:r>
              <a:rPr lang="en"/>
              <a:t>[s][ e ][       f      ]</a:t>
            </a:r>
          </a:p>
          <a:p>
            <a:pPr indent="0" lvl="0" marL="0" rtl="0">
              <a:spcBef>
                <a:spcPts val="0"/>
              </a:spcBef>
              <a:buNone/>
            </a:pPr>
            <a:r>
              <a:t/>
            </a:r>
            <a:endParaRPr/>
          </a:p>
          <a:p>
            <a:pPr indent="-228600" lvl="0" marL="457200" rtl="0">
              <a:spcBef>
                <a:spcPts val="0"/>
              </a:spcBef>
            </a:pPr>
            <a:r>
              <a:rPr lang="en"/>
              <a:t>32-bit ‘Single’</a:t>
            </a:r>
          </a:p>
          <a:p>
            <a:pPr indent="-228600" lvl="1" marL="914400" rtl="0">
              <a:spcBef>
                <a:spcPts val="0"/>
              </a:spcBef>
            </a:pPr>
            <a:r>
              <a:rPr lang="en"/>
              <a:t>1 sign bit, 8 exponent bits, 23 fraction bits</a:t>
            </a:r>
          </a:p>
          <a:p>
            <a:pPr indent="-228600" lvl="0" marL="457200" rtl="0">
              <a:spcBef>
                <a:spcPts val="0"/>
              </a:spcBef>
            </a:pPr>
            <a:r>
              <a:rPr lang="en"/>
              <a:t>64-bit ‘Double’</a:t>
            </a:r>
          </a:p>
          <a:p>
            <a:pPr indent="-228600" lvl="1" marL="914400">
              <a:spcBef>
                <a:spcPts val="0"/>
              </a:spcBef>
            </a:pPr>
            <a:r>
              <a:rPr lang="en"/>
              <a:t>1 sign bit, 11 exponent bits, 52 fraction bits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Floating Point (cont.)</a:t>
            </a:r>
          </a:p>
        </p:txBody>
      </p:sp>
      <p:sp>
        <p:nvSpPr>
          <p:cNvPr id="433" name="Shape 43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b="1" lang="en"/>
              <a:t>Normalized Numbers</a:t>
            </a:r>
          </a:p>
          <a:p>
            <a:pPr lvl="0" rtl="0">
              <a:spcBef>
                <a:spcPts val="0"/>
              </a:spcBef>
              <a:buNone/>
            </a:pPr>
            <a:r>
              <a:t/>
            </a:r>
            <a:endParaRPr/>
          </a:p>
          <a:p>
            <a:pPr lvl="0" rtl="0">
              <a:spcBef>
                <a:spcPts val="0"/>
              </a:spcBef>
              <a:buNone/>
            </a:pPr>
            <a:r>
              <a:rPr lang="en"/>
              <a:t>When exponent in range 1 &lt;= e &lt;= 254</a:t>
            </a:r>
          </a:p>
          <a:p>
            <a:pPr lvl="0" rtl="0">
              <a:spcBef>
                <a:spcPts val="0"/>
              </a:spcBef>
              <a:buNone/>
            </a:pPr>
            <a:r>
              <a:t/>
            </a:r>
            <a:endParaRPr>
              <a:latin typeface="Inconsolata"/>
              <a:ea typeface="Inconsolata"/>
              <a:cs typeface="Inconsolata"/>
              <a:sym typeface="Inconsolata"/>
            </a:endParaRPr>
          </a:p>
          <a:p>
            <a:pPr indent="0" lvl="0" marL="457200" rtl="0">
              <a:spcBef>
                <a:spcPts val="0"/>
              </a:spcBef>
              <a:buNone/>
            </a:pPr>
            <a:r>
              <a:rPr lang="en">
                <a:latin typeface="Inconsolata"/>
                <a:ea typeface="Inconsolata"/>
                <a:cs typeface="Inconsolata"/>
                <a:sym typeface="Inconsolata"/>
              </a:rPr>
              <a:t>result = +- 2</a:t>
            </a:r>
            <a:r>
              <a:rPr baseline="30000" lang="en">
                <a:latin typeface="Inconsolata"/>
                <a:ea typeface="Inconsolata"/>
                <a:cs typeface="Inconsolata"/>
                <a:sym typeface="Inconsolata"/>
              </a:rPr>
              <a:t>(e - 127)</a:t>
            </a:r>
            <a:r>
              <a:rPr lang="en">
                <a:latin typeface="Inconsolata"/>
                <a:ea typeface="Inconsolata"/>
                <a:cs typeface="Inconsolata"/>
                <a:sym typeface="Inconsolata"/>
              </a:rPr>
              <a:t> * 1.f         (in base 2)</a:t>
            </a: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Floating Point (cont.)</a:t>
            </a:r>
          </a:p>
        </p:txBody>
      </p:sp>
      <p:sp>
        <p:nvSpPr>
          <p:cNvPr id="439" name="Shape 43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b="1" lang="en"/>
              <a:t>Denormalized “Tiny” Numbers</a:t>
            </a:r>
          </a:p>
          <a:p>
            <a:pPr lvl="0" rtl="0">
              <a:spcBef>
                <a:spcPts val="0"/>
              </a:spcBef>
              <a:buNone/>
            </a:pPr>
            <a:r>
              <a:t/>
            </a:r>
            <a:endParaRPr/>
          </a:p>
          <a:p>
            <a:pPr lvl="0" rtl="0">
              <a:spcBef>
                <a:spcPts val="0"/>
              </a:spcBef>
              <a:buNone/>
            </a:pPr>
            <a:r>
              <a:rPr lang="en"/>
              <a:t>When e == 0</a:t>
            </a:r>
          </a:p>
          <a:p>
            <a:pPr lvl="0" rtl="0">
              <a:spcBef>
                <a:spcPts val="0"/>
              </a:spcBef>
              <a:buNone/>
            </a:pPr>
            <a:r>
              <a:t/>
            </a:r>
            <a:endParaRPr>
              <a:latin typeface="Inconsolata"/>
              <a:ea typeface="Inconsolata"/>
              <a:cs typeface="Inconsolata"/>
              <a:sym typeface="Inconsolata"/>
            </a:endParaRPr>
          </a:p>
          <a:p>
            <a:pPr indent="0" lvl="0" marL="457200" rtl="0">
              <a:spcBef>
                <a:spcPts val="0"/>
              </a:spcBef>
              <a:buNone/>
            </a:pPr>
            <a:r>
              <a:rPr lang="en">
                <a:latin typeface="Inconsolata"/>
                <a:ea typeface="Inconsolata"/>
                <a:cs typeface="Inconsolata"/>
                <a:sym typeface="Inconsolata"/>
              </a:rPr>
              <a:t>result = +- 2</a:t>
            </a:r>
            <a:r>
              <a:rPr baseline="30000" lang="en">
                <a:latin typeface="Inconsolata"/>
                <a:ea typeface="Inconsolata"/>
                <a:cs typeface="Inconsolata"/>
                <a:sym typeface="Inconsolata"/>
              </a:rPr>
              <a:t>(e - 127)</a:t>
            </a:r>
            <a:r>
              <a:rPr lang="en">
                <a:latin typeface="Inconsolata"/>
                <a:ea typeface="Inconsolata"/>
                <a:cs typeface="Inconsolata"/>
                <a:sym typeface="Inconsolata"/>
              </a:rPr>
              <a:t> * 0.f         (in base 2)</a:t>
            </a: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 Write a function to determine if the number is &lt; 0</a:t>
            </a:r>
          </a:p>
          <a:p>
            <a:pPr lvl="0">
              <a:spcBef>
                <a:spcPts val="0"/>
              </a:spcBef>
              <a:buNone/>
            </a:pPr>
            <a: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int is_nonnegative(int x)</a:t>
            </a:r>
          </a:p>
          <a:p>
            <a:pPr lvl="0">
              <a:spcBef>
                <a:spcPts val="0"/>
              </a:spcBef>
              <a:buNone/>
            </a:pPr>
            <a:r>
              <a:rPr lang="en"/>
              <a:t>{</a:t>
            </a:r>
          </a:p>
          <a:p>
            <a:pPr lvl="0">
              <a:spcBef>
                <a:spcPts val="0"/>
              </a:spcBef>
              <a:buNone/>
            </a:pPr>
            <a:r>
              <a:rPr lang="en"/>
              <a:t>	return !(x &gt;&gt; 31);</a:t>
            </a:r>
          </a:p>
          <a:p>
            <a:pPr lvl="0">
              <a:spcBef>
                <a:spcPts val="0"/>
              </a:spcBef>
              <a:buNone/>
            </a:pPr>
            <a:r>
              <a:rPr lang="en"/>
              <a:t>}</a:t>
            </a:r>
          </a:p>
          <a:p>
            <a:pPr lvl="0">
              <a:spcBef>
                <a:spcPts val="0"/>
              </a:spcBef>
              <a:buNone/>
            </a:pPr>
            <a:r>
              <a:t/>
            </a:r>
            <a:endParaRPr/>
          </a:p>
          <a:p>
            <a:pPr lvl="0">
              <a:spcBef>
                <a:spcPts val="0"/>
              </a:spcBef>
              <a:buNone/>
            </a:pPr>
            <a:r>
              <a:rPr lang="en"/>
              <a:t>Well that was an easy one. Let’s try something a little harder!</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Floating Point (cont.)</a:t>
            </a:r>
          </a:p>
        </p:txBody>
      </p:sp>
      <p:sp>
        <p:nvSpPr>
          <p:cNvPr id="445" name="Shape 44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Infinity</a:t>
            </a:r>
          </a:p>
          <a:p>
            <a:pPr indent="-228600" lvl="1" marL="914400" rtl="0">
              <a:spcBef>
                <a:spcPts val="0"/>
              </a:spcBef>
              <a:buFont typeface="Inconsolata"/>
            </a:pPr>
            <a:r>
              <a:rPr lang="en">
                <a:latin typeface="Inconsolata"/>
                <a:ea typeface="Inconsolata"/>
                <a:cs typeface="Inconsolata"/>
                <a:sym typeface="Inconsolata"/>
              </a:rPr>
              <a:t>e = 255, f = 0</a:t>
            </a:r>
          </a:p>
          <a:p>
            <a:pPr indent="-228600" lvl="0" marL="457200" rtl="0">
              <a:spcBef>
                <a:spcPts val="0"/>
              </a:spcBef>
            </a:pPr>
            <a:r>
              <a:rPr lang="en"/>
              <a:t>Zero</a:t>
            </a:r>
          </a:p>
          <a:p>
            <a:pPr indent="-228600" lvl="1" marL="914400" rtl="0">
              <a:spcBef>
                <a:spcPts val="0"/>
              </a:spcBef>
              <a:buFont typeface="Inconsolata"/>
            </a:pPr>
            <a:r>
              <a:rPr lang="en">
                <a:latin typeface="Inconsolata"/>
                <a:ea typeface="Inconsolata"/>
                <a:cs typeface="Inconsolata"/>
                <a:sym typeface="Inconsolata"/>
              </a:rPr>
              <a:t>s = 0 or 1, e = 0, f = 0</a:t>
            </a:r>
          </a:p>
          <a:p>
            <a:pPr indent="-228600" lvl="0" marL="457200" rtl="0">
              <a:spcBef>
                <a:spcPts val="0"/>
              </a:spcBef>
            </a:pPr>
            <a:r>
              <a:rPr lang="en"/>
              <a:t>NaN</a:t>
            </a:r>
          </a:p>
          <a:p>
            <a:pPr indent="-228600" lvl="1" marL="914400" rtl="0">
              <a:spcBef>
                <a:spcPts val="0"/>
              </a:spcBef>
              <a:buFont typeface="Inconsolata"/>
            </a:pPr>
            <a:r>
              <a:rPr lang="en">
                <a:latin typeface="Inconsolata"/>
                <a:ea typeface="Inconsolata"/>
                <a:cs typeface="Inconsolata"/>
                <a:sym typeface="Inconsolata"/>
              </a:rPr>
              <a:t>e = 255, f != 0</a:t>
            </a:r>
          </a:p>
          <a:p>
            <a:pPr indent="-228600" lvl="1" marL="914400" rtl="0">
              <a:spcBef>
                <a:spcPts val="0"/>
              </a:spcBef>
            </a:pPr>
            <a:r>
              <a:rPr lang="en"/>
              <a:t>Anything a NaN touches turns into NaN (except boolean)</a:t>
            </a:r>
          </a:p>
          <a:p>
            <a:pPr indent="-228600" lvl="1" marL="914400" rtl="0">
              <a:spcBef>
                <a:spcPts val="0"/>
              </a:spcBef>
            </a:pPr>
            <a:r>
              <a:rPr lang="en"/>
              <a:t>Comparing NaN to a number as boolean result = 0</a:t>
            </a:r>
          </a:p>
          <a:p>
            <a:pPr indent="-228600" lvl="2" marL="1371600" rtl="0">
              <a:spcBef>
                <a:spcPts val="0"/>
              </a:spcBef>
              <a:buFont typeface="Inconsolata"/>
            </a:pPr>
            <a:r>
              <a:rPr lang="en">
                <a:latin typeface="Inconsolata"/>
                <a:ea typeface="Inconsolata"/>
                <a:cs typeface="Inconsolata"/>
                <a:sym typeface="Inconsolata"/>
              </a:rPr>
              <a:t>(NaN == 4) 		// equals 0</a:t>
            </a:r>
          </a:p>
          <a:p>
            <a:pPr indent="-228600" lvl="2" marL="1371600" rtl="0">
              <a:spcBef>
                <a:spcPts val="0"/>
              </a:spcBef>
              <a:buFont typeface="Inconsolata"/>
            </a:pPr>
            <a:r>
              <a:rPr lang="en">
                <a:latin typeface="Inconsolata"/>
                <a:ea typeface="Inconsolata"/>
                <a:cs typeface="Inconsolata"/>
                <a:sym typeface="Inconsolata"/>
              </a:rPr>
              <a:t>(NaN == NaN) 	// also equals 0</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Practice Question</a:t>
            </a:r>
          </a:p>
        </p:txBody>
      </p:sp>
      <p:sp>
        <p:nvSpPr>
          <p:cNvPr id="451" name="Shape 4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Convert the following decimal number to a 32-bit IEEE </a:t>
            </a:r>
          </a:p>
          <a:p>
            <a:pPr lvl="0">
              <a:spcBef>
                <a:spcPts val="0"/>
              </a:spcBef>
              <a:buClr>
                <a:schemeClr val="dk1"/>
              </a:buClr>
              <a:buSzPct val="61111"/>
              <a:buFont typeface="Arial"/>
              <a:buNone/>
            </a:pPr>
            <a:r>
              <a:rPr lang="en"/>
              <a:t>floating point representation:</a:t>
            </a:r>
          </a:p>
          <a:p>
            <a:pPr lvl="0">
              <a:spcBef>
                <a:spcPts val="0"/>
              </a:spcBef>
              <a:buClr>
                <a:schemeClr val="dk1"/>
              </a:buClr>
              <a:buSzPct val="61111"/>
              <a:buFont typeface="Arial"/>
              <a:buNone/>
            </a:pPr>
            <a:r>
              <a:t/>
            </a:r>
            <a:endParaRPr/>
          </a:p>
          <a:p>
            <a:pPr lvl="0">
              <a:spcBef>
                <a:spcPts val="0"/>
              </a:spcBef>
              <a:buClr>
                <a:schemeClr val="dk1"/>
              </a:buClr>
              <a:buSzPct val="61111"/>
              <a:buFont typeface="Arial"/>
              <a:buNone/>
            </a:pPr>
            <a:r>
              <a:rPr lang="en">
                <a:latin typeface="Cousine"/>
                <a:ea typeface="Cousine"/>
                <a:cs typeface="Cousine"/>
                <a:sym typeface="Cousine"/>
              </a:rPr>
              <a:t>d = -210.25</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Practice Question</a:t>
            </a:r>
          </a:p>
        </p:txBody>
      </p:sp>
      <p:sp>
        <p:nvSpPr>
          <p:cNvPr id="457" name="Shape 4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595959"/>
                </a:solidFill>
                <a:highlight>
                  <a:srgbClr val="FFFFFF"/>
                </a:highlight>
              </a:rPr>
              <a:t>First, we need to convert </a:t>
            </a:r>
            <a:r>
              <a:rPr lang="en">
                <a:solidFill>
                  <a:srgbClr val="595959"/>
                </a:solidFill>
                <a:highlight>
                  <a:srgbClr val="FFFFFF"/>
                </a:highlight>
                <a:latin typeface="Cousine"/>
                <a:ea typeface="Cousine"/>
                <a:cs typeface="Cousine"/>
                <a:sym typeface="Cousine"/>
              </a:rPr>
              <a:t>210.25</a:t>
            </a:r>
            <a:r>
              <a:rPr lang="en">
                <a:solidFill>
                  <a:srgbClr val="595959"/>
                </a:solidFill>
                <a:highlight>
                  <a:srgbClr val="FFFFFF"/>
                </a:highlight>
              </a:rPr>
              <a:t> to binary. Let’s focus on the integer part first, then the decimal part after.</a:t>
            </a:r>
          </a:p>
          <a:p>
            <a:pPr lvl="0">
              <a:spcBef>
                <a:spcPts val="0"/>
              </a:spcBef>
              <a:buNone/>
            </a:pPr>
            <a:r>
              <a:t/>
            </a:r>
            <a:endParaRPr>
              <a:solidFill>
                <a:srgbClr val="595959"/>
              </a:solidFill>
              <a:highlight>
                <a:srgbClr val="FFFFFF"/>
              </a:highlight>
            </a:endParaRPr>
          </a:p>
          <a:p>
            <a:pPr lvl="0">
              <a:spcBef>
                <a:spcPts val="0"/>
              </a:spcBef>
              <a:buNone/>
            </a:pPr>
            <a:r>
              <a:t/>
            </a:r>
            <a:endParaRPr>
              <a:solidFill>
                <a:srgbClr val="59595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Practice Question</a:t>
            </a:r>
          </a:p>
        </p:txBody>
      </p:sp>
      <p:sp>
        <p:nvSpPr>
          <p:cNvPr id="463" name="Shape 4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595959"/>
                </a:solidFill>
                <a:highlight>
                  <a:srgbClr val="FFFFFF"/>
                </a:highlight>
              </a:rPr>
              <a:t>First, we need to convert </a:t>
            </a:r>
            <a:r>
              <a:rPr lang="en">
                <a:solidFill>
                  <a:srgbClr val="595959"/>
                </a:solidFill>
                <a:highlight>
                  <a:srgbClr val="FFFFFF"/>
                </a:highlight>
                <a:latin typeface="Cousine"/>
                <a:ea typeface="Cousine"/>
                <a:cs typeface="Cousine"/>
                <a:sym typeface="Cousine"/>
              </a:rPr>
              <a:t>210.25</a:t>
            </a:r>
            <a:r>
              <a:rPr lang="en">
                <a:solidFill>
                  <a:srgbClr val="595959"/>
                </a:solidFill>
                <a:highlight>
                  <a:srgbClr val="FFFFFF"/>
                </a:highlight>
              </a:rPr>
              <a:t> to binary. Let’s focus on the integer part first, then the decimal part after.</a:t>
            </a:r>
          </a:p>
          <a:p>
            <a:pPr lvl="0">
              <a:spcBef>
                <a:spcPts val="0"/>
              </a:spcBef>
              <a:buNone/>
            </a:pPr>
            <a:r>
              <a:t/>
            </a:r>
            <a:endParaRPr>
              <a:solidFill>
                <a:srgbClr val="595959"/>
              </a:solidFill>
              <a:highlight>
                <a:srgbClr val="FFFFFF"/>
              </a:highlight>
            </a:endParaRPr>
          </a:p>
          <a:p>
            <a:pPr indent="387350" lvl="0" rtl="0">
              <a:lnSpc>
                <a:spcPct val="142857"/>
              </a:lnSpc>
              <a:spcBef>
                <a:spcPts val="0"/>
              </a:spcBef>
              <a:spcAft>
                <a:spcPts val="800"/>
              </a:spcAft>
              <a:buClr>
                <a:schemeClr val="dk1"/>
              </a:buClr>
              <a:buSzPct val="61111"/>
              <a:buFont typeface="Arial"/>
              <a:buNone/>
            </a:pPr>
            <a:r>
              <a:rPr lang="en">
                <a:solidFill>
                  <a:srgbClr val="595959"/>
                </a:solidFill>
                <a:highlight>
                  <a:srgbClr val="FFFFFF"/>
                </a:highlight>
                <a:latin typeface="Cousine"/>
                <a:ea typeface="Cousine"/>
                <a:cs typeface="Cousine"/>
                <a:sym typeface="Cousine"/>
              </a:rPr>
              <a:t>210 = 128+64+16+2</a:t>
            </a:r>
            <a:r>
              <a:rPr lang="en">
                <a:solidFill>
                  <a:srgbClr val="595959"/>
                </a:solidFill>
                <a:highlight>
                  <a:srgbClr val="FFFFFF"/>
                </a:highlight>
              </a:rPr>
              <a:t>, thus we have that </a:t>
            </a:r>
            <a:r>
              <a:rPr lang="en">
                <a:solidFill>
                  <a:srgbClr val="595959"/>
                </a:solidFill>
                <a:highlight>
                  <a:srgbClr val="FFFFFF"/>
                </a:highlight>
                <a:latin typeface="Cousine"/>
                <a:ea typeface="Cousine"/>
                <a:cs typeface="Cousine"/>
                <a:sym typeface="Cousine"/>
              </a:rPr>
              <a:t>210 = 11010010</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469" name="Shape 4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595959"/>
                </a:solidFill>
                <a:highlight>
                  <a:srgbClr val="FFFFFF"/>
                </a:highlight>
              </a:rPr>
              <a:t>First, we need to convert </a:t>
            </a:r>
            <a:r>
              <a:rPr lang="en">
                <a:solidFill>
                  <a:srgbClr val="595959"/>
                </a:solidFill>
                <a:highlight>
                  <a:srgbClr val="FFFFFF"/>
                </a:highlight>
                <a:latin typeface="Cousine"/>
                <a:ea typeface="Cousine"/>
                <a:cs typeface="Cousine"/>
                <a:sym typeface="Cousine"/>
              </a:rPr>
              <a:t>210.25</a:t>
            </a:r>
            <a:r>
              <a:rPr lang="en">
                <a:solidFill>
                  <a:srgbClr val="595959"/>
                </a:solidFill>
                <a:highlight>
                  <a:srgbClr val="FFFFFF"/>
                </a:highlight>
              </a:rPr>
              <a:t> to binary. Let’s focus on the integer part first, then the decimal part after.</a:t>
            </a:r>
          </a:p>
          <a:p>
            <a:pPr lvl="0" rtl="0">
              <a:spcBef>
                <a:spcPts val="0"/>
              </a:spcBef>
              <a:buNone/>
            </a:pPr>
            <a:r>
              <a:t/>
            </a:r>
            <a:endParaRPr>
              <a:solidFill>
                <a:srgbClr val="595959"/>
              </a:solidFill>
              <a:highlight>
                <a:srgbClr val="FFFFFF"/>
              </a:highlight>
            </a:endParaRPr>
          </a:p>
          <a:p>
            <a:pPr indent="457200" lvl="0" rtl="0">
              <a:lnSpc>
                <a:spcPct val="142857"/>
              </a:lnSpc>
              <a:spcBef>
                <a:spcPts val="0"/>
              </a:spcBef>
              <a:spcAft>
                <a:spcPts val="800"/>
              </a:spcAft>
              <a:buNone/>
            </a:pPr>
            <a:r>
              <a:rPr lang="en">
                <a:solidFill>
                  <a:srgbClr val="595959"/>
                </a:solidFill>
                <a:highlight>
                  <a:srgbClr val="FFFFFF"/>
                </a:highlight>
                <a:latin typeface="Cousine"/>
                <a:ea typeface="Cousine"/>
                <a:cs typeface="Cousine"/>
                <a:sym typeface="Cousine"/>
              </a:rPr>
              <a:t>210 = 128+64+16+2</a:t>
            </a:r>
            <a:r>
              <a:rPr lang="en">
                <a:solidFill>
                  <a:srgbClr val="595959"/>
                </a:solidFill>
                <a:highlight>
                  <a:srgbClr val="FFFFFF"/>
                </a:highlight>
              </a:rPr>
              <a:t>, thus we have that </a:t>
            </a:r>
            <a:r>
              <a:rPr lang="en">
                <a:solidFill>
                  <a:srgbClr val="595959"/>
                </a:solidFill>
                <a:highlight>
                  <a:srgbClr val="FFFFFF"/>
                </a:highlight>
                <a:latin typeface="Cousine"/>
                <a:ea typeface="Cousine"/>
                <a:cs typeface="Cousine"/>
                <a:sym typeface="Cousine"/>
              </a:rPr>
              <a:t>210 = 11010010</a:t>
            </a:r>
          </a:p>
          <a:p>
            <a:pPr lvl="0" rtl="0">
              <a:lnSpc>
                <a:spcPct val="142857"/>
              </a:lnSpc>
              <a:spcBef>
                <a:spcPts val="0"/>
              </a:spcBef>
              <a:spcAft>
                <a:spcPts val="800"/>
              </a:spcAft>
              <a:buNone/>
            </a:pPr>
            <a:r>
              <a:rPr lang="en">
                <a:solidFill>
                  <a:srgbClr val="595959"/>
                </a:solidFill>
                <a:highlight>
                  <a:srgbClr val="FFFFFF"/>
                </a:highlight>
              </a:rPr>
              <a:t>To convert the decimal part, we use the same strategy, except that we invert the values represented by the bits. So bit position 1 before the decimal represents ½, bit position 2 before the decimal represents ¼ and so on…</a:t>
            </a:r>
          </a:p>
          <a:p>
            <a:pPr lvl="0" rtl="0">
              <a:lnSpc>
                <a:spcPct val="142857"/>
              </a:lnSpc>
              <a:spcBef>
                <a:spcPts val="0"/>
              </a:spcBef>
              <a:spcAft>
                <a:spcPts val="800"/>
              </a:spcAft>
              <a:buNone/>
            </a:pPr>
            <a:r>
              <a:t/>
            </a:r>
            <a:endParaRPr>
              <a:solidFill>
                <a:srgbClr val="595959"/>
              </a:solidFill>
              <a:highlight>
                <a:srgbClr val="FFFFFF"/>
              </a:highlight>
            </a:endParaRPr>
          </a:p>
          <a:p>
            <a:pPr lvl="0" rtl="0">
              <a:lnSpc>
                <a:spcPct val="142857"/>
              </a:lnSpc>
              <a:spcBef>
                <a:spcPts val="0"/>
              </a:spcBef>
              <a:spcAft>
                <a:spcPts val="800"/>
              </a:spcAft>
              <a:buNone/>
            </a:pPr>
            <a:r>
              <a:t/>
            </a:r>
            <a:endParaRPr>
              <a:solidFill>
                <a:srgbClr val="595959"/>
              </a:solidFill>
              <a:highlight>
                <a:srgbClr val="FFFFFF"/>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475" name="Shape 4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595959"/>
                </a:solidFill>
                <a:highlight>
                  <a:srgbClr val="FFFFFF"/>
                </a:highlight>
              </a:rPr>
              <a:t>First, we need to convert </a:t>
            </a:r>
            <a:r>
              <a:rPr lang="en">
                <a:solidFill>
                  <a:srgbClr val="595959"/>
                </a:solidFill>
                <a:highlight>
                  <a:srgbClr val="FFFFFF"/>
                </a:highlight>
                <a:latin typeface="Cousine"/>
                <a:ea typeface="Cousine"/>
                <a:cs typeface="Cousine"/>
                <a:sym typeface="Cousine"/>
              </a:rPr>
              <a:t>210.25</a:t>
            </a:r>
            <a:r>
              <a:rPr lang="en">
                <a:solidFill>
                  <a:srgbClr val="595959"/>
                </a:solidFill>
                <a:highlight>
                  <a:srgbClr val="FFFFFF"/>
                </a:highlight>
              </a:rPr>
              <a:t> to binary. Let’s focus on the integer part first, then the decimal part after.</a:t>
            </a:r>
          </a:p>
          <a:p>
            <a:pPr lvl="0" rtl="0">
              <a:spcBef>
                <a:spcPts val="0"/>
              </a:spcBef>
              <a:buNone/>
            </a:pPr>
            <a:r>
              <a:t/>
            </a:r>
            <a:endParaRPr>
              <a:solidFill>
                <a:srgbClr val="595959"/>
              </a:solidFill>
              <a:highlight>
                <a:srgbClr val="FFFFFF"/>
              </a:highlight>
            </a:endParaRPr>
          </a:p>
          <a:p>
            <a:pPr indent="457200" lvl="0" rtl="0">
              <a:lnSpc>
                <a:spcPct val="142857"/>
              </a:lnSpc>
              <a:spcBef>
                <a:spcPts val="0"/>
              </a:spcBef>
              <a:spcAft>
                <a:spcPts val="800"/>
              </a:spcAft>
              <a:buNone/>
            </a:pPr>
            <a:r>
              <a:rPr lang="en">
                <a:solidFill>
                  <a:srgbClr val="595959"/>
                </a:solidFill>
                <a:highlight>
                  <a:srgbClr val="FFFFFF"/>
                </a:highlight>
                <a:latin typeface="Cousine"/>
                <a:ea typeface="Cousine"/>
                <a:cs typeface="Cousine"/>
                <a:sym typeface="Cousine"/>
              </a:rPr>
              <a:t>210 = 128+64+16+2</a:t>
            </a:r>
            <a:r>
              <a:rPr lang="en">
                <a:solidFill>
                  <a:srgbClr val="595959"/>
                </a:solidFill>
                <a:highlight>
                  <a:srgbClr val="FFFFFF"/>
                </a:highlight>
              </a:rPr>
              <a:t>, thus we have that </a:t>
            </a:r>
            <a:r>
              <a:rPr lang="en">
                <a:solidFill>
                  <a:srgbClr val="595959"/>
                </a:solidFill>
                <a:highlight>
                  <a:srgbClr val="FFFFFF"/>
                </a:highlight>
                <a:latin typeface="Cousine"/>
                <a:ea typeface="Cousine"/>
                <a:cs typeface="Cousine"/>
                <a:sym typeface="Cousine"/>
              </a:rPr>
              <a:t>210 = 11010010</a:t>
            </a:r>
          </a:p>
          <a:p>
            <a:pPr lvl="0" rtl="0">
              <a:lnSpc>
                <a:spcPct val="142857"/>
              </a:lnSpc>
              <a:spcBef>
                <a:spcPts val="0"/>
              </a:spcBef>
              <a:spcAft>
                <a:spcPts val="800"/>
              </a:spcAft>
              <a:buNone/>
            </a:pPr>
            <a:r>
              <a:rPr lang="en">
                <a:solidFill>
                  <a:srgbClr val="595959"/>
                </a:solidFill>
                <a:highlight>
                  <a:srgbClr val="FFFFFF"/>
                </a:highlight>
              </a:rPr>
              <a:t>To convert the decimal part, we use the same strategy, except that we invert the values represented by the bits. So bit position 1 before the decimal represents ½, bit position 2 before the decimal represents ¼ and so on…</a:t>
            </a:r>
          </a:p>
          <a:p>
            <a:pPr indent="457200" lvl="0" marL="0" rtl="0">
              <a:lnSpc>
                <a:spcPct val="142857"/>
              </a:lnSpc>
              <a:spcBef>
                <a:spcPts val="0"/>
              </a:spcBef>
              <a:spcAft>
                <a:spcPts val="800"/>
              </a:spcAft>
              <a:buNone/>
            </a:pPr>
            <a:r>
              <a:rPr lang="en">
                <a:solidFill>
                  <a:srgbClr val="595959"/>
                </a:solidFill>
                <a:highlight>
                  <a:srgbClr val="FFFFFF"/>
                </a:highlight>
                <a:latin typeface="Cousine"/>
                <a:ea typeface="Cousine"/>
                <a:cs typeface="Cousine"/>
                <a:sym typeface="Cousine"/>
              </a:rPr>
              <a:t>.25 = .01</a:t>
            </a:r>
          </a:p>
          <a:p>
            <a:pPr lvl="0" rtl="0">
              <a:lnSpc>
                <a:spcPct val="142857"/>
              </a:lnSpc>
              <a:spcBef>
                <a:spcPts val="0"/>
              </a:spcBef>
              <a:spcAft>
                <a:spcPts val="800"/>
              </a:spcAft>
              <a:buNone/>
            </a:pPr>
            <a:r>
              <a:t/>
            </a:r>
            <a:endParaRPr>
              <a:solidFill>
                <a:srgbClr val="595959"/>
              </a:solidFill>
              <a:highlight>
                <a:srgbClr val="FFFFFF"/>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481" name="Shape 4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So our final number is: </a:t>
            </a:r>
            <a:r>
              <a:rPr lang="en">
                <a:latin typeface="Cousine"/>
                <a:ea typeface="Cousine"/>
                <a:cs typeface="Cousine"/>
                <a:sym typeface="Cousine"/>
              </a:rPr>
              <a:t>11010010.01</a:t>
            </a:r>
          </a:p>
          <a:p>
            <a:pPr lvl="0">
              <a:spcBef>
                <a:spcPts val="0"/>
              </a:spcBef>
              <a:buNone/>
            </a:pPr>
            <a:r>
              <a:t/>
            </a:r>
            <a:endParaRPr>
              <a:latin typeface="Cousine"/>
              <a:ea typeface="Cousine"/>
              <a:cs typeface="Cousine"/>
              <a:sym typeface="Cousine"/>
            </a:endParaRPr>
          </a:p>
          <a:p>
            <a:pPr lvl="0">
              <a:spcBef>
                <a:spcPts val="0"/>
              </a:spcBef>
              <a:buNone/>
            </a:pPr>
            <a:r>
              <a:t/>
            </a:r>
            <a:endParaRPr/>
          </a:p>
          <a:p>
            <a:pPr lvl="0" rtl="0">
              <a:spcBef>
                <a:spcPts val="0"/>
              </a:spcBef>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487" name="Shape 4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So our final number is: </a:t>
            </a:r>
            <a:r>
              <a:rPr lang="en">
                <a:latin typeface="Cousine"/>
                <a:ea typeface="Cousine"/>
                <a:cs typeface="Cousine"/>
                <a:sym typeface="Cousine"/>
              </a:rPr>
              <a:t>11010010.01</a:t>
            </a:r>
          </a:p>
          <a:p>
            <a:pPr lvl="0">
              <a:spcBef>
                <a:spcPts val="0"/>
              </a:spcBef>
              <a:buNone/>
            </a:pPr>
            <a:r>
              <a:t/>
            </a:r>
            <a:endParaRPr>
              <a:latin typeface="Cousine"/>
              <a:ea typeface="Cousine"/>
              <a:cs typeface="Cousine"/>
              <a:sym typeface="Cousine"/>
            </a:endParaRPr>
          </a:p>
          <a:p>
            <a:pPr lvl="0">
              <a:spcBef>
                <a:spcPts val="0"/>
              </a:spcBef>
              <a:buNone/>
            </a:pPr>
            <a:r>
              <a:rPr lang="en"/>
              <a:t>The next step is to normalize. We only want one non-zero decimal place in the number. To do this, we must shift the decimal 7 positions to the left. This shift amount determines our unbiased exponent value. </a:t>
            </a:r>
          </a:p>
          <a:p>
            <a:pPr lvl="0">
              <a:spcBef>
                <a:spcPts val="0"/>
              </a:spcBef>
              <a:buNone/>
            </a:pPr>
            <a:r>
              <a:t/>
            </a:r>
            <a:endParaRPr/>
          </a:p>
          <a:p>
            <a:pPr lvl="0" rtl="0">
              <a:spcBef>
                <a:spcPts val="0"/>
              </a:spcBef>
              <a:buClr>
                <a:schemeClr val="dk1"/>
              </a:buClr>
              <a:buSzPct val="61111"/>
              <a:buFont typeface="Arial"/>
              <a:buNone/>
            </a:pPr>
            <a:r>
              <a:rPr lang="en"/>
              <a:t>This process leaves us with the number: </a:t>
            </a:r>
            <a:r>
              <a:rPr lang="en">
                <a:latin typeface="Cousine"/>
                <a:ea typeface="Cousine"/>
                <a:cs typeface="Cousine"/>
                <a:sym typeface="Cousine"/>
              </a:rPr>
              <a:t>1.101001001 </a:t>
            </a:r>
          </a:p>
          <a:p>
            <a:pPr lvl="0" rtl="0">
              <a:spcBef>
                <a:spcPts val="0"/>
              </a:spcBef>
              <a:buNone/>
            </a:pPr>
            <a:r>
              <a:t/>
            </a:r>
            <a:endParaRPr/>
          </a:p>
          <a:p>
            <a:pPr lvl="0" rtl="0">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493" name="Shape 4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However, because of the rules used for conversion the first digit of any number will always be one, since we have normalized. Therefore, we do not need to represent this leading </a:t>
            </a:r>
            <a:r>
              <a:rPr lang="en">
                <a:latin typeface="Cousine"/>
                <a:ea typeface="Cousine"/>
                <a:cs typeface="Cousine"/>
                <a:sym typeface="Cousine"/>
              </a:rPr>
              <a:t>1</a:t>
            </a:r>
            <a:r>
              <a:rPr lang="en"/>
              <a:t>.</a:t>
            </a:r>
          </a:p>
          <a:p>
            <a:pPr lvl="0">
              <a:spcBef>
                <a:spcPts val="0"/>
              </a:spcBef>
              <a:buNone/>
            </a:pPr>
            <a:r>
              <a:t/>
            </a:r>
            <a:endParaRP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499" name="Shape 4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However, because of the rules used for conversion the first digit of any number will always be one, since we have normalized. Therefore, we do not need to represent this leading </a:t>
            </a:r>
            <a:r>
              <a:rPr lang="en">
                <a:latin typeface="Cousine"/>
                <a:ea typeface="Cousine"/>
                <a:cs typeface="Cousine"/>
                <a:sym typeface="Cousine"/>
              </a:rPr>
              <a:t>1</a:t>
            </a:r>
            <a:r>
              <a:rPr lang="en"/>
              <a:t>.</a:t>
            </a:r>
          </a:p>
          <a:p>
            <a:pPr lvl="0">
              <a:spcBef>
                <a:spcPts val="0"/>
              </a:spcBef>
              <a:buNone/>
            </a:pPr>
            <a:r>
              <a:t/>
            </a:r>
            <a:endParaRPr/>
          </a:p>
          <a:p>
            <a:pPr lvl="0">
              <a:spcBef>
                <a:spcPts val="0"/>
              </a:spcBef>
              <a:buNone/>
            </a:pPr>
            <a:r>
              <a:rPr lang="en"/>
              <a:t>Thus, the number we will represent is </a:t>
            </a:r>
            <a:r>
              <a:rPr lang="en">
                <a:latin typeface="Cousine"/>
                <a:ea typeface="Cousine"/>
                <a:cs typeface="Cousine"/>
                <a:sym typeface="Cousine"/>
              </a:rPr>
              <a:t>101001001</a:t>
            </a:r>
          </a:p>
          <a:p>
            <a:pPr lvl="0">
              <a:spcBef>
                <a:spcPts val="0"/>
              </a:spcBef>
              <a:buNone/>
            </a:pPr>
            <a:r>
              <a:t/>
            </a:r>
            <a:endParaRPr/>
          </a:p>
          <a:p>
            <a:pPr lvl="0">
              <a:spcBef>
                <a:spcPts val="0"/>
              </a:spcBef>
              <a:buNone/>
            </a:pPr>
            <a:r>
              <a:rPr lang="en"/>
              <a:t>This is then padded with </a:t>
            </a:r>
            <a:r>
              <a:rPr lang="en">
                <a:latin typeface="Cousine"/>
                <a:ea typeface="Cousine"/>
                <a:cs typeface="Cousine"/>
                <a:sym typeface="Cousine"/>
              </a:rPr>
              <a:t>0</a:t>
            </a:r>
            <a:r>
              <a:rPr lang="en"/>
              <a:t>'s to fill in the full 23 bits - leaving us with: </a:t>
            </a:r>
            <a:r>
              <a:rPr lang="en">
                <a:latin typeface="Cousine"/>
                <a:ea typeface="Cousine"/>
                <a:cs typeface="Cousine"/>
                <a:sym typeface="Cousine"/>
              </a:rPr>
              <a:t>10100100100000000000000</a:t>
            </a:r>
          </a:p>
          <a:p>
            <a:pPr lvl="0">
              <a:spcBef>
                <a:spcPts val="0"/>
              </a:spcBef>
              <a:buNone/>
            </a:pPr>
            <a:r>
              <a:t/>
            </a:r>
            <a:endParaRPr>
              <a:latin typeface="Cousine"/>
              <a:ea typeface="Cousine"/>
              <a:cs typeface="Cousine"/>
              <a:sym typeface="Cousine"/>
            </a:endParaRPr>
          </a:p>
          <a:p>
            <a:pPr lvl="0" rtl="0">
              <a:spcBef>
                <a:spcPts val="0"/>
              </a:spcBef>
              <a:buNone/>
            </a:pPr>
            <a:r>
              <a:t/>
            </a:r>
            <a:endParaRPr>
              <a:latin typeface="Cousine"/>
              <a:ea typeface="Cousine"/>
              <a:cs typeface="Cousine"/>
              <a:sym typeface="Cousine"/>
            </a:endParaRPr>
          </a:p>
          <a:p>
            <a:pPr lvl="0" rtl="0">
              <a:spcBef>
                <a:spcPts val="0"/>
              </a:spcBef>
              <a:buNone/>
            </a:pPr>
            <a:r>
              <a:t/>
            </a:r>
            <a:endParaRP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 Write a function sm2tc(int x)</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Convert from sign magnitude to two’s complement using only bitwise operations. Note that we will be using Little Endian convention and the MSB represents the signed bit.</a:t>
            </a:r>
          </a:p>
          <a:p>
            <a:pPr lvl="0">
              <a:spcBef>
                <a:spcPts val="0"/>
              </a:spcBef>
              <a:buNone/>
            </a:pPr>
            <a:r>
              <a:t/>
            </a:r>
            <a:endParaRPr/>
          </a:p>
          <a:p>
            <a:pPr lvl="0">
              <a:spcBef>
                <a:spcPts val="0"/>
              </a:spcBef>
              <a:buNone/>
            </a:pPr>
            <a:r>
              <a:rPr lang="en"/>
              <a:t>Reminder: Sign magnitude works such that one bit (the MSB) represents the sign of the number while the rest of the bits represent the magnitude of the number.</a:t>
            </a:r>
          </a:p>
          <a:p>
            <a:pPr lv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505" name="Shape 5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However, because of the rules used for conversion the first digit of any number will always be one, since we have normalized. Therefore, we do not need to represent this leading </a:t>
            </a:r>
            <a:r>
              <a:rPr lang="en">
                <a:latin typeface="Cousine"/>
                <a:ea typeface="Cousine"/>
                <a:cs typeface="Cousine"/>
                <a:sym typeface="Cousine"/>
              </a:rPr>
              <a:t>1</a:t>
            </a:r>
            <a:r>
              <a:rPr lang="en"/>
              <a:t>.</a:t>
            </a:r>
          </a:p>
          <a:p>
            <a:pPr lvl="0" rtl="0">
              <a:spcBef>
                <a:spcPts val="0"/>
              </a:spcBef>
              <a:buNone/>
            </a:pPr>
            <a:r>
              <a:t/>
            </a:r>
            <a:endParaRPr/>
          </a:p>
          <a:p>
            <a:pPr lvl="0" rtl="0">
              <a:spcBef>
                <a:spcPts val="0"/>
              </a:spcBef>
              <a:buNone/>
            </a:pPr>
            <a:r>
              <a:rPr lang="en"/>
              <a:t>Thus, the number we will represent is </a:t>
            </a:r>
            <a:r>
              <a:rPr lang="en">
                <a:latin typeface="Cousine"/>
                <a:ea typeface="Cousine"/>
                <a:cs typeface="Cousine"/>
                <a:sym typeface="Cousine"/>
              </a:rPr>
              <a:t>101001001</a:t>
            </a:r>
          </a:p>
          <a:p>
            <a:pPr lvl="0" rtl="0">
              <a:spcBef>
                <a:spcPts val="0"/>
              </a:spcBef>
              <a:buNone/>
            </a:pPr>
            <a:r>
              <a:t/>
            </a:r>
            <a:endParaRPr/>
          </a:p>
          <a:p>
            <a:pPr lvl="0" rtl="0">
              <a:spcBef>
                <a:spcPts val="0"/>
              </a:spcBef>
              <a:buNone/>
            </a:pPr>
            <a:r>
              <a:rPr lang="en"/>
              <a:t>This is then padded with </a:t>
            </a:r>
            <a:r>
              <a:rPr lang="en">
                <a:latin typeface="Cousine"/>
                <a:ea typeface="Cousine"/>
                <a:cs typeface="Cousine"/>
                <a:sym typeface="Cousine"/>
              </a:rPr>
              <a:t>0</a:t>
            </a:r>
            <a:r>
              <a:rPr lang="en"/>
              <a:t>'s to fill in the full 23 bits - leaving us with: </a:t>
            </a:r>
            <a:r>
              <a:rPr lang="en">
                <a:latin typeface="Cousine"/>
                <a:ea typeface="Cousine"/>
                <a:cs typeface="Cousine"/>
                <a:sym typeface="Cousine"/>
              </a:rPr>
              <a:t>10100100100000000000000</a:t>
            </a:r>
          </a:p>
          <a:p>
            <a:pPr lvl="0" rtl="0">
              <a:spcBef>
                <a:spcPts val="0"/>
              </a:spcBef>
              <a:buNone/>
            </a:pPr>
            <a:r>
              <a:t/>
            </a:r>
            <a:endParaRPr>
              <a:latin typeface="Cousine"/>
              <a:ea typeface="Cousine"/>
              <a:cs typeface="Cousine"/>
              <a:sym typeface="Cousine"/>
            </a:endParaRPr>
          </a:p>
          <a:p>
            <a:pPr lvl="0" rtl="0">
              <a:spcBef>
                <a:spcPts val="0"/>
              </a:spcBef>
              <a:buNone/>
            </a:pPr>
            <a:r>
              <a:rPr lang="en"/>
              <a:t>Side note: the sign bit is 1 since the original decimal number is negative.</a:t>
            </a:r>
          </a:p>
          <a:p>
            <a:pPr lvl="0" rtl="0">
              <a:spcBef>
                <a:spcPts val="0"/>
              </a:spcBef>
              <a:buNone/>
            </a:pPr>
            <a:r>
              <a:t/>
            </a:r>
            <a:endParaRP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511" name="Shape 5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last remaining step is to bias our exponent. Recall that our exponent is the shift amount we used to normalize the number, which was 7.</a:t>
            </a:r>
          </a:p>
          <a:p>
            <a:pPr lvl="0" rtl="0">
              <a:spcBef>
                <a:spcPts val="0"/>
              </a:spcBef>
              <a:buNone/>
            </a:pPr>
            <a:r>
              <a:t/>
            </a:r>
            <a:endParaRP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517" name="Shape 5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last remaining step is to bias our exponent. Recall that our exponent is the shift amount we used to normalize the number, which was 7.</a:t>
            </a:r>
          </a:p>
          <a:p>
            <a:pPr lvl="0" rtl="0">
              <a:spcBef>
                <a:spcPts val="0"/>
              </a:spcBef>
              <a:buNone/>
            </a:pPr>
            <a:r>
              <a:t/>
            </a:r>
            <a:endParaRPr/>
          </a:p>
          <a:p>
            <a:pPr lvl="0" rtl="0">
              <a:spcBef>
                <a:spcPts val="0"/>
              </a:spcBef>
              <a:buNone/>
            </a:pPr>
            <a:r>
              <a:rPr lang="en"/>
              <a:t>To do this we take our exponent and add 127 (the maximum number you can express with 8 bits), which gives us 134.</a:t>
            </a:r>
          </a:p>
          <a:p>
            <a:pPr lvl="0" rtl="0">
              <a:spcBef>
                <a:spcPts val="0"/>
              </a:spcBef>
              <a:buNone/>
            </a:pPr>
            <a:br>
              <a:rPr lang="en"/>
            </a:b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523" name="Shape 5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last remaining step is to bias our exponent. Recall that our exponent is the shift amount we used to normalize the number, which was 7.</a:t>
            </a:r>
          </a:p>
          <a:p>
            <a:pPr lvl="0" rtl="0">
              <a:spcBef>
                <a:spcPts val="0"/>
              </a:spcBef>
              <a:buNone/>
            </a:pPr>
            <a:r>
              <a:t/>
            </a:r>
            <a:endParaRPr/>
          </a:p>
          <a:p>
            <a:pPr lvl="0">
              <a:spcBef>
                <a:spcPts val="0"/>
              </a:spcBef>
              <a:buNone/>
            </a:pPr>
            <a:r>
              <a:rPr lang="en"/>
              <a:t>To do this we take our exponent and add 127 (the maximum number you can express with 8 bits), which gives us 134.</a:t>
            </a:r>
          </a:p>
          <a:p>
            <a:pPr lvl="0">
              <a:spcBef>
                <a:spcPts val="0"/>
              </a:spcBef>
              <a:buNone/>
            </a:pPr>
            <a:r>
              <a:t/>
            </a:r>
            <a:endParaRPr/>
          </a:p>
          <a:p>
            <a:pPr lvl="0" rtl="0">
              <a:spcBef>
                <a:spcPts val="0"/>
              </a:spcBef>
              <a:buNone/>
            </a:pPr>
            <a:r>
              <a:rPr lang="en"/>
              <a:t>Representing this in binary: </a:t>
            </a:r>
            <a:r>
              <a:rPr lang="en">
                <a:latin typeface="Cousine"/>
                <a:ea typeface="Cousine"/>
                <a:cs typeface="Cousine"/>
                <a:sym typeface="Cousine"/>
              </a:rPr>
              <a:t>10000110</a:t>
            </a:r>
          </a:p>
          <a:p>
            <a:pPr lvl="0" rtl="0">
              <a:spcBef>
                <a:spcPts val="0"/>
              </a:spcBef>
              <a:buNone/>
            </a:pPr>
            <a:br>
              <a:rPr lang="en"/>
            </a:b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529" name="Shape 5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 total we have the following:</a:t>
            </a:r>
          </a:p>
          <a:p>
            <a:pPr lvl="0">
              <a:spcBef>
                <a:spcPts val="0"/>
              </a:spcBef>
              <a:buNone/>
            </a:pPr>
            <a:r>
              <a:rPr lang="en"/>
              <a:t>	</a:t>
            </a:r>
            <a:r>
              <a:rPr lang="en">
                <a:latin typeface="Cousine"/>
                <a:ea typeface="Cousine"/>
                <a:cs typeface="Cousine"/>
                <a:sym typeface="Cousine"/>
              </a:rPr>
              <a:t>s = 1								</a:t>
            </a:r>
            <a:r>
              <a:rPr lang="en"/>
              <a:t>(-)</a:t>
            </a:r>
          </a:p>
          <a:p>
            <a:pPr indent="457200" lvl="0">
              <a:spcBef>
                <a:spcPts val="0"/>
              </a:spcBef>
              <a:buNone/>
            </a:pPr>
            <a:r>
              <a:rPr lang="en">
                <a:latin typeface="Cousine"/>
                <a:ea typeface="Cousine"/>
                <a:cs typeface="Cousine"/>
                <a:sym typeface="Cousine"/>
              </a:rPr>
              <a:t>e = 10000110						</a:t>
            </a:r>
            <a:r>
              <a:rPr lang="en"/>
              <a:t>(7+127 = 134)</a:t>
            </a:r>
          </a:p>
          <a:p>
            <a:pPr lvl="0">
              <a:spcBef>
                <a:spcPts val="0"/>
              </a:spcBef>
              <a:buNone/>
            </a:pPr>
            <a:r>
              <a:rPr lang="en">
                <a:latin typeface="Cousine"/>
                <a:ea typeface="Cousine"/>
                <a:cs typeface="Cousine"/>
                <a:sym typeface="Cousine"/>
              </a:rPr>
              <a:t>	f = 10100100100000000000000	</a:t>
            </a:r>
            <a:r>
              <a:rPr lang="en"/>
              <a:t>(210.25 after normalizing)</a:t>
            </a:r>
          </a:p>
          <a:p>
            <a:pPr lvl="0">
              <a:spcBef>
                <a:spcPts val="0"/>
              </a:spcBef>
              <a:buNone/>
            </a:pPr>
            <a:r>
              <a:t/>
            </a:r>
            <a:endParaRPr>
              <a:latin typeface="Cousine"/>
              <a:ea typeface="Cousine"/>
              <a:cs typeface="Cousine"/>
              <a:sym typeface="Cousine"/>
            </a:endParaRPr>
          </a:p>
          <a:p>
            <a:pPr lvl="0">
              <a:spcBef>
                <a:spcPts val="0"/>
              </a:spcBef>
              <a:buNone/>
            </a:pPr>
            <a:r>
              <a:t/>
            </a:r>
            <a:endParaRPr>
              <a:latin typeface="Cousine"/>
              <a:ea typeface="Cousine"/>
              <a:cs typeface="Cousine"/>
              <a:sym typeface="Cousine"/>
            </a:endParaRPr>
          </a:p>
          <a:p>
            <a:pPr lvl="0">
              <a:spcBef>
                <a:spcPts val="0"/>
              </a:spcBef>
              <a:buNone/>
            </a:pPr>
            <a:r>
              <a:rPr lang="en"/>
              <a:t>	</a:t>
            </a:r>
          </a:p>
          <a:p>
            <a:pPr lvl="0" rtl="0">
              <a:spcBef>
                <a:spcPts val="0"/>
              </a:spcBef>
              <a:buNone/>
            </a:pPr>
            <a:r>
              <a:t/>
            </a:r>
            <a:endParaRPr>
              <a:latin typeface="Cousine"/>
              <a:ea typeface="Cousine"/>
              <a:cs typeface="Cousine"/>
              <a:sym typeface="Cousine"/>
            </a:endParaRPr>
          </a:p>
          <a:p>
            <a:pPr lvl="0" rtl="0">
              <a:spcBef>
                <a:spcPts val="0"/>
              </a:spcBef>
              <a:buNone/>
            </a:pPr>
            <a:br>
              <a:rPr lang="en"/>
            </a:b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Practice Question</a:t>
            </a:r>
          </a:p>
        </p:txBody>
      </p:sp>
      <p:sp>
        <p:nvSpPr>
          <p:cNvPr id="535" name="Shape 5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 total we have the following:</a:t>
            </a:r>
          </a:p>
          <a:p>
            <a:pPr lvl="0">
              <a:spcBef>
                <a:spcPts val="0"/>
              </a:spcBef>
              <a:buNone/>
            </a:pPr>
            <a:r>
              <a:rPr lang="en"/>
              <a:t>	</a:t>
            </a:r>
            <a:r>
              <a:rPr lang="en">
                <a:latin typeface="Cousine"/>
                <a:ea typeface="Cousine"/>
                <a:cs typeface="Cousine"/>
                <a:sym typeface="Cousine"/>
              </a:rPr>
              <a:t>s = 1								</a:t>
            </a:r>
            <a:r>
              <a:rPr lang="en"/>
              <a:t>(-)</a:t>
            </a:r>
          </a:p>
          <a:p>
            <a:pPr indent="457200" lvl="0">
              <a:spcBef>
                <a:spcPts val="0"/>
              </a:spcBef>
              <a:buNone/>
            </a:pPr>
            <a:r>
              <a:rPr lang="en">
                <a:latin typeface="Cousine"/>
                <a:ea typeface="Cousine"/>
                <a:cs typeface="Cousine"/>
                <a:sym typeface="Cousine"/>
              </a:rPr>
              <a:t>e = 10000110						</a:t>
            </a:r>
            <a:r>
              <a:rPr lang="en"/>
              <a:t>(7+127 = 134)</a:t>
            </a:r>
          </a:p>
          <a:p>
            <a:pPr lvl="0" rtl="0">
              <a:spcBef>
                <a:spcPts val="0"/>
              </a:spcBef>
              <a:buNone/>
            </a:pPr>
            <a:r>
              <a:rPr lang="en">
                <a:latin typeface="Cousine"/>
                <a:ea typeface="Cousine"/>
                <a:cs typeface="Cousine"/>
                <a:sym typeface="Cousine"/>
              </a:rPr>
              <a:t>	f = 10100100100000000000000	</a:t>
            </a:r>
            <a:r>
              <a:rPr lang="en"/>
              <a:t>(210.25 after normalizing)</a:t>
            </a:r>
          </a:p>
          <a:p>
            <a:pPr lvl="0">
              <a:spcBef>
                <a:spcPts val="0"/>
              </a:spcBef>
              <a:buNone/>
            </a:pPr>
            <a:r>
              <a:t/>
            </a:r>
            <a:endParaRPr>
              <a:latin typeface="Cousine"/>
              <a:ea typeface="Cousine"/>
              <a:cs typeface="Cousine"/>
              <a:sym typeface="Cousine"/>
            </a:endParaRPr>
          </a:p>
          <a:p>
            <a:pPr lvl="0">
              <a:spcBef>
                <a:spcPts val="0"/>
              </a:spcBef>
              <a:buNone/>
            </a:pPr>
            <a:r>
              <a:rPr lang="en"/>
              <a:t>For a final expression of:</a:t>
            </a:r>
          </a:p>
          <a:p>
            <a:pPr lvl="0">
              <a:spcBef>
                <a:spcPts val="0"/>
              </a:spcBef>
              <a:buNone/>
            </a:pPr>
            <a:r>
              <a:t/>
            </a:r>
            <a:endParaRPr/>
          </a:p>
          <a:p>
            <a:pPr lvl="0" rtl="0">
              <a:spcBef>
                <a:spcPts val="0"/>
              </a:spcBef>
              <a:buNone/>
            </a:pPr>
            <a:r>
              <a:rPr lang="en"/>
              <a:t>	</a:t>
            </a:r>
            <a:r>
              <a:rPr lang="en">
                <a:latin typeface="Cousine"/>
                <a:ea typeface="Cousine"/>
                <a:cs typeface="Cousine"/>
                <a:sym typeface="Cousine"/>
              </a:rPr>
              <a:t>1 10000110 10100100100000000000000</a:t>
            </a:r>
          </a:p>
          <a:p>
            <a:pPr lvl="0" rtl="0">
              <a:spcBef>
                <a:spcPts val="0"/>
              </a:spcBef>
              <a:buNone/>
            </a:pPr>
            <a:r>
              <a:t/>
            </a:r>
            <a:endParaRPr>
              <a:latin typeface="Cousine"/>
              <a:ea typeface="Cousine"/>
              <a:cs typeface="Cousine"/>
              <a:sym typeface="Cousine"/>
            </a:endParaRPr>
          </a:p>
          <a:p>
            <a:pPr lvl="0" rtl="0">
              <a:spcBef>
                <a:spcPts val="0"/>
              </a:spcBef>
              <a:buNone/>
            </a:pPr>
            <a:r>
              <a:rPr lang="en"/>
              <a:t>	</a:t>
            </a:r>
          </a:p>
          <a:p>
            <a:pPr lvl="0" rtl="0">
              <a:spcBef>
                <a:spcPts val="0"/>
              </a:spcBef>
              <a:buNone/>
            </a:pPr>
            <a:r>
              <a:t/>
            </a:r>
            <a:endParaRPr>
              <a:latin typeface="Cousine"/>
              <a:ea typeface="Cousine"/>
              <a:cs typeface="Cousine"/>
              <a:sym typeface="Cousine"/>
            </a:endParaRPr>
          </a:p>
          <a:p>
            <a:pPr lvl="0" rtl="0">
              <a:spcBef>
                <a:spcPts val="0"/>
              </a:spcBef>
              <a:buNone/>
            </a:pPr>
            <a:br>
              <a:rPr lang="en"/>
            </a:br>
          </a:p>
          <a:p>
            <a:pPr lvl="0" rtl="0">
              <a:spcBef>
                <a:spcPts val="0"/>
              </a:spcBef>
              <a:buNone/>
            </a:pPr>
            <a:r>
              <a:t/>
            </a:r>
            <a:endParaRPr/>
          </a:p>
          <a:p>
            <a:pPr lvl="0" rtl="0">
              <a:spcBef>
                <a:spcPts val="0"/>
              </a:spcBef>
              <a:buNone/>
            </a:pPr>
            <a:br>
              <a:rPr lang="en"/>
            </a:br>
          </a:p>
          <a:p>
            <a:pPr lvl="0" rtl="0">
              <a:spcBef>
                <a:spcPts val="0"/>
              </a:spcBef>
              <a:buNone/>
            </a:pPr>
            <a:r>
              <a:t/>
            </a:r>
            <a:endParaRPr/>
          </a:p>
          <a:p>
            <a:pPr lvl="0" rtl="0">
              <a:spcBef>
                <a:spcPts val="0"/>
              </a:spcBef>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Floating Point (cont.)</a:t>
            </a:r>
          </a:p>
        </p:txBody>
      </p:sp>
      <p:sp>
        <p:nvSpPr>
          <p:cNvPr id="541" name="Shape 54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Problems</a:t>
            </a:r>
          </a:p>
          <a:p>
            <a:pPr indent="-228600" lvl="1" marL="914400" rtl="0">
              <a:spcBef>
                <a:spcPts val="0"/>
              </a:spcBef>
            </a:pPr>
            <a:r>
              <a:rPr lang="en"/>
              <a:t>Overflow and underflow</a:t>
            </a:r>
          </a:p>
          <a:p>
            <a:pPr indent="-228600" lvl="1" marL="914400" rtl="0">
              <a:spcBef>
                <a:spcPts val="0"/>
              </a:spcBef>
            </a:pPr>
            <a:r>
              <a:rPr lang="en"/>
              <a:t>Division by zero</a:t>
            </a:r>
          </a:p>
          <a:p>
            <a:pPr indent="-228600" lvl="1" marL="914400" rtl="0">
              <a:spcBef>
                <a:spcPts val="0"/>
              </a:spcBef>
            </a:pPr>
            <a:r>
              <a:rPr lang="en"/>
              <a:t>Inexact</a:t>
            </a:r>
          </a:p>
          <a:p>
            <a:pPr indent="-228600" lvl="1" marL="914400" rtl="0">
              <a:spcBef>
                <a:spcPts val="0"/>
              </a:spcBef>
            </a:pPr>
            <a:r>
              <a:rPr lang="en"/>
              <a:t>Invalid operand (square root of negative)</a:t>
            </a:r>
          </a:p>
          <a:p>
            <a:pPr indent="-228600" lvl="0" marL="457200" rtl="0">
              <a:spcBef>
                <a:spcPts val="0"/>
              </a:spcBef>
            </a:pPr>
            <a:r>
              <a:rPr lang="en"/>
              <a:t>Tips</a:t>
            </a:r>
          </a:p>
          <a:p>
            <a:pPr indent="-228600" lvl="1" marL="914400" rtl="0">
              <a:spcBef>
                <a:spcPts val="0"/>
              </a:spcBef>
            </a:pPr>
            <a:r>
              <a:rPr lang="en"/>
              <a:t>Half of all numbers between -1 and 1 in floating point</a:t>
            </a:r>
          </a:p>
          <a:p>
            <a:pPr indent="-228600" lvl="1" marL="914400" rtl="0">
              <a:spcBef>
                <a:spcPts val="0"/>
              </a:spcBef>
            </a:pPr>
            <a:r>
              <a:rPr lang="en"/>
              <a:t>Write calculations to return results in that range</a:t>
            </a:r>
          </a:p>
          <a:p>
            <a:pPr indent="-228600" lvl="1" marL="914400" rtl="0">
              <a:spcBef>
                <a:spcPts val="0"/>
              </a:spcBef>
              <a:buFont typeface="Inconsolata"/>
            </a:pPr>
            <a:r>
              <a:rPr lang="en">
                <a:latin typeface="Inconsolata"/>
                <a:ea typeface="Inconsolata"/>
                <a:cs typeface="Inconsolata"/>
                <a:sym typeface="Inconsolata"/>
              </a:rPr>
              <a:t>printf(“%.17g\n”, value)</a:t>
            </a:r>
          </a:p>
          <a:p>
            <a:pPr indent="-228600" lvl="2" marL="1371600" rtl="0">
              <a:spcBef>
                <a:spcPts val="0"/>
              </a:spcBef>
            </a:pPr>
            <a:r>
              <a:rPr lang="en"/>
              <a:t>Usually the best (lossless) printing of floating point value</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 Optimization</a:t>
            </a:r>
          </a:p>
        </p:txBody>
      </p:sp>
      <p:sp>
        <p:nvSpPr>
          <p:cNvPr id="547" name="Shape 54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buNone/>
            </a:pPr>
            <a:r>
              <a:rPr lang="en"/>
              <a:t>Measuring Performance</a:t>
            </a:r>
          </a:p>
          <a:p>
            <a:pPr indent="0" lvl="0" marL="0" rtl="0">
              <a:spcBef>
                <a:spcPts val="0"/>
              </a:spcBef>
              <a:buNone/>
            </a:pPr>
            <a:r>
              <a:t/>
            </a:r>
            <a:endParaRPr sz="800"/>
          </a:p>
          <a:p>
            <a:pPr indent="0" lvl="0" marL="457200" rtl="0">
              <a:spcBef>
                <a:spcPts val="0"/>
              </a:spcBef>
              <a:buNone/>
            </a:pPr>
            <a:r>
              <a:rPr lang="en">
                <a:latin typeface="Inconsolata"/>
                <a:ea typeface="Inconsolata"/>
                <a:cs typeface="Inconsolata"/>
                <a:sym typeface="Inconsolata"/>
              </a:rPr>
              <a:t>In a shell, use the ‘time’ command</a:t>
            </a:r>
          </a:p>
          <a:p>
            <a:pPr indent="0" lvl="0" marL="914400" rtl="0">
              <a:spcBef>
                <a:spcPts val="0"/>
              </a:spcBef>
              <a:buNone/>
            </a:pPr>
            <a:r>
              <a:rPr lang="en">
                <a:latin typeface="Inconsolata"/>
                <a:ea typeface="Inconsolata"/>
                <a:cs typeface="Inconsolata"/>
                <a:sym typeface="Inconsolata"/>
              </a:rPr>
              <a:t>$ time …</a:t>
            </a:r>
          </a:p>
          <a:p>
            <a:pPr indent="0" lvl="0" marL="457200" rtl="0">
              <a:spcBef>
                <a:spcPts val="0"/>
              </a:spcBef>
              <a:buNone/>
            </a:pPr>
            <a:r>
              <a:rPr lang="en">
                <a:latin typeface="Inconsolata"/>
                <a:ea typeface="Inconsolata"/>
                <a:cs typeface="Inconsolata"/>
                <a:sym typeface="Inconsolata"/>
              </a:rPr>
              <a:t>Ex: $ time sort large_file.txt</a:t>
            </a:r>
          </a:p>
          <a:p>
            <a:pPr indent="0" lvl="0" marL="914400" rtl="0">
              <a:spcBef>
                <a:spcPts val="0"/>
              </a:spcBef>
              <a:buNone/>
            </a:pPr>
            <a:r>
              <a:t/>
            </a:r>
            <a:endParaRPr>
              <a:latin typeface="Inconsolata"/>
              <a:ea typeface="Inconsolata"/>
              <a:cs typeface="Inconsolata"/>
              <a:sym typeface="Inconsolata"/>
            </a:endParaRPr>
          </a:p>
          <a:p>
            <a:pPr indent="0" lvl="0" marL="457200" rtl="0">
              <a:spcBef>
                <a:spcPts val="0"/>
              </a:spcBef>
              <a:buNone/>
            </a:pPr>
            <a:r>
              <a:rPr lang="en">
                <a:latin typeface="Inconsolata"/>
                <a:ea typeface="Inconsolata"/>
                <a:cs typeface="Inconsolata"/>
                <a:sym typeface="Inconsolata"/>
              </a:rPr>
              <a:t>In C, use the function</a:t>
            </a:r>
          </a:p>
          <a:p>
            <a:pPr indent="0" lvl="0" marL="457200" rtl="0">
              <a:spcBef>
                <a:spcPts val="0"/>
              </a:spcBef>
              <a:buNone/>
            </a:pPr>
            <a:r>
              <a:rPr lang="en">
                <a:latin typeface="Inconsolata"/>
                <a:ea typeface="Inconsolata"/>
                <a:cs typeface="Inconsolata"/>
                <a:sym typeface="Inconsolata"/>
              </a:rPr>
              <a:t>clock_gettime(CLOCK.REALTIME, &amp;ts)</a:t>
            </a:r>
          </a:p>
          <a:p>
            <a:pPr indent="0" lvl="0" marL="457200" rtl="0">
              <a:spcBef>
                <a:spcPts val="0"/>
              </a:spcBef>
              <a:buNone/>
            </a:pPr>
            <a:r>
              <a:rPr lang="en">
                <a:latin typeface="Inconsolata"/>
                <a:ea typeface="Inconsolata"/>
                <a:cs typeface="Inconsolata"/>
                <a:sym typeface="Inconsolata"/>
              </a:rPr>
              <a:t>// ts = ‘timespec’ struct containing: </a:t>
            </a:r>
          </a:p>
          <a:p>
            <a:pPr indent="0" lvl="0" marL="457200" rtl="0">
              <a:spcBef>
                <a:spcPts val="0"/>
              </a:spcBef>
              <a:buNone/>
            </a:pPr>
            <a:r>
              <a:rPr lang="en">
                <a:latin typeface="Inconsolata"/>
                <a:ea typeface="Inconsolata"/>
                <a:cs typeface="Inconsolata"/>
                <a:sym typeface="Inconsolata"/>
              </a:rPr>
              <a:t>//		time_t s	(seconds since 1970/1/1)</a:t>
            </a:r>
          </a:p>
          <a:p>
            <a:pPr indent="457200" lvl="0" marL="0" rtl="0">
              <a:spcBef>
                <a:spcPts val="0"/>
              </a:spcBef>
              <a:buNone/>
            </a:pPr>
            <a:r>
              <a:rPr lang="en">
                <a:latin typeface="Inconsolata"/>
                <a:ea typeface="Inconsolata"/>
                <a:cs typeface="Inconsolata"/>
                <a:sym typeface="Inconsolata"/>
              </a:rPr>
              <a:t>//		long ns	(nanoseconds since start of that second)</a:t>
            </a:r>
          </a:p>
          <a:p>
            <a:pPr indent="0" lvl="0" marL="457200" rtl="0">
              <a:spcBef>
                <a:spcPts val="0"/>
              </a:spcBef>
              <a:buNone/>
            </a:pPr>
            <a:r>
              <a:t/>
            </a:r>
            <a:endParaRPr>
              <a:latin typeface="Inconsolata"/>
              <a:ea typeface="Inconsolata"/>
              <a:cs typeface="Inconsolata"/>
              <a:sym typeface="Inconsolata"/>
            </a:endParaRPr>
          </a:p>
          <a:p>
            <a:pPr indent="0" lvl="0" marL="0" rtl="0">
              <a:spcBef>
                <a:spcPts val="0"/>
              </a:spcBef>
              <a:buNone/>
            </a:pPr>
            <a:r>
              <a:t/>
            </a:r>
            <a:endParaRPr>
              <a:latin typeface="Inconsolata"/>
              <a:ea typeface="Inconsolata"/>
              <a:cs typeface="Inconsolata"/>
              <a:sym typeface="Inconsolat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 Optimization</a:t>
            </a:r>
          </a:p>
        </p:txBody>
      </p:sp>
      <p:sp>
        <p:nvSpPr>
          <p:cNvPr id="553" name="Shape 55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buNone/>
            </a:pPr>
            <a:r>
              <a:rPr b="1" lang="en"/>
              <a:t>Hoisting</a:t>
            </a:r>
            <a:r>
              <a:rPr lang="en"/>
              <a:t>: doing more computation out of a loop</a:t>
            </a:r>
          </a:p>
          <a:p>
            <a:pPr indent="0" lvl="0" marL="0" rtl="0">
              <a:spcBef>
                <a:spcPts val="0"/>
              </a:spcBef>
              <a:buNone/>
            </a:pPr>
            <a:r>
              <a:t/>
            </a:r>
            <a:endParaRPr/>
          </a:p>
          <a:p>
            <a:pPr indent="0" lvl="0" marL="457200" rtl="0">
              <a:spcBef>
                <a:spcPts val="0"/>
              </a:spcBef>
              <a:buNone/>
            </a:pPr>
            <a:r>
              <a:rPr lang="en">
                <a:latin typeface="Inconsolata"/>
                <a:ea typeface="Inconsolata"/>
                <a:cs typeface="Inconsolata"/>
                <a:sym typeface="Inconsolata"/>
              </a:rPr>
              <a:t>ListObject my_list;</a:t>
            </a:r>
          </a:p>
          <a:p>
            <a:pPr indent="0" lvl="0" marL="457200" rtl="0">
              <a:spcBef>
                <a:spcPts val="0"/>
              </a:spcBef>
              <a:buNone/>
            </a:pPr>
            <a:r>
              <a:rPr lang="en">
                <a:latin typeface="Inconsolata"/>
                <a:ea typeface="Inconsolata"/>
                <a:cs typeface="Inconsolata"/>
                <a:sym typeface="Inconsolata"/>
              </a:rPr>
              <a:t>for (i = 0; i &lt; my_list.size(); ++i) {</a:t>
            </a:r>
          </a:p>
          <a:p>
            <a:pPr indent="0" lvl="0" marL="457200" rtl="0">
              <a:spcBef>
                <a:spcPts val="0"/>
              </a:spcBef>
              <a:buNone/>
            </a:pPr>
            <a:r>
              <a:rPr lang="en">
                <a:latin typeface="Inconsolata"/>
                <a:ea typeface="Inconsolata"/>
                <a:cs typeface="Inconsolata"/>
                <a:sym typeface="Inconsolata"/>
              </a:rPr>
              <a:t>	//do something with my_list that doesn’t change its size</a:t>
            </a:r>
          </a:p>
          <a:p>
            <a:pPr indent="0" lvl="0" marL="457200" rtl="0">
              <a:spcBef>
                <a:spcPts val="0"/>
              </a:spcBef>
              <a:buNone/>
            </a:pPr>
            <a:r>
              <a:rPr lang="en">
                <a:latin typeface="Inconsolata"/>
                <a:ea typeface="Inconsolata"/>
                <a:cs typeface="Inconsolata"/>
                <a:sym typeface="Inconsolata"/>
              </a:rPr>
              <a:t>}</a:t>
            </a:r>
          </a:p>
          <a:p>
            <a:pPr indent="0" lvl="0" marL="457200" rtl="0">
              <a:spcBef>
                <a:spcPts val="0"/>
              </a:spcBef>
              <a:buNone/>
            </a:pPr>
            <a:r>
              <a:t/>
            </a:r>
            <a:endParaRPr>
              <a:latin typeface="Inconsolata"/>
              <a:ea typeface="Inconsolata"/>
              <a:cs typeface="Inconsolata"/>
              <a:sym typeface="Inconsolata"/>
            </a:endParaRPr>
          </a:p>
          <a:p>
            <a:pPr lvl="0" rtl="0">
              <a:spcBef>
                <a:spcPts val="0"/>
              </a:spcBef>
              <a:buNone/>
            </a:pPr>
            <a:r>
              <a:rPr lang="en"/>
              <a:t>Compiler generally can’t know </a:t>
            </a:r>
            <a:r>
              <a:rPr lang="en">
                <a:latin typeface="Inconsolata"/>
                <a:ea typeface="Inconsolata"/>
                <a:cs typeface="Inconsolata"/>
                <a:sym typeface="Inconsolata"/>
              </a:rPr>
              <a:t>my_list.size()</a:t>
            </a:r>
            <a:r>
              <a:rPr lang="en"/>
              <a:t> will stay the same</a:t>
            </a:r>
          </a:p>
          <a:p>
            <a:pPr indent="0" lvl="0" marL="0" rtl="0">
              <a:spcBef>
                <a:spcPts val="0"/>
              </a:spcBef>
              <a:buNone/>
            </a:pPr>
            <a:r>
              <a:t/>
            </a:r>
            <a:endParaRPr>
              <a:latin typeface="Inconsolata"/>
              <a:ea typeface="Inconsolata"/>
              <a:cs typeface="Inconsolata"/>
              <a:sym typeface="Inconsolat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7" name="Shape 557"/>
        <p:cNvGrpSpPr/>
        <p:nvPr/>
      </p:nvGrpSpPr>
      <p:grpSpPr>
        <a:xfrm>
          <a:off x="0" y="0"/>
          <a:ext cx="0" cy="0"/>
          <a:chOff x="0" y="0"/>
          <a:chExt cx="0" cy="0"/>
        </a:xfrm>
      </p:grpSpPr>
      <p:sp>
        <p:nvSpPr>
          <p:cNvPr id="558" name="Shape 55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 Optimization</a:t>
            </a:r>
          </a:p>
        </p:txBody>
      </p:sp>
      <p:sp>
        <p:nvSpPr>
          <p:cNvPr id="559" name="Shape 55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buNone/>
            </a:pPr>
            <a:r>
              <a:rPr b="1" lang="en"/>
              <a:t>Hoisting</a:t>
            </a:r>
            <a:r>
              <a:rPr lang="en"/>
              <a:t>: doing more computation out of a loop</a:t>
            </a:r>
          </a:p>
          <a:p>
            <a:pPr indent="0" lvl="0" marL="0" rtl="0">
              <a:spcBef>
                <a:spcPts val="0"/>
              </a:spcBef>
              <a:buNone/>
            </a:pPr>
            <a:r>
              <a:t/>
            </a:r>
            <a:endParaRPr/>
          </a:p>
          <a:p>
            <a:pPr indent="0" lvl="0" marL="0" rtl="0">
              <a:spcBef>
                <a:spcPts val="0"/>
              </a:spcBef>
              <a:buNone/>
            </a:pPr>
            <a:r>
              <a:rPr lang="en"/>
              <a:t>Compared to:</a:t>
            </a:r>
          </a:p>
          <a:p>
            <a:pPr indent="0" lvl="0" marL="457200" rtl="0">
              <a:spcBef>
                <a:spcPts val="0"/>
              </a:spcBef>
              <a:buNone/>
            </a:pPr>
            <a:r>
              <a:rPr lang="en">
                <a:latin typeface="Inconsolata"/>
                <a:ea typeface="Inconsolata"/>
                <a:cs typeface="Inconsolata"/>
                <a:sym typeface="Inconsolata"/>
              </a:rPr>
              <a:t>ListObject my_list;</a:t>
            </a:r>
          </a:p>
          <a:p>
            <a:pPr indent="0" lvl="0" marL="457200" rtl="0">
              <a:spcBef>
                <a:spcPts val="0"/>
              </a:spcBef>
              <a:buNone/>
            </a:pPr>
            <a:r>
              <a:rPr lang="en">
                <a:latin typeface="Inconsolata"/>
                <a:ea typeface="Inconsolata"/>
                <a:cs typeface="Inconsolata"/>
                <a:sym typeface="Inconsolata"/>
              </a:rPr>
              <a:t>int size = my_list.size();</a:t>
            </a:r>
          </a:p>
          <a:p>
            <a:pPr indent="0" lvl="0" marL="457200" rtl="0">
              <a:spcBef>
                <a:spcPts val="0"/>
              </a:spcBef>
              <a:buNone/>
            </a:pPr>
            <a:r>
              <a:rPr lang="en">
                <a:latin typeface="Inconsolata"/>
                <a:ea typeface="Inconsolata"/>
                <a:cs typeface="Inconsolata"/>
                <a:sym typeface="Inconsolata"/>
              </a:rPr>
              <a:t>for (i = 0; i &lt; size; ++i) {</a:t>
            </a:r>
          </a:p>
          <a:p>
            <a:pPr indent="0" lvl="0" marL="457200" rtl="0">
              <a:spcBef>
                <a:spcPts val="0"/>
              </a:spcBef>
              <a:buNone/>
            </a:pPr>
            <a:r>
              <a:rPr lang="en">
                <a:latin typeface="Inconsolata"/>
                <a:ea typeface="Inconsolata"/>
                <a:cs typeface="Inconsolata"/>
                <a:sym typeface="Inconsolata"/>
              </a:rPr>
              <a:t>	//do something with my_list that doesn’t change its size</a:t>
            </a:r>
          </a:p>
          <a:p>
            <a:pPr indent="0" lvl="0" marL="457200" rtl="0">
              <a:spcBef>
                <a:spcPts val="0"/>
              </a:spcBef>
              <a:buNone/>
            </a:pPr>
            <a:r>
              <a:rPr lang="en">
                <a:latin typeface="Inconsolata"/>
                <a:ea typeface="Inconsolata"/>
                <a:cs typeface="Inconsolata"/>
                <a:sym typeface="Inconsolata"/>
              </a:rPr>
              <a:t>}</a:t>
            </a:r>
          </a:p>
          <a:p>
            <a:pPr indent="0" lvl="0" marL="457200" rtl="0">
              <a:spcBef>
                <a:spcPts val="0"/>
              </a:spcBef>
              <a:buNone/>
            </a:pPr>
            <a:r>
              <a:t/>
            </a:r>
            <a:endParaRPr>
              <a:latin typeface="Inconsolata"/>
              <a:ea typeface="Inconsolata"/>
              <a:cs typeface="Inconsolata"/>
              <a:sym typeface="Inconsolata"/>
            </a:endParaRPr>
          </a:p>
          <a:p>
            <a:pPr lvl="0" rtl="0">
              <a:spcBef>
                <a:spcPts val="0"/>
              </a:spcBef>
              <a:buNone/>
            </a:pPr>
            <a:r>
              <a:rPr lang="en"/>
              <a:t>Faster, because no repeated calls to </a:t>
            </a:r>
            <a:r>
              <a:rPr lang="en">
                <a:latin typeface="Inconsolata"/>
                <a:ea typeface="Inconsolata"/>
                <a:cs typeface="Inconsolata"/>
                <a:sym typeface="Inconsolata"/>
              </a:rPr>
              <a:t>my_list.size()</a:t>
            </a:r>
            <a:r>
              <a:rPr lang="en"/>
              <a:t>!</a:t>
            </a:r>
          </a:p>
          <a:p>
            <a:pPr indent="0" lvl="0" marL="0" rtl="0">
              <a:spcBef>
                <a:spcPts val="0"/>
              </a:spcBef>
              <a:buNone/>
            </a:pPr>
            <a:r>
              <a:t/>
            </a:r>
            <a:endParaRPr>
              <a:latin typeface="Inconsolata"/>
              <a:ea typeface="Inconsolata"/>
              <a:cs typeface="Inconsolata"/>
              <a:sym typeface="Inconsolat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 Write a function sm2tc(int x)</a:t>
            </a:r>
          </a:p>
          <a:p>
            <a:pPr lvl="0">
              <a:spcBef>
                <a:spcPts val="0"/>
              </a:spcBef>
              <a:buNone/>
            </a:pPr>
            <a:r>
              <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int sm2tc(int x)</a:t>
            </a:r>
          </a:p>
          <a:p>
            <a:pPr lvl="0">
              <a:spcBef>
                <a:spcPts val="0"/>
              </a:spcBef>
              <a:buNone/>
            </a:pPr>
            <a:r>
              <a:rPr lang="en"/>
              <a:t>{</a:t>
            </a:r>
          </a:p>
          <a:p>
            <a:pPr lvl="0">
              <a:spcBef>
                <a:spcPts val="0"/>
              </a:spcBef>
              <a:buNone/>
            </a:pPr>
            <a:r>
              <a:rPr lang="en"/>
              <a:t>	int is_negative = x &gt;&gt; 31; //This will tell us if x is negative or not</a:t>
            </a:r>
          </a:p>
          <a:p>
            <a:pPr lvl="0">
              <a:spcBef>
                <a:spcPts val="0"/>
              </a:spcBef>
              <a:buNone/>
            </a:pPr>
            <a:r>
              <a:rPr lang="en"/>
              <a:t>	int mask = ~(~0 &lt;&lt; 31); //Extract the signed bit. This mask does not overflow!</a:t>
            </a:r>
          </a:p>
          <a:p>
            <a:pPr lvl="0">
              <a:spcBef>
                <a:spcPts val="0"/>
              </a:spcBef>
              <a:buNone/>
            </a:pPr>
            <a:r>
              <a:rPr lang="en"/>
              <a:t>	return ((is_negative) &amp; (~(x &amp; mask) + 1) | ((~is_negative) &amp; x));</a:t>
            </a:r>
          </a:p>
          <a:p>
            <a:pPr lvl="0" rtl="0">
              <a:spcBef>
                <a:spcPts val="0"/>
              </a:spcBef>
              <a:buNone/>
            </a:pPr>
            <a:r>
              <a:rPr lang="en"/>
              <a:t>	//If it’s not negative we return the same number, else we return 2’s </a:t>
            </a:r>
          </a:p>
          <a:p>
            <a:pPr indent="457200" lvl="0">
              <a:spcBef>
                <a:spcPts val="0"/>
              </a:spcBef>
              <a:buNone/>
            </a:pPr>
            <a:r>
              <a:rPr lang="en"/>
              <a:t>//complement </a:t>
            </a:r>
          </a:p>
          <a:p>
            <a:pPr lvl="0">
              <a:spcBef>
                <a:spcPts val="0"/>
              </a:spcBef>
              <a:buNone/>
            </a:pPr>
            <a:r>
              <a:rPr lang="en"/>
              <a:t>}</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Program Optimization</a:t>
            </a:r>
          </a:p>
        </p:txBody>
      </p:sp>
      <p:sp>
        <p:nvSpPr>
          <p:cNvPr id="565" name="Shape 56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b="1" lang="en"/>
              <a:t>Loop Unrolling</a:t>
            </a:r>
            <a:r>
              <a:rPr lang="en"/>
              <a:t>: doing more in the loop to reduce overhead</a:t>
            </a:r>
          </a:p>
          <a:p>
            <a:pPr lvl="0" rtl="0">
              <a:spcBef>
                <a:spcPts val="0"/>
              </a:spcBef>
              <a:buNone/>
            </a:pPr>
            <a:r>
              <a:t/>
            </a:r>
            <a:endParaRPr/>
          </a:p>
          <a:p>
            <a:pPr indent="0" lvl="0" marL="457200" rtl="0">
              <a:spcBef>
                <a:spcPts val="0"/>
              </a:spcBef>
              <a:buNone/>
            </a:pPr>
            <a:r>
              <a:rPr lang="en">
                <a:latin typeface="Inconsolata"/>
                <a:ea typeface="Inconsolata"/>
                <a:cs typeface="Inconsolata"/>
                <a:sym typeface="Inconsolata"/>
              </a:rPr>
              <a:t>for (i = 0; i &lt; 100; ++i) {</a:t>
            </a:r>
          </a:p>
          <a:p>
            <a:pPr indent="0" lvl="0" marL="457200" rtl="0">
              <a:spcBef>
                <a:spcPts val="0"/>
              </a:spcBef>
              <a:buNone/>
            </a:pPr>
            <a:r>
              <a:rPr lang="en">
                <a:latin typeface="Inconsolata"/>
                <a:ea typeface="Inconsolata"/>
                <a:cs typeface="Inconsolata"/>
                <a:sym typeface="Inconsolata"/>
              </a:rPr>
              <a:t>	// Do something with i</a:t>
            </a:r>
          </a:p>
          <a:p>
            <a:pPr indent="0" lvl="0" marL="457200" rtl="0">
              <a:spcBef>
                <a:spcPts val="0"/>
              </a:spcBef>
              <a:buNone/>
            </a:pPr>
            <a:r>
              <a:rPr lang="en">
                <a:latin typeface="Inconsolata"/>
                <a:ea typeface="Inconsolata"/>
                <a:cs typeface="Inconsolata"/>
                <a:sym typeface="Inconsolata"/>
              </a:rPr>
              <a:t>}</a:t>
            </a:r>
          </a:p>
          <a:p>
            <a:pPr indent="0" lvl="0" marL="0" rtl="0">
              <a:spcBef>
                <a:spcPts val="0"/>
              </a:spcBef>
              <a:buNone/>
            </a:pPr>
            <a:r>
              <a:rPr lang="en">
                <a:latin typeface="Inconsolata"/>
                <a:ea typeface="Inconsolata"/>
                <a:cs typeface="Inconsolata"/>
                <a:sym typeface="Inconsolata"/>
              </a:rPr>
              <a:t>vs</a:t>
            </a:r>
          </a:p>
          <a:p>
            <a:pPr indent="0" lvl="0" marL="457200" rtl="0">
              <a:spcBef>
                <a:spcPts val="0"/>
              </a:spcBef>
              <a:buNone/>
            </a:pPr>
            <a:r>
              <a:rPr lang="en">
                <a:latin typeface="Inconsolata"/>
                <a:ea typeface="Inconsolata"/>
                <a:cs typeface="Inconsolata"/>
                <a:sym typeface="Inconsolata"/>
              </a:rPr>
              <a:t>for (i = 0; i &lt; 100; i += 2) {</a:t>
            </a:r>
          </a:p>
          <a:p>
            <a:pPr indent="0" lvl="0" marL="0" rtl="0">
              <a:spcBef>
                <a:spcPts val="0"/>
              </a:spcBef>
              <a:buNone/>
            </a:pPr>
            <a:r>
              <a:rPr lang="en">
                <a:latin typeface="Inconsolata"/>
                <a:ea typeface="Inconsolata"/>
                <a:cs typeface="Inconsolata"/>
                <a:sym typeface="Inconsolata"/>
              </a:rPr>
              <a:t>		// Do something with i</a:t>
            </a:r>
          </a:p>
          <a:p>
            <a:pPr indent="0" lvl="0" marL="0" rtl="0">
              <a:spcBef>
                <a:spcPts val="0"/>
              </a:spcBef>
              <a:buNone/>
            </a:pPr>
            <a:r>
              <a:rPr lang="en">
                <a:latin typeface="Inconsolata"/>
                <a:ea typeface="Inconsolata"/>
                <a:cs typeface="Inconsolata"/>
                <a:sym typeface="Inconsolata"/>
              </a:rPr>
              <a:t>		// Do something with i + 1</a:t>
            </a:r>
          </a:p>
          <a:p>
            <a:pPr indent="0" lvl="0" marL="457200" rtl="0">
              <a:spcBef>
                <a:spcPts val="0"/>
              </a:spcBef>
              <a:buNone/>
            </a:pPr>
            <a:r>
              <a:rPr lang="en">
                <a:latin typeface="Inconsolata"/>
                <a:ea typeface="Inconsolata"/>
                <a:cs typeface="Inconsolata"/>
                <a:sym typeface="Inconsolata"/>
              </a:rPr>
              <a:t>}</a:t>
            </a:r>
          </a:p>
          <a:p>
            <a:pPr indent="0" lvl="0" marL="0" rtl="0">
              <a:spcBef>
                <a:spcPts val="0"/>
              </a:spcBef>
              <a:buNone/>
            </a:pPr>
            <a:r>
              <a:t/>
            </a:r>
            <a:endParaRPr>
              <a:latin typeface="Inconsolata"/>
              <a:ea typeface="Inconsolata"/>
              <a:cs typeface="Inconsolata"/>
              <a:sym typeface="Inconsolata"/>
            </a:endParaRPr>
          </a:p>
          <a:p>
            <a:pPr indent="0" lvl="0" marL="0" rtl="0">
              <a:spcBef>
                <a:spcPts val="0"/>
              </a:spcBef>
              <a:buNone/>
            </a:pPr>
            <a:r>
              <a:t/>
            </a:r>
            <a:endParaRPr>
              <a:latin typeface="Inconsolata"/>
              <a:ea typeface="Inconsolata"/>
              <a:cs typeface="Inconsolata"/>
              <a:sym typeface="Inconsolat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9" name="Shape 569"/>
        <p:cNvGrpSpPr/>
        <p:nvPr/>
      </p:nvGrpSpPr>
      <p:grpSpPr>
        <a:xfrm>
          <a:off x="0" y="0"/>
          <a:ext cx="0" cy="0"/>
          <a:chOff x="0" y="0"/>
          <a:chExt cx="0" cy="0"/>
        </a:xfrm>
      </p:grpSpPr>
      <p:sp>
        <p:nvSpPr>
          <p:cNvPr id="570" name="Shape 57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Instruction-level Parallelism</a:t>
            </a:r>
          </a:p>
        </p:txBody>
      </p:sp>
      <p:sp>
        <p:nvSpPr>
          <p:cNvPr id="571" name="Shape 57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Breaking x86 instructions into lower instructions (</a:t>
            </a:r>
            <a:r>
              <a:rPr b="1" lang="en"/>
              <a:t>µops</a:t>
            </a:r>
            <a:r>
              <a:rPr lang="en"/>
              <a:t>) and executing these in parallel</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Instruction-level Parallelism</a:t>
            </a:r>
          </a:p>
        </p:txBody>
      </p:sp>
      <p:sp>
        <p:nvSpPr>
          <p:cNvPr id="577" name="Shape 577"/>
          <p:cNvSpPr txBox="1"/>
          <p:nvPr>
            <p:ph idx="1" type="body"/>
          </p:nvPr>
        </p:nvSpPr>
        <p:spPr>
          <a:xfrm>
            <a:off x="311700" y="1152475"/>
            <a:ext cx="4604100" cy="3528600"/>
          </a:xfrm>
          <a:prstGeom prst="rect">
            <a:avLst/>
          </a:prstGeom>
        </p:spPr>
        <p:txBody>
          <a:bodyPr anchorCtr="0" anchor="t" bIns="91425" lIns="91425" rIns="91425" tIns="91425">
            <a:noAutofit/>
          </a:bodyPr>
          <a:lstStyle/>
          <a:p>
            <a:pPr lvl="0" rtl="0">
              <a:spcBef>
                <a:spcPts val="0"/>
              </a:spcBef>
              <a:buNone/>
            </a:pPr>
            <a:r>
              <a:rPr b="1" lang="en"/>
              <a:t>Pipelining / Superscalar Execution</a:t>
            </a:r>
          </a:p>
          <a:p>
            <a:pPr lvl="0" rtl="0">
              <a:spcBef>
                <a:spcPts val="0"/>
              </a:spcBef>
              <a:buNone/>
            </a:pPr>
            <a:r>
              <a:t/>
            </a:r>
            <a:endParaRPr/>
          </a:p>
          <a:p>
            <a:pPr indent="-317500" lvl="0" marL="457200" rtl="0">
              <a:spcBef>
                <a:spcPts val="0"/>
              </a:spcBef>
              <a:buSzPct val="100000"/>
            </a:pPr>
            <a:r>
              <a:rPr lang="en" sz="1400"/>
              <a:t>Hardware translator turns a x86 instruction (like addl reg1, reg2) into the low level µops needed to perform this instruction</a:t>
            </a:r>
          </a:p>
          <a:p>
            <a:pPr indent="-317500" lvl="0" marL="457200" rtl="0">
              <a:spcBef>
                <a:spcPts val="0"/>
              </a:spcBef>
              <a:buSzPct val="100000"/>
            </a:pPr>
            <a:r>
              <a:rPr lang="en" sz="1400"/>
              <a:t>µops are then “pipelined” to be done in parallel</a:t>
            </a:r>
          </a:p>
          <a:p>
            <a:pPr indent="-317500" lvl="0" marL="457200" rtl="0">
              <a:spcBef>
                <a:spcPts val="0"/>
              </a:spcBef>
              <a:buSzPct val="100000"/>
            </a:pPr>
            <a:r>
              <a:rPr lang="en" sz="1400"/>
              <a:t>Problem?</a:t>
            </a:r>
          </a:p>
          <a:p>
            <a:pPr indent="-317500" lvl="1" marL="914400" rtl="0">
              <a:spcBef>
                <a:spcPts val="0"/>
              </a:spcBef>
              <a:buSzPct val="100000"/>
            </a:pPr>
            <a:r>
              <a:rPr lang="en" sz="1400"/>
              <a:t>Killed by conditional jumps</a:t>
            </a:r>
          </a:p>
          <a:p>
            <a:pPr indent="-317500" lvl="1" marL="914400" rtl="0">
              <a:spcBef>
                <a:spcPts val="0"/>
              </a:spcBef>
              <a:buSzPct val="100000"/>
            </a:pPr>
            <a:r>
              <a:rPr lang="en" sz="1400"/>
              <a:t>How can you know where you’ll jump next, i.e. which instruction will be done next?</a:t>
            </a:r>
          </a:p>
          <a:p>
            <a:pPr indent="-317500" lvl="1" marL="914400" rtl="0">
              <a:spcBef>
                <a:spcPts val="0"/>
              </a:spcBef>
              <a:buSzPct val="100000"/>
            </a:pPr>
            <a:r>
              <a:rPr lang="en" sz="1400"/>
              <a:t>Guess! Go with what usually happens, keep track, and don’t commit results if guessed incorrectly</a:t>
            </a:r>
          </a:p>
        </p:txBody>
      </p:sp>
      <p:pic>
        <p:nvPicPr>
          <p:cNvPr id="578" name="Shape 578"/>
          <p:cNvPicPr preferRelativeResize="0"/>
          <p:nvPr/>
        </p:nvPicPr>
        <p:blipFill>
          <a:blip r:embed="rId3">
            <a:alphaModFix/>
          </a:blip>
          <a:stretch>
            <a:fillRect/>
          </a:stretch>
        </p:blipFill>
        <p:spPr>
          <a:xfrm>
            <a:off x="5060650" y="873750"/>
            <a:ext cx="3859351" cy="36951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Instruction-level Parallelism</a:t>
            </a:r>
          </a:p>
        </p:txBody>
      </p:sp>
      <p:sp>
        <p:nvSpPr>
          <p:cNvPr id="584" name="Shape 584"/>
          <p:cNvSpPr txBox="1"/>
          <p:nvPr>
            <p:ph idx="1" type="body"/>
          </p:nvPr>
        </p:nvSpPr>
        <p:spPr>
          <a:xfrm>
            <a:off x="311700" y="1060925"/>
            <a:ext cx="8520599" cy="414900"/>
          </a:xfrm>
          <a:prstGeom prst="rect">
            <a:avLst/>
          </a:prstGeom>
        </p:spPr>
        <p:txBody>
          <a:bodyPr anchorCtr="0" anchor="t" bIns="91425" lIns="91425" rIns="91425" tIns="91425">
            <a:noAutofit/>
          </a:bodyPr>
          <a:lstStyle/>
          <a:p>
            <a:pPr lvl="0" rtl="0">
              <a:spcBef>
                <a:spcPts val="0"/>
              </a:spcBef>
              <a:buNone/>
            </a:pPr>
            <a:r>
              <a:rPr b="1" lang="en"/>
              <a:t>Out of Order Execution</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Instruction-level Parallelism</a:t>
            </a:r>
          </a:p>
        </p:txBody>
      </p:sp>
      <p:sp>
        <p:nvSpPr>
          <p:cNvPr id="590" name="Shape 590"/>
          <p:cNvSpPr txBox="1"/>
          <p:nvPr>
            <p:ph idx="1" type="body"/>
          </p:nvPr>
        </p:nvSpPr>
        <p:spPr>
          <a:xfrm>
            <a:off x="311700" y="1060925"/>
            <a:ext cx="8520599" cy="414900"/>
          </a:xfrm>
          <a:prstGeom prst="rect">
            <a:avLst/>
          </a:prstGeom>
        </p:spPr>
        <p:txBody>
          <a:bodyPr anchorCtr="0" anchor="t" bIns="91425" lIns="91425" rIns="91425" tIns="91425">
            <a:noAutofit/>
          </a:bodyPr>
          <a:lstStyle/>
          <a:p>
            <a:pPr lvl="0" rtl="0">
              <a:spcBef>
                <a:spcPts val="0"/>
              </a:spcBef>
              <a:buNone/>
            </a:pPr>
            <a:r>
              <a:rPr b="1" lang="en"/>
              <a:t>Out of Order Execution</a:t>
            </a:r>
          </a:p>
        </p:txBody>
      </p:sp>
      <p:sp>
        <p:nvSpPr>
          <p:cNvPr id="591" name="Shape 591"/>
          <p:cNvSpPr txBox="1"/>
          <p:nvPr>
            <p:ph idx="1" type="body"/>
          </p:nvPr>
        </p:nvSpPr>
        <p:spPr>
          <a:xfrm>
            <a:off x="311700" y="1546650"/>
            <a:ext cx="3935700" cy="3030600"/>
          </a:xfrm>
          <a:prstGeom prst="rect">
            <a:avLst/>
          </a:prstGeom>
        </p:spPr>
        <p:txBody>
          <a:bodyPr anchorCtr="0" anchor="t" bIns="91425" lIns="91425" rIns="91425" tIns="91425">
            <a:noAutofit/>
          </a:bodyPr>
          <a:lstStyle/>
          <a:p>
            <a:pPr lvl="0" rtl="0">
              <a:spcBef>
                <a:spcPts val="0"/>
              </a:spcBef>
              <a:buNone/>
            </a:pPr>
            <a:r>
              <a:rPr lang="en"/>
              <a:t>In-Order Processor</a:t>
            </a:r>
          </a:p>
          <a:p>
            <a:pPr indent="-317500" lvl="0" marL="457200" rtl="0">
              <a:spcBef>
                <a:spcPts val="0"/>
              </a:spcBef>
              <a:buSzPct val="100000"/>
              <a:buAutoNum type="arabicPeriod"/>
            </a:pPr>
            <a:r>
              <a:rPr lang="en" sz="1400"/>
              <a:t>Fetch the instruction</a:t>
            </a:r>
          </a:p>
          <a:p>
            <a:pPr indent="-317500" lvl="0" marL="457200" rtl="0">
              <a:spcBef>
                <a:spcPts val="0"/>
              </a:spcBef>
              <a:buSzPct val="100000"/>
              <a:buAutoNum type="arabicPeriod"/>
            </a:pPr>
            <a:r>
              <a:rPr lang="en" sz="1400"/>
              <a:t>If inputs available, dispatch instruction to functional unit. If not, stall until available.</a:t>
            </a:r>
          </a:p>
          <a:p>
            <a:pPr indent="-317500" lvl="0" marL="457200" rtl="0">
              <a:spcBef>
                <a:spcPts val="0"/>
              </a:spcBef>
              <a:buSzPct val="100000"/>
              <a:buAutoNum type="arabicPeriod"/>
            </a:pPr>
            <a:r>
              <a:rPr lang="en" sz="1400"/>
              <a:t>Instruction executed by functional unit</a:t>
            </a:r>
          </a:p>
          <a:p>
            <a:pPr indent="-317500" lvl="0" marL="457200" rtl="0">
              <a:spcBef>
                <a:spcPts val="0"/>
              </a:spcBef>
              <a:buSzPct val="100000"/>
              <a:buAutoNum type="arabicPeriod"/>
            </a:pPr>
            <a:r>
              <a:rPr lang="en" sz="1400"/>
              <a:t>Functional unit writes results back to register file</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Instruction-level Parallelism</a:t>
            </a:r>
          </a:p>
        </p:txBody>
      </p:sp>
      <p:sp>
        <p:nvSpPr>
          <p:cNvPr id="597" name="Shape 597"/>
          <p:cNvSpPr txBox="1"/>
          <p:nvPr>
            <p:ph idx="1" type="body"/>
          </p:nvPr>
        </p:nvSpPr>
        <p:spPr>
          <a:xfrm>
            <a:off x="311700" y="1060925"/>
            <a:ext cx="8520599" cy="414900"/>
          </a:xfrm>
          <a:prstGeom prst="rect">
            <a:avLst/>
          </a:prstGeom>
        </p:spPr>
        <p:txBody>
          <a:bodyPr anchorCtr="0" anchor="t" bIns="91425" lIns="91425" rIns="91425" tIns="91425">
            <a:noAutofit/>
          </a:bodyPr>
          <a:lstStyle/>
          <a:p>
            <a:pPr lvl="0" rtl="0">
              <a:spcBef>
                <a:spcPts val="0"/>
              </a:spcBef>
              <a:buNone/>
            </a:pPr>
            <a:r>
              <a:rPr b="1" lang="en"/>
              <a:t>Out of Order Execution</a:t>
            </a:r>
          </a:p>
        </p:txBody>
      </p:sp>
      <p:sp>
        <p:nvSpPr>
          <p:cNvPr id="598" name="Shape 598"/>
          <p:cNvSpPr txBox="1"/>
          <p:nvPr>
            <p:ph idx="1" type="body"/>
          </p:nvPr>
        </p:nvSpPr>
        <p:spPr>
          <a:xfrm>
            <a:off x="311700" y="1546650"/>
            <a:ext cx="3935700" cy="3030600"/>
          </a:xfrm>
          <a:prstGeom prst="rect">
            <a:avLst/>
          </a:prstGeom>
        </p:spPr>
        <p:txBody>
          <a:bodyPr anchorCtr="0" anchor="t" bIns="91425" lIns="91425" rIns="91425" tIns="91425">
            <a:noAutofit/>
          </a:bodyPr>
          <a:lstStyle/>
          <a:p>
            <a:pPr lvl="0" rtl="0">
              <a:spcBef>
                <a:spcPts val="0"/>
              </a:spcBef>
              <a:buNone/>
            </a:pPr>
            <a:r>
              <a:rPr lang="en"/>
              <a:t>In-Order Processor</a:t>
            </a:r>
          </a:p>
          <a:p>
            <a:pPr indent="-317500" lvl="0" marL="457200" rtl="0">
              <a:spcBef>
                <a:spcPts val="0"/>
              </a:spcBef>
              <a:buSzPct val="100000"/>
              <a:buAutoNum type="arabicPeriod"/>
            </a:pPr>
            <a:r>
              <a:rPr lang="en" sz="1400"/>
              <a:t>Fetch the instruction</a:t>
            </a:r>
          </a:p>
          <a:p>
            <a:pPr indent="-317500" lvl="0" marL="457200" rtl="0">
              <a:spcBef>
                <a:spcPts val="0"/>
              </a:spcBef>
              <a:buSzPct val="100000"/>
              <a:buAutoNum type="arabicPeriod"/>
            </a:pPr>
            <a:r>
              <a:rPr lang="en" sz="1400"/>
              <a:t>If inputs available, dispatch instruction to functional unit. If not, stall until available.</a:t>
            </a:r>
          </a:p>
          <a:p>
            <a:pPr indent="-317500" lvl="0" marL="457200" rtl="0">
              <a:spcBef>
                <a:spcPts val="0"/>
              </a:spcBef>
              <a:buSzPct val="100000"/>
              <a:buAutoNum type="arabicPeriod"/>
            </a:pPr>
            <a:r>
              <a:rPr lang="en" sz="1400"/>
              <a:t>Instruction executed by functional unit</a:t>
            </a:r>
          </a:p>
          <a:p>
            <a:pPr indent="-317500" lvl="0" marL="457200" rtl="0">
              <a:spcBef>
                <a:spcPts val="0"/>
              </a:spcBef>
              <a:buSzPct val="100000"/>
              <a:buAutoNum type="arabicPeriod"/>
            </a:pPr>
            <a:r>
              <a:rPr lang="en" sz="1400"/>
              <a:t>Functional unit writes results back to register file</a:t>
            </a:r>
          </a:p>
        </p:txBody>
      </p:sp>
      <p:sp>
        <p:nvSpPr>
          <p:cNvPr id="599" name="Shape 599"/>
          <p:cNvSpPr txBox="1"/>
          <p:nvPr>
            <p:ph idx="1" type="body"/>
          </p:nvPr>
        </p:nvSpPr>
        <p:spPr>
          <a:xfrm>
            <a:off x="4674025" y="1519025"/>
            <a:ext cx="3935700" cy="3141299"/>
          </a:xfrm>
          <a:prstGeom prst="rect">
            <a:avLst/>
          </a:prstGeom>
        </p:spPr>
        <p:txBody>
          <a:bodyPr anchorCtr="0" anchor="t" bIns="91425" lIns="91425" rIns="91425" tIns="91425">
            <a:noAutofit/>
          </a:bodyPr>
          <a:lstStyle/>
          <a:p>
            <a:pPr lvl="0" rtl="0">
              <a:spcBef>
                <a:spcPts val="0"/>
              </a:spcBef>
              <a:buNone/>
            </a:pPr>
            <a:r>
              <a:rPr lang="en"/>
              <a:t>Out-of-Order Processor</a:t>
            </a:r>
          </a:p>
          <a:p>
            <a:pPr indent="-317500" lvl="0" marL="457200" rtl="0">
              <a:spcBef>
                <a:spcPts val="0"/>
              </a:spcBef>
              <a:buSzPct val="100000"/>
              <a:buAutoNum type="arabicPeriod"/>
            </a:pPr>
            <a:r>
              <a:rPr lang="en" sz="1400"/>
              <a:t>Fetch the instruction</a:t>
            </a:r>
          </a:p>
          <a:p>
            <a:pPr indent="-317500" lvl="0" marL="457200" rtl="0">
              <a:spcBef>
                <a:spcPts val="0"/>
              </a:spcBef>
              <a:buSzPct val="100000"/>
              <a:buAutoNum type="arabicPeriod"/>
            </a:pPr>
            <a:r>
              <a:rPr lang="en" sz="1400"/>
              <a:t>Dispatch instruction to instruction queue</a:t>
            </a:r>
          </a:p>
          <a:p>
            <a:pPr indent="-317500" lvl="0" marL="457200" rtl="0">
              <a:spcBef>
                <a:spcPts val="0"/>
              </a:spcBef>
              <a:buSzPct val="100000"/>
              <a:buAutoNum type="arabicPeriod"/>
            </a:pPr>
            <a:r>
              <a:rPr lang="en" sz="1400"/>
              <a:t>Instruction waits in queue until inputs available. Allowed to leave queue before older instructions</a:t>
            </a:r>
          </a:p>
          <a:p>
            <a:pPr indent="-317500" lvl="0" marL="457200" rtl="0">
              <a:spcBef>
                <a:spcPts val="0"/>
              </a:spcBef>
              <a:buSzPct val="100000"/>
              <a:buAutoNum type="arabicPeriod"/>
            </a:pPr>
            <a:r>
              <a:rPr lang="en" sz="1400"/>
              <a:t>When inputs available, instruction sent to functional unit and executed</a:t>
            </a:r>
          </a:p>
          <a:p>
            <a:pPr indent="-317500" lvl="0" marL="457200" rtl="0">
              <a:spcBef>
                <a:spcPts val="0"/>
              </a:spcBef>
              <a:buSzPct val="100000"/>
              <a:buAutoNum type="arabicPeriod"/>
            </a:pPr>
            <a:r>
              <a:rPr lang="en" sz="1400"/>
              <a:t>Results queued</a:t>
            </a:r>
          </a:p>
          <a:p>
            <a:pPr indent="-317500" lvl="0" marL="457200" rtl="0">
              <a:spcBef>
                <a:spcPts val="0"/>
              </a:spcBef>
              <a:buSzPct val="100000"/>
              <a:buAutoNum type="arabicPeriod"/>
            </a:pPr>
            <a:r>
              <a:rPr lang="en" sz="1400"/>
              <a:t>After older instructions have written their results, this instruction get to write its results</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Instruction-level Parallelism</a:t>
            </a:r>
          </a:p>
        </p:txBody>
      </p:sp>
      <p:sp>
        <p:nvSpPr>
          <p:cNvPr id="605" name="Shape 605"/>
          <p:cNvSpPr txBox="1"/>
          <p:nvPr>
            <p:ph idx="1" type="body"/>
          </p:nvPr>
        </p:nvSpPr>
        <p:spPr>
          <a:xfrm>
            <a:off x="311700" y="1060925"/>
            <a:ext cx="8520599" cy="414900"/>
          </a:xfrm>
          <a:prstGeom prst="rect">
            <a:avLst/>
          </a:prstGeom>
        </p:spPr>
        <p:txBody>
          <a:bodyPr anchorCtr="0" anchor="t" bIns="91425" lIns="91425" rIns="91425" tIns="91425">
            <a:noAutofit/>
          </a:bodyPr>
          <a:lstStyle/>
          <a:p>
            <a:pPr lvl="0" rtl="0">
              <a:spcBef>
                <a:spcPts val="0"/>
              </a:spcBef>
              <a:buNone/>
            </a:pPr>
            <a:r>
              <a:rPr b="1" lang="en"/>
              <a:t>Out of Order Execution</a:t>
            </a:r>
          </a:p>
        </p:txBody>
      </p:sp>
      <p:sp>
        <p:nvSpPr>
          <p:cNvPr id="606" name="Shape 606"/>
          <p:cNvSpPr txBox="1"/>
          <p:nvPr>
            <p:ph idx="1" type="body"/>
          </p:nvPr>
        </p:nvSpPr>
        <p:spPr>
          <a:xfrm>
            <a:off x="311700" y="1546650"/>
            <a:ext cx="8013000" cy="3030600"/>
          </a:xfrm>
          <a:prstGeom prst="rect">
            <a:avLst/>
          </a:prstGeom>
        </p:spPr>
        <p:txBody>
          <a:bodyPr anchorCtr="0" anchor="t" bIns="91425" lIns="91425" rIns="91425" tIns="91425">
            <a:noAutofit/>
          </a:bodyPr>
          <a:lstStyle/>
          <a:p>
            <a:pPr indent="-228600" lvl="0" marL="457200" rtl="0">
              <a:spcBef>
                <a:spcPts val="0"/>
              </a:spcBef>
            </a:pPr>
            <a:r>
              <a:rPr lang="en"/>
              <a:t>Instruction Control Unit</a:t>
            </a:r>
          </a:p>
          <a:p>
            <a:pPr indent="-228600" lvl="1" marL="914400" rtl="0">
              <a:spcBef>
                <a:spcPts val="0"/>
              </a:spcBef>
            </a:pPr>
            <a:r>
              <a:rPr lang="en"/>
              <a:t>Talks to Instruction Cache</a:t>
            </a:r>
          </a:p>
          <a:p>
            <a:pPr indent="-228600" lvl="1" marL="914400" rtl="0">
              <a:spcBef>
                <a:spcPts val="0"/>
              </a:spcBef>
            </a:pPr>
            <a:r>
              <a:rPr lang="en"/>
              <a:t>Fetches instructions, gives to Execution Unit</a:t>
            </a:r>
          </a:p>
          <a:p>
            <a:pPr indent="-228600" lvl="0" marL="457200" rtl="0">
              <a:spcBef>
                <a:spcPts val="0"/>
              </a:spcBef>
            </a:pPr>
            <a:r>
              <a:rPr lang="en"/>
              <a:t>Execution Unit</a:t>
            </a:r>
          </a:p>
          <a:p>
            <a:pPr indent="-228600" lvl="1" marL="914400" rtl="0">
              <a:spcBef>
                <a:spcPts val="0"/>
              </a:spcBef>
            </a:pPr>
            <a:r>
              <a:rPr lang="en"/>
              <a:t>Is given µops to perform</a:t>
            </a:r>
          </a:p>
          <a:p>
            <a:pPr indent="-228600" lvl="1" marL="914400" rtl="0">
              <a:spcBef>
                <a:spcPts val="0"/>
              </a:spcBef>
            </a:pPr>
            <a:r>
              <a:rPr lang="en"/>
              <a:t>Gives µops to hardware that can do it</a:t>
            </a:r>
          </a:p>
          <a:p>
            <a:pPr indent="-228600" lvl="2" marL="1371600" rtl="0">
              <a:spcBef>
                <a:spcPts val="0"/>
              </a:spcBef>
            </a:pPr>
            <a:r>
              <a:rPr lang="en"/>
              <a:t>Instruction either retired (commit its effect) or flushed (discarded)</a:t>
            </a:r>
          </a:p>
          <a:p>
            <a:pPr indent="-228600" lvl="1" marL="914400" rtl="0">
              <a:spcBef>
                <a:spcPts val="0"/>
              </a:spcBef>
            </a:pPr>
            <a:r>
              <a:rPr lang="en"/>
              <a:t>Register renaming: using register other than named one to allow parallelism</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0" name="Shape 610"/>
        <p:cNvGrpSpPr/>
        <p:nvPr/>
      </p:nvGrpSpPr>
      <p:grpSpPr>
        <a:xfrm>
          <a:off x="0" y="0"/>
          <a:ext cx="0" cy="0"/>
          <a:chOff x="0" y="0"/>
          <a:chExt cx="0" cy="0"/>
        </a:xfrm>
      </p:grpSpPr>
      <p:sp>
        <p:nvSpPr>
          <p:cNvPr id="611" name="Shape 61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Memory Hierarchy</a:t>
            </a:r>
          </a:p>
        </p:txBody>
      </p:sp>
      <p:sp>
        <p:nvSpPr>
          <p:cNvPr id="612" name="Shape 61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The general principle behind </a:t>
            </a:r>
            <a:r>
              <a:rPr b="1" lang="en"/>
              <a:t>caching</a:t>
            </a:r>
            <a:r>
              <a:rPr lang="en"/>
              <a:t> is that for each level </a:t>
            </a:r>
            <a:r>
              <a:rPr i="1" lang="en"/>
              <a:t>k</a:t>
            </a:r>
            <a:r>
              <a:rPr lang="en"/>
              <a:t>, a smaller and faster device at </a:t>
            </a:r>
            <a:r>
              <a:rPr i="1" lang="en"/>
              <a:t>k</a:t>
            </a:r>
            <a:r>
              <a:rPr lang="en"/>
              <a:t> serves as a cache for a larger slower device at </a:t>
            </a:r>
            <a:r>
              <a:rPr i="1" lang="en"/>
              <a:t>k+1</a:t>
            </a:r>
            <a:r>
              <a:rPr lang="en"/>
              <a:t>.</a:t>
            </a:r>
          </a:p>
          <a:p>
            <a:pPr indent="-228600" lvl="1" marL="914400" rtl="0">
              <a:spcBef>
                <a:spcPts val="0"/>
              </a:spcBef>
            </a:pPr>
            <a:r>
              <a:rPr lang="en"/>
              <a:t>For example, DRAM is a cache to the disk, and the L1 – L3 caches are caches to DRAM.</a:t>
            </a:r>
          </a:p>
          <a:p>
            <a:pPr indent="-228600" lvl="0" marL="457200" rtl="0">
              <a:spcBef>
                <a:spcPts val="0"/>
              </a:spcBef>
            </a:pPr>
            <a:r>
              <a:rPr lang="en"/>
              <a:t>At the L1 cache, we often see a distinction between the L1 data and L1 instruction caches. The reasoning for this is twofold: first, as explored in ILP, we can fetch both the instruction and data in parallel. Secondly, it allows us to take advantage of ... locality!</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x="0" y="0"/>
          <a:ext cx="0" cy="0"/>
          <a:chOff x="0" y="0"/>
          <a:chExt cx="0" cy="0"/>
        </a:xfrm>
      </p:grpSpPr>
      <p:sp>
        <p:nvSpPr>
          <p:cNvPr id="617" name="Shape 61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Memory Hierarchy (cont.)</a:t>
            </a:r>
          </a:p>
        </p:txBody>
      </p:sp>
      <p:sp>
        <p:nvSpPr>
          <p:cNvPr id="618" name="Shape 61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Cache blocks are generally stored in some format </a:t>
            </a:r>
            <a:r>
              <a:rPr i="1" lang="en"/>
              <a:t>like:</a:t>
            </a:r>
            <a:br>
              <a:rPr i="1" lang="en"/>
            </a:br>
            <a:r>
              <a:rPr lang="en">
                <a:latin typeface="Inconsolata"/>
                <a:ea typeface="Inconsolata"/>
                <a:cs typeface="Inconsolata"/>
                <a:sym typeface="Inconsolata"/>
              </a:rPr>
              <a:t>[set][valid][dirty][tag][-- data --]</a:t>
            </a:r>
          </a:p>
          <a:p>
            <a:pPr indent="-228600" lvl="1" marL="914400" rtl="0">
              <a:spcBef>
                <a:spcPts val="0"/>
              </a:spcBef>
            </a:pPr>
            <a:r>
              <a:rPr lang="en"/>
              <a:t>The </a:t>
            </a:r>
            <a:r>
              <a:rPr lang="en">
                <a:latin typeface="Inconsolata"/>
                <a:ea typeface="Inconsolata"/>
                <a:cs typeface="Inconsolata"/>
                <a:sym typeface="Inconsolata"/>
              </a:rPr>
              <a:t>set</a:t>
            </a:r>
            <a:r>
              <a:rPr lang="en"/>
              <a:t> and </a:t>
            </a:r>
            <a:r>
              <a:rPr lang="en">
                <a:latin typeface="Inconsolata"/>
                <a:ea typeface="Inconsolata"/>
                <a:cs typeface="Inconsolata"/>
                <a:sym typeface="Inconsolata"/>
              </a:rPr>
              <a:t>tag</a:t>
            </a:r>
            <a:r>
              <a:rPr lang="en"/>
              <a:t> fields indicate the block of data being cached</a:t>
            </a:r>
          </a:p>
          <a:p>
            <a:pPr indent="-228600" lvl="1" marL="914400" rtl="0">
              <a:spcBef>
                <a:spcPts val="0"/>
              </a:spcBef>
            </a:pPr>
            <a:r>
              <a:rPr lang="en"/>
              <a:t>We cache at a coarser granularity than single bytes</a:t>
            </a:r>
          </a:p>
          <a:p>
            <a:pPr indent="-228600" lvl="1" marL="914400" rtl="0">
              <a:spcBef>
                <a:spcPts val="0"/>
              </a:spcBef>
            </a:pPr>
            <a:r>
              <a:rPr lang="en"/>
              <a:t>The distribution of bits to </a:t>
            </a:r>
            <a:r>
              <a:rPr lang="en">
                <a:latin typeface="Inconsolata"/>
                <a:ea typeface="Inconsolata"/>
                <a:cs typeface="Inconsolata"/>
                <a:sym typeface="Inconsolata"/>
              </a:rPr>
              <a:t>set</a:t>
            </a:r>
            <a:r>
              <a:rPr lang="en"/>
              <a:t> and </a:t>
            </a:r>
            <a:r>
              <a:rPr lang="en">
                <a:latin typeface="Inconsolata"/>
                <a:ea typeface="Inconsolata"/>
                <a:cs typeface="Inconsolata"/>
                <a:sym typeface="Inconsolata"/>
              </a:rPr>
              <a:t>tag</a:t>
            </a:r>
            <a:r>
              <a:rPr lang="en"/>
              <a:t> can heavily influence the likeliness that we're storing the right things in the cache.  </a:t>
            </a:r>
            <a:r>
              <a:rPr i="1" lang="en"/>
              <a:t>(Although, this goes down a discussion about associativity that isn't too important for this class!)</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Memory Hierarchy (cont.)</a:t>
            </a:r>
          </a:p>
        </p:txBody>
      </p:sp>
      <p:sp>
        <p:nvSpPr>
          <p:cNvPr id="624" name="Shape 62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CCCCCC"/>
              </a:buClr>
            </a:pPr>
            <a:r>
              <a:rPr lang="en">
                <a:solidFill>
                  <a:srgbClr val="CCCCCC"/>
                </a:solidFill>
              </a:rPr>
              <a:t>Cache blocks are generally stored in some format </a:t>
            </a:r>
            <a:r>
              <a:rPr i="1" lang="en">
                <a:solidFill>
                  <a:srgbClr val="CCCCCC"/>
                </a:solidFill>
              </a:rPr>
              <a:t>like:</a:t>
            </a:r>
            <a:br>
              <a:rPr i="1" lang="en">
                <a:solidFill>
                  <a:srgbClr val="CCCCCC"/>
                </a:solidFill>
              </a:rPr>
            </a:br>
            <a:r>
              <a:rPr lang="en">
                <a:solidFill>
                  <a:srgbClr val="CCCCCC"/>
                </a:solidFill>
                <a:latin typeface="Inconsolata"/>
                <a:ea typeface="Inconsolata"/>
                <a:cs typeface="Inconsolata"/>
                <a:sym typeface="Inconsolata"/>
              </a:rPr>
              <a:t>[set][valid][dirty][tag][-- data --]</a:t>
            </a:r>
          </a:p>
          <a:p>
            <a:pPr indent="-228600" lvl="1" marL="914400" rtl="0">
              <a:spcBef>
                <a:spcPts val="0"/>
              </a:spcBef>
              <a:buClr>
                <a:srgbClr val="CCCCCC"/>
              </a:buClr>
            </a:pPr>
            <a:r>
              <a:rPr lang="en">
                <a:solidFill>
                  <a:srgbClr val="CCCCCC"/>
                </a:solidFill>
              </a:rPr>
              <a:t>The </a:t>
            </a:r>
            <a:r>
              <a:rPr lang="en">
                <a:solidFill>
                  <a:srgbClr val="CCCCCC"/>
                </a:solidFill>
                <a:latin typeface="Inconsolata"/>
                <a:ea typeface="Inconsolata"/>
                <a:cs typeface="Inconsolata"/>
                <a:sym typeface="Inconsolata"/>
              </a:rPr>
              <a:t>set</a:t>
            </a:r>
            <a:r>
              <a:rPr lang="en">
                <a:solidFill>
                  <a:srgbClr val="CCCCCC"/>
                </a:solidFill>
              </a:rPr>
              <a:t> and </a:t>
            </a:r>
            <a:r>
              <a:rPr lang="en">
                <a:solidFill>
                  <a:srgbClr val="CCCCCC"/>
                </a:solidFill>
                <a:latin typeface="Inconsolata"/>
                <a:ea typeface="Inconsolata"/>
                <a:cs typeface="Inconsolata"/>
                <a:sym typeface="Inconsolata"/>
              </a:rPr>
              <a:t>tag</a:t>
            </a:r>
            <a:r>
              <a:rPr lang="en">
                <a:solidFill>
                  <a:srgbClr val="CCCCCC"/>
                </a:solidFill>
              </a:rPr>
              <a:t> fields indicate the block of data being cached</a:t>
            </a:r>
          </a:p>
          <a:p>
            <a:pPr indent="-228600" lvl="1" marL="914400" rtl="0">
              <a:spcBef>
                <a:spcPts val="0"/>
              </a:spcBef>
            </a:pPr>
            <a:r>
              <a:rPr lang="en"/>
              <a:t>We cache at a coarser granularity than single bytes</a:t>
            </a:r>
          </a:p>
          <a:p>
            <a:pPr indent="-228600" lvl="1" marL="914400" rtl="0">
              <a:spcBef>
                <a:spcPts val="0"/>
              </a:spcBef>
              <a:buClr>
                <a:srgbClr val="D9D9D9"/>
              </a:buClr>
            </a:pPr>
            <a:r>
              <a:rPr lang="en">
                <a:solidFill>
                  <a:srgbClr val="D9D9D9"/>
                </a:solidFill>
              </a:rPr>
              <a:t>The distribution of bits to </a:t>
            </a:r>
            <a:r>
              <a:rPr lang="en">
                <a:solidFill>
                  <a:srgbClr val="D9D9D9"/>
                </a:solidFill>
                <a:latin typeface="Inconsolata"/>
                <a:ea typeface="Inconsolata"/>
                <a:cs typeface="Inconsolata"/>
                <a:sym typeface="Inconsolata"/>
              </a:rPr>
              <a:t>set</a:t>
            </a:r>
            <a:r>
              <a:rPr lang="en">
                <a:solidFill>
                  <a:srgbClr val="D9D9D9"/>
                </a:solidFill>
              </a:rPr>
              <a:t> and </a:t>
            </a:r>
            <a:r>
              <a:rPr lang="en">
                <a:solidFill>
                  <a:srgbClr val="D9D9D9"/>
                </a:solidFill>
                <a:latin typeface="Inconsolata"/>
                <a:ea typeface="Inconsolata"/>
                <a:cs typeface="Inconsolata"/>
                <a:sym typeface="Inconsolata"/>
              </a:rPr>
              <a:t>tag</a:t>
            </a:r>
            <a:r>
              <a:rPr lang="en">
                <a:solidFill>
                  <a:srgbClr val="D9D9D9"/>
                </a:solidFill>
              </a:rPr>
              <a:t> can heavily influence the likeliness that we're storing the right things in the cache.  </a:t>
            </a:r>
            <a:r>
              <a:rPr i="1" lang="en">
                <a:solidFill>
                  <a:srgbClr val="D9D9D9"/>
                </a:solidFill>
              </a:rPr>
              <a:t>(Although, this goes down a discussion about associativity that isn't too important for this class!)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Dreadful Assembly!</a:t>
            </a:r>
          </a:p>
        </p:txBody>
      </p:sp>
      <p:sp>
        <p:nvSpPr>
          <p:cNvPr id="120" name="Shape 120"/>
          <p:cNvSpPr txBox="1"/>
          <p:nvPr>
            <p:ph idx="1" type="body"/>
          </p:nvPr>
        </p:nvSpPr>
        <p:spPr>
          <a:xfrm>
            <a:off x="-78925" y="1161775"/>
            <a:ext cx="5529300" cy="3416400"/>
          </a:xfrm>
          <a:prstGeom prst="rect">
            <a:avLst/>
          </a:prstGeom>
        </p:spPr>
        <p:txBody>
          <a:bodyPr anchorCtr="0" anchor="t" bIns="91425" lIns="91425" rIns="91425" tIns="91425">
            <a:noAutofit/>
          </a:bodyPr>
          <a:lstStyle/>
          <a:p>
            <a:pPr indent="-311150" lvl="0" marL="457200" rtl="0">
              <a:spcBef>
                <a:spcPts val="0"/>
              </a:spcBef>
              <a:buSzPct val="100000"/>
            </a:pPr>
            <a:r>
              <a:rPr lang="en" sz="1300"/>
              <a:t>Registers are small hardware based storage devices closest to the CPU that generally store addresses into physical memory.</a:t>
            </a:r>
          </a:p>
          <a:p>
            <a:pPr indent="-311150" lvl="0" marL="457200" rtl="0">
              <a:spcBef>
                <a:spcPts val="0"/>
              </a:spcBef>
              <a:buSzPct val="100000"/>
            </a:pPr>
            <a:r>
              <a:rPr lang="en" sz="1300"/>
              <a:t>X86-64 has for the most part 16 general purpose registers</a:t>
            </a:r>
          </a:p>
          <a:p>
            <a:pPr indent="-311150" lvl="1" marL="914400" rtl="0">
              <a:spcBef>
                <a:spcPts val="0"/>
              </a:spcBef>
              <a:buSzPct val="100000"/>
            </a:pPr>
            <a:r>
              <a:rPr lang="en" sz="1300"/>
              <a:t>%rbp (base pointer)</a:t>
            </a:r>
          </a:p>
          <a:p>
            <a:pPr indent="-311150" lvl="1" marL="914400" rtl="0">
              <a:spcBef>
                <a:spcPts val="0"/>
              </a:spcBef>
              <a:buSzPct val="100000"/>
            </a:pPr>
            <a:r>
              <a:rPr lang="en" sz="1300"/>
              <a:t>%rsp (stack pointer)</a:t>
            </a:r>
          </a:p>
          <a:p>
            <a:pPr indent="-311150" lvl="1" marL="914400" rtl="0">
              <a:spcBef>
                <a:spcPts val="0"/>
              </a:spcBef>
              <a:buSzPct val="100000"/>
            </a:pPr>
            <a:r>
              <a:rPr lang="en" sz="1300"/>
              <a:t>%rax (result register)</a:t>
            </a:r>
          </a:p>
          <a:p>
            <a:pPr indent="-311150" lvl="1" marL="914400" rtl="0">
              <a:spcBef>
                <a:spcPts val="0"/>
              </a:spcBef>
              <a:buSzPct val="100000"/>
            </a:pPr>
            <a:r>
              <a:rPr lang="en" sz="1300"/>
              <a:t>%rip (instruction pointer)</a:t>
            </a:r>
          </a:p>
          <a:p>
            <a:pPr indent="-311150" lvl="1" marL="914400" rtl="0">
              <a:spcBef>
                <a:spcPts val="0"/>
              </a:spcBef>
              <a:buSzPct val="100000"/>
            </a:pPr>
            <a:r>
              <a:rPr lang="en" sz="1300"/>
              <a:t>%rdi, %rsi, %rdx and %rcx  (1st to 4th arguments)</a:t>
            </a:r>
          </a:p>
          <a:p>
            <a:pPr indent="-311150" lvl="1" marL="914400" rtl="0">
              <a:spcBef>
                <a:spcPts val="0"/>
              </a:spcBef>
              <a:buSzPct val="100000"/>
            </a:pPr>
            <a:r>
              <a:rPr lang="en" sz="1300"/>
              <a:t>Others</a:t>
            </a:r>
          </a:p>
          <a:p>
            <a:pPr indent="-311150" lvl="0" marL="457200" rtl="0">
              <a:spcBef>
                <a:spcPts val="0"/>
              </a:spcBef>
              <a:buSzPct val="100000"/>
            </a:pPr>
            <a:r>
              <a:rPr lang="en" sz="1300"/>
              <a:t>Note that x64 calling conventions differ from previous generations because now arguments are saved in registers! This is called the System V ABI in Linux (Google more if you’re a mad man).</a:t>
            </a:r>
          </a:p>
          <a:p>
            <a:pPr indent="-311150" lvl="0" marL="457200">
              <a:spcBef>
                <a:spcPts val="0"/>
              </a:spcBef>
              <a:buSzPct val="100000"/>
            </a:pPr>
            <a:r>
              <a:rPr lang="en" sz="1300"/>
              <a:t>When talking about assembly we focus on different types of modes of accessing data.</a:t>
            </a:r>
          </a:p>
        </p:txBody>
      </p:sp>
      <p:pic>
        <p:nvPicPr>
          <p:cNvPr id="121" name="Shape 121"/>
          <p:cNvPicPr preferRelativeResize="0"/>
          <p:nvPr/>
        </p:nvPicPr>
        <p:blipFill>
          <a:blip r:embed="rId3">
            <a:alphaModFix/>
          </a:blip>
          <a:stretch>
            <a:fillRect/>
          </a:stretch>
        </p:blipFill>
        <p:spPr>
          <a:xfrm>
            <a:off x="5496700" y="966475"/>
            <a:ext cx="3543076" cy="290279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Memory Hierarchy (cont.)</a:t>
            </a:r>
          </a:p>
        </p:txBody>
      </p:sp>
      <p:sp>
        <p:nvSpPr>
          <p:cNvPr id="630" name="Shape 63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When we write programs, we want to take advantage of locality. This is usually expressed in two forms, spatial and temporal.</a:t>
            </a:r>
          </a:p>
          <a:p>
            <a:pPr indent="-228600" lvl="1" marL="914400" rtl="0">
              <a:spcBef>
                <a:spcPts val="0"/>
              </a:spcBef>
            </a:pPr>
            <a:r>
              <a:rPr b="1" lang="en"/>
              <a:t>Spatial locality:</a:t>
            </a:r>
            <a:r>
              <a:rPr lang="en"/>
              <a:t> accessing some data in some memory address probably means that you're going to be accessing data in nearby memory. Concretely, stride-1 reference patterns are good.</a:t>
            </a:r>
          </a:p>
          <a:p>
            <a:pPr indent="-228600" lvl="1" marL="914400" rtl="0">
              <a:spcBef>
                <a:spcPts val="0"/>
              </a:spcBef>
            </a:pPr>
            <a:r>
              <a:rPr b="1" lang="en"/>
              <a:t>Temporal locality:</a:t>
            </a:r>
            <a:r>
              <a:rPr lang="en"/>
              <a:t> you're probably going to be accessing data more than just once. So, repeated references to variables is great.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Thread Level Parallelism</a:t>
            </a:r>
          </a:p>
        </p:txBody>
      </p:sp>
      <p:sp>
        <p:nvSpPr>
          <p:cNvPr id="636" name="Shape 63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What's the difference between a process and a thread? </a:t>
            </a:r>
            <a:r>
              <a:rPr i="1" lang="en"/>
              <a:t>(This is a fairly common interview problem.)</a:t>
            </a:r>
          </a:p>
          <a:p>
            <a:pPr indent="-228600" lvl="1" marL="914400" rtl="0">
              <a:spcBef>
                <a:spcPts val="0"/>
              </a:spcBef>
            </a:pPr>
            <a:r>
              <a:rPr lang="en"/>
              <a:t>Threads are more lightweight</a:t>
            </a:r>
          </a:p>
          <a:p>
            <a:pPr indent="-228600" lvl="1" marL="914400" rtl="0">
              <a:spcBef>
                <a:spcPts val="0"/>
              </a:spcBef>
            </a:pPr>
            <a:r>
              <a:rPr lang="en"/>
              <a:t>Threads share a memory space, while process have their own memory spaces. That said, threads maintain their own </a:t>
            </a:r>
            <a:r>
              <a:rPr lang="en" u="sng"/>
              <a:t>registers</a:t>
            </a:r>
            <a:r>
              <a:rPr lang="en"/>
              <a:t>.</a:t>
            </a:r>
          </a:p>
          <a:p>
            <a:pPr indent="-228600" lvl="0" marL="457200" rtl="0">
              <a:spcBef>
                <a:spcPts val="0"/>
              </a:spcBef>
            </a:pPr>
            <a:r>
              <a:rPr lang="en"/>
              <a:t>We can use TLP to split a program, ideally an </a:t>
            </a:r>
            <a:r>
              <a:rPr i="1" lang="en" u="sng">
                <a:solidFill>
                  <a:schemeClr val="hlink"/>
                </a:solidFill>
                <a:hlinkClick r:id="rId3"/>
              </a:rPr>
              <a:t>embarrassingly parallel </a:t>
            </a:r>
            <a:r>
              <a:rPr lang="en" u="sng">
                <a:solidFill>
                  <a:schemeClr val="hlink"/>
                </a:solidFill>
                <a:hlinkClick r:id="rId4"/>
              </a:rPr>
              <a:t>program</a:t>
            </a:r>
            <a:r>
              <a:rPr lang="en"/>
              <a:t>, into independent tasks.</a:t>
            </a:r>
          </a:p>
          <a:p>
            <a:pPr indent="-228600" lvl="0" marL="457200" rtl="0">
              <a:spcBef>
                <a:spcPts val="0"/>
              </a:spcBef>
            </a:pPr>
            <a:r>
              <a:rPr lang="en"/>
              <a:t>Be careful about race conditions!</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0" name="Shape 640"/>
        <p:cNvGrpSpPr/>
        <p:nvPr/>
      </p:nvGrpSpPr>
      <p:grpSpPr>
        <a:xfrm>
          <a:off x="0" y="0"/>
          <a:ext cx="0" cy="0"/>
          <a:chOff x="0" y="0"/>
          <a:chExt cx="0" cy="0"/>
        </a:xfrm>
      </p:grpSpPr>
      <p:sp>
        <p:nvSpPr>
          <p:cNvPr id="641" name="Shape 64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Synchronization</a:t>
            </a:r>
          </a:p>
        </p:txBody>
      </p:sp>
      <p:sp>
        <p:nvSpPr>
          <p:cNvPr id="642" name="Shape 64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Semaphores allow us to enforce the number of threads that can enter a section of code. </a:t>
            </a:r>
            <a:r>
              <a:rPr i="1" lang="en"/>
              <a:t>(They're essentially glorified counters!)</a:t>
            </a:r>
          </a:p>
          <a:p>
            <a:pPr indent="-228600" lvl="1" marL="914400" rtl="0">
              <a:spcBef>
                <a:spcPts val="0"/>
              </a:spcBef>
            </a:pPr>
            <a:r>
              <a:rPr lang="en"/>
              <a:t>When the counter is nonzero, the door is open and the thread can pass.</a:t>
            </a:r>
          </a:p>
          <a:p>
            <a:pPr indent="-228600" lvl="1" marL="914400" rtl="0">
              <a:spcBef>
                <a:spcPts val="0"/>
              </a:spcBef>
            </a:pPr>
            <a:r>
              <a:rPr lang="en"/>
              <a:t>When the counter is zero, the door is closed.</a:t>
            </a:r>
          </a:p>
          <a:p>
            <a:pPr indent="-228600" lvl="0" marL="457200" rtl="0">
              <a:spcBef>
                <a:spcPts val="0"/>
              </a:spcBef>
            </a:pPr>
            <a:r>
              <a:rPr lang="en"/>
              <a:t>We rely on three primitives to control the value of the counter: </a:t>
            </a:r>
            <a:r>
              <a:rPr lang="en">
                <a:latin typeface="Inconsolata"/>
                <a:ea typeface="Inconsolata"/>
                <a:cs typeface="Inconsolata"/>
                <a:sym typeface="Inconsolata"/>
              </a:rPr>
              <a:t>sem_init</a:t>
            </a:r>
            <a:r>
              <a:rPr lang="en"/>
              <a:t>, </a:t>
            </a:r>
            <a:r>
              <a:rPr lang="en">
                <a:latin typeface="Inconsolata"/>
                <a:ea typeface="Inconsolata"/>
                <a:cs typeface="Inconsolata"/>
                <a:sym typeface="Inconsolata"/>
              </a:rPr>
              <a:t>sem_wait</a:t>
            </a:r>
            <a:r>
              <a:rPr lang="en"/>
              <a:t>, and </a:t>
            </a:r>
            <a:r>
              <a:rPr lang="en">
                <a:latin typeface="Inconsolata"/>
                <a:ea typeface="Inconsolata"/>
                <a:cs typeface="Inconsolata"/>
                <a:sym typeface="Inconsolata"/>
              </a:rPr>
              <a:t>sem_post</a:t>
            </a:r>
            <a:r>
              <a:rPr lang="en"/>
              <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sp>
        <p:nvSpPr>
          <p:cNvPr id="647" name="Shape 64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One way to look at the semaphore is to liken it to a doorman. The function that initializes the semaphore is the host, while the threads attempting to enter the critical section are the guests.</a:t>
            </a:r>
          </a:p>
          <a:p>
            <a:pPr indent="-228600" lvl="1" marL="914400" rtl="0">
              <a:spcBef>
                <a:spcPts val="0"/>
              </a:spcBef>
            </a:pPr>
            <a:r>
              <a:rPr lang="en"/>
              <a:t>We begin with </a:t>
            </a:r>
            <a:r>
              <a:rPr lang="en">
                <a:latin typeface="Inconsolata"/>
                <a:ea typeface="Inconsolata"/>
                <a:cs typeface="Inconsolata"/>
                <a:sym typeface="Inconsolata"/>
              </a:rPr>
              <a:t>sem_init</a:t>
            </a:r>
            <a:r>
              <a:rPr lang="en"/>
              <a:t> informing the the semaphore how many guests should be allowed;</a:t>
            </a:r>
          </a:p>
          <a:p>
            <a:pPr indent="-228600" lvl="1" marL="914400" rtl="0">
              <a:spcBef>
                <a:spcPts val="0"/>
              </a:spcBef>
            </a:pPr>
            <a:r>
              <a:rPr lang="en"/>
              <a:t>The guests subsequently </a:t>
            </a:r>
            <a:r>
              <a:rPr lang="en">
                <a:latin typeface="Inconsolata"/>
                <a:ea typeface="Inconsolata"/>
                <a:cs typeface="Inconsolata"/>
                <a:sym typeface="Inconsolata"/>
              </a:rPr>
              <a:t>sem_wait</a:t>
            </a:r>
            <a:r>
              <a:rPr lang="en"/>
              <a:t> until there is available capacity, which allows them to check in and enter the critical section; and</a:t>
            </a:r>
          </a:p>
          <a:p>
            <a:pPr indent="-228600" lvl="1" marL="914400" rtl="0">
              <a:spcBef>
                <a:spcPts val="0"/>
              </a:spcBef>
            </a:pPr>
            <a:r>
              <a:rPr lang="en"/>
              <a:t>The guests check out using </a:t>
            </a:r>
            <a:r>
              <a:rPr lang="en">
                <a:latin typeface="Inconsolata"/>
                <a:ea typeface="Inconsolata"/>
                <a:cs typeface="Inconsolata"/>
                <a:sym typeface="Inconsolata"/>
              </a:rPr>
              <a:t>sem_post</a:t>
            </a:r>
            <a:r>
              <a:rPr lang="en"/>
              <a:t>.</a:t>
            </a:r>
          </a:p>
        </p:txBody>
      </p:sp>
      <p:sp>
        <p:nvSpPr>
          <p:cNvPr id="648" name="Shape 64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Synchronization (cont.)</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2" name="Shape 652"/>
        <p:cNvGrpSpPr/>
        <p:nvPr/>
      </p:nvGrpSpPr>
      <p:grpSpPr>
        <a:xfrm>
          <a:off x="0" y="0"/>
          <a:ext cx="0" cy="0"/>
          <a:chOff x="0" y="0"/>
          <a:chExt cx="0" cy="0"/>
        </a:xfrm>
      </p:grpSpPr>
      <p:sp>
        <p:nvSpPr>
          <p:cNvPr id="653" name="Shape 65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Synchronization (cont.)</a:t>
            </a:r>
          </a:p>
        </p:txBody>
      </p:sp>
      <p:sp>
        <p:nvSpPr>
          <p:cNvPr id="654" name="Shape 65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The primitives are declared as follows:</a:t>
            </a:r>
          </a:p>
          <a:p>
            <a:pPr lvl="0" rtl="0">
              <a:spcBef>
                <a:spcPts val="0"/>
              </a:spcBef>
              <a:buNone/>
            </a:pPr>
            <a:r>
              <a:t/>
            </a:r>
            <a:endParaRPr>
              <a:latin typeface="Inconsolata"/>
              <a:ea typeface="Inconsolata"/>
              <a:cs typeface="Inconsolata"/>
              <a:sym typeface="Inconsolata"/>
            </a:endParaRPr>
          </a:p>
          <a:p>
            <a:pPr indent="-69850" lvl="0" marL="457200" rtl="0">
              <a:spcBef>
                <a:spcPts val="0"/>
              </a:spcBef>
              <a:buClr>
                <a:schemeClr val="dk1"/>
              </a:buClr>
              <a:buSzPct val="61111"/>
              <a:buFont typeface="Arial"/>
              <a:buNone/>
            </a:pPr>
            <a:r>
              <a:rPr lang="en">
                <a:latin typeface="Inconsolata"/>
                <a:ea typeface="Inconsolata"/>
                <a:cs typeface="Inconsolata"/>
                <a:sym typeface="Inconsolata"/>
              </a:rPr>
              <a:t>int sem_init(sem_t *s, int pshared, unsigned int value);</a:t>
            </a:r>
          </a:p>
          <a:p>
            <a:pPr indent="-69850" lvl="0" marL="457200" rtl="0">
              <a:spcBef>
                <a:spcPts val="0"/>
              </a:spcBef>
              <a:buClr>
                <a:schemeClr val="dk1"/>
              </a:buClr>
              <a:buSzPct val="61111"/>
              <a:buFont typeface="Arial"/>
              <a:buNone/>
            </a:pPr>
            <a:r>
              <a:rPr lang="en">
                <a:latin typeface="Inconsolata"/>
                <a:ea typeface="Inconsolata"/>
                <a:cs typeface="Inconsolata"/>
                <a:sym typeface="Inconsolata"/>
              </a:rPr>
              <a:t>int sem_wait(sem_t *s); // </a:t>
            </a:r>
            <a:r>
              <a:rPr lang="en" u="sng">
                <a:latin typeface="Inconsolata"/>
                <a:ea typeface="Inconsolata"/>
                <a:cs typeface="Inconsolata"/>
                <a:sym typeface="Inconsolata"/>
              </a:rPr>
              <a:t>Waits</a:t>
            </a:r>
            <a:r>
              <a:rPr lang="en">
                <a:latin typeface="Inconsolata"/>
                <a:ea typeface="Inconsolata"/>
                <a:cs typeface="Inconsolata"/>
                <a:sym typeface="Inconsolata"/>
              </a:rPr>
              <a:t> until s &gt; 0. When this happens, s</a:t>
            </a:r>
          </a:p>
          <a:p>
            <a:pPr indent="-69850" lvl="0" marL="457200" rtl="0">
              <a:spcBef>
                <a:spcPts val="0"/>
              </a:spcBef>
              <a:buClr>
                <a:schemeClr val="dk1"/>
              </a:buClr>
              <a:buSzPct val="61111"/>
              <a:buFont typeface="Arial"/>
              <a:buNone/>
            </a:pPr>
            <a:r>
              <a:rPr lang="en">
                <a:latin typeface="Inconsolata"/>
                <a:ea typeface="Inconsolata"/>
                <a:cs typeface="Inconsolata"/>
                <a:sym typeface="Inconsolata"/>
              </a:rPr>
              <a:t>                        // is decremented and 0 is returned.</a:t>
            </a:r>
          </a:p>
          <a:p>
            <a:pPr indent="0" lvl="0" marL="457200" rtl="0">
              <a:spcBef>
                <a:spcPts val="0"/>
              </a:spcBef>
              <a:buNone/>
            </a:pPr>
            <a:r>
              <a:rPr lang="en">
                <a:latin typeface="Inconsolata"/>
                <a:ea typeface="Inconsolata"/>
                <a:cs typeface="Inconsolata"/>
                <a:sym typeface="Inconsolata"/>
              </a:rPr>
              <a:t>int sem_post(sem_t *s); // Increments s by one.</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sp>
        <p:nvSpPr>
          <p:cNvPr id="659" name="Shape 65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Q1</a:t>
            </a:r>
          </a:p>
        </p:txBody>
      </p:sp>
      <p:sp>
        <p:nvSpPr>
          <p:cNvPr id="660" name="Shape 66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Clr>
                <a:srgbClr val="000000"/>
              </a:buClr>
              <a:buSzPct val="61111"/>
              <a:buFont typeface="Arial"/>
              <a:buNone/>
            </a:pPr>
            <a:r>
              <a:rPr lang="en"/>
              <a:t>What are the purposes of having denormalized numbers? </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4" name="Shape 664"/>
        <p:cNvGrpSpPr/>
        <p:nvPr/>
      </p:nvGrpSpPr>
      <p:grpSpPr>
        <a:xfrm>
          <a:off x="0" y="0"/>
          <a:ext cx="0" cy="0"/>
          <a:chOff x="0" y="0"/>
          <a:chExt cx="0" cy="0"/>
        </a:xfrm>
      </p:grpSpPr>
      <p:sp>
        <p:nvSpPr>
          <p:cNvPr id="665" name="Shape 66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Q1</a:t>
            </a:r>
          </a:p>
        </p:txBody>
      </p:sp>
      <p:sp>
        <p:nvSpPr>
          <p:cNvPr id="666" name="Shape 66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rgbClr val="000000"/>
              </a:buClr>
              <a:buSzPct val="61111"/>
              <a:buFont typeface="Arial"/>
              <a:buNone/>
            </a:pPr>
            <a:r>
              <a:rPr lang="en"/>
              <a:t>What are the purposes of having denormalized numbers?</a:t>
            </a:r>
          </a:p>
          <a:p>
            <a:pPr lvl="0" rtl="0">
              <a:spcBef>
                <a:spcPts val="0"/>
              </a:spcBef>
              <a:buClr>
                <a:srgbClr val="000000"/>
              </a:buClr>
              <a:buSzPct val="61111"/>
              <a:buFont typeface="Arial"/>
              <a:buNone/>
            </a:pPr>
            <a:r>
              <a:t/>
            </a:r>
            <a:endParaRPr/>
          </a:p>
          <a:p>
            <a:pPr lvl="0" rtl="0">
              <a:spcBef>
                <a:spcPts val="0"/>
              </a:spcBef>
              <a:buClr>
                <a:srgbClr val="000000"/>
              </a:buClr>
              <a:buSzPct val="61111"/>
              <a:buFont typeface="Arial"/>
              <a:buNone/>
            </a:pPr>
            <a:r>
              <a:t/>
            </a:r>
            <a:endParaRPr/>
          </a:p>
          <a:p>
            <a:pPr lvl="0" rtl="0">
              <a:spcBef>
                <a:spcPts val="0"/>
              </a:spcBef>
              <a:buClr>
                <a:srgbClr val="000000"/>
              </a:buClr>
              <a:buSzPct val="61111"/>
              <a:buFont typeface="Arial"/>
              <a:buNone/>
            </a:pPr>
            <a:r>
              <a:rPr lang="en"/>
              <a:t>Represent even smaller numbers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Q1</a:t>
            </a:r>
          </a:p>
        </p:txBody>
      </p:sp>
      <p:sp>
        <p:nvSpPr>
          <p:cNvPr id="672" name="Shape 67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rgbClr val="000000"/>
              </a:buClr>
              <a:buSzPct val="61111"/>
              <a:buFont typeface="Arial"/>
              <a:buNone/>
            </a:pPr>
            <a:r>
              <a:rPr lang="en"/>
              <a:t>Consider floating point with 4 fractional bits and 3 exponent bits (bias = 3)</a:t>
            </a:r>
          </a:p>
          <a:p>
            <a:pPr lvl="0" rtl="0">
              <a:spcBef>
                <a:spcPts val="0"/>
              </a:spcBef>
              <a:buClr>
                <a:srgbClr val="000000"/>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Clr>
                <a:srgbClr val="000000"/>
              </a:buClr>
              <a:buSzPct val="61111"/>
              <a:buFont typeface="Arial"/>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6" name="Shape 676"/>
        <p:cNvGrpSpPr/>
        <p:nvPr/>
      </p:nvGrpSpPr>
      <p:grpSpPr>
        <a:xfrm>
          <a:off x="0" y="0"/>
          <a:ext cx="0" cy="0"/>
          <a:chOff x="0" y="0"/>
          <a:chExt cx="0" cy="0"/>
        </a:xfrm>
      </p:grpSpPr>
      <p:sp>
        <p:nvSpPr>
          <p:cNvPr id="677" name="Shape 67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Q1</a:t>
            </a:r>
          </a:p>
        </p:txBody>
      </p:sp>
      <p:sp>
        <p:nvSpPr>
          <p:cNvPr id="678" name="Shape 67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rgbClr val="000000"/>
              </a:buClr>
              <a:buSzPct val="61111"/>
              <a:buFont typeface="Arial"/>
              <a:buNone/>
            </a:pPr>
            <a:r>
              <a:rPr lang="en"/>
              <a:t>Consider floating point with 4 fractional bits and 3 exponent bits (bias = 3)</a:t>
            </a:r>
          </a:p>
          <a:p>
            <a:pPr lvl="0" rtl="0">
              <a:spcBef>
                <a:spcPts val="0"/>
              </a:spcBef>
              <a:buClr>
                <a:srgbClr val="000000"/>
              </a:buClr>
              <a:buSzPct val="61111"/>
              <a:buFont typeface="Arial"/>
              <a:buNone/>
            </a:pPr>
            <a:r>
              <a:t/>
            </a:r>
            <a:endParaRPr/>
          </a:p>
          <a:p>
            <a:pPr lvl="0" rtl="0">
              <a:spcBef>
                <a:spcPts val="0"/>
              </a:spcBef>
              <a:buClr>
                <a:srgbClr val="000000"/>
              </a:buClr>
              <a:buSzPct val="61111"/>
              <a:buFont typeface="Arial"/>
              <a:buNone/>
            </a:pPr>
            <a:r>
              <a:rPr lang="en"/>
              <a:t>Without denormalized numbers, smallest nonzero number:</a:t>
            </a:r>
          </a:p>
          <a:p>
            <a:pPr lvl="0" rtl="0">
              <a:spcBef>
                <a:spcPts val="0"/>
              </a:spcBef>
              <a:buClr>
                <a:srgbClr val="000000"/>
              </a:buClr>
              <a:buSzPct val="45833"/>
              <a:buFont typeface="Arial"/>
              <a:buNone/>
            </a:pPr>
            <a:r>
              <a:rPr lang="en" sz="2400">
                <a:latin typeface="Inconsolata"/>
                <a:ea typeface="Inconsolata"/>
                <a:cs typeface="Inconsolata"/>
                <a:sym typeface="Inconsolata"/>
              </a:rPr>
              <a:t>0 001 0000 = V1 = 2</a:t>
            </a:r>
            <a:r>
              <a:rPr baseline="30000" lang="en" sz="2400">
                <a:latin typeface="Inconsolata"/>
                <a:ea typeface="Inconsolata"/>
                <a:cs typeface="Inconsolata"/>
                <a:sym typeface="Inconsolata"/>
              </a:rPr>
              <a:t>1-3</a:t>
            </a:r>
            <a:r>
              <a:rPr lang="en" sz="2400">
                <a:latin typeface="Inconsolata"/>
                <a:ea typeface="Inconsolata"/>
                <a:cs typeface="Inconsolata"/>
                <a:sym typeface="Inconsolata"/>
              </a:rPr>
              <a:t> = 2</a:t>
            </a:r>
            <a:r>
              <a:rPr baseline="30000" lang="en" sz="2400">
                <a:latin typeface="Inconsolata"/>
                <a:ea typeface="Inconsolata"/>
                <a:cs typeface="Inconsolata"/>
                <a:sym typeface="Inconsolata"/>
              </a:rPr>
              <a:t>-2</a:t>
            </a:r>
          </a:p>
          <a:p>
            <a:pPr lvl="0" rtl="0">
              <a:spcBef>
                <a:spcPts val="0"/>
              </a:spcBef>
              <a:buClr>
                <a:schemeClr val="dk1"/>
              </a:buClr>
              <a:buSzPct val="61111"/>
              <a:buFont typeface="Arial"/>
              <a:buNone/>
            </a:pPr>
            <a:r>
              <a:rPr lang="en"/>
              <a:t>next smallest number:</a:t>
            </a:r>
          </a:p>
          <a:p>
            <a:pPr lvl="0" rtl="0">
              <a:spcBef>
                <a:spcPts val="0"/>
              </a:spcBef>
              <a:buClr>
                <a:schemeClr val="dk1"/>
              </a:buClr>
              <a:buSzPct val="45833"/>
              <a:buFont typeface="Arial"/>
              <a:buNone/>
            </a:pPr>
            <a:r>
              <a:rPr lang="en" sz="2400">
                <a:latin typeface="Inconsolata"/>
                <a:ea typeface="Inconsolata"/>
                <a:cs typeface="Inconsolata"/>
                <a:sym typeface="Inconsolata"/>
              </a:rPr>
              <a:t>0 001 0001 = V2 = 2</a:t>
            </a:r>
            <a:r>
              <a:rPr baseline="30000" lang="en" sz="2400">
                <a:latin typeface="Inconsolata"/>
                <a:ea typeface="Inconsolata"/>
                <a:cs typeface="Inconsolata"/>
                <a:sym typeface="Inconsolata"/>
              </a:rPr>
              <a:t>-2</a:t>
            </a:r>
            <a:r>
              <a:rPr lang="en" sz="2400">
                <a:latin typeface="Inconsolata"/>
                <a:ea typeface="Inconsolata"/>
                <a:cs typeface="Inconsolata"/>
                <a:sym typeface="Inconsolata"/>
              </a:rPr>
              <a:t> + 2</a:t>
            </a:r>
            <a:r>
              <a:rPr baseline="30000" lang="en" sz="2400">
                <a:latin typeface="Inconsolata"/>
                <a:ea typeface="Inconsolata"/>
                <a:cs typeface="Inconsolata"/>
                <a:sym typeface="Inconsolata"/>
              </a:rPr>
              <a:t>-6</a:t>
            </a:r>
          </a:p>
          <a:p>
            <a:pPr lvl="0" rtl="0">
              <a:spcBef>
                <a:spcPts val="0"/>
              </a:spcBef>
              <a:buClr>
                <a:srgbClr val="000000"/>
              </a:buClr>
              <a:buSzPct val="61111"/>
              <a:buFont typeface="Arial"/>
              <a:buNone/>
            </a:pPr>
            <a:r>
              <a:t/>
            </a:r>
            <a:endParaRPr baseline="30000"/>
          </a:p>
          <a:p>
            <a:pPr lvl="0" rtl="0">
              <a:spcBef>
                <a:spcPts val="0"/>
              </a:spcBef>
              <a:buClr>
                <a:schemeClr val="dk1"/>
              </a:buClr>
              <a:buSzPct val="61111"/>
              <a:buFont typeface="Arial"/>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2" name="Shape 682"/>
        <p:cNvGrpSpPr/>
        <p:nvPr/>
      </p:nvGrpSpPr>
      <p:grpSpPr>
        <a:xfrm>
          <a:off x="0" y="0"/>
          <a:ext cx="0" cy="0"/>
          <a:chOff x="0" y="0"/>
          <a:chExt cx="0" cy="0"/>
        </a:xfrm>
      </p:grpSpPr>
      <p:sp>
        <p:nvSpPr>
          <p:cNvPr id="683" name="Shape 68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Q1</a:t>
            </a:r>
          </a:p>
        </p:txBody>
      </p:sp>
      <p:sp>
        <p:nvSpPr>
          <p:cNvPr id="684" name="Shape 68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rgbClr val="000000"/>
              </a:buClr>
              <a:buSzPct val="61111"/>
              <a:buFont typeface="Arial"/>
              <a:buNone/>
            </a:pPr>
            <a:r>
              <a:rPr lang="en"/>
              <a:t>Consider floating point with 4 fractional bits and 3 exponent bits (bias = 3)</a:t>
            </a:r>
          </a:p>
          <a:p>
            <a:pPr lvl="0" rtl="0">
              <a:spcBef>
                <a:spcPts val="0"/>
              </a:spcBef>
              <a:buClr>
                <a:srgbClr val="000000"/>
              </a:buClr>
              <a:buSzPct val="61111"/>
              <a:buFont typeface="Arial"/>
              <a:buNone/>
            </a:pPr>
            <a:r>
              <a:t/>
            </a:r>
            <a:endParaRPr/>
          </a:p>
          <a:p>
            <a:pPr lvl="0" rtl="0">
              <a:spcBef>
                <a:spcPts val="0"/>
              </a:spcBef>
              <a:buClr>
                <a:srgbClr val="000000"/>
              </a:buClr>
              <a:buSzPct val="61111"/>
              <a:buFont typeface="Arial"/>
              <a:buNone/>
            </a:pPr>
            <a:r>
              <a:rPr lang="en"/>
              <a:t>Without denormalized numbers, smallest nonzero number:</a:t>
            </a:r>
          </a:p>
          <a:p>
            <a:pPr lvl="0" rtl="0">
              <a:spcBef>
                <a:spcPts val="0"/>
              </a:spcBef>
              <a:buClr>
                <a:srgbClr val="000000"/>
              </a:buClr>
              <a:buSzPct val="45833"/>
              <a:buFont typeface="Arial"/>
              <a:buNone/>
            </a:pPr>
            <a:r>
              <a:rPr lang="en" sz="2400">
                <a:latin typeface="Inconsolata"/>
                <a:ea typeface="Inconsolata"/>
                <a:cs typeface="Inconsolata"/>
                <a:sym typeface="Inconsolata"/>
              </a:rPr>
              <a:t>0 001 0000 = V1 = 2</a:t>
            </a:r>
            <a:r>
              <a:rPr baseline="30000" lang="en" sz="2400">
                <a:latin typeface="Inconsolata"/>
                <a:ea typeface="Inconsolata"/>
                <a:cs typeface="Inconsolata"/>
                <a:sym typeface="Inconsolata"/>
              </a:rPr>
              <a:t>1-3</a:t>
            </a:r>
            <a:r>
              <a:rPr lang="en" sz="2400">
                <a:latin typeface="Inconsolata"/>
                <a:ea typeface="Inconsolata"/>
                <a:cs typeface="Inconsolata"/>
                <a:sym typeface="Inconsolata"/>
              </a:rPr>
              <a:t> = 2</a:t>
            </a:r>
            <a:r>
              <a:rPr baseline="30000" lang="en" sz="2400">
                <a:latin typeface="Inconsolata"/>
                <a:ea typeface="Inconsolata"/>
                <a:cs typeface="Inconsolata"/>
                <a:sym typeface="Inconsolata"/>
              </a:rPr>
              <a:t>-2</a:t>
            </a:r>
          </a:p>
          <a:p>
            <a:pPr lvl="0" rtl="0">
              <a:spcBef>
                <a:spcPts val="0"/>
              </a:spcBef>
              <a:buClr>
                <a:schemeClr val="dk1"/>
              </a:buClr>
              <a:buSzPct val="61111"/>
              <a:buFont typeface="Arial"/>
              <a:buNone/>
            </a:pPr>
            <a:r>
              <a:rPr lang="en"/>
              <a:t>next smallest number:</a:t>
            </a:r>
          </a:p>
          <a:p>
            <a:pPr lvl="0" rtl="0">
              <a:spcBef>
                <a:spcPts val="0"/>
              </a:spcBef>
              <a:buClr>
                <a:schemeClr val="dk1"/>
              </a:buClr>
              <a:buSzPct val="45833"/>
              <a:buFont typeface="Arial"/>
              <a:buNone/>
            </a:pPr>
            <a:r>
              <a:rPr lang="en" sz="2400">
                <a:latin typeface="Inconsolata"/>
                <a:ea typeface="Inconsolata"/>
                <a:cs typeface="Inconsolata"/>
                <a:sym typeface="Inconsolata"/>
              </a:rPr>
              <a:t>0 001 0001 = V2 = 2</a:t>
            </a:r>
            <a:r>
              <a:rPr baseline="30000" lang="en" sz="2400">
                <a:latin typeface="Inconsolata"/>
                <a:ea typeface="Inconsolata"/>
                <a:cs typeface="Inconsolata"/>
                <a:sym typeface="Inconsolata"/>
              </a:rPr>
              <a:t>-2</a:t>
            </a:r>
            <a:r>
              <a:rPr lang="en" sz="2400">
                <a:latin typeface="Inconsolata"/>
                <a:ea typeface="Inconsolata"/>
                <a:cs typeface="Inconsolata"/>
                <a:sym typeface="Inconsolata"/>
              </a:rPr>
              <a:t> + 2</a:t>
            </a:r>
            <a:r>
              <a:rPr baseline="30000" lang="en" sz="2400">
                <a:latin typeface="Inconsolata"/>
                <a:ea typeface="Inconsolata"/>
                <a:cs typeface="Inconsolata"/>
                <a:sym typeface="Inconsolata"/>
              </a:rPr>
              <a:t>-6</a:t>
            </a:r>
          </a:p>
          <a:p>
            <a:pPr lvl="0" rtl="0">
              <a:spcBef>
                <a:spcPts val="0"/>
              </a:spcBef>
              <a:buClr>
                <a:srgbClr val="000000"/>
              </a:buClr>
              <a:buSzPct val="61111"/>
              <a:buFont typeface="Arial"/>
              <a:buNone/>
            </a:pPr>
            <a:r>
              <a:t/>
            </a:r>
            <a:endParaRPr baseline="30000"/>
          </a:p>
          <a:p>
            <a:pPr lvl="0" rtl="0">
              <a:spcBef>
                <a:spcPts val="0"/>
              </a:spcBef>
              <a:buClr>
                <a:schemeClr val="dk1"/>
              </a:buClr>
              <a:buSzPct val="61111"/>
              <a:buFont typeface="Arial"/>
              <a:buNone/>
            </a:pPr>
            <a:r>
              <a:rPr lang="en"/>
              <a:t>Clearly </a:t>
            </a:r>
            <a:r>
              <a:rPr lang="en">
                <a:latin typeface="Inconsolata"/>
                <a:ea typeface="Inconsolata"/>
                <a:cs typeface="Inconsolata"/>
                <a:sym typeface="Inconsolata"/>
              </a:rPr>
              <a:t>V1 != V2</a:t>
            </a:r>
            <a:r>
              <a:rPr lang="en"/>
              <a:t>, but if we did </a:t>
            </a:r>
            <a:r>
              <a:rPr lang="en">
                <a:latin typeface="Inconsolata"/>
                <a:ea typeface="Inconsolata"/>
                <a:cs typeface="Inconsolata"/>
                <a:sym typeface="Inconsolata"/>
              </a:rPr>
              <a:t>V2 - V1</a:t>
            </a:r>
            <a:r>
              <a:rPr lang="en"/>
              <a:t>, we get </a:t>
            </a:r>
            <a:r>
              <a:rPr lang="en">
                <a:latin typeface="Inconsolata"/>
                <a:ea typeface="Inconsolata"/>
                <a:cs typeface="Inconsolata"/>
                <a:sym typeface="Inconsolata"/>
              </a:rPr>
              <a:t>2</a:t>
            </a:r>
            <a:r>
              <a:rPr baseline="30000" lang="en">
                <a:latin typeface="Inconsolata"/>
                <a:ea typeface="Inconsolata"/>
                <a:cs typeface="Inconsolata"/>
                <a:sym typeface="Inconsolata"/>
              </a:rPr>
              <a:t>-6</a:t>
            </a:r>
            <a:r>
              <a:rPr lang="en"/>
              <a:t> which is too small to represent and would get rounded down, meaning </a:t>
            </a:r>
            <a:r>
              <a:rPr lang="en">
                <a:latin typeface="Inconsolata"/>
                <a:ea typeface="Inconsolata"/>
                <a:cs typeface="Inconsolata"/>
                <a:sym typeface="Inconsolata"/>
              </a:rPr>
              <a:t>V2 - V1 = 0, but V2 != V1.</a:t>
            </a:r>
          </a:p>
          <a:p>
            <a:pPr lvl="0" rtl="0">
              <a:spcBef>
                <a:spcPts val="0"/>
              </a:spcBef>
              <a:buClr>
                <a:srgbClr val="000000"/>
              </a:buClr>
              <a:buSzPct val="61111"/>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OMG more fun Assembly</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When dealing with CS33 we will focus on AT&amp;T x86-64 assembly such that in any instruction we have </a:t>
            </a:r>
            <a:r>
              <a:rPr i="1" lang="en"/>
              <a:t>source, destination</a:t>
            </a:r>
            <a:r>
              <a:rPr lang="en"/>
              <a:t>.</a:t>
            </a:r>
          </a:p>
          <a:p>
            <a:pPr indent="-228600" lvl="0" marL="457200" rtl="0">
              <a:spcBef>
                <a:spcPts val="0"/>
              </a:spcBef>
            </a:pPr>
            <a:r>
              <a:rPr lang="en"/>
              <a:t>Some of the important instructions to be aware of are</a:t>
            </a:r>
          </a:p>
          <a:p>
            <a:pPr indent="-228600" lvl="2" marL="1371600" rtl="0">
              <a:spcBef>
                <a:spcPts val="0"/>
              </a:spcBef>
            </a:pPr>
            <a:r>
              <a:rPr lang="en"/>
              <a:t>mov - Move data from one location to another</a:t>
            </a:r>
          </a:p>
          <a:p>
            <a:pPr indent="-228600" lvl="2" marL="1371600" rtl="0">
              <a:spcBef>
                <a:spcPts val="0"/>
              </a:spcBef>
            </a:pPr>
            <a:r>
              <a:rPr lang="en"/>
              <a:t>add - Add data from registers or memory together</a:t>
            </a:r>
          </a:p>
          <a:p>
            <a:pPr indent="-228600" lvl="2" marL="1371600" rtl="0">
              <a:spcBef>
                <a:spcPts val="0"/>
              </a:spcBef>
            </a:pPr>
            <a:r>
              <a:rPr lang="en"/>
              <a:t>sub - Subtract</a:t>
            </a:r>
          </a:p>
          <a:p>
            <a:pPr indent="-228600" lvl="2" marL="1371600" rtl="0">
              <a:spcBef>
                <a:spcPts val="0"/>
              </a:spcBef>
            </a:pPr>
            <a:r>
              <a:rPr lang="en"/>
              <a:t>imul - Extended signed multiplication (concatenates two registers to store the value - low 64 bits in %rax and higher in %rdx)</a:t>
            </a:r>
          </a:p>
          <a:p>
            <a:pPr indent="-228600" lvl="2" marL="1371600" rtl="0">
              <a:spcBef>
                <a:spcPts val="0"/>
              </a:spcBef>
            </a:pPr>
            <a:r>
              <a:rPr lang="en"/>
              <a:t>idiv - Extended signed division (%rax will store quotient and %rdx stores remainder)</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8" name="Shape 688"/>
        <p:cNvGrpSpPr/>
        <p:nvPr/>
      </p:nvGrpSpPr>
      <p:grpSpPr>
        <a:xfrm>
          <a:off x="0" y="0"/>
          <a:ext cx="0" cy="0"/>
          <a:chOff x="0" y="0"/>
          <a:chExt cx="0" cy="0"/>
        </a:xfrm>
      </p:grpSpPr>
      <p:sp>
        <p:nvSpPr>
          <p:cNvPr id="689" name="Shape 68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Q2</a:t>
            </a:r>
          </a:p>
        </p:txBody>
      </p:sp>
      <p:sp>
        <p:nvSpPr>
          <p:cNvPr id="690" name="Shape 69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What’s the point of having a varying range between numbers?</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Q2</a:t>
            </a:r>
          </a:p>
        </p:txBody>
      </p:sp>
      <p:sp>
        <p:nvSpPr>
          <p:cNvPr id="696" name="Shape 69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As numbers increase, significance of smaller values decrease</a:t>
            </a:r>
          </a:p>
          <a:p>
            <a:pPr indent="-228600" lvl="1" marL="914400" rtl="0">
              <a:spcBef>
                <a:spcPts val="0"/>
              </a:spcBef>
            </a:pPr>
            <a:r>
              <a:rPr lang="en"/>
              <a:t>Value of 1 relative to 10 is quite significant</a:t>
            </a:r>
          </a:p>
          <a:p>
            <a:pPr indent="-228600" lvl="1" marL="914400" rtl="0">
              <a:spcBef>
                <a:spcPts val="0"/>
              </a:spcBef>
            </a:pPr>
            <a:r>
              <a:rPr lang="en"/>
              <a:t>Value of 1 relative to 10</a:t>
            </a:r>
            <a:r>
              <a:rPr baseline="30000" lang="en"/>
              <a:t>9</a:t>
            </a:r>
            <a:r>
              <a:rPr lang="en"/>
              <a:t> is insignificant</a:t>
            </a:r>
          </a:p>
          <a:p>
            <a:pPr lvl="0" rtl="0">
              <a:spcBef>
                <a:spcPts val="0"/>
              </a:spcBef>
              <a:buNone/>
            </a:pPr>
            <a:r>
              <a:t/>
            </a:r>
            <a:endParaRPr/>
          </a:p>
          <a:p>
            <a:pPr indent="0" lvl="0" marL="0" rtl="0">
              <a:spcBef>
                <a:spcPts val="0"/>
              </a:spcBef>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0" name="Shape 700"/>
        <p:cNvGrpSpPr/>
        <p:nvPr/>
      </p:nvGrpSpPr>
      <p:grpSpPr>
        <a:xfrm>
          <a:off x="0" y="0"/>
          <a:ext cx="0" cy="0"/>
          <a:chOff x="0" y="0"/>
          <a:chExt cx="0" cy="0"/>
        </a:xfrm>
      </p:grpSpPr>
      <p:sp>
        <p:nvSpPr>
          <p:cNvPr id="701" name="Shape 70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Q2</a:t>
            </a:r>
          </a:p>
        </p:txBody>
      </p:sp>
      <p:sp>
        <p:nvSpPr>
          <p:cNvPr id="702" name="Shape 70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As numbers increase, significance of smaller values decrease</a:t>
            </a:r>
          </a:p>
          <a:p>
            <a:pPr indent="-228600" lvl="1" marL="914400" rtl="0">
              <a:spcBef>
                <a:spcPts val="0"/>
              </a:spcBef>
            </a:pPr>
            <a:r>
              <a:rPr lang="en"/>
              <a:t>Value of 1 relative to 10 is quite significant</a:t>
            </a:r>
          </a:p>
          <a:p>
            <a:pPr indent="-228600" lvl="1" marL="914400" rtl="0">
              <a:spcBef>
                <a:spcPts val="0"/>
              </a:spcBef>
            </a:pPr>
            <a:r>
              <a:rPr lang="en"/>
              <a:t>Value of 1 relative to 10</a:t>
            </a:r>
            <a:r>
              <a:rPr baseline="30000" lang="en"/>
              <a:t>9</a:t>
            </a:r>
            <a:r>
              <a:rPr lang="en"/>
              <a:t> is insignificant</a:t>
            </a:r>
          </a:p>
          <a:p>
            <a:pPr lvl="0" rtl="0">
              <a:spcBef>
                <a:spcPts val="0"/>
              </a:spcBef>
              <a:buNone/>
            </a:pPr>
            <a:r>
              <a:t/>
            </a:r>
            <a:endParaRPr/>
          </a:p>
          <a:p>
            <a:pPr indent="-228600" lvl="0" marL="457200" rtl="0">
              <a:spcBef>
                <a:spcPts val="0"/>
              </a:spcBef>
            </a:pPr>
            <a:r>
              <a:rPr lang="en"/>
              <a:t>Floating point allows representation of very large numbers by losing precision</a:t>
            </a:r>
          </a:p>
          <a:p>
            <a:pPr indent="-228600" lvl="1" marL="914400" rtl="0">
              <a:spcBef>
                <a:spcPts val="0"/>
              </a:spcBef>
            </a:pPr>
            <a:r>
              <a:rPr lang="en"/>
              <a:t>Accomplished by each bit contributing a value that increases along with the exponent of the number</a:t>
            </a:r>
          </a:p>
          <a:p>
            <a:pPr indent="0" lvl="0" marL="0" rtl="0">
              <a:spcBef>
                <a:spcPts val="0"/>
              </a:spcBef>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6" name="Shape 706"/>
        <p:cNvGrpSpPr/>
        <p:nvPr/>
      </p:nvGrpSpPr>
      <p:grpSpPr>
        <a:xfrm>
          <a:off x="0" y="0"/>
          <a:ext cx="0" cy="0"/>
          <a:chOff x="0" y="0"/>
          <a:chExt cx="0" cy="0"/>
        </a:xfrm>
      </p:grpSpPr>
      <p:sp>
        <p:nvSpPr>
          <p:cNvPr id="707" name="Shape 70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Q3</a:t>
            </a:r>
          </a:p>
        </p:txBody>
      </p:sp>
      <p:sp>
        <p:nvSpPr>
          <p:cNvPr id="708" name="Shape 70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Under what circumstances will a compiler perform optimization?</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2" name="Shape 712"/>
        <p:cNvGrpSpPr/>
        <p:nvPr/>
      </p:nvGrpSpPr>
      <p:grpSpPr>
        <a:xfrm>
          <a:off x="0" y="0"/>
          <a:ext cx="0" cy="0"/>
          <a:chOff x="0" y="0"/>
          <a:chExt cx="0" cy="0"/>
        </a:xfrm>
      </p:grpSpPr>
      <p:sp>
        <p:nvSpPr>
          <p:cNvPr id="713" name="Shape 71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Q3</a:t>
            </a:r>
          </a:p>
        </p:txBody>
      </p:sp>
      <p:sp>
        <p:nvSpPr>
          <p:cNvPr id="714" name="Shape 71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Under what circumstances will a compiler perform optimization?</a:t>
            </a:r>
          </a:p>
          <a:p>
            <a:pPr lvl="0" rtl="0">
              <a:spcBef>
                <a:spcPts val="0"/>
              </a:spcBef>
              <a:buNone/>
            </a:pPr>
            <a:r>
              <a:t/>
            </a:r>
            <a:endParaRPr/>
          </a:p>
          <a:p>
            <a:pPr lvl="0" rtl="0">
              <a:spcBef>
                <a:spcPts val="0"/>
              </a:spcBef>
              <a:buNone/>
            </a:pPr>
            <a:r>
              <a:rPr lang="en"/>
              <a:t>Only when the compiler is </a:t>
            </a:r>
            <a:r>
              <a:rPr i="1" lang="en"/>
              <a:t>sure</a:t>
            </a:r>
            <a:r>
              <a:rPr lang="en"/>
              <a:t> the behavior would be the same as the un-optimized case.</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8" name="Shape 718"/>
        <p:cNvGrpSpPr/>
        <p:nvPr/>
      </p:nvGrpSpPr>
      <p:grpSpPr>
        <a:xfrm>
          <a:off x="0" y="0"/>
          <a:ext cx="0" cy="0"/>
          <a:chOff x="0" y="0"/>
          <a:chExt cx="0" cy="0"/>
        </a:xfrm>
      </p:grpSpPr>
      <p:sp>
        <p:nvSpPr>
          <p:cNvPr id="719" name="Shape 71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Q3</a:t>
            </a:r>
          </a:p>
        </p:txBody>
      </p:sp>
      <p:sp>
        <p:nvSpPr>
          <p:cNvPr id="720" name="Shape 72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Under what circumstances will a compiler perform optimization?</a:t>
            </a:r>
          </a:p>
          <a:p>
            <a:pPr lvl="0" rtl="0">
              <a:spcBef>
                <a:spcPts val="0"/>
              </a:spcBef>
              <a:buNone/>
            </a:pPr>
            <a:r>
              <a:t/>
            </a:r>
            <a:endParaRPr/>
          </a:p>
          <a:p>
            <a:pPr lvl="0" rtl="0">
              <a:spcBef>
                <a:spcPts val="0"/>
              </a:spcBef>
              <a:buNone/>
            </a:pPr>
            <a:r>
              <a:rPr lang="en"/>
              <a:t>Only when the compiler is </a:t>
            </a:r>
            <a:r>
              <a:rPr i="1" lang="en"/>
              <a:t>sure</a:t>
            </a:r>
            <a:r>
              <a:rPr lang="en"/>
              <a:t> the behavior would be the same as the un-optimized case.</a:t>
            </a:r>
          </a:p>
          <a:p>
            <a:pPr lvl="0" rtl="0">
              <a:spcBef>
                <a:spcPts val="0"/>
              </a:spcBef>
              <a:buNone/>
            </a:pPr>
            <a:r>
              <a:t/>
            </a:r>
            <a:endParaRPr/>
          </a:p>
          <a:p>
            <a:pPr lvl="0" rtl="0">
              <a:spcBef>
                <a:spcPts val="0"/>
              </a:spcBef>
              <a:buNone/>
            </a:pPr>
            <a:r>
              <a:rPr lang="en"/>
              <a:t>Is this</a:t>
            </a:r>
          </a:p>
          <a:p>
            <a:pPr indent="0" lvl="0" marL="457200" rtl="0">
              <a:spcBef>
                <a:spcPts val="0"/>
              </a:spcBef>
              <a:buNone/>
            </a:pPr>
            <a:r>
              <a:rPr lang="en">
                <a:latin typeface="Inconsolata"/>
                <a:ea typeface="Inconsolata"/>
                <a:cs typeface="Inconsolata"/>
                <a:sym typeface="Inconsolata"/>
              </a:rPr>
              <a:t>*xp += *yp;</a:t>
            </a:r>
          </a:p>
          <a:p>
            <a:pPr indent="0" lvl="0" marL="457200" rtl="0">
              <a:spcBef>
                <a:spcPts val="0"/>
              </a:spcBef>
              <a:buNone/>
            </a:pPr>
            <a:r>
              <a:rPr lang="en">
                <a:latin typeface="Inconsolata"/>
                <a:ea typeface="Inconsolata"/>
                <a:cs typeface="Inconsolata"/>
                <a:sym typeface="Inconsolata"/>
              </a:rPr>
              <a:t>*xp += *yp;</a:t>
            </a:r>
          </a:p>
          <a:p>
            <a:pPr indent="0" lvl="0" marL="0" rtl="0">
              <a:spcBef>
                <a:spcPts val="0"/>
              </a:spcBef>
              <a:buNone/>
            </a:pPr>
            <a:r>
              <a:rPr lang="en"/>
              <a:t>the same as this?</a:t>
            </a:r>
          </a:p>
          <a:p>
            <a:pPr indent="0" lvl="0" marL="457200" rtl="0">
              <a:spcBef>
                <a:spcPts val="0"/>
              </a:spcBef>
              <a:buNone/>
            </a:pPr>
            <a:r>
              <a:rPr lang="en">
                <a:latin typeface="Inconsolata"/>
                <a:ea typeface="Inconsolata"/>
                <a:cs typeface="Inconsolata"/>
                <a:sym typeface="Inconsolata"/>
              </a:rPr>
              <a:t>*xp += 2 * (*yp);</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4" name="Shape 724"/>
        <p:cNvGrpSpPr/>
        <p:nvPr/>
      </p:nvGrpSpPr>
      <p:grpSpPr>
        <a:xfrm>
          <a:off x="0" y="0"/>
          <a:ext cx="0" cy="0"/>
          <a:chOff x="0" y="0"/>
          <a:chExt cx="0" cy="0"/>
        </a:xfrm>
      </p:grpSpPr>
      <p:sp>
        <p:nvSpPr>
          <p:cNvPr id="725" name="Shape 72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Q3</a:t>
            </a:r>
          </a:p>
        </p:txBody>
      </p:sp>
      <p:sp>
        <p:nvSpPr>
          <p:cNvPr id="726" name="Shape 72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Under what circumstances will a compiler perform optimization?</a:t>
            </a:r>
          </a:p>
          <a:p>
            <a:pPr lvl="0" rtl="0">
              <a:spcBef>
                <a:spcPts val="0"/>
              </a:spcBef>
              <a:buNone/>
            </a:pPr>
            <a:r>
              <a:t/>
            </a:r>
            <a:endParaRPr/>
          </a:p>
          <a:p>
            <a:pPr lvl="0" rtl="0">
              <a:spcBef>
                <a:spcPts val="0"/>
              </a:spcBef>
              <a:buNone/>
            </a:pPr>
            <a:r>
              <a:rPr lang="en"/>
              <a:t>Only when the compiler is </a:t>
            </a:r>
            <a:r>
              <a:rPr i="1" lang="en"/>
              <a:t>sure</a:t>
            </a:r>
            <a:r>
              <a:rPr lang="en"/>
              <a:t> the behavior would be the same as the un-optimized case.</a:t>
            </a:r>
          </a:p>
          <a:p>
            <a:pPr lvl="0" rtl="0">
              <a:spcBef>
                <a:spcPts val="0"/>
              </a:spcBef>
              <a:buNone/>
            </a:pPr>
            <a:r>
              <a:t/>
            </a:r>
            <a:endParaRPr/>
          </a:p>
          <a:p>
            <a:pPr lvl="0" rtl="0">
              <a:spcBef>
                <a:spcPts val="0"/>
              </a:spcBef>
              <a:buNone/>
            </a:pPr>
            <a:r>
              <a:rPr lang="en"/>
              <a:t>Is this</a:t>
            </a:r>
          </a:p>
          <a:p>
            <a:pPr indent="0" lvl="0" marL="457200" rtl="0">
              <a:spcBef>
                <a:spcPts val="0"/>
              </a:spcBef>
              <a:buNone/>
            </a:pPr>
            <a:r>
              <a:rPr lang="en">
                <a:latin typeface="Inconsolata"/>
                <a:ea typeface="Inconsolata"/>
                <a:cs typeface="Inconsolata"/>
                <a:sym typeface="Inconsolata"/>
              </a:rPr>
              <a:t>*xp += *yp;						</a:t>
            </a:r>
            <a:r>
              <a:rPr lang="en"/>
              <a:t>Not if</a:t>
            </a:r>
            <a:r>
              <a:rPr lang="en">
                <a:latin typeface="Inconsolata"/>
                <a:ea typeface="Inconsolata"/>
                <a:cs typeface="Inconsolata"/>
                <a:sym typeface="Inconsolata"/>
              </a:rPr>
              <a:t> xp == yp</a:t>
            </a:r>
          </a:p>
          <a:p>
            <a:pPr indent="0" lvl="0" marL="457200" rtl="0">
              <a:spcBef>
                <a:spcPts val="0"/>
              </a:spcBef>
              <a:buNone/>
            </a:pPr>
            <a:r>
              <a:rPr lang="en">
                <a:latin typeface="Inconsolata"/>
                <a:ea typeface="Inconsolata"/>
                <a:cs typeface="Inconsolata"/>
                <a:sym typeface="Inconsolata"/>
              </a:rPr>
              <a:t>*xp += *yp;						</a:t>
            </a:r>
            <a:r>
              <a:rPr lang="en"/>
              <a:t>Then the result is</a:t>
            </a:r>
            <a:r>
              <a:rPr lang="en">
                <a:latin typeface="Inconsolata"/>
                <a:ea typeface="Inconsolata"/>
                <a:cs typeface="Inconsolata"/>
                <a:sym typeface="Inconsolata"/>
              </a:rPr>
              <a:t> *xp += 3 * (*xp)</a:t>
            </a:r>
          </a:p>
          <a:p>
            <a:pPr indent="0" lvl="0" marL="0" rtl="0">
              <a:spcBef>
                <a:spcPts val="0"/>
              </a:spcBef>
              <a:buNone/>
            </a:pPr>
            <a:r>
              <a:rPr lang="en"/>
              <a:t>the same as this?</a:t>
            </a:r>
          </a:p>
          <a:p>
            <a:pPr indent="0" lvl="0" marL="457200" rtl="0">
              <a:spcBef>
                <a:spcPts val="0"/>
              </a:spcBef>
              <a:buNone/>
            </a:pPr>
            <a:r>
              <a:rPr lang="en">
                <a:latin typeface="Inconsolata"/>
                <a:ea typeface="Inconsolata"/>
                <a:cs typeface="Inconsolata"/>
                <a:sym typeface="Inconsolata"/>
              </a:rPr>
              <a:t>*xp += 2 * (*yp);</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0" name="Shape 730"/>
        <p:cNvGrpSpPr/>
        <p:nvPr/>
      </p:nvGrpSpPr>
      <p:grpSpPr>
        <a:xfrm>
          <a:off x="0" y="0"/>
          <a:ext cx="0" cy="0"/>
          <a:chOff x="0" y="0"/>
          <a:chExt cx="0" cy="0"/>
        </a:xfrm>
      </p:grpSpPr>
      <p:sp>
        <p:nvSpPr>
          <p:cNvPr id="731" name="Shape 73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Q4</a:t>
            </a:r>
          </a:p>
        </p:txBody>
      </p:sp>
      <p:sp>
        <p:nvSpPr>
          <p:cNvPr id="732" name="Shape 73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a:t>How can you tell if an optimization is useful in the long run?</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6" name="Shape 736"/>
        <p:cNvGrpSpPr/>
        <p:nvPr/>
      </p:nvGrpSpPr>
      <p:grpSpPr>
        <a:xfrm>
          <a:off x="0" y="0"/>
          <a:ext cx="0" cy="0"/>
          <a:chOff x="0" y="0"/>
          <a:chExt cx="0" cy="0"/>
        </a:xfrm>
      </p:grpSpPr>
      <p:sp>
        <p:nvSpPr>
          <p:cNvPr id="737" name="Shape 73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Q4</a:t>
            </a:r>
          </a:p>
        </p:txBody>
      </p:sp>
      <p:sp>
        <p:nvSpPr>
          <p:cNvPr id="738" name="Shape 73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How can you tell if an optimization is useful in the long run?</a:t>
            </a:r>
          </a:p>
          <a:p>
            <a:pPr lvl="0" rtl="0">
              <a:spcBef>
                <a:spcPts val="0"/>
              </a:spcBef>
              <a:buNone/>
            </a:pPr>
            <a:r>
              <a:t/>
            </a:r>
            <a:endParaRPr/>
          </a:p>
          <a:p>
            <a:pPr lvl="0" rtl="0">
              <a:spcBef>
                <a:spcPts val="0"/>
              </a:spcBef>
              <a:buNone/>
            </a:pPr>
            <a:r>
              <a:rPr lang="en"/>
              <a:t>Use Amdahl’s Law!</a:t>
            </a:r>
          </a:p>
          <a:p>
            <a:pPr lvl="0" rtl="0">
              <a:spcBef>
                <a:spcPts val="0"/>
              </a:spcBef>
              <a:buNone/>
            </a:pPr>
            <a:r>
              <a:rPr lang="en"/>
              <a:t>a = what fraction of your program is the hog</a:t>
            </a:r>
          </a:p>
          <a:p>
            <a:pPr lvl="0" rtl="0">
              <a:spcBef>
                <a:spcPts val="0"/>
              </a:spcBef>
              <a:buNone/>
            </a:pPr>
            <a:r>
              <a:rPr lang="en"/>
              <a:t>k = hog speedup factor</a:t>
            </a:r>
          </a:p>
          <a:p>
            <a:pPr lvl="0" rtl="0">
              <a:spcBef>
                <a:spcPts val="0"/>
              </a:spcBef>
              <a:buNone/>
            </a:pPr>
            <a:r>
              <a:t/>
            </a:r>
            <a:endParaRPr/>
          </a:p>
          <a:p>
            <a:pPr lvl="0" rtl="0">
              <a:spcBef>
                <a:spcPts val="0"/>
              </a:spcBef>
              <a:buNone/>
            </a:pPr>
            <a:r>
              <a:rPr lang="en" sz="2400"/>
              <a:t>Speedup = </a:t>
            </a:r>
          </a:p>
        </p:txBody>
      </p:sp>
      <p:pic>
        <p:nvPicPr>
          <p:cNvPr id="739" name="Shape 739"/>
          <p:cNvPicPr preferRelativeResize="0"/>
          <p:nvPr/>
        </p:nvPicPr>
        <p:blipFill>
          <a:blip r:embed="rId3">
            <a:alphaModFix amt="67000"/>
          </a:blip>
          <a:stretch>
            <a:fillRect/>
          </a:stretch>
        </p:blipFill>
        <p:spPr>
          <a:xfrm>
            <a:off x="2131437" y="2799387"/>
            <a:ext cx="2173574" cy="1312074"/>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sp>
        <p:nvSpPr>
          <p:cNvPr id="744" name="Shape 74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Q4</a:t>
            </a:r>
          </a:p>
        </p:txBody>
      </p:sp>
      <p:sp>
        <p:nvSpPr>
          <p:cNvPr id="745" name="Shape 74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How can you tell if an optimization is useful in the long run?</a:t>
            </a:r>
          </a:p>
          <a:p>
            <a:pPr lvl="0" rtl="0">
              <a:spcBef>
                <a:spcPts val="0"/>
              </a:spcBef>
              <a:buNone/>
            </a:pPr>
            <a:r>
              <a:t/>
            </a:r>
            <a:endParaRPr/>
          </a:p>
          <a:p>
            <a:pPr lvl="0" rtl="0">
              <a:spcBef>
                <a:spcPts val="0"/>
              </a:spcBef>
              <a:buClr>
                <a:schemeClr val="dk1"/>
              </a:buClr>
              <a:buSzPct val="61111"/>
              <a:buFont typeface="Arial"/>
              <a:buNone/>
            </a:pPr>
            <a:r>
              <a:rPr lang="en"/>
              <a:t>Example:</a:t>
            </a:r>
          </a:p>
          <a:p>
            <a:pPr lvl="0" rtl="0">
              <a:spcBef>
                <a:spcPts val="0"/>
              </a:spcBef>
              <a:buClr>
                <a:schemeClr val="dk1"/>
              </a:buClr>
              <a:buSzPct val="61111"/>
              <a:buFont typeface="Arial"/>
              <a:buNone/>
            </a:pPr>
            <a:r>
              <a:rPr lang="en"/>
              <a:t>Speedup half of your program (a = 0.5) to be twice as fast (k = 2)</a:t>
            </a:r>
          </a:p>
          <a:p>
            <a:pPr lvl="0" rtl="0">
              <a:spcBef>
                <a:spcPts val="0"/>
              </a:spcBef>
              <a:buClr>
                <a:schemeClr val="dk1"/>
              </a:buClr>
              <a:buSzPct val="61111"/>
              <a:buFont typeface="Arial"/>
              <a:buNone/>
            </a:pPr>
            <a:r>
              <a:rPr lang="en"/>
              <a:t>Total speedup is only 1.33!</a:t>
            </a:r>
          </a:p>
          <a:p>
            <a:pPr lvl="0" rtl="0">
              <a:spcBef>
                <a:spcPts val="0"/>
              </a:spcBef>
              <a:buNone/>
            </a:pPr>
            <a:r>
              <a:t/>
            </a:r>
            <a:endParaRPr/>
          </a:p>
          <a:p>
            <a:pPr lvl="0" rtl="0">
              <a:spcBef>
                <a:spcPts val="0"/>
              </a:spcBef>
              <a:buNone/>
            </a:pPr>
            <a:r>
              <a:t/>
            </a:r>
            <a:endParaRPr sz="2400"/>
          </a:p>
        </p:txBody>
      </p:sp>
      <p:pic>
        <p:nvPicPr>
          <p:cNvPr id="746" name="Shape 746"/>
          <p:cNvPicPr preferRelativeResize="0"/>
          <p:nvPr/>
        </p:nvPicPr>
        <p:blipFill>
          <a:blip r:embed="rId3">
            <a:alphaModFix amt="67000"/>
          </a:blip>
          <a:stretch>
            <a:fillRect/>
          </a:stretch>
        </p:blipFill>
        <p:spPr>
          <a:xfrm>
            <a:off x="2131437" y="2799387"/>
            <a:ext cx="2173574" cy="1312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