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4" r:id="rId1"/>
  </p:sldMasterIdLst>
  <p:notesMasterIdLst>
    <p:notesMasterId r:id="rId24"/>
  </p:notesMasterIdLst>
  <p:handoutMasterIdLst>
    <p:handoutMasterId r:id="rId25"/>
  </p:handoutMasterIdLst>
  <p:sldIdLst>
    <p:sldId id="374" r:id="rId2"/>
    <p:sldId id="375" r:id="rId3"/>
    <p:sldId id="376" r:id="rId4"/>
    <p:sldId id="377" r:id="rId5"/>
    <p:sldId id="378" r:id="rId6"/>
    <p:sldId id="379" r:id="rId7"/>
    <p:sldId id="380" r:id="rId8"/>
    <p:sldId id="361" r:id="rId9"/>
    <p:sldId id="365" r:id="rId10"/>
    <p:sldId id="366" r:id="rId11"/>
    <p:sldId id="367" r:id="rId12"/>
    <p:sldId id="364" r:id="rId13"/>
    <p:sldId id="355" r:id="rId14"/>
    <p:sldId id="370" r:id="rId15"/>
    <p:sldId id="371" r:id="rId16"/>
    <p:sldId id="372" r:id="rId17"/>
    <p:sldId id="373" r:id="rId18"/>
    <p:sldId id="356" r:id="rId19"/>
    <p:sldId id="357" r:id="rId20"/>
    <p:sldId id="369" r:id="rId21"/>
    <p:sldId id="358" r:id="rId22"/>
    <p:sldId id="350"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ern="1200">
        <a:solidFill>
          <a:schemeClr val="tx1"/>
        </a:solidFill>
        <a:latin typeface="Times New Roman"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208">
          <p15:clr>
            <a:srgbClr val="A4A3A4"/>
          </p15:clr>
        </p15:guide>
        <p15:guide id="2" pos="32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8300"/>
    <a:srgbClr val="CC9900"/>
    <a:srgbClr val="9D7429"/>
    <a:srgbClr val="0033CC"/>
    <a:srgbClr val="FF3300"/>
    <a:srgbClr val="663300"/>
    <a:srgbClr val="800000"/>
    <a:srgbClr val="644A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5"/>
    <p:restoredTop sz="94670"/>
  </p:normalViewPr>
  <p:slideViewPr>
    <p:cSldViewPr>
      <p:cViewPr>
        <p:scale>
          <a:sx n="105" d="100"/>
          <a:sy n="105" d="100"/>
        </p:scale>
        <p:origin x="2032" y="272"/>
      </p:cViewPr>
      <p:guideLst>
        <p:guide orient="horz" pos="2208"/>
        <p:guide pos="32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32"/>
    </p:cViewPr>
  </p:sorterViewPr>
  <p:notesViewPr>
    <p:cSldViewPr>
      <p:cViewPr varScale="1">
        <p:scale>
          <a:sx n="54" d="100"/>
          <a:sy n="54" d="100"/>
        </p:scale>
        <p:origin x="-112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49507"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149508"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495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EF9721D3-2BA0-FF4F-8787-DED53885DAE0}" type="slidenum">
              <a:rPr lang="en-US"/>
              <a:pPr>
                <a:defRPr/>
              </a:pPr>
              <a:t>‹#›</a:t>
            </a:fld>
            <a:endParaRPr lang="en-US"/>
          </a:p>
        </p:txBody>
      </p:sp>
    </p:spTree>
    <p:extLst>
      <p:ext uri="{BB962C8B-B14F-4D97-AF65-F5344CB8AC3E}">
        <p14:creationId xmlns:p14="http://schemas.microsoft.com/office/powerpoint/2010/main" val="2120336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9EDCE36A-CB5E-3441-9045-421A67F6338E}" type="slidenum">
              <a:rPr lang="en-US"/>
              <a:pPr>
                <a:defRPr/>
              </a:pPr>
              <a:t>‹#›</a:t>
            </a:fld>
            <a:endParaRPr lang="en-US"/>
          </a:p>
        </p:txBody>
      </p:sp>
    </p:spTree>
    <p:extLst>
      <p:ext uri="{BB962C8B-B14F-4D97-AF65-F5344CB8AC3E}">
        <p14:creationId xmlns:p14="http://schemas.microsoft.com/office/powerpoint/2010/main" val="1870207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502DEF8E-9B80-DE4C-86E6-1A4975CFF63C}" type="slidenum">
              <a:rPr lang="en-US" altLang="en-US"/>
              <a:pPr/>
              <a:t>0</a:t>
            </a:fld>
            <a:endParaRPr lang="en-US" altLang="en-US"/>
          </a:p>
        </p:txBody>
      </p:sp>
      <p:sp>
        <p:nvSpPr>
          <p:cNvPr id="6146"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143533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5A80A8-47C0-854E-84EB-E8CD865D7588}" type="slidenum">
              <a:rPr lang="en-US"/>
              <a:pPr>
                <a:defRPr/>
              </a:pPr>
              <a:t>9</a:t>
            </a:fld>
            <a:endParaRPr lang="en-US"/>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685942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E057EE8-E646-424C-8C7B-7FA9469A2D10}" type="slidenum">
              <a:rPr lang="en-US"/>
              <a:pPr>
                <a:defRPr/>
              </a:pPr>
              <a:t>10</a:t>
            </a:fld>
            <a:endParaRPr lang="en-US"/>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9482544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F25AE6-56B8-3549-8B38-99FEC2BB5A40}" type="slidenum">
              <a:rPr lang="en-US"/>
              <a:pPr>
                <a:defRPr/>
              </a:pPr>
              <a:t>11</a:t>
            </a:fld>
            <a:endParaRPr lang="en-US"/>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eaLnBrk="1" hangingPunct="1">
              <a:defRPr/>
            </a:pPr>
            <a:r>
              <a:rPr lang="en-US" smtClean="0">
                <a:cs typeface="+mn-cs"/>
              </a:rPr>
              <a:t>The first term measures the increase in assets, which is based on the capital intensity ratio. The second and third terms capture the increase in liabilities and equity, respectively. </a:t>
            </a:r>
          </a:p>
        </p:txBody>
      </p:sp>
    </p:spTree>
    <p:extLst>
      <p:ext uri="{BB962C8B-B14F-4D97-AF65-F5344CB8AC3E}">
        <p14:creationId xmlns:p14="http://schemas.microsoft.com/office/powerpoint/2010/main" val="836127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D68382-8474-4A4D-BB48-06E2501D1320}" type="slidenum">
              <a:rPr lang="en-US"/>
              <a:pPr>
                <a:defRPr/>
              </a:pPr>
              <a:t>12</a:t>
            </a:fld>
            <a:endParaRPr lang="en-US"/>
          </a:p>
        </p:txBody>
      </p:sp>
      <p:sp>
        <p:nvSpPr>
          <p:cNvPr id="217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709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56525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EFB7E42-45A6-A548-A34A-562975D779CE}" type="slidenum">
              <a:rPr lang="en-US"/>
              <a:pPr>
                <a:defRPr/>
              </a:pPr>
              <a:t>17</a:t>
            </a:fld>
            <a:endParaRPr lang="en-US"/>
          </a:p>
        </p:txBody>
      </p:sp>
      <p:sp>
        <p:nvSpPr>
          <p:cNvPr id="1955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5587" name="Rectangle 3"/>
          <p:cNvSpPr>
            <a:spLocks noGrp="1" noChangeArrowheads="1"/>
          </p:cNvSpPr>
          <p:nvPr>
            <p:ph type="body" idx="1"/>
          </p:nvPr>
        </p:nvSpPr>
        <p:spPr/>
        <p:txBody>
          <a:bodyPr/>
          <a:lstStyle/>
          <a:p>
            <a:pPr eaLnBrk="1" hangingPunct="1">
              <a:defRPr/>
            </a:pPr>
            <a:r>
              <a:rPr lang="en-US" smtClean="0">
                <a:cs typeface="+mn-cs"/>
              </a:rPr>
              <a:t>The information for these calculations is given in Table 3.13. This firm could grow assets at 9.65% without raising additional external capital.</a:t>
            </a:r>
          </a:p>
          <a:p>
            <a:pPr eaLnBrk="1" hangingPunct="1">
              <a:defRPr/>
            </a:pPr>
            <a:endParaRPr lang="en-US" smtClean="0">
              <a:cs typeface="+mn-cs"/>
            </a:endParaRPr>
          </a:p>
          <a:p>
            <a:pPr eaLnBrk="1" hangingPunct="1">
              <a:defRPr/>
            </a:pPr>
            <a:r>
              <a:rPr lang="en-US" smtClean="0">
                <a:cs typeface="+mn-cs"/>
              </a:rPr>
              <a:t>Relying solely on internally generated funds will increase equity (retained earnings are part of equity) and assets without an increase in debt. Consequently, the firm</a:t>
            </a:r>
            <a:r>
              <a:rPr lang="ja-JP" altLang="en-US" smtClean="0">
                <a:latin typeface="Arial"/>
                <a:cs typeface="+mn-cs"/>
              </a:rPr>
              <a:t>’</a:t>
            </a:r>
            <a:r>
              <a:rPr lang="en-US" smtClean="0">
                <a:cs typeface="+mn-cs"/>
              </a:rPr>
              <a:t>s leverage will decrease over time. If there is an optimal amount of leverage, as we will discuss in later chapters, then the firm may want to borrow to maintain that optimal level of leverage. This idea leads us to the sustainable growth rate.</a:t>
            </a:r>
          </a:p>
        </p:txBody>
      </p:sp>
    </p:spTree>
    <p:extLst>
      <p:ext uri="{BB962C8B-B14F-4D97-AF65-F5344CB8AC3E}">
        <p14:creationId xmlns:p14="http://schemas.microsoft.com/office/powerpoint/2010/main" val="64562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378E586-A2F1-5744-8EE9-2F50ACAC0B4B}" type="slidenum">
              <a:rPr lang="en-US"/>
              <a:pPr>
                <a:defRPr/>
              </a:pPr>
              <a:t>18</a:t>
            </a:fld>
            <a:endParaRPr lang="en-US"/>
          </a:p>
        </p:txBody>
      </p:sp>
      <p:sp>
        <p:nvSpPr>
          <p:cNvPr id="1976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7635" name="Rectangle 3"/>
          <p:cNvSpPr>
            <a:spLocks noGrp="1" noChangeArrowheads="1"/>
          </p:cNvSpPr>
          <p:nvPr>
            <p:ph type="body" idx="1"/>
          </p:nvPr>
        </p:nvSpPr>
        <p:spPr/>
        <p:txBody>
          <a:bodyPr/>
          <a:lstStyle/>
          <a:p>
            <a:pPr eaLnBrk="1" hangingPunct="1">
              <a:defRPr/>
            </a:pPr>
            <a:r>
              <a:rPr lang="en-US" smtClean="0">
                <a:cs typeface="+mn-cs"/>
              </a:rPr>
              <a:t>Note that no new equity is issued.</a:t>
            </a:r>
          </a:p>
          <a:p>
            <a:pPr eaLnBrk="1" hangingPunct="1">
              <a:defRPr/>
            </a:pPr>
            <a:endParaRPr lang="en-US" smtClean="0">
              <a:cs typeface="+mn-cs"/>
            </a:endParaRPr>
          </a:p>
          <a:p>
            <a:pPr eaLnBrk="1" hangingPunct="1">
              <a:defRPr/>
            </a:pPr>
            <a:r>
              <a:rPr lang="en-US" smtClean="0">
                <a:cs typeface="+mn-cs"/>
              </a:rPr>
              <a:t>The sustainable growth rate is substantially higher than the internal growth rate. This is because we are allowing the company to issue debt as well as use internal funds.</a:t>
            </a:r>
          </a:p>
          <a:p>
            <a:pPr eaLnBrk="1" hangingPunct="1">
              <a:defRPr/>
            </a:pPr>
            <a:endParaRPr lang="en-US" smtClean="0">
              <a:cs typeface="+mn-cs"/>
            </a:endParaRPr>
          </a:p>
          <a:p>
            <a:pPr eaLnBrk="1" hangingPunct="1">
              <a:defRPr/>
            </a:pPr>
            <a:r>
              <a:rPr lang="en-US" smtClean="0">
                <a:cs typeface="+mn-cs"/>
              </a:rPr>
              <a:t>Commonly, sustainable growth is calculated as only the numerator of our formula (ROE * b), but this assumes we calculate ROE based on beginning, rather than ending, equity.</a:t>
            </a:r>
          </a:p>
        </p:txBody>
      </p:sp>
    </p:spTree>
    <p:extLst>
      <p:ext uri="{BB962C8B-B14F-4D97-AF65-F5344CB8AC3E}">
        <p14:creationId xmlns:p14="http://schemas.microsoft.com/office/powerpoint/2010/main" val="1978293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D89C3F-4888-A944-B1EA-62A3FEEE985C}" type="slidenum">
              <a:rPr lang="en-US"/>
              <a:pPr>
                <a:defRPr/>
              </a:pPr>
              <a:t>20</a:t>
            </a:fld>
            <a:endParaRPr lang="en-US"/>
          </a:p>
        </p:txBody>
      </p:sp>
      <p:sp>
        <p:nvSpPr>
          <p:cNvPr id="199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9683" name="Rectangle 3"/>
          <p:cNvSpPr>
            <a:spLocks noGrp="1" noChangeArrowheads="1"/>
          </p:cNvSpPr>
          <p:nvPr>
            <p:ph type="body" idx="1"/>
          </p:nvPr>
        </p:nvSpPr>
        <p:spPr/>
        <p:txBody>
          <a:bodyPr/>
          <a:lstStyle/>
          <a:p>
            <a:pPr eaLnBrk="1" hangingPunct="1">
              <a:defRPr/>
            </a:pPr>
            <a:r>
              <a:rPr lang="en-US" smtClean="0">
                <a:cs typeface="+mn-cs"/>
              </a:rPr>
              <a:t>The first three components come from the ROE and the Du Pont identity.</a:t>
            </a:r>
          </a:p>
          <a:p>
            <a:pPr eaLnBrk="1" hangingPunct="1">
              <a:defRPr/>
            </a:pPr>
            <a:endParaRPr lang="en-US" smtClean="0">
              <a:cs typeface="+mn-cs"/>
            </a:endParaRPr>
          </a:p>
          <a:p>
            <a:pPr eaLnBrk="1" hangingPunct="1">
              <a:defRPr/>
            </a:pPr>
            <a:r>
              <a:rPr lang="en-US" smtClean="0">
                <a:cs typeface="+mn-cs"/>
              </a:rPr>
              <a:t>It is important to note at this point that growth is not the goal of a firm in and of itself. Growth is only important so long as it continues to maximize shareholder value.</a:t>
            </a:r>
          </a:p>
        </p:txBody>
      </p:sp>
    </p:spTree>
    <p:extLst>
      <p:ext uri="{BB962C8B-B14F-4D97-AF65-F5344CB8AC3E}">
        <p14:creationId xmlns:p14="http://schemas.microsoft.com/office/powerpoint/2010/main" val="1839401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2F896A-5D0B-1847-A0A8-53CDF6AB2A5D}" type="slidenum">
              <a:rPr lang="en-US"/>
              <a:pPr>
                <a:defRPr/>
              </a:pPr>
              <a:t>21</a:t>
            </a:fld>
            <a:endParaRPr lang="en-US"/>
          </a:p>
        </p:txBody>
      </p:sp>
      <p:sp>
        <p:nvSpPr>
          <p:cNvPr id="218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811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79278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96E3A9F4-C23C-AF4F-A1F8-3E2C8FEDE816}" type="slidenum">
              <a:rPr lang="en-US" altLang="en-US"/>
              <a:pPr/>
              <a:t>1</a:t>
            </a:fld>
            <a:endParaRPr lang="en-US" altLang="en-US"/>
          </a:p>
        </p:txBody>
      </p:sp>
      <p:sp>
        <p:nvSpPr>
          <p:cNvPr id="60418"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931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D35F1F4E-A429-CA41-9C84-91849CB67DB5}" type="slidenum">
              <a:rPr lang="en-US" altLang="en-US"/>
              <a:pPr/>
              <a:t>2</a:t>
            </a:fld>
            <a:endParaRPr lang="en-US" altLang="en-US"/>
          </a:p>
        </p:txBody>
      </p:sp>
      <p:sp>
        <p:nvSpPr>
          <p:cNvPr id="62466"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105299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8905E8B4-5F09-654A-BE41-0510487D6196}" type="slidenum">
              <a:rPr lang="en-US" altLang="en-US"/>
              <a:pPr/>
              <a:t>3</a:t>
            </a:fld>
            <a:endParaRPr lang="en-US" altLang="en-US"/>
          </a:p>
        </p:txBody>
      </p:sp>
      <p:sp>
        <p:nvSpPr>
          <p:cNvPr id="64514"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4307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17AF7A5A-5F76-8342-9D54-B6414BB8506A}" type="slidenum">
              <a:rPr lang="en-US" altLang="en-US"/>
              <a:pPr/>
              <a:t>4</a:t>
            </a:fld>
            <a:endParaRPr lang="en-US" altLang="en-US"/>
          </a:p>
        </p:txBody>
      </p:sp>
      <p:sp>
        <p:nvSpPr>
          <p:cNvPr id="66562"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23268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F37C84FC-922A-1048-A87D-6BF0D515189A}" type="slidenum">
              <a:rPr lang="en-US" altLang="en-US"/>
              <a:pPr/>
              <a:t>5</a:t>
            </a:fld>
            <a:endParaRPr lang="en-US" altLang="en-US"/>
          </a:p>
        </p:txBody>
      </p:sp>
      <p:sp>
        <p:nvSpPr>
          <p:cNvPr id="68610"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90671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Times New Roman" charset="0"/>
                <a:ea typeface="ＭＳ Ｐゴシック" charset="-128"/>
              </a:defRPr>
            </a:lvl1pPr>
            <a:lvl2pPr marL="742950" indent="-285750" defTabSz="930275">
              <a:defRPr>
                <a:solidFill>
                  <a:schemeClr val="tx1"/>
                </a:solidFill>
                <a:latin typeface="Times New Roman" charset="0"/>
                <a:ea typeface="ＭＳ Ｐゴシック" charset="-128"/>
              </a:defRPr>
            </a:lvl2pPr>
            <a:lvl3pPr marL="1143000" indent="-228600" defTabSz="930275">
              <a:defRPr>
                <a:solidFill>
                  <a:schemeClr val="tx1"/>
                </a:solidFill>
                <a:latin typeface="Times New Roman" charset="0"/>
                <a:ea typeface="ＭＳ Ｐゴシック" charset="-128"/>
              </a:defRPr>
            </a:lvl3pPr>
            <a:lvl4pPr marL="1600200" indent="-228600" defTabSz="930275">
              <a:defRPr>
                <a:solidFill>
                  <a:schemeClr val="tx1"/>
                </a:solidFill>
                <a:latin typeface="Times New Roman" charset="0"/>
                <a:ea typeface="ＭＳ Ｐゴシック" charset="-128"/>
              </a:defRPr>
            </a:lvl4pPr>
            <a:lvl5pPr marL="2057400" indent="-228600" defTabSz="930275">
              <a:defRPr>
                <a:solidFill>
                  <a:schemeClr val="tx1"/>
                </a:solidFill>
                <a:latin typeface="Times New Roman" charset="0"/>
                <a:ea typeface="ＭＳ Ｐゴシック" charset="-128"/>
              </a:defRPr>
            </a:lvl5pPr>
            <a:lvl6pPr marL="2514600" indent="-228600" defTabSz="930275"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defTabSz="930275"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defTabSz="930275"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defTabSz="930275" eaLnBrk="0" fontAlgn="base" hangingPunct="0">
              <a:spcBef>
                <a:spcPct val="0"/>
              </a:spcBef>
              <a:spcAft>
                <a:spcPct val="0"/>
              </a:spcAft>
              <a:defRPr>
                <a:solidFill>
                  <a:schemeClr val="tx1"/>
                </a:solidFill>
                <a:latin typeface="Times New Roman" charset="0"/>
                <a:ea typeface="ＭＳ Ｐゴシック" charset="-128"/>
              </a:defRPr>
            </a:lvl9pPr>
          </a:lstStyle>
          <a:p>
            <a:fld id="{0C2C1BB3-33FE-E649-9018-BD2EBBA9A71C}" type="slidenum">
              <a:rPr lang="en-US" altLang="en-US"/>
              <a:pPr/>
              <a:t>6</a:t>
            </a:fld>
            <a:endParaRPr lang="en-US" altLang="en-US"/>
          </a:p>
        </p:txBody>
      </p:sp>
      <p:sp>
        <p:nvSpPr>
          <p:cNvPr id="68610"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1647555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AC6427C-3CB2-964F-BBD3-DDF42FA67BA2}" type="slidenum">
              <a:rPr lang="en-US"/>
              <a:pPr>
                <a:defRPr/>
              </a:pPr>
              <a:t>7</a:t>
            </a:fld>
            <a:endParaRPr lang="en-US"/>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2122848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6727DC-F52E-6E4B-B57D-8B755FDA8E50}" type="slidenum">
              <a:rPr lang="en-US"/>
              <a:pPr>
                <a:defRPr/>
              </a:pPr>
              <a:t>8</a:t>
            </a:fld>
            <a:endParaRPr lang="en-US"/>
          </a:p>
        </p:txBody>
      </p:sp>
      <p:sp>
        <p:nvSpPr>
          <p:cNvPr id="1925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192515"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15814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381000" y="990600"/>
            <a:ext cx="76200" cy="5105400"/>
          </a:xfrm>
          <a:prstGeom prst="rect">
            <a:avLst/>
          </a:prstGeom>
          <a:solidFill>
            <a:schemeClr val="bg2"/>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nvGrpSpPr>
          <p:cNvPr id="5" name="Group 8"/>
          <p:cNvGrpSpPr>
            <a:grpSpLocks/>
          </p:cNvGrpSpPr>
          <p:nvPr/>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defRPr/>
              </a:pPr>
              <a:endParaRPr lang="en-US" sz="2400">
                <a:cs typeface="+mn-cs"/>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rot="10800000" wrap="none" anchor="ctr"/>
            <a:lstStyle/>
            <a:p>
              <a:pPr algn="ctr" eaLnBrk="1" hangingPunct="1">
                <a:defRPr/>
              </a:pPr>
              <a:endParaRPr lang="en-US" sz="2400">
                <a:cs typeface="+mn-cs"/>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sp>
        <p:nvSpPr>
          <p:cNvPr id="131075" name="Rectangle 3"/>
          <p:cNvSpPr>
            <a:spLocks noGrp="1" noChangeArrowheads="1"/>
          </p:cNvSpPr>
          <p:nvPr>
            <p:ph type="ctrTitle"/>
          </p:nvPr>
        </p:nvSpPr>
        <p:spPr>
          <a:xfrm>
            <a:off x="762000" y="1371600"/>
            <a:ext cx="7696200" cy="2057400"/>
          </a:xfrm>
        </p:spPr>
        <p:txBody>
          <a:bodyPr/>
          <a:lstStyle>
            <a:lvl1pPr>
              <a:defRPr sz="5400"/>
            </a:lvl1pPr>
          </a:lstStyle>
          <a:p>
            <a:pPr lvl="0"/>
            <a:r>
              <a:rPr lang="en-US" noProof="0" smtClean="0"/>
              <a:t>Click to edit Master title style</a:t>
            </a:r>
          </a:p>
        </p:txBody>
      </p:sp>
      <p:sp>
        <p:nvSpPr>
          <p:cNvPr id="131076" name="Rectangle 4"/>
          <p:cNvSpPr>
            <a:spLocks noGrp="1" noChangeArrowheads="1"/>
          </p:cNvSpPr>
          <p:nvPr>
            <p:ph type="subTitle" idx="1"/>
          </p:nvPr>
        </p:nvSpPr>
        <p:spPr>
          <a:xfrm>
            <a:off x="762000" y="3765550"/>
            <a:ext cx="7696200" cy="2057400"/>
          </a:xfrm>
        </p:spPr>
        <p:txBody>
          <a:bodyPr/>
          <a:lstStyle>
            <a:lvl1pPr marL="0" indent="0">
              <a:buFont typeface="Wingdings" charset="0"/>
              <a:buNone/>
              <a:defRPr sz="2800">
                <a:latin typeface="Arial" charset="0"/>
              </a:defRPr>
            </a:lvl1pPr>
          </a:lstStyle>
          <a:p>
            <a:pPr lvl="0"/>
            <a:r>
              <a:rPr lang="en-US" noProof="0" smtClean="0"/>
              <a:t>Click to edit Master subtitle style</a:t>
            </a:r>
          </a:p>
        </p:txBody>
      </p:sp>
      <p:sp>
        <p:nvSpPr>
          <p:cNvPr id="12" name="Rectangle 5"/>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3" name="Rectangle 6"/>
          <p:cNvSpPr>
            <a:spLocks noGrp="1" noChangeArrowheads="1"/>
          </p:cNvSpPr>
          <p:nvPr>
            <p:ph type="ftr" sz="quarter" idx="11"/>
          </p:nvPr>
        </p:nvSpPr>
        <p:spPr/>
        <p:txBody>
          <a:bodyPr/>
          <a:lstStyle>
            <a:lvl1pPr>
              <a:defRPr/>
            </a:lvl1pPr>
          </a:lstStyle>
          <a:p>
            <a:pPr>
              <a:defRPr/>
            </a:pPr>
            <a:endParaRPr lang="en-US"/>
          </a:p>
        </p:txBody>
      </p:sp>
      <p:sp>
        <p:nvSpPr>
          <p:cNvPr id="14" name="Rectangle 7"/>
          <p:cNvSpPr>
            <a:spLocks noGrp="1" noChangeArrowheads="1"/>
          </p:cNvSpPr>
          <p:nvPr>
            <p:ph type="sldNum" sz="quarter" idx="12"/>
          </p:nvPr>
        </p:nvSpPr>
        <p:spPr>
          <a:xfrm>
            <a:off x="6553200" y="6248400"/>
            <a:ext cx="2133600" cy="457200"/>
          </a:xfrm>
        </p:spPr>
        <p:txBody>
          <a:bodyPr/>
          <a:lstStyle>
            <a:lvl1pPr>
              <a:defRPr b="1"/>
            </a:lvl1pPr>
          </a:lstStyle>
          <a:p>
            <a:pPr>
              <a:defRPr/>
            </a:pPr>
            <a:fld id="{5F9436BD-99FE-D94F-B7C6-5741E24213CD}" type="slidenum">
              <a:rPr lang="en-US"/>
              <a:pPr>
                <a:defRPr/>
              </a:pPr>
              <a:t>‹#›</a:t>
            </a:fld>
            <a:endParaRPr lang="en-US"/>
          </a:p>
        </p:txBody>
      </p:sp>
    </p:spTree>
    <p:extLst>
      <p:ext uri="{BB962C8B-B14F-4D97-AF65-F5344CB8AC3E}">
        <p14:creationId xmlns:p14="http://schemas.microsoft.com/office/powerpoint/2010/main" val="2689131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36C8FEE-84A3-9C47-A056-DDA0A0EE0A0E}" type="slidenum">
              <a:rPr lang="en-US"/>
              <a:pPr>
                <a:defRPr/>
              </a:pPr>
              <a:t>‹#›</a:t>
            </a:fld>
            <a:endParaRPr lang="en-US"/>
          </a:p>
        </p:txBody>
      </p:sp>
    </p:spTree>
    <p:extLst>
      <p:ext uri="{BB962C8B-B14F-4D97-AF65-F5344CB8AC3E}">
        <p14:creationId xmlns:p14="http://schemas.microsoft.com/office/powerpoint/2010/main" val="115939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597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597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5BFD98-65FD-A642-A800-D8AC20DC7124}" type="slidenum">
              <a:rPr lang="en-US"/>
              <a:pPr>
                <a:defRPr/>
              </a:pPr>
              <a:t>‹#›</a:t>
            </a:fld>
            <a:endParaRPr lang="en-US"/>
          </a:p>
        </p:txBody>
      </p:sp>
    </p:spTree>
    <p:extLst>
      <p:ext uri="{BB962C8B-B14F-4D97-AF65-F5344CB8AC3E}">
        <p14:creationId xmlns:p14="http://schemas.microsoft.com/office/powerpoint/2010/main" val="204167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C16887-5AF6-7848-996B-DB5F70F3ABFC}" type="slidenum">
              <a:rPr lang="en-US"/>
              <a:pPr>
                <a:defRPr/>
              </a:pPr>
              <a:t>‹#›</a:t>
            </a:fld>
            <a:endParaRPr lang="en-US"/>
          </a:p>
        </p:txBody>
      </p:sp>
    </p:spTree>
    <p:extLst>
      <p:ext uri="{BB962C8B-B14F-4D97-AF65-F5344CB8AC3E}">
        <p14:creationId xmlns:p14="http://schemas.microsoft.com/office/powerpoint/2010/main" val="310390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48029D-0D05-F246-A7B7-0F200BAC21A8}" type="slidenum">
              <a:rPr lang="en-US"/>
              <a:pPr>
                <a:defRPr/>
              </a:pPr>
              <a:t>‹#›</a:t>
            </a:fld>
            <a:endParaRPr lang="en-US"/>
          </a:p>
        </p:txBody>
      </p:sp>
    </p:spTree>
    <p:extLst>
      <p:ext uri="{BB962C8B-B14F-4D97-AF65-F5344CB8AC3E}">
        <p14:creationId xmlns:p14="http://schemas.microsoft.com/office/powerpoint/2010/main" val="191016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F690E6-291F-B74F-BC0D-7EB4C7FA2AFF}" type="slidenum">
              <a:rPr lang="en-US"/>
              <a:pPr>
                <a:defRPr/>
              </a:pPr>
              <a:t>‹#›</a:t>
            </a:fld>
            <a:endParaRPr lang="en-US"/>
          </a:p>
        </p:txBody>
      </p:sp>
    </p:spTree>
    <p:extLst>
      <p:ext uri="{BB962C8B-B14F-4D97-AF65-F5344CB8AC3E}">
        <p14:creationId xmlns:p14="http://schemas.microsoft.com/office/powerpoint/2010/main" val="86880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8800"/>
            <a:ext cx="4038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F102397-7B03-1A4A-BE21-C4D617D53D54}" type="slidenum">
              <a:rPr lang="en-US"/>
              <a:pPr>
                <a:defRPr/>
              </a:pPr>
              <a:t>‹#›</a:t>
            </a:fld>
            <a:endParaRPr lang="en-US"/>
          </a:p>
        </p:txBody>
      </p:sp>
    </p:spTree>
    <p:extLst>
      <p:ext uri="{BB962C8B-B14F-4D97-AF65-F5344CB8AC3E}">
        <p14:creationId xmlns:p14="http://schemas.microsoft.com/office/powerpoint/2010/main" val="226704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D93A47D-6747-D84E-9CF5-22E54E0478D9}" type="slidenum">
              <a:rPr lang="en-US"/>
              <a:pPr>
                <a:defRPr/>
              </a:pPr>
              <a:t>‹#›</a:t>
            </a:fld>
            <a:endParaRPr lang="en-US"/>
          </a:p>
        </p:txBody>
      </p:sp>
    </p:spTree>
    <p:extLst>
      <p:ext uri="{BB962C8B-B14F-4D97-AF65-F5344CB8AC3E}">
        <p14:creationId xmlns:p14="http://schemas.microsoft.com/office/powerpoint/2010/main" val="2601877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20D439-35B0-494E-92EB-AA94EF8A9FB7}" type="slidenum">
              <a:rPr lang="en-US"/>
              <a:pPr>
                <a:defRPr/>
              </a:pPr>
              <a:t>‹#›</a:t>
            </a:fld>
            <a:endParaRPr lang="en-US"/>
          </a:p>
        </p:txBody>
      </p:sp>
    </p:spTree>
    <p:extLst>
      <p:ext uri="{BB962C8B-B14F-4D97-AF65-F5344CB8AC3E}">
        <p14:creationId xmlns:p14="http://schemas.microsoft.com/office/powerpoint/2010/main" val="30208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0775C41-F0FA-FE44-9462-8387ADC83C9F}" type="slidenum">
              <a:rPr lang="en-US"/>
              <a:pPr>
                <a:defRPr/>
              </a:pPr>
              <a:t>‹#›</a:t>
            </a:fld>
            <a:endParaRPr lang="en-US"/>
          </a:p>
        </p:txBody>
      </p:sp>
    </p:spTree>
    <p:extLst>
      <p:ext uri="{BB962C8B-B14F-4D97-AF65-F5344CB8AC3E}">
        <p14:creationId xmlns:p14="http://schemas.microsoft.com/office/powerpoint/2010/main" val="117475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347F04-9F45-1941-AA6C-90A2887244E1}" type="slidenum">
              <a:rPr lang="en-US"/>
              <a:pPr>
                <a:defRPr/>
              </a:pPr>
              <a:t>‹#›</a:t>
            </a:fld>
            <a:endParaRPr lang="en-US"/>
          </a:p>
        </p:txBody>
      </p:sp>
    </p:spTree>
    <p:extLst>
      <p:ext uri="{BB962C8B-B14F-4D97-AF65-F5344CB8AC3E}">
        <p14:creationId xmlns:p14="http://schemas.microsoft.com/office/powerpoint/2010/main" val="245865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DA871C5-8301-F742-AC5D-CB33BE8E2C05}" type="slidenum">
              <a:rPr lang="en-US"/>
              <a:pPr>
                <a:defRPr/>
              </a:pPr>
              <a:t>‹#›</a:t>
            </a:fld>
            <a:endParaRPr lang="en-US"/>
          </a:p>
        </p:txBody>
      </p:sp>
    </p:spTree>
    <p:extLst>
      <p:ext uri="{BB962C8B-B14F-4D97-AF65-F5344CB8AC3E}">
        <p14:creationId xmlns:p14="http://schemas.microsoft.com/office/powerpoint/2010/main" val="16607300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bwMode="auto">
          <a:xfrm>
            <a:off x="457200" y="533400"/>
            <a:ext cx="82296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30051" name="Rectangle 3"/>
          <p:cNvSpPr>
            <a:spLocks noGrp="1" noChangeArrowheads="1"/>
          </p:cNvSpPr>
          <p:nvPr>
            <p:ph type="body" idx="1"/>
          </p:nvPr>
        </p:nvSpPr>
        <p:spPr bwMode="auto">
          <a:xfrm>
            <a:off x="457200" y="1828800"/>
            <a:ext cx="8229600" cy="43021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0052" name="Rectangle 4"/>
          <p:cNvSpPr>
            <a:spLocks noGrp="1" noChangeArrowheads="1"/>
          </p:cNvSpPr>
          <p:nvPr>
            <p:ph type="dt" sz="half" idx="2"/>
          </p:nvPr>
        </p:nvSpPr>
        <p:spPr bwMode="auto">
          <a:xfrm>
            <a:off x="457200" y="6248400"/>
            <a:ext cx="16764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charset="0"/>
                <a:cs typeface="+mn-cs"/>
              </a:defRPr>
            </a:lvl1pPr>
          </a:lstStyle>
          <a:p>
            <a:pPr>
              <a:defRPr/>
            </a:pPr>
            <a:endParaRPr lang="en-US"/>
          </a:p>
        </p:txBody>
      </p:sp>
      <p:sp>
        <p:nvSpPr>
          <p:cNvPr id="13005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charset="0"/>
                <a:cs typeface="+mn-cs"/>
              </a:defRPr>
            </a:lvl1pPr>
          </a:lstStyle>
          <a:p>
            <a:pPr>
              <a:defRPr/>
            </a:pPr>
            <a:endParaRPr lang="en-US"/>
          </a:p>
        </p:txBody>
      </p:sp>
      <p:sp>
        <p:nvSpPr>
          <p:cNvPr id="130054" name="Rectangle 6"/>
          <p:cNvSpPr>
            <a:spLocks noGrp="1" noChangeArrowheads="1"/>
          </p:cNvSpPr>
          <p:nvPr>
            <p:ph type="sldNum" sz="quarter" idx="4"/>
          </p:nvPr>
        </p:nvSpPr>
        <p:spPr bwMode="auto">
          <a:xfrm>
            <a:off x="6781800" y="6248400"/>
            <a:ext cx="19050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charset="0"/>
                <a:cs typeface="+mn-cs"/>
              </a:defRPr>
            </a:lvl1pPr>
          </a:lstStyle>
          <a:p>
            <a:pPr>
              <a:defRPr/>
            </a:pPr>
            <a:fld id="{5B7EE6CA-DA9A-B047-A474-F59E2EB9906F}" type="slidenum">
              <a:rPr lang="en-US"/>
              <a:pPr>
                <a:defRPr/>
              </a:pPr>
              <a:t>‹#›</a:t>
            </a:fld>
            <a:endParaRPr lang="en-US"/>
          </a:p>
        </p:txBody>
      </p:sp>
      <p:grpSp>
        <p:nvGrpSpPr>
          <p:cNvPr id="1031" name="Group 7"/>
          <p:cNvGrpSpPr>
            <a:grpSpLocks/>
          </p:cNvGrpSpPr>
          <p:nvPr/>
        </p:nvGrpSpPr>
        <p:grpSpPr bwMode="auto">
          <a:xfrm>
            <a:off x="279400" y="152400"/>
            <a:ext cx="8686800" cy="1600200"/>
            <a:chOff x="176" y="96"/>
            <a:chExt cx="5472" cy="1008"/>
          </a:xfrm>
        </p:grpSpPr>
        <p:sp>
          <p:nvSpPr>
            <p:cNvPr id="130056"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30057"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130058"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130059"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sp>
          <p:nvSpPr>
            <p:cNvPr id="130060"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2400">
                <a:cs typeface="+mn-cs"/>
              </a:endParaRPr>
            </a:p>
          </p:txBody>
        </p:sp>
      </p:grpSp>
      <p:sp>
        <p:nvSpPr>
          <p:cNvPr id="8" name="Text Box 10"/>
          <p:cNvSpPr txBox="1">
            <a:spLocks noChangeArrowheads="1"/>
          </p:cNvSpPr>
          <p:nvPr userDrawn="1"/>
        </p:nvSpPr>
        <p:spPr bwMode="auto">
          <a:xfrm>
            <a:off x="8382000" y="6553200"/>
            <a:ext cx="762000" cy="274638"/>
          </a:xfrm>
          <a:prstGeom prst="rect">
            <a:avLst/>
          </a:prstGeom>
          <a:noFill/>
          <a:ln w="9525">
            <a:noFill/>
            <a:miter lim="800000"/>
            <a:headEnd/>
            <a:tailEnd/>
          </a:ln>
          <a:effectLst/>
        </p:spPr>
        <p:txBody>
          <a:bodyPr>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lgn="r">
              <a:defRPr/>
            </a:pPr>
            <a:r>
              <a:rPr lang="en-US" sz="1200" smtClean="0">
                <a:cs typeface="Times New Roman" charset="0"/>
              </a:rPr>
              <a:t>3-</a:t>
            </a:r>
            <a:fld id="{0B321F36-DCE0-7D40-A625-B8C2369D7A17}" type="slidenum">
              <a:rPr lang="en-US" sz="1200" smtClean="0">
                <a:cs typeface="Times New Roman" charset="0"/>
              </a:rPr>
              <a:pPr algn="r">
                <a:defRPr/>
              </a:pPr>
              <a:t>‹#›</a:t>
            </a:fld>
            <a:endParaRPr lang="en-US" sz="1200" smtClean="0">
              <a:cs typeface="Times New Roman" charset="0"/>
            </a:endParaRPr>
          </a:p>
        </p:txBody>
      </p:sp>
    </p:spTree>
  </p:cSld>
  <p:clrMap bg1="dk2" tx1="lt1" bg2="dk1" tx2="lt2" accent1="accent1" accent2="accent2" accent3="accent3" accent4="accent4" accent5="accent5" accent6="accent6" hlink="hlink" folHlink="folHlink"/>
  <p:sldLayoutIdLst>
    <p:sldLayoutId id="2147483718"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imes New Roman" charset="0"/>
          <a:ea typeface="ＭＳ Ｐゴシック" charset="0"/>
        </a:defRPr>
      </a:lvl6pPr>
      <a:lvl7pPr marL="914400" algn="l" rtl="0" fontAlgn="base">
        <a:spcBef>
          <a:spcPct val="0"/>
        </a:spcBef>
        <a:spcAft>
          <a:spcPct val="0"/>
        </a:spcAft>
        <a:defRPr sz="4400">
          <a:solidFill>
            <a:schemeClr val="tx2"/>
          </a:solidFill>
          <a:latin typeface="Times New Roman" charset="0"/>
          <a:ea typeface="ＭＳ Ｐゴシック" charset="0"/>
        </a:defRPr>
      </a:lvl7pPr>
      <a:lvl8pPr marL="1371600" algn="l" rtl="0" fontAlgn="base">
        <a:spcBef>
          <a:spcPct val="0"/>
        </a:spcBef>
        <a:spcAft>
          <a:spcPct val="0"/>
        </a:spcAft>
        <a:defRPr sz="4400">
          <a:solidFill>
            <a:schemeClr val="tx2"/>
          </a:solidFill>
          <a:latin typeface="Times New Roman" charset="0"/>
          <a:ea typeface="ＭＳ Ｐゴシック" charset="0"/>
        </a:defRPr>
      </a:lvl8pPr>
      <a:lvl9pPr marL="1828800" algn="l" rtl="0" fontAlgn="base">
        <a:spcBef>
          <a:spcPct val="0"/>
        </a:spcBef>
        <a:spcAft>
          <a:spcPct val="0"/>
        </a:spcAft>
        <a:defRPr sz="4400">
          <a:solidFill>
            <a:schemeClr val="tx2"/>
          </a:solidFill>
          <a:latin typeface="Times New Roman" charset="0"/>
          <a:ea typeface="ＭＳ Ｐゴシック" charset="0"/>
        </a:defRPr>
      </a:lvl9pPr>
    </p:titleStyle>
    <p:bodyStyle>
      <a:lvl1pPr marL="469900" indent="-469900" algn="l" rtl="0" eaLnBrk="0" fontAlgn="base" hangingPunct="0">
        <a:spcBef>
          <a:spcPct val="20000"/>
        </a:spcBef>
        <a:spcAft>
          <a:spcPct val="0"/>
        </a:spcAft>
        <a:buClr>
          <a:schemeClr val="bg2"/>
        </a:buClr>
        <a:buSzPct val="70000"/>
        <a:buFont typeface="Wingdings" charset="0"/>
        <a:buChar char="o"/>
        <a:defRPr sz="3200">
          <a:solidFill>
            <a:schemeClr val="tx1"/>
          </a:solidFill>
          <a:latin typeface="+mn-lt"/>
          <a:ea typeface="+mn-ea"/>
          <a:cs typeface="ＭＳ Ｐゴシック" charset="0"/>
        </a:defRPr>
      </a:lvl1pPr>
      <a:lvl2pPr marL="908050" indent="-436563" algn="l" rtl="0" eaLnBrk="0" fontAlgn="base" hangingPunct="0">
        <a:spcBef>
          <a:spcPct val="20000"/>
        </a:spcBef>
        <a:spcAft>
          <a:spcPct val="0"/>
        </a:spcAft>
        <a:buClr>
          <a:schemeClr val="accent2"/>
        </a:buClr>
        <a:buSzPct val="75000"/>
        <a:buFont typeface="Wingdings" charset="0"/>
        <a:buChar char="n"/>
        <a:defRPr sz="2800">
          <a:solidFill>
            <a:schemeClr val="tx1"/>
          </a:solidFill>
          <a:latin typeface="+mn-lt"/>
          <a:ea typeface="+mn-ea"/>
        </a:defRPr>
      </a:lvl2pPr>
      <a:lvl3pPr marL="1377950" indent="-468313" algn="l" rtl="0" eaLnBrk="0" fontAlgn="base" hangingPunct="0">
        <a:spcBef>
          <a:spcPct val="20000"/>
        </a:spcBef>
        <a:spcAft>
          <a:spcPct val="0"/>
        </a:spcAft>
        <a:buClr>
          <a:schemeClr val="bg2"/>
        </a:buClr>
        <a:buSzPct val="65000"/>
        <a:buFont typeface="Wingdings" charset="0"/>
        <a:buChar char="o"/>
        <a:defRPr sz="2400">
          <a:solidFill>
            <a:schemeClr val="tx1"/>
          </a:solidFill>
          <a:latin typeface="+mn-lt"/>
          <a:ea typeface="+mn-ea"/>
        </a:defRPr>
      </a:lvl3pPr>
      <a:lvl4pPr marL="1827213" indent="-438150" algn="l" rtl="0" eaLnBrk="0" fontAlgn="base" hangingPunct="0">
        <a:spcBef>
          <a:spcPct val="20000"/>
        </a:spcBef>
        <a:spcAft>
          <a:spcPct val="0"/>
        </a:spcAft>
        <a:buClr>
          <a:schemeClr val="accent2"/>
        </a:buClr>
        <a:buSzPct val="75000"/>
        <a:buFont typeface="Wingdings" charset="0"/>
        <a:buChar char="n"/>
        <a:defRPr sz="2000">
          <a:solidFill>
            <a:schemeClr val="tx1"/>
          </a:solidFill>
          <a:latin typeface="+mn-lt"/>
          <a:ea typeface="+mn-ea"/>
        </a:defRPr>
      </a:lvl4pPr>
      <a:lvl5pPr marL="2297113" indent="-468313" algn="l" rtl="0" eaLnBrk="0" fontAlgn="base" hangingPunct="0">
        <a:spcBef>
          <a:spcPct val="20000"/>
        </a:spcBef>
        <a:spcAft>
          <a:spcPct val="0"/>
        </a:spcAft>
        <a:buClr>
          <a:schemeClr val="accent1"/>
        </a:buClr>
        <a:buSzPct val="50000"/>
        <a:buFont typeface="Wingdings" charset="0"/>
        <a:buChar char="o"/>
        <a:defRPr sz="2000">
          <a:solidFill>
            <a:schemeClr val="tx1"/>
          </a:solidFill>
          <a:latin typeface="+mn-lt"/>
          <a:ea typeface="+mn-ea"/>
        </a:defRPr>
      </a:lvl5pPr>
      <a:lvl6pPr marL="27543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6pPr>
      <a:lvl7pPr marL="32115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7pPr>
      <a:lvl8pPr marL="36687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8pPr>
      <a:lvl9pPr marL="4125913" indent="-468313" algn="l" rtl="0" fontAlgn="base">
        <a:spcBef>
          <a:spcPct val="20000"/>
        </a:spcBef>
        <a:spcAft>
          <a:spcPct val="0"/>
        </a:spcAft>
        <a:buClr>
          <a:schemeClr val="accent1"/>
        </a:buClr>
        <a:buSzPct val="50000"/>
        <a:buFont typeface="Wingdings" charset="0"/>
        <a:buChar char="o"/>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10.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2.bin"/><Relationship Id="rId5" Type="http://schemas.openxmlformats.org/officeDocument/2006/relationships/image" Target="../media/image1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3.bin"/><Relationship Id="rId5" Type="http://schemas.openxmlformats.org/officeDocument/2006/relationships/image" Target="../media/image16.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4"/>
          <p:cNvSpPr txBox="1">
            <a:spLocks noChangeArrowheads="1"/>
          </p:cNvSpPr>
          <p:nvPr/>
        </p:nvSpPr>
        <p:spPr bwMode="auto">
          <a:xfrm>
            <a:off x="914400" y="1752600"/>
            <a:ext cx="5257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charset="0"/>
                <a:ea typeface="ＭＳ Ｐゴシック" charset="-128"/>
              </a:defRPr>
            </a:lvl1pPr>
            <a:lvl2pPr marL="742950" indent="-285750">
              <a:defRPr>
                <a:solidFill>
                  <a:schemeClr val="tx1"/>
                </a:solidFill>
                <a:latin typeface="Times New Roman" charset="0"/>
                <a:ea typeface="ＭＳ Ｐゴシック" charset="-128"/>
              </a:defRPr>
            </a:lvl2pPr>
            <a:lvl3pPr marL="1143000" indent="-228600">
              <a:defRPr>
                <a:solidFill>
                  <a:schemeClr val="tx1"/>
                </a:solidFill>
                <a:latin typeface="Times New Roman" charset="0"/>
                <a:ea typeface="ＭＳ Ｐゴシック" charset="-128"/>
              </a:defRPr>
            </a:lvl3pPr>
            <a:lvl4pPr marL="1600200" indent="-228600">
              <a:defRPr>
                <a:solidFill>
                  <a:schemeClr val="tx1"/>
                </a:solidFill>
                <a:latin typeface="Times New Roman" charset="0"/>
                <a:ea typeface="ＭＳ Ｐゴシック" charset="-128"/>
              </a:defRPr>
            </a:lvl4pPr>
            <a:lvl5pPr marL="2057400" indent="-228600">
              <a:defRPr>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a:solidFill>
                  <a:schemeClr val="tx1"/>
                </a:solidFill>
                <a:latin typeface="Times New Roman" charset="0"/>
                <a:ea typeface="ＭＳ Ｐゴシック" charset="-128"/>
              </a:defRPr>
            </a:lvl9pPr>
          </a:lstStyle>
          <a:p>
            <a:pPr>
              <a:spcBef>
                <a:spcPct val="50000"/>
              </a:spcBef>
            </a:pPr>
            <a:r>
              <a:rPr lang="en-US" altLang="en-US" sz="3600" dirty="0" smtClean="0">
                <a:latin typeface="Monotype Corsiva" charset="0"/>
              </a:rPr>
              <a:t>ENG 111</a:t>
            </a:r>
          </a:p>
          <a:p>
            <a:pPr>
              <a:spcBef>
                <a:spcPct val="50000"/>
              </a:spcBef>
            </a:pPr>
            <a:r>
              <a:rPr lang="en-US" altLang="en-US" sz="3600" dirty="0" smtClean="0">
                <a:latin typeface="Monotype Corsiva" charset="0"/>
              </a:rPr>
              <a:t>Week 3 Lecture Notes</a:t>
            </a:r>
            <a:endParaRPr lang="en-US" altLang="en-US" sz="3600" dirty="0">
              <a:latin typeface="Monotype Corsiva" charset="0"/>
            </a:endParaRPr>
          </a:p>
        </p:txBody>
      </p:sp>
      <p:sp>
        <p:nvSpPr>
          <p:cNvPr id="5122" name="Text Box 9"/>
          <p:cNvSpPr txBox="1">
            <a:spLocks noChangeArrowheads="1"/>
          </p:cNvSpPr>
          <p:nvPr/>
        </p:nvSpPr>
        <p:spPr bwMode="auto">
          <a:xfrm>
            <a:off x="4191000" y="6496050"/>
            <a:ext cx="5105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charset="0"/>
                <a:ea typeface="ＭＳ Ｐゴシック" charset="-128"/>
              </a:defRPr>
            </a:lvl1pPr>
            <a:lvl2pPr marL="742950" indent="-285750">
              <a:defRPr>
                <a:solidFill>
                  <a:schemeClr val="tx1"/>
                </a:solidFill>
                <a:latin typeface="Times New Roman" charset="0"/>
                <a:ea typeface="ＭＳ Ｐゴシック" charset="-128"/>
              </a:defRPr>
            </a:lvl2pPr>
            <a:lvl3pPr marL="1143000" indent="-228600">
              <a:defRPr>
                <a:solidFill>
                  <a:schemeClr val="tx1"/>
                </a:solidFill>
                <a:latin typeface="Times New Roman" charset="0"/>
                <a:ea typeface="ＭＳ Ｐゴシック" charset="-128"/>
              </a:defRPr>
            </a:lvl3pPr>
            <a:lvl4pPr marL="1600200" indent="-228600">
              <a:defRPr>
                <a:solidFill>
                  <a:schemeClr val="tx1"/>
                </a:solidFill>
                <a:latin typeface="Times New Roman" charset="0"/>
                <a:ea typeface="ＭＳ Ｐゴシック" charset="-128"/>
              </a:defRPr>
            </a:lvl4pPr>
            <a:lvl5pPr marL="2057400" indent="-228600">
              <a:defRPr>
                <a:solidFill>
                  <a:schemeClr val="tx1"/>
                </a:solidFill>
                <a:latin typeface="Times New Roman" charset="0"/>
                <a:ea typeface="ＭＳ Ｐゴシック" charset="-128"/>
              </a:defRPr>
            </a:lvl5pPr>
            <a:lvl6pPr marL="2514600" indent="-228600" eaLnBrk="0" fontAlgn="base" hangingPunct="0">
              <a:spcBef>
                <a:spcPct val="0"/>
              </a:spcBef>
              <a:spcAft>
                <a:spcPct val="0"/>
              </a:spcAft>
              <a:defRPr>
                <a:solidFill>
                  <a:schemeClr val="tx1"/>
                </a:solidFill>
                <a:latin typeface="Times New Roman" charset="0"/>
                <a:ea typeface="ＭＳ Ｐゴシック" charset="-128"/>
              </a:defRPr>
            </a:lvl6pPr>
            <a:lvl7pPr marL="2971800" indent="-228600" eaLnBrk="0" fontAlgn="base" hangingPunct="0">
              <a:spcBef>
                <a:spcPct val="0"/>
              </a:spcBef>
              <a:spcAft>
                <a:spcPct val="0"/>
              </a:spcAft>
              <a:defRPr>
                <a:solidFill>
                  <a:schemeClr val="tx1"/>
                </a:solidFill>
                <a:latin typeface="Times New Roman" charset="0"/>
                <a:ea typeface="ＭＳ Ｐゴシック" charset="-128"/>
              </a:defRPr>
            </a:lvl7pPr>
            <a:lvl8pPr marL="3429000" indent="-228600" eaLnBrk="0" fontAlgn="base" hangingPunct="0">
              <a:spcBef>
                <a:spcPct val="0"/>
              </a:spcBef>
              <a:spcAft>
                <a:spcPct val="0"/>
              </a:spcAft>
              <a:defRPr>
                <a:solidFill>
                  <a:schemeClr val="tx1"/>
                </a:solidFill>
                <a:latin typeface="Times New Roman" charset="0"/>
                <a:ea typeface="ＭＳ Ｐゴシック" charset="-128"/>
              </a:defRPr>
            </a:lvl8pPr>
            <a:lvl9pPr marL="3886200" indent="-228600" eaLnBrk="0" fontAlgn="base" hangingPunct="0">
              <a:spcBef>
                <a:spcPct val="0"/>
              </a:spcBef>
              <a:spcAft>
                <a:spcPct val="0"/>
              </a:spcAft>
              <a:defRPr>
                <a:solidFill>
                  <a:schemeClr val="tx1"/>
                </a:solidFill>
                <a:latin typeface="Times New Roman" charset="0"/>
                <a:ea typeface="ＭＳ Ｐゴシック" charset="-128"/>
              </a:defRPr>
            </a:lvl9pPr>
          </a:lstStyle>
          <a:p>
            <a:pPr>
              <a:spcBef>
                <a:spcPct val="50000"/>
              </a:spcBef>
            </a:pPr>
            <a:r>
              <a:rPr lang="en-US" altLang="en-US" sz="1200" b="1" i="1"/>
              <a:t>Copyright © 2010 by the McGraw-Hill Companies, Inc. All rights reserved.</a:t>
            </a:r>
          </a:p>
        </p:txBody>
      </p:sp>
      <p:sp>
        <p:nvSpPr>
          <p:cNvPr id="9" name="Text Box 5"/>
          <p:cNvSpPr txBox="1">
            <a:spLocks noChangeArrowheads="1"/>
          </p:cNvSpPr>
          <p:nvPr/>
        </p:nvSpPr>
        <p:spPr bwMode="auto">
          <a:xfrm>
            <a:off x="11113" y="6477000"/>
            <a:ext cx="1420812" cy="274638"/>
          </a:xfrm>
          <a:prstGeom prst="rect">
            <a:avLst/>
          </a:prstGeom>
          <a:noFill/>
          <a:ln w="9525">
            <a:noFill/>
            <a:miter lim="800000"/>
            <a:headEnd/>
            <a:tailEnd/>
          </a:ln>
          <a:effectLst/>
        </p:spPr>
        <p:txBody>
          <a:bodyPr wrap="none">
            <a:spAutoFit/>
          </a:bodyPr>
          <a:lstStyle/>
          <a:p>
            <a:pPr>
              <a:defRPr/>
            </a:pPr>
            <a:r>
              <a:rPr lang="en-US" sz="1200" b="1" i="1" dirty="0">
                <a:latin typeface="Times New Roman" pitchFamily="18" charset="0"/>
                <a:ea typeface="+mn-ea"/>
                <a:cs typeface="Times New Roman" pitchFamily="18" charset="0"/>
              </a:rPr>
              <a:t>McGraw-Hill/Irwin</a:t>
            </a:r>
          </a:p>
        </p:txBody>
      </p:sp>
    </p:spTree>
    <p:extLst>
      <p:ext uri="{BB962C8B-B14F-4D97-AF65-F5344CB8AC3E}">
        <p14:creationId xmlns:p14="http://schemas.microsoft.com/office/powerpoint/2010/main" val="21804906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914400"/>
            <a:ext cx="8229600" cy="685800"/>
          </a:xfrm>
        </p:spPr>
        <p:txBody>
          <a:bodyPr/>
          <a:lstStyle/>
          <a:p>
            <a:pPr eaLnBrk="1" hangingPunct="1">
              <a:defRPr/>
            </a:pPr>
            <a:r>
              <a:rPr lang="en-US" sz="3200" dirty="0" smtClean="0">
                <a:cs typeface="+mj-cs"/>
              </a:rPr>
              <a:t>Another Financial Planning Example – continued</a:t>
            </a:r>
            <a:br>
              <a:rPr lang="en-US" sz="3200" dirty="0" smtClean="0">
                <a:cs typeface="+mj-cs"/>
              </a:rPr>
            </a:br>
            <a:r>
              <a:rPr lang="en-US" sz="3200" dirty="0" smtClean="0">
                <a:cs typeface="+mj-cs"/>
              </a:rPr>
              <a:t>1</a:t>
            </a:r>
            <a:r>
              <a:rPr lang="en-US" sz="3200" baseline="30000" dirty="0" smtClean="0">
                <a:cs typeface="+mj-cs"/>
              </a:rPr>
              <a:t>st</a:t>
            </a:r>
            <a:r>
              <a:rPr lang="en-US" sz="3200" dirty="0" smtClean="0">
                <a:cs typeface="+mj-cs"/>
              </a:rPr>
              <a:t> step in balancing the Balance Sheet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05013"/>
            <a:ext cx="7696200" cy="439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81000" y="762000"/>
            <a:ext cx="8229600" cy="685800"/>
          </a:xfrm>
        </p:spPr>
        <p:txBody>
          <a:bodyPr/>
          <a:lstStyle/>
          <a:p>
            <a:pPr eaLnBrk="1" hangingPunct="1">
              <a:defRPr/>
            </a:pPr>
            <a:r>
              <a:rPr lang="en-US" sz="3200" dirty="0" smtClean="0">
                <a:cs typeface="+mj-cs"/>
              </a:rPr>
              <a:t>Another Financial Planning Example – continued</a:t>
            </a:r>
            <a:br>
              <a:rPr lang="en-US" sz="3200" dirty="0" smtClean="0">
                <a:cs typeface="+mj-cs"/>
              </a:rPr>
            </a:br>
            <a:r>
              <a:rPr lang="en-US" sz="3200" dirty="0" smtClean="0">
                <a:cs typeface="+mj-cs"/>
              </a:rPr>
              <a:t>Bal. Sheet balanced – </a:t>
            </a:r>
            <a:r>
              <a:rPr lang="en-US" sz="2400" dirty="0" smtClean="0">
                <a:cs typeface="+mj-cs"/>
              </a:rPr>
              <a:t>assumption: NWC stays the same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74850"/>
            <a:ext cx="8229600" cy="4502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990600"/>
            <a:ext cx="8229600" cy="1143000"/>
          </a:xfrm>
        </p:spPr>
        <p:txBody>
          <a:bodyPr/>
          <a:lstStyle/>
          <a:p>
            <a:pPr eaLnBrk="1" hangingPunct="1">
              <a:defRPr/>
            </a:pPr>
            <a:r>
              <a:rPr lang="en-US" dirty="0" smtClean="0">
                <a:cs typeface="+mj-cs"/>
              </a:rPr>
              <a:t>Percent of Sales and EFN</a:t>
            </a:r>
            <a:br>
              <a:rPr lang="en-US" dirty="0" smtClean="0">
                <a:cs typeface="+mj-cs"/>
              </a:rPr>
            </a:br>
            <a:endParaRPr lang="en-US" dirty="0" smtClean="0">
              <a:solidFill>
                <a:srgbClr val="FF0000"/>
              </a:solidFill>
              <a:cs typeface="+mj-cs"/>
            </a:endParaRPr>
          </a:p>
        </p:txBody>
      </p:sp>
      <p:sp>
        <p:nvSpPr>
          <p:cNvPr id="182275" name="Rectangle 3"/>
          <p:cNvSpPr>
            <a:spLocks noGrp="1" noChangeArrowheads="1"/>
          </p:cNvSpPr>
          <p:nvPr>
            <p:ph type="body" sz="half" idx="1"/>
          </p:nvPr>
        </p:nvSpPr>
        <p:spPr>
          <a:xfrm>
            <a:off x="457200" y="3200400"/>
            <a:ext cx="7924800" cy="762000"/>
          </a:xfrm>
        </p:spPr>
        <p:txBody>
          <a:bodyPr/>
          <a:lstStyle/>
          <a:p>
            <a:pPr marL="342900" indent="-342900" eaLnBrk="1" hangingPunct="1">
              <a:lnSpc>
                <a:spcPct val="90000"/>
              </a:lnSpc>
              <a:defRPr/>
            </a:pPr>
            <a:r>
              <a:rPr lang="en-US" sz="2800" dirty="0" smtClean="0">
                <a:cs typeface="+mn-cs"/>
              </a:rPr>
              <a:t>External Financing Needed (EFN) can also be calculated as:</a:t>
            </a:r>
          </a:p>
        </p:txBody>
      </p:sp>
      <p:sp>
        <p:nvSpPr>
          <p:cNvPr id="2" name="Rectangle 1"/>
          <p:cNvSpPr/>
          <p:nvPr/>
        </p:nvSpPr>
        <p:spPr bwMode="auto">
          <a:xfrm>
            <a:off x="228600" y="4117975"/>
            <a:ext cx="8839200" cy="1749425"/>
          </a:xfrm>
          <a:prstGeom prst="rect">
            <a:avLst/>
          </a:prstGeom>
          <a:solidFill>
            <a:schemeClr val="tx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ＭＳ Ｐゴシック" charset="0"/>
            </a:endParaRPr>
          </a:p>
        </p:txBody>
      </p:sp>
      <p:graphicFrame>
        <p:nvGraphicFramePr>
          <p:cNvPr id="182282" name="Object 10"/>
          <p:cNvGraphicFramePr>
            <a:graphicFrameLocks noGrp="1" noChangeAspect="1"/>
          </p:cNvGraphicFramePr>
          <p:nvPr>
            <p:ph sz="half" idx="2"/>
            <p:extLst>
              <p:ext uri="{D42A27DB-BD31-4B8C-83A1-F6EECF244321}">
                <p14:modId xmlns:p14="http://schemas.microsoft.com/office/powerpoint/2010/main" val="1847439653"/>
              </p:ext>
            </p:extLst>
          </p:nvPr>
        </p:nvGraphicFramePr>
        <p:xfrm>
          <a:off x="228600" y="4117975"/>
          <a:ext cx="8686800" cy="1673225"/>
        </p:xfrm>
        <a:graphic>
          <a:graphicData uri="http://schemas.openxmlformats.org/presentationml/2006/ole">
            <mc:AlternateContent xmlns:mc="http://schemas.openxmlformats.org/markup-compatibility/2006">
              <mc:Choice xmlns:v="urn:schemas-microsoft-com:vml" Requires="v">
                <p:oleObj spid="_x0000_s69676" name="Equation" r:id="rId4" imgW="4483100" imgH="863600" progId="Equation.3">
                  <p:embed/>
                </p:oleObj>
              </mc:Choice>
              <mc:Fallback>
                <p:oleObj name="Equation" r:id="rId4" imgW="4483100" imgH="863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117975"/>
                        <a:ext cx="8686800" cy="16732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fade">
                                      <p:cBhvr>
                                        <p:cTn id="7" dur="1000"/>
                                        <p:tgtEl>
                                          <p:spTgt spid="182275">
                                            <p:txEl>
                                              <p:pRg st="0" end="0"/>
                                            </p:txEl>
                                          </p:spTgt>
                                        </p:tgtEl>
                                      </p:cBhvr>
                                    </p:animEffect>
                                    <p:anim calcmode="lin" valueType="num">
                                      <p:cBhvr>
                                        <p:cTn id="8" dur="10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22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82282"/>
                                        </p:tgtEl>
                                        <p:attrNameLst>
                                          <p:attrName>style.visibility</p:attrName>
                                        </p:attrNameLst>
                                      </p:cBhvr>
                                      <p:to>
                                        <p:strVal val="visible"/>
                                      </p:to>
                                    </p:set>
                                    <p:animEffect transition="in" filter="fade">
                                      <p:cBhvr>
                                        <p:cTn id="14" dur="1000"/>
                                        <p:tgtEl>
                                          <p:spTgt spid="182282"/>
                                        </p:tgtEl>
                                      </p:cBhvr>
                                    </p:animEffect>
                                    <p:anim calcmode="lin" valueType="num">
                                      <p:cBhvr>
                                        <p:cTn id="15" dur="1000" fill="hold"/>
                                        <p:tgtEl>
                                          <p:spTgt spid="182282"/>
                                        </p:tgtEl>
                                        <p:attrNameLst>
                                          <p:attrName>ppt_x</p:attrName>
                                        </p:attrNameLst>
                                      </p:cBhvr>
                                      <p:tavLst>
                                        <p:tav tm="0">
                                          <p:val>
                                            <p:strVal val="#ppt_x"/>
                                          </p:val>
                                        </p:tav>
                                        <p:tav tm="100000">
                                          <p:val>
                                            <p:strVal val="#ppt_x"/>
                                          </p:val>
                                        </p:tav>
                                      </p:tavLst>
                                    </p:anim>
                                    <p:anim calcmode="lin" valueType="num">
                                      <p:cBhvr>
                                        <p:cTn id="16" dur="1000" fill="hold"/>
                                        <p:tgtEl>
                                          <p:spTgt spid="1822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en-US" smtClean="0">
                <a:cs typeface="+mj-cs"/>
              </a:rPr>
              <a:t>3.5 External Financing and Growth</a:t>
            </a:r>
          </a:p>
        </p:txBody>
      </p:sp>
      <p:sp>
        <p:nvSpPr>
          <p:cNvPr id="193539" name="Rectangle 3"/>
          <p:cNvSpPr>
            <a:spLocks noGrp="1" noChangeArrowheads="1"/>
          </p:cNvSpPr>
          <p:nvPr>
            <p:ph type="body" idx="1"/>
          </p:nvPr>
        </p:nvSpPr>
        <p:spPr/>
        <p:txBody>
          <a:bodyPr/>
          <a:lstStyle/>
          <a:p>
            <a:pPr marL="342900" indent="-342900" eaLnBrk="1" hangingPunct="1">
              <a:defRPr/>
            </a:pPr>
            <a:r>
              <a:rPr lang="en-US" smtClean="0">
                <a:cs typeface="+mn-cs"/>
              </a:rPr>
              <a:t>At low growth levels, internal financing (retained earnings) may exceed the required investment in assets.</a:t>
            </a:r>
          </a:p>
          <a:p>
            <a:pPr marL="342900" indent="-342900" eaLnBrk="1" hangingPunct="1">
              <a:defRPr/>
            </a:pPr>
            <a:r>
              <a:rPr lang="en-US" smtClean="0">
                <a:cs typeface="+mn-cs"/>
              </a:rPr>
              <a:t>As the growth rate increases, the internal financing will not be enough, and the firm will have to go to the capital markets for financing.</a:t>
            </a:r>
          </a:p>
          <a:p>
            <a:pPr marL="342900" indent="-342900" eaLnBrk="1" hangingPunct="1">
              <a:defRPr/>
            </a:pPr>
            <a:r>
              <a:rPr lang="en-US" smtClean="0">
                <a:cs typeface="+mn-cs"/>
              </a:rPr>
              <a:t>Examining the relationship between growth and external financing required is a useful tool in financial planning.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fade">
                                      <p:cBhvr>
                                        <p:cTn id="7" dur="1000"/>
                                        <p:tgtEl>
                                          <p:spTgt spid="193539">
                                            <p:txEl>
                                              <p:pRg st="0" end="0"/>
                                            </p:txEl>
                                          </p:spTgt>
                                        </p:tgtEl>
                                      </p:cBhvr>
                                    </p:animEffect>
                                    <p:anim calcmode="lin" valueType="num">
                                      <p:cBhvr>
                                        <p:cTn id="8" dur="1000" fill="hold"/>
                                        <p:tgtEl>
                                          <p:spTgt spid="1935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35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3539">
                                            <p:txEl>
                                              <p:pRg st="1" end="1"/>
                                            </p:txEl>
                                          </p:spTgt>
                                        </p:tgtEl>
                                        <p:attrNameLst>
                                          <p:attrName>style.visibility</p:attrName>
                                        </p:attrNameLst>
                                      </p:cBhvr>
                                      <p:to>
                                        <p:strVal val="visible"/>
                                      </p:to>
                                    </p:set>
                                    <p:animEffect transition="in" filter="fade">
                                      <p:cBhvr>
                                        <p:cTn id="14" dur="1000"/>
                                        <p:tgtEl>
                                          <p:spTgt spid="193539">
                                            <p:txEl>
                                              <p:pRg st="1" end="1"/>
                                            </p:txEl>
                                          </p:spTgt>
                                        </p:tgtEl>
                                      </p:cBhvr>
                                    </p:animEffect>
                                    <p:anim calcmode="lin" valueType="num">
                                      <p:cBhvr>
                                        <p:cTn id="15" dur="1000" fill="hold"/>
                                        <p:tgtEl>
                                          <p:spTgt spid="1935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35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3539">
                                            <p:txEl>
                                              <p:pRg st="2" end="2"/>
                                            </p:txEl>
                                          </p:spTgt>
                                        </p:tgtEl>
                                        <p:attrNameLst>
                                          <p:attrName>style.visibility</p:attrName>
                                        </p:attrNameLst>
                                      </p:cBhvr>
                                      <p:to>
                                        <p:strVal val="visible"/>
                                      </p:to>
                                    </p:set>
                                    <p:animEffect transition="in" filter="fade">
                                      <p:cBhvr>
                                        <p:cTn id="21" dur="1000"/>
                                        <p:tgtEl>
                                          <p:spTgt spid="193539">
                                            <p:txEl>
                                              <p:pRg st="2" end="2"/>
                                            </p:txEl>
                                          </p:spTgt>
                                        </p:tgtEl>
                                      </p:cBhvr>
                                    </p:animEffect>
                                    <p:anim calcmode="lin" valueType="num">
                                      <p:cBhvr>
                                        <p:cTn id="22" dur="1000" fill="hold"/>
                                        <p:tgtEl>
                                          <p:spTgt spid="1935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353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2900" y="1054100"/>
            <a:ext cx="8458200" cy="4749800"/>
          </a:xfrm>
          <a:prstGeom prst="rect">
            <a:avLst/>
          </a:prstGeom>
        </p:spPr>
      </p:pic>
    </p:spTree>
    <p:extLst>
      <p:ext uri="{BB962C8B-B14F-4D97-AF65-F5344CB8AC3E}">
        <p14:creationId xmlns:p14="http://schemas.microsoft.com/office/powerpoint/2010/main" val="116870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1950" y="882650"/>
            <a:ext cx="8420100" cy="5092700"/>
          </a:xfrm>
          <a:prstGeom prst="rect">
            <a:avLst/>
          </a:prstGeom>
        </p:spPr>
      </p:pic>
    </p:spTree>
    <p:extLst>
      <p:ext uri="{BB962C8B-B14F-4D97-AF65-F5344CB8AC3E}">
        <p14:creationId xmlns:p14="http://schemas.microsoft.com/office/powerpoint/2010/main" val="1598525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2100" y="1892300"/>
            <a:ext cx="8559800" cy="3073400"/>
          </a:xfrm>
          <a:prstGeom prst="rect">
            <a:avLst/>
          </a:prstGeom>
        </p:spPr>
      </p:pic>
    </p:spTree>
    <p:extLst>
      <p:ext uri="{BB962C8B-B14F-4D97-AF65-F5344CB8AC3E}">
        <p14:creationId xmlns:p14="http://schemas.microsoft.com/office/powerpoint/2010/main" val="140138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20850" y="882650"/>
            <a:ext cx="5702300" cy="5092700"/>
          </a:xfrm>
          <a:prstGeom prst="rect">
            <a:avLst/>
          </a:prstGeom>
        </p:spPr>
      </p:pic>
    </p:spTree>
    <p:extLst>
      <p:ext uri="{BB962C8B-B14F-4D97-AF65-F5344CB8AC3E}">
        <p14:creationId xmlns:p14="http://schemas.microsoft.com/office/powerpoint/2010/main" val="215767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en-US" smtClean="0">
                <a:cs typeface="+mj-cs"/>
              </a:rPr>
              <a:t>The Internal Growth Rate</a:t>
            </a:r>
          </a:p>
        </p:txBody>
      </p:sp>
      <p:sp>
        <p:nvSpPr>
          <p:cNvPr id="194563" name="Rectangle 3"/>
          <p:cNvSpPr>
            <a:spLocks noGrp="1" noChangeArrowheads="1"/>
          </p:cNvSpPr>
          <p:nvPr>
            <p:ph type="body" idx="1"/>
          </p:nvPr>
        </p:nvSpPr>
        <p:spPr/>
        <p:txBody>
          <a:bodyPr/>
          <a:lstStyle/>
          <a:p>
            <a:pPr marL="457200" indent="-457200" eaLnBrk="1" hangingPunct="1">
              <a:defRPr/>
            </a:pPr>
            <a:r>
              <a:rPr lang="en-US" smtClean="0">
                <a:cs typeface="+mn-cs"/>
              </a:rPr>
              <a:t>The internal growth rate tells us how much the  firm can grow assets using retained earnings as the only source of financing.</a:t>
            </a:r>
          </a:p>
          <a:p>
            <a:pPr marL="457200" indent="-457200" eaLnBrk="1" hangingPunct="1">
              <a:defRPr/>
            </a:pPr>
            <a:r>
              <a:rPr lang="en-US" smtClean="0">
                <a:cs typeface="+mn-cs"/>
              </a:rPr>
              <a:t>Using the information from the Hoffman Co.</a:t>
            </a:r>
          </a:p>
          <a:p>
            <a:pPr marL="823913" lvl="1" indent="-252413" eaLnBrk="1" hangingPunct="1">
              <a:defRPr/>
            </a:pPr>
            <a:r>
              <a:rPr lang="en-US" smtClean="0"/>
              <a:t>ROA = 66 / 500 = .132</a:t>
            </a:r>
          </a:p>
          <a:p>
            <a:pPr marL="823913" lvl="1" indent="-252413" eaLnBrk="1" hangingPunct="1">
              <a:defRPr/>
            </a:pPr>
            <a:r>
              <a:rPr lang="en-US" smtClean="0"/>
              <a:t>b = 44/ 66 = .667</a:t>
            </a:r>
          </a:p>
        </p:txBody>
      </p:sp>
      <p:sp>
        <p:nvSpPr>
          <p:cNvPr id="2" name="Rectangle 1"/>
          <p:cNvSpPr/>
          <p:nvPr/>
        </p:nvSpPr>
        <p:spPr bwMode="auto">
          <a:xfrm>
            <a:off x="3819525" y="4800600"/>
            <a:ext cx="5019675" cy="1828800"/>
          </a:xfrm>
          <a:prstGeom prst="rect">
            <a:avLst/>
          </a:prstGeom>
          <a:solidFill>
            <a:schemeClr val="tx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ＭＳ Ｐゴシック" charset="0"/>
            </a:endParaRPr>
          </a:p>
        </p:txBody>
      </p:sp>
      <p:graphicFrame>
        <p:nvGraphicFramePr>
          <p:cNvPr id="194564" name="Object 4"/>
          <p:cNvGraphicFramePr>
            <a:graphicFrameLocks/>
          </p:cNvGraphicFramePr>
          <p:nvPr/>
        </p:nvGraphicFramePr>
        <p:xfrm>
          <a:off x="3819525" y="4800600"/>
          <a:ext cx="4895850" cy="1755775"/>
        </p:xfrm>
        <a:graphic>
          <a:graphicData uri="http://schemas.openxmlformats.org/presentationml/2006/ole">
            <mc:AlternateContent xmlns:mc="http://schemas.openxmlformats.org/markup-compatibility/2006">
              <mc:Choice xmlns:v="urn:schemas-microsoft-com:vml" Requires="v">
                <p:oleObj spid="_x0000_s73772" name="Equation" r:id="rId4" imgW="2794000" imgH="1003300" progId="Equation.3">
                  <p:embed/>
                </p:oleObj>
              </mc:Choice>
              <mc:Fallback>
                <p:oleObj name="Equation" r:id="rId4" imgW="2794000" imgH="10033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25" y="4800600"/>
                        <a:ext cx="4895850" cy="1755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fade">
                                      <p:cBhvr>
                                        <p:cTn id="7" dur="1000"/>
                                        <p:tgtEl>
                                          <p:spTgt spid="194563">
                                            <p:txEl>
                                              <p:pRg st="0" end="0"/>
                                            </p:txEl>
                                          </p:spTgt>
                                        </p:tgtEl>
                                      </p:cBhvr>
                                    </p:animEffect>
                                    <p:anim calcmode="lin" valueType="num">
                                      <p:cBhvr>
                                        <p:cTn id="8" dur="1000" fill="hold"/>
                                        <p:tgtEl>
                                          <p:spTgt spid="1945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45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4563">
                                            <p:txEl>
                                              <p:pRg st="1" end="1"/>
                                            </p:txEl>
                                          </p:spTgt>
                                        </p:tgtEl>
                                        <p:attrNameLst>
                                          <p:attrName>style.visibility</p:attrName>
                                        </p:attrNameLst>
                                      </p:cBhvr>
                                      <p:to>
                                        <p:strVal val="visible"/>
                                      </p:to>
                                    </p:set>
                                    <p:animEffect transition="in" filter="fade">
                                      <p:cBhvr>
                                        <p:cTn id="14" dur="1000"/>
                                        <p:tgtEl>
                                          <p:spTgt spid="194563">
                                            <p:txEl>
                                              <p:pRg st="1" end="1"/>
                                            </p:txEl>
                                          </p:spTgt>
                                        </p:tgtEl>
                                      </p:cBhvr>
                                    </p:animEffect>
                                    <p:anim calcmode="lin" valueType="num">
                                      <p:cBhvr>
                                        <p:cTn id="15" dur="1000" fill="hold"/>
                                        <p:tgtEl>
                                          <p:spTgt spid="19456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456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94563">
                                            <p:txEl>
                                              <p:pRg st="2" end="2"/>
                                            </p:txEl>
                                          </p:spTgt>
                                        </p:tgtEl>
                                        <p:attrNameLst>
                                          <p:attrName>style.visibility</p:attrName>
                                        </p:attrNameLst>
                                      </p:cBhvr>
                                      <p:to>
                                        <p:strVal val="visible"/>
                                      </p:to>
                                    </p:set>
                                    <p:animEffect transition="in" filter="fade">
                                      <p:cBhvr>
                                        <p:cTn id="19" dur="1000"/>
                                        <p:tgtEl>
                                          <p:spTgt spid="194563">
                                            <p:txEl>
                                              <p:pRg st="2" end="2"/>
                                            </p:txEl>
                                          </p:spTgt>
                                        </p:tgtEl>
                                      </p:cBhvr>
                                    </p:animEffect>
                                    <p:anim calcmode="lin" valueType="num">
                                      <p:cBhvr>
                                        <p:cTn id="20" dur="1000" fill="hold"/>
                                        <p:tgtEl>
                                          <p:spTgt spid="19456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456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4563">
                                            <p:txEl>
                                              <p:pRg st="3" end="3"/>
                                            </p:txEl>
                                          </p:spTgt>
                                        </p:tgtEl>
                                        <p:attrNameLst>
                                          <p:attrName>style.visibility</p:attrName>
                                        </p:attrNameLst>
                                      </p:cBhvr>
                                      <p:to>
                                        <p:strVal val="visible"/>
                                      </p:to>
                                    </p:set>
                                    <p:animEffect transition="in" filter="fade">
                                      <p:cBhvr>
                                        <p:cTn id="24" dur="1000"/>
                                        <p:tgtEl>
                                          <p:spTgt spid="194563">
                                            <p:txEl>
                                              <p:pRg st="3" end="3"/>
                                            </p:txEl>
                                          </p:spTgt>
                                        </p:tgtEl>
                                      </p:cBhvr>
                                    </p:animEffect>
                                    <p:anim calcmode="lin" valueType="num">
                                      <p:cBhvr>
                                        <p:cTn id="25" dur="1000" fill="hold"/>
                                        <p:tgtEl>
                                          <p:spTgt spid="19456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945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94564"/>
                                        </p:tgtEl>
                                        <p:attrNameLst>
                                          <p:attrName>style.visibility</p:attrName>
                                        </p:attrNameLst>
                                      </p:cBhvr>
                                      <p:to>
                                        <p:strVal val="visible"/>
                                      </p:to>
                                    </p:set>
                                    <p:animEffect transition="in" filter="fade">
                                      <p:cBhvr>
                                        <p:cTn id="31" dur="1000"/>
                                        <p:tgtEl>
                                          <p:spTgt spid="194564"/>
                                        </p:tgtEl>
                                      </p:cBhvr>
                                    </p:animEffect>
                                    <p:anim calcmode="lin" valueType="num">
                                      <p:cBhvr>
                                        <p:cTn id="32" dur="1000" fill="hold"/>
                                        <p:tgtEl>
                                          <p:spTgt spid="194564"/>
                                        </p:tgtEl>
                                        <p:attrNameLst>
                                          <p:attrName>ppt_x</p:attrName>
                                        </p:attrNameLst>
                                      </p:cBhvr>
                                      <p:tavLst>
                                        <p:tav tm="0">
                                          <p:val>
                                            <p:strVal val="#ppt_x"/>
                                          </p:val>
                                        </p:tav>
                                        <p:tav tm="100000">
                                          <p:val>
                                            <p:strVal val="#ppt_x"/>
                                          </p:val>
                                        </p:tav>
                                      </p:tavLst>
                                    </p:anim>
                                    <p:anim calcmode="lin" valueType="num">
                                      <p:cBhvr>
                                        <p:cTn id="33" dur="1000" fill="hold"/>
                                        <p:tgtEl>
                                          <p:spTgt spid="1945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en-US" smtClean="0">
                <a:cs typeface="+mj-cs"/>
              </a:rPr>
              <a:t>The Sustainable Growth Rate</a:t>
            </a:r>
          </a:p>
        </p:txBody>
      </p:sp>
      <p:sp>
        <p:nvSpPr>
          <p:cNvPr id="196611" name="Rectangle 3"/>
          <p:cNvSpPr>
            <a:spLocks noGrp="1" noChangeArrowheads="1"/>
          </p:cNvSpPr>
          <p:nvPr>
            <p:ph type="body" idx="1"/>
          </p:nvPr>
        </p:nvSpPr>
        <p:spPr/>
        <p:txBody>
          <a:bodyPr/>
          <a:lstStyle/>
          <a:p>
            <a:pPr marL="400050" indent="-400050" eaLnBrk="1" hangingPunct="1">
              <a:defRPr/>
            </a:pPr>
            <a:r>
              <a:rPr lang="en-US" smtClean="0">
                <a:cs typeface="+mn-cs"/>
              </a:rPr>
              <a:t>The sustainable growth rate tells us how much the firm can grow by using internally generated funds and issuing debt to maintain a constant debt ratio.</a:t>
            </a:r>
          </a:p>
          <a:p>
            <a:pPr marL="400050" indent="-400050" eaLnBrk="1" hangingPunct="1">
              <a:defRPr/>
            </a:pPr>
            <a:r>
              <a:rPr lang="en-US" smtClean="0">
                <a:cs typeface="+mn-cs"/>
              </a:rPr>
              <a:t>Using the Hoffman Co.</a:t>
            </a:r>
          </a:p>
          <a:p>
            <a:pPr marL="766763" lvl="1" indent="-252413" eaLnBrk="1" hangingPunct="1">
              <a:defRPr/>
            </a:pPr>
            <a:r>
              <a:rPr lang="en-US" smtClean="0"/>
              <a:t>ROE = 66 / 250 = .264</a:t>
            </a:r>
          </a:p>
          <a:p>
            <a:pPr marL="766763" lvl="1" indent="-252413" eaLnBrk="1" hangingPunct="1">
              <a:defRPr/>
            </a:pPr>
            <a:r>
              <a:rPr lang="en-US" smtClean="0"/>
              <a:t>b = .667</a:t>
            </a:r>
          </a:p>
        </p:txBody>
      </p:sp>
      <p:sp>
        <p:nvSpPr>
          <p:cNvPr id="5" name="Rectangle 4"/>
          <p:cNvSpPr/>
          <p:nvPr/>
        </p:nvSpPr>
        <p:spPr bwMode="auto">
          <a:xfrm>
            <a:off x="3276601" y="4876800"/>
            <a:ext cx="5562600" cy="1905000"/>
          </a:xfrm>
          <a:prstGeom prst="rect">
            <a:avLst/>
          </a:prstGeom>
          <a:solidFill>
            <a:schemeClr val="tx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ＭＳ Ｐゴシック" charset="0"/>
            </a:endParaRPr>
          </a:p>
        </p:txBody>
      </p:sp>
      <p:graphicFrame>
        <p:nvGraphicFramePr>
          <p:cNvPr id="196612" name="Object 4"/>
          <p:cNvGraphicFramePr>
            <a:graphicFrameLocks/>
          </p:cNvGraphicFramePr>
          <p:nvPr/>
        </p:nvGraphicFramePr>
        <p:xfrm>
          <a:off x="3276600" y="4800600"/>
          <a:ext cx="5229225" cy="1746250"/>
        </p:xfrm>
        <a:graphic>
          <a:graphicData uri="http://schemas.openxmlformats.org/presentationml/2006/ole">
            <mc:AlternateContent xmlns:mc="http://schemas.openxmlformats.org/markup-compatibility/2006">
              <mc:Choice xmlns:v="urn:schemas-microsoft-com:vml" Requires="v">
                <p:oleObj spid="_x0000_s75820" name="Equation" r:id="rId4" imgW="2984500" imgH="1003300" progId="Equation.3">
                  <p:embed/>
                </p:oleObj>
              </mc:Choice>
              <mc:Fallback>
                <p:oleObj name="Equation" r:id="rId4" imgW="2984500" imgH="100330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800600"/>
                        <a:ext cx="5229225" cy="1746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fade">
                                      <p:cBhvr>
                                        <p:cTn id="7" dur="1000"/>
                                        <p:tgtEl>
                                          <p:spTgt spid="196611">
                                            <p:txEl>
                                              <p:pRg st="0" end="0"/>
                                            </p:txEl>
                                          </p:spTgt>
                                        </p:tgtEl>
                                      </p:cBhvr>
                                    </p:animEffect>
                                    <p:anim calcmode="lin" valueType="num">
                                      <p:cBhvr>
                                        <p:cTn id="8" dur="1000" fill="hold"/>
                                        <p:tgtEl>
                                          <p:spTgt spid="1966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66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6611">
                                            <p:txEl>
                                              <p:pRg st="1" end="1"/>
                                            </p:txEl>
                                          </p:spTgt>
                                        </p:tgtEl>
                                        <p:attrNameLst>
                                          <p:attrName>style.visibility</p:attrName>
                                        </p:attrNameLst>
                                      </p:cBhvr>
                                      <p:to>
                                        <p:strVal val="visible"/>
                                      </p:to>
                                    </p:set>
                                    <p:animEffect transition="in" filter="fade">
                                      <p:cBhvr>
                                        <p:cTn id="14" dur="1000"/>
                                        <p:tgtEl>
                                          <p:spTgt spid="196611">
                                            <p:txEl>
                                              <p:pRg st="1" end="1"/>
                                            </p:txEl>
                                          </p:spTgt>
                                        </p:tgtEl>
                                      </p:cBhvr>
                                    </p:animEffect>
                                    <p:anim calcmode="lin" valueType="num">
                                      <p:cBhvr>
                                        <p:cTn id="15" dur="1000" fill="hold"/>
                                        <p:tgtEl>
                                          <p:spTgt spid="1966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6611">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96611">
                                            <p:txEl>
                                              <p:pRg st="2" end="2"/>
                                            </p:txEl>
                                          </p:spTgt>
                                        </p:tgtEl>
                                        <p:attrNameLst>
                                          <p:attrName>style.visibility</p:attrName>
                                        </p:attrNameLst>
                                      </p:cBhvr>
                                      <p:to>
                                        <p:strVal val="visible"/>
                                      </p:to>
                                    </p:set>
                                    <p:animEffect transition="in" filter="fade">
                                      <p:cBhvr>
                                        <p:cTn id="19" dur="1000"/>
                                        <p:tgtEl>
                                          <p:spTgt spid="196611">
                                            <p:txEl>
                                              <p:pRg st="2" end="2"/>
                                            </p:txEl>
                                          </p:spTgt>
                                        </p:tgtEl>
                                      </p:cBhvr>
                                    </p:animEffect>
                                    <p:anim calcmode="lin" valueType="num">
                                      <p:cBhvr>
                                        <p:cTn id="20" dur="1000" fill="hold"/>
                                        <p:tgtEl>
                                          <p:spTgt spid="19661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9661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96611">
                                            <p:txEl>
                                              <p:pRg st="3" end="3"/>
                                            </p:txEl>
                                          </p:spTgt>
                                        </p:tgtEl>
                                        <p:attrNameLst>
                                          <p:attrName>style.visibility</p:attrName>
                                        </p:attrNameLst>
                                      </p:cBhvr>
                                      <p:to>
                                        <p:strVal val="visible"/>
                                      </p:to>
                                    </p:set>
                                    <p:animEffect transition="in" filter="fade">
                                      <p:cBhvr>
                                        <p:cTn id="24" dur="1000"/>
                                        <p:tgtEl>
                                          <p:spTgt spid="196611">
                                            <p:txEl>
                                              <p:pRg st="3" end="3"/>
                                            </p:txEl>
                                          </p:spTgt>
                                        </p:tgtEl>
                                      </p:cBhvr>
                                    </p:animEffect>
                                    <p:anim calcmode="lin" valueType="num">
                                      <p:cBhvr>
                                        <p:cTn id="25" dur="1000" fill="hold"/>
                                        <p:tgtEl>
                                          <p:spTgt spid="19661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966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196612"/>
                                        </p:tgtEl>
                                        <p:attrNameLst>
                                          <p:attrName>style.visibility</p:attrName>
                                        </p:attrNameLst>
                                      </p:cBhvr>
                                      <p:to>
                                        <p:strVal val="visible"/>
                                      </p:to>
                                    </p:set>
                                    <p:animEffect transition="in" filter="fade">
                                      <p:cBhvr>
                                        <p:cTn id="31" dur="1000"/>
                                        <p:tgtEl>
                                          <p:spTgt spid="196612"/>
                                        </p:tgtEl>
                                      </p:cBhvr>
                                    </p:animEffect>
                                    <p:anim calcmode="lin" valueType="num">
                                      <p:cBhvr>
                                        <p:cTn id="32" dur="1000" fill="hold"/>
                                        <p:tgtEl>
                                          <p:spTgt spid="196612"/>
                                        </p:tgtEl>
                                        <p:attrNameLst>
                                          <p:attrName>ppt_x</p:attrName>
                                        </p:attrNameLst>
                                      </p:cBhvr>
                                      <p:tavLst>
                                        <p:tav tm="0">
                                          <p:val>
                                            <p:strVal val="#ppt_x"/>
                                          </p:val>
                                        </p:tav>
                                        <p:tav tm="100000">
                                          <p:val>
                                            <p:strVal val="#ppt_x"/>
                                          </p:val>
                                        </p:tav>
                                      </p:tavLst>
                                    </p:anim>
                                    <p:anim calcmode="lin" valueType="num">
                                      <p:cBhvr>
                                        <p:cTn id="33" dur="1000" fill="hold"/>
                                        <p:tgtEl>
                                          <p:spTgt spid="1966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en-US" smtClean="0">
                <a:cs typeface="+mj-cs"/>
              </a:rPr>
              <a:t>3.4 Financial Models</a:t>
            </a:r>
          </a:p>
        </p:txBody>
      </p:sp>
      <p:sp>
        <p:nvSpPr>
          <p:cNvPr id="187395" name="Rectangle 3"/>
          <p:cNvSpPr>
            <a:spLocks noGrp="1" noChangeArrowheads="1"/>
          </p:cNvSpPr>
          <p:nvPr>
            <p:ph type="body" idx="1"/>
          </p:nvPr>
        </p:nvSpPr>
        <p:spPr/>
        <p:txBody>
          <a:bodyPr/>
          <a:lstStyle/>
          <a:p>
            <a:pPr marL="342900" indent="-342900" eaLnBrk="1" hangingPunct="1">
              <a:defRPr/>
            </a:pPr>
            <a:r>
              <a:rPr lang="en-US" smtClean="0">
                <a:cs typeface="+mn-cs"/>
              </a:rPr>
              <a:t>Investment in new assets – determined by capital budgeting decisions</a:t>
            </a:r>
          </a:p>
          <a:p>
            <a:pPr marL="342900" indent="-342900" eaLnBrk="1" hangingPunct="1">
              <a:defRPr/>
            </a:pPr>
            <a:r>
              <a:rPr lang="en-US" smtClean="0">
                <a:cs typeface="+mn-cs"/>
              </a:rPr>
              <a:t>Degree of financial leverage – determined by capital structure decisions</a:t>
            </a:r>
          </a:p>
          <a:p>
            <a:pPr marL="342900" indent="-342900" eaLnBrk="1" hangingPunct="1">
              <a:defRPr/>
            </a:pPr>
            <a:r>
              <a:rPr lang="en-US" smtClean="0">
                <a:cs typeface="+mn-cs"/>
              </a:rPr>
              <a:t>Cash paid to shareholders – determined by dividend policy decisions</a:t>
            </a:r>
          </a:p>
          <a:p>
            <a:pPr marL="342900" indent="-342900" eaLnBrk="1" hangingPunct="1">
              <a:defRPr/>
            </a:pPr>
            <a:r>
              <a:rPr lang="en-US" smtClean="0">
                <a:cs typeface="+mn-cs"/>
              </a:rPr>
              <a:t>Liquidity requirements – determined by net working capital decisions</a:t>
            </a:r>
          </a:p>
        </p:txBody>
      </p:sp>
    </p:spTree>
    <p:extLst>
      <p:ext uri="{BB962C8B-B14F-4D97-AF65-F5344CB8AC3E}">
        <p14:creationId xmlns:p14="http://schemas.microsoft.com/office/powerpoint/2010/main" val="153928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fade">
                                      <p:cBhvr>
                                        <p:cTn id="7" dur="1000"/>
                                        <p:tgtEl>
                                          <p:spTgt spid="187395">
                                            <p:txEl>
                                              <p:pRg st="0" end="0"/>
                                            </p:txEl>
                                          </p:spTgt>
                                        </p:tgtEl>
                                      </p:cBhvr>
                                    </p:animEffect>
                                    <p:anim calcmode="lin" valueType="num">
                                      <p:cBhvr>
                                        <p:cTn id="8" dur="1000" fill="hold"/>
                                        <p:tgtEl>
                                          <p:spTgt spid="1873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73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7395">
                                            <p:txEl>
                                              <p:pRg st="1" end="1"/>
                                            </p:txEl>
                                          </p:spTgt>
                                        </p:tgtEl>
                                        <p:attrNameLst>
                                          <p:attrName>style.visibility</p:attrName>
                                        </p:attrNameLst>
                                      </p:cBhvr>
                                      <p:to>
                                        <p:strVal val="visible"/>
                                      </p:to>
                                    </p:set>
                                    <p:animEffect transition="in" filter="fade">
                                      <p:cBhvr>
                                        <p:cTn id="14" dur="1000"/>
                                        <p:tgtEl>
                                          <p:spTgt spid="187395">
                                            <p:txEl>
                                              <p:pRg st="1" end="1"/>
                                            </p:txEl>
                                          </p:spTgt>
                                        </p:tgtEl>
                                      </p:cBhvr>
                                    </p:animEffect>
                                    <p:anim calcmode="lin" valueType="num">
                                      <p:cBhvr>
                                        <p:cTn id="15" dur="1000" fill="hold"/>
                                        <p:tgtEl>
                                          <p:spTgt spid="18739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73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7395">
                                            <p:txEl>
                                              <p:pRg st="2" end="2"/>
                                            </p:txEl>
                                          </p:spTgt>
                                        </p:tgtEl>
                                        <p:attrNameLst>
                                          <p:attrName>style.visibility</p:attrName>
                                        </p:attrNameLst>
                                      </p:cBhvr>
                                      <p:to>
                                        <p:strVal val="visible"/>
                                      </p:to>
                                    </p:set>
                                    <p:animEffect transition="in" filter="fade">
                                      <p:cBhvr>
                                        <p:cTn id="21" dur="1000"/>
                                        <p:tgtEl>
                                          <p:spTgt spid="187395">
                                            <p:txEl>
                                              <p:pRg st="2" end="2"/>
                                            </p:txEl>
                                          </p:spTgt>
                                        </p:tgtEl>
                                      </p:cBhvr>
                                    </p:animEffect>
                                    <p:anim calcmode="lin" valueType="num">
                                      <p:cBhvr>
                                        <p:cTn id="22" dur="1000" fill="hold"/>
                                        <p:tgtEl>
                                          <p:spTgt spid="18739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73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7395">
                                            <p:txEl>
                                              <p:pRg st="3" end="3"/>
                                            </p:txEl>
                                          </p:spTgt>
                                        </p:tgtEl>
                                        <p:attrNameLst>
                                          <p:attrName>style.visibility</p:attrName>
                                        </p:attrNameLst>
                                      </p:cBhvr>
                                      <p:to>
                                        <p:strVal val="visible"/>
                                      </p:to>
                                    </p:set>
                                    <p:animEffect transition="in" filter="fade">
                                      <p:cBhvr>
                                        <p:cTn id="28" dur="1000"/>
                                        <p:tgtEl>
                                          <p:spTgt spid="187395">
                                            <p:txEl>
                                              <p:pRg st="3" end="3"/>
                                            </p:txEl>
                                          </p:spTgt>
                                        </p:tgtEl>
                                      </p:cBhvr>
                                    </p:animEffect>
                                    <p:anim calcmode="lin" valueType="num">
                                      <p:cBhvr>
                                        <p:cTn id="29" dur="1000" fill="hold"/>
                                        <p:tgtEl>
                                          <p:spTgt spid="18739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739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3600" dirty="0" smtClean="0"/>
              <a:t>Relationship between growth rate and EFN</a:t>
            </a:r>
            <a:endParaRPr lang="en-US" sz="3600" dirty="0"/>
          </a:p>
        </p:txBody>
      </p:sp>
      <p:cxnSp>
        <p:nvCxnSpPr>
          <p:cNvPr id="5" name="Straight Arrow Connector 4"/>
          <p:cNvCxnSpPr/>
          <p:nvPr/>
        </p:nvCxnSpPr>
        <p:spPr bwMode="auto">
          <a:xfrm>
            <a:off x="1752600" y="4648200"/>
            <a:ext cx="3962400" cy="0"/>
          </a:xfrm>
          <a:prstGeom prst="straightConnector1">
            <a:avLst/>
          </a:prstGeom>
          <a:solidFill>
            <a:schemeClr val="accent1"/>
          </a:solidFill>
          <a:ln w="12700" cap="sq" cmpd="sng" algn="ctr">
            <a:solidFill>
              <a:schemeClr val="tx1"/>
            </a:solidFill>
            <a:prstDash val="solid"/>
            <a:round/>
            <a:headEnd type="none" w="sm" len="sm"/>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6" name="Straight Arrow Connector 5"/>
          <p:cNvCxnSpPr/>
          <p:nvPr/>
        </p:nvCxnSpPr>
        <p:spPr bwMode="auto">
          <a:xfrm flipV="1">
            <a:off x="1752600" y="2133600"/>
            <a:ext cx="0" cy="2514600"/>
          </a:xfrm>
          <a:prstGeom prst="straightConnector1">
            <a:avLst/>
          </a:prstGeom>
          <a:solidFill>
            <a:schemeClr val="accent1"/>
          </a:solidFill>
          <a:ln w="12700" cap="sq" cmpd="sng" algn="ctr">
            <a:solidFill>
              <a:schemeClr val="tx1"/>
            </a:solidFill>
            <a:prstDash val="solid"/>
            <a:round/>
            <a:headEnd type="none" w="sm" len="sm"/>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8" name="TextBox 7"/>
          <p:cNvSpPr txBox="1"/>
          <p:nvPr/>
        </p:nvSpPr>
        <p:spPr>
          <a:xfrm>
            <a:off x="5715000" y="4495800"/>
            <a:ext cx="300082" cy="369332"/>
          </a:xfrm>
          <a:prstGeom prst="rect">
            <a:avLst/>
          </a:prstGeom>
          <a:noFill/>
        </p:spPr>
        <p:txBody>
          <a:bodyPr wrap="none" rtlCol="0">
            <a:spAutoFit/>
          </a:bodyPr>
          <a:lstStyle/>
          <a:p>
            <a:r>
              <a:rPr lang="en-US" dirty="0" smtClean="0"/>
              <a:t>g</a:t>
            </a:r>
            <a:endParaRPr lang="en-US" dirty="0"/>
          </a:p>
        </p:txBody>
      </p:sp>
      <p:sp>
        <p:nvSpPr>
          <p:cNvPr id="9" name="TextBox 8"/>
          <p:cNvSpPr txBox="1"/>
          <p:nvPr/>
        </p:nvSpPr>
        <p:spPr>
          <a:xfrm>
            <a:off x="4724400" y="1676400"/>
            <a:ext cx="1600200" cy="646331"/>
          </a:xfrm>
          <a:prstGeom prst="rect">
            <a:avLst/>
          </a:prstGeom>
          <a:noFill/>
        </p:spPr>
        <p:txBody>
          <a:bodyPr wrap="square" rtlCol="0">
            <a:spAutoFit/>
          </a:bodyPr>
          <a:lstStyle/>
          <a:p>
            <a:r>
              <a:rPr lang="en-US" dirty="0" err="1" smtClean="0"/>
              <a:t>Δ</a:t>
            </a:r>
            <a:r>
              <a:rPr lang="en-US" dirty="0" smtClean="0"/>
              <a:t> in (Assets-</a:t>
            </a:r>
            <a:r>
              <a:rPr lang="en-US" dirty="0" err="1" smtClean="0"/>
              <a:t>SponLiab</a:t>
            </a:r>
            <a:r>
              <a:rPr lang="en-US" dirty="0" smtClean="0"/>
              <a:t>)</a:t>
            </a:r>
          </a:p>
        </p:txBody>
      </p:sp>
      <p:cxnSp>
        <p:nvCxnSpPr>
          <p:cNvPr id="11" name="Straight Arrow Connector 10"/>
          <p:cNvCxnSpPr/>
          <p:nvPr/>
        </p:nvCxnSpPr>
        <p:spPr bwMode="auto">
          <a:xfrm flipV="1">
            <a:off x="1752600" y="2819400"/>
            <a:ext cx="3200400" cy="1219200"/>
          </a:xfrm>
          <a:prstGeom prst="straightConnector1">
            <a:avLst/>
          </a:prstGeom>
          <a:solidFill>
            <a:schemeClr val="accent1"/>
          </a:solidFill>
          <a:ln w="12700" cap="sq" cmpd="sng" algn="ctr">
            <a:solidFill>
              <a:schemeClr val="tx1">
                <a:lumMod val="50000"/>
              </a:schemeClr>
            </a:solidFill>
            <a:prstDash val="solid"/>
            <a:round/>
            <a:headEnd type="none" w="sm" len="sm"/>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cxnSp>
        <p:nvCxnSpPr>
          <p:cNvPr id="12" name="Straight Arrow Connector 11"/>
          <p:cNvCxnSpPr/>
          <p:nvPr/>
        </p:nvCxnSpPr>
        <p:spPr bwMode="auto">
          <a:xfrm flipV="1">
            <a:off x="1752600" y="2057400"/>
            <a:ext cx="2895600" cy="2590800"/>
          </a:xfrm>
          <a:prstGeom prst="straightConnector1">
            <a:avLst/>
          </a:prstGeom>
          <a:solidFill>
            <a:schemeClr val="accent1"/>
          </a:solidFill>
          <a:ln w="12700" cap="sq" cmpd="sng" algn="ctr">
            <a:solidFill>
              <a:schemeClr val="tx1"/>
            </a:solidFill>
            <a:prstDash val="solid"/>
            <a:round/>
            <a:headEnd type="none" w="sm" len="sm"/>
            <a:tailEnd type="arrow"/>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15" name="TextBox 14"/>
          <p:cNvSpPr txBox="1"/>
          <p:nvPr/>
        </p:nvSpPr>
        <p:spPr>
          <a:xfrm>
            <a:off x="533400" y="1981201"/>
            <a:ext cx="1600200" cy="923330"/>
          </a:xfrm>
          <a:prstGeom prst="rect">
            <a:avLst/>
          </a:prstGeom>
          <a:noFill/>
        </p:spPr>
        <p:txBody>
          <a:bodyPr wrap="square" rtlCol="0">
            <a:spAutoFit/>
          </a:bodyPr>
          <a:lstStyle/>
          <a:p>
            <a:r>
              <a:rPr lang="en-US" dirty="0" err="1" smtClean="0"/>
              <a:t>Δ</a:t>
            </a:r>
            <a:r>
              <a:rPr lang="en-US" dirty="0" smtClean="0"/>
              <a:t> in (Assets-</a:t>
            </a:r>
            <a:r>
              <a:rPr lang="en-US" dirty="0" err="1" smtClean="0"/>
              <a:t>SponLiab</a:t>
            </a:r>
            <a:r>
              <a:rPr lang="en-US" dirty="0" smtClean="0"/>
              <a:t>)</a:t>
            </a:r>
          </a:p>
          <a:p>
            <a:r>
              <a:rPr lang="en-US" dirty="0" smtClean="0"/>
              <a:t>and  </a:t>
            </a:r>
            <a:r>
              <a:rPr lang="en-US" dirty="0" err="1"/>
              <a:t>Δ</a:t>
            </a:r>
            <a:r>
              <a:rPr lang="en-US" dirty="0"/>
              <a:t> in </a:t>
            </a:r>
            <a:r>
              <a:rPr lang="en-US" dirty="0" smtClean="0"/>
              <a:t>RE</a:t>
            </a:r>
            <a:endParaRPr lang="en-US" dirty="0"/>
          </a:p>
        </p:txBody>
      </p:sp>
      <p:sp>
        <p:nvSpPr>
          <p:cNvPr id="16" name="TextBox 15"/>
          <p:cNvSpPr txBox="1"/>
          <p:nvPr/>
        </p:nvSpPr>
        <p:spPr>
          <a:xfrm>
            <a:off x="4953000" y="2590800"/>
            <a:ext cx="1600200" cy="369332"/>
          </a:xfrm>
          <a:prstGeom prst="rect">
            <a:avLst/>
          </a:prstGeom>
          <a:noFill/>
        </p:spPr>
        <p:txBody>
          <a:bodyPr wrap="square" rtlCol="0">
            <a:spAutoFit/>
          </a:bodyPr>
          <a:lstStyle/>
          <a:p>
            <a:r>
              <a:rPr lang="en-US" dirty="0" err="1" smtClean="0"/>
              <a:t>Δ</a:t>
            </a:r>
            <a:r>
              <a:rPr lang="en-US" dirty="0" smtClean="0"/>
              <a:t> </a:t>
            </a:r>
            <a:r>
              <a:rPr lang="en-US" dirty="0"/>
              <a:t>in </a:t>
            </a:r>
            <a:r>
              <a:rPr lang="en-US" dirty="0" smtClean="0"/>
              <a:t>RE</a:t>
            </a:r>
            <a:endParaRPr lang="en-US" dirty="0"/>
          </a:p>
        </p:txBody>
      </p:sp>
      <p:cxnSp>
        <p:nvCxnSpPr>
          <p:cNvPr id="18" name="Straight Connector 17"/>
          <p:cNvCxnSpPr/>
          <p:nvPr/>
        </p:nvCxnSpPr>
        <p:spPr bwMode="auto">
          <a:xfrm>
            <a:off x="2895600" y="3657600"/>
            <a:ext cx="0" cy="990600"/>
          </a:xfrm>
          <a:prstGeom prst="line">
            <a:avLst/>
          </a:prstGeom>
          <a:solidFill>
            <a:schemeClr val="accent1"/>
          </a:solidFill>
          <a:ln w="12700" cap="sq" cmpd="sng" algn="ctr">
            <a:solidFill>
              <a:schemeClr val="tx1"/>
            </a:solidFill>
            <a:prstDash val="dot"/>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cxnSp>
      <p:sp>
        <p:nvSpPr>
          <p:cNvPr id="22" name="Right Brace 21"/>
          <p:cNvSpPr/>
          <p:nvPr/>
        </p:nvSpPr>
        <p:spPr bwMode="auto">
          <a:xfrm rot="16200000" flipH="1">
            <a:off x="2209800" y="4267200"/>
            <a:ext cx="228600" cy="1143000"/>
          </a:xfrm>
          <a:prstGeom prst="rightBrac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ＭＳ Ｐゴシック" charset="0"/>
            </a:endParaRPr>
          </a:p>
        </p:txBody>
      </p:sp>
      <p:sp>
        <p:nvSpPr>
          <p:cNvPr id="23" name="Right Brace 22"/>
          <p:cNvSpPr/>
          <p:nvPr/>
        </p:nvSpPr>
        <p:spPr bwMode="auto">
          <a:xfrm rot="16200000" flipH="1">
            <a:off x="4000500" y="3695701"/>
            <a:ext cx="228599" cy="2286000"/>
          </a:xfrm>
          <a:prstGeom prst="rightBrace">
            <a:avLst/>
          </a:pr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charset="0"/>
              <a:ea typeface="ＭＳ Ｐゴシック" charset="0"/>
            </a:endParaRPr>
          </a:p>
        </p:txBody>
      </p:sp>
      <p:sp>
        <p:nvSpPr>
          <p:cNvPr id="24" name="TextBox 23"/>
          <p:cNvSpPr txBox="1"/>
          <p:nvPr/>
        </p:nvSpPr>
        <p:spPr>
          <a:xfrm>
            <a:off x="1524000" y="4800600"/>
            <a:ext cx="1590963" cy="369332"/>
          </a:xfrm>
          <a:prstGeom prst="rect">
            <a:avLst/>
          </a:prstGeom>
          <a:noFill/>
        </p:spPr>
        <p:txBody>
          <a:bodyPr wrap="none" rtlCol="0">
            <a:spAutoFit/>
          </a:bodyPr>
          <a:lstStyle/>
          <a:p>
            <a:r>
              <a:rPr lang="en-US" dirty="0" smtClean="0"/>
              <a:t>EFN&lt;0 surplus</a:t>
            </a:r>
            <a:endParaRPr lang="en-US" dirty="0"/>
          </a:p>
        </p:txBody>
      </p:sp>
      <p:sp>
        <p:nvSpPr>
          <p:cNvPr id="25" name="TextBox 24"/>
          <p:cNvSpPr txBox="1"/>
          <p:nvPr/>
        </p:nvSpPr>
        <p:spPr>
          <a:xfrm>
            <a:off x="3276600" y="4800600"/>
            <a:ext cx="1518364" cy="369332"/>
          </a:xfrm>
          <a:prstGeom prst="rect">
            <a:avLst/>
          </a:prstGeom>
          <a:noFill/>
        </p:spPr>
        <p:txBody>
          <a:bodyPr wrap="none" rtlCol="0">
            <a:spAutoFit/>
          </a:bodyPr>
          <a:lstStyle/>
          <a:p>
            <a:r>
              <a:rPr lang="en-US" dirty="0" smtClean="0"/>
              <a:t>EFN&gt;0 deficit</a:t>
            </a:r>
            <a:endParaRPr lang="en-US" dirty="0"/>
          </a:p>
        </p:txBody>
      </p:sp>
      <p:sp>
        <p:nvSpPr>
          <p:cNvPr id="26" name="TextBox 25"/>
          <p:cNvSpPr txBox="1"/>
          <p:nvPr/>
        </p:nvSpPr>
        <p:spPr>
          <a:xfrm>
            <a:off x="152400" y="4953000"/>
            <a:ext cx="8686800" cy="2400657"/>
          </a:xfrm>
          <a:prstGeom prst="rect">
            <a:avLst/>
          </a:prstGeom>
          <a:noFill/>
        </p:spPr>
        <p:txBody>
          <a:bodyPr wrap="square" rtlCol="0">
            <a:spAutoFit/>
          </a:bodyPr>
          <a:lstStyle/>
          <a:p>
            <a:r>
              <a:rPr lang="en-US" sz="1200" dirty="0" smtClean="0"/>
              <a:t>Two things to note:</a:t>
            </a:r>
          </a:p>
          <a:p>
            <a:pPr marL="228600" indent="-228600">
              <a:buAutoNum type="arabicPeriod"/>
            </a:pPr>
            <a:r>
              <a:rPr lang="en-US" sz="1200" dirty="0" smtClean="0"/>
              <a:t>Note that </a:t>
            </a:r>
            <a:r>
              <a:rPr lang="en-US" sz="1200" dirty="0" err="1" smtClean="0">
                <a:solidFill>
                  <a:srgbClr val="FF6600"/>
                </a:solidFill>
              </a:rPr>
              <a:t>Δ</a:t>
            </a:r>
            <a:r>
              <a:rPr lang="en-US" sz="1200" dirty="0" smtClean="0">
                <a:solidFill>
                  <a:srgbClr val="FF6600"/>
                </a:solidFill>
              </a:rPr>
              <a:t> </a:t>
            </a:r>
            <a:r>
              <a:rPr lang="en-US" sz="1200" dirty="0">
                <a:solidFill>
                  <a:srgbClr val="FF6600"/>
                </a:solidFill>
              </a:rPr>
              <a:t>in (Assets-</a:t>
            </a:r>
            <a:r>
              <a:rPr lang="en-US" sz="1200" dirty="0" err="1">
                <a:solidFill>
                  <a:srgbClr val="FF6600"/>
                </a:solidFill>
              </a:rPr>
              <a:t>SponLiab</a:t>
            </a:r>
            <a:r>
              <a:rPr lang="en-US" sz="1200" dirty="0" smtClean="0">
                <a:solidFill>
                  <a:srgbClr val="FF6600"/>
                </a:solidFill>
              </a:rPr>
              <a:t>) </a:t>
            </a:r>
            <a:r>
              <a:rPr lang="en-US" sz="1200" dirty="0" smtClean="0"/>
              <a:t>starts at the origin. If the company does not grow (g=0%) there is no need to increase assets or change spontaneous  liabilities. (Per year, sales will take place as before, existing assets will be used and depreciation amount, which is taken off as cost, can be used to replace the depreciating asset. </a:t>
            </a:r>
            <a:r>
              <a:rPr lang="en-US" sz="1200" dirty="0" err="1" smtClean="0">
                <a:solidFill>
                  <a:srgbClr val="FF6600"/>
                </a:solidFill>
              </a:rPr>
              <a:t>Δ</a:t>
            </a:r>
            <a:r>
              <a:rPr lang="en-US" sz="1200" dirty="0" smtClean="0">
                <a:solidFill>
                  <a:srgbClr val="FF6600"/>
                </a:solidFill>
              </a:rPr>
              <a:t> </a:t>
            </a:r>
            <a:r>
              <a:rPr lang="en-US" sz="1200" dirty="0">
                <a:solidFill>
                  <a:srgbClr val="FF6600"/>
                </a:solidFill>
              </a:rPr>
              <a:t>in </a:t>
            </a:r>
            <a:r>
              <a:rPr lang="en-US" sz="1200" dirty="0" smtClean="0">
                <a:solidFill>
                  <a:srgbClr val="FF6600"/>
                </a:solidFill>
              </a:rPr>
              <a:t>RE </a:t>
            </a:r>
            <a:r>
              <a:rPr lang="en-US" sz="1200" dirty="0" smtClean="0"/>
              <a:t>starts at a positive value. Note that if the company does not grow, it will still have revenue, albeit as before. Hence, if company had positive profit and kept some of it as RE, without </a:t>
            </a:r>
            <a:r>
              <a:rPr lang="en-US" sz="1200" dirty="0" err="1" smtClean="0"/>
              <a:t>anygrowth</a:t>
            </a:r>
            <a:r>
              <a:rPr lang="en-US" sz="1200" dirty="0" smtClean="0"/>
              <a:t>, the same amount of revenue and </a:t>
            </a:r>
            <a:r>
              <a:rPr lang="en-US" sz="1200" dirty="0" err="1"/>
              <a:t>Δ</a:t>
            </a:r>
            <a:r>
              <a:rPr lang="en-US" sz="1200" dirty="0"/>
              <a:t> </a:t>
            </a:r>
            <a:r>
              <a:rPr lang="en-US" sz="1200" dirty="0" smtClean="0"/>
              <a:t>in RE will be obtained.</a:t>
            </a:r>
          </a:p>
          <a:p>
            <a:pPr marL="228600" indent="-228600">
              <a:buAutoNum type="arabicPeriod"/>
            </a:pPr>
            <a:r>
              <a:rPr lang="en-US" sz="1200" dirty="0" smtClean="0"/>
              <a:t>There is a differential in the slopes of two lines which allows a unique intersection and the existence of IGR. The Slope of the white line is equal to </a:t>
            </a:r>
            <a:r>
              <a:rPr lang="en-US" sz="1200" dirty="0" err="1" smtClean="0"/>
              <a:t>Δ</a:t>
            </a:r>
            <a:r>
              <a:rPr lang="en-US" sz="1200" dirty="0" smtClean="0"/>
              <a:t> in Assets-</a:t>
            </a:r>
            <a:r>
              <a:rPr lang="en-US" sz="1200" dirty="0" err="1" smtClean="0"/>
              <a:t>SponLiab</a:t>
            </a:r>
            <a:r>
              <a:rPr lang="en-US" sz="1200" dirty="0" smtClean="0"/>
              <a:t> per percentage growth rate. The slope of the yellow line is equal to </a:t>
            </a:r>
            <a:r>
              <a:rPr lang="en-US" sz="1200" dirty="0" err="1"/>
              <a:t>Δ</a:t>
            </a:r>
            <a:r>
              <a:rPr lang="en-US" sz="1200" dirty="0"/>
              <a:t> </a:t>
            </a:r>
            <a:r>
              <a:rPr lang="en-US" sz="1200" dirty="0" smtClean="0"/>
              <a:t>in RE per percentage growth rate. Since assets are expected to be used over time, it is reasonable to expect the sales to be smaller and profit and addition to RE even smaller than assets.</a:t>
            </a:r>
          </a:p>
          <a:p>
            <a:endParaRPr lang="en-US" sz="1200" dirty="0">
              <a:solidFill>
                <a:srgbClr val="FF6600"/>
              </a:solidFill>
            </a:endParaRPr>
          </a:p>
          <a:p>
            <a:r>
              <a:rPr lang="en-US" dirty="0" smtClean="0"/>
              <a:t> </a:t>
            </a:r>
            <a:endParaRPr lang="en-US" dirty="0"/>
          </a:p>
        </p:txBody>
      </p:sp>
    </p:spTree>
    <p:extLst>
      <p:ext uri="{BB962C8B-B14F-4D97-AF65-F5344CB8AC3E}">
        <p14:creationId xmlns:p14="http://schemas.microsoft.com/office/powerpoint/2010/main" val="191590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en-US" smtClean="0">
                <a:cs typeface="+mj-cs"/>
              </a:rPr>
              <a:t>Determinants of Growth</a:t>
            </a:r>
          </a:p>
        </p:txBody>
      </p:sp>
      <p:sp>
        <p:nvSpPr>
          <p:cNvPr id="198659" name="Rectangle 3"/>
          <p:cNvSpPr>
            <a:spLocks noGrp="1" noChangeArrowheads="1"/>
          </p:cNvSpPr>
          <p:nvPr>
            <p:ph type="body" idx="1"/>
          </p:nvPr>
        </p:nvSpPr>
        <p:spPr/>
        <p:txBody>
          <a:bodyPr/>
          <a:lstStyle/>
          <a:p>
            <a:pPr marL="514350" indent="-514350" eaLnBrk="1" hangingPunct="1">
              <a:defRPr/>
            </a:pPr>
            <a:r>
              <a:rPr lang="en-US" smtClean="0">
                <a:cs typeface="+mn-cs"/>
              </a:rPr>
              <a:t>Profit margin – operating efficiency</a:t>
            </a:r>
          </a:p>
          <a:p>
            <a:pPr marL="514350" indent="-514350" eaLnBrk="1" hangingPunct="1">
              <a:defRPr/>
            </a:pPr>
            <a:r>
              <a:rPr lang="en-US" smtClean="0">
                <a:cs typeface="+mn-cs"/>
              </a:rPr>
              <a:t>Total asset turnover – asset use efficiency</a:t>
            </a:r>
          </a:p>
          <a:p>
            <a:pPr marL="514350" indent="-514350" eaLnBrk="1" hangingPunct="1">
              <a:defRPr/>
            </a:pPr>
            <a:r>
              <a:rPr lang="en-US" smtClean="0">
                <a:cs typeface="+mn-cs"/>
              </a:rPr>
              <a:t>Financial leverage – choice of optimal debt ratio</a:t>
            </a:r>
          </a:p>
          <a:p>
            <a:pPr marL="514350" indent="-514350" eaLnBrk="1" hangingPunct="1">
              <a:defRPr/>
            </a:pPr>
            <a:r>
              <a:rPr lang="en-US" smtClean="0">
                <a:cs typeface="+mn-cs"/>
              </a:rPr>
              <a:t>Dividend policy – choice of how much to pay to shareholders versus reinvesting in the firm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fade">
                                      <p:cBhvr>
                                        <p:cTn id="7" dur="1000"/>
                                        <p:tgtEl>
                                          <p:spTgt spid="198659">
                                            <p:txEl>
                                              <p:pRg st="0" end="0"/>
                                            </p:txEl>
                                          </p:spTgt>
                                        </p:tgtEl>
                                      </p:cBhvr>
                                    </p:animEffect>
                                    <p:anim calcmode="lin" valueType="num">
                                      <p:cBhvr>
                                        <p:cTn id="8" dur="1000" fill="hold"/>
                                        <p:tgtEl>
                                          <p:spTgt spid="198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86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8659">
                                            <p:txEl>
                                              <p:pRg st="1" end="1"/>
                                            </p:txEl>
                                          </p:spTgt>
                                        </p:tgtEl>
                                        <p:attrNameLst>
                                          <p:attrName>style.visibility</p:attrName>
                                        </p:attrNameLst>
                                      </p:cBhvr>
                                      <p:to>
                                        <p:strVal val="visible"/>
                                      </p:to>
                                    </p:set>
                                    <p:animEffect transition="in" filter="fade">
                                      <p:cBhvr>
                                        <p:cTn id="14" dur="1000"/>
                                        <p:tgtEl>
                                          <p:spTgt spid="198659">
                                            <p:txEl>
                                              <p:pRg st="1" end="1"/>
                                            </p:txEl>
                                          </p:spTgt>
                                        </p:tgtEl>
                                      </p:cBhvr>
                                    </p:animEffect>
                                    <p:anim calcmode="lin" valueType="num">
                                      <p:cBhvr>
                                        <p:cTn id="15" dur="1000" fill="hold"/>
                                        <p:tgtEl>
                                          <p:spTgt spid="1986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86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8659">
                                            <p:txEl>
                                              <p:pRg st="2" end="2"/>
                                            </p:txEl>
                                          </p:spTgt>
                                        </p:tgtEl>
                                        <p:attrNameLst>
                                          <p:attrName>style.visibility</p:attrName>
                                        </p:attrNameLst>
                                      </p:cBhvr>
                                      <p:to>
                                        <p:strVal val="visible"/>
                                      </p:to>
                                    </p:set>
                                    <p:animEffect transition="in" filter="fade">
                                      <p:cBhvr>
                                        <p:cTn id="21" dur="1000"/>
                                        <p:tgtEl>
                                          <p:spTgt spid="198659">
                                            <p:txEl>
                                              <p:pRg st="2" end="2"/>
                                            </p:txEl>
                                          </p:spTgt>
                                        </p:tgtEl>
                                      </p:cBhvr>
                                    </p:animEffect>
                                    <p:anim calcmode="lin" valueType="num">
                                      <p:cBhvr>
                                        <p:cTn id="22" dur="1000" fill="hold"/>
                                        <p:tgtEl>
                                          <p:spTgt spid="1986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8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98659">
                                            <p:txEl>
                                              <p:pRg st="3" end="3"/>
                                            </p:txEl>
                                          </p:spTgt>
                                        </p:tgtEl>
                                        <p:attrNameLst>
                                          <p:attrName>style.visibility</p:attrName>
                                        </p:attrNameLst>
                                      </p:cBhvr>
                                      <p:to>
                                        <p:strVal val="visible"/>
                                      </p:to>
                                    </p:set>
                                    <p:animEffect transition="in" filter="fade">
                                      <p:cBhvr>
                                        <p:cTn id="28" dur="1000"/>
                                        <p:tgtEl>
                                          <p:spTgt spid="198659">
                                            <p:txEl>
                                              <p:pRg st="3" end="3"/>
                                            </p:txEl>
                                          </p:spTgt>
                                        </p:tgtEl>
                                      </p:cBhvr>
                                    </p:animEffect>
                                    <p:anim calcmode="lin" valueType="num">
                                      <p:cBhvr>
                                        <p:cTn id="29" dur="1000" fill="hold"/>
                                        <p:tgtEl>
                                          <p:spTgt spid="1986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865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2" name="Rectangle 4"/>
          <p:cNvSpPr>
            <a:spLocks noGrp="1" noChangeArrowheads="1"/>
          </p:cNvSpPr>
          <p:nvPr>
            <p:ph type="title"/>
          </p:nvPr>
        </p:nvSpPr>
        <p:spPr/>
        <p:txBody>
          <a:bodyPr/>
          <a:lstStyle/>
          <a:p>
            <a:pPr algn="just" eaLnBrk="1" hangingPunct="1">
              <a:lnSpc>
                <a:spcPct val="85000"/>
              </a:lnSpc>
              <a:spcAft>
                <a:spcPts val="600"/>
              </a:spcAft>
              <a:defRPr/>
            </a:pPr>
            <a:r>
              <a:rPr lang="en-US" smtClean="0">
                <a:cs typeface="+mj-cs"/>
              </a:rPr>
              <a:t>3.6 Some Caveats</a:t>
            </a:r>
          </a:p>
        </p:txBody>
      </p:sp>
      <p:sp>
        <p:nvSpPr>
          <p:cNvPr id="186373" name="Rectangle 5"/>
          <p:cNvSpPr>
            <a:spLocks noGrp="1" noChangeArrowheads="1"/>
          </p:cNvSpPr>
          <p:nvPr>
            <p:ph type="body" idx="1"/>
          </p:nvPr>
        </p:nvSpPr>
        <p:spPr/>
        <p:txBody>
          <a:bodyPr/>
          <a:lstStyle/>
          <a:p>
            <a:pPr marL="342900" indent="-342900" eaLnBrk="1" hangingPunct="1">
              <a:defRPr/>
            </a:pPr>
            <a:r>
              <a:rPr lang="en-US" smtClean="0">
                <a:cs typeface="+mn-cs"/>
              </a:rPr>
              <a:t>Financial planning models do not indicate which financial polices are the best.</a:t>
            </a:r>
          </a:p>
          <a:p>
            <a:pPr marL="342900" indent="-342900" eaLnBrk="1" hangingPunct="1">
              <a:defRPr/>
            </a:pPr>
            <a:r>
              <a:rPr lang="en-US" smtClean="0">
                <a:cs typeface="+mn-cs"/>
              </a:rPr>
              <a:t>Models are simplifications of reality, and the world can change in unexpected ways.</a:t>
            </a:r>
          </a:p>
          <a:p>
            <a:pPr marL="342900" indent="-342900" eaLnBrk="1" hangingPunct="1">
              <a:defRPr/>
            </a:pPr>
            <a:r>
              <a:rPr lang="en-US" smtClean="0">
                <a:cs typeface="+mn-cs"/>
              </a:rPr>
              <a:t>Without some sort of plan, the firm may find itself adrift in a sea of change without a rudder for guidance.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6373">
                                            <p:txEl>
                                              <p:pRg st="0" end="0"/>
                                            </p:txEl>
                                          </p:spTgt>
                                        </p:tgtEl>
                                        <p:attrNameLst>
                                          <p:attrName>style.visibility</p:attrName>
                                        </p:attrNameLst>
                                      </p:cBhvr>
                                      <p:to>
                                        <p:strVal val="visible"/>
                                      </p:to>
                                    </p:set>
                                    <p:animEffect transition="in" filter="fade">
                                      <p:cBhvr>
                                        <p:cTn id="7" dur="1000"/>
                                        <p:tgtEl>
                                          <p:spTgt spid="186373">
                                            <p:txEl>
                                              <p:pRg st="0" end="0"/>
                                            </p:txEl>
                                          </p:spTgt>
                                        </p:tgtEl>
                                      </p:cBhvr>
                                    </p:animEffect>
                                    <p:anim calcmode="lin" valueType="num">
                                      <p:cBhvr>
                                        <p:cTn id="8" dur="1000" fill="hold"/>
                                        <p:tgtEl>
                                          <p:spTgt spid="18637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63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6373">
                                            <p:txEl>
                                              <p:pRg st="1" end="1"/>
                                            </p:txEl>
                                          </p:spTgt>
                                        </p:tgtEl>
                                        <p:attrNameLst>
                                          <p:attrName>style.visibility</p:attrName>
                                        </p:attrNameLst>
                                      </p:cBhvr>
                                      <p:to>
                                        <p:strVal val="visible"/>
                                      </p:to>
                                    </p:set>
                                    <p:animEffect transition="in" filter="fade">
                                      <p:cBhvr>
                                        <p:cTn id="14" dur="1000"/>
                                        <p:tgtEl>
                                          <p:spTgt spid="186373">
                                            <p:txEl>
                                              <p:pRg st="1" end="1"/>
                                            </p:txEl>
                                          </p:spTgt>
                                        </p:tgtEl>
                                      </p:cBhvr>
                                    </p:animEffect>
                                    <p:anim calcmode="lin" valueType="num">
                                      <p:cBhvr>
                                        <p:cTn id="15" dur="1000" fill="hold"/>
                                        <p:tgtEl>
                                          <p:spTgt spid="18637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63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6373">
                                            <p:txEl>
                                              <p:pRg st="2" end="2"/>
                                            </p:txEl>
                                          </p:spTgt>
                                        </p:tgtEl>
                                        <p:attrNameLst>
                                          <p:attrName>style.visibility</p:attrName>
                                        </p:attrNameLst>
                                      </p:cBhvr>
                                      <p:to>
                                        <p:strVal val="visible"/>
                                      </p:to>
                                    </p:set>
                                    <p:animEffect transition="in" filter="fade">
                                      <p:cBhvr>
                                        <p:cTn id="21" dur="1000"/>
                                        <p:tgtEl>
                                          <p:spTgt spid="186373">
                                            <p:txEl>
                                              <p:pRg st="2" end="2"/>
                                            </p:txEl>
                                          </p:spTgt>
                                        </p:tgtEl>
                                      </p:cBhvr>
                                    </p:animEffect>
                                    <p:anim calcmode="lin" valueType="num">
                                      <p:cBhvr>
                                        <p:cTn id="22" dur="1000" fill="hold"/>
                                        <p:tgtEl>
                                          <p:spTgt spid="18637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637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en-US" dirty="0" smtClean="0">
                <a:cs typeface="+mj-cs"/>
              </a:rPr>
              <a:t>Financial Planning Ingredients</a:t>
            </a:r>
          </a:p>
        </p:txBody>
      </p:sp>
      <p:sp>
        <p:nvSpPr>
          <p:cNvPr id="188419" name="Rectangle 3"/>
          <p:cNvSpPr>
            <a:spLocks noGrp="1" noChangeArrowheads="1"/>
          </p:cNvSpPr>
          <p:nvPr>
            <p:ph type="body" idx="1"/>
          </p:nvPr>
        </p:nvSpPr>
        <p:spPr/>
        <p:txBody>
          <a:bodyPr/>
          <a:lstStyle/>
          <a:p>
            <a:pPr marL="342900" indent="-342900" eaLnBrk="1" hangingPunct="1">
              <a:lnSpc>
                <a:spcPct val="90000"/>
              </a:lnSpc>
              <a:defRPr/>
            </a:pPr>
            <a:r>
              <a:rPr lang="en-US" sz="2400" dirty="0"/>
              <a:t>Economic Assumptions – explicit assumptions about the coming economic </a:t>
            </a:r>
            <a:r>
              <a:rPr lang="en-US" sz="2400" dirty="0" smtClean="0"/>
              <a:t>environment</a:t>
            </a:r>
            <a:endParaRPr lang="en-US" sz="2400" dirty="0" smtClean="0">
              <a:cs typeface="+mn-cs"/>
            </a:endParaRPr>
          </a:p>
          <a:p>
            <a:pPr marL="342900" indent="-342900" eaLnBrk="1" hangingPunct="1">
              <a:lnSpc>
                <a:spcPct val="90000"/>
              </a:lnSpc>
              <a:defRPr/>
            </a:pPr>
            <a:r>
              <a:rPr lang="en-US" sz="2400" dirty="0" smtClean="0">
                <a:cs typeface="+mn-cs"/>
              </a:rPr>
              <a:t>Sales Forecast – many cash flows depend directly on the level of sales (often estimate sales growth rate)</a:t>
            </a:r>
          </a:p>
          <a:p>
            <a:pPr marL="342900" indent="-342900" eaLnBrk="1" hangingPunct="1">
              <a:lnSpc>
                <a:spcPct val="90000"/>
              </a:lnSpc>
              <a:defRPr/>
            </a:pPr>
            <a:r>
              <a:rPr lang="en-US" sz="2400" dirty="0" smtClean="0">
                <a:cs typeface="+mn-cs"/>
              </a:rPr>
              <a:t>Pro Forma Statements – setting up the plan as projected (pro forma) financial statements allows for consistency and ease of interpretation</a:t>
            </a:r>
          </a:p>
          <a:p>
            <a:pPr marL="342900" indent="-342900" eaLnBrk="1" hangingPunct="1">
              <a:lnSpc>
                <a:spcPct val="90000"/>
              </a:lnSpc>
              <a:defRPr/>
            </a:pPr>
            <a:r>
              <a:rPr lang="en-US" sz="2400" dirty="0" smtClean="0">
                <a:cs typeface="+mn-cs"/>
              </a:rPr>
              <a:t>Asset Requirements – the additional assets that will be required to meet sales projections</a:t>
            </a:r>
          </a:p>
          <a:p>
            <a:pPr marL="342900" indent="-342900" eaLnBrk="1" hangingPunct="1">
              <a:lnSpc>
                <a:spcPct val="90000"/>
              </a:lnSpc>
              <a:defRPr/>
            </a:pPr>
            <a:r>
              <a:rPr lang="en-US" sz="2400" dirty="0" smtClean="0">
                <a:cs typeface="+mn-cs"/>
              </a:rPr>
              <a:t>Financial Requirements – the amount of financing needed to pay for the required assets</a:t>
            </a:r>
          </a:p>
          <a:p>
            <a:pPr marL="342900" indent="-342900" eaLnBrk="1" hangingPunct="1">
              <a:lnSpc>
                <a:spcPct val="90000"/>
              </a:lnSpc>
              <a:defRPr/>
            </a:pPr>
            <a:r>
              <a:rPr lang="en-US" sz="2400" dirty="0" smtClean="0">
                <a:cs typeface="+mn-cs"/>
              </a:rPr>
              <a:t>Plug Variable – determined by management decisions about what type of financing will be used (makes the balance sheet balance)</a:t>
            </a:r>
          </a:p>
        </p:txBody>
      </p:sp>
    </p:spTree>
    <p:extLst>
      <p:ext uri="{BB962C8B-B14F-4D97-AF65-F5344CB8AC3E}">
        <p14:creationId xmlns:p14="http://schemas.microsoft.com/office/powerpoint/2010/main" val="919197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fade">
                                      <p:cBhvr>
                                        <p:cTn id="7" dur="1000"/>
                                        <p:tgtEl>
                                          <p:spTgt spid="188419">
                                            <p:txEl>
                                              <p:pRg st="0" end="0"/>
                                            </p:txEl>
                                          </p:spTgt>
                                        </p:tgtEl>
                                      </p:cBhvr>
                                    </p:animEffect>
                                    <p:anim calcmode="lin" valueType="num">
                                      <p:cBhvr>
                                        <p:cTn id="8" dur="1000" fill="hold"/>
                                        <p:tgtEl>
                                          <p:spTgt spid="1884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84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8419">
                                            <p:txEl>
                                              <p:pRg st="1" end="1"/>
                                            </p:txEl>
                                          </p:spTgt>
                                        </p:tgtEl>
                                        <p:attrNameLst>
                                          <p:attrName>style.visibility</p:attrName>
                                        </p:attrNameLst>
                                      </p:cBhvr>
                                      <p:to>
                                        <p:strVal val="visible"/>
                                      </p:to>
                                    </p:set>
                                    <p:animEffect transition="in" filter="fade">
                                      <p:cBhvr>
                                        <p:cTn id="14" dur="1000"/>
                                        <p:tgtEl>
                                          <p:spTgt spid="188419">
                                            <p:txEl>
                                              <p:pRg st="1" end="1"/>
                                            </p:txEl>
                                          </p:spTgt>
                                        </p:tgtEl>
                                      </p:cBhvr>
                                    </p:animEffect>
                                    <p:anim calcmode="lin" valueType="num">
                                      <p:cBhvr>
                                        <p:cTn id="15" dur="1000" fill="hold"/>
                                        <p:tgtEl>
                                          <p:spTgt spid="1884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84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fade">
                                      <p:cBhvr>
                                        <p:cTn id="21" dur="1000"/>
                                        <p:tgtEl>
                                          <p:spTgt spid="188419">
                                            <p:txEl>
                                              <p:pRg st="2" end="2"/>
                                            </p:txEl>
                                          </p:spTgt>
                                        </p:tgtEl>
                                      </p:cBhvr>
                                    </p:animEffect>
                                    <p:anim calcmode="lin" valueType="num">
                                      <p:cBhvr>
                                        <p:cTn id="22" dur="1000" fill="hold"/>
                                        <p:tgtEl>
                                          <p:spTgt spid="1884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884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8419">
                                            <p:txEl>
                                              <p:pRg st="3" end="3"/>
                                            </p:txEl>
                                          </p:spTgt>
                                        </p:tgtEl>
                                        <p:attrNameLst>
                                          <p:attrName>style.visibility</p:attrName>
                                        </p:attrNameLst>
                                      </p:cBhvr>
                                      <p:to>
                                        <p:strVal val="visible"/>
                                      </p:to>
                                    </p:set>
                                    <p:animEffect transition="in" filter="fade">
                                      <p:cBhvr>
                                        <p:cTn id="28" dur="1000"/>
                                        <p:tgtEl>
                                          <p:spTgt spid="188419">
                                            <p:txEl>
                                              <p:pRg st="3" end="3"/>
                                            </p:txEl>
                                          </p:spTgt>
                                        </p:tgtEl>
                                      </p:cBhvr>
                                    </p:animEffect>
                                    <p:anim calcmode="lin" valueType="num">
                                      <p:cBhvr>
                                        <p:cTn id="29" dur="1000" fill="hold"/>
                                        <p:tgtEl>
                                          <p:spTgt spid="1884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884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8419">
                                            <p:txEl>
                                              <p:pRg st="4" end="4"/>
                                            </p:txEl>
                                          </p:spTgt>
                                        </p:tgtEl>
                                        <p:attrNameLst>
                                          <p:attrName>style.visibility</p:attrName>
                                        </p:attrNameLst>
                                      </p:cBhvr>
                                      <p:to>
                                        <p:strVal val="visible"/>
                                      </p:to>
                                    </p:set>
                                    <p:animEffect transition="in" filter="fade">
                                      <p:cBhvr>
                                        <p:cTn id="35" dur="1000"/>
                                        <p:tgtEl>
                                          <p:spTgt spid="188419">
                                            <p:txEl>
                                              <p:pRg st="4" end="4"/>
                                            </p:txEl>
                                          </p:spTgt>
                                        </p:tgtEl>
                                      </p:cBhvr>
                                    </p:animEffect>
                                    <p:anim calcmode="lin" valueType="num">
                                      <p:cBhvr>
                                        <p:cTn id="36" dur="1000" fill="hold"/>
                                        <p:tgtEl>
                                          <p:spTgt spid="1884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884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88419">
                                            <p:txEl>
                                              <p:pRg st="5" end="5"/>
                                            </p:txEl>
                                          </p:spTgt>
                                        </p:tgtEl>
                                        <p:attrNameLst>
                                          <p:attrName>style.visibility</p:attrName>
                                        </p:attrNameLst>
                                      </p:cBhvr>
                                      <p:to>
                                        <p:strVal val="visible"/>
                                      </p:to>
                                    </p:set>
                                    <p:animEffect transition="in" filter="fade">
                                      <p:cBhvr>
                                        <p:cTn id="42" dur="1000"/>
                                        <p:tgtEl>
                                          <p:spTgt spid="188419">
                                            <p:txEl>
                                              <p:pRg st="5" end="5"/>
                                            </p:txEl>
                                          </p:spTgt>
                                        </p:tgtEl>
                                      </p:cBhvr>
                                    </p:animEffect>
                                    <p:anim calcmode="lin" valueType="num">
                                      <p:cBhvr>
                                        <p:cTn id="43" dur="1000" fill="hold"/>
                                        <p:tgtEl>
                                          <p:spTgt spid="1884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8841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smtClean="0">
                <a:cs typeface="+mj-cs"/>
              </a:rPr>
              <a:t>Percent of Sales Approach</a:t>
            </a:r>
          </a:p>
        </p:txBody>
      </p:sp>
      <p:sp>
        <p:nvSpPr>
          <p:cNvPr id="189443" name="Rectangle 3"/>
          <p:cNvSpPr>
            <a:spLocks noGrp="1" noChangeArrowheads="1"/>
          </p:cNvSpPr>
          <p:nvPr>
            <p:ph type="body" idx="1"/>
          </p:nvPr>
        </p:nvSpPr>
        <p:spPr/>
        <p:txBody>
          <a:bodyPr/>
          <a:lstStyle/>
          <a:p>
            <a:pPr marL="342900" indent="-342900" eaLnBrk="1" hangingPunct="1">
              <a:lnSpc>
                <a:spcPct val="90000"/>
              </a:lnSpc>
              <a:defRPr/>
            </a:pPr>
            <a:r>
              <a:rPr lang="en-US" sz="2800" smtClean="0">
                <a:cs typeface="+mn-cs"/>
              </a:rPr>
              <a:t>Some items vary directly with sales, others do not.</a:t>
            </a:r>
          </a:p>
          <a:p>
            <a:pPr marL="342900" indent="-342900" eaLnBrk="1" hangingPunct="1">
              <a:lnSpc>
                <a:spcPct val="90000"/>
              </a:lnSpc>
              <a:defRPr/>
            </a:pPr>
            <a:r>
              <a:rPr lang="en-US" sz="2800" smtClean="0">
                <a:cs typeface="+mn-cs"/>
              </a:rPr>
              <a:t>Income Statement</a:t>
            </a:r>
          </a:p>
          <a:p>
            <a:pPr marL="742950" lvl="1" indent="-285750" eaLnBrk="1" hangingPunct="1">
              <a:lnSpc>
                <a:spcPct val="90000"/>
              </a:lnSpc>
              <a:defRPr/>
            </a:pPr>
            <a:r>
              <a:rPr lang="en-US" sz="2400" smtClean="0"/>
              <a:t>Costs may vary directly with sales - if this is the case, then the profit margin is constant</a:t>
            </a:r>
          </a:p>
          <a:p>
            <a:pPr marL="742950" lvl="1" indent="-285750" eaLnBrk="1" hangingPunct="1">
              <a:lnSpc>
                <a:spcPct val="90000"/>
              </a:lnSpc>
              <a:defRPr/>
            </a:pPr>
            <a:r>
              <a:rPr lang="en-US" sz="2400" smtClean="0"/>
              <a:t>Depreciation and interest expense may not vary directly with sales – if this is the case, then the profit margin is not constant</a:t>
            </a:r>
          </a:p>
          <a:p>
            <a:pPr marL="742950" lvl="1" indent="-285750" eaLnBrk="1" hangingPunct="1">
              <a:lnSpc>
                <a:spcPct val="90000"/>
              </a:lnSpc>
              <a:defRPr/>
            </a:pPr>
            <a:r>
              <a:rPr lang="en-US" sz="2400" smtClean="0"/>
              <a:t>Dividends are a management decision and generally do not vary directly with sales – this affects additions to retained earnings</a:t>
            </a:r>
          </a:p>
        </p:txBody>
      </p:sp>
    </p:spTree>
    <p:extLst>
      <p:ext uri="{BB962C8B-B14F-4D97-AF65-F5344CB8AC3E}">
        <p14:creationId xmlns:p14="http://schemas.microsoft.com/office/powerpoint/2010/main" val="1829657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fade">
                                      <p:cBhvr>
                                        <p:cTn id="7" dur="1000"/>
                                        <p:tgtEl>
                                          <p:spTgt spid="189443">
                                            <p:txEl>
                                              <p:pRg st="0" end="0"/>
                                            </p:txEl>
                                          </p:spTgt>
                                        </p:tgtEl>
                                      </p:cBhvr>
                                    </p:animEffect>
                                    <p:anim calcmode="lin" valueType="num">
                                      <p:cBhvr>
                                        <p:cTn id="8" dur="10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894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9443">
                                            <p:txEl>
                                              <p:pRg st="1" end="1"/>
                                            </p:txEl>
                                          </p:spTgt>
                                        </p:tgtEl>
                                        <p:attrNameLst>
                                          <p:attrName>style.visibility</p:attrName>
                                        </p:attrNameLst>
                                      </p:cBhvr>
                                      <p:to>
                                        <p:strVal val="visible"/>
                                      </p:to>
                                    </p:set>
                                    <p:animEffect transition="in" filter="fade">
                                      <p:cBhvr>
                                        <p:cTn id="14" dur="1000"/>
                                        <p:tgtEl>
                                          <p:spTgt spid="189443">
                                            <p:txEl>
                                              <p:pRg st="1" end="1"/>
                                            </p:txEl>
                                          </p:spTgt>
                                        </p:tgtEl>
                                      </p:cBhvr>
                                    </p:animEffect>
                                    <p:anim calcmode="lin" valueType="num">
                                      <p:cBhvr>
                                        <p:cTn id="15" dur="10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8944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Effect transition="in" filter="fade">
                                      <p:cBhvr>
                                        <p:cTn id="19" dur="1000"/>
                                        <p:tgtEl>
                                          <p:spTgt spid="189443">
                                            <p:txEl>
                                              <p:pRg st="2" end="2"/>
                                            </p:txEl>
                                          </p:spTgt>
                                        </p:tgtEl>
                                      </p:cBhvr>
                                    </p:animEffect>
                                    <p:anim calcmode="lin" valueType="num">
                                      <p:cBhvr>
                                        <p:cTn id="20" dur="10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8944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89443">
                                            <p:txEl>
                                              <p:pRg st="3" end="3"/>
                                            </p:txEl>
                                          </p:spTgt>
                                        </p:tgtEl>
                                        <p:attrNameLst>
                                          <p:attrName>style.visibility</p:attrName>
                                        </p:attrNameLst>
                                      </p:cBhvr>
                                      <p:to>
                                        <p:strVal val="visible"/>
                                      </p:to>
                                    </p:set>
                                    <p:animEffect transition="in" filter="fade">
                                      <p:cBhvr>
                                        <p:cTn id="24" dur="1000"/>
                                        <p:tgtEl>
                                          <p:spTgt spid="189443">
                                            <p:txEl>
                                              <p:pRg st="3" end="3"/>
                                            </p:txEl>
                                          </p:spTgt>
                                        </p:tgtEl>
                                      </p:cBhvr>
                                    </p:animEffect>
                                    <p:anim calcmode="lin" valueType="num">
                                      <p:cBhvr>
                                        <p:cTn id="25" dur="10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8944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9443">
                                            <p:txEl>
                                              <p:pRg st="4" end="4"/>
                                            </p:txEl>
                                          </p:spTgt>
                                        </p:tgtEl>
                                        <p:attrNameLst>
                                          <p:attrName>style.visibility</p:attrName>
                                        </p:attrNameLst>
                                      </p:cBhvr>
                                      <p:to>
                                        <p:strVal val="visible"/>
                                      </p:to>
                                    </p:set>
                                    <p:animEffect transition="in" filter="fade">
                                      <p:cBhvr>
                                        <p:cTn id="29" dur="1000"/>
                                        <p:tgtEl>
                                          <p:spTgt spid="189443">
                                            <p:txEl>
                                              <p:pRg st="4" end="4"/>
                                            </p:txEl>
                                          </p:spTgt>
                                        </p:tgtEl>
                                      </p:cBhvr>
                                    </p:animEffect>
                                    <p:anim calcmode="lin" valueType="num">
                                      <p:cBhvr>
                                        <p:cTn id="30" dur="10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8944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en-US" smtClean="0">
                <a:cs typeface="+mj-cs"/>
              </a:rPr>
              <a:t>Percent of Sales Approach</a:t>
            </a:r>
          </a:p>
        </p:txBody>
      </p:sp>
      <p:sp>
        <p:nvSpPr>
          <p:cNvPr id="190467" name="Rectangle 3"/>
          <p:cNvSpPr>
            <a:spLocks noGrp="1" noChangeArrowheads="1"/>
          </p:cNvSpPr>
          <p:nvPr>
            <p:ph type="body" idx="1"/>
          </p:nvPr>
        </p:nvSpPr>
        <p:spPr/>
        <p:txBody>
          <a:bodyPr/>
          <a:lstStyle/>
          <a:p>
            <a:pPr marL="342900" indent="-342900" eaLnBrk="1" hangingPunct="1">
              <a:lnSpc>
                <a:spcPct val="90000"/>
              </a:lnSpc>
              <a:defRPr/>
            </a:pPr>
            <a:r>
              <a:rPr lang="en-US" sz="2800" dirty="0" smtClean="0">
                <a:cs typeface="+mn-cs"/>
              </a:rPr>
              <a:t>Balance Sheet</a:t>
            </a:r>
          </a:p>
          <a:p>
            <a:pPr marL="742950" lvl="1" indent="-285750" eaLnBrk="1" hangingPunct="1">
              <a:lnSpc>
                <a:spcPct val="90000"/>
              </a:lnSpc>
              <a:defRPr/>
            </a:pPr>
            <a:r>
              <a:rPr lang="en-US" sz="2400" dirty="0" smtClean="0"/>
              <a:t>Initially assume all assets, including fixed, vary directly with sales.</a:t>
            </a:r>
          </a:p>
          <a:p>
            <a:pPr marL="742950" lvl="1" indent="-285750" eaLnBrk="1" hangingPunct="1">
              <a:lnSpc>
                <a:spcPct val="90000"/>
              </a:lnSpc>
              <a:defRPr/>
            </a:pPr>
            <a:r>
              <a:rPr lang="en-US" sz="2400" dirty="0" smtClean="0"/>
              <a:t>Accounts payable also normally vary directly with sales.</a:t>
            </a:r>
          </a:p>
          <a:p>
            <a:pPr marL="742950" lvl="1" indent="-285750" eaLnBrk="1" hangingPunct="1">
              <a:lnSpc>
                <a:spcPct val="90000"/>
              </a:lnSpc>
              <a:defRPr/>
            </a:pPr>
            <a:r>
              <a:rPr lang="en-US" sz="2400" dirty="0" smtClean="0"/>
              <a:t>Notes payable, long-term debt, and equity generally do not vary with sales because they depend on management decisions about capital structure.</a:t>
            </a:r>
          </a:p>
          <a:p>
            <a:pPr marL="742950" lvl="1" indent="-285750" eaLnBrk="1" hangingPunct="1">
              <a:lnSpc>
                <a:spcPct val="90000"/>
              </a:lnSpc>
              <a:defRPr/>
            </a:pPr>
            <a:r>
              <a:rPr lang="en-US" sz="2400" dirty="0" smtClean="0"/>
              <a:t>The change in the retained earnings portion of equity will come from the dividend decision.</a:t>
            </a:r>
          </a:p>
          <a:p>
            <a:pPr marL="342900" indent="-342900" eaLnBrk="1" hangingPunct="1">
              <a:lnSpc>
                <a:spcPct val="90000"/>
              </a:lnSpc>
              <a:defRPr/>
            </a:pPr>
            <a:r>
              <a:rPr lang="en-US" sz="2800" dirty="0" smtClean="0">
                <a:cs typeface="+mn-cs"/>
              </a:rPr>
              <a:t>External Financing Needed (EFN)</a:t>
            </a:r>
          </a:p>
          <a:p>
            <a:pPr marL="742950" lvl="1" indent="-285750" eaLnBrk="1" hangingPunct="1">
              <a:lnSpc>
                <a:spcPct val="90000"/>
              </a:lnSpc>
              <a:defRPr/>
            </a:pPr>
            <a:r>
              <a:rPr lang="en-US" sz="2400" dirty="0" smtClean="0"/>
              <a:t>The difference between the forecasted increase in assets and the forecasted increase in liabilities and equity. </a:t>
            </a:r>
          </a:p>
        </p:txBody>
      </p:sp>
    </p:spTree>
    <p:extLst>
      <p:ext uri="{BB962C8B-B14F-4D97-AF65-F5344CB8AC3E}">
        <p14:creationId xmlns:p14="http://schemas.microsoft.com/office/powerpoint/2010/main" val="1663498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fade">
                                      <p:cBhvr>
                                        <p:cTn id="7" dur="1000"/>
                                        <p:tgtEl>
                                          <p:spTgt spid="190467">
                                            <p:txEl>
                                              <p:pRg st="0" end="0"/>
                                            </p:txEl>
                                          </p:spTgt>
                                        </p:tgtEl>
                                      </p:cBhvr>
                                    </p:animEffect>
                                    <p:anim calcmode="lin" valueType="num">
                                      <p:cBhvr>
                                        <p:cTn id="8" dur="10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04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fade">
                                      <p:cBhvr>
                                        <p:cTn id="12" dur="1000"/>
                                        <p:tgtEl>
                                          <p:spTgt spid="190467">
                                            <p:txEl>
                                              <p:pRg st="1" end="1"/>
                                            </p:txEl>
                                          </p:spTgt>
                                        </p:tgtEl>
                                      </p:cBhvr>
                                    </p:animEffect>
                                    <p:anim calcmode="lin" valueType="num">
                                      <p:cBhvr>
                                        <p:cTn id="13" dur="10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904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fade">
                                      <p:cBhvr>
                                        <p:cTn id="17" dur="1000"/>
                                        <p:tgtEl>
                                          <p:spTgt spid="190467">
                                            <p:txEl>
                                              <p:pRg st="2" end="2"/>
                                            </p:txEl>
                                          </p:spTgt>
                                        </p:tgtEl>
                                      </p:cBhvr>
                                    </p:animEffect>
                                    <p:anim calcmode="lin" valueType="num">
                                      <p:cBhvr>
                                        <p:cTn id="18" dur="10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9046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fade">
                                      <p:cBhvr>
                                        <p:cTn id="22" dur="1000"/>
                                        <p:tgtEl>
                                          <p:spTgt spid="190467">
                                            <p:txEl>
                                              <p:pRg st="3" end="3"/>
                                            </p:txEl>
                                          </p:spTgt>
                                        </p:tgtEl>
                                      </p:cBhvr>
                                    </p:animEffect>
                                    <p:anim calcmode="lin" valueType="num">
                                      <p:cBhvr>
                                        <p:cTn id="23" dur="10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9046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fade">
                                      <p:cBhvr>
                                        <p:cTn id="27" dur="1000"/>
                                        <p:tgtEl>
                                          <p:spTgt spid="190467">
                                            <p:txEl>
                                              <p:pRg st="4" end="4"/>
                                            </p:txEl>
                                          </p:spTgt>
                                        </p:tgtEl>
                                      </p:cBhvr>
                                    </p:animEffect>
                                    <p:anim calcmode="lin" valueType="num">
                                      <p:cBhvr>
                                        <p:cTn id="28" dur="10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904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90467">
                                            <p:txEl>
                                              <p:pRg st="5" end="5"/>
                                            </p:txEl>
                                          </p:spTgt>
                                        </p:tgtEl>
                                        <p:attrNameLst>
                                          <p:attrName>style.visibility</p:attrName>
                                        </p:attrNameLst>
                                      </p:cBhvr>
                                      <p:to>
                                        <p:strVal val="visible"/>
                                      </p:to>
                                    </p:set>
                                    <p:animEffect transition="in" filter="fade">
                                      <p:cBhvr>
                                        <p:cTn id="34" dur="1000"/>
                                        <p:tgtEl>
                                          <p:spTgt spid="190467">
                                            <p:txEl>
                                              <p:pRg st="5" end="5"/>
                                            </p:txEl>
                                          </p:spTgt>
                                        </p:tgtEl>
                                      </p:cBhvr>
                                    </p:animEffect>
                                    <p:anim calcmode="lin" valueType="num">
                                      <p:cBhvr>
                                        <p:cTn id="35" dur="10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90467">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0467">
                                            <p:txEl>
                                              <p:pRg st="6" end="6"/>
                                            </p:txEl>
                                          </p:spTgt>
                                        </p:tgtEl>
                                        <p:attrNameLst>
                                          <p:attrName>style.visibility</p:attrName>
                                        </p:attrNameLst>
                                      </p:cBhvr>
                                      <p:to>
                                        <p:strVal val="visible"/>
                                      </p:to>
                                    </p:set>
                                    <p:animEffect transition="in" filter="fade">
                                      <p:cBhvr>
                                        <p:cTn id="39" dur="1000"/>
                                        <p:tgtEl>
                                          <p:spTgt spid="190467">
                                            <p:txEl>
                                              <p:pRg st="6" end="6"/>
                                            </p:txEl>
                                          </p:spTgt>
                                        </p:tgtEl>
                                      </p:cBhvr>
                                    </p:animEffect>
                                    <p:anim calcmode="lin" valueType="num">
                                      <p:cBhvr>
                                        <p:cTn id="40" dur="1000" fill="hold"/>
                                        <p:tgtEl>
                                          <p:spTgt spid="190467">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19046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sz="3600" dirty="0" smtClean="0">
                <a:cs typeface="+mj-cs"/>
              </a:rPr>
              <a:t>A Simple Financial Planning Example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24038"/>
            <a:ext cx="5676900"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70100"/>
            <a:ext cx="311467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810000"/>
            <a:ext cx="529431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240338"/>
            <a:ext cx="6337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30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en-US" sz="3600" dirty="0" smtClean="0">
                <a:cs typeface="+mj-cs"/>
              </a:rPr>
              <a:t>A Simple Financial Planning Example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1824038"/>
            <a:ext cx="5676900"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070100"/>
            <a:ext cx="311467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3810000"/>
            <a:ext cx="5294312"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5240338"/>
            <a:ext cx="6337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07933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304800"/>
            <a:ext cx="8229600" cy="685800"/>
          </a:xfrm>
        </p:spPr>
        <p:txBody>
          <a:bodyPr/>
          <a:lstStyle/>
          <a:p>
            <a:pPr eaLnBrk="1" hangingPunct="1">
              <a:defRPr/>
            </a:pPr>
            <a:r>
              <a:rPr lang="en-US" sz="3200" dirty="0" smtClean="0">
                <a:cs typeface="+mj-cs"/>
              </a:rPr>
              <a:t>Another Financial Planning Example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5486400" cy="273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267200"/>
            <a:ext cx="44196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457200" y="762000"/>
            <a:ext cx="8229600" cy="685800"/>
          </a:xfrm>
        </p:spPr>
        <p:txBody>
          <a:bodyPr/>
          <a:lstStyle/>
          <a:p>
            <a:pPr eaLnBrk="1" hangingPunct="1">
              <a:defRPr/>
            </a:pPr>
            <a:r>
              <a:rPr lang="en-US" sz="3200" dirty="0" smtClean="0">
                <a:cs typeface="+mj-cs"/>
              </a:rPr>
              <a:t>Another Financial Planning Example - continued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7350125"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uadrant">
  <a:themeElements>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fontScheme name="Quadrant">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Times New Roman" charset="0"/>
            <a:ea typeface="ＭＳ Ｐゴシック"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Quadrant</Template>
  <TotalTime>11487</TotalTime>
  <Words>1175</Words>
  <Application>Microsoft Macintosh PowerPoint</Application>
  <PresentationFormat>On-screen Show (4:3)</PresentationFormat>
  <Paragraphs>103</Paragraphs>
  <Slides>22</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ＭＳ Ｐゴシック</vt:lpstr>
      <vt:lpstr>Arial</vt:lpstr>
      <vt:lpstr>Monotype Corsiva</vt:lpstr>
      <vt:lpstr>Times New Roman</vt:lpstr>
      <vt:lpstr>Wingdings</vt:lpstr>
      <vt:lpstr>Quadrant</vt:lpstr>
      <vt:lpstr>Equation</vt:lpstr>
      <vt:lpstr>PowerPoint Presentation</vt:lpstr>
      <vt:lpstr>3.4 Financial Models</vt:lpstr>
      <vt:lpstr>Financial Planning Ingredients</vt:lpstr>
      <vt:lpstr>Percent of Sales Approach</vt:lpstr>
      <vt:lpstr>Percent of Sales Approach</vt:lpstr>
      <vt:lpstr>A Simple Financial Planning Example</vt:lpstr>
      <vt:lpstr>A Simple Financial Planning Example</vt:lpstr>
      <vt:lpstr>Another Financial Planning Example</vt:lpstr>
      <vt:lpstr>Another Financial Planning Example - continued</vt:lpstr>
      <vt:lpstr>Another Financial Planning Example – continued 1st step in balancing the Balance Sheet</vt:lpstr>
      <vt:lpstr>Another Financial Planning Example – continued Bal. Sheet balanced – assumption: NWC stays the same</vt:lpstr>
      <vt:lpstr>Percent of Sales and EFN </vt:lpstr>
      <vt:lpstr>3.5 External Financing and Growth</vt:lpstr>
      <vt:lpstr>PowerPoint Presentation</vt:lpstr>
      <vt:lpstr>PowerPoint Presentation</vt:lpstr>
      <vt:lpstr>PowerPoint Presentation</vt:lpstr>
      <vt:lpstr>PowerPoint Presentation</vt:lpstr>
      <vt:lpstr>The Internal Growth Rate</vt:lpstr>
      <vt:lpstr>The Sustainable Growth Rate</vt:lpstr>
      <vt:lpstr>Relationship between growth rate and EFN</vt:lpstr>
      <vt:lpstr>Determinants of Growth</vt:lpstr>
      <vt:lpstr>3.6 Some Caveats</vt:lpstr>
    </vt:vector>
  </TitlesOfParts>
  <Company>Irwin/ McGraw-Hill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Accounting Statements and Cash Flow</dc:subject>
  <dc:creator>John Stansfield</dc:creator>
  <cp:lastModifiedBy>Microsoft Office User</cp:lastModifiedBy>
  <cp:revision>103</cp:revision>
  <dcterms:created xsi:type="dcterms:W3CDTF">2001-03-01T05:50:14Z</dcterms:created>
  <dcterms:modified xsi:type="dcterms:W3CDTF">2019-04-15T07:16:54Z</dcterms:modified>
</cp:coreProperties>
</file>