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2C4471-AF22-4801-9B32-1F2C2F95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71F5FF-2D16-4123-BC85-038D10BD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453CD-A2DC-454F-86D5-FC96F92C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172634-081C-4F9A-9778-E9D481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36E0BA-622B-47D6-B149-6B324D1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A0A50-5FB4-41A9-AEF4-00AB8E0E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0A378-D645-43F3-B604-EAD67927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480368-54B9-4111-8E13-E39D902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935A86-05AF-4F67-BFD6-2E10DCE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3DF355-E83A-4DA1-B7CA-8071CD0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A07748-8163-4D8D-A612-2180F2A9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3F5A58-0D77-4048-A2F7-BB716696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83AFB6-8D56-4FDC-8285-D7C05C8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AD323-4DCB-4F5F-B799-1736B5D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66EB22-9FB0-4DD8-A7BC-46B323A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684C6-263F-4A98-8799-05A6AC6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873F0D-3C85-4DC0-9F1C-0B2EA8C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652819-7FDD-498D-A895-AF38FB2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3E0644-A4EF-40C6-8FEF-F141F92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6D1CFC-9F22-4647-A8A0-0AB98C9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0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E3CA8F-30B8-47C9-B175-02E424AC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051635-1B75-4150-A6A8-4A21173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7ACA9-99EF-40D0-8893-9C65ADC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A02A7-4175-4D94-89AC-681549C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B14C87-94D5-4BC2-A283-C4177C1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3A423-AA55-4305-B98F-572E0CF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9C9FA-5FAF-451C-93B2-C4C583C2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97BD7E-FC6F-4277-83C6-F98D336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74315-BC78-4CF2-8557-2586CF09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8D99A-44C3-450F-9226-F1FDFEF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F1F84-984C-4AD8-BC45-F06857E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61ED6-C5E2-4714-8DD0-633DC8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D7123-09FE-4D6A-B837-9F5BB01D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E132E7-8052-4ADB-AFF4-A5BCCC00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28D14F0-98B3-499D-831D-C9173FF6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AB0029-8480-4D02-B728-6C22BBE8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39D256-D75B-46DC-BA97-3BB1F38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C3A03C2-871F-43EF-95F7-3CA5FB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D6ACF8-D732-4084-8C5E-6CAF2AA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0666-3EA4-448A-B2B6-E7ECC86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2B9C75-4683-492F-AA64-2CA3A22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A069DD-BFE5-4B90-9838-792C0244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8B9D6C-776A-4B81-A438-62CDC51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E1A1A4-3100-4FCD-9A8E-98B93CD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4ADBBB-9E69-4E4D-8D1D-BD293E7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11E3F8-F949-4391-A2BB-4B84B26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8BA7E-086A-4A36-B13B-337FD69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B09874-1593-48E6-9DE8-C423C76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40BA83-5A0D-4C37-A121-666C8C6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69882-EAA7-4607-AACE-9EA68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036D9F-DA8C-4CB7-860E-4BB490A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A2F68E-C3D9-4BCC-A4AE-E6C3067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CF583-CB0E-49CB-85AE-DDB1382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765D39-F7C0-4D17-9409-D4EAA882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7CFA85-EFA5-4051-BFC7-5229994C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A5E17-7FD8-4788-AB10-9897675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DE45BF-95A2-473A-A042-9B28E24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84704D-0A26-4E8C-B04C-3BCD76A3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56F7D4-25A2-400A-A800-1BBBBCC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C58394-B743-4977-8F6C-8EA6821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B56AEC-433A-4D88-9C21-7D890675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A739-B840-41DB-9666-B44BD9009BC9}" type="datetimeFigureOut">
              <a:rPr lang="de-DE" smtClean="0"/>
              <a:t>13.11.2020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D21044-10F4-4BB4-BA29-CC0432833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32C5E6-AA19-4B3E-93D1-E6065C2A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07532"/>
              </p:ext>
            </p:extLst>
          </p:nvPr>
        </p:nvGraphicFramePr>
        <p:xfrm>
          <a:off x="1488141" y="755526"/>
          <a:ext cx="7117975" cy="188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9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Version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Aktivität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Autor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Datum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Folgeaktion/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Ergebnis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Initiale Erstellung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Ergänzung „Verschobener Schritt“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09.11.2020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 abgesetzte Subsequenz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</a:t>
                      </a:r>
                      <a:r>
                        <a:rPr lang="de-DE" sz="12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um Konzeptvorschlag für Verallgemeinerung Subsequenzen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Dück</a:t>
                      </a:r>
                      <a:r>
                        <a:rPr lang="de-DE" sz="12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 Niemann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Ergänzung: Quelle für verschobenen Schritt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3962814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52283" y="406401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Dokumentenhistorie</a:t>
            </a:r>
          </a:p>
        </p:txBody>
      </p:sp>
    </p:spTree>
    <p:extLst>
      <p:ext uri="{BB962C8B-B14F-4D97-AF65-F5344CB8AC3E}">
        <p14:creationId xmlns:p14="http://schemas.microsoft.com/office/powerpoint/2010/main" val="313111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id="{BE0622CD-514A-460B-8F0C-194485DCB382}"/>
              </a:ext>
            </a:extLst>
          </p:cNvPr>
          <p:cNvSpPr/>
          <p:nvPr/>
        </p:nvSpPr>
        <p:spPr>
          <a:xfrm>
            <a:off x="8038763" y="3096145"/>
            <a:ext cx="2518667" cy="12857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19919CC-DF6A-4463-AF95-7459171A3BD9}"/>
              </a:ext>
            </a:extLst>
          </p:cNvPr>
          <p:cNvSpPr/>
          <p:nvPr/>
        </p:nvSpPr>
        <p:spPr>
          <a:xfrm>
            <a:off x="5484670" y="3096076"/>
            <a:ext cx="2554093" cy="128582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1374003" y="178663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1374003" y="178663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ohne Änderungsmarkierungen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162765" y="18796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1F4732C-79DE-42D2-A58B-E8C11266ACF7}"/>
              </a:ext>
            </a:extLst>
          </p:cNvPr>
          <p:cNvSpPr/>
          <p:nvPr/>
        </p:nvSpPr>
        <p:spPr>
          <a:xfrm>
            <a:off x="1374003" y="62497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2FC1387-79DE-4020-9DA1-A6B3234ADFEC}"/>
              </a:ext>
            </a:extLst>
          </p:cNvPr>
          <p:cNvSpPr txBox="1"/>
          <p:nvPr/>
        </p:nvSpPr>
        <p:spPr>
          <a:xfrm flipH="1">
            <a:off x="1374003" y="62497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Schritt bei eingeschalteter Änderungsverfolgung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2BB21E-3E26-4787-B6E4-98DA671FB7D0}"/>
              </a:ext>
            </a:extLst>
          </p:cNvPr>
          <p:cNvSpPr/>
          <p:nvPr/>
        </p:nvSpPr>
        <p:spPr>
          <a:xfrm>
            <a:off x="10162765" y="64298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AAAAF96-C88F-4697-97AA-CB25F4EE9CBE}"/>
              </a:ext>
            </a:extLst>
          </p:cNvPr>
          <p:cNvSpPr/>
          <p:nvPr/>
        </p:nvSpPr>
        <p:spPr>
          <a:xfrm>
            <a:off x="1374003" y="1071290"/>
            <a:ext cx="918754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AE2C204-1AD2-4A57-A158-D3E391AA6D54}"/>
              </a:ext>
            </a:extLst>
          </p:cNvPr>
          <p:cNvSpPr txBox="1"/>
          <p:nvPr/>
        </p:nvSpPr>
        <p:spPr>
          <a:xfrm flipH="1">
            <a:off x="1374002" y="1071291"/>
            <a:ext cx="593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Textänderung in schon vorhandenem Schritt:</a:t>
            </a:r>
          </a:p>
          <a:p>
            <a:r>
              <a:rPr lang="de-DE" sz="2400" dirty="0">
                <a:highlight>
                  <a:srgbClr val="FFFF00"/>
                </a:highlight>
              </a:rPr>
              <a:t>Neuer Text</a:t>
            </a:r>
          </a:p>
          <a:p>
            <a:r>
              <a:rPr lang="de-DE" sz="2400" strike="sngStrike" dirty="0">
                <a:highlight>
                  <a:srgbClr val="FFFF00"/>
                </a:highlight>
              </a:rPr>
              <a:t>Gelöschter 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D6F112-ACD3-4890-BEE5-D0DD7EC947C7}"/>
              </a:ext>
            </a:extLst>
          </p:cNvPr>
          <p:cNvSpPr/>
          <p:nvPr/>
        </p:nvSpPr>
        <p:spPr>
          <a:xfrm>
            <a:off x="10162765" y="10805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1DA133-D603-48EA-92C1-2DAA12C39D85}"/>
              </a:ext>
            </a:extLst>
          </p:cNvPr>
          <p:cNvSpPr/>
          <p:nvPr/>
        </p:nvSpPr>
        <p:spPr>
          <a:xfrm>
            <a:off x="1374003" y="220528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53853E5-B461-4D3A-9188-0293B6DDD832}"/>
              </a:ext>
            </a:extLst>
          </p:cNvPr>
          <p:cNvSpPr txBox="1"/>
          <p:nvPr/>
        </p:nvSpPr>
        <p:spPr>
          <a:xfrm flipH="1">
            <a:off x="1374003" y="220528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 Schritt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6985B62-B09B-46F3-9598-C2B18CE11416}"/>
              </a:ext>
            </a:extLst>
          </p:cNvPr>
          <p:cNvSpPr/>
          <p:nvPr/>
        </p:nvSpPr>
        <p:spPr>
          <a:xfrm>
            <a:off x="10168706" y="2217851"/>
            <a:ext cx="388725" cy="228600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5A0364-3EAA-4EE8-8B99-9623CB507C49}"/>
              </a:ext>
            </a:extLst>
          </p:cNvPr>
          <p:cNvSpPr/>
          <p:nvPr/>
        </p:nvSpPr>
        <p:spPr>
          <a:xfrm>
            <a:off x="1374003" y="2651601"/>
            <a:ext cx="9187543" cy="1730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6FB7548-3D28-4AB5-AE59-C2442EF7AD0B}"/>
              </a:ext>
            </a:extLst>
          </p:cNvPr>
          <p:cNvSpPr txBox="1"/>
          <p:nvPr/>
        </p:nvSpPr>
        <p:spPr>
          <a:xfrm flipH="1">
            <a:off x="3726678" y="2651601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Bereits vorhandener Case-Schritt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B993EC2-FADA-4E55-95D7-5E5592E0B3F0}"/>
              </a:ext>
            </a:extLst>
          </p:cNvPr>
          <p:cNvSpPr/>
          <p:nvPr/>
        </p:nvSpPr>
        <p:spPr>
          <a:xfrm>
            <a:off x="10162765" y="266089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23" name="Flussdiagramm: Verzweigung 22">
            <a:extLst>
              <a:ext uri="{FF2B5EF4-FFF2-40B4-BE49-F238E27FC236}">
                <a16:creationId xmlns:a16="http://schemas.microsoft.com/office/drawing/2014/main" id="{605B1548-1E32-4D6D-B8E2-C30E1E6E5D23}"/>
              </a:ext>
            </a:extLst>
          </p:cNvPr>
          <p:cNvSpPr/>
          <p:nvPr/>
        </p:nvSpPr>
        <p:spPr>
          <a:xfrm>
            <a:off x="2442209" y="2661592"/>
            <a:ext cx="923311" cy="87739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A2C7D6EE-6738-46BE-9D2A-9F8FD9823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3865" y="3538990"/>
            <a:ext cx="0" cy="852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DC038D3-387F-4886-8CEE-C6A85FC7202D}"/>
              </a:ext>
            </a:extLst>
          </p:cNvPr>
          <p:cNvCxnSpPr>
            <a:cxnSpLocks/>
          </p:cNvCxnSpPr>
          <p:nvPr/>
        </p:nvCxnSpPr>
        <p:spPr>
          <a:xfrm>
            <a:off x="3373786" y="3096076"/>
            <a:ext cx="7183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36979FA-BDED-4A1D-B825-1E2296FFEA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90650" y="3100291"/>
            <a:ext cx="1051559" cy="2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6BEA95A-F3A8-4BA3-9EC2-A03D9D760BC7}"/>
              </a:ext>
            </a:extLst>
          </p:cNvPr>
          <p:cNvCxnSpPr>
            <a:cxnSpLocks/>
          </p:cNvCxnSpPr>
          <p:nvPr/>
        </p:nvCxnSpPr>
        <p:spPr>
          <a:xfrm flipV="1">
            <a:off x="1374002" y="3884478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84A372C1-C308-4C2E-B7B5-65187E4F0D36}"/>
              </a:ext>
            </a:extLst>
          </p:cNvPr>
          <p:cNvCxnSpPr>
            <a:cxnSpLocks/>
          </p:cNvCxnSpPr>
          <p:nvPr/>
        </p:nvCxnSpPr>
        <p:spPr>
          <a:xfrm flipH="1">
            <a:off x="5483490" y="3086551"/>
            <a:ext cx="10705" cy="1305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1F7C7724-C429-454E-A9C6-092605A4BC2D}"/>
              </a:ext>
            </a:extLst>
          </p:cNvPr>
          <p:cNvCxnSpPr>
            <a:cxnSpLocks/>
          </p:cNvCxnSpPr>
          <p:nvPr/>
        </p:nvCxnSpPr>
        <p:spPr>
          <a:xfrm flipH="1">
            <a:off x="8038763" y="3086551"/>
            <a:ext cx="1" cy="129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5D030C6-DAA2-4F52-AD28-A45A8A20ABC4}"/>
              </a:ext>
            </a:extLst>
          </p:cNvPr>
          <p:cNvSpPr txBox="1"/>
          <p:nvPr/>
        </p:nvSpPr>
        <p:spPr>
          <a:xfrm>
            <a:off x="3407285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Vorhandener</a:t>
            </a:r>
          </a:p>
          <a:p>
            <a:r>
              <a:rPr lang="de-DE" sz="2400" dirty="0"/>
              <a:t>Case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BD83A34B-09D0-44E1-A2D2-C826F949147B}"/>
              </a:ext>
            </a:extLst>
          </p:cNvPr>
          <p:cNvSpPr/>
          <p:nvPr/>
        </p:nvSpPr>
        <p:spPr>
          <a:xfrm>
            <a:off x="4956219" y="3906721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5.6.1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20304CDD-0D68-4FA8-AB24-52ACD0FFC3DA}"/>
              </a:ext>
            </a:extLst>
          </p:cNvPr>
          <p:cNvSpPr txBox="1"/>
          <p:nvPr/>
        </p:nvSpPr>
        <p:spPr>
          <a:xfrm>
            <a:off x="5541220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</a:t>
            </a:r>
          </a:p>
          <a:p>
            <a:r>
              <a:rPr lang="de-DE" sz="2400" dirty="0">
                <a:highlight>
                  <a:srgbClr val="FFFF00"/>
                </a:highlight>
              </a:rPr>
              <a:t>Case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EE12F05-72FE-4D21-A134-1EF962759C16}"/>
              </a:ext>
            </a:extLst>
          </p:cNvPr>
          <p:cNvSpPr/>
          <p:nvPr/>
        </p:nvSpPr>
        <p:spPr>
          <a:xfrm>
            <a:off x="7505289" y="3897197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5.7.1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639243E7-DF44-4B8A-8821-654D39B4F293}"/>
              </a:ext>
            </a:extLst>
          </p:cNvPr>
          <p:cNvSpPr txBox="1"/>
          <p:nvPr/>
        </p:nvSpPr>
        <p:spPr>
          <a:xfrm>
            <a:off x="8113664" y="307572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Gelöschter</a:t>
            </a:r>
          </a:p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Case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A7974D8-2E8C-4167-8ED8-ED182EC6892E}"/>
              </a:ext>
            </a:extLst>
          </p:cNvPr>
          <p:cNvSpPr/>
          <p:nvPr/>
        </p:nvSpPr>
        <p:spPr>
          <a:xfrm>
            <a:off x="10021305" y="3896270"/>
            <a:ext cx="520185" cy="281889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5.8.1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69F620-E394-483F-9947-FB412E14449C}"/>
              </a:ext>
            </a:extLst>
          </p:cNvPr>
          <p:cNvSpPr txBox="1"/>
          <p:nvPr/>
        </p:nvSpPr>
        <p:spPr>
          <a:xfrm>
            <a:off x="5541219" y="3909044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7DEE1C3-E740-4E71-95E8-9BF837E7C8E0}"/>
              </a:ext>
            </a:extLst>
          </p:cNvPr>
          <p:cNvSpPr txBox="1"/>
          <p:nvPr/>
        </p:nvSpPr>
        <p:spPr>
          <a:xfrm>
            <a:off x="8121634" y="388103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strike="sngStrike" dirty="0">
                <a:solidFill>
                  <a:schemeClr val="bg1">
                    <a:lumMod val="65000"/>
                  </a:schemeClr>
                </a:solidFill>
                <a:highlight>
                  <a:srgbClr val="000000"/>
                </a:highlight>
              </a:rPr>
              <a:t>…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7B8D367-13E0-4B9A-ADE8-EAB16A08B3EC}"/>
              </a:ext>
            </a:extLst>
          </p:cNvPr>
          <p:cNvSpPr/>
          <p:nvPr/>
        </p:nvSpPr>
        <p:spPr>
          <a:xfrm>
            <a:off x="1374003" y="4378130"/>
            <a:ext cx="9187543" cy="137589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6B9A3CCE-7802-40D6-ABE7-DF11B0BDDAF5}"/>
              </a:ext>
            </a:extLst>
          </p:cNvPr>
          <p:cNvSpPr txBox="1"/>
          <p:nvPr/>
        </p:nvSpPr>
        <p:spPr>
          <a:xfrm flipH="1">
            <a:off x="4212082" y="4378130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Neuer Case-Schritt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C23B636F-3718-46D7-A7EE-507BC5F875CF}"/>
              </a:ext>
            </a:extLst>
          </p:cNvPr>
          <p:cNvSpPr/>
          <p:nvPr/>
        </p:nvSpPr>
        <p:spPr>
          <a:xfrm>
            <a:off x="10162765" y="43874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5.9</a:t>
            </a:r>
          </a:p>
        </p:txBody>
      </p:sp>
      <p:sp>
        <p:nvSpPr>
          <p:cNvPr id="56" name="Flussdiagramm: Verzweigung 55">
            <a:extLst>
              <a:ext uri="{FF2B5EF4-FFF2-40B4-BE49-F238E27FC236}">
                <a16:creationId xmlns:a16="http://schemas.microsoft.com/office/drawing/2014/main" id="{3861DF78-49F6-41D6-A8EE-CC51F7C910DC}"/>
              </a:ext>
            </a:extLst>
          </p:cNvPr>
          <p:cNvSpPr/>
          <p:nvPr/>
        </p:nvSpPr>
        <p:spPr>
          <a:xfrm>
            <a:off x="3175101" y="4386534"/>
            <a:ext cx="923311" cy="877398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ED9E886-5F2A-4EF9-99B3-A8DE23C2F43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636757" y="5263932"/>
            <a:ext cx="0" cy="49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55D52922-B6E8-4F7E-99E0-65055030F77F}"/>
              </a:ext>
            </a:extLst>
          </p:cNvPr>
          <p:cNvCxnSpPr>
            <a:cxnSpLocks/>
          </p:cNvCxnSpPr>
          <p:nvPr/>
        </p:nvCxnSpPr>
        <p:spPr>
          <a:xfrm>
            <a:off x="4098412" y="4822605"/>
            <a:ext cx="6459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CA3D68D-52FF-47CA-B1F9-434DEE2B7E1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90650" y="4825233"/>
            <a:ext cx="1784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2E74442-E99C-4F20-9D5E-BAC827DCDB54}"/>
              </a:ext>
            </a:extLst>
          </p:cNvPr>
          <p:cNvCxnSpPr>
            <a:cxnSpLocks/>
          </p:cNvCxnSpPr>
          <p:nvPr/>
        </p:nvCxnSpPr>
        <p:spPr>
          <a:xfrm flipV="1">
            <a:off x="1394446" y="5259976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C64059E0-FB5E-4B79-BA96-15DF0A4E4B09}"/>
              </a:ext>
            </a:extLst>
          </p:cNvPr>
          <p:cNvCxnSpPr>
            <a:cxnSpLocks/>
          </p:cNvCxnSpPr>
          <p:nvPr/>
        </p:nvCxnSpPr>
        <p:spPr>
          <a:xfrm flipH="1">
            <a:off x="6828412" y="4822605"/>
            <a:ext cx="10705" cy="9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29B398EC-3388-477A-99FD-F08BF4259BAA}"/>
              </a:ext>
            </a:extLst>
          </p:cNvPr>
          <p:cNvSpPr txBox="1"/>
          <p:nvPr/>
        </p:nvSpPr>
        <p:spPr>
          <a:xfrm>
            <a:off x="4212084" y="4828891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957B726-45C8-4B79-8B25-ACA0DF14BAD7}"/>
              </a:ext>
            </a:extLst>
          </p:cNvPr>
          <p:cNvSpPr/>
          <p:nvPr/>
        </p:nvSpPr>
        <p:spPr>
          <a:xfrm>
            <a:off x="6184083" y="5284022"/>
            <a:ext cx="635684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5.11.1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B1C817D-9BCB-42A4-B889-A93AC772DC83}"/>
              </a:ext>
            </a:extLst>
          </p:cNvPr>
          <p:cNvSpPr/>
          <p:nvPr/>
        </p:nvSpPr>
        <p:spPr>
          <a:xfrm>
            <a:off x="9915729" y="5274985"/>
            <a:ext cx="633763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5.12.1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989343F-B7A4-463D-9D82-FC147975ED85}"/>
              </a:ext>
            </a:extLst>
          </p:cNvPr>
          <p:cNvSpPr txBox="1"/>
          <p:nvPr/>
        </p:nvSpPr>
        <p:spPr>
          <a:xfrm>
            <a:off x="3770782" y="5273676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EA93BE8-7667-4633-B7C8-7126C5273994}"/>
              </a:ext>
            </a:extLst>
          </p:cNvPr>
          <p:cNvSpPr txBox="1"/>
          <p:nvPr/>
        </p:nvSpPr>
        <p:spPr>
          <a:xfrm>
            <a:off x="6916803" y="4809215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Case 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0927610-97FB-426A-9626-EFFF25564851}"/>
              </a:ext>
            </a:extLst>
          </p:cNvPr>
          <p:cNvSpPr txBox="1"/>
          <p:nvPr/>
        </p:nvSpPr>
        <p:spPr>
          <a:xfrm>
            <a:off x="6913275" y="528425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>
                <a:highlight>
                  <a:srgbClr val="FFFF00"/>
                </a:highlight>
              </a:rPr>
              <a:t>…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E4985257-E640-4C7B-9B97-8AA430D96AF0}"/>
              </a:ext>
            </a:extLst>
          </p:cNvPr>
          <p:cNvSpPr/>
          <p:nvPr/>
        </p:nvSpPr>
        <p:spPr>
          <a:xfrm>
            <a:off x="1374002" y="5754359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F5659D3-D7CC-439C-AE0C-E27782F47D82}"/>
              </a:ext>
            </a:extLst>
          </p:cNvPr>
          <p:cNvSpPr txBox="1"/>
          <p:nvPr/>
        </p:nvSpPr>
        <p:spPr>
          <a:xfrm flipH="1">
            <a:off x="1374001" y="5754359"/>
            <a:ext cx="609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Verschobener, schon vorhandener Schritt - Ziel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148A8B5-980C-49A8-AE95-E55FF982A224}"/>
              </a:ext>
            </a:extLst>
          </p:cNvPr>
          <p:cNvSpPr/>
          <p:nvPr/>
        </p:nvSpPr>
        <p:spPr>
          <a:xfrm>
            <a:off x="9524999" y="5764415"/>
            <a:ext cx="1026491" cy="270906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5.13 </a:t>
            </a:r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 </a:t>
            </a:r>
            <a:r>
              <a:rPr lang="de-DE" sz="1600" strike="sngStrike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" name="Ellipse 1"/>
          <p:cNvSpPr/>
          <p:nvPr/>
        </p:nvSpPr>
        <p:spPr>
          <a:xfrm>
            <a:off x="876685" y="18796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1</a:t>
            </a:r>
          </a:p>
        </p:txBody>
      </p:sp>
      <p:sp>
        <p:nvSpPr>
          <p:cNvPr id="62" name="Ellipse 61"/>
          <p:cNvSpPr/>
          <p:nvPr/>
        </p:nvSpPr>
        <p:spPr>
          <a:xfrm>
            <a:off x="876685" y="686303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2</a:t>
            </a:r>
          </a:p>
        </p:txBody>
      </p:sp>
      <p:sp>
        <p:nvSpPr>
          <p:cNvPr id="65" name="Ellipse 64"/>
          <p:cNvSpPr/>
          <p:nvPr/>
        </p:nvSpPr>
        <p:spPr>
          <a:xfrm>
            <a:off x="876685" y="118464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7293870" y="3206180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4</a:t>
            </a:r>
          </a:p>
        </p:txBody>
      </p:sp>
      <p:sp>
        <p:nvSpPr>
          <p:cNvPr id="68" name="Ellipse 67"/>
          <p:cNvSpPr/>
          <p:nvPr/>
        </p:nvSpPr>
        <p:spPr>
          <a:xfrm>
            <a:off x="10052939" y="320978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5</a:t>
            </a:r>
          </a:p>
        </p:txBody>
      </p:sp>
      <p:sp>
        <p:nvSpPr>
          <p:cNvPr id="70" name="Ellipse 69"/>
          <p:cNvSpPr/>
          <p:nvPr/>
        </p:nvSpPr>
        <p:spPr>
          <a:xfrm>
            <a:off x="876685" y="444713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6</a:t>
            </a:r>
          </a:p>
        </p:txBody>
      </p:sp>
      <p:sp>
        <p:nvSpPr>
          <p:cNvPr id="71" name="Ellipse 70"/>
          <p:cNvSpPr/>
          <p:nvPr/>
        </p:nvSpPr>
        <p:spPr>
          <a:xfrm>
            <a:off x="876685" y="576441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7</a:t>
            </a:r>
          </a:p>
        </p:txBody>
      </p:sp>
      <p:sp>
        <p:nvSpPr>
          <p:cNvPr id="3" name="Textfeld 2"/>
          <p:cNvSpPr txBox="1"/>
          <p:nvPr/>
        </p:nvSpPr>
        <p:spPr>
          <a:xfrm rot="16200000">
            <a:off x="-2262412" y="1402755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Darstellungsformen im Änderungsmodus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3B77CF2-813C-49FE-895A-9DC2FF17F7F5}"/>
              </a:ext>
            </a:extLst>
          </p:cNvPr>
          <p:cNvSpPr/>
          <p:nvPr/>
        </p:nvSpPr>
        <p:spPr>
          <a:xfrm>
            <a:off x="1374001" y="6200063"/>
            <a:ext cx="9187543" cy="2709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751CE07-E151-468C-BC13-581C281AEDD0}"/>
              </a:ext>
            </a:extLst>
          </p:cNvPr>
          <p:cNvSpPr/>
          <p:nvPr/>
        </p:nvSpPr>
        <p:spPr>
          <a:xfrm>
            <a:off x="9541647" y="6210118"/>
            <a:ext cx="1009842" cy="263071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strike="sngStrike" dirty="0">
                <a:solidFill>
                  <a:schemeClr val="bg1">
                    <a:lumMod val="65000"/>
                  </a:schemeClr>
                </a:solidFill>
              </a:rPr>
              <a:t>5.14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>
                <a:solidFill>
                  <a:schemeClr val="bg1">
                    <a:lumMod val="65000"/>
                  </a:schemeClr>
                </a:solidFill>
              </a:rPr>
              <a:t>2.1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412C5B2F-CBE0-47C8-BABE-EFD7EC23F014}"/>
              </a:ext>
            </a:extLst>
          </p:cNvPr>
          <p:cNvSpPr txBox="1"/>
          <p:nvPr/>
        </p:nvSpPr>
        <p:spPr>
          <a:xfrm flipH="1">
            <a:off x="1390650" y="6179596"/>
            <a:ext cx="813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65000"/>
                  </a:schemeClr>
                </a:solidFill>
              </a:rPr>
              <a:t>Verschobener, schon vorhandener Schritt – Quelle: kein Text, keine Unterstruktur, so schmal wie das ID-Label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39006C0F-CB62-4BBE-B4FD-A97CFF701616}"/>
              </a:ext>
            </a:extLst>
          </p:cNvPr>
          <p:cNvSpPr/>
          <p:nvPr/>
        </p:nvSpPr>
        <p:spPr>
          <a:xfrm>
            <a:off x="876685" y="6182387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6607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abgesetzte Subsequenz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66095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66095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6655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1107267"/>
            <a:ext cx="5259879" cy="1756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370682" y="2857816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370682" y="285781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227291" y="28600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14703" y="175115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/>
        </p:nvCxnSpPr>
        <p:spPr>
          <a:xfrm>
            <a:off x="514703" y="221392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f der gleichen Seite des Rechtecks liegende Ecken abrunden 17"/>
          <p:cNvSpPr/>
          <p:nvPr/>
        </p:nvSpPr>
        <p:spPr>
          <a:xfrm>
            <a:off x="514702" y="128194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93411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</a:t>
            </a:r>
          </a:p>
        </p:txBody>
      </p:sp>
      <p:sp>
        <p:nvSpPr>
          <p:cNvPr id="23" name="Auf der gleichen Seite des Rechtecks liegende Ecken abrunden 22"/>
          <p:cNvSpPr/>
          <p:nvPr/>
        </p:nvSpPr>
        <p:spPr>
          <a:xfrm>
            <a:off x="5059342" y="13017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87709" y="12916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64879" y="172813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17651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28" name="Auf der gleichen Seite des Rechtecks liegende Ecken abrunden 27"/>
          <p:cNvSpPr/>
          <p:nvPr/>
        </p:nvSpPr>
        <p:spPr>
          <a:xfrm rot="10800000">
            <a:off x="514702" y="221209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4991686" y="22300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553798" y="221294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0" name="Auf der gleichen Seite des Rechtecks liegende Ecken abrunden 59"/>
          <p:cNvSpPr/>
          <p:nvPr/>
        </p:nvSpPr>
        <p:spPr>
          <a:xfrm>
            <a:off x="1828800" y="4484769"/>
            <a:ext cx="6180395" cy="993933"/>
          </a:xfrm>
          <a:prstGeom prst="round2SameRect">
            <a:avLst>
              <a:gd name="adj1" fmla="val 20977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2026594" y="4677078"/>
            <a:ext cx="5786787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3200" b="1" dirty="0"/>
              <a:t>Überschrift</a:t>
            </a:r>
          </a:p>
        </p:txBody>
      </p:sp>
      <p:sp>
        <p:nvSpPr>
          <p:cNvPr id="62" name="Auf der gleichen Seite des Rechtecks liegende Ecken abrunden 61"/>
          <p:cNvSpPr/>
          <p:nvPr/>
        </p:nvSpPr>
        <p:spPr>
          <a:xfrm>
            <a:off x="7418166" y="4504604"/>
            <a:ext cx="577196" cy="3481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7230960" y="4505174"/>
            <a:ext cx="575301" cy="348126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65" name="Gerader Verbinder 64"/>
          <p:cNvCxnSpPr/>
          <p:nvPr/>
        </p:nvCxnSpPr>
        <p:spPr>
          <a:xfrm>
            <a:off x="2026595" y="3860795"/>
            <a:ext cx="1" cy="1329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85850" y="3697105"/>
            <a:ext cx="383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Einzug der Überschrift links und rechts </a:t>
            </a:r>
          </a:p>
          <a:p>
            <a:r>
              <a:rPr lang="de-DE" dirty="0"/>
              <a:t>= Radius der Abrundung</a:t>
            </a:r>
          </a:p>
        </p:txBody>
      </p:sp>
      <p:cxnSp>
        <p:nvCxnSpPr>
          <p:cNvPr id="67" name="Gerader Verbinder 66"/>
          <p:cNvCxnSpPr/>
          <p:nvPr/>
        </p:nvCxnSpPr>
        <p:spPr>
          <a:xfrm>
            <a:off x="7821773" y="3784658"/>
            <a:ext cx="0" cy="106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7830165" y="3669762"/>
            <a:ext cx="331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Einzug der Schrittnummer rechts </a:t>
            </a:r>
          </a:p>
          <a:p>
            <a:r>
              <a:rPr lang="de-DE" dirty="0"/>
              <a:t>= Radius der Abrundung</a:t>
            </a:r>
          </a:p>
        </p:txBody>
      </p:sp>
      <p:sp>
        <p:nvSpPr>
          <p:cNvPr id="70" name="Abgerundete rechteckige Legende 69"/>
          <p:cNvSpPr/>
          <p:nvPr/>
        </p:nvSpPr>
        <p:spPr>
          <a:xfrm>
            <a:off x="8761506" y="4721412"/>
            <a:ext cx="1996142" cy="866588"/>
          </a:xfrm>
          <a:prstGeom prst="wedgeRoundRectCallout">
            <a:avLst>
              <a:gd name="adj1" fmla="val -87889"/>
              <a:gd name="adj2" fmla="val -67219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Radius muss sich abhängig vom Zoomfaktor ändern</a:t>
            </a:r>
          </a:p>
        </p:txBody>
      </p:sp>
    </p:spTree>
    <p:extLst>
      <p:ext uri="{BB962C8B-B14F-4D97-AF65-F5344CB8AC3E}">
        <p14:creationId xmlns:p14="http://schemas.microsoft.com/office/powerpoint/2010/main" val="3538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663334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66333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6679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1109648"/>
            <a:ext cx="5259879" cy="33271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6335191" y="4436095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335191" y="443609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1191800" y="44383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479212" y="175353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>
            <a:off x="6479212" y="2216306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f der gleichen Seite des Rechtecks liegende Ecken abrunden 12"/>
          <p:cNvSpPr/>
          <p:nvPr/>
        </p:nvSpPr>
        <p:spPr>
          <a:xfrm>
            <a:off x="6479211" y="128433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1023851" y="130416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129403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1730513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176748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 rot="10800000">
            <a:off x="6479211" y="221447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223242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2215327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479212" y="332171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6479212" y="378448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f der gleichen Seite des Rechtecks liegende Ecken abrunden 23"/>
          <p:cNvSpPr/>
          <p:nvPr/>
        </p:nvSpPr>
        <p:spPr>
          <a:xfrm>
            <a:off x="6479211" y="285250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657920" y="2844698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26" name="Auf der gleichen Seite des Rechtecks liegende Ecken abrunden 25"/>
          <p:cNvSpPr/>
          <p:nvPr/>
        </p:nvSpPr>
        <p:spPr>
          <a:xfrm>
            <a:off x="11023851" y="287233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2218" y="286220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29388" y="3298688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3356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5.3.1</a:t>
            </a:r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6479211" y="378264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10956195" y="3800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5.3.2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518307" y="3783502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7129928" y="5084784"/>
            <a:ext cx="3560779" cy="929590"/>
          </a:xfrm>
          <a:prstGeom prst="wedgeRoundRectCallout">
            <a:avLst>
              <a:gd name="adj1" fmla="val -68499"/>
              <a:gd name="adj2" fmla="val -295957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Zwei unmittelbar aufeinander folgende Subsequenzen in der gleichen Sequenz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kein Trennstrich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 in gleicher Sequenz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64" name="Abgerundete rechteckige Legende 63"/>
          <p:cNvSpPr/>
          <p:nvPr/>
        </p:nvSpPr>
        <p:spPr>
          <a:xfrm>
            <a:off x="1159435" y="5669115"/>
            <a:ext cx="4335752" cy="929590"/>
          </a:xfrm>
          <a:prstGeom prst="wedgeRoundRectCallout">
            <a:avLst>
              <a:gd name="adj1" fmla="val 53042"/>
              <a:gd name="adj2" fmla="val -307484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Subsequnzen</a:t>
            </a:r>
            <a:r>
              <a:rPr lang="de-DE" sz="1600" dirty="0">
                <a:solidFill>
                  <a:schemeClr val="tx1"/>
                </a:solidFill>
              </a:rPr>
              <a:t> in gleicher Sequenz aber mit einer anderen Art von Schritt dazwischen liegend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mit Trennstrichen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4571" y="60584"/>
            <a:ext cx="59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aufeinanderfolgender abgesetzter Subsequenzen </a:t>
            </a:r>
          </a:p>
        </p:txBody>
      </p:sp>
    </p:spTree>
    <p:extLst>
      <p:ext uri="{BB962C8B-B14F-4D97-AF65-F5344CB8AC3E}">
        <p14:creationId xmlns:p14="http://schemas.microsoft.com/office/powerpoint/2010/main" val="3994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5E7DB929-572D-4E95-82E8-B6DD989776DD}"/>
              </a:ext>
            </a:extLst>
          </p:cNvPr>
          <p:cNvSpPr/>
          <p:nvPr/>
        </p:nvSpPr>
        <p:spPr>
          <a:xfrm>
            <a:off x="438150" y="586657"/>
            <a:ext cx="5391149" cy="5833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33456" y="203346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49623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56425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12164" y="1554066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58408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462" y="157395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632" y="201043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04740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49439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0439" y="251235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72551" y="249525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44721" y="451844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44721" y="498121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44720" y="404923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823429" y="404142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89360" y="40690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17727" y="405893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94897" y="449541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21704" y="45323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44720" y="497937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21704" y="499733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683816" y="498023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66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Darstellung mit umgeschalteter Darstellung für umgebende Schritte 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633455" y="3271178"/>
            <a:ext cx="497770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21793" y="3276548"/>
            <a:ext cx="41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</a:t>
            </a:r>
          </a:p>
        </p:txBody>
      </p:sp>
      <p:sp>
        <p:nvSpPr>
          <p:cNvPr id="69" name="Auf der gleichen Seite des Rechtecks liegende Ecken abrunden 68"/>
          <p:cNvSpPr/>
          <p:nvPr/>
        </p:nvSpPr>
        <p:spPr>
          <a:xfrm>
            <a:off x="5160790" y="32945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089157" y="32843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33455" y="798965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uf der gleichen Seite des Rechtecks liegende Ecken abrunden 72"/>
          <p:cNvSpPr/>
          <p:nvPr/>
        </p:nvSpPr>
        <p:spPr>
          <a:xfrm>
            <a:off x="5179410" y="82230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7777" y="8121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43739" y="5712020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uf der gleichen Seite des Rechtecks liegende Ecken abrunden 76"/>
          <p:cNvSpPr/>
          <p:nvPr/>
        </p:nvSpPr>
        <p:spPr>
          <a:xfrm>
            <a:off x="5177777" y="573535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2A3E22E-D260-4C45-BA90-93973AE9B3A5}"/>
              </a:ext>
            </a:extLst>
          </p:cNvPr>
          <p:cNvSpPr/>
          <p:nvPr/>
        </p:nvSpPr>
        <p:spPr>
          <a:xfrm>
            <a:off x="5106144" y="57252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17674" y="5715131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gleiche Sequenz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72F2C52-F706-4C2C-9BA1-C4050D78BE85}"/>
              </a:ext>
            </a:extLst>
          </p:cNvPr>
          <p:cNvSpPr txBox="1"/>
          <p:nvPr/>
        </p:nvSpPr>
        <p:spPr>
          <a:xfrm flipH="1">
            <a:off x="711957" y="79896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Vorgängerschritt, gleiche Sequenz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634772" y="660465"/>
            <a:ext cx="4928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Vorschlag zur Verallgemeinerung des Konzepts: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Abgesetzte Darstellung ist nur Default für Subsequenzen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Jeder Schritt kann auf diese oder die klassische Anzeige umgestellt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322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8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Abgesetzte Subsequenz(en) im Änderungsmodus - neu / gelöscht / bestehend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379304" y="2886323"/>
            <a:ext cx="4766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defined</a:t>
            </a:r>
            <a:endParaRPr lang="de-DE" sz="2400" dirty="0"/>
          </a:p>
          <a:p>
            <a:r>
              <a:rPr lang="de-DE" sz="2400" dirty="0"/>
              <a:t>Inter-Team-Abstimmung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2134915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Microsoft Office PowerPoint</Application>
  <PresentationFormat>Breitbild</PresentationFormat>
  <Paragraphs>160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Lessner</dc:creator>
  <cp:lastModifiedBy>Jan Lessner</cp:lastModifiedBy>
  <cp:revision>24</cp:revision>
  <dcterms:created xsi:type="dcterms:W3CDTF">2020-11-05T19:55:02Z</dcterms:created>
  <dcterms:modified xsi:type="dcterms:W3CDTF">2020-11-13T06:23:49Z</dcterms:modified>
</cp:coreProperties>
</file>