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42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2C4471-AF22-4801-9B32-1F2C2F95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571F5FF-2D16-4123-BC85-038D10BD8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88453CD-A2DC-454F-86D5-FC96F92C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B172634-081C-4F9A-9778-E9D48159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636E0BA-622B-47D6-B149-6B324D10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8FA0A50-5FB4-41A9-AEF4-00AB8E0E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360A378-D645-43F3-B604-EAD67927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4480368-54B9-4111-8E13-E39D902E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1935A86-05AF-4F67-BFD6-2E10DCE1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33DF355-E83A-4DA1-B7CA-8071CD06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2CA07748-8163-4D8D-A612-2180F2A9D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33F5A58-0D77-4048-A2F7-BB7166964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883AFB6-8D56-4FDC-8285-D7C05C8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EAAD323-4DCB-4F5F-B799-1736B5D7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866EB22-9FB0-4DD8-A7BC-46B323AA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8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A4684C6-263F-4A98-8799-05A6AC6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7873F0D-3C85-4DC0-9F1C-0B2EA8C5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0652819-7FDD-498D-A895-AF38FB2F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53E0644-A4EF-40C6-8FEF-F141F928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26D1CFC-9F22-4647-A8A0-0AB98C9D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0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9E3CA8F-30B8-47C9-B175-02E424AC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5051635-1B75-4150-A6A8-4A211733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DD7ACA9-99EF-40D0-8893-9C65ADC3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84A02A7-4175-4D94-89AC-681549C8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9B14C87-94D5-4BC2-A283-C4177C1B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2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83A423-AA55-4305-B98F-572E0CFA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789C9FA-5FAF-451C-93B2-C4C583C2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D97BD7E-FC6F-4277-83C6-F98D336F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3A74315-BC78-4CF2-8557-2586CF09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A38D99A-44C3-450F-9226-F1FDFEF2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EEF1F84-984C-4AD8-BC45-F06857E8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0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F61ED6-C5E2-4714-8DD0-633DC8AC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BAD7123-09FE-4D6A-B837-9F5BB01D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EE132E7-8052-4ADB-AFF4-A5BCCC00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928D14F0-98B3-499D-831D-C9173FF67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0AB0029-8480-4D02-B728-6C22BBE8F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D39D256-D75B-46DC-BA97-3BB1F387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C3A03C2-871F-43EF-95F7-3CA5FB7B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4D6ACF8-D732-4084-8C5E-6CAF2AA5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8F0666-3EA4-448A-B2B6-E7ECC86D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32B9C75-4683-492F-AA64-2CA3A220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EA069DD-BFE5-4B90-9838-792C0244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08B9D6C-776A-4B81-A438-62CDC514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8E1A1A4-3100-4FCD-9A8E-98B93CD5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94ADBBB-9E69-4E4D-8D1D-BD293E78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711E3F8-F949-4391-A2BB-4B84B26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F8BA7E-086A-4A36-B13B-337FD69E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0B09874-1593-48E6-9DE8-C423C762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E40BA83-5A0D-4C37-A121-666C8C60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DF69882-EAA7-4607-AACE-9EA6844B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1036D9F-DA8C-4CB7-860E-4BB490A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8A2F68E-C3D9-4BCC-A4AE-E6C3067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7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1CF583-CB0E-49CB-85AE-DDB13823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D3765D39-F7C0-4D17-9409-D4EAA8822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B7CFA85-EFA5-4051-BFC7-5229994C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02A5E17-7FD8-4788-AB10-98976753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0DE45BF-95A2-473A-A042-9B28E241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484704D-0A26-4E8C-B04C-3BCD76A3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9D56F7D4-25A2-400A-A800-1BBBBCC9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EC58394-B743-4977-8F6C-8EA6821E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7B56AEC-433A-4D88-9C21-7D8906759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A739-B840-41DB-9666-B44BD9009BC9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7D21044-10F4-4BB4-BA29-CC0432833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D32C5E6-AA19-4B3E-93D1-E6065C2AB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6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96494"/>
              </p:ext>
            </p:extLst>
          </p:nvPr>
        </p:nvGraphicFramePr>
        <p:xfrm>
          <a:off x="1488141" y="755526"/>
          <a:ext cx="7117975" cy="151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36"/>
                <a:gridCol w="3059953"/>
                <a:gridCol w="1045882"/>
                <a:gridCol w="1021977"/>
                <a:gridCol w="1237127"/>
              </a:tblGrid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Version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Aktivität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Autor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Datum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Folgeaktion/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Ergebnis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Initiale Erstellung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Ergänzung „Verschobener Schritt“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 abgesetzte Subsequenz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dirty="0" err="1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</a:t>
                      </a:r>
                      <a:r>
                        <a:rPr lang="de-DE" sz="12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um Konzeptvorschlag für Verallgemeinerung Subsequenzen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dirty="0" err="1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 Dück</a:t>
                      </a:r>
                      <a:r>
                        <a:rPr lang="de-DE" sz="12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/ Niemann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452283" y="406401"/>
            <a:ext cx="21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Dokumentenhistorie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11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xmlns="" id="{BE0622CD-514A-460B-8F0C-194485DCB382}"/>
              </a:ext>
            </a:extLst>
          </p:cNvPr>
          <p:cNvSpPr/>
          <p:nvPr/>
        </p:nvSpPr>
        <p:spPr>
          <a:xfrm>
            <a:off x="8038763" y="3498922"/>
            <a:ext cx="2518667" cy="128575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C19919CC-DF6A-4463-AF95-7459171A3BD9}"/>
              </a:ext>
            </a:extLst>
          </p:cNvPr>
          <p:cNvSpPr/>
          <p:nvPr/>
        </p:nvSpPr>
        <p:spPr>
          <a:xfrm>
            <a:off x="5484670" y="3498853"/>
            <a:ext cx="2554093" cy="128582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1374003" y="581440"/>
            <a:ext cx="918754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1374003" y="581440"/>
            <a:ext cx="505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ohne Änderungsmarkierungen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162765" y="59073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D1F4732C-79DE-42D2-A58B-E8C11266ACF7}"/>
              </a:ext>
            </a:extLst>
          </p:cNvPr>
          <p:cNvSpPr/>
          <p:nvPr/>
        </p:nvSpPr>
        <p:spPr>
          <a:xfrm>
            <a:off x="1374003" y="1027754"/>
            <a:ext cx="9187543" cy="4463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02FC1387-79DE-4020-9DA1-A6B3234ADFEC}"/>
              </a:ext>
            </a:extLst>
          </p:cNvPr>
          <p:cNvSpPr txBox="1"/>
          <p:nvPr/>
        </p:nvSpPr>
        <p:spPr>
          <a:xfrm flipH="1">
            <a:off x="1374003" y="1027754"/>
            <a:ext cx="70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 Schritt bei eingeschalteter Änderungsverfolgung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752BB21E-3E26-4787-B6E4-98DA671FB7D0}"/>
              </a:ext>
            </a:extLst>
          </p:cNvPr>
          <p:cNvSpPr/>
          <p:nvPr/>
        </p:nvSpPr>
        <p:spPr>
          <a:xfrm>
            <a:off x="10162765" y="104576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5AAAAF96-C88F-4697-97AA-CB25F4EE9CBE}"/>
              </a:ext>
            </a:extLst>
          </p:cNvPr>
          <p:cNvSpPr/>
          <p:nvPr/>
        </p:nvSpPr>
        <p:spPr>
          <a:xfrm>
            <a:off x="1374003" y="1474067"/>
            <a:ext cx="918754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4AE2C204-1AD2-4A57-A158-D3E391AA6D54}"/>
              </a:ext>
            </a:extLst>
          </p:cNvPr>
          <p:cNvSpPr txBox="1"/>
          <p:nvPr/>
        </p:nvSpPr>
        <p:spPr>
          <a:xfrm flipH="1">
            <a:off x="1374002" y="1474068"/>
            <a:ext cx="5930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Textänderung in schon vorhandenem Schritt:</a:t>
            </a:r>
          </a:p>
          <a:p>
            <a:r>
              <a:rPr lang="de-DE" sz="2400" dirty="0">
                <a:highlight>
                  <a:srgbClr val="FFFF00"/>
                </a:highlight>
              </a:rPr>
              <a:t>Neuer Text</a:t>
            </a:r>
          </a:p>
          <a:p>
            <a:r>
              <a:rPr lang="de-DE" sz="2400" strike="sngStrike" dirty="0">
                <a:highlight>
                  <a:srgbClr val="FFFF00"/>
                </a:highlight>
              </a:rPr>
              <a:t>Gelöschter Text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01D6F112-ACD3-4890-BEE5-D0DD7EC947C7}"/>
              </a:ext>
            </a:extLst>
          </p:cNvPr>
          <p:cNvSpPr/>
          <p:nvPr/>
        </p:nvSpPr>
        <p:spPr>
          <a:xfrm>
            <a:off x="10162765" y="1483366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EA1DA133-D603-48EA-92C1-2DAA12C39D85}"/>
              </a:ext>
            </a:extLst>
          </p:cNvPr>
          <p:cNvSpPr/>
          <p:nvPr/>
        </p:nvSpPr>
        <p:spPr>
          <a:xfrm>
            <a:off x="1374003" y="2608064"/>
            <a:ext cx="9187543" cy="4463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C53853E5-B461-4D3A-9188-0293B6DDD832}"/>
              </a:ext>
            </a:extLst>
          </p:cNvPr>
          <p:cNvSpPr txBox="1"/>
          <p:nvPr/>
        </p:nvSpPr>
        <p:spPr>
          <a:xfrm flipH="1">
            <a:off x="1374003" y="2608064"/>
            <a:ext cx="70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Gelöschter Schritt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A6985B62-B09B-46F3-9598-C2B18CE11416}"/>
              </a:ext>
            </a:extLst>
          </p:cNvPr>
          <p:cNvSpPr/>
          <p:nvPr/>
        </p:nvSpPr>
        <p:spPr>
          <a:xfrm>
            <a:off x="10168706" y="2620628"/>
            <a:ext cx="388725" cy="228600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strike="sngStrike" dirty="0">
                <a:solidFill>
                  <a:schemeClr val="bg1">
                    <a:lumMod val="65000"/>
                  </a:schemeClr>
                </a:solidFill>
              </a:rPr>
              <a:t>5.4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4F5A0364-3EAA-4EE8-8B99-9623CB507C49}"/>
              </a:ext>
            </a:extLst>
          </p:cNvPr>
          <p:cNvSpPr/>
          <p:nvPr/>
        </p:nvSpPr>
        <p:spPr>
          <a:xfrm>
            <a:off x="1374003" y="3054378"/>
            <a:ext cx="9187543" cy="1730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D6FB7548-3D28-4AB5-AE59-C2442EF7AD0B}"/>
              </a:ext>
            </a:extLst>
          </p:cNvPr>
          <p:cNvSpPr txBox="1"/>
          <p:nvPr/>
        </p:nvSpPr>
        <p:spPr>
          <a:xfrm flipH="1">
            <a:off x="3726678" y="3054378"/>
            <a:ext cx="505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Bereits vorhandener Case-Schritt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2B993EC2-FADA-4E55-95D7-5E5592E0B3F0}"/>
              </a:ext>
            </a:extLst>
          </p:cNvPr>
          <p:cNvSpPr/>
          <p:nvPr/>
        </p:nvSpPr>
        <p:spPr>
          <a:xfrm>
            <a:off x="10162765" y="3063676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5.5</a:t>
            </a:r>
          </a:p>
        </p:txBody>
      </p:sp>
      <p:sp>
        <p:nvSpPr>
          <p:cNvPr id="23" name="Flussdiagramm: Verzweigung 22">
            <a:extLst>
              <a:ext uri="{FF2B5EF4-FFF2-40B4-BE49-F238E27FC236}">
                <a16:creationId xmlns:a16="http://schemas.microsoft.com/office/drawing/2014/main" xmlns="" id="{605B1548-1E32-4D6D-B8E2-C30E1E6E5D23}"/>
              </a:ext>
            </a:extLst>
          </p:cNvPr>
          <p:cNvSpPr/>
          <p:nvPr/>
        </p:nvSpPr>
        <p:spPr>
          <a:xfrm>
            <a:off x="2442209" y="3064369"/>
            <a:ext cx="923311" cy="87739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A2C7D6EE-6738-46BE-9D2A-9F8FD98231C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03865" y="3941767"/>
            <a:ext cx="0" cy="852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xmlns="" id="{FDC038D3-387F-4886-8CEE-C6A85FC7202D}"/>
              </a:ext>
            </a:extLst>
          </p:cNvPr>
          <p:cNvCxnSpPr>
            <a:cxnSpLocks/>
          </p:cNvCxnSpPr>
          <p:nvPr/>
        </p:nvCxnSpPr>
        <p:spPr>
          <a:xfrm>
            <a:off x="3373786" y="3498853"/>
            <a:ext cx="7183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xmlns="" id="{B36979FA-BDED-4A1D-B825-1E2296FFEA2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390650" y="3503068"/>
            <a:ext cx="1051559" cy="2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xmlns="" id="{E6BEA95A-F3A8-4BA3-9EC2-A03D9D760BC7}"/>
              </a:ext>
            </a:extLst>
          </p:cNvPr>
          <p:cNvCxnSpPr>
            <a:cxnSpLocks/>
          </p:cNvCxnSpPr>
          <p:nvPr/>
        </p:nvCxnSpPr>
        <p:spPr>
          <a:xfrm flipV="1">
            <a:off x="1374002" y="4287255"/>
            <a:ext cx="9166781" cy="12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xmlns="" id="{84A372C1-C308-4C2E-B7B5-65187E4F0D36}"/>
              </a:ext>
            </a:extLst>
          </p:cNvPr>
          <p:cNvCxnSpPr>
            <a:cxnSpLocks/>
          </p:cNvCxnSpPr>
          <p:nvPr/>
        </p:nvCxnSpPr>
        <p:spPr>
          <a:xfrm flipH="1">
            <a:off x="5483490" y="3489328"/>
            <a:ext cx="10705" cy="1305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xmlns="" id="{1F7C7724-C429-454E-A9C6-092605A4BC2D}"/>
              </a:ext>
            </a:extLst>
          </p:cNvPr>
          <p:cNvCxnSpPr>
            <a:cxnSpLocks/>
          </p:cNvCxnSpPr>
          <p:nvPr/>
        </p:nvCxnSpPr>
        <p:spPr>
          <a:xfrm flipH="1">
            <a:off x="8038763" y="3489328"/>
            <a:ext cx="1" cy="1295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xmlns="" id="{75D030C6-DAA2-4F52-AD28-A45A8A20ABC4}"/>
              </a:ext>
            </a:extLst>
          </p:cNvPr>
          <p:cNvSpPr txBox="1"/>
          <p:nvPr/>
        </p:nvSpPr>
        <p:spPr>
          <a:xfrm>
            <a:off x="3407285" y="3486151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Vorhandener</a:t>
            </a:r>
          </a:p>
          <a:p>
            <a:r>
              <a:rPr lang="de-DE" sz="2400" dirty="0"/>
              <a:t>Case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xmlns="" id="{BD83A34B-09D0-44E1-A2D2-C826F949147B}"/>
              </a:ext>
            </a:extLst>
          </p:cNvPr>
          <p:cNvSpPr/>
          <p:nvPr/>
        </p:nvSpPr>
        <p:spPr>
          <a:xfrm>
            <a:off x="4956219" y="4309498"/>
            <a:ext cx="520185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5.6.1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20304CDD-0D68-4FA8-AB24-52ACD0FFC3DA}"/>
              </a:ext>
            </a:extLst>
          </p:cNvPr>
          <p:cNvSpPr txBox="1"/>
          <p:nvPr/>
        </p:nvSpPr>
        <p:spPr>
          <a:xfrm>
            <a:off x="5541220" y="3486151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</a:t>
            </a:r>
          </a:p>
          <a:p>
            <a:r>
              <a:rPr lang="de-DE" sz="2400" dirty="0">
                <a:highlight>
                  <a:srgbClr val="FFFF00"/>
                </a:highlight>
              </a:rPr>
              <a:t>Case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xmlns="" id="{5EE12F05-72FE-4D21-A134-1EF962759C16}"/>
              </a:ext>
            </a:extLst>
          </p:cNvPr>
          <p:cNvSpPr/>
          <p:nvPr/>
        </p:nvSpPr>
        <p:spPr>
          <a:xfrm>
            <a:off x="7505289" y="4299974"/>
            <a:ext cx="520185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5.7.1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639243E7-DF44-4B8A-8821-654D39B4F293}"/>
              </a:ext>
            </a:extLst>
          </p:cNvPr>
          <p:cNvSpPr txBox="1"/>
          <p:nvPr/>
        </p:nvSpPr>
        <p:spPr>
          <a:xfrm>
            <a:off x="8113664" y="3478501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Gelöschter</a:t>
            </a:r>
          </a:p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Case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xmlns="" id="{9A7974D8-2E8C-4167-8ED8-ED182EC6892E}"/>
              </a:ext>
            </a:extLst>
          </p:cNvPr>
          <p:cNvSpPr/>
          <p:nvPr/>
        </p:nvSpPr>
        <p:spPr>
          <a:xfrm>
            <a:off x="10021305" y="4299047"/>
            <a:ext cx="520185" cy="281889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strike="sngStrike" dirty="0">
                <a:solidFill>
                  <a:schemeClr val="bg1">
                    <a:lumMod val="65000"/>
                  </a:schemeClr>
                </a:solidFill>
              </a:rPr>
              <a:t>5.8.1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xmlns="" id="{5069F620-E394-483F-9947-FB412E14449C}"/>
              </a:ext>
            </a:extLst>
          </p:cNvPr>
          <p:cNvSpPr txBox="1"/>
          <p:nvPr/>
        </p:nvSpPr>
        <p:spPr>
          <a:xfrm>
            <a:off x="5541219" y="4311821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xmlns="" id="{C7DEE1C3-E740-4E71-95E8-9BF837E7C8E0}"/>
              </a:ext>
            </a:extLst>
          </p:cNvPr>
          <p:cNvSpPr txBox="1"/>
          <p:nvPr/>
        </p:nvSpPr>
        <p:spPr>
          <a:xfrm>
            <a:off x="8121634" y="4283815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…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xmlns="" id="{07B8D367-13E0-4B9A-ADE8-EAB16A08B3EC}"/>
              </a:ext>
            </a:extLst>
          </p:cNvPr>
          <p:cNvSpPr/>
          <p:nvPr/>
        </p:nvSpPr>
        <p:spPr>
          <a:xfrm>
            <a:off x="1374003" y="4780907"/>
            <a:ext cx="9187543" cy="137589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6B9A3CCE-7802-40D6-ABE7-DF11B0BDDAF5}"/>
              </a:ext>
            </a:extLst>
          </p:cNvPr>
          <p:cNvSpPr txBox="1"/>
          <p:nvPr/>
        </p:nvSpPr>
        <p:spPr>
          <a:xfrm flipH="1">
            <a:off x="4212082" y="4780907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 Case-Schritt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xmlns="" id="{C23B636F-3718-46D7-A7EE-507BC5F875CF}"/>
              </a:ext>
            </a:extLst>
          </p:cNvPr>
          <p:cNvSpPr/>
          <p:nvPr/>
        </p:nvSpPr>
        <p:spPr>
          <a:xfrm>
            <a:off x="10162765" y="4790205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5.9</a:t>
            </a:r>
          </a:p>
        </p:txBody>
      </p:sp>
      <p:sp>
        <p:nvSpPr>
          <p:cNvPr id="56" name="Flussdiagramm: Verzweigung 55">
            <a:extLst>
              <a:ext uri="{FF2B5EF4-FFF2-40B4-BE49-F238E27FC236}">
                <a16:creationId xmlns:a16="http://schemas.microsoft.com/office/drawing/2014/main" xmlns="" id="{3861DF78-49F6-41D6-A8EE-CC51F7C910DC}"/>
              </a:ext>
            </a:extLst>
          </p:cNvPr>
          <p:cNvSpPr/>
          <p:nvPr/>
        </p:nvSpPr>
        <p:spPr>
          <a:xfrm>
            <a:off x="3175101" y="4789311"/>
            <a:ext cx="923311" cy="877398"/>
          </a:xfrm>
          <a:prstGeom prst="flowChartDecision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xmlns="" id="{FED9E886-5F2A-4EF9-99B3-A8DE23C2F43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636757" y="5666709"/>
            <a:ext cx="0" cy="49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xmlns="" id="{55D52922-B6E8-4F7E-99E0-65055030F77F}"/>
              </a:ext>
            </a:extLst>
          </p:cNvPr>
          <p:cNvCxnSpPr>
            <a:cxnSpLocks/>
          </p:cNvCxnSpPr>
          <p:nvPr/>
        </p:nvCxnSpPr>
        <p:spPr>
          <a:xfrm>
            <a:off x="4098412" y="5225382"/>
            <a:ext cx="6459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xmlns="" id="{8CA3D68D-52FF-47CA-B1F9-434DEE2B7E1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390650" y="5228010"/>
            <a:ext cx="1784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xmlns="" id="{92E74442-E99C-4F20-9D5E-BAC827DCDB54}"/>
              </a:ext>
            </a:extLst>
          </p:cNvPr>
          <p:cNvCxnSpPr>
            <a:cxnSpLocks/>
          </p:cNvCxnSpPr>
          <p:nvPr/>
        </p:nvCxnSpPr>
        <p:spPr>
          <a:xfrm flipV="1">
            <a:off x="1394446" y="5662753"/>
            <a:ext cx="9166781" cy="12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xmlns="" id="{C64059E0-FB5E-4B79-BA96-15DF0A4E4B09}"/>
              </a:ext>
            </a:extLst>
          </p:cNvPr>
          <p:cNvCxnSpPr>
            <a:cxnSpLocks/>
          </p:cNvCxnSpPr>
          <p:nvPr/>
        </p:nvCxnSpPr>
        <p:spPr>
          <a:xfrm flipH="1">
            <a:off x="6828412" y="5225382"/>
            <a:ext cx="10705" cy="9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xmlns="" id="{29B398EC-3388-477A-99FD-F08BF4259BAA}"/>
              </a:ext>
            </a:extLst>
          </p:cNvPr>
          <p:cNvSpPr txBox="1"/>
          <p:nvPr/>
        </p:nvSpPr>
        <p:spPr>
          <a:xfrm>
            <a:off x="4212084" y="5231668"/>
            <a:ext cx="1423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Case 1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xmlns="" id="{3957B726-45C8-4B79-8B25-ACA0DF14BAD7}"/>
              </a:ext>
            </a:extLst>
          </p:cNvPr>
          <p:cNvSpPr/>
          <p:nvPr/>
        </p:nvSpPr>
        <p:spPr>
          <a:xfrm>
            <a:off x="6184083" y="5686799"/>
            <a:ext cx="635684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5.11.1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xmlns="" id="{8B1C817D-9BCB-42A4-B889-A93AC772DC83}"/>
              </a:ext>
            </a:extLst>
          </p:cNvPr>
          <p:cNvSpPr/>
          <p:nvPr/>
        </p:nvSpPr>
        <p:spPr>
          <a:xfrm>
            <a:off x="9915729" y="5677762"/>
            <a:ext cx="633763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5.12.1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xmlns="" id="{8989343F-B7A4-463D-9D82-FC147975ED85}"/>
              </a:ext>
            </a:extLst>
          </p:cNvPr>
          <p:cNvSpPr txBox="1"/>
          <p:nvPr/>
        </p:nvSpPr>
        <p:spPr>
          <a:xfrm>
            <a:off x="3770782" y="5676453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xmlns="" id="{3EA93BE8-7667-4633-B7C8-7126C5273994}"/>
              </a:ext>
            </a:extLst>
          </p:cNvPr>
          <p:cNvSpPr txBox="1"/>
          <p:nvPr/>
        </p:nvSpPr>
        <p:spPr>
          <a:xfrm>
            <a:off x="6916803" y="5211992"/>
            <a:ext cx="1423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Case 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xmlns="" id="{10927610-97FB-426A-9626-EFFF25564851}"/>
              </a:ext>
            </a:extLst>
          </p:cNvPr>
          <p:cNvSpPr txBox="1"/>
          <p:nvPr/>
        </p:nvSpPr>
        <p:spPr>
          <a:xfrm>
            <a:off x="6913275" y="5687035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xmlns="" id="{E4985257-E640-4C7B-9B97-8AA430D96AF0}"/>
              </a:ext>
            </a:extLst>
          </p:cNvPr>
          <p:cNvSpPr/>
          <p:nvPr/>
        </p:nvSpPr>
        <p:spPr>
          <a:xfrm>
            <a:off x="1374002" y="6157136"/>
            <a:ext cx="918754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xmlns="" id="{AF5659D3-D7CC-439C-AE0C-E27782F47D82}"/>
              </a:ext>
            </a:extLst>
          </p:cNvPr>
          <p:cNvSpPr txBox="1"/>
          <p:nvPr/>
        </p:nvSpPr>
        <p:spPr>
          <a:xfrm flipH="1">
            <a:off x="1374002" y="6157136"/>
            <a:ext cx="537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Verschobener, schon vorhandener </a:t>
            </a:r>
            <a:r>
              <a:rPr lang="de-DE" sz="2400" dirty="0"/>
              <a:t>Schritt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xmlns="" id="{3148A8B5-980C-49A8-AE95-E55FF982A224}"/>
              </a:ext>
            </a:extLst>
          </p:cNvPr>
          <p:cNvSpPr/>
          <p:nvPr/>
        </p:nvSpPr>
        <p:spPr>
          <a:xfrm>
            <a:off x="9732398" y="6167192"/>
            <a:ext cx="819092" cy="2286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5.13 </a:t>
            </a:r>
            <a:r>
              <a:rPr lang="de-DE" sz="1600" strike="sngStrike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2" name="Ellipse 1"/>
          <p:cNvSpPr/>
          <p:nvPr/>
        </p:nvSpPr>
        <p:spPr>
          <a:xfrm>
            <a:off x="876685" y="590738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</a:t>
            </a:r>
            <a:endParaRPr lang="de-DE" sz="2400" dirty="0"/>
          </a:p>
        </p:txBody>
      </p:sp>
      <p:sp>
        <p:nvSpPr>
          <p:cNvPr id="62" name="Ellipse 61"/>
          <p:cNvSpPr/>
          <p:nvPr/>
        </p:nvSpPr>
        <p:spPr>
          <a:xfrm>
            <a:off x="876685" y="1089080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2</a:t>
            </a:r>
          </a:p>
        </p:txBody>
      </p:sp>
      <p:sp>
        <p:nvSpPr>
          <p:cNvPr id="65" name="Ellipse 64"/>
          <p:cNvSpPr/>
          <p:nvPr/>
        </p:nvSpPr>
        <p:spPr>
          <a:xfrm>
            <a:off x="876685" y="1587422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3</a:t>
            </a:r>
          </a:p>
        </p:txBody>
      </p:sp>
      <p:sp>
        <p:nvSpPr>
          <p:cNvPr id="67" name="Ellipse 66"/>
          <p:cNvSpPr/>
          <p:nvPr/>
        </p:nvSpPr>
        <p:spPr>
          <a:xfrm>
            <a:off x="7293870" y="3608957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4</a:t>
            </a:r>
          </a:p>
        </p:txBody>
      </p:sp>
      <p:sp>
        <p:nvSpPr>
          <p:cNvPr id="68" name="Ellipse 67"/>
          <p:cNvSpPr/>
          <p:nvPr/>
        </p:nvSpPr>
        <p:spPr>
          <a:xfrm>
            <a:off x="10052939" y="3612562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5</a:t>
            </a:r>
          </a:p>
        </p:txBody>
      </p:sp>
      <p:sp>
        <p:nvSpPr>
          <p:cNvPr id="70" name="Ellipse 69"/>
          <p:cNvSpPr/>
          <p:nvPr/>
        </p:nvSpPr>
        <p:spPr>
          <a:xfrm>
            <a:off x="876685" y="4849908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6</a:t>
            </a:r>
          </a:p>
        </p:txBody>
      </p:sp>
      <p:sp>
        <p:nvSpPr>
          <p:cNvPr id="71" name="Ellipse 70"/>
          <p:cNvSpPr/>
          <p:nvPr/>
        </p:nvSpPr>
        <p:spPr>
          <a:xfrm>
            <a:off x="876685" y="6218462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7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4571" y="60584"/>
            <a:ext cx="50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Darstellungsformen im Änderungsmodus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07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571" y="60584"/>
            <a:ext cx="50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abgesetzte Subsequenz 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370682" y="66095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370682" y="66095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Vorgängerschritt in gleicher Sequenz</a:t>
            </a:r>
            <a:endParaRPr lang="de-DE" sz="2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227291" y="66556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370682" y="1107267"/>
            <a:ext cx="5259879" cy="1756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370682" y="2857816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370682" y="2857816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Nachfolgeschritt in gleicher Sequenz</a:t>
            </a:r>
            <a:endParaRPr lang="de-DE" sz="24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227291" y="286004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14703" y="175115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/>
          <p:nvPr/>
        </p:nvCxnSpPr>
        <p:spPr>
          <a:xfrm>
            <a:off x="514703" y="221392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f der gleichen Seite des Rechtecks liegende Ecken abrunden 17"/>
          <p:cNvSpPr/>
          <p:nvPr/>
        </p:nvSpPr>
        <p:spPr>
          <a:xfrm>
            <a:off x="514702" y="128194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93411" y="1274142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</a:t>
            </a:r>
            <a:endParaRPr lang="de-DE" sz="2400" b="1" dirty="0"/>
          </a:p>
        </p:txBody>
      </p:sp>
      <p:sp>
        <p:nvSpPr>
          <p:cNvPr id="23" name="Auf der gleichen Seite des Rechtecks liegende Ecken abrunden 22"/>
          <p:cNvSpPr/>
          <p:nvPr/>
        </p:nvSpPr>
        <p:spPr>
          <a:xfrm>
            <a:off x="5059342" y="130178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4987709" y="129165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564879" y="172813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4991686" y="17651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Auf der gleichen Seite des Rechtecks liegende Ecken abrunden 27"/>
          <p:cNvSpPr/>
          <p:nvPr/>
        </p:nvSpPr>
        <p:spPr>
          <a:xfrm rot="10800000">
            <a:off x="514702" y="221209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4991686" y="223004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553798" y="221294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60" name="Auf der gleichen Seite des Rechtecks liegende Ecken abrunden 59"/>
          <p:cNvSpPr/>
          <p:nvPr/>
        </p:nvSpPr>
        <p:spPr>
          <a:xfrm>
            <a:off x="1828800" y="4484769"/>
            <a:ext cx="6180395" cy="993933"/>
          </a:xfrm>
          <a:prstGeom prst="round2SameRect">
            <a:avLst>
              <a:gd name="adj1" fmla="val 20977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2026594" y="4677078"/>
            <a:ext cx="5786787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Überschrift</a:t>
            </a:r>
            <a:endParaRPr lang="de-DE" sz="3200" b="1" dirty="0"/>
          </a:p>
        </p:txBody>
      </p:sp>
      <p:sp>
        <p:nvSpPr>
          <p:cNvPr id="62" name="Auf der gleichen Seite des Rechtecks liegende Ecken abrunden 61"/>
          <p:cNvSpPr/>
          <p:nvPr/>
        </p:nvSpPr>
        <p:spPr>
          <a:xfrm>
            <a:off x="7418166" y="4504604"/>
            <a:ext cx="577196" cy="3481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7230960" y="4505174"/>
            <a:ext cx="575301" cy="348126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5.2</a:t>
            </a:r>
            <a:endParaRPr lang="de-DE" sz="2800" dirty="0">
              <a:solidFill>
                <a:schemeClr val="tx1"/>
              </a:solidFill>
            </a:endParaRPr>
          </a:p>
        </p:txBody>
      </p:sp>
      <p:cxnSp>
        <p:nvCxnSpPr>
          <p:cNvPr id="65" name="Gerader Verbinder 64"/>
          <p:cNvCxnSpPr/>
          <p:nvPr/>
        </p:nvCxnSpPr>
        <p:spPr>
          <a:xfrm>
            <a:off x="2026595" y="3860795"/>
            <a:ext cx="1" cy="13293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985850" y="3697105"/>
            <a:ext cx="383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Einzug der Überschrift links und rechts </a:t>
            </a:r>
          </a:p>
          <a:p>
            <a:r>
              <a:rPr lang="de-DE" dirty="0" smtClean="0"/>
              <a:t>= Radius der Abrundung</a:t>
            </a:r>
            <a:endParaRPr lang="de-DE" dirty="0"/>
          </a:p>
        </p:txBody>
      </p:sp>
      <p:cxnSp>
        <p:nvCxnSpPr>
          <p:cNvPr id="67" name="Gerader Verbinder 66"/>
          <p:cNvCxnSpPr/>
          <p:nvPr/>
        </p:nvCxnSpPr>
        <p:spPr>
          <a:xfrm>
            <a:off x="7821773" y="3784658"/>
            <a:ext cx="0" cy="10680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7830165" y="3669762"/>
            <a:ext cx="331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Einzug der Schrittnummer rechts </a:t>
            </a:r>
          </a:p>
          <a:p>
            <a:r>
              <a:rPr lang="de-DE" dirty="0" smtClean="0"/>
              <a:t>= Radius der Abrundung</a:t>
            </a:r>
            <a:endParaRPr lang="de-DE" dirty="0"/>
          </a:p>
        </p:txBody>
      </p:sp>
      <p:sp>
        <p:nvSpPr>
          <p:cNvPr id="70" name="Abgerundete rechteckige Legende 69"/>
          <p:cNvSpPr/>
          <p:nvPr/>
        </p:nvSpPr>
        <p:spPr>
          <a:xfrm>
            <a:off x="8761506" y="4721412"/>
            <a:ext cx="1996142" cy="866588"/>
          </a:xfrm>
          <a:prstGeom prst="wedgeRoundRectCallout">
            <a:avLst>
              <a:gd name="adj1" fmla="val -87889"/>
              <a:gd name="adj2" fmla="val -67219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Radius muss sich abhängig vom Zoomfaktor ändern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2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6335191" y="663334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335191" y="663334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Vorgängerschritt in gleicher Sequenz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1191800" y="66794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6335191" y="1109648"/>
            <a:ext cx="5259879" cy="33271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6335191" y="4436095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335191" y="4436095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Nachfolgeschritt in gleicher Sequenz</a:t>
            </a:r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1191800" y="443832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479212" y="1753539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/>
          <p:cNvCxnSpPr/>
          <p:nvPr/>
        </p:nvCxnSpPr>
        <p:spPr>
          <a:xfrm>
            <a:off x="6479212" y="2216306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f der gleichen Seite des Rechtecks liegende Ecken abrunden 12"/>
          <p:cNvSpPr/>
          <p:nvPr/>
        </p:nvSpPr>
        <p:spPr>
          <a:xfrm>
            <a:off x="6479211" y="128433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657920" y="1274142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 I</a:t>
            </a:r>
            <a:endParaRPr lang="de-DE" sz="2400" b="1" dirty="0"/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1023851" y="1304164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2218" y="129403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529388" y="1730513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6195" y="176748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 rot="10800000">
            <a:off x="6479211" y="221447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6195" y="223242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518307" y="2215327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6479212" y="3321714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>
            <a:off x="6479212" y="3784481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f der gleichen Seite des Rechtecks liegende Ecken abrunden 23"/>
          <p:cNvSpPr/>
          <p:nvPr/>
        </p:nvSpPr>
        <p:spPr>
          <a:xfrm>
            <a:off x="6479211" y="285250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657920" y="2844698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 II</a:t>
            </a:r>
            <a:endParaRPr lang="de-DE" sz="2400" b="1" dirty="0"/>
          </a:p>
        </p:txBody>
      </p:sp>
      <p:sp>
        <p:nvSpPr>
          <p:cNvPr id="26" name="Auf der gleichen Seite des Rechtecks liegende Ecken abrunden 25"/>
          <p:cNvSpPr/>
          <p:nvPr/>
        </p:nvSpPr>
        <p:spPr>
          <a:xfrm>
            <a:off x="11023851" y="2872339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2218" y="286220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529388" y="3298688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6195" y="33356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 rot="10800000">
            <a:off x="6479211" y="3782646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6195" y="38006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518307" y="3783502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7129928" y="5084784"/>
            <a:ext cx="3560779" cy="929590"/>
          </a:xfrm>
          <a:prstGeom prst="wedgeRoundRectCallout">
            <a:avLst>
              <a:gd name="adj1" fmla="val -68499"/>
              <a:gd name="adj2" fmla="val -295957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Zwei unmittelbar aufeinander folgende Subsequenzen in der gleichen Sequenz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kein Trennstrich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89435" y="64798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489435" y="64798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Vorgängerschritt in gleicher Sequenz</a:t>
            </a:r>
            <a:endParaRPr lang="de-DE" sz="2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346044" y="65259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89435" y="1094297"/>
            <a:ext cx="5259879" cy="3930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89435" y="5012780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489435" y="5012780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Nachfolgeschritt in gleicher Sequenz</a:t>
            </a:r>
            <a:endParaRPr lang="de-DE" sz="24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346044" y="502098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33456" y="173818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633456" y="220095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f der gleichen Seite des Rechtecks liegende Ecken abrunden 43"/>
          <p:cNvSpPr/>
          <p:nvPr/>
        </p:nvSpPr>
        <p:spPr>
          <a:xfrm>
            <a:off x="633455" y="126897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812164" y="1258791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 I</a:t>
            </a:r>
            <a:endParaRPr lang="de-DE" sz="2400" b="1" dirty="0"/>
          </a:p>
        </p:txBody>
      </p:sp>
      <p:sp>
        <p:nvSpPr>
          <p:cNvPr id="46" name="Auf der gleichen Seite des Rechtecks liegende Ecken abrunden 45"/>
          <p:cNvSpPr/>
          <p:nvPr/>
        </p:nvSpPr>
        <p:spPr>
          <a:xfrm>
            <a:off x="5178095" y="12888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6462" y="12786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83632" y="171516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175213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Auf der gleichen Seite des Rechtecks liegende Ecken abrunden 49"/>
          <p:cNvSpPr/>
          <p:nvPr/>
        </p:nvSpPr>
        <p:spPr>
          <a:xfrm rot="10800000">
            <a:off x="633455" y="219912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221707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72551" y="219997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53" name="Abgerundetes Rechteck 52"/>
          <p:cNvSpPr/>
          <p:nvPr/>
        </p:nvSpPr>
        <p:spPr>
          <a:xfrm>
            <a:off x="633456" y="3910070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/>
          <p:nvPr/>
        </p:nvCxnSpPr>
        <p:spPr>
          <a:xfrm>
            <a:off x="633456" y="4372837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f der gleichen Seite des Rechtecks liegende Ecken abrunden 54"/>
          <p:cNvSpPr/>
          <p:nvPr/>
        </p:nvSpPr>
        <p:spPr>
          <a:xfrm>
            <a:off x="633455" y="344086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812164" y="3433054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 II</a:t>
            </a:r>
            <a:endParaRPr lang="de-DE" sz="2400" b="1" dirty="0"/>
          </a:p>
        </p:txBody>
      </p:sp>
      <p:sp>
        <p:nvSpPr>
          <p:cNvPr id="57" name="Auf der gleichen Seite des Rechtecks liegende Ecken abrunden 56"/>
          <p:cNvSpPr/>
          <p:nvPr/>
        </p:nvSpPr>
        <p:spPr>
          <a:xfrm>
            <a:off x="5178095" y="346069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6462" y="345056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83632" y="3887044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392401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1" name="Auf der gleichen Seite des Rechtecks liegende Ecken abrunden 60"/>
          <p:cNvSpPr/>
          <p:nvPr/>
        </p:nvSpPr>
        <p:spPr>
          <a:xfrm rot="10800000">
            <a:off x="633455" y="4371002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43889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72551" y="4371858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89435" y="2826418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489435" y="2826418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zwischen Subsequenzen</a:t>
            </a:r>
            <a:endParaRPr lang="de-DE" sz="24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346044" y="282865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159435" y="5669115"/>
            <a:ext cx="4335752" cy="929590"/>
          </a:xfrm>
          <a:prstGeom prst="wedgeRoundRectCallout">
            <a:avLst>
              <a:gd name="adj1" fmla="val 53042"/>
              <a:gd name="adj2" fmla="val -307484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Subsequnzen</a:t>
            </a:r>
            <a:r>
              <a:rPr lang="de-DE" sz="1600" dirty="0" smtClean="0">
                <a:solidFill>
                  <a:schemeClr val="tx1"/>
                </a:solidFill>
              </a:rPr>
              <a:t> in gleicher Sequenz aber mit einer anderen Art von Schritt dazwischen liegend 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mit Trennstrichen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4571" y="60584"/>
            <a:ext cx="592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aufeinanderfolgender abgesetzter Subsequenzen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1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38150" y="586657"/>
            <a:ext cx="5391149" cy="5833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33456" y="2033463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633456" y="2496230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f der gleichen Seite des Rechtecks liegende Ecken abrunden 43"/>
          <p:cNvSpPr/>
          <p:nvPr/>
        </p:nvSpPr>
        <p:spPr>
          <a:xfrm>
            <a:off x="633455" y="1564254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812164" y="1554066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 I</a:t>
            </a:r>
            <a:endParaRPr lang="de-DE" sz="2400" b="1" dirty="0"/>
          </a:p>
        </p:txBody>
      </p:sp>
      <p:sp>
        <p:nvSpPr>
          <p:cNvPr id="46" name="Auf der gleichen Seite des Rechtecks liegende Ecken abrunden 45"/>
          <p:cNvSpPr/>
          <p:nvPr/>
        </p:nvSpPr>
        <p:spPr>
          <a:xfrm>
            <a:off x="5178095" y="158408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6462" y="157395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83632" y="2010437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204740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Auf der gleichen Seite des Rechtecks liegende Ecken abrunden 49"/>
          <p:cNvSpPr/>
          <p:nvPr/>
        </p:nvSpPr>
        <p:spPr>
          <a:xfrm rot="10800000">
            <a:off x="633455" y="249439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251235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72551" y="249525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53" name="Abgerundetes Rechteck 52"/>
          <p:cNvSpPr/>
          <p:nvPr/>
        </p:nvSpPr>
        <p:spPr>
          <a:xfrm>
            <a:off x="644721" y="4518443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/>
          <p:nvPr/>
        </p:nvCxnSpPr>
        <p:spPr>
          <a:xfrm>
            <a:off x="644721" y="4981210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f der gleichen Seite des Rechtecks liegende Ecken abrunden 54"/>
          <p:cNvSpPr/>
          <p:nvPr/>
        </p:nvSpPr>
        <p:spPr>
          <a:xfrm>
            <a:off x="644720" y="4049234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823429" y="4041427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 II</a:t>
            </a:r>
            <a:endParaRPr lang="de-DE" sz="2400" b="1" dirty="0"/>
          </a:p>
        </p:txBody>
      </p:sp>
      <p:sp>
        <p:nvSpPr>
          <p:cNvPr id="57" name="Auf der gleichen Seite des Rechtecks liegende Ecken abrunden 56"/>
          <p:cNvSpPr/>
          <p:nvPr/>
        </p:nvSpPr>
        <p:spPr>
          <a:xfrm>
            <a:off x="5189360" y="406906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7727" y="405893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94897" y="4495417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21704" y="453238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1" name="Auf der gleichen Seite des Rechtecks liegende Ecken abrunden 60"/>
          <p:cNvSpPr/>
          <p:nvPr/>
        </p:nvSpPr>
        <p:spPr>
          <a:xfrm rot="10800000">
            <a:off x="644720" y="497937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21704" y="499733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83816" y="498023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68" name="Textfeld 67"/>
          <p:cNvSpPr txBox="1"/>
          <p:nvPr/>
        </p:nvSpPr>
        <p:spPr>
          <a:xfrm>
            <a:off x="74570" y="60584"/>
            <a:ext cx="662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</a:t>
            </a:r>
            <a:r>
              <a:rPr lang="de-DE" dirty="0" smtClean="0"/>
              <a:t>mit umgeschalteter Darstellung für umgebende Schritte 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633455" y="3271178"/>
            <a:ext cx="497770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721793" y="3276548"/>
            <a:ext cx="415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zwischen Subsequenzen</a:t>
            </a:r>
            <a:endParaRPr lang="de-DE" sz="2400" dirty="0"/>
          </a:p>
        </p:txBody>
      </p:sp>
      <p:sp>
        <p:nvSpPr>
          <p:cNvPr id="69" name="Auf der gleichen Seite des Rechtecks liegende Ecken abrunden 68"/>
          <p:cNvSpPr/>
          <p:nvPr/>
        </p:nvSpPr>
        <p:spPr>
          <a:xfrm>
            <a:off x="5160790" y="32945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089157" y="32843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633455" y="798965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uf der gleichen Seite des Rechtecks liegende Ecken abrunden 72"/>
          <p:cNvSpPr/>
          <p:nvPr/>
        </p:nvSpPr>
        <p:spPr>
          <a:xfrm>
            <a:off x="5179410" y="822300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7777" y="81216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5" name="Abgerundetes Rechteck 74"/>
          <p:cNvSpPr/>
          <p:nvPr/>
        </p:nvSpPr>
        <p:spPr>
          <a:xfrm>
            <a:off x="643739" y="5712020"/>
            <a:ext cx="4984412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uf der gleichen Seite des Rechtecks liegende Ecken abrunden 76"/>
          <p:cNvSpPr/>
          <p:nvPr/>
        </p:nvSpPr>
        <p:spPr>
          <a:xfrm>
            <a:off x="5177777" y="573535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6144" y="572522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717674" y="5715131"/>
            <a:ext cx="44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Nachfolgeschritt, gleiche </a:t>
            </a:r>
            <a:r>
              <a:rPr lang="de-DE" sz="2400" dirty="0" smtClean="0"/>
              <a:t>Sequenz</a:t>
            </a:r>
            <a:endParaRPr lang="de-DE" sz="2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711957" y="798965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Vorgängerschritt, gleiche </a:t>
            </a:r>
            <a:r>
              <a:rPr lang="de-DE" sz="2400" dirty="0" smtClean="0"/>
              <a:t>Sequenz</a:t>
            </a:r>
            <a:endParaRPr lang="de-DE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6634772" y="660465"/>
            <a:ext cx="49285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Vorschlag zur Verallgemeinerung des Konzepts:</a:t>
            </a:r>
          </a:p>
          <a:p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Abgesetzte Darstellung ist nur Default für Subsequenzen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Jeder Schritt kann auf diese oder die klassische Anzeige umgestellt werden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275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571" y="60584"/>
            <a:ext cx="87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  <a:r>
              <a:rPr lang="de-DE" dirty="0" smtClean="0"/>
              <a:t>bgesetzte Subsequenz(en) im Änderungsmodus - neu / gelöscht / bestehend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379304" y="2886323"/>
            <a:ext cx="4766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defined</a:t>
            </a:r>
            <a:endParaRPr lang="de-DE" sz="2400" dirty="0" smtClean="0"/>
          </a:p>
          <a:p>
            <a:r>
              <a:rPr lang="de-DE" sz="2400" dirty="0" smtClean="0"/>
              <a:t>Inter-Team-Abstimmung erforderlich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491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Breitbild</PresentationFormat>
  <Paragraphs>152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Lessner</dc:creator>
  <cp:lastModifiedBy>Lessner, Jan</cp:lastModifiedBy>
  <cp:revision>22</cp:revision>
  <dcterms:created xsi:type="dcterms:W3CDTF">2020-11-05T19:55:02Z</dcterms:created>
  <dcterms:modified xsi:type="dcterms:W3CDTF">2020-11-11T18:41:56Z</dcterms:modified>
</cp:coreProperties>
</file>