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14"/>
  </p:notesMasterIdLst>
  <p:sldIdLst>
    <p:sldId id="256" r:id="rId2"/>
    <p:sldId id="269" r:id="rId3"/>
    <p:sldId id="257" r:id="rId4"/>
    <p:sldId id="259" r:id="rId5"/>
    <p:sldId id="260" r:id="rId6"/>
    <p:sldId id="261" r:id="rId7"/>
    <p:sldId id="262" r:id="rId8"/>
    <p:sldId id="263" r:id="rId9"/>
    <p:sldId id="264" r:id="rId10"/>
    <p:sldId id="265" r:id="rId11"/>
    <p:sldId id="266"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712"/>
  </p:normalViewPr>
  <p:slideViewPr>
    <p:cSldViewPr snapToGrid="0" snapToObjects="1">
      <p:cViewPr varScale="1">
        <p:scale>
          <a:sx n="105" d="100"/>
          <a:sy n="105" d="100"/>
        </p:scale>
        <p:origin x="84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32662C-0E32-1845-ACC8-BFA59C31BD84}" type="datetimeFigureOut">
              <a:rPr lang="en-US" smtClean="0"/>
              <a:t>6/4/21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895360-ABA5-6642-8A2C-3E18C1773ABB}" type="slidenum">
              <a:rPr lang="en-US" smtClean="0"/>
              <a:t>‹#›</a:t>
            </a:fld>
            <a:endParaRPr lang="en-US"/>
          </a:p>
        </p:txBody>
      </p:sp>
    </p:spTree>
    <p:extLst>
      <p:ext uri="{BB962C8B-B14F-4D97-AF65-F5344CB8AC3E}">
        <p14:creationId xmlns:p14="http://schemas.microsoft.com/office/powerpoint/2010/main" val="33120481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My name is Jill Levine, based in Victoria, and I worked for the past six years at a project called Seshat Global History Databank with a team that built, collected, and analyzed historical datasets.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I’ve spent most of my career working with historical data. </a:t>
            </a:r>
            <a:endParaRPr lang="en-US" dirty="0"/>
          </a:p>
        </p:txBody>
      </p:sp>
      <p:sp>
        <p:nvSpPr>
          <p:cNvPr id="4" name="Slide Number Placeholder 3"/>
          <p:cNvSpPr>
            <a:spLocks noGrp="1"/>
          </p:cNvSpPr>
          <p:nvPr>
            <p:ph type="sldNum" sz="quarter" idx="5"/>
          </p:nvPr>
        </p:nvSpPr>
        <p:spPr/>
        <p:txBody>
          <a:bodyPr/>
          <a:lstStyle/>
          <a:p>
            <a:fld id="{0E895360-ABA5-6642-8A2C-3E18C1773ABB}" type="slidenum">
              <a:rPr lang="en-US" smtClean="0"/>
              <a:t>2</a:t>
            </a:fld>
            <a:endParaRPr lang="en-US"/>
          </a:p>
        </p:txBody>
      </p:sp>
    </p:spTree>
    <p:extLst>
      <p:ext uri="{BB962C8B-B14F-4D97-AF65-F5344CB8AC3E}">
        <p14:creationId xmlns:p14="http://schemas.microsoft.com/office/powerpoint/2010/main" val="23191735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goal of Seshat Databank is to collect and build datasets on human history, archaeology and anthropology from secondary sources. Basically, we want to capture all the knowledge that has already been recorded by experts.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Recently we’ve been playing more with the semi-automatic integration of open-source datasets that are available online into our databank.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Part of my work involves pulling large historical datasets and cleaning them- basically my professor bosses come to me and say Jill- we need all the premodern data we can find on </a:t>
            </a:r>
            <a:r>
              <a:rPr lang="en-US" sz="1200" kern="1200" dirty="0" err="1">
                <a:solidFill>
                  <a:schemeClr val="tx1"/>
                </a:solidFill>
                <a:effectLst/>
                <a:latin typeface="+mn-lt"/>
                <a:ea typeface="+mn-ea"/>
                <a:cs typeface="+mn-cs"/>
              </a:rPr>
              <a:t>xyz</a:t>
            </a:r>
            <a:r>
              <a:rPr lang="en-US" sz="1200" kern="1200" dirty="0">
                <a:solidFill>
                  <a:schemeClr val="tx1"/>
                </a:solidFill>
                <a:effectLst/>
                <a:latin typeface="+mn-lt"/>
                <a:ea typeface="+mn-ea"/>
                <a:cs typeface="+mn-cs"/>
              </a:rPr>
              <a:t> topic. </a:t>
            </a:r>
          </a:p>
          <a:p>
            <a:endParaRPr lang="en-US" dirty="0"/>
          </a:p>
        </p:txBody>
      </p:sp>
      <p:sp>
        <p:nvSpPr>
          <p:cNvPr id="4" name="Slide Number Placeholder 3"/>
          <p:cNvSpPr>
            <a:spLocks noGrp="1"/>
          </p:cNvSpPr>
          <p:nvPr>
            <p:ph type="sldNum" sz="quarter" idx="5"/>
          </p:nvPr>
        </p:nvSpPr>
        <p:spPr/>
        <p:txBody>
          <a:bodyPr/>
          <a:lstStyle/>
          <a:p>
            <a:fld id="{0E895360-ABA5-6642-8A2C-3E18C1773ABB}" type="slidenum">
              <a:rPr lang="en-US" smtClean="0"/>
              <a:t>3</a:t>
            </a:fld>
            <a:endParaRPr lang="en-US"/>
          </a:p>
        </p:txBody>
      </p:sp>
    </p:spTree>
    <p:extLst>
      <p:ext uri="{BB962C8B-B14F-4D97-AF65-F5344CB8AC3E}">
        <p14:creationId xmlns:p14="http://schemas.microsoft.com/office/powerpoint/2010/main" val="34110101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One of the datasets I’ve worked with recently is Clio Infra. Clio Infra is a really large historical data store, with a huge range of data from number of cattle per capita to number of libraries to number of conflicts etc. It covers the globe and goes back to 1500 in some regions. </a:t>
            </a:r>
          </a:p>
          <a:p>
            <a:endParaRPr lang="en-US" dirty="0"/>
          </a:p>
        </p:txBody>
      </p:sp>
      <p:sp>
        <p:nvSpPr>
          <p:cNvPr id="4" name="Slide Number Placeholder 3"/>
          <p:cNvSpPr>
            <a:spLocks noGrp="1"/>
          </p:cNvSpPr>
          <p:nvPr>
            <p:ph type="sldNum" sz="quarter" idx="5"/>
          </p:nvPr>
        </p:nvSpPr>
        <p:spPr/>
        <p:txBody>
          <a:bodyPr/>
          <a:lstStyle/>
          <a:p>
            <a:fld id="{0E895360-ABA5-6642-8A2C-3E18C1773ABB}" type="slidenum">
              <a:rPr lang="en-US" smtClean="0"/>
              <a:t>4</a:t>
            </a:fld>
            <a:endParaRPr lang="en-US"/>
          </a:p>
        </p:txBody>
      </p:sp>
    </p:spTree>
    <p:extLst>
      <p:ext uri="{BB962C8B-B14F-4D97-AF65-F5344CB8AC3E}">
        <p14:creationId xmlns:p14="http://schemas.microsoft.com/office/powerpoint/2010/main" val="3212978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When my boss asked me to pull all related data from Clio Infra- I was like cool, these are individual downloads, this will take the rest of my life. </a:t>
            </a:r>
          </a:p>
          <a:p>
            <a:endParaRPr lang="en-US" dirty="0"/>
          </a:p>
        </p:txBody>
      </p:sp>
      <p:sp>
        <p:nvSpPr>
          <p:cNvPr id="4" name="Slide Number Placeholder 3"/>
          <p:cNvSpPr>
            <a:spLocks noGrp="1"/>
          </p:cNvSpPr>
          <p:nvPr>
            <p:ph type="sldNum" sz="quarter" idx="5"/>
          </p:nvPr>
        </p:nvSpPr>
        <p:spPr/>
        <p:txBody>
          <a:bodyPr/>
          <a:lstStyle/>
          <a:p>
            <a:fld id="{0E895360-ABA5-6642-8A2C-3E18C1773ABB}" type="slidenum">
              <a:rPr lang="en-US" smtClean="0"/>
              <a:t>5</a:t>
            </a:fld>
            <a:endParaRPr lang="en-US"/>
          </a:p>
        </p:txBody>
      </p:sp>
    </p:spTree>
    <p:extLst>
      <p:ext uri="{BB962C8B-B14F-4D97-AF65-F5344CB8AC3E}">
        <p14:creationId xmlns:p14="http://schemas.microsoft.com/office/powerpoint/2010/main" val="31312888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Luckily, a PhD student named Bas Michelson developed a really good R package that interacts with the Clio Infra API. These kind packages of let you pull big datasets a lot faster and in a more systemized way</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Datasets like Gapminder, World Bank, have similar APIs but I found this one to be one of the better ones, especially for beginner R users like myself. </a:t>
            </a:r>
          </a:p>
          <a:p>
            <a:endParaRPr lang="en-US" dirty="0"/>
          </a:p>
        </p:txBody>
      </p:sp>
      <p:sp>
        <p:nvSpPr>
          <p:cNvPr id="4" name="Slide Number Placeholder 3"/>
          <p:cNvSpPr>
            <a:spLocks noGrp="1"/>
          </p:cNvSpPr>
          <p:nvPr>
            <p:ph type="sldNum" sz="quarter" idx="5"/>
          </p:nvPr>
        </p:nvSpPr>
        <p:spPr/>
        <p:txBody>
          <a:bodyPr/>
          <a:lstStyle/>
          <a:p>
            <a:fld id="{0E895360-ABA5-6642-8A2C-3E18C1773ABB}" type="slidenum">
              <a:rPr lang="en-US" smtClean="0"/>
              <a:t>6</a:t>
            </a:fld>
            <a:endParaRPr lang="en-US"/>
          </a:p>
        </p:txBody>
      </p:sp>
    </p:spTree>
    <p:extLst>
      <p:ext uri="{BB962C8B-B14F-4D97-AF65-F5344CB8AC3E}">
        <p14:creationId xmlns:p14="http://schemas.microsoft.com/office/powerpoint/2010/main" val="41770160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Because it is still under development it can be installed as a remote package.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After installing it’s pretty easy to call up data:</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You can also browse the Clio Infra library by category [image] or by variable [image]</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Lets you easily pull large datasets from Clio Infra by category or variable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 or country name or within a specific date range.  [example]</a:t>
            </a:r>
          </a:p>
          <a:p>
            <a:endParaRPr lang="en-US" dirty="0"/>
          </a:p>
        </p:txBody>
      </p:sp>
      <p:sp>
        <p:nvSpPr>
          <p:cNvPr id="4" name="Slide Number Placeholder 3"/>
          <p:cNvSpPr>
            <a:spLocks noGrp="1"/>
          </p:cNvSpPr>
          <p:nvPr>
            <p:ph type="sldNum" sz="quarter" idx="5"/>
          </p:nvPr>
        </p:nvSpPr>
        <p:spPr/>
        <p:txBody>
          <a:bodyPr/>
          <a:lstStyle/>
          <a:p>
            <a:fld id="{0E895360-ABA5-6642-8A2C-3E18C1773ABB}" type="slidenum">
              <a:rPr lang="en-US" smtClean="0"/>
              <a:t>7</a:t>
            </a:fld>
            <a:endParaRPr lang="en-US"/>
          </a:p>
        </p:txBody>
      </p:sp>
    </p:spTree>
    <p:extLst>
      <p:ext uri="{BB962C8B-B14F-4D97-AF65-F5344CB8AC3E}">
        <p14:creationId xmlns:p14="http://schemas.microsoft.com/office/powerpoint/2010/main" val="16411225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This data has lots of cool possibilities: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Compare two variables within a country (viz)</a:t>
            </a:r>
          </a:p>
          <a:p>
            <a:endParaRPr lang="en-US" dirty="0"/>
          </a:p>
        </p:txBody>
      </p:sp>
      <p:sp>
        <p:nvSpPr>
          <p:cNvPr id="4" name="Slide Number Placeholder 3"/>
          <p:cNvSpPr>
            <a:spLocks noGrp="1"/>
          </p:cNvSpPr>
          <p:nvPr>
            <p:ph type="sldNum" sz="quarter" idx="5"/>
          </p:nvPr>
        </p:nvSpPr>
        <p:spPr/>
        <p:txBody>
          <a:bodyPr/>
          <a:lstStyle/>
          <a:p>
            <a:fld id="{0E895360-ABA5-6642-8A2C-3E18C1773ABB}" type="slidenum">
              <a:rPr lang="en-US" smtClean="0"/>
              <a:t>8</a:t>
            </a:fld>
            <a:endParaRPr lang="en-US"/>
          </a:p>
        </p:txBody>
      </p:sp>
    </p:spTree>
    <p:extLst>
      <p:ext uri="{BB962C8B-B14F-4D97-AF65-F5344CB8AC3E}">
        <p14:creationId xmlns:p14="http://schemas.microsoft.com/office/powerpoint/2010/main" val="16037780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Compare different countries</a:t>
            </a:r>
            <a:endParaRPr lang="en-US" dirty="0"/>
          </a:p>
        </p:txBody>
      </p:sp>
      <p:sp>
        <p:nvSpPr>
          <p:cNvPr id="4" name="Slide Number Placeholder 3"/>
          <p:cNvSpPr>
            <a:spLocks noGrp="1"/>
          </p:cNvSpPr>
          <p:nvPr>
            <p:ph type="sldNum" sz="quarter" idx="5"/>
          </p:nvPr>
        </p:nvSpPr>
        <p:spPr/>
        <p:txBody>
          <a:bodyPr/>
          <a:lstStyle/>
          <a:p>
            <a:fld id="{0E895360-ABA5-6642-8A2C-3E18C1773ABB}" type="slidenum">
              <a:rPr lang="en-US" smtClean="0"/>
              <a:t>10</a:t>
            </a:fld>
            <a:endParaRPr lang="en-US"/>
          </a:p>
        </p:txBody>
      </p:sp>
    </p:spTree>
    <p:extLst>
      <p:ext uri="{BB962C8B-B14F-4D97-AF65-F5344CB8AC3E}">
        <p14:creationId xmlns:p14="http://schemas.microsoft.com/office/powerpoint/2010/main" val="6723410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downsides are- you can’t pull everything- </a:t>
            </a:r>
          </a:p>
          <a:p>
            <a:r>
              <a:rPr lang="en-US" sz="1200" kern="1200" dirty="0">
                <a:solidFill>
                  <a:schemeClr val="tx1"/>
                </a:solidFill>
                <a:effectLst/>
                <a:latin typeface="+mn-lt"/>
                <a:ea typeface="+mn-ea"/>
                <a:cs typeface="+mn-cs"/>
              </a:rPr>
              <a:t>Data is Western centric</a:t>
            </a:r>
          </a:p>
          <a:p>
            <a:r>
              <a:rPr lang="en-US" sz="1200" kern="1200" dirty="0">
                <a:solidFill>
                  <a:schemeClr val="tx1"/>
                </a:solidFill>
                <a:effectLst/>
                <a:latin typeface="+mn-lt"/>
                <a:ea typeface="+mn-ea"/>
                <a:cs typeface="+mn-cs"/>
              </a:rPr>
              <a:t>Countries didn’t always exist in this period- either through modeling or within a historical data now known as that country</a:t>
            </a:r>
          </a:p>
          <a:p>
            <a:endParaRPr lang="en-US" dirty="0"/>
          </a:p>
        </p:txBody>
      </p:sp>
      <p:sp>
        <p:nvSpPr>
          <p:cNvPr id="4" name="Slide Number Placeholder 3"/>
          <p:cNvSpPr>
            <a:spLocks noGrp="1"/>
          </p:cNvSpPr>
          <p:nvPr>
            <p:ph type="sldNum" sz="quarter" idx="5"/>
          </p:nvPr>
        </p:nvSpPr>
        <p:spPr/>
        <p:txBody>
          <a:bodyPr/>
          <a:lstStyle/>
          <a:p>
            <a:fld id="{0E895360-ABA5-6642-8A2C-3E18C1773ABB}" type="slidenum">
              <a:rPr lang="en-US" smtClean="0"/>
              <a:t>11</a:t>
            </a:fld>
            <a:endParaRPr lang="en-US"/>
          </a:p>
        </p:txBody>
      </p:sp>
    </p:spTree>
    <p:extLst>
      <p:ext uri="{BB962C8B-B14F-4D97-AF65-F5344CB8AC3E}">
        <p14:creationId xmlns:p14="http://schemas.microsoft.com/office/powerpoint/2010/main" val="8569864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6/4/21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6/4/21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6/4/21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6/4/21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6/4/21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6/4/21</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6/4/21</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6/4/21</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6/4/21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6/4/21</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6/4/21</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6/4/21</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gif"/></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C207D-F108-2741-AD50-5997A1F1D7A0}"/>
              </a:ext>
            </a:extLst>
          </p:cNvPr>
          <p:cNvSpPr>
            <a:spLocks noGrp="1"/>
          </p:cNvSpPr>
          <p:nvPr>
            <p:ph type="ctrTitle"/>
          </p:nvPr>
        </p:nvSpPr>
        <p:spPr/>
        <p:txBody>
          <a:bodyPr/>
          <a:lstStyle/>
          <a:p>
            <a:r>
              <a:rPr lang="en-US" dirty="0"/>
              <a:t>{Clio}: </a:t>
            </a:r>
            <a:br>
              <a:rPr lang="en-US" dirty="0"/>
            </a:br>
            <a:r>
              <a:rPr lang="en-US" dirty="0"/>
              <a:t>Clean and Simple Historical Statistics</a:t>
            </a:r>
          </a:p>
        </p:txBody>
      </p:sp>
      <p:sp>
        <p:nvSpPr>
          <p:cNvPr id="3" name="Subtitle 2">
            <a:extLst>
              <a:ext uri="{FF2B5EF4-FFF2-40B4-BE49-F238E27FC236}">
                <a16:creationId xmlns:a16="http://schemas.microsoft.com/office/drawing/2014/main" id="{0002DC0D-D5FD-5748-B47B-607690E9C156}"/>
              </a:ext>
            </a:extLst>
          </p:cNvPr>
          <p:cNvSpPr>
            <a:spLocks noGrp="1"/>
          </p:cNvSpPr>
          <p:nvPr>
            <p:ph type="subTitle" idx="1"/>
          </p:nvPr>
        </p:nvSpPr>
        <p:spPr/>
        <p:txBody>
          <a:bodyPr>
            <a:normAutofit fontScale="70000" lnSpcReduction="20000"/>
          </a:bodyPr>
          <a:lstStyle/>
          <a:p>
            <a:r>
              <a:rPr lang="en-US" dirty="0"/>
              <a:t>Jill Levine (BA, MA)</a:t>
            </a:r>
          </a:p>
          <a:p>
            <a:r>
              <a:rPr lang="en-US" dirty="0"/>
              <a:t>Project Manager and Researcher, Seshat: Global History Databank</a:t>
            </a:r>
          </a:p>
          <a:p>
            <a:r>
              <a:rPr lang="en-US" dirty="0"/>
              <a:t>@</a:t>
            </a:r>
            <a:r>
              <a:rPr lang="en-US" dirty="0" err="1"/>
              <a:t>jdlevine</a:t>
            </a:r>
            <a:r>
              <a:rPr lang="en-US" dirty="0"/>
              <a:t>                </a:t>
            </a:r>
            <a:r>
              <a:rPr lang="en-US" dirty="0" err="1"/>
              <a:t>github</a:t>
            </a:r>
            <a:r>
              <a:rPr lang="en-US" dirty="0"/>
              <a:t>/jlevine23</a:t>
            </a:r>
          </a:p>
          <a:p>
            <a:endParaRPr lang="en-US" dirty="0"/>
          </a:p>
        </p:txBody>
      </p:sp>
    </p:spTree>
    <p:extLst>
      <p:ext uri="{BB962C8B-B14F-4D97-AF65-F5344CB8AC3E}">
        <p14:creationId xmlns:p14="http://schemas.microsoft.com/office/powerpoint/2010/main" val="11675390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Population pyrnamid chart showing ratio of cropland to pasture land in 19 different countries in 1700. ">
            <a:extLst>
              <a:ext uri="{FF2B5EF4-FFF2-40B4-BE49-F238E27FC236}">
                <a16:creationId xmlns:a16="http://schemas.microsoft.com/office/drawing/2014/main" id="{FE2CA20B-0B12-0849-A43C-886FCBFAA6B1}"/>
              </a:ext>
            </a:extLst>
          </p:cNvPr>
          <p:cNvPicPr>
            <a:picLocks noGrp="1" noChangeAspect="1"/>
          </p:cNvPicPr>
          <p:nvPr>
            <p:ph idx="1"/>
          </p:nvPr>
        </p:nvPicPr>
        <p:blipFill>
          <a:blip r:embed="rId3"/>
          <a:stretch>
            <a:fillRect/>
          </a:stretch>
        </p:blipFill>
        <p:spPr>
          <a:xfrm>
            <a:off x="2068512" y="1123837"/>
            <a:ext cx="8988272" cy="5544713"/>
          </a:xfrm>
        </p:spPr>
      </p:pic>
      <p:pic>
        <p:nvPicPr>
          <p:cNvPr id="7" name="Picture 6" descr="R Script to pull data on cropland and pasture land in 1700 from 19 different countries using the clio package">
            <a:extLst>
              <a:ext uri="{FF2B5EF4-FFF2-40B4-BE49-F238E27FC236}">
                <a16:creationId xmlns:a16="http://schemas.microsoft.com/office/drawing/2014/main" id="{65C4DD5A-251D-DF4F-83CB-785FF6147A3F}"/>
              </a:ext>
            </a:extLst>
          </p:cNvPr>
          <p:cNvPicPr>
            <a:picLocks noChangeAspect="1"/>
          </p:cNvPicPr>
          <p:nvPr/>
        </p:nvPicPr>
        <p:blipFill>
          <a:blip r:embed="rId4"/>
          <a:stretch>
            <a:fillRect/>
          </a:stretch>
        </p:blipFill>
        <p:spPr>
          <a:xfrm>
            <a:off x="542924" y="100890"/>
            <a:ext cx="11649075" cy="931526"/>
          </a:xfrm>
          <a:prstGeom prst="rect">
            <a:avLst/>
          </a:prstGeom>
        </p:spPr>
      </p:pic>
    </p:spTree>
    <p:extLst>
      <p:ext uri="{BB962C8B-B14F-4D97-AF65-F5344CB8AC3E}">
        <p14:creationId xmlns:p14="http://schemas.microsoft.com/office/powerpoint/2010/main" val="18758209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ABBB681-F4D2-40F2-ACC3-DE0B4B4880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6379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9388ED0-1FEF-4E11-B488-BD661D1AC1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58470"/>
            <a:ext cx="11237976" cy="5897880"/>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Map of the world in 1700">
            <a:extLst>
              <a:ext uri="{FF2B5EF4-FFF2-40B4-BE49-F238E27FC236}">
                <a16:creationId xmlns:a16="http://schemas.microsoft.com/office/drawing/2014/main" id="{C3FE0FD8-40A4-7A42-AF95-5BBEECE05069}"/>
              </a:ext>
            </a:extLst>
          </p:cNvPr>
          <p:cNvPicPr>
            <a:picLocks noGrp="1" noChangeAspect="1"/>
          </p:cNvPicPr>
          <p:nvPr>
            <p:ph idx="1"/>
          </p:nvPr>
        </p:nvPicPr>
        <p:blipFill>
          <a:blip r:embed="rId3"/>
          <a:stretch>
            <a:fillRect/>
          </a:stretch>
        </p:blipFill>
        <p:spPr>
          <a:xfrm>
            <a:off x="794805" y="796572"/>
            <a:ext cx="10602391" cy="5221677"/>
          </a:xfrm>
          <a:prstGeom prst="rect">
            <a:avLst/>
          </a:prstGeom>
        </p:spPr>
      </p:pic>
      <p:sp>
        <p:nvSpPr>
          <p:cNvPr id="6" name="TextBox 5">
            <a:extLst>
              <a:ext uri="{FF2B5EF4-FFF2-40B4-BE49-F238E27FC236}">
                <a16:creationId xmlns:a16="http://schemas.microsoft.com/office/drawing/2014/main" id="{496290A0-FEE3-5A44-BCDF-751832454C8B}"/>
              </a:ext>
            </a:extLst>
          </p:cNvPr>
          <p:cNvSpPr txBox="1"/>
          <p:nvPr/>
        </p:nvSpPr>
        <p:spPr>
          <a:xfrm>
            <a:off x="9838577" y="6430650"/>
            <a:ext cx="1876411" cy="369332"/>
          </a:xfrm>
          <a:prstGeom prst="rect">
            <a:avLst/>
          </a:prstGeom>
          <a:noFill/>
        </p:spPr>
        <p:txBody>
          <a:bodyPr wrap="none" rtlCol="0">
            <a:spAutoFit/>
          </a:bodyPr>
          <a:lstStyle/>
          <a:p>
            <a:r>
              <a:rPr lang="en-US" dirty="0"/>
              <a:t>Source: </a:t>
            </a:r>
            <a:r>
              <a:rPr lang="en-US" dirty="0" err="1"/>
              <a:t>Geachron</a:t>
            </a:r>
            <a:endParaRPr lang="en-US" dirty="0"/>
          </a:p>
        </p:txBody>
      </p:sp>
    </p:spTree>
    <p:extLst>
      <p:ext uri="{BB962C8B-B14F-4D97-AF65-F5344CB8AC3E}">
        <p14:creationId xmlns:p14="http://schemas.microsoft.com/office/powerpoint/2010/main" val="1470636218"/>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8A413-834D-504D-99BA-1EB08D15C4C3}"/>
              </a:ext>
            </a:extLst>
          </p:cNvPr>
          <p:cNvSpPr>
            <a:spLocks noGrp="1"/>
          </p:cNvSpPr>
          <p:nvPr>
            <p:ph type="title"/>
          </p:nvPr>
        </p:nvSpPr>
        <p:spPr/>
        <p:txBody>
          <a:bodyPr/>
          <a:lstStyle/>
          <a:p>
            <a:r>
              <a:rPr lang="en-US" dirty="0"/>
              <a:t>Thank </a:t>
            </a:r>
            <a:br>
              <a:rPr lang="en-US" dirty="0"/>
            </a:br>
            <a:r>
              <a:rPr lang="en-US" dirty="0"/>
              <a:t>You!</a:t>
            </a:r>
          </a:p>
        </p:txBody>
      </p:sp>
      <p:sp>
        <p:nvSpPr>
          <p:cNvPr id="3" name="Content Placeholder 2">
            <a:extLst>
              <a:ext uri="{FF2B5EF4-FFF2-40B4-BE49-F238E27FC236}">
                <a16:creationId xmlns:a16="http://schemas.microsoft.com/office/drawing/2014/main" id="{AF9A635E-10BE-4D41-901B-FB995DFF8B1E}"/>
              </a:ext>
            </a:extLst>
          </p:cNvPr>
          <p:cNvSpPr>
            <a:spLocks noGrp="1"/>
          </p:cNvSpPr>
          <p:nvPr>
            <p:ph idx="1"/>
          </p:nvPr>
        </p:nvSpPr>
        <p:spPr/>
        <p:txBody>
          <a:bodyPr/>
          <a:lstStyle/>
          <a:p>
            <a:pPr marL="0" indent="0">
              <a:buNone/>
            </a:pPr>
            <a:r>
              <a:rPr lang="en-US" dirty="0"/>
              <a:t>The R code for these visualizations is available at </a:t>
            </a:r>
            <a:r>
              <a:rPr lang="en-US" dirty="0" err="1"/>
              <a:t>github</a:t>
            </a:r>
            <a:r>
              <a:rPr lang="en-US" dirty="0"/>
              <a:t>/jlevine23</a:t>
            </a:r>
          </a:p>
          <a:p>
            <a:pPr marL="0" indent="0">
              <a:buNone/>
            </a:pPr>
            <a:endParaRPr lang="en-US" dirty="0"/>
          </a:p>
          <a:p>
            <a:pPr marL="0" indent="0">
              <a:buNone/>
            </a:pPr>
            <a:r>
              <a:rPr lang="en-US" dirty="0"/>
              <a:t>@</a:t>
            </a:r>
            <a:r>
              <a:rPr lang="en-US" dirty="0" err="1"/>
              <a:t>jdlevine</a:t>
            </a:r>
            <a:endParaRPr lang="en-US" dirty="0"/>
          </a:p>
        </p:txBody>
      </p:sp>
    </p:spTree>
    <p:extLst>
      <p:ext uri="{BB962C8B-B14F-4D97-AF65-F5344CB8AC3E}">
        <p14:creationId xmlns:p14="http://schemas.microsoft.com/office/powerpoint/2010/main" val="2207340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9F8D8-8946-9B42-864F-E991D9FD7B7D}"/>
              </a:ext>
            </a:extLst>
          </p:cNvPr>
          <p:cNvSpPr>
            <a:spLocks noGrp="1"/>
          </p:cNvSpPr>
          <p:nvPr>
            <p:ph type="title"/>
          </p:nvPr>
        </p:nvSpPr>
        <p:spPr/>
        <p:txBody>
          <a:bodyPr/>
          <a:lstStyle/>
          <a:p>
            <a:r>
              <a:rPr lang="en-US" dirty="0"/>
              <a:t>@</a:t>
            </a:r>
            <a:r>
              <a:rPr lang="en-US" dirty="0" err="1"/>
              <a:t>jdlevine</a:t>
            </a:r>
            <a:endParaRPr lang="en-US" dirty="0"/>
          </a:p>
        </p:txBody>
      </p:sp>
      <p:sp>
        <p:nvSpPr>
          <p:cNvPr id="3" name="Content Placeholder 2">
            <a:extLst>
              <a:ext uri="{FF2B5EF4-FFF2-40B4-BE49-F238E27FC236}">
                <a16:creationId xmlns:a16="http://schemas.microsoft.com/office/drawing/2014/main" id="{A54D5ECE-401A-1742-9128-A342E70875E8}"/>
              </a:ext>
            </a:extLst>
          </p:cNvPr>
          <p:cNvSpPr>
            <a:spLocks noGrp="1"/>
          </p:cNvSpPr>
          <p:nvPr>
            <p:ph idx="1"/>
          </p:nvPr>
        </p:nvSpPr>
        <p:spPr/>
        <p:txBody>
          <a:bodyPr/>
          <a:lstStyle/>
          <a:p>
            <a:pPr marL="0" indent="0">
              <a:buNone/>
            </a:pPr>
            <a:r>
              <a:rPr lang="en-US" dirty="0"/>
              <a:t>Project Coordinator @</a:t>
            </a:r>
            <a:r>
              <a:rPr lang="en-US" dirty="0" err="1"/>
              <a:t>SeshatDatabank</a:t>
            </a:r>
            <a:r>
              <a:rPr lang="en-US" dirty="0"/>
              <a:t> </a:t>
            </a:r>
          </a:p>
          <a:p>
            <a:pPr marL="0" indent="0">
              <a:buNone/>
            </a:pPr>
            <a:r>
              <a:rPr lang="en-US" dirty="0"/>
              <a:t>History MA</a:t>
            </a:r>
          </a:p>
          <a:p>
            <a:pPr marL="0" indent="0">
              <a:buNone/>
            </a:pPr>
            <a:r>
              <a:rPr lang="en-US" dirty="0"/>
              <a:t>Project Manager/Researcher @</a:t>
            </a:r>
            <a:r>
              <a:rPr lang="en-US" dirty="0" err="1"/>
              <a:t>SeshatDatabank</a:t>
            </a:r>
            <a:endParaRPr lang="en-US" dirty="0"/>
          </a:p>
          <a:p>
            <a:pPr marL="0" indent="0">
              <a:buNone/>
            </a:pPr>
            <a:r>
              <a:rPr lang="en-US" dirty="0"/>
              <a:t>Starting learning R</a:t>
            </a:r>
          </a:p>
          <a:p>
            <a:pPr marL="0" indent="0">
              <a:buNone/>
            </a:pPr>
            <a:r>
              <a:rPr lang="en-US" dirty="0"/>
              <a:t>Data Manager @</a:t>
            </a:r>
            <a:r>
              <a:rPr lang="en-US" dirty="0" err="1"/>
              <a:t>SeshatDatabank</a:t>
            </a:r>
            <a:endParaRPr lang="en-US" dirty="0"/>
          </a:p>
          <a:p>
            <a:pPr marL="0" indent="0">
              <a:buNone/>
            </a:pPr>
            <a:endParaRPr lang="en-US" dirty="0"/>
          </a:p>
          <a:p>
            <a:pPr marL="0" indent="0">
              <a:buNone/>
            </a:pPr>
            <a:r>
              <a:rPr lang="en-US" dirty="0"/>
              <a:t>Left this month to work for the Stó:lō Nation…interested in applying R to a more policy-focused role.</a:t>
            </a:r>
          </a:p>
        </p:txBody>
      </p:sp>
    </p:spTree>
    <p:extLst>
      <p:ext uri="{BB962C8B-B14F-4D97-AF65-F5344CB8AC3E}">
        <p14:creationId xmlns:p14="http://schemas.microsoft.com/office/powerpoint/2010/main" val="41197091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ABBB681-F4D2-40F2-ACC3-DE0B4B4880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9444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9388ED0-1FEF-4E11-B488-BD661D1AC1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58470"/>
            <a:ext cx="11237976" cy="5897880"/>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A picture containing text&#10;&#10;Description automatically generated">
            <a:extLst>
              <a:ext uri="{FF2B5EF4-FFF2-40B4-BE49-F238E27FC236}">
                <a16:creationId xmlns:a16="http://schemas.microsoft.com/office/drawing/2014/main" id="{DDF4A7FE-E28E-B540-9C65-DFC1B191789D}"/>
              </a:ext>
            </a:extLst>
          </p:cNvPr>
          <p:cNvPicPr>
            <a:picLocks noGrp="1" noChangeAspect="1"/>
          </p:cNvPicPr>
          <p:nvPr>
            <p:ph idx="1"/>
          </p:nvPr>
        </p:nvPicPr>
        <p:blipFill>
          <a:blip r:embed="rId3"/>
          <a:stretch>
            <a:fillRect/>
          </a:stretch>
        </p:blipFill>
        <p:spPr>
          <a:xfrm>
            <a:off x="3021975" y="771434"/>
            <a:ext cx="6148050" cy="5271953"/>
          </a:xfrm>
          <a:prstGeom prst="rect">
            <a:avLst/>
          </a:prstGeom>
        </p:spPr>
      </p:pic>
    </p:spTree>
    <p:extLst>
      <p:ext uri="{BB962C8B-B14F-4D97-AF65-F5344CB8AC3E}">
        <p14:creationId xmlns:p14="http://schemas.microsoft.com/office/powerpoint/2010/main" val="39786882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2ABBB681-F4D2-40F2-ACC3-DE0B4B4880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9388ED0-1FEF-4E11-B488-BD661D1AC1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58470"/>
            <a:ext cx="11237976" cy="5897880"/>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Geom_col ggplot showing the distribution of start dates for Clio Infra Variables. ">
            <a:extLst>
              <a:ext uri="{FF2B5EF4-FFF2-40B4-BE49-F238E27FC236}">
                <a16:creationId xmlns:a16="http://schemas.microsoft.com/office/drawing/2014/main" id="{59D06C66-6F74-DD45-AD90-C8AB61F18125}"/>
              </a:ext>
            </a:extLst>
          </p:cNvPr>
          <p:cNvPicPr>
            <a:picLocks noChangeAspect="1"/>
          </p:cNvPicPr>
          <p:nvPr/>
        </p:nvPicPr>
        <p:blipFill>
          <a:blip r:embed="rId3"/>
          <a:stretch>
            <a:fillRect/>
          </a:stretch>
        </p:blipFill>
        <p:spPr>
          <a:xfrm>
            <a:off x="1827213" y="771434"/>
            <a:ext cx="8537575" cy="5271953"/>
          </a:xfrm>
          <a:prstGeom prst="rect">
            <a:avLst/>
          </a:prstGeom>
        </p:spPr>
      </p:pic>
      <p:pic>
        <p:nvPicPr>
          <p:cNvPr id="6" name="Content Placeholder 5">
            <a:extLst>
              <a:ext uri="{FF2B5EF4-FFF2-40B4-BE49-F238E27FC236}">
                <a16:creationId xmlns:a16="http://schemas.microsoft.com/office/drawing/2014/main" id="{4248FB43-5A3A-ED48-A18E-AB9905FAD5A5}"/>
              </a:ext>
            </a:extLst>
          </p:cNvPr>
          <p:cNvPicPr>
            <a:picLocks noGrp="1" noChangeAspect="1"/>
          </p:cNvPicPr>
          <p:nvPr>
            <p:ph idx="1"/>
          </p:nvPr>
        </p:nvPicPr>
        <p:blipFill>
          <a:blip r:embed="rId4"/>
          <a:stretch>
            <a:fillRect/>
          </a:stretch>
        </p:blipFill>
        <p:spPr>
          <a:xfrm>
            <a:off x="10190988" y="6454775"/>
            <a:ext cx="1524000" cy="304800"/>
          </a:xfrm>
        </p:spPr>
      </p:pic>
    </p:spTree>
    <p:extLst>
      <p:ext uri="{BB962C8B-B14F-4D97-AF65-F5344CB8AC3E}">
        <p14:creationId xmlns:p14="http://schemas.microsoft.com/office/powerpoint/2010/main" val="5466554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ABBB681-F4D2-40F2-ACC3-DE0B4B4880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5E52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9388ED0-1FEF-4E11-B488-BD661D1AC1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58470"/>
            <a:ext cx="11237976" cy="5897880"/>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man is overwhelmed by a wall of binary numbers with large text on it. The words &quot;two much data&quot; are written in all caps on the wall. The man is wearing a white shirt and is holding the back of his head. ">
            <a:extLst>
              <a:ext uri="{FF2B5EF4-FFF2-40B4-BE49-F238E27FC236}">
                <a16:creationId xmlns:a16="http://schemas.microsoft.com/office/drawing/2014/main" id="{B69E1AF6-AAAC-CC45-A986-F60D2F0938F5}"/>
              </a:ext>
            </a:extLst>
          </p:cNvPr>
          <p:cNvPicPr>
            <a:picLocks noGrp="1" noChangeAspect="1"/>
          </p:cNvPicPr>
          <p:nvPr>
            <p:ph idx="1"/>
          </p:nvPr>
        </p:nvPicPr>
        <p:blipFill>
          <a:blip r:embed="rId3"/>
          <a:stretch>
            <a:fillRect/>
          </a:stretch>
        </p:blipFill>
        <p:spPr>
          <a:xfrm>
            <a:off x="1051069" y="771434"/>
            <a:ext cx="10089862" cy="5271953"/>
          </a:xfrm>
          <a:prstGeom prst="rect">
            <a:avLst/>
          </a:prstGeom>
        </p:spPr>
      </p:pic>
    </p:spTree>
    <p:extLst>
      <p:ext uri="{BB962C8B-B14F-4D97-AF65-F5344CB8AC3E}">
        <p14:creationId xmlns:p14="http://schemas.microsoft.com/office/powerpoint/2010/main" val="20654182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ABBB681-F4D2-40F2-ACC3-DE0B4B4880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9388ED0-1FEF-4E11-B488-BD661D1AC1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58470"/>
            <a:ext cx="11237976" cy="5897880"/>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Graphic showing the links between an open API, backend systems, third-party developers, and mobile and web applications. ">
            <a:extLst>
              <a:ext uri="{FF2B5EF4-FFF2-40B4-BE49-F238E27FC236}">
                <a16:creationId xmlns:a16="http://schemas.microsoft.com/office/drawing/2014/main" id="{D5BC97C8-E702-A84F-B5E3-58D885CF576E}"/>
              </a:ext>
            </a:extLst>
          </p:cNvPr>
          <p:cNvPicPr>
            <a:picLocks noGrp="1" noChangeAspect="1"/>
          </p:cNvPicPr>
          <p:nvPr>
            <p:ph idx="1"/>
          </p:nvPr>
        </p:nvPicPr>
        <p:blipFill>
          <a:blip r:embed="rId3"/>
          <a:stretch>
            <a:fillRect/>
          </a:stretch>
        </p:blipFill>
        <p:spPr>
          <a:xfrm>
            <a:off x="1388899" y="771434"/>
            <a:ext cx="9414203" cy="5271953"/>
          </a:xfrm>
          <a:prstGeom prst="rect">
            <a:avLst/>
          </a:prstGeom>
        </p:spPr>
      </p:pic>
    </p:spTree>
    <p:extLst>
      <p:ext uri="{BB962C8B-B14F-4D97-AF65-F5344CB8AC3E}">
        <p14:creationId xmlns:p14="http://schemas.microsoft.com/office/powerpoint/2010/main" val="5744377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R Studio screenshot with instructions on installing the Clio package from Github">
            <a:extLst>
              <a:ext uri="{FF2B5EF4-FFF2-40B4-BE49-F238E27FC236}">
                <a16:creationId xmlns:a16="http://schemas.microsoft.com/office/drawing/2014/main" id="{2CA1FA84-3CC8-264E-8ED7-D5385C5B7B47}"/>
              </a:ext>
            </a:extLst>
          </p:cNvPr>
          <p:cNvPicPr>
            <a:picLocks noGrp="1" noChangeAspect="1"/>
          </p:cNvPicPr>
          <p:nvPr>
            <p:ph idx="1"/>
          </p:nvPr>
        </p:nvPicPr>
        <p:blipFill>
          <a:blip r:embed="rId3"/>
          <a:stretch>
            <a:fillRect/>
          </a:stretch>
        </p:blipFill>
        <p:spPr>
          <a:xfrm>
            <a:off x="224343" y="204292"/>
            <a:ext cx="10981979" cy="1724520"/>
          </a:xfrm>
        </p:spPr>
      </p:pic>
      <p:pic>
        <p:nvPicPr>
          <p:cNvPr id="7" name="Picture 6" descr="Gif of R studio with a command from the Clio Package that displays all Clio Infra variables">
            <a:extLst>
              <a:ext uri="{FF2B5EF4-FFF2-40B4-BE49-F238E27FC236}">
                <a16:creationId xmlns:a16="http://schemas.microsoft.com/office/drawing/2014/main" id="{94063AAC-DB09-7941-972C-90AFCEBD1A61}"/>
              </a:ext>
            </a:extLst>
          </p:cNvPr>
          <p:cNvPicPr>
            <a:picLocks noChangeAspect="1"/>
          </p:cNvPicPr>
          <p:nvPr/>
        </p:nvPicPr>
        <p:blipFill>
          <a:blip r:embed="rId4"/>
          <a:stretch>
            <a:fillRect/>
          </a:stretch>
        </p:blipFill>
        <p:spPr>
          <a:xfrm>
            <a:off x="224343" y="2257426"/>
            <a:ext cx="9807156" cy="4074898"/>
          </a:xfrm>
          <a:prstGeom prst="rect">
            <a:avLst/>
          </a:prstGeom>
        </p:spPr>
      </p:pic>
    </p:spTree>
    <p:extLst>
      <p:ext uri="{BB962C8B-B14F-4D97-AF65-F5344CB8AC3E}">
        <p14:creationId xmlns:p14="http://schemas.microsoft.com/office/powerpoint/2010/main" val="36557777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Geom_line chart comparing the number of new books published per year per million people in France and Italy from 1500 to 1800. ">
            <a:extLst>
              <a:ext uri="{FF2B5EF4-FFF2-40B4-BE49-F238E27FC236}">
                <a16:creationId xmlns:a16="http://schemas.microsoft.com/office/drawing/2014/main" id="{F9477648-6829-3E41-90A8-7ECDC234E00E}"/>
              </a:ext>
            </a:extLst>
          </p:cNvPr>
          <p:cNvPicPr>
            <a:picLocks noChangeAspect="1"/>
          </p:cNvPicPr>
          <p:nvPr/>
        </p:nvPicPr>
        <p:blipFill>
          <a:blip r:embed="rId3"/>
          <a:stretch>
            <a:fillRect/>
          </a:stretch>
        </p:blipFill>
        <p:spPr>
          <a:xfrm>
            <a:off x="260350" y="1165225"/>
            <a:ext cx="8524003" cy="5428330"/>
          </a:xfrm>
          <a:prstGeom prst="rect">
            <a:avLst/>
          </a:prstGeom>
        </p:spPr>
      </p:pic>
      <p:pic>
        <p:nvPicPr>
          <p:cNvPr id="5" name="Content Placeholder 4" descr="R Script from the Clio Package to get data on books per capital from 1500 to 1800 in France and Italy">
            <a:extLst>
              <a:ext uri="{FF2B5EF4-FFF2-40B4-BE49-F238E27FC236}">
                <a16:creationId xmlns:a16="http://schemas.microsoft.com/office/drawing/2014/main" id="{3F329CA9-DD0F-8342-BAF1-A43D86C73B66}"/>
              </a:ext>
            </a:extLst>
          </p:cNvPr>
          <p:cNvPicPr>
            <a:picLocks noGrp="1" noChangeAspect="1"/>
          </p:cNvPicPr>
          <p:nvPr>
            <p:ph idx="1"/>
          </p:nvPr>
        </p:nvPicPr>
        <p:blipFill>
          <a:blip r:embed="rId4"/>
          <a:stretch>
            <a:fillRect/>
          </a:stretch>
        </p:blipFill>
        <p:spPr>
          <a:xfrm>
            <a:off x="7189788" y="142875"/>
            <a:ext cx="4673600" cy="1308100"/>
          </a:xfrm>
        </p:spPr>
      </p:pic>
    </p:spTree>
    <p:extLst>
      <p:ext uri="{BB962C8B-B14F-4D97-AF65-F5344CB8AC3E}">
        <p14:creationId xmlns:p14="http://schemas.microsoft.com/office/powerpoint/2010/main" val="23134931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R Script from the Clio Package to get data on the number of goats, pigs, sheep, and cattle in China in 1600">
            <a:extLst>
              <a:ext uri="{FF2B5EF4-FFF2-40B4-BE49-F238E27FC236}">
                <a16:creationId xmlns:a16="http://schemas.microsoft.com/office/drawing/2014/main" id="{E69AD6B9-A1E4-F540-BC92-F8BD4980BDA4}"/>
              </a:ext>
            </a:extLst>
          </p:cNvPr>
          <p:cNvPicPr>
            <a:picLocks noGrp="1" noChangeAspect="1"/>
          </p:cNvPicPr>
          <p:nvPr>
            <p:ph idx="1"/>
          </p:nvPr>
        </p:nvPicPr>
        <p:blipFill>
          <a:blip r:embed="rId2"/>
          <a:stretch>
            <a:fillRect/>
          </a:stretch>
        </p:blipFill>
        <p:spPr>
          <a:xfrm>
            <a:off x="252919" y="271463"/>
            <a:ext cx="10079943" cy="687680"/>
          </a:xfrm>
        </p:spPr>
      </p:pic>
      <p:pic>
        <p:nvPicPr>
          <p:cNvPr id="7" name="Picture 6" descr="Waffle chart showing the number of pigs, goat, sheep and cattle in China in 1600">
            <a:extLst>
              <a:ext uri="{FF2B5EF4-FFF2-40B4-BE49-F238E27FC236}">
                <a16:creationId xmlns:a16="http://schemas.microsoft.com/office/drawing/2014/main" id="{28EEFF74-B96A-8641-B6C0-352319D0FC3B}"/>
              </a:ext>
            </a:extLst>
          </p:cNvPr>
          <p:cNvPicPr>
            <a:picLocks noChangeAspect="1"/>
          </p:cNvPicPr>
          <p:nvPr/>
        </p:nvPicPr>
        <p:blipFill>
          <a:blip r:embed="rId3"/>
          <a:stretch>
            <a:fillRect/>
          </a:stretch>
        </p:blipFill>
        <p:spPr>
          <a:xfrm>
            <a:off x="1589087" y="1026061"/>
            <a:ext cx="9245435" cy="5703352"/>
          </a:xfrm>
          <a:prstGeom prst="rect">
            <a:avLst/>
          </a:prstGeom>
        </p:spPr>
      </p:pic>
    </p:spTree>
    <p:extLst>
      <p:ext uri="{BB962C8B-B14F-4D97-AF65-F5344CB8AC3E}">
        <p14:creationId xmlns:p14="http://schemas.microsoft.com/office/powerpoint/2010/main" val="1165811574"/>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Frame</Template>
  <TotalTime>1228</TotalTime>
  <Words>538</Words>
  <Application>Microsoft Macintosh PowerPoint</Application>
  <PresentationFormat>Widescreen</PresentationFormat>
  <Paragraphs>54</Paragraphs>
  <Slides>12</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Calibri</vt:lpstr>
      <vt:lpstr>Corbel</vt:lpstr>
      <vt:lpstr>Wingdings 2</vt:lpstr>
      <vt:lpstr>Frame</vt:lpstr>
      <vt:lpstr>{Clio}:  Clean and Simple Historical Statistics</vt:lpstr>
      <vt:lpstr>@jdlevine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Clio Package:  Clean and Simple Historical Statistics</dc:title>
  <dc:creator>Jill Levine</dc:creator>
  <cp:lastModifiedBy>Jill Levine</cp:lastModifiedBy>
  <cp:revision>11</cp:revision>
  <dcterms:created xsi:type="dcterms:W3CDTF">2021-06-01T23:31:20Z</dcterms:created>
  <dcterms:modified xsi:type="dcterms:W3CDTF">2021-06-05T19:40:08Z</dcterms:modified>
</cp:coreProperties>
</file>