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D9503B-9756-46FF-96B7-22093AE9B704}" v="16" dt="2025-08-13T19:35:5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p:normalViewPr>
  <p:slideViewPr>
    <p:cSldViewPr snapToGrid="0">
      <p:cViewPr varScale="1">
        <p:scale>
          <a:sx n="49" d="100"/>
          <a:sy n="49" d="100"/>
        </p:scale>
        <p:origin x="58"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Levine" userId="7bc1f1f98e62a1d5" providerId="LiveId" clId="{C5D9503B-9756-46FF-96B7-22093AE9B704}"/>
    <pc:docChg chg="undo custSel addSld modSld">
      <pc:chgData name="Jeff Levine" userId="7bc1f1f98e62a1d5" providerId="LiveId" clId="{C5D9503B-9756-46FF-96B7-22093AE9B704}" dt="2025-08-13T19:36:14.801" v="120" actId="5793"/>
      <pc:docMkLst>
        <pc:docMk/>
      </pc:docMkLst>
      <pc:sldChg chg="modSp mod">
        <pc:chgData name="Jeff Levine" userId="7bc1f1f98e62a1d5" providerId="LiveId" clId="{C5D9503B-9756-46FF-96B7-22093AE9B704}" dt="2025-08-13T19:36:14.801" v="120" actId="5793"/>
        <pc:sldMkLst>
          <pc:docMk/>
          <pc:sldMk cId="1847539055" sldId="259"/>
        </pc:sldMkLst>
        <pc:spChg chg="mod">
          <ac:chgData name="Jeff Levine" userId="7bc1f1f98e62a1d5" providerId="LiveId" clId="{C5D9503B-9756-46FF-96B7-22093AE9B704}" dt="2025-08-13T19:35:13.728" v="113" actId="1076"/>
          <ac:spMkLst>
            <pc:docMk/>
            <pc:sldMk cId="1847539055" sldId="259"/>
            <ac:spMk id="2" creationId="{7AF15098-ED4F-B797-B90A-AAFB0CF675D0}"/>
          </ac:spMkLst>
        </pc:spChg>
        <pc:spChg chg="mod">
          <ac:chgData name="Jeff Levine" userId="7bc1f1f98e62a1d5" providerId="LiveId" clId="{C5D9503B-9756-46FF-96B7-22093AE9B704}" dt="2025-08-13T19:36:14.801" v="120" actId="5793"/>
          <ac:spMkLst>
            <pc:docMk/>
            <pc:sldMk cId="1847539055" sldId="259"/>
            <ac:spMk id="3" creationId="{A369B5E0-B5D0-0F75-3B3C-1B0C241F32DE}"/>
          </ac:spMkLst>
        </pc:spChg>
        <pc:picChg chg="mod">
          <ac:chgData name="Jeff Levine" userId="7bc1f1f98e62a1d5" providerId="LiveId" clId="{C5D9503B-9756-46FF-96B7-22093AE9B704}" dt="2025-08-13T19:35:52.556" v="118" actId="1076"/>
          <ac:picMkLst>
            <pc:docMk/>
            <pc:sldMk cId="1847539055" sldId="259"/>
            <ac:picMk id="4098" creationId="{27DF8D7E-D14B-7574-FA65-DD1D8C9D6E1F}"/>
          </ac:picMkLst>
        </pc:picChg>
      </pc:sldChg>
      <pc:sldChg chg="addSp delSp modSp mod setBg">
        <pc:chgData name="Jeff Levine" userId="7bc1f1f98e62a1d5" providerId="LiveId" clId="{C5D9503B-9756-46FF-96B7-22093AE9B704}" dt="2025-08-13T19:35:30.308" v="115" actId="1076"/>
        <pc:sldMkLst>
          <pc:docMk/>
          <pc:sldMk cId="1931310463" sldId="260"/>
        </pc:sldMkLst>
        <pc:spChg chg="mod">
          <ac:chgData name="Jeff Levine" userId="7bc1f1f98e62a1d5" providerId="LiveId" clId="{C5D9503B-9756-46FF-96B7-22093AE9B704}" dt="2025-08-13T19:35:30.308" v="115" actId="1076"/>
          <ac:spMkLst>
            <pc:docMk/>
            <pc:sldMk cId="1931310463" sldId="260"/>
            <ac:spMk id="2" creationId="{A3E7BEFC-4A24-5E4E-EB0A-209F2EA424D8}"/>
          </ac:spMkLst>
        </pc:spChg>
        <pc:spChg chg="del mod">
          <ac:chgData name="Jeff Levine" userId="7bc1f1f98e62a1d5" providerId="LiveId" clId="{C5D9503B-9756-46FF-96B7-22093AE9B704}" dt="2025-08-13T19:27:50.112" v="8"/>
          <ac:spMkLst>
            <pc:docMk/>
            <pc:sldMk cId="1931310463" sldId="260"/>
            <ac:spMk id="3" creationId="{E6F2AA59-13CD-349A-B955-15AF3E910406}"/>
          </ac:spMkLst>
        </pc:spChg>
        <pc:spChg chg="add">
          <ac:chgData name="Jeff Levine" userId="7bc1f1f98e62a1d5" providerId="LiveId" clId="{C5D9503B-9756-46FF-96B7-22093AE9B704}" dt="2025-08-13T19:27:28.970" v="4"/>
          <ac:spMkLst>
            <pc:docMk/>
            <pc:sldMk cId="1931310463" sldId="260"/>
            <ac:spMk id="4" creationId="{E173A4E2-F9A4-C29C-EEF3-27C08F1D8F82}"/>
          </ac:spMkLst>
        </pc:spChg>
        <pc:spChg chg="add">
          <ac:chgData name="Jeff Levine" userId="7bc1f1f98e62a1d5" providerId="LiveId" clId="{C5D9503B-9756-46FF-96B7-22093AE9B704}" dt="2025-08-13T19:27:38.044" v="5"/>
          <ac:spMkLst>
            <pc:docMk/>
            <pc:sldMk cId="1931310463" sldId="260"/>
            <ac:spMk id="5" creationId="{444B2E56-A571-2A71-924F-5BA290EEBCAE}"/>
          </ac:spMkLst>
        </pc:spChg>
        <pc:spChg chg="add mod">
          <ac:chgData name="Jeff Levine" userId="7bc1f1f98e62a1d5" providerId="LiveId" clId="{C5D9503B-9756-46FF-96B7-22093AE9B704}" dt="2025-08-13T19:29:53.442" v="32" actId="20577"/>
          <ac:spMkLst>
            <pc:docMk/>
            <pc:sldMk cId="1931310463" sldId="260"/>
            <ac:spMk id="6" creationId="{9AFB6184-8FD2-DEF1-A695-C329A36D6450}"/>
          </ac:spMkLst>
        </pc:spChg>
        <pc:spChg chg="add">
          <ac:chgData name="Jeff Levine" userId="7bc1f1f98e62a1d5" providerId="LiveId" clId="{C5D9503B-9756-46FF-96B7-22093AE9B704}" dt="2025-08-13T19:28:04.490" v="9" actId="26606"/>
          <ac:spMkLst>
            <pc:docMk/>
            <pc:sldMk cId="1931310463" sldId="260"/>
            <ac:spMk id="11" creationId="{DBF61EA3-B236-439E-9C0B-340980D56BEE}"/>
          </ac:spMkLst>
        </pc:spChg>
        <pc:spChg chg="add">
          <ac:chgData name="Jeff Levine" userId="7bc1f1f98e62a1d5" providerId="LiveId" clId="{C5D9503B-9756-46FF-96B7-22093AE9B704}" dt="2025-08-13T19:28:04.490" v="9" actId="26606"/>
          <ac:spMkLst>
            <pc:docMk/>
            <pc:sldMk cId="1931310463" sldId="260"/>
            <ac:spMk id="17" creationId="{E659831F-0D9A-4C63-9EBB-8435B85A440F}"/>
          </ac:spMkLst>
        </pc:spChg>
        <pc:grpChg chg="add">
          <ac:chgData name="Jeff Levine" userId="7bc1f1f98e62a1d5" providerId="LiveId" clId="{C5D9503B-9756-46FF-96B7-22093AE9B704}" dt="2025-08-13T19:28:04.490" v="9" actId="26606"/>
          <ac:grpSpMkLst>
            <pc:docMk/>
            <pc:sldMk cId="1931310463" sldId="260"/>
            <ac:grpSpMk id="13" creationId="{28FAF094-D087-493F-8DF9-A486C2D6BBAA}"/>
          </ac:grpSpMkLst>
        </pc:grpChg>
      </pc:sldChg>
      <pc:sldChg chg="addSp delSp modSp new mod setBg">
        <pc:chgData name="Jeff Levine" userId="7bc1f1f98e62a1d5" providerId="LiveId" clId="{C5D9503B-9756-46FF-96B7-22093AE9B704}" dt="2025-08-13T19:33:33.440" v="83" actId="26606"/>
        <pc:sldMkLst>
          <pc:docMk/>
          <pc:sldMk cId="1715367906" sldId="261"/>
        </pc:sldMkLst>
        <pc:spChg chg="mod">
          <ac:chgData name="Jeff Levine" userId="7bc1f1f98e62a1d5" providerId="LiveId" clId="{C5D9503B-9756-46FF-96B7-22093AE9B704}" dt="2025-08-13T19:33:33.437" v="82" actId="26606"/>
          <ac:spMkLst>
            <pc:docMk/>
            <pc:sldMk cId="1715367906" sldId="261"/>
            <ac:spMk id="2" creationId="{E2BE5B8C-B04A-B463-08C6-CA67B3DBC341}"/>
          </ac:spMkLst>
        </pc:spChg>
        <pc:spChg chg="mod">
          <ac:chgData name="Jeff Levine" userId="7bc1f1f98e62a1d5" providerId="LiveId" clId="{C5D9503B-9756-46FF-96B7-22093AE9B704}" dt="2025-08-13T19:33:33.440" v="83" actId="26606"/>
          <ac:spMkLst>
            <pc:docMk/>
            <pc:sldMk cId="1715367906" sldId="261"/>
            <ac:spMk id="3" creationId="{1AF070D4-DDCF-25D6-9440-5FFC619A7E06}"/>
          </ac:spMkLst>
        </pc:spChg>
        <pc:spChg chg="add del">
          <ac:chgData name="Jeff Levine" userId="7bc1f1f98e62a1d5" providerId="LiveId" clId="{C5D9503B-9756-46FF-96B7-22093AE9B704}" dt="2025-08-13T19:33:33.440" v="83" actId="26606"/>
          <ac:spMkLst>
            <pc:docMk/>
            <pc:sldMk cId="1715367906" sldId="261"/>
            <ac:spMk id="8" creationId="{DBF61EA3-B236-439E-9C0B-340980D56BEE}"/>
          </ac:spMkLst>
        </pc:spChg>
        <pc:spChg chg="add del">
          <ac:chgData name="Jeff Levine" userId="7bc1f1f98e62a1d5" providerId="LiveId" clId="{C5D9503B-9756-46FF-96B7-22093AE9B704}" dt="2025-08-13T19:33:33.440" v="83" actId="26606"/>
          <ac:spMkLst>
            <pc:docMk/>
            <pc:sldMk cId="1715367906" sldId="261"/>
            <ac:spMk id="14" creationId="{E659831F-0D9A-4C63-9EBB-8435B85A440F}"/>
          </ac:spMkLst>
        </pc:spChg>
        <pc:spChg chg="add del">
          <ac:chgData name="Jeff Levine" userId="7bc1f1f98e62a1d5" providerId="LiveId" clId="{C5D9503B-9756-46FF-96B7-22093AE9B704}" dt="2025-08-13T19:33:29.100" v="80" actId="26606"/>
          <ac:spMkLst>
            <pc:docMk/>
            <pc:sldMk cId="1715367906" sldId="261"/>
            <ac:spMk id="19" creationId="{B6CDA21F-E7AF-4C75-8395-33F58D5B0E45}"/>
          </ac:spMkLst>
        </pc:spChg>
        <pc:spChg chg="add del">
          <ac:chgData name="Jeff Levine" userId="7bc1f1f98e62a1d5" providerId="LiveId" clId="{C5D9503B-9756-46FF-96B7-22093AE9B704}" dt="2025-08-13T19:33:33.437" v="82" actId="26606"/>
          <ac:spMkLst>
            <pc:docMk/>
            <pc:sldMk cId="1715367906" sldId="261"/>
            <ac:spMk id="25" creationId="{CBC4F608-B4B8-48C3-9572-C0F061B1CD99}"/>
          </ac:spMkLst>
        </pc:spChg>
        <pc:spChg chg="add del">
          <ac:chgData name="Jeff Levine" userId="7bc1f1f98e62a1d5" providerId="LiveId" clId="{C5D9503B-9756-46FF-96B7-22093AE9B704}" dt="2025-08-13T19:33:29.100" v="80" actId="26606"/>
          <ac:spMkLst>
            <pc:docMk/>
            <pc:sldMk cId="1715367906" sldId="261"/>
            <ac:spMk id="26" creationId="{D5B0017B-2ECA-49AF-B397-DC140825DF8D}"/>
          </ac:spMkLst>
        </pc:spChg>
        <pc:spChg chg="add del">
          <ac:chgData name="Jeff Levine" userId="7bc1f1f98e62a1d5" providerId="LiveId" clId="{C5D9503B-9756-46FF-96B7-22093AE9B704}" dt="2025-08-13T19:33:33.437" v="82" actId="26606"/>
          <ac:spMkLst>
            <pc:docMk/>
            <pc:sldMk cId="1715367906" sldId="261"/>
            <ac:spMk id="30" creationId="{4DA718D0-4865-4629-8134-44F68D41D574}"/>
          </ac:spMkLst>
        </pc:spChg>
        <pc:spChg chg="add">
          <ac:chgData name="Jeff Levine" userId="7bc1f1f98e62a1d5" providerId="LiveId" clId="{C5D9503B-9756-46FF-96B7-22093AE9B704}" dt="2025-08-13T19:33:33.440" v="83" actId="26606"/>
          <ac:spMkLst>
            <pc:docMk/>
            <pc:sldMk cId="1715367906" sldId="261"/>
            <ac:spMk id="35" creationId="{DBF61EA3-B236-439E-9C0B-340980D56BEE}"/>
          </ac:spMkLst>
        </pc:spChg>
        <pc:spChg chg="add">
          <ac:chgData name="Jeff Levine" userId="7bc1f1f98e62a1d5" providerId="LiveId" clId="{C5D9503B-9756-46FF-96B7-22093AE9B704}" dt="2025-08-13T19:33:33.440" v="83" actId="26606"/>
          <ac:spMkLst>
            <pc:docMk/>
            <pc:sldMk cId="1715367906" sldId="261"/>
            <ac:spMk id="37" creationId="{E659831F-0D9A-4C63-9EBB-8435B85A440F}"/>
          </ac:spMkLst>
        </pc:spChg>
        <pc:grpChg chg="add del">
          <ac:chgData name="Jeff Levine" userId="7bc1f1f98e62a1d5" providerId="LiveId" clId="{C5D9503B-9756-46FF-96B7-22093AE9B704}" dt="2025-08-13T19:33:33.440" v="83" actId="26606"/>
          <ac:grpSpMkLst>
            <pc:docMk/>
            <pc:sldMk cId="1715367906" sldId="261"/>
            <ac:grpSpMk id="10" creationId="{28FAF094-D087-493F-8DF9-A486C2D6BBAA}"/>
          </ac:grpSpMkLst>
        </pc:grpChg>
        <pc:grpChg chg="add del">
          <ac:chgData name="Jeff Levine" userId="7bc1f1f98e62a1d5" providerId="LiveId" clId="{C5D9503B-9756-46FF-96B7-22093AE9B704}" dt="2025-08-13T19:33:29.100" v="80" actId="26606"/>
          <ac:grpSpMkLst>
            <pc:docMk/>
            <pc:sldMk cId="1715367906" sldId="261"/>
            <ac:grpSpMk id="21" creationId="{AE1C45F0-260A-458C-96ED-C1F6D2151219}"/>
          </ac:grpSpMkLst>
        </pc:grpChg>
        <pc:grpChg chg="add del">
          <ac:chgData name="Jeff Levine" userId="7bc1f1f98e62a1d5" providerId="LiveId" clId="{C5D9503B-9756-46FF-96B7-22093AE9B704}" dt="2025-08-13T19:33:33.437" v="82" actId="26606"/>
          <ac:grpSpMkLst>
            <pc:docMk/>
            <pc:sldMk cId="1715367906" sldId="261"/>
            <ac:grpSpMk id="31" creationId="{65167ED7-6315-43AB-B1B6-C326D5FD8F84}"/>
          </ac:grpSpMkLst>
        </pc:grpChg>
        <pc:grpChg chg="add">
          <ac:chgData name="Jeff Levine" userId="7bc1f1f98e62a1d5" providerId="LiveId" clId="{C5D9503B-9756-46FF-96B7-22093AE9B704}" dt="2025-08-13T19:33:33.440" v="83" actId="26606"/>
          <ac:grpSpMkLst>
            <pc:docMk/>
            <pc:sldMk cId="1715367906" sldId="261"/>
            <ac:grpSpMk id="36" creationId="{28FAF094-D087-493F-8DF9-A486C2D6BBAA}"/>
          </ac:grpSpMkLst>
        </pc:grpChg>
        <pc:cxnChg chg="add del">
          <ac:chgData name="Jeff Levine" userId="7bc1f1f98e62a1d5" providerId="LiveId" clId="{C5D9503B-9756-46FF-96B7-22093AE9B704}" dt="2025-08-13T19:33:29.100" v="80" actId="26606"/>
          <ac:cxnSpMkLst>
            <pc:docMk/>
            <pc:sldMk cId="1715367906" sldId="261"/>
            <ac:cxnSpMk id="28" creationId="{6CF1BAF6-AD41-4082-B212-8A1F9A2E877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AD27-67D4-8C37-A220-979F82440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9A4F5-BFCA-4907-EB97-8DB54D88B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8F031-86F0-3128-498F-21C267448F20}"/>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90B67CB9-FF6A-82EE-5BF3-6B56B7328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7963-305E-A388-F64A-13C26B024AF6}"/>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56284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031-75E4-0414-83A0-D54A355FF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57F68-3090-BE49-CB50-F42F11AA0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F1BE5-926B-2805-37B4-D2B80041B3F5}"/>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AFA19D58-8C2E-378A-AC6F-1F9F36F55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47BE-CEE1-8DE1-80D9-C77E75235E6E}"/>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7535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CD675-9F5C-4025-6691-2FEB46D99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464BB-7667-272F-261F-3806AEA86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788A9-D039-4CF8-73BB-94D31F20824B}"/>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9CC429F5-9816-E95C-536C-9B436F340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BA88E-A50B-B245-C980-E69ACD32D0D1}"/>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382252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E3FC-B069-F2EF-CA2D-37BAA9D28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D3A79-CC9B-E6BE-8FE7-ACD6EDF340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797C5-B70D-49F1-8C16-9BF2C779875E}"/>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0CD4A5D6-7F7A-6F79-F0BF-ACF5E10F0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7FE5B-49A9-B033-CD93-9CF39ADEE8C4}"/>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85844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E32D-6B37-DB1F-63C1-AF7C7A2CD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C4897-E570-1683-D0A4-F7C7D20556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9F675-DF44-99DD-B831-E39483B89837}"/>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994BBCD3-38CB-A2BD-9E54-033EA24A9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BEF7D-BA62-1C84-0BB8-E066B23FA113}"/>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99980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7266-E1EE-DDCB-028B-74E5EFB67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58BB2-2906-A4FE-D67F-F121B87CF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EA0659-2BA7-D56B-7EA8-AB78BE039C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7CBAB-D412-FAFD-B08C-DF3A3B2F36C5}"/>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6" name="Footer Placeholder 5">
            <a:extLst>
              <a:ext uri="{FF2B5EF4-FFF2-40B4-BE49-F238E27FC236}">
                <a16:creationId xmlns:a16="http://schemas.microsoft.com/office/drawing/2014/main" id="{5FBB455C-9BBA-9874-7858-48B039DF5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03F40-DBD8-B2DA-0ED4-C0D1E7FAF2F3}"/>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38621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C50E-2EA9-5D45-6B6D-9234321EC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E72DF-E3B5-6C28-CF1E-A92ADD04C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2645A-81E9-1478-EB44-7EACCD2A97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ACD07-F752-946C-8F6C-F463E0575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3E052D-704E-877B-5805-6132532DC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20F5F-2082-D582-6BC6-80D93A48E602}"/>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8" name="Footer Placeholder 7">
            <a:extLst>
              <a:ext uri="{FF2B5EF4-FFF2-40B4-BE49-F238E27FC236}">
                <a16:creationId xmlns:a16="http://schemas.microsoft.com/office/drawing/2014/main" id="{5FFD6B27-1780-625F-867C-255845D3B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A67B39-0FE2-E17A-6DFC-0F76757C73C9}"/>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53663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BCD3-097F-C8B7-EFC1-5A2053324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86E67-A85D-395A-8E41-DC00B0678318}"/>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4" name="Footer Placeholder 3">
            <a:extLst>
              <a:ext uri="{FF2B5EF4-FFF2-40B4-BE49-F238E27FC236}">
                <a16:creationId xmlns:a16="http://schemas.microsoft.com/office/drawing/2014/main" id="{9123A4E6-6CFF-F1C8-6763-5F252CBFB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9E8999-DFA3-A364-F344-E2C9E116D73E}"/>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310716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E0B01-56C0-B814-710B-A1B0A192115C}"/>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3" name="Footer Placeholder 2">
            <a:extLst>
              <a:ext uri="{FF2B5EF4-FFF2-40B4-BE49-F238E27FC236}">
                <a16:creationId xmlns:a16="http://schemas.microsoft.com/office/drawing/2014/main" id="{8875A443-E5AB-60E8-5CD6-8B06056F50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0E3A8-2EEF-9332-A35D-589709B93465}"/>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67679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A472-BA7C-EEA6-1C37-93B47DFBE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578E8-6FC0-DA74-B01D-4D0AA9B32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0C601-1BF0-1020-0B93-D17970B2F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90EDC-017E-4DD1-59AB-E01150FF76E2}"/>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6" name="Footer Placeholder 5">
            <a:extLst>
              <a:ext uri="{FF2B5EF4-FFF2-40B4-BE49-F238E27FC236}">
                <a16:creationId xmlns:a16="http://schemas.microsoft.com/office/drawing/2014/main" id="{3AD1550A-308E-0625-D941-E59CF408E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7A94D-A768-F4AF-92AD-454A0532268F}"/>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122427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5016-201C-FFDA-3153-77A405782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05762-3ED4-2753-108A-F9C2E06F0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BD833-C91F-28E8-8D21-9BB0377AD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DA4C5-CB05-7E35-DB4B-4531579D7ABE}"/>
              </a:ext>
            </a:extLst>
          </p:cNvPr>
          <p:cNvSpPr>
            <a:spLocks noGrp="1"/>
          </p:cNvSpPr>
          <p:nvPr>
            <p:ph type="dt" sz="half" idx="10"/>
          </p:nvPr>
        </p:nvSpPr>
        <p:spPr/>
        <p:txBody>
          <a:bodyPr/>
          <a:lstStyle/>
          <a:p>
            <a:fld id="{A828E9E8-549D-4C8C-A1D4-B4DB7010070F}" type="datetimeFigureOut">
              <a:rPr lang="en-US" smtClean="0"/>
              <a:t>8/13/2025</a:t>
            </a:fld>
            <a:endParaRPr lang="en-US"/>
          </a:p>
        </p:txBody>
      </p:sp>
      <p:sp>
        <p:nvSpPr>
          <p:cNvPr id="6" name="Footer Placeholder 5">
            <a:extLst>
              <a:ext uri="{FF2B5EF4-FFF2-40B4-BE49-F238E27FC236}">
                <a16:creationId xmlns:a16="http://schemas.microsoft.com/office/drawing/2014/main" id="{35A5C776-B3A2-ECD4-6707-5A26EFC91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45DEE-EA89-DE65-1C91-46E17586B415}"/>
              </a:ext>
            </a:extLst>
          </p:cNvPr>
          <p:cNvSpPr>
            <a:spLocks noGrp="1"/>
          </p:cNvSpPr>
          <p:nvPr>
            <p:ph type="sldNum" sz="quarter" idx="12"/>
          </p:nvPr>
        </p:nvSpPr>
        <p:spPr/>
        <p:txBody>
          <a:bodyPr/>
          <a:lstStyle/>
          <a:p>
            <a:fld id="{8F589891-0C43-4F4F-8FE6-5B4D239534D6}" type="slidenum">
              <a:rPr lang="en-US" smtClean="0"/>
              <a:t>‹#›</a:t>
            </a:fld>
            <a:endParaRPr lang="en-US"/>
          </a:p>
        </p:txBody>
      </p:sp>
    </p:spTree>
    <p:extLst>
      <p:ext uri="{BB962C8B-B14F-4D97-AF65-F5344CB8AC3E}">
        <p14:creationId xmlns:p14="http://schemas.microsoft.com/office/powerpoint/2010/main" val="398791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91600-F956-05CB-9922-71E4FE226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EA562-A920-CFEF-831A-E30C5FE4E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89380-A760-469D-8B8F-6C887AA5F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8E9E8-549D-4C8C-A1D4-B4DB7010070F}" type="datetimeFigureOut">
              <a:rPr lang="en-US" smtClean="0"/>
              <a:t>8/13/2025</a:t>
            </a:fld>
            <a:endParaRPr lang="en-US"/>
          </a:p>
        </p:txBody>
      </p:sp>
      <p:sp>
        <p:nvSpPr>
          <p:cNvPr id="5" name="Footer Placeholder 4">
            <a:extLst>
              <a:ext uri="{FF2B5EF4-FFF2-40B4-BE49-F238E27FC236}">
                <a16:creationId xmlns:a16="http://schemas.microsoft.com/office/drawing/2014/main" id="{212165E2-BAF6-3D5F-DDAE-3ADF12869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1245AB-2B66-CD1F-185C-F48EC4AA3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589891-0C43-4F4F-8FE6-5B4D239534D6}" type="slidenum">
              <a:rPr lang="en-US" smtClean="0"/>
              <a:t>‹#›</a:t>
            </a:fld>
            <a:endParaRPr lang="en-US"/>
          </a:p>
        </p:txBody>
      </p:sp>
    </p:spTree>
    <p:extLst>
      <p:ext uri="{BB962C8B-B14F-4D97-AF65-F5344CB8AC3E}">
        <p14:creationId xmlns:p14="http://schemas.microsoft.com/office/powerpoint/2010/main" val="727865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org/resources/blog/purpose-five-scrum-events" TargetMode="External"/><Relationship Id="rId2" Type="http://schemas.openxmlformats.org/officeDocument/2006/relationships/hyperlink" Target="https://www.easyagile.com/blog/daily-scru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314BA-2BC2-1E11-71B4-5CC595082AF4}"/>
              </a:ext>
            </a:extLst>
          </p:cNvPr>
          <p:cNvSpPr>
            <a:spLocks noGrp="1"/>
          </p:cNvSpPr>
          <p:nvPr>
            <p:ph type="ctrTitle"/>
          </p:nvPr>
        </p:nvSpPr>
        <p:spPr>
          <a:xfrm>
            <a:off x="1152653" y="391886"/>
            <a:ext cx="4036334" cy="2387600"/>
          </a:xfrm>
        </p:spPr>
        <p:txBody>
          <a:bodyPr anchor="t">
            <a:normAutofit fontScale="90000"/>
          </a:bodyPr>
          <a:lstStyle/>
          <a:p>
            <a:pPr algn="l"/>
            <a:br>
              <a:rPr lang="en-US" sz="5400" dirty="0"/>
            </a:br>
            <a:r>
              <a:rPr lang="en-US" sz="5400" dirty="0"/>
              <a:t>The Scrum-Agile Approach</a:t>
            </a:r>
          </a:p>
        </p:txBody>
      </p:sp>
      <p:sp>
        <p:nvSpPr>
          <p:cNvPr id="3" name="Subtitle 2">
            <a:extLst>
              <a:ext uri="{FF2B5EF4-FFF2-40B4-BE49-F238E27FC236}">
                <a16:creationId xmlns:a16="http://schemas.microsoft.com/office/drawing/2014/main" id="{C53F1BF0-3F1E-7443-3723-26918F57ED2A}"/>
              </a:ext>
            </a:extLst>
          </p:cNvPr>
          <p:cNvSpPr>
            <a:spLocks noGrp="1"/>
          </p:cNvSpPr>
          <p:nvPr>
            <p:ph type="subTitle" idx="1"/>
          </p:nvPr>
        </p:nvSpPr>
        <p:spPr>
          <a:xfrm>
            <a:off x="1190499" y="2497873"/>
            <a:ext cx="4036333" cy="2950071"/>
          </a:xfrm>
        </p:spPr>
        <p:txBody>
          <a:bodyPr anchor="b">
            <a:normAutofit/>
          </a:bodyPr>
          <a:lstStyle/>
          <a:p>
            <a:pPr algn="l"/>
            <a:r>
              <a:rPr lang="en-US" sz="2000" dirty="0"/>
              <a:t>The SNHU Travel Experience</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Presenter: Jeff Levine</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computer&#10;&#10;AI-generated content may be incorrect.">
            <a:extLst>
              <a:ext uri="{FF2B5EF4-FFF2-40B4-BE49-F238E27FC236}">
                <a16:creationId xmlns:a16="http://schemas.microsoft.com/office/drawing/2014/main" id="{61E5AF0C-E94E-B5C0-B409-BF91F07BC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351303"/>
            <a:ext cx="5536001" cy="4096641"/>
          </a:xfrm>
          <a:prstGeom prst="rect">
            <a:avLst/>
          </a:prstGeom>
        </p:spPr>
      </p:pic>
    </p:spTree>
    <p:extLst>
      <p:ext uri="{BB962C8B-B14F-4D97-AF65-F5344CB8AC3E}">
        <p14:creationId xmlns:p14="http://schemas.microsoft.com/office/powerpoint/2010/main" val="392830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33857-8BAA-A67E-36A1-E9F8D5048453}"/>
              </a:ext>
            </a:extLst>
          </p:cNvPr>
          <p:cNvSpPr>
            <a:spLocks noGrp="1"/>
          </p:cNvSpPr>
          <p:nvPr>
            <p:ph type="title"/>
          </p:nvPr>
        </p:nvSpPr>
        <p:spPr>
          <a:xfrm>
            <a:off x="1151434" y="280648"/>
            <a:ext cx="10066122" cy="1298448"/>
          </a:xfrm>
        </p:spPr>
        <p:txBody>
          <a:bodyPr anchor="b">
            <a:normAutofit/>
          </a:bodyPr>
          <a:lstStyle/>
          <a:p>
            <a:r>
              <a:rPr lang="en-US" sz="4800" dirty="0"/>
              <a:t>The Scrum Team – Who’s who?</a:t>
            </a:r>
          </a:p>
        </p:txBody>
      </p:sp>
      <p:sp>
        <p:nvSpPr>
          <p:cNvPr id="2058" name="Rectangle 205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55357-2839-081D-43C4-3B279FCADB6C}"/>
              </a:ext>
            </a:extLst>
          </p:cNvPr>
          <p:cNvSpPr>
            <a:spLocks noGrp="1"/>
          </p:cNvSpPr>
          <p:nvPr>
            <p:ph idx="1"/>
          </p:nvPr>
        </p:nvSpPr>
        <p:spPr>
          <a:xfrm>
            <a:off x="492327" y="2458145"/>
            <a:ext cx="5045779" cy="4053029"/>
          </a:xfrm>
        </p:spPr>
        <p:txBody>
          <a:bodyPr anchor="ctr">
            <a:normAutofit lnSpcReduction="10000"/>
          </a:bodyPr>
          <a:lstStyle/>
          <a:p>
            <a:endParaRPr lang="en-US" sz="1800" b="1" dirty="0"/>
          </a:p>
          <a:p>
            <a:r>
              <a:rPr lang="en-US" sz="1800" b="1" dirty="0"/>
              <a:t>Product Owner:</a:t>
            </a:r>
            <a:r>
              <a:rPr lang="en-US" sz="1800" dirty="0"/>
              <a:t> The voice of the customer and business. They are responsible for defining and prioritizing the Product Backlog to maximize the value of the product. They make the final decisions on what gets built.</a:t>
            </a:r>
          </a:p>
          <a:p>
            <a:r>
              <a:rPr lang="en-US" sz="1800" b="1" dirty="0"/>
              <a:t>Scrum Master:</a:t>
            </a:r>
            <a:r>
              <a:rPr lang="en-US" sz="1800" dirty="0"/>
              <a:t> A facilitator who coaches the team and removes impediments. They ensure the team follows Scrum principles and processes, directs meetings, and protects the team from distractions.</a:t>
            </a:r>
          </a:p>
          <a:p>
            <a:r>
              <a:rPr lang="en-US" sz="1800" b="1" dirty="0"/>
              <a:t>Development Team:</a:t>
            </a:r>
            <a:r>
              <a:rPr lang="en-US" sz="1800" dirty="0"/>
              <a:t> The developers, designers, and testers who build the product. Collectively responsible for providing incremental deliverables for each sprint.</a:t>
            </a:r>
          </a:p>
          <a:p>
            <a:endParaRPr lang="en-US" sz="1600" dirty="0"/>
          </a:p>
        </p:txBody>
      </p:sp>
      <p:pic>
        <p:nvPicPr>
          <p:cNvPr id="2051" name="Picture 3">
            <a:extLst>
              <a:ext uri="{FF2B5EF4-FFF2-40B4-BE49-F238E27FC236}">
                <a16:creationId xmlns:a16="http://schemas.microsoft.com/office/drawing/2014/main" id="{C855026D-93AE-E99C-4B8D-DC0E23DF14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5024" y="2484255"/>
            <a:ext cx="4903292" cy="3714244"/>
          </a:xfrm>
          <a:prstGeom prst="rect">
            <a:avLst/>
          </a:prstGeom>
          <a:noFill/>
          <a:extLst>
            <a:ext uri="{909E8E84-426E-40DD-AFC4-6F175D3DCCD1}">
              <a14:hiddenFill xmlns:a14="http://schemas.microsoft.com/office/drawing/2010/main">
                <a:solidFill>
                  <a:srgbClr val="FFFFFF"/>
                </a:solidFill>
              </a14:hiddenFill>
            </a:ext>
          </a:extLst>
        </p:spPr>
      </p:pic>
      <p:sp>
        <p:nvSpPr>
          <p:cNvPr id="2062" name="Rectangle 206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1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54689-F6E9-5C05-D126-65EE0B418203}"/>
              </a:ext>
            </a:extLst>
          </p:cNvPr>
          <p:cNvSpPr>
            <a:spLocks noGrp="1"/>
          </p:cNvSpPr>
          <p:nvPr>
            <p:ph type="title"/>
          </p:nvPr>
        </p:nvSpPr>
        <p:spPr>
          <a:xfrm>
            <a:off x="1062938" y="569727"/>
            <a:ext cx="10066122" cy="1298448"/>
          </a:xfrm>
        </p:spPr>
        <p:txBody>
          <a:bodyPr anchor="b">
            <a:noAutofit/>
          </a:bodyPr>
          <a:lstStyle/>
          <a:p>
            <a:r>
              <a:rPr lang="en-US" sz="4800" dirty="0"/>
              <a:t>The Agile SDLC: An Iterative and Incremental Approach</a:t>
            </a:r>
          </a:p>
        </p:txBody>
      </p:sp>
      <p:sp>
        <p:nvSpPr>
          <p:cNvPr id="3082" name="Rectangle 308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4218182-9158-1100-B52C-8E67942B4C11}"/>
              </a:ext>
            </a:extLst>
          </p:cNvPr>
          <p:cNvSpPr>
            <a:spLocks noGrp="1" noChangeArrowheads="1"/>
          </p:cNvSpPr>
          <p:nvPr>
            <p:ph idx="1"/>
          </p:nvPr>
        </p:nvSpPr>
        <p:spPr bwMode="auto">
          <a:xfrm>
            <a:off x="367120" y="2598483"/>
            <a:ext cx="5324561"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indent="0">
              <a:buNone/>
            </a:pPr>
            <a:r>
              <a:rPr lang="en-US" sz="1800" dirty="0"/>
              <a:t>Unlike traditional models, Agile treats the SDLC as a continuous cycle of short iterations called </a:t>
            </a:r>
            <a:r>
              <a:rPr lang="en-US" sz="1800" b="1" dirty="0"/>
              <a:t>Sprints</a:t>
            </a:r>
            <a:r>
              <a:rPr lang="en-US" sz="1800" dirty="0"/>
              <a:t>.</a:t>
            </a:r>
          </a:p>
          <a:p>
            <a:r>
              <a:rPr lang="en-US" sz="1800" b="1" dirty="0"/>
              <a:t>Planning:</a:t>
            </a:r>
            <a:r>
              <a:rPr lang="en-US" sz="1800" dirty="0"/>
              <a:t> At the start of a sprint, the team collaborates to select user stories from the Product Backlog and defines what can be completed in the sprint.</a:t>
            </a:r>
          </a:p>
          <a:p>
            <a:r>
              <a:rPr lang="en-US" sz="1800" b="1" dirty="0"/>
              <a:t>Execution:</a:t>
            </a:r>
            <a:r>
              <a:rPr lang="en-US" sz="1800" dirty="0"/>
              <a:t> The team works on the selected user stories, with daily check-ins (</a:t>
            </a:r>
            <a:r>
              <a:rPr lang="en-US" sz="1800" b="1" dirty="0"/>
              <a:t>Daily Scrums</a:t>
            </a:r>
            <a:r>
              <a:rPr lang="en-US" sz="1800" dirty="0"/>
              <a:t>) to track progress and address blockers.</a:t>
            </a:r>
          </a:p>
          <a:p>
            <a:r>
              <a:rPr lang="en-US" sz="1800" b="1" dirty="0"/>
              <a:t>Review &amp; Retrospective:</a:t>
            </a:r>
            <a:r>
              <a:rPr lang="en-US" sz="1800" dirty="0"/>
              <a:t> At the end of the sprint, the team demonstrates the finished work to stakeholders (</a:t>
            </a:r>
            <a:r>
              <a:rPr lang="en-US" sz="1800" b="1" dirty="0"/>
              <a:t>Sprint Review</a:t>
            </a:r>
            <a:r>
              <a:rPr lang="en-US" sz="1800" dirty="0"/>
              <a:t>) and then reflects on how to improve the process for the next sprint (</a:t>
            </a:r>
            <a:r>
              <a:rPr lang="en-US" sz="1800" b="1" dirty="0"/>
              <a:t>Sprint Retrospective</a:t>
            </a:r>
            <a:r>
              <a:rPr lang="en-US" sz="1800" dirty="0"/>
              <a:t>).</a:t>
            </a:r>
          </a:p>
        </p:txBody>
      </p:sp>
      <p:pic>
        <p:nvPicPr>
          <p:cNvPr id="3075" name="Picture 3">
            <a:extLst>
              <a:ext uri="{FF2B5EF4-FFF2-40B4-BE49-F238E27FC236}">
                <a16:creationId xmlns:a16="http://schemas.microsoft.com/office/drawing/2014/main" id="{AECA8EEF-86F4-0B8C-3832-9D9D8E43FA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7026" y="2984778"/>
            <a:ext cx="5911952" cy="3325472"/>
          </a:xfrm>
          <a:prstGeom prst="rect">
            <a:avLst/>
          </a:prstGeom>
          <a:noFill/>
          <a:extLst>
            <a:ext uri="{909E8E84-426E-40DD-AFC4-6F175D3DCCD1}">
              <a14:hiddenFill xmlns:a14="http://schemas.microsoft.com/office/drawing/2010/main">
                <a:solidFill>
                  <a:srgbClr val="FFFFFF"/>
                </a:solidFill>
              </a14:hiddenFill>
            </a:ext>
          </a:extLst>
        </p:spPr>
      </p:pic>
      <p:sp>
        <p:nvSpPr>
          <p:cNvPr id="3086" name="Rectangle 308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49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15098-ED4F-B797-B90A-AAFB0CF675D0}"/>
              </a:ext>
            </a:extLst>
          </p:cNvPr>
          <p:cNvSpPr>
            <a:spLocks noGrp="1"/>
          </p:cNvSpPr>
          <p:nvPr>
            <p:ph type="title"/>
          </p:nvPr>
        </p:nvSpPr>
        <p:spPr>
          <a:xfrm>
            <a:off x="1062938" y="410524"/>
            <a:ext cx="10066122" cy="1298448"/>
          </a:xfrm>
        </p:spPr>
        <p:txBody>
          <a:bodyPr anchor="b">
            <a:normAutofit/>
          </a:bodyPr>
          <a:lstStyle/>
          <a:p>
            <a:r>
              <a:rPr lang="en-US" sz="4800" dirty="0"/>
              <a:t>Waterfall vs. Agile</a:t>
            </a:r>
          </a:p>
        </p:txBody>
      </p:sp>
      <p:sp>
        <p:nvSpPr>
          <p:cNvPr id="4116" name="Rectangle 41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9B5E0-B5D0-0F75-3B3C-1B0C241F32DE}"/>
              </a:ext>
            </a:extLst>
          </p:cNvPr>
          <p:cNvSpPr>
            <a:spLocks noGrp="1"/>
          </p:cNvSpPr>
          <p:nvPr>
            <p:ph idx="1"/>
          </p:nvPr>
        </p:nvSpPr>
        <p:spPr>
          <a:xfrm>
            <a:off x="252144" y="2295145"/>
            <a:ext cx="6628710" cy="3886052"/>
          </a:xfrm>
          <a:prstGeom prst="rect">
            <a:avLst/>
          </a:prstGeom>
        </p:spPr>
        <p:txBody>
          <a:bodyPr anchor="ctr">
            <a:noAutofit/>
          </a:bodyPr>
          <a:lstStyle/>
          <a:p>
            <a:pPr marL="0" indent="0">
              <a:buNone/>
            </a:pPr>
            <a:r>
              <a:rPr lang="en-US" sz="1800" dirty="0"/>
              <a:t>The Waterfall model is a linear, sequential approach where each phase must be completed before the next one begins.</a:t>
            </a:r>
          </a:p>
          <a:p>
            <a:r>
              <a:rPr lang="en-US" sz="1800" b="1" dirty="0"/>
              <a:t>Waterfall Approach:</a:t>
            </a:r>
            <a:r>
              <a:rPr lang="en-US" sz="1800" dirty="0"/>
              <a:t> In a Waterfall model, a change in requirements after the initial design phase (e.g., getting a new wireframe) would be a major, costly disruption. The entire project would likely need to go through a formal change request process, leading to a re-evaluation of the entire project plan, new documentation, and significant delays.</a:t>
            </a:r>
          </a:p>
          <a:p>
            <a:pPr marL="0" indent="0">
              <a:buNone/>
            </a:pPr>
            <a:r>
              <a:rPr lang="en-US" sz="1800"/>
              <a:t>With </a:t>
            </a:r>
            <a:r>
              <a:rPr lang="en-US" sz="1800" dirty="0"/>
              <a:t>our SNHU Travel project, the new wireframe was handled smoothly. The change was identified by the Tester, discussed with the Product Owner, and incorporated into a future sprint's plan. This was done without stopping the current sprint's work, proving the flexibility of Agile.</a:t>
            </a:r>
          </a:p>
        </p:txBody>
      </p:sp>
      <p:pic>
        <p:nvPicPr>
          <p:cNvPr id="4098" name="Picture 2" descr="A diagram of a agile process&#10;&#10;AI-generated content may be incorrect.">
            <a:extLst>
              <a:ext uri="{FF2B5EF4-FFF2-40B4-BE49-F238E27FC236}">
                <a16:creationId xmlns:a16="http://schemas.microsoft.com/office/drawing/2014/main" id="{27DF8D7E-D14B-7574-FA65-DD1D8C9D6E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84"/>
          <a:stretch>
            <a:fillRect/>
          </a:stretch>
        </p:blipFill>
        <p:spPr bwMode="auto">
          <a:xfrm>
            <a:off x="6880854" y="2889076"/>
            <a:ext cx="4436470" cy="2516761"/>
          </a:xfrm>
          <a:prstGeom prst="rect">
            <a:avLst/>
          </a:prstGeom>
          <a:noFill/>
          <a:extLst>
            <a:ext uri="{909E8E84-426E-40DD-AFC4-6F175D3DCCD1}">
              <a14:hiddenFill xmlns:a14="http://schemas.microsoft.com/office/drawing/2010/main">
                <a:solidFill>
                  <a:srgbClr val="FFFFFF"/>
                </a:solidFill>
              </a14:hiddenFill>
            </a:ext>
          </a:extLst>
        </p:spPr>
      </p:pic>
      <p:sp>
        <p:nvSpPr>
          <p:cNvPr id="4120" name="Rectangle 41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53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7BEFC-4A24-5E4E-EB0A-209F2EA424D8}"/>
              </a:ext>
            </a:extLst>
          </p:cNvPr>
          <p:cNvSpPr>
            <a:spLocks noGrp="1"/>
          </p:cNvSpPr>
          <p:nvPr>
            <p:ph type="title"/>
          </p:nvPr>
        </p:nvSpPr>
        <p:spPr>
          <a:xfrm>
            <a:off x="1023158" y="507688"/>
            <a:ext cx="9236700" cy="1188950"/>
          </a:xfrm>
        </p:spPr>
        <p:txBody>
          <a:bodyPr anchor="b">
            <a:normAutofit/>
          </a:bodyPr>
          <a:lstStyle/>
          <a:p>
            <a:r>
              <a:rPr lang="en-US" sz="4800" dirty="0"/>
              <a:t>What to choose?</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9AFB6184-8FD2-DEF1-A695-C329A36D6450}"/>
              </a:ext>
            </a:extLst>
          </p:cNvPr>
          <p:cNvSpPr>
            <a:spLocks noGrp="1" noChangeArrowheads="1"/>
          </p:cNvSpPr>
          <p:nvPr>
            <p:ph idx="1"/>
          </p:nvPr>
        </p:nvSpPr>
        <p:spPr bwMode="auto">
          <a:xfrm>
            <a:off x="345688" y="2319455"/>
            <a:ext cx="10591640" cy="3715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effectLst/>
                <a:latin typeface="Arial" panose="020B0604020202020204" pitchFamily="34" charset="0"/>
              </a:rPr>
              <a:t>The choice between Waterfall and Agile depends on several key factors:</a:t>
            </a: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 Requirement Clarity:</a:t>
            </a:r>
            <a:r>
              <a:rPr kumimoji="0" lang="en-US" altLang="en-US" sz="1800" b="0" i="0" u="none" strike="noStrike" cap="none" normalizeH="0" baseline="0" dirty="0">
                <a:ln>
                  <a:noFill/>
                </a:ln>
                <a:effectLst/>
                <a:latin typeface="Arial" panose="020B0604020202020204" pitchFamily="34" charset="0"/>
              </a:rPr>
              <a:t> Waterfall is best when requirements are extremely stable and well-defined from the start. Agile is better for projects where requirements are likely to change or are initially unclear, like with our SNHU Travel project.</a:t>
            </a: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 Customer Involvement:</a:t>
            </a:r>
            <a:r>
              <a:rPr kumimoji="0" lang="en-US" altLang="en-US" sz="1800" b="0" i="0" u="none" strike="noStrike" cap="none" normalizeH="0" baseline="0" dirty="0">
                <a:ln>
                  <a:noFill/>
                </a:ln>
                <a:effectLst/>
                <a:latin typeface="Arial" panose="020B0604020202020204" pitchFamily="34" charset="0"/>
              </a:rPr>
              <a:t> Agile requires and thrives on high customer and stakeholder involvement throughout the process. Waterfall typically involves the customer at the beginning and the end.</a:t>
            </a: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 Project Size and Complexity:</a:t>
            </a:r>
            <a:r>
              <a:rPr kumimoji="0" lang="en-US" altLang="en-US" sz="1800" b="0" i="0" u="none" strike="noStrike" cap="none" normalizeH="0" baseline="0" dirty="0">
                <a:ln>
                  <a:noFill/>
                </a:ln>
                <a:effectLst/>
                <a:latin typeface="Arial" panose="020B0604020202020204" pitchFamily="34" charset="0"/>
              </a:rPr>
              <a:t> Waterfall is sometimes used for small, simple projects with clear scopes. Agile is highly effective for complex projects that require continuous feedback and adaptation to succeed.</a:t>
            </a: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effectLst/>
                <a:latin typeface="Arial" panose="020B0604020202020204" pitchFamily="34" charset="0"/>
              </a:rPr>
              <a:t>Our experience shows that for a new, customer-facing product with evolving needs, the iterative and collaborative nature of Agile is a far superior approach to the rigid, linear nature of Waterfall.</a:t>
            </a:r>
          </a:p>
        </p:txBody>
      </p:sp>
    </p:spTree>
    <p:extLst>
      <p:ext uri="{BB962C8B-B14F-4D97-AF65-F5344CB8AC3E}">
        <p14:creationId xmlns:p14="http://schemas.microsoft.com/office/powerpoint/2010/main" val="193131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E5B8C-B04A-B463-08C6-CA67B3DBC341}"/>
              </a:ext>
            </a:extLst>
          </p:cNvPr>
          <p:cNvSpPr>
            <a:spLocks noGrp="1"/>
          </p:cNvSpPr>
          <p:nvPr>
            <p:ph type="title"/>
          </p:nvPr>
        </p:nvSpPr>
        <p:spPr>
          <a:xfrm>
            <a:off x="808638" y="386930"/>
            <a:ext cx="9236700" cy="1188950"/>
          </a:xfrm>
        </p:spPr>
        <p:txBody>
          <a:bodyPr anchor="b">
            <a:normAutofit/>
          </a:bodyPr>
          <a:lstStyle/>
          <a:p>
            <a:r>
              <a:rPr lang="en-US" sz="5400"/>
              <a:t>References</a:t>
            </a:r>
          </a:p>
        </p:txBody>
      </p:sp>
      <p:grpSp>
        <p:nvGrpSpPr>
          <p:cNvPr id="36" name="Group 3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070D4-DDCF-25D6-9440-5FFC619A7E06}"/>
              </a:ext>
            </a:extLst>
          </p:cNvPr>
          <p:cNvSpPr>
            <a:spLocks noGrp="1"/>
          </p:cNvSpPr>
          <p:nvPr>
            <p:ph idx="1"/>
          </p:nvPr>
        </p:nvSpPr>
        <p:spPr>
          <a:xfrm>
            <a:off x="793660" y="2599509"/>
            <a:ext cx="10143668" cy="3435531"/>
          </a:xfrm>
        </p:spPr>
        <p:txBody>
          <a:bodyPr anchor="ctr">
            <a:normAutofit/>
          </a:bodyPr>
          <a:lstStyle/>
          <a:p>
            <a:r>
              <a:rPr lang="en-US" sz="2400" dirty="0"/>
              <a:t>	Cobb, C G. (2015). </a:t>
            </a:r>
            <a:r>
              <a:rPr lang="en-US" sz="2400" i="1" dirty="0"/>
              <a:t>The Project Manager’s Guide to Mastering Agile: Principles and Practices for an Adaptive Approach. </a:t>
            </a:r>
            <a:r>
              <a:rPr lang="en-US" sz="2400" dirty="0"/>
              <a:t>Wiley. </a:t>
            </a:r>
          </a:p>
          <a:p>
            <a:r>
              <a:rPr lang="en-US" sz="2400" dirty="0"/>
              <a:t>	Iordanidis, J. (2024, August 25). Daily Scrum: Best Practices and Pitfalls to Avoid. Agile Best Practices. </a:t>
            </a:r>
            <a:r>
              <a:rPr lang="en-US" sz="2400" u="sng" dirty="0">
                <a:hlinkClick r:id="rId2"/>
              </a:rPr>
              <a:t>https://www.easyagile.com/blog/daily-scrum</a:t>
            </a:r>
            <a:endParaRPr lang="en-US" sz="2400" dirty="0"/>
          </a:p>
          <a:p>
            <a:r>
              <a:rPr lang="en-US" sz="2400" dirty="0"/>
              <a:t>	Iqbal, M. (2022, May 31). The Purpose of the Five Scrum Events. </a:t>
            </a:r>
            <a:r>
              <a:rPr lang="en-US" sz="2400" u="sng" dirty="0">
                <a:hlinkClick r:id="rId3"/>
              </a:rPr>
              <a:t>https://www.scrum.org/resources/blog/purpose-five-scrum-events</a:t>
            </a:r>
            <a:endParaRPr lang="en-US" sz="2400" dirty="0"/>
          </a:p>
          <a:p>
            <a:r>
              <a:rPr lang="en-US" sz="2400" dirty="0"/>
              <a:t>          Blake, S (2021, December 8). Agile vs Waterfall: The Pros and Cons of Each Methodology. </a:t>
            </a:r>
            <a:r>
              <a:rPr lang="en-US" sz="2400" u="sng" dirty="0">
                <a:hlinkClick r:id="rId2"/>
              </a:rPr>
              <a:t>https://www.easyagile.com/blog/daily-scrum</a:t>
            </a:r>
            <a:endParaRPr lang="en-US" sz="2400" dirty="0"/>
          </a:p>
          <a:p>
            <a:endParaRPr lang="en-US" sz="2400" dirty="0"/>
          </a:p>
        </p:txBody>
      </p:sp>
    </p:spTree>
    <p:extLst>
      <p:ext uri="{BB962C8B-B14F-4D97-AF65-F5344CB8AC3E}">
        <p14:creationId xmlns:p14="http://schemas.microsoft.com/office/powerpoint/2010/main" val="1715367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667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 The Scrum-Agile Approach</vt:lpstr>
      <vt:lpstr>The Scrum Team – Who’s who?</vt:lpstr>
      <vt:lpstr>The Agile SDLC: An Iterative and Incremental Approach</vt:lpstr>
      <vt:lpstr>Waterfall vs. Agile</vt:lpstr>
      <vt:lpstr>What to choose?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 Levine</dc:creator>
  <cp:lastModifiedBy>Jeff Levine</cp:lastModifiedBy>
  <cp:revision>1</cp:revision>
  <dcterms:created xsi:type="dcterms:W3CDTF">2025-08-13T18:54:48Z</dcterms:created>
  <dcterms:modified xsi:type="dcterms:W3CDTF">2025-08-13T19:36:23Z</dcterms:modified>
</cp:coreProperties>
</file>