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5F53BB-E2DE-4928-AD3E-010EE24B6CE7}">
  <a:tblStyle styleId="{355F53BB-E2DE-4928-AD3E-010EE24B6C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c6d00010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dc6d000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dc6d00010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3dc6d000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dc6d00010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dc6d000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97d2c4b1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e97d2c4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dcd4a0d14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dcd4a0d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dfa4116c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ddfa4116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97d2c4b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3e97d2c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97d2c4b1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97d2c4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e97d2c4b1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e97d2c4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97d2c4b1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97d2c4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c5eda2d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dc5eda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c5eda2d9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dc5eda2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dcd4a0d14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Google Shape;93;g3dcd4a0d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Home try on’s to purchase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dc5eda2d9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dc5eda2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e97d2c4b1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e97d2c4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0225"/>
            <a:ext cx="8520600" cy="2052600"/>
          </a:xfrm>
          <a:prstGeom prst="rect">
            <a:avLst/>
          </a:prstGeom>
        </p:spPr>
        <p:txBody>
          <a:bodyPr anchorCtr="0" anchor="b"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t/>
            </a:r>
            <a:endParaRPr sz="2300">
              <a:solidFill>
                <a:srgbClr val="FFFFFF"/>
              </a:solidFill>
              <a:latin typeface="Roboto"/>
              <a:ea typeface="Roboto"/>
              <a:cs typeface="Roboto"/>
              <a:sym typeface="Roboto"/>
            </a:endParaRPr>
          </a:p>
          <a:p>
            <a:pPr indent="0" lvl="0" marL="0" rtl="0" algn="l">
              <a:spcBef>
                <a:spcPts val="600"/>
              </a:spcBef>
              <a:spcAft>
                <a:spcPts val="0"/>
              </a:spcAft>
              <a:buNone/>
            </a:pPr>
            <a:r>
              <a:rPr lang="en" sz="4800"/>
              <a:t>Funnels with Warby Parker</a:t>
            </a:r>
            <a:endParaRPr sz="4800"/>
          </a:p>
        </p:txBody>
      </p:sp>
      <p:sp>
        <p:nvSpPr>
          <p:cNvPr id="55" name="Google Shape;55;p13"/>
          <p:cNvSpPr txBox="1"/>
          <p:nvPr>
            <p:ph idx="1" type="subTitle"/>
          </p:nvPr>
        </p:nvSpPr>
        <p:spPr>
          <a:xfrm>
            <a:off x="311700" y="2442825"/>
            <a:ext cx="8520600" cy="23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SQL from Scratch</a:t>
            </a:r>
            <a:endParaRPr/>
          </a:p>
          <a:p>
            <a:pPr indent="0" lvl="0" marL="0" rtl="0" algn="l">
              <a:spcBef>
                <a:spcPts val="0"/>
              </a:spcBef>
              <a:spcAft>
                <a:spcPts val="0"/>
              </a:spcAft>
              <a:buNone/>
            </a:pPr>
            <a:r>
              <a:rPr lang="en"/>
              <a:t>Jamaal Lewis</a:t>
            </a:r>
            <a:endParaRPr/>
          </a:p>
          <a:p>
            <a:pPr indent="0" lvl="0" marL="0" algn="l">
              <a:spcBef>
                <a:spcPts val="0"/>
              </a:spcBef>
              <a:spcAft>
                <a:spcPts val="0"/>
              </a:spcAft>
              <a:buNone/>
            </a:pPr>
            <a:r>
              <a:rPr lang="en"/>
              <a:t>07/30/2018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987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the column name?</a:t>
            </a:r>
            <a:endParaRPr/>
          </a:p>
        </p:txBody>
      </p:sp>
      <p:sp>
        <p:nvSpPr>
          <p:cNvPr id="113" name="Google Shape;113;p22"/>
          <p:cNvSpPr txBox="1"/>
          <p:nvPr>
            <p:ph idx="1" type="body"/>
          </p:nvPr>
        </p:nvSpPr>
        <p:spPr>
          <a:xfrm>
            <a:off x="311700" y="1017725"/>
            <a:ext cx="5322900" cy="104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Once again, by using SELECT, FROM and LIMIT, we are able to create a funnel and find out what all the columns are in each table.</a:t>
            </a:r>
            <a:endParaRPr>
              <a:solidFill>
                <a:srgbClr val="FFFFFF"/>
              </a:solidFill>
            </a:endParaRPr>
          </a:p>
          <a:p>
            <a:pPr indent="0" lvl="0" marL="0">
              <a:spcBef>
                <a:spcPts val="160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311700" y="2065293"/>
            <a:ext cx="5215425" cy="2503581"/>
          </a:xfrm>
          <a:prstGeom prst="rect">
            <a:avLst/>
          </a:prstGeom>
          <a:noFill/>
          <a:ln>
            <a:noFill/>
          </a:ln>
        </p:spPr>
      </p:pic>
      <p:pic>
        <p:nvPicPr>
          <p:cNvPr id="115" name="Google Shape;115;p22"/>
          <p:cNvPicPr preferRelativeResize="0"/>
          <p:nvPr/>
        </p:nvPicPr>
        <p:blipFill>
          <a:blip r:embed="rId4">
            <a:alphaModFix/>
          </a:blip>
          <a:stretch>
            <a:fillRect/>
          </a:stretch>
        </p:blipFill>
        <p:spPr>
          <a:xfrm>
            <a:off x="5679525" y="1017725"/>
            <a:ext cx="3312074" cy="35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53825"/>
            <a:ext cx="8520600" cy="6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LEFT JOIN in a Funnel</a:t>
            </a:r>
            <a:endParaRPr/>
          </a:p>
        </p:txBody>
      </p:sp>
      <p:sp>
        <p:nvSpPr>
          <p:cNvPr id="121" name="Google Shape;121;p23"/>
          <p:cNvSpPr txBox="1"/>
          <p:nvPr>
            <p:ph idx="1" type="body"/>
          </p:nvPr>
        </p:nvSpPr>
        <p:spPr>
          <a:xfrm>
            <a:off x="311700" y="1050075"/>
            <a:ext cx="8520600" cy="894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latin typeface="Roboto"/>
                <a:ea typeface="Roboto"/>
                <a:cs typeface="Roboto"/>
                <a:sym typeface="Roboto"/>
              </a:rPr>
              <a:t>The LEFT JOIN returns all records from the left table (table 1) and the matched records from the right table (table 2). The result is NULL from the right side, if there is no match.</a:t>
            </a:r>
            <a:endParaRPr>
              <a:solidFill>
                <a:srgbClr val="FFFFFF"/>
              </a:solidFill>
              <a:latin typeface="Roboto"/>
              <a:ea typeface="Roboto"/>
              <a:cs typeface="Roboto"/>
              <a:sym typeface="Roboto"/>
            </a:endParaRPr>
          </a:p>
        </p:txBody>
      </p:sp>
      <p:pic>
        <p:nvPicPr>
          <p:cNvPr id="122" name="Google Shape;122;p23"/>
          <p:cNvPicPr preferRelativeResize="0"/>
          <p:nvPr/>
        </p:nvPicPr>
        <p:blipFill>
          <a:blip r:embed="rId3">
            <a:alphaModFix/>
          </a:blip>
          <a:stretch>
            <a:fillRect/>
          </a:stretch>
        </p:blipFill>
        <p:spPr>
          <a:xfrm>
            <a:off x="4753425" y="2064425"/>
            <a:ext cx="4238176" cy="2926775"/>
          </a:xfrm>
          <a:prstGeom prst="rect">
            <a:avLst/>
          </a:prstGeom>
          <a:noFill/>
          <a:ln>
            <a:noFill/>
          </a:ln>
        </p:spPr>
      </p:pic>
      <p:pic>
        <p:nvPicPr>
          <p:cNvPr id="123" name="Google Shape;123;p23"/>
          <p:cNvPicPr preferRelativeResize="0"/>
          <p:nvPr/>
        </p:nvPicPr>
        <p:blipFill>
          <a:blip r:embed="rId4">
            <a:alphaModFix/>
          </a:blip>
          <a:stretch>
            <a:fillRect/>
          </a:stretch>
        </p:blipFill>
        <p:spPr>
          <a:xfrm>
            <a:off x="311700" y="2064425"/>
            <a:ext cx="4448625" cy="292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01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Analyzing data in several ways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311700" y="1152475"/>
            <a:ext cx="4637700" cy="3416400"/>
          </a:xfrm>
          <a:prstGeom prst="rect">
            <a:avLst/>
          </a:prstGeom>
          <a:noFill/>
          <a:ln>
            <a:noFill/>
          </a:ln>
        </p:spPr>
      </p:pic>
      <p:pic>
        <p:nvPicPr>
          <p:cNvPr id="131" name="Google Shape;131;p24"/>
          <p:cNvPicPr preferRelativeResize="0"/>
          <p:nvPr/>
        </p:nvPicPr>
        <p:blipFill>
          <a:blip r:embed="rId4">
            <a:alphaModFix/>
          </a:blip>
          <a:stretch>
            <a:fillRect/>
          </a:stretch>
        </p:blipFill>
        <p:spPr>
          <a:xfrm>
            <a:off x="5046450" y="1152475"/>
            <a:ext cx="3882900" cy="866775"/>
          </a:xfrm>
          <a:prstGeom prst="rect">
            <a:avLst/>
          </a:prstGeom>
          <a:noFill/>
          <a:ln>
            <a:noFill/>
          </a:ln>
        </p:spPr>
      </p:pic>
      <p:sp>
        <p:nvSpPr>
          <p:cNvPr id="132" name="Google Shape;132;p24"/>
          <p:cNvSpPr txBox="1"/>
          <p:nvPr/>
        </p:nvSpPr>
        <p:spPr>
          <a:xfrm>
            <a:off x="5046450" y="2019250"/>
            <a:ext cx="3882900" cy="254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Using the WITH statement, we’re able to find overall conversion rate.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257800" y="3957600"/>
            <a:ext cx="8520600" cy="5175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1800"/>
              <a:t>The most common type of purchase was Women’s Style frames at $95</a:t>
            </a:r>
            <a:endParaRPr sz="1800"/>
          </a:p>
        </p:txBody>
      </p:sp>
      <p:pic>
        <p:nvPicPr>
          <p:cNvPr id="138" name="Google Shape;138;p25"/>
          <p:cNvPicPr preferRelativeResize="0"/>
          <p:nvPr/>
        </p:nvPicPr>
        <p:blipFill>
          <a:blip r:embed="rId3">
            <a:alphaModFix/>
          </a:blip>
          <a:stretch>
            <a:fillRect/>
          </a:stretch>
        </p:blipFill>
        <p:spPr>
          <a:xfrm>
            <a:off x="333250" y="846100"/>
            <a:ext cx="3387350" cy="2712525"/>
          </a:xfrm>
          <a:prstGeom prst="rect">
            <a:avLst/>
          </a:prstGeom>
          <a:noFill/>
          <a:ln>
            <a:noFill/>
          </a:ln>
        </p:spPr>
      </p:pic>
      <p:pic>
        <p:nvPicPr>
          <p:cNvPr id="139" name="Google Shape;139;p25"/>
          <p:cNvPicPr preferRelativeResize="0"/>
          <p:nvPr/>
        </p:nvPicPr>
        <p:blipFill>
          <a:blip r:embed="rId4">
            <a:alphaModFix/>
          </a:blip>
          <a:stretch>
            <a:fillRect/>
          </a:stretch>
        </p:blipFill>
        <p:spPr>
          <a:xfrm>
            <a:off x="3806875" y="846100"/>
            <a:ext cx="5096325" cy="271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most common results of the style quiz</a:t>
            </a:r>
            <a:endParaRPr/>
          </a:p>
        </p:txBody>
      </p:sp>
      <p:pic>
        <p:nvPicPr>
          <p:cNvPr id="145" name="Google Shape;145;p26"/>
          <p:cNvPicPr preferRelativeResize="0"/>
          <p:nvPr/>
        </p:nvPicPr>
        <p:blipFill>
          <a:blip r:embed="rId3">
            <a:alphaModFix/>
          </a:blip>
          <a:stretch>
            <a:fillRect/>
          </a:stretch>
        </p:blipFill>
        <p:spPr>
          <a:xfrm>
            <a:off x="481725" y="1099875"/>
            <a:ext cx="8180524" cy="361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most common results of the style quiz</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FFFFF"/>
                </a:solidFill>
              </a:rPr>
              <a:t>The quiz results show that women made up majority of the quiz takes. They also enjoyed Rectangular shaped frames.</a:t>
            </a:r>
            <a:endParaRPr>
              <a:solidFill>
                <a:srgbClr val="FFFFFF"/>
              </a:solidFill>
            </a:endParaRPr>
          </a:p>
        </p:txBody>
      </p:sp>
      <p:pic>
        <p:nvPicPr>
          <p:cNvPr id="152" name="Google Shape;152;p27"/>
          <p:cNvPicPr preferRelativeResize="0"/>
          <p:nvPr/>
        </p:nvPicPr>
        <p:blipFill>
          <a:blip r:embed="rId3">
            <a:alphaModFix/>
          </a:blip>
          <a:stretch>
            <a:fillRect/>
          </a:stretch>
        </p:blipFill>
        <p:spPr>
          <a:xfrm>
            <a:off x="311700" y="2241418"/>
            <a:ext cx="8520601" cy="23274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58" name="Google Shape;158;p28"/>
          <p:cNvPicPr preferRelativeResize="0"/>
          <p:nvPr/>
        </p:nvPicPr>
        <p:blipFill>
          <a:blip r:embed="rId3">
            <a:alphaModFix/>
          </a:blip>
          <a:stretch>
            <a:fillRect/>
          </a:stretch>
        </p:blipFill>
        <p:spPr>
          <a:xfrm>
            <a:off x="0" y="1155825"/>
            <a:ext cx="9144000" cy="2898599"/>
          </a:xfrm>
          <a:prstGeom prst="rect">
            <a:avLst/>
          </a:prstGeom>
          <a:noFill/>
          <a:ln>
            <a:noFill/>
          </a:ln>
        </p:spPr>
      </p:pic>
      <p:sp>
        <p:nvSpPr>
          <p:cNvPr id="159" name="Google Shape;159;p28"/>
          <p:cNvSpPr txBox="1"/>
          <p:nvPr/>
        </p:nvSpPr>
        <p:spPr>
          <a:xfrm>
            <a:off x="311700" y="431325"/>
            <a:ext cx="8520600" cy="72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Comparing conversions from quiz &gt; home_try_on and home_try_on &gt; purchase</a:t>
            </a:r>
            <a:endParaRPr sz="1800">
              <a:solidFill>
                <a:srgbClr val="FFFFFF"/>
              </a:solidFill>
            </a:endParaRPr>
          </a:p>
        </p:txBody>
      </p:sp>
      <p:pic>
        <p:nvPicPr>
          <p:cNvPr id="160" name="Google Shape;160;p28"/>
          <p:cNvPicPr preferRelativeResize="0"/>
          <p:nvPr/>
        </p:nvPicPr>
        <p:blipFill>
          <a:blip r:embed="rId4">
            <a:alphaModFix/>
          </a:blip>
          <a:stretch>
            <a:fillRect/>
          </a:stretch>
        </p:blipFill>
        <p:spPr>
          <a:xfrm>
            <a:off x="952500" y="4110825"/>
            <a:ext cx="7239000" cy="8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47450"/>
            <a:ext cx="8520600" cy="6747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600"/>
              <a:t>Table of Contents</a:t>
            </a:r>
            <a:endParaRPr sz="3600"/>
          </a:p>
        </p:txBody>
      </p:sp>
      <p:sp>
        <p:nvSpPr>
          <p:cNvPr id="61" name="Google Shape;61;p14"/>
          <p:cNvSpPr txBox="1"/>
          <p:nvPr>
            <p:ph idx="1" type="subTitle"/>
          </p:nvPr>
        </p:nvSpPr>
        <p:spPr>
          <a:xfrm>
            <a:off x="311700" y="2429400"/>
            <a:ext cx="8520600" cy="1782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AutoNum type="arabicPeriod"/>
            </a:pPr>
            <a:r>
              <a:rPr lang="en">
                <a:solidFill>
                  <a:srgbClr val="FFFFFF"/>
                </a:solidFill>
              </a:rPr>
              <a:t>Get familiar with Warby Parker</a:t>
            </a:r>
            <a:endParaRPr>
              <a:solidFill>
                <a:srgbClr val="FFFFFF"/>
              </a:solidFill>
            </a:endParaRPr>
          </a:p>
          <a:p>
            <a:pPr indent="-406400" lvl="0" marL="457200" rtl="0" algn="l">
              <a:spcBef>
                <a:spcPts val="0"/>
              </a:spcBef>
              <a:spcAft>
                <a:spcPts val="0"/>
              </a:spcAft>
              <a:buClr>
                <a:srgbClr val="FFFFFF"/>
              </a:buClr>
              <a:buSzPts val="2800"/>
              <a:buAutoNum type="arabicPeriod"/>
            </a:pPr>
            <a:r>
              <a:rPr lang="en">
                <a:solidFill>
                  <a:srgbClr val="FFFFFF"/>
                </a:solidFill>
              </a:rPr>
              <a:t>What is the Quiz Funnel</a:t>
            </a:r>
            <a:endParaRPr>
              <a:solidFill>
                <a:srgbClr val="FFFFFF"/>
              </a:solidFill>
            </a:endParaRPr>
          </a:p>
          <a:p>
            <a:pPr indent="-406400" lvl="0" marL="457200" algn="l">
              <a:spcBef>
                <a:spcPts val="0"/>
              </a:spcBef>
              <a:spcAft>
                <a:spcPts val="0"/>
              </a:spcAft>
              <a:buClr>
                <a:srgbClr val="FFFFFF"/>
              </a:buClr>
              <a:buSzPts val="2800"/>
              <a:buAutoNum type="arabicPeriod"/>
            </a:pPr>
            <a:r>
              <a:rPr lang="en">
                <a:solidFill>
                  <a:srgbClr val="FFFFFF"/>
                </a:solidFill>
              </a:rPr>
              <a:t>A/B Testing with Home Try-On Funnel</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1059500"/>
            <a:ext cx="8520600" cy="20526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4000">
                <a:solidFill>
                  <a:srgbClr val="FFFFFF"/>
                </a:solidFill>
              </a:rPr>
              <a:t>1.</a:t>
            </a:r>
            <a:r>
              <a:rPr lang="en" sz="4000">
                <a:solidFill>
                  <a:srgbClr val="FFFFFF"/>
                </a:solidFill>
              </a:rPr>
              <a:t>Get familiar with Warby Parker</a:t>
            </a:r>
            <a:endParaRPr sz="4000"/>
          </a:p>
        </p:txBody>
      </p:sp>
      <p:sp>
        <p:nvSpPr>
          <p:cNvPr id="67" name="Google Shape;67;p15"/>
          <p:cNvSpPr txBox="1"/>
          <p:nvPr>
            <p:ph idx="1" type="subTitle"/>
          </p:nvPr>
        </p:nvSpPr>
        <p:spPr>
          <a:xfrm>
            <a:off x="221725" y="51435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249650"/>
            <a:ext cx="8520600" cy="8055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2800">
                <a:solidFill>
                  <a:srgbClr val="FFFFFF"/>
                </a:solidFill>
              </a:rPr>
              <a:t>1.1 Tables within Warby Parker Database</a:t>
            </a:r>
            <a:r>
              <a:rPr lang="en" sz="2800">
                <a:solidFill>
                  <a:schemeClr val="lt2"/>
                </a:solidFill>
              </a:rPr>
              <a:t> </a:t>
            </a:r>
            <a:endParaRPr sz="1400"/>
          </a:p>
        </p:txBody>
      </p:sp>
      <p:sp>
        <p:nvSpPr>
          <p:cNvPr id="73" name="Google Shape;73;p16"/>
          <p:cNvSpPr txBox="1"/>
          <p:nvPr>
            <p:ph idx="1" type="subTitle"/>
          </p:nvPr>
        </p:nvSpPr>
        <p:spPr>
          <a:xfrm>
            <a:off x="285150" y="1055150"/>
            <a:ext cx="8573700" cy="10173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solidFill>
                  <a:srgbClr val="FFFFFF"/>
                </a:solidFill>
              </a:rPr>
              <a:t>Here are the tables within Warby Parker’s Database</a:t>
            </a:r>
            <a:endParaRPr>
              <a:solidFill>
                <a:srgbClr val="FFFFFF"/>
              </a:solidFill>
            </a:endParaRPr>
          </a:p>
        </p:txBody>
      </p:sp>
      <p:graphicFrame>
        <p:nvGraphicFramePr>
          <p:cNvPr id="74" name="Google Shape;74;p16"/>
          <p:cNvGraphicFramePr/>
          <p:nvPr/>
        </p:nvGraphicFramePr>
        <p:xfrm>
          <a:off x="311700" y="2142275"/>
          <a:ext cx="3000000" cy="3000000"/>
        </p:xfrm>
        <a:graphic>
          <a:graphicData uri="http://schemas.openxmlformats.org/drawingml/2006/table">
            <a:tbl>
              <a:tblPr>
                <a:noFill/>
                <a:tableStyleId>{355F53BB-E2DE-4928-AD3E-010EE24B6CE7}</a:tableStyleId>
              </a:tblPr>
              <a:tblGrid>
                <a:gridCol w="2130150"/>
                <a:gridCol w="2130150"/>
                <a:gridCol w="2130150"/>
                <a:gridCol w="2130150"/>
              </a:tblGrid>
              <a:tr h="371450">
                <a:tc>
                  <a:txBody>
                    <a:bodyPr>
                      <a:noAutofit/>
                    </a:bodyPr>
                    <a:lstStyle/>
                    <a:p>
                      <a:pPr indent="0" lvl="0" marL="0" rtl="0">
                        <a:spcBef>
                          <a:spcPts val="0"/>
                        </a:spcBef>
                        <a:spcAft>
                          <a:spcPts val="0"/>
                        </a:spcAft>
                        <a:buNone/>
                      </a:pPr>
                      <a:r>
                        <a:rPr b="1" lang="en"/>
                        <a:t>Quiz</a:t>
                      </a:r>
                      <a:endParaRPr b="1"/>
                    </a:p>
                  </a:txBody>
                  <a:tcPr marT="91425" marB="91425" marR="91425" marL="91425">
                    <a:solidFill>
                      <a:srgbClr val="00FFFF"/>
                    </a:solidFill>
                  </a:tcPr>
                </a:tc>
                <a:tc>
                  <a:txBody>
                    <a:bodyPr>
                      <a:noAutofit/>
                    </a:bodyPr>
                    <a:lstStyle/>
                    <a:p>
                      <a:pPr indent="0" lvl="0" marL="0" rtl="0">
                        <a:spcBef>
                          <a:spcPts val="0"/>
                        </a:spcBef>
                        <a:spcAft>
                          <a:spcPts val="0"/>
                        </a:spcAft>
                        <a:buNone/>
                      </a:pPr>
                      <a:r>
                        <a:rPr b="1" lang="en"/>
                        <a:t>Home Try On</a:t>
                      </a:r>
                      <a:endParaRPr b="1"/>
                    </a:p>
                  </a:txBody>
                  <a:tcPr marT="91425" marB="91425" marR="91425" marL="91425">
                    <a:solidFill>
                      <a:srgbClr val="00FFFF"/>
                    </a:solidFill>
                  </a:tcPr>
                </a:tc>
                <a:tc>
                  <a:txBody>
                    <a:bodyPr>
                      <a:noAutofit/>
                    </a:bodyPr>
                    <a:lstStyle/>
                    <a:p>
                      <a:pPr indent="0" lvl="0" marL="0" rtl="0">
                        <a:spcBef>
                          <a:spcPts val="0"/>
                        </a:spcBef>
                        <a:spcAft>
                          <a:spcPts val="0"/>
                        </a:spcAft>
                        <a:buNone/>
                      </a:pPr>
                      <a:r>
                        <a:rPr b="1" lang="en"/>
                        <a:t>Purchase</a:t>
                      </a:r>
                      <a:endParaRPr b="1"/>
                    </a:p>
                  </a:txBody>
                  <a:tcPr marT="91425" marB="91425" marR="91425" marL="91425">
                    <a:solidFill>
                      <a:srgbClr val="00FFFF"/>
                    </a:solidFill>
                  </a:tcPr>
                </a:tc>
                <a:tc>
                  <a:txBody>
                    <a:bodyPr>
                      <a:noAutofit/>
                    </a:bodyPr>
                    <a:lstStyle/>
                    <a:p>
                      <a:pPr indent="0" lvl="0" marL="0">
                        <a:spcBef>
                          <a:spcPts val="0"/>
                        </a:spcBef>
                        <a:spcAft>
                          <a:spcPts val="0"/>
                        </a:spcAft>
                        <a:buNone/>
                      </a:pPr>
                      <a:r>
                        <a:rPr b="1" lang="en"/>
                        <a:t>Survey</a:t>
                      </a:r>
                      <a:endParaRPr b="1"/>
                    </a:p>
                  </a:txBody>
                  <a:tcPr marT="91425" marB="91425" marR="91425" marL="91425">
                    <a:solidFill>
                      <a:srgbClr val="00FFFF"/>
                    </a:solidFill>
                  </a:tcPr>
                </a:tc>
              </a:tr>
              <a:tr h="371450">
                <a:tc>
                  <a:txBody>
                    <a:bodyPr>
                      <a:noAutofit/>
                    </a:bodyPr>
                    <a:lstStyle/>
                    <a:p>
                      <a:pPr indent="0" lvl="0" marL="0" rtl="0">
                        <a:spcBef>
                          <a:spcPts val="0"/>
                        </a:spcBef>
                        <a:spcAft>
                          <a:spcPts val="0"/>
                        </a:spcAft>
                        <a:buNone/>
                      </a:pPr>
                      <a:r>
                        <a:rPr lang="en">
                          <a:solidFill>
                            <a:srgbClr val="FFFFFF"/>
                          </a:solidFill>
                        </a:rPr>
                        <a:t>User ID</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User ID</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User ID</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Question</a:t>
                      </a:r>
                      <a:endParaRPr>
                        <a:solidFill>
                          <a:srgbClr val="FFFFFF"/>
                        </a:solidFill>
                      </a:endParaRPr>
                    </a:p>
                  </a:txBody>
                  <a:tcPr marT="91425" marB="91425" marR="91425" marL="91425"/>
                </a:tc>
              </a:tr>
              <a:tr h="371450">
                <a:tc>
                  <a:txBody>
                    <a:bodyPr>
                      <a:noAutofit/>
                    </a:bodyPr>
                    <a:lstStyle/>
                    <a:p>
                      <a:pPr indent="0" lvl="0" marL="0" rtl="0">
                        <a:spcBef>
                          <a:spcPts val="0"/>
                        </a:spcBef>
                        <a:spcAft>
                          <a:spcPts val="0"/>
                        </a:spcAft>
                        <a:buNone/>
                      </a:pPr>
                      <a:r>
                        <a:rPr lang="en">
                          <a:solidFill>
                            <a:srgbClr val="FFFFFF"/>
                          </a:solidFill>
                        </a:rPr>
                        <a:t>Style</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Number of Pairs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Product ID</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User ID</a:t>
                      </a:r>
                      <a:endParaRPr>
                        <a:solidFill>
                          <a:srgbClr val="FFFFFF"/>
                        </a:solidFill>
                      </a:endParaRPr>
                    </a:p>
                  </a:txBody>
                  <a:tcPr marT="91425" marB="91425" marR="91425" marL="91425"/>
                </a:tc>
              </a:tr>
              <a:tr h="371450">
                <a:tc>
                  <a:txBody>
                    <a:bodyPr>
                      <a:noAutofit/>
                    </a:bodyPr>
                    <a:lstStyle/>
                    <a:p>
                      <a:pPr indent="0" lvl="0" marL="0" rtl="0">
                        <a:spcBef>
                          <a:spcPts val="0"/>
                        </a:spcBef>
                        <a:spcAft>
                          <a:spcPts val="0"/>
                        </a:spcAft>
                        <a:buNone/>
                      </a:pPr>
                      <a:r>
                        <a:rPr lang="en">
                          <a:solidFill>
                            <a:srgbClr val="FFFFFF"/>
                          </a:solidFill>
                        </a:rPr>
                        <a:t>Fit</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Address</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Style</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Response</a:t>
                      </a:r>
                      <a:endParaRPr>
                        <a:solidFill>
                          <a:srgbClr val="FFFFFF"/>
                        </a:solidFill>
                      </a:endParaRPr>
                    </a:p>
                  </a:txBody>
                  <a:tcPr marT="91425" marB="91425" marR="91425" marL="91425"/>
                </a:tc>
              </a:tr>
              <a:tr h="371450">
                <a:tc>
                  <a:txBody>
                    <a:bodyPr>
                      <a:noAutofit/>
                    </a:bodyPr>
                    <a:lstStyle/>
                    <a:p>
                      <a:pPr indent="0" lvl="0" marL="0">
                        <a:spcBef>
                          <a:spcPts val="0"/>
                        </a:spcBef>
                        <a:spcAft>
                          <a:spcPts val="0"/>
                        </a:spcAft>
                        <a:buNone/>
                      </a:pPr>
                      <a:r>
                        <a:rPr lang="en">
                          <a:solidFill>
                            <a:srgbClr val="FFFFFF"/>
                          </a:solidFill>
                        </a:rPr>
                        <a:t>Shape</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Model Name</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71450">
                <a:tc>
                  <a:txBody>
                    <a:bodyPr>
                      <a:noAutofit/>
                    </a:bodyPr>
                    <a:lstStyle/>
                    <a:p>
                      <a:pPr indent="0" lvl="0" marL="0" rtl="0">
                        <a:spcBef>
                          <a:spcPts val="0"/>
                        </a:spcBef>
                        <a:spcAft>
                          <a:spcPts val="0"/>
                        </a:spcAft>
                        <a:buNone/>
                      </a:pPr>
                      <a:r>
                        <a:rPr lang="en">
                          <a:solidFill>
                            <a:srgbClr val="FFFFFF"/>
                          </a:solidFill>
                        </a:rPr>
                        <a:t>Color</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Color</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r h="37145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Price</a:t>
                      </a:r>
                      <a:endParaRPr>
                        <a:solidFill>
                          <a:srgbClr val="FFFFFF"/>
                        </a:solidFill>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columns does the table have?</a:t>
            </a:r>
            <a:endParaRPr/>
          </a:p>
        </p:txBody>
      </p:sp>
      <p:sp>
        <p:nvSpPr>
          <p:cNvPr id="80" name="Google Shape;80;p17"/>
          <p:cNvSpPr txBox="1"/>
          <p:nvPr>
            <p:ph idx="1" type="body"/>
          </p:nvPr>
        </p:nvSpPr>
        <p:spPr>
          <a:xfrm>
            <a:off x="5668600" y="1152475"/>
            <a:ext cx="3475500" cy="368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The word “SELECT” is used to query data from the database.</a:t>
            </a:r>
            <a:endParaRPr>
              <a:solidFill>
                <a:srgbClr val="FFFFFF"/>
              </a:solidFill>
            </a:endParaRPr>
          </a:p>
          <a:p>
            <a:pPr indent="0" lvl="0" marL="0" rtl="0">
              <a:spcBef>
                <a:spcPts val="1600"/>
              </a:spcBef>
              <a:spcAft>
                <a:spcPts val="0"/>
              </a:spcAft>
              <a:buNone/>
            </a:pPr>
            <a:r>
              <a:rPr lang="en">
                <a:solidFill>
                  <a:srgbClr val="FFFFFF"/>
                </a:solidFill>
              </a:rPr>
              <a:t>FROM tells us which table we are taking the data from.</a:t>
            </a:r>
            <a:endParaRPr>
              <a:solidFill>
                <a:srgbClr val="FFFFFF"/>
              </a:solidFill>
            </a:endParaRPr>
          </a:p>
          <a:p>
            <a:pPr indent="0" lvl="0" marL="0">
              <a:spcBef>
                <a:spcPts val="1600"/>
              </a:spcBef>
              <a:spcAft>
                <a:spcPts val="1600"/>
              </a:spcAft>
              <a:buNone/>
            </a:pPr>
            <a:r>
              <a:rPr lang="en">
                <a:solidFill>
                  <a:srgbClr val="FFFFFF"/>
                </a:solidFill>
              </a:rPr>
              <a:t>LIMIT is a </a:t>
            </a:r>
            <a:r>
              <a:rPr lang="en">
                <a:solidFill>
                  <a:srgbClr val="FFFFFF"/>
                </a:solidFill>
              </a:rPr>
              <a:t>clause</a:t>
            </a:r>
            <a:r>
              <a:rPr lang="en">
                <a:solidFill>
                  <a:srgbClr val="FFFFFF"/>
                </a:solidFill>
              </a:rPr>
              <a:t> that lets us be specify regarding the </a:t>
            </a:r>
            <a:r>
              <a:rPr lang="en">
                <a:solidFill>
                  <a:srgbClr val="FFFFFF"/>
                </a:solidFill>
              </a:rPr>
              <a:t>maximum</a:t>
            </a:r>
            <a:r>
              <a:rPr lang="en">
                <a:solidFill>
                  <a:srgbClr val="FFFFFF"/>
                </a:solidFill>
              </a:rPr>
              <a:t> number of rows in the result set.</a:t>
            </a:r>
            <a:endParaRPr>
              <a:solidFill>
                <a:srgbClr val="FFFFFF"/>
              </a:solidFill>
            </a:endParaRPr>
          </a:p>
        </p:txBody>
      </p:sp>
      <p:pic>
        <p:nvPicPr>
          <p:cNvPr id="81" name="Google Shape;81;p17"/>
          <p:cNvPicPr preferRelativeResize="0"/>
          <p:nvPr/>
        </p:nvPicPr>
        <p:blipFill>
          <a:blip r:embed="rId3">
            <a:alphaModFix/>
          </a:blip>
          <a:stretch>
            <a:fillRect/>
          </a:stretch>
        </p:blipFill>
        <p:spPr>
          <a:xfrm>
            <a:off x="311800" y="2901775"/>
            <a:ext cx="5356800" cy="1936925"/>
          </a:xfrm>
          <a:prstGeom prst="rect">
            <a:avLst/>
          </a:prstGeom>
          <a:noFill/>
          <a:ln>
            <a:noFill/>
          </a:ln>
        </p:spPr>
      </p:pic>
      <p:pic>
        <p:nvPicPr>
          <p:cNvPr id="82" name="Google Shape;82;p17"/>
          <p:cNvPicPr preferRelativeResize="0"/>
          <p:nvPr/>
        </p:nvPicPr>
        <p:blipFill>
          <a:blip r:embed="rId4">
            <a:alphaModFix/>
          </a:blip>
          <a:stretch>
            <a:fillRect/>
          </a:stretch>
        </p:blipFill>
        <p:spPr>
          <a:xfrm>
            <a:off x="311800" y="1152475"/>
            <a:ext cx="5356801" cy="174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the number of responses for each question?	</a:t>
            </a:r>
            <a:endParaRPr/>
          </a:p>
        </p:txBody>
      </p:sp>
      <p:sp>
        <p:nvSpPr>
          <p:cNvPr id="88" name="Google Shape;88;p18"/>
          <p:cNvSpPr txBox="1"/>
          <p:nvPr>
            <p:ph idx="1" type="body"/>
          </p:nvPr>
        </p:nvSpPr>
        <p:spPr>
          <a:xfrm>
            <a:off x="311700" y="1017725"/>
            <a:ext cx="4378500" cy="3930900"/>
          </a:xfrm>
          <a:prstGeom prst="rect">
            <a:avLst/>
          </a:prstGeom>
        </p:spPr>
        <p:txBody>
          <a:bodyPr anchorCtr="0" anchor="t" bIns="91425" lIns="91425" spcFirstLastPara="1" rIns="91425" wrap="square" tIns="91425">
            <a:noAutofit/>
          </a:bodyPr>
          <a:lstStyle/>
          <a:p>
            <a:pPr indent="0" lvl="0" marL="0" rtl="0">
              <a:lnSpc>
                <a:spcPct val="160000"/>
              </a:lnSpc>
              <a:spcBef>
                <a:spcPts val="0"/>
              </a:spcBef>
              <a:spcAft>
                <a:spcPts val="0"/>
              </a:spcAft>
              <a:buNone/>
            </a:pPr>
            <a:r>
              <a:rPr lang="en">
                <a:solidFill>
                  <a:srgbClr val="FFFFFF"/>
                </a:solidFill>
              </a:rPr>
              <a:t>By using Distinct, we eliminate </a:t>
            </a:r>
            <a:r>
              <a:rPr lang="en">
                <a:solidFill>
                  <a:srgbClr val="FFFFFF"/>
                </a:solidFill>
              </a:rPr>
              <a:t>multiple</a:t>
            </a:r>
            <a:r>
              <a:rPr lang="en">
                <a:solidFill>
                  <a:srgbClr val="FFFFFF"/>
                </a:solidFill>
              </a:rPr>
              <a:t>/ same results in a column and brings up one.</a:t>
            </a:r>
            <a:endParaRPr>
              <a:solidFill>
                <a:srgbClr val="FFFFFF"/>
              </a:solidFill>
            </a:endParaRPr>
          </a:p>
          <a:p>
            <a:pPr indent="0" lvl="0" marL="0" rtl="0">
              <a:lnSpc>
                <a:spcPct val="160000"/>
              </a:lnSpc>
              <a:spcBef>
                <a:spcPts val="0"/>
              </a:spcBef>
              <a:spcAft>
                <a:spcPts val="0"/>
              </a:spcAft>
              <a:buNone/>
            </a:pPr>
            <a:r>
              <a:t/>
            </a:r>
            <a:endParaRPr>
              <a:solidFill>
                <a:srgbClr val="FFFFFF"/>
              </a:solidFill>
            </a:endParaRPr>
          </a:p>
          <a:p>
            <a:pPr indent="0" lvl="0" marL="0" rtl="0">
              <a:lnSpc>
                <a:spcPct val="160000"/>
              </a:lnSpc>
              <a:spcBef>
                <a:spcPts val="0"/>
              </a:spcBef>
              <a:spcAft>
                <a:spcPts val="0"/>
              </a:spcAft>
              <a:buNone/>
            </a:pPr>
            <a:r>
              <a:rPr lang="en">
                <a:solidFill>
                  <a:srgbClr val="FFFFFF"/>
                </a:solidFill>
              </a:rPr>
              <a:t>We could also use GROUP BY ‘1’ to describe the first column in SELECT</a:t>
            </a:r>
            <a:endParaRPr>
              <a:solidFill>
                <a:srgbClr val="FFFFFF"/>
              </a:solidFill>
            </a:endParaRPr>
          </a:p>
        </p:txBody>
      </p:sp>
      <p:pic>
        <p:nvPicPr>
          <p:cNvPr id="89" name="Google Shape;89;p18"/>
          <p:cNvPicPr preferRelativeResize="0"/>
          <p:nvPr/>
        </p:nvPicPr>
        <p:blipFill>
          <a:blip r:embed="rId3">
            <a:alphaModFix/>
          </a:blip>
          <a:stretch>
            <a:fillRect/>
          </a:stretch>
        </p:blipFill>
        <p:spPr>
          <a:xfrm>
            <a:off x="4756700" y="2896875"/>
            <a:ext cx="4251450" cy="1962150"/>
          </a:xfrm>
          <a:prstGeom prst="rect">
            <a:avLst/>
          </a:prstGeom>
          <a:noFill/>
          <a:ln>
            <a:noFill/>
          </a:ln>
        </p:spPr>
      </p:pic>
      <p:pic>
        <p:nvPicPr>
          <p:cNvPr id="90" name="Google Shape;90;p18"/>
          <p:cNvPicPr preferRelativeResize="0"/>
          <p:nvPr/>
        </p:nvPicPr>
        <p:blipFill>
          <a:blip r:embed="rId4">
            <a:alphaModFix/>
          </a:blip>
          <a:stretch>
            <a:fillRect/>
          </a:stretch>
        </p:blipFill>
        <p:spPr>
          <a:xfrm>
            <a:off x="4756700" y="1017725"/>
            <a:ext cx="4148999" cy="18053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2124925"/>
            <a:ext cx="8520600" cy="1164300"/>
          </a:xfrm>
          <a:prstGeom prst="rect">
            <a:avLst/>
          </a:prstGeom>
        </p:spPr>
        <p:txBody>
          <a:bodyPr anchorCtr="0" anchor="t" bIns="91425" lIns="91425" spcFirstLastPara="1" rIns="91425" wrap="square" tIns="91425">
            <a:noAutofit/>
          </a:bodyPr>
          <a:lstStyle/>
          <a:p>
            <a:pPr indent="0" lvl="0" marL="914400" rtl="0">
              <a:lnSpc>
                <a:spcPct val="100000"/>
              </a:lnSpc>
              <a:spcBef>
                <a:spcPts val="0"/>
              </a:spcBef>
              <a:spcAft>
                <a:spcPts val="0"/>
              </a:spcAft>
              <a:buNone/>
            </a:pPr>
            <a:r>
              <a:rPr lang="en" sz="4000">
                <a:solidFill>
                  <a:srgbClr val="FFFFFF"/>
                </a:solidFill>
              </a:rPr>
              <a:t>2.	</a:t>
            </a:r>
            <a:r>
              <a:rPr lang="en" sz="4000">
                <a:solidFill>
                  <a:srgbClr val="FFFFFF"/>
                </a:solidFill>
              </a:rPr>
              <a:t>What is the Quiz Funnel</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Spreadsheet Program to </a:t>
            </a:r>
            <a:r>
              <a:rPr lang="en"/>
              <a:t>calculate.</a:t>
            </a:r>
            <a:r>
              <a:rPr lang="en"/>
              <a:t>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0"/>
              </a:spcBef>
              <a:spcAft>
                <a:spcPts val="0"/>
              </a:spcAft>
              <a:buClr>
                <a:schemeClr val="dk1"/>
              </a:buClr>
              <a:buSzPts val="1100"/>
              <a:buFont typeface="Arial"/>
              <a:buNone/>
            </a:pPr>
            <a:r>
              <a:rPr i="1" lang="en" sz="1100">
                <a:solidFill>
                  <a:srgbClr val="FF0000"/>
                </a:solidFill>
                <a:latin typeface="Roboto"/>
                <a:ea typeface="Roboto"/>
                <a:cs typeface="Roboto"/>
                <a:sym typeface="Roboto"/>
              </a:rPr>
              <a:t>Which question(s) of the quiz have a lower completion rates?</a:t>
            </a:r>
            <a:endParaRPr i="1" sz="1100">
              <a:solidFill>
                <a:srgbClr val="FF0000"/>
              </a:solidFill>
              <a:latin typeface="Roboto"/>
              <a:ea typeface="Roboto"/>
              <a:cs typeface="Roboto"/>
              <a:sym typeface="Roboto"/>
            </a:endParaRPr>
          </a:p>
          <a:p>
            <a:pPr indent="0" lvl="0" marL="0" rtl="0">
              <a:lnSpc>
                <a:spcPct val="160000"/>
              </a:lnSpc>
              <a:spcBef>
                <a:spcPts val="0"/>
              </a:spcBef>
              <a:spcAft>
                <a:spcPts val="0"/>
              </a:spcAft>
              <a:buClr>
                <a:schemeClr val="dk1"/>
              </a:buClr>
              <a:buSzPts val="1100"/>
              <a:buFont typeface="Arial"/>
              <a:buNone/>
            </a:pPr>
            <a:r>
              <a:rPr lang="en" sz="1400">
                <a:solidFill>
                  <a:srgbClr val="FFFFFF"/>
                </a:solidFill>
              </a:rPr>
              <a:t>Question #5 has the </a:t>
            </a:r>
            <a:r>
              <a:rPr lang="en" sz="1400">
                <a:solidFill>
                  <a:srgbClr val="FFFFFF"/>
                </a:solidFill>
              </a:rPr>
              <a:t>lower</a:t>
            </a:r>
            <a:r>
              <a:rPr lang="en" sz="1400">
                <a:solidFill>
                  <a:srgbClr val="FFFFFF"/>
                </a:solidFill>
              </a:rPr>
              <a:t> </a:t>
            </a:r>
            <a:r>
              <a:rPr lang="en" sz="1400">
                <a:solidFill>
                  <a:srgbClr val="FFFFFF"/>
                </a:solidFill>
              </a:rPr>
              <a:t>completion</a:t>
            </a:r>
            <a:r>
              <a:rPr lang="en" sz="1400">
                <a:solidFill>
                  <a:srgbClr val="FFFFFF"/>
                </a:solidFill>
              </a:rPr>
              <a:t> rates. </a:t>
            </a:r>
            <a:endParaRPr sz="1400">
              <a:solidFill>
                <a:srgbClr val="FFFFFF"/>
              </a:solidFill>
            </a:endParaRPr>
          </a:p>
          <a:p>
            <a:pPr indent="0" lvl="0" marL="0" rtl="0">
              <a:lnSpc>
                <a:spcPct val="160000"/>
              </a:lnSpc>
              <a:spcBef>
                <a:spcPts val="0"/>
              </a:spcBef>
              <a:spcAft>
                <a:spcPts val="0"/>
              </a:spcAft>
              <a:buClr>
                <a:schemeClr val="dk1"/>
              </a:buClr>
              <a:buSzPts val="1100"/>
              <a:buFont typeface="Arial"/>
              <a:buNone/>
            </a:pPr>
            <a:r>
              <a:rPr i="1" lang="en" sz="1100">
                <a:solidFill>
                  <a:srgbClr val="FF0000"/>
                </a:solidFill>
                <a:latin typeface="Roboto"/>
                <a:ea typeface="Roboto"/>
                <a:cs typeface="Roboto"/>
                <a:sym typeface="Roboto"/>
              </a:rPr>
              <a:t>What do you think is the reason?</a:t>
            </a:r>
            <a:endParaRPr i="1" sz="1100">
              <a:solidFill>
                <a:srgbClr val="FF0000"/>
              </a:solidFill>
              <a:latin typeface="Roboto"/>
              <a:ea typeface="Roboto"/>
              <a:cs typeface="Roboto"/>
              <a:sym typeface="Roboto"/>
            </a:endParaRPr>
          </a:p>
          <a:p>
            <a:pPr indent="0" lvl="0" marL="0" rtl="0">
              <a:lnSpc>
                <a:spcPct val="160000"/>
              </a:lnSpc>
              <a:spcBef>
                <a:spcPts val="0"/>
              </a:spcBef>
              <a:spcAft>
                <a:spcPts val="0"/>
              </a:spcAft>
              <a:buClr>
                <a:schemeClr val="dk1"/>
              </a:buClr>
              <a:buSzPts val="1100"/>
              <a:buFont typeface="Arial"/>
              <a:buNone/>
            </a:pPr>
            <a:r>
              <a:rPr lang="en" sz="1400">
                <a:solidFill>
                  <a:srgbClr val="FFFFFF"/>
                </a:solidFill>
                <a:latin typeface="Roboto"/>
                <a:ea typeface="Roboto"/>
                <a:cs typeface="Roboto"/>
                <a:sym typeface="Roboto"/>
              </a:rPr>
              <a:t>I think people don’t remember or don’t care to answer when their last eye exam was. </a:t>
            </a:r>
            <a:endParaRPr sz="1400">
              <a:solidFill>
                <a:srgbClr val="FFFFFF"/>
              </a:solidFill>
              <a:latin typeface="Roboto"/>
              <a:ea typeface="Roboto"/>
              <a:cs typeface="Roboto"/>
              <a:sym typeface="Roboto"/>
            </a:endParaRPr>
          </a:p>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353375" y="2329850"/>
            <a:ext cx="8437251" cy="223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subTitle"/>
          </p:nvPr>
        </p:nvSpPr>
        <p:spPr>
          <a:xfrm>
            <a:off x="311700" y="2237950"/>
            <a:ext cx="8520600" cy="106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3200">
                <a:solidFill>
                  <a:srgbClr val="FFFFFF"/>
                </a:solidFill>
              </a:rPr>
              <a:t>3. </a:t>
            </a:r>
            <a:r>
              <a:rPr lang="en" sz="3200">
                <a:solidFill>
                  <a:srgbClr val="FFFFFF"/>
                </a:solidFill>
              </a:rPr>
              <a:t>A/B Testing with Home Try-On Funnel</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