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handoutMasterIdLst>
    <p:handoutMasterId r:id="rId18"/>
  </p:handoutMasterIdLst>
  <p:sldIdLst>
    <p:sldId id="275" r:id="rId2"/>
    <p:sldId id="271" r:id="rId3"/>
    <p:sldId id="257" r:id="rId4"/>
    <p:sldId id="258" r:id="rId5"/>
    <p:sldId id="276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7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SWE 681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2F599-2092-A94F-9414-44918D53EF44}" type="datetime1">
              <a:rPr lang="en-US" smtClean="0"/>
              <a:t>12/11/13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C65C2-9D81-064D-8AAD-34202676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1210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SWE 681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8AE6-6CD7-A24E-A54D-E506EDB85B0E}" type="datetime1">
              <a:rPr lang="en-US" smtClean="0"/>
              <a:t>12/11/13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0CDD6-C06E-F549-AB62-9EB7273D5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338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0CDD6-C06E-F549-AB62-9EB7273D5EE4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SWE 681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1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December 2013</a:t>
            </a: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 smtClean="0"/>
              <a:t>Ludo</a:t>
            </a:r>
            <a:r>
              <a:rPr lang="en-US" dirty="0" smtClean="0"/>
              <a:t> Game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840609"/>
            <a:ext cx="7024744" cy="5770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535758"/>
            <a:ext cx="6777317" cy="4296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3760" y="224491"/>
            <a:ext cx="2177228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en-US" dirty="0" smtClean="0"/>
              <a:t>December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046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3448845"/>
            <a:ext cx="3313355" cy="961790"/>
          </a:xfrm>
        </p:spPr>
        <p:txBody>
          <a:bodyPr>
            <a:normAutofit fontScale="90000"/>
          </a:bodyPr>
          <a:lstStyle/>
          <a:p>
            <a:r>
              <a:rPr lang="en-US" sz="73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/>
                <a:cs typeface="Impact"/>
              </a:rPr>
              <a:t>Ludo</a:t>
            </a:r>
            <a:endParaRPr lang="en-US" sz="6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Impact"/>
              <a:cs typeface="Impac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472995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Alireza Sadeghi</a:t>
            </a:r>
            <a:endParaRPr lang="en-US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47865" y="3125174"/>
            <a:ext cx="3462851" cy="408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 smtClean="0"/>
              <a:t>SWE 681 Programming Project</a:t>
            </a:r>
          </a:p>
          <a:p>
            <a:endParaRPr lang="en-US" sz="16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38743" y="1516828"/>
            <a:ext cx="2826063" cy="750981"/>
          </a:xfrm>
        </p:spPr>
        <p:txBody>
          <a:bodyPr/>
          <a:lstStyle/>
          <a:p>
            <a:r>
              <a:rPr lang="en-US" dirty="0" smtClean="0"/>
              <a:t>December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46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Input </a:t>
            </a:r>
            <a:r>
              <a:rPr lang="en-US" dirty="0"/>
              <a:t>Validation (</a:t>
            </a:r>
            <a:r>
              <a:rPr lang="en-US" sz="3600" dirty="0"/>
              <a:t>syntactic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validation mechanism</a:t>
            </a:r>
          </a:p>
          <a:p>
            <a:pPr lvl="1"/>
            <a:r>
              <a:rPr lang="en-US" dirty="0" smtClean="0"/>
              <a:t>Every user-filled object annotated with </a:t>
            </a:r>
            <a:r>
              <a:rPr lang="en-US" b="1" dirty="0" smtClean="0"/>
              <a:t>@Valid </a:t>
            </a:r>
            <a:r>
              <a:rPr lang="en-US" dirty="0" smtClean="0"/>
              <a:t>tag in controller beans</a:t>
            </a:r>
          </a:p>
          <a:p>
            <a:pPr lvl="1"/>
            <a:r>
              <a:rPr lang="en-US" dirty="0" smtClean="0"/>
              <a:t>Server-side (</a:t>
            </a:r>
            <a:r>
              <a:rPr lang="en-US" b="1" dirty="0" smtClean="0"/>
              <a:t>non-</a:t>
            </a:r>
            <a:r>
              <a:rPr lang="en-US" b="1" dirty="0" err="1" smtClean="0"/>
              <a:t>bypassability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r>
              <a:rPr lang="en-US" b="1" dirty="0" smtClean="0"/>
              <a:t>Whitelist </a:t>
            </a:r>
            <a:r>
              <a:rPr lang="en-US" dirty="0" smtClean="0"/>
              <a:t>checking</a:t>
            </a:r>
          </a:p>
          <a:p>
            <a:pPr marL="68580" indent="0">
              <a:buNone/>
            </a:pPr>
            <a:endParaRPr lang="en-US" b="1" dirty="0"/>
          </a:p>
        </p:txBody>
      </p:sp>
      <p:sp>
        <p:nvSpPr>
          <p:cNvPr id="4" name="Text Box 27"/>
          <p:cNvSpPr txBox="1"/>
          <p:nvPr/>
        </p:nvSpPr>
        <p:spPr>
          <a:xfrm>
            <a:off x="1043492" y="3166534"/>
            <a:ext cx="7507841" cy="122554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646464"/>
                </a:solidFill>
                <a:effectLst/>
                <a:latin typeface="Courier"/>
                <a:ea typeface="ＭＳ 明朝"/>
                <a:cs typeface="Monaco"/>
              </a:rPr>
              <a:t>@</a:t>
            </a:r>
            <a:r>
              <a:rPr lang="en-US" sz="1050" dirty="0" err="1">
                <a:solidFill>
                  <a:srgbClr val="646464"/>
                </a:solidFill>
                <a:effectLst/>
                <a:latin typeface="Courier"/>
                <a:ea typeface="ＭＳ 明朝"/>
                <a:cs typeface="Monaco"/>
              </a:rPr>
              <a:t>RequestMapping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Monaco"/>
              </a:rPr>
              <a:t>(value=</a:t>
            </a:r>
            <a:r>
              <a:rPr lang="en-US" sz="1050" dirty="0">
                <a:solidFill>
                  <a:srgbClr val="2A00FF"/>
                </a:solidFill>
                <a:effectLst/>
                <a:latin typeface="Courier"/>
                <a:ea typeface="ＭＳ 明朝"/>
                <a:cs typeface="Monaco"/>
              </a:rPr>
              <a:t>"/addUser.</a:t>
            </a:r>
            <a:r>
              <a:rPr lang="en-US" sz="1050" dirty="0" err="1">
                <a:solidFill>
                  <a:srgbClr val="2A00FF"/>
                </a:solidFill>
                <a:effectLst/>
                <a:latin typeface="Courier"/>
                <a:ea typeface="ＭＳ 明朝"/>
                <a:cs typeface="Monaco"/>
              </a:rPr>
              <a:t>htm</a:t>
            </a:r>
            <a:r>
              <a:rPr lang="en-US" sz="1050" dirty="0">
                <a:solidFill>
                  <a:srgbClr val="2A00FF"/>
                </a:solidFill>
                <a:effectLst/>
                <a:latin typeface="Courier"/>
                <a:ea typeface="ＭＳ 明朝"/>
                <a:cs typeface="Monaco"/>
              </a:rPr>
              <a:t>"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Monaco"/>
              </a:rPr>
              <a:t>,method=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urier"/>
                <a:ea typeface="ＭＳ 明朝"/>
                <a:cs typeface="Monaco"/>
              </a:rPr>
              <a:t>RequestMethod.</a:t>
            </a:r>
            <a:r>
              <a:rPr lang="en-US" sz="1050" i="1" dirty="0" err="1">
                <a:solidFill>
                  <a:srgbClr val="0000C0"/>
                </a:solidFill>
                <a:effectLst/>
                <a:latin typeface="Courier"/>
                <a:ea typeface="ＭＳ 明朝"/>
                <a:cs typeface="Monaco"/>
              </a:rPr>
              <a:t>POST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Monaco"/>
              </a:rPr>
              <a:t>)</a:t>
            </a:r>
            <a:endParaRPr lang="en-US" sz="105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7F0055"/>
                </a:solidFill>
                <a:effectLst/>
                <a:latin typeface="Courier"/>
                <a:ea typeface="ＭＳ 明朝"/>
                <a:cs typeface="Monaco"/>
              </a:rPr>
              <a:t>public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Monaco"/>
              </a:rPr>
              <a:t> String 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urier"/>
                <a:ea typeface="ＭＳ 明朝"/>
                <a:cs typeface="Monaco"/>
              </a:rPr>
              <a:t>saveUser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Monaco"/>
              </a:rPr>
              <a:t>(Model model, </a:t>
            </a:r>
            <a:r>
              <a:rPr lang="en-US" sz="1050" dirty="0">
                <a:solidFill>
                  <a:srgbClr val="646464"/>
                </a:solidFill>
                <a:effectLst/>
                <a:latin typeface="Courier"/>
                <a:ea typeface="ＭＳ 明朝"/>
                <a:cs typeface="Monaco"/>
              </a:rPr>
              <a:t>@</a:t>
            </a:r>
            <a:r>
              <a:rPr lang="en-US" sz="1050" dirty="0" err="1">
                <a:solidFill>
                  <a:srgbClr val="646464"/>
                </a:solidFill>
                <a:effectLst/>
                <a:latin typeface="Courier"/>
                <a:ea typeface="ＭＳ 明朝"/>
                <a:cs typeface="Monaco"/>
              </a:rPr>
              <a:t>ModelAttribute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Monaco"/>
              </a:rPr>
              <a:t> </a:t>
            </a:r>
            <a:r>
              <a:rPr lang="en-US" sz="1050" dirty="0">
                <a:solidFill>
                  <a:srgbClr val="646464"/>
                </a:solidFill>
                <a:effectLst/>
                <a:latin typeface="Courier"/>
                <a:ea typeface="ＭＳ 明朝"/>
                <a:cs typeface="Monaco"/>
              </a:rPr>
              <a:t>@Valid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Monaco"/>
              </a:rPr>
              <a:t> User user, 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urier"/>
                <a:ea typeface="ＭＳ 明朝"/>
                <a:cs typeface="Monaco"/>
              </a:rPr>
              <a:t>BindingResult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Monaco"/>
              </a:rPr>
              <a:t> result) {</a:t>
            </a:r>
            <a:endParaRPr lang="en-US" sz="1050" dirty="0">
              <a:effectLst/>
              <a:ea typeface="ＭＳ 明朝"/>
              <a:cs typeface="Times New Roman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7F0055"/>
                </a:solidFill>
                <a:effectLst/>
                <a:latin typeface="Courier"/>
                <a:ea typeface="ＭＳ 明朝"/>
                <a:cs typeface="Monaco"/>
              </a:rPr>
              <a:t>if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Monaco"/>
              </a:rPr>
              <a:t> (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urier"/>
                <a:ea typeface="ＭＳ 明朝"/>
                <a:cs typeface="Monaco"/>
              </a:rPr>
              <a:t>result.hasErrors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Monaco"/>
              </a:rPr>
              <a:t>()) {</a:t>
            </a:r>
            <a:endParaRPr lang="en-US" sz="105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Monaco"/>
              </a:rPr>
              <a:t>	</a:t>
            </a:r>
            <a:r>
              <a:rPr lang="en-US" sz="1050" b="1" dirty="0" smtClean="0">
                <a:solidFill>
                  <a:srgbClr val="7F0055"/>
                </a:solidFill>
                <a:effectLst/>
                <a:latin typeface="Courier"/>
                <a:ea typeface="ＭＳ 明朝"/>
                <a:cs typeface="Monaco"/>
              </a:rPr>
              <a:t>return</a:t>
            </a:r>
            <a:r>
              <a:rPr lang="en-US" sz="1050" dirty="0" smtClean="0">
                <a:solidFill>
                  <a:srgbClr val="000000"/>
                </a:solidFill>
                <a:effectLst/>
                <a:latin typeface="Courier"/>
                <a:ea typeface="ＭＳ 明朝"/>
                <a:cs typeface="Monaco"/>
              </a:rPr>
              <a:t> </a:t>
            </a:r>
            <a:r>
              <a:rPr lang="en-US" sz="1050" dirty="0">
                <a:solidFill>
                  <a:srgbClr val="2A00FF"/>
                </a:solidFill>
                <a:effectLst/>
                <a:latin typeface="Courier"/>
                <a:ea typeface="ＭＳ 明朝"/>
                <a:cs typeface="Monaco"/>
              </a:rPr>
              <a:t>"</a:t>
            </a:r>
            <a:r>
              <a:rPr lang="en-US" sz="1050" dirty="0" err="1">
                <a:solidFill>
                  <a:srgbClr val="2A00FF"/>
                </a:solidFill>
                <a:effectLst/>
                <a:latin typeface="Courier"/>
                <a:ea typeface="ＭＳ 明朝"/>
                <a:cs typeface="Monaco"/>
              </a:rPr>
              <a:t>gameManager</a:t>
            </a:r>
            <a:r>
              <a:rPr lang="en-US" sz="1050" dirty="0">
                <a:solidFill>
                  <a:srgbClr val="2A00FF"/>
                </a:solidFill>
                <a:effectLst/>
                <a:latin typeface="Courier"/>
                <a:ea typeface="ＭＳ 明朝"/>
                <a:cs typeface="Monaco"/>
              </a:rPr>
              <a:t>/</a:t>
            </a:r>
            <a:r>
              <a:rPr lang="en-US" sz="1050" dirty="0" err="1">
                <a:solidFill>
                  <a:srgbClr val="2A00FF"/>
                </a:solidFill>
                <a:effectLst/>
                <a:latin typeface="Courier"/>
                <a:ea typeface="ＭＳ 明朝"/>
                <a:cs typeface="Monaco"/>
              </a:rPr>
              <a:t>addUser</a:t>
            </a:r>
            <a:r>
              <a:rPr lang="en-US" sz="1050" dirty="0">
                <a:solidFill>
                  <a:srgbClr val="2A00FF"/>
                </a:solidFill>
                <a:effectLst/>
                <a:latin typeface="Courier"/>
                <a:ea typeface="ＭＳ 明朝"/>
                <a:cs typeface="Monaco"/>
              </a:rPr>
              <a:t>"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Monaco"/>
              </a:rPr>
              <a:t>;</a:t>
            </a:r>
            <a:endParaRPr lang="en-US" sz="105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urier"/>
                <a:ea typeface="ＭＳ 明朝"/>
                <a:cs typeface="Monaco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latin typeface="Courier"/>
                <a:ea typeface="ＭＳ 明朝"/>
                <a:cs typeface="Monaco"/>
              </a:rPr>
              <a:t>     </a:t>
            </a:r>
            <a:r>
              <a:rPr lang="en-US" sz="1050" dirty="0" smtClean="0">
                <a:solidFill>
                  <a:srgbClr val="000000"/>
                </a:solidFill>
                <a:effectLst/>
                <a:latin typeface="Courier"/>
                <a:ea typeface="ＭＳ 明朝"/>
                <a:cs typeface="Monaco"/>
              </a:rPr>
              <a:t>}</a:t>
            </a:r>
            <a:endParaRPr lang="en-US" sz="105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ourier"/>
                <a:ea typeface="ＭＳ 明朝"/>
                <a:cs typeface="Times New Roman"/>
              </a:rPr>
              <a:t> </a:t>
            </a:r>
            <a:r>
              <a:rPr lang="en-US" sz="1050" dirty="0" smtClean="0">
                <a:effectLst/>
                <a:latin typeface="Courier"/>
                <a:ea typeface="ＭＳ 明朝"/>
                <a:cs typeface="Times New Roman"/>
              </a:rPr>
              <a:t>...</a:t>
            </a:r>
            <a:endParaRPr lang="en-US" sz="105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Text Box 43"/>
          <p:cNvSpPr txBox="1"/>
          <p:nvPr/>
        </p:nvSpPr>
        <p:spPr>
          <a:xfrm>
            <a:off x="1096404" y="4897013"/>
            <a:ext cx="6946927" cy="93561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Monaco"/>
              </a:rPr>
              <a:t>...</a:t>
            </a:r>
            <a:endParaRPr lang="en-US" sz="105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7F0055"/>
                </a:solidFill>
                <a:effectLst/>
                <a:latin typeface="Courier"/>
                <a:ea typeface="ＭＳ 明朝"/>
                <a:cs typeface="Monaco"/>
              </a:rPr>
              <a:t>if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Monaco"/>
              </a:rPr>
              <a:t> (!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urier"/>
                <a:ea typeface="ＭＳ 明朝"/>
                <a:cs typeface="Monaco"/>
              </a:rPr>
              <a:t>user.getUsername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Monaco"/>
              </a:rPr>
              <a:t>().matches(</a:t>
            </a:r>
            <a:r>
              <a:rPr lang="en-US" sz="1050" dirty="0">
                <a:solidFill>
                  <a:srgbClr val="2A00FF"/>
                </a:solidFill>
                <a:effectLst/>
                <a:latin typeface="Courier"/>
                <a:ea typeface="ＭＳ 明朝"/>
                <a:cs typeface="Monaco"/>
              </a:rPr>
              <a:t>"^([a-zA-Z_0-9]){5,}$"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Monaco"/>
              </a:rPr>
              <a:t>))</a:t>
            </a:r>
            <a:endParaRPr lang="en-US" sz="1050" dirty="0">
              <a:effectLst/>
              <a:ea typeface="ＭＳ 明朝"/>
              <a:cs typeface="Times New Roman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050" dirty="0" err="1">
                <a:solidFill>
                  <a:srgbClr val="000000"/>
                </a:solidFill>
                <a:effectLst/>
                <a:latin typeface="Courier"/>
                <a:ea typeface="ＭＳ 明朝"/>
                <a:cs typeface="Monaco"/>
              </a:rPr>
              <a:t>errors.put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Monaco"/>
              </a:rPr>
              <a:t>(</a:t>
            </a:r>
            <a:r>
              <a:rPr lang="en-US" sz="1050" dirty="0">
                <a:solidFill>
                  <a:srgbClr val="2A00FF"/>
                </a:solidFill>
                <a:effectLst/>
                <a:latin typeface="Courier"/>
                <a:ea typeface="ＭＳ 明朝"/>
                <a:cs typeface="Monaco"/>
              </a:rPr>
              <a:t>"username"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Monaco"/>
              </a:rPr>
              <a:t>, </a:t>
            </a:r>
            <a:r>
              <a:rPr lang="en-US" sz="1050" dirty="0">
                <a:solidFill>
                  <a:srgbClr val="2A00FF"/>
                </a:solidFill>
                <a:effectLst/>
                <a:latin typeface="Courier"/>
                <a:ea typeface="ＭＳ 明朝"/>
                <a:cs typeface="Monaco"/>
              </a:rPr>
              <a:t>"</a:t>
            </a:r>
            <a:r>
              <a:rPr lang="en-US" sz="1050" dirty="0" err="1">
                <a:solidFill>
                  <a:srgbClr val="2A00FF"/>
                </a:solidFill>
                <a:effectLst/>
                <a:latin typeface="Courier"/>
                <a:ea typeface="ＭＳ 明朝"/>
                <a:cs typeface="Monaco"/>
              </a:rPr>
              <a:t>user.username.invalid</a:t>
            </a:r>
            <a:r>
              <a:rPr lang="en-US" sz="1050" dirty="0">
                <a:solidFill>
                  <a:srgbClr val="2A00FF"/>
                </a:solidFill>
                <a:effectLst/>
                <a:latin typeface="Courier"/>
                <a:ea typeface="ＭＳ 明朝"/>
                <a:cs typeface="Monaco"/>
              </a:rPr>
              <a:t>"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Monaco"/>
              </a:rPr>
              <a:t>);</a:t>
            </a:r>
            <a:endParaRPr lang="en-US" sz="1050" dirty="0">
              <a:effectLst/>
              <a:ea typeface="ＭＳ 明朝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74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User Input </a:t>
            </a:r>
            <a:r>
              <a:rPr lang="en-US" sz="3200" dirty="0" smtClean="0"/>
              <a:t>Validation (Semantics)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Validity </a:t>
            </a:r>
            <a:r>
              <a:rPr lang="en-US" dirty="0"/>
              <a:t>of the request is checked based </a:t>
            </a:r>
            <a:r>
              <a:rPr lang="en-US" dirty="0" smtClean="0"/>
              <a:t>on the </a:t>
            </a:r>
            <a:r>
              <a:rPr lang="en-US" i="1" dirty="0"/>
              <a:t>current state</a:t>
            </a:r>
            <a:r>
              <a:rPr lang="en-US" dirty="0"/>
              <a:t> of the </a:t>
            </a:r>
            <a:r>
              <a:rPr lang="en-US" u="sng" dirty="0"/>
              <a:t>game</a:t>
            </a:r>
            <a:r>
              <a:rPr lang="en-US" dirty="0"/>
              <a:t> and the </a:t>
            </a:r>
            <a:r>
              <a:rPr lang="en-US" u="sng" dirty="0" smtClean="0"/>
              <a:t>players</a:t>
            </a:r>
            <a:r>
              <a:rPr lang="en-US" dirty="0" smtClean="0"/>
              <a:t>. E.g.:</a:t>
            </a:r>
          </a:p>
          <a:p>
            <a:pPr lvl="1"/>
            <a:r>
              <a:rPr lang="en-US" dirty="0" smtClean="0"/>
              <a:t>If an unauthorized player (who is not in the game) tries to join an started game</a:t>
            </a:r>
          </a:p>
          <a:p>
            <a:pPr lvl="1"/>
            <a:r>
              <a:rPr lang="en-US" dirty="0" smtClean="0"/>
              <a:t>If a player tries to play out of his/her turn.</a:t>
            </a:r>
          </a:p>
          <a:p>
            <a:pPr lvl="1"/>
            <a:r>
              <a:rPr lang="en-US" dirty="0" smtClean="0"/>
              <a:t>If a player tries to play an invalid move.</a:t>
            </a:r>
          </a:p>
          <a:p>
            <a:pPr lvl="1"/>
            <a:r>
              <a:rPr lang="en-US" dirty="0" smtClean="0"/>
              <a:t>If a player who </a:t>
            </a:r>
            <a:r>
              <a:rPr lang="en-US" dirty="0"/>
              <a:t>has </a:t>
            </a:r>
            <a:r>
              <a:rPr lang="en-US" dirty="0" smtClean="0"/>
              <a:t>left or won </a:t>
            </a:r>
            <a:r>
              <a:rPr lang="en-US" dirty="0"/>
              <a:t>tries to make a </a:t>
            </a:r>
            <a:r>
              <a:rPr lang="en-US" dirty="0" smtClean="0"/>
              <a:t>move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86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en-US" dirty="0" err="1" smtClean="0"/>
              <a:t>config</a:t>
            </a:r>
            <a:r>
              <a:rPr lang="en-US" dirty="0" smtClean="0"/>
              <a:t> file is encrypted</a:t>
            </a:r>
          </a:p>
          <a:p>
            <a:pPr lvl="1"/>
            <a:r>
              <a:rPr lang="en-US" b="1" dirty="0" smtClean="0"/>
              <a:t>AES</a:t>
            </a:r>
            <a:r>
              <a:rPr lang="en-US" dirty="0" smtClean="0"/>
              <a:t> algorithm</a:t>
            </a:r>
          </a:p>
          <a:p>
            <a:pPr lvl="1"/>
            <a:endParaRPr lang="en-US" dirty="0"/>
          </a:p>
          <a:p>
            <a:pPr marL="365760" lvl="1" indent="0">
              <a:buNone/>
            </a:pPr>
            <a:endParaRPr lang="en-US" dirty="0" smtClean="0"/>
          </a:p>
          <a:p>
            <a:r>
              <a:rPr lang="en-US" dirty="0" smtClean="0"/>
              <a:t>Only SELECT, INSERT and UPDATE rights are granted to database user.</a:t>
            </a:r>
          </a:p>
          <a:p>
            <a:pPr lvl="1"/>
            <a:r>
              <a:rPr lang="en-US" b="1" dirty="0" smtClean="0"/>
              <a:t>Least privilege principle</a:t>
            </a:r>
          </a:p>
          <a:p>
            <a:r>
              <a:rPr lang="en-US" dirty="0" smtClean="0"/>
              <a:t>Counter </a:t>
            </a:r>
            <a:r>
              <a:rPr lang="en-US" b="1" dirty="0" smtClean="0"/>
              <a:t>SQL Injection</a:t>
            </a:r>
          </a:p>
          <a:p>
            <a:pPr lvl="1"/>
            <a:r>
              <a:rPr lang="en-US" dirty="0" smtClean="0"/>
              <a:t>Hibernate </a:t>
            </a:r>
            <a:r>
              <a:rPr lang="en-US" dirty="0"/>
              <a:t>Parameterized Query.</a:t>
            </a:r>
          </a:p>
          <a:p>
            <a:pPr marL="68580" indent="0">
              <a:buNone/>
            </a:pPr>
            <a:endParaRPr lang="en-US" b="1" dirty="0" smtClean="0"/>
          </a:p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Database issues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159905" y="2354061"/>
            <a:ext cx="3009930" cy="818303"/>
            <a:chOff x="757738" y="3760681"/>
            <a:chExt cx="3009930" cy="818303"/>
          </a:xfrm>
        </p:grpSpPr>
        <p:sp>
          <p:nvSpPr>
            <p:cNvPr id="4" name="Text Box 11"/>
            <p:cNvSpPr txBox="1"/>
            <p:nvPr/>
          </p:nvSpPr>
          <p:spPr>
            <a:xfrm>
              <a:off x="757738" y="3760681"/>
              <a:ext cx="3009930" cy="81830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err="1">
                  <a:solidFill>
                    <a:srgbClr val="000000"/>
                  </a:solidFill>
                  <a:effectLst/>
                  <a:latin typeface="Courier"/>
                  <a:ea typeface="ＭＳ 明朝"/>
                  <a:cs typeface="Courier"/>
                </a:rPr>
                <a:t>jdbc.driver</a:t>
              </a:r>
              <a:r>
                <a:rPr lang="en-US" sz="900" dirty="0">
                  <a:solidFill>
                    <a:srgbClr val="000000"/>
                  </a:solidFill>
                  <a:effectLst/>
                  <a:latin typeface="Courier"/>
                  <a:ea typeface="ＭＳ 明朝"/>
                  <a:cs typeface="Courier"/>
                </a:rPr>
                <a:t>=</a:t>
              </a:r>
              <a:r>
                <a:rPr lang="en-US" sz="900" dirty="0" err="1">
                  <a:solidFill>
                    <a:srgbClr val="2A00FF"/>
                  </a:solidFill>
                  <a:effectLst/>
                  <a:latin typeface="Courier"/>
                  <a:ea typeface="ＭＳ 明朝"/>
                  <a:cs typeface="Courier"/>
                </a:rPr>
                <a:t>com.mysql.jdbc.Driver</a:t>
              </a:r>
              <a:endParaRPr lang="en-US" sz="900" dirty="0">
                <a:effectLst/>
                <a:latin typeface="Courier"/>
                <a:ea typeface="ＭＳ 明朝"/>
                <a:cs typeface="Courier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err="1">
                  <a:solidFill>
                    <a:srgbClr val="000000"/>
                  </a:solidFill>
                  <a:effectLst/>
                  <a:latin typeface="Courier"/>
                  <a:ea typeface="ＭＳ 明朝"/>
                  <a:cs typeface="Courier"/>
                </a:rPr>
                <a:t>jdbc.url</a:t>
              </a:r>
              <a:r>
                <a:rPr lang="en-US" sz="900" dirty="0">
                  <a:solidFill>
                    <a:srgbClr val="000000"/>
                  </a:solidFill>
                  <a:effectLst/>
                  <a:latin typeface="Courier"/>
                  <a:ea typeface="ＭＳ 明朝"/>
                  <a:cs typeface="Courier"/>
                </a:rPr>
                <a:t>=</a:t>
              </a:r>
              <a:r>
                <a:rPr lang="en-US" sz="900" dirty="0" err="1">
                  <a:solidFill>
                    <a:srgbClr val="2A00FF"/>
                  </a:solidFill>
                  <a:effectLst/>
                  <a:latin typeface="Courier"/>
                  <a:ea typeface="ＭＳ 明朝"/>
                  <a:cs typeface="Courier"/>
                </a:rPr>
                <a:t>jdbc:mysql</a:t>
              </a:r>
              <a:r>
                <a:rPr lang="en-US" sz="900" dirty="0">
                  <a:solidFill>
                    <a:srgbClr val="2A00FF"/>
                  </a:solidFill>
                  <a:effectLst/>
                  <a:latin typeface="Courier"/>
                  <a:ea typeface="ＭＳ 明朝"/>
                  <a:cs typeface="Courier"/>
                </a:rPr>
                <a:t>://</a:t>
              </a:r>
              <a:r>
                <a:rPr lang="en-US" sz="900" u="sng" dirty="0">
                  <a:solidFill>
                    <a:srgbClr val="2A00FF"/>
                  </a:solidFill>
                  <a:effectLst/>
                  <a:latin typeface="Courier"/>
                  <a:ea typeface="ＭＳ 明朝"/>
                  <a:cs typeface="Courier"/>
                </a:rPr>
                <a:t>localhost</a:t>
              </a:r>
              <a:r>
                <a:rPr lang="en-US" sz="900" dirty="0">
                  <a:solidFill>
                    <a:srgbClr val="2A00FF"/>
                  </a:solidFill>
                  <a:effectLst/>
                  <a:latin typeface="Courier"/>
                  <a:ea typeface="ＭＳ 明朝"/>
                  <a:cs typeface="Courier"/>
                </a:rPr>
                <a:t>:3306/</a:t>
              </a:r>
              <a:r>
                <a:rPr lang="en-US" sz="900" u="sng" dirty="0" err="1">
                  <a:solidFill>
                    <a:srgbClr val="2A00FF"/>
                  </a:solidFill>
                  <a:effectLst/>
                  <a:latin typeface="Courier"/>
                  <a:ea typeface="ＭＳ 明朝"/>
                  <a:cs typeface="Courier"/>
                </a:rPr>
                <a:t>ludo</a:t>
              </a:r>
              <a:endParaRPr lang="en-US" sz="900" dirty="0">
                <a:effectLst/>
                <a:latin typeface="Courier"/>
                <a:ea typeface="ＭＳ 明朝"/>
                <a:cs typeface="Courier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err="1">
                  <a:solidFill>
                    <a:srgbClr val="000000"/>
                  </a:solidFill>
                  <a:effectLst/>
                  <a:latin typeface="Courier"/>
                  <a:ea typeface="ＭＳ 明朝"/>
                  <a:cs typeface="Courier"/>
                </a:rPr>
                <a:t>jdbc.user</a:t>
              </a:r>
              <a:r>
                <a:rPr lang="en-US" sz="900" dirty="0">
                  <a:solidFill>
                    <a:srgbClr val="000000"/>
                  </a:solidFill>
                  <a:effectLst/>
                  <a:latin typeface="Courier"/>
                  <a:ea typeface="ＭＳ 明朝"/>
                  <a:cs typeface="Courier"/>
                </a:rPr>
                <a:t>=</a:t>
              </a:r>
              <a:r>
                <a:rPr lang="en-US" sz="900" dirty="0">
                  <a:solidFill>
                    <a:srgbClr val="2A00FF"/>
                  </a:solidFill>
                  <a:effectLst/>
                  <a:latin typeface="Courier"/>
                  <a:ea typeface="ＭＳ 明朝"/>
                  <a:cs typeface="Courier"/>
                </a:rPr>
                <a:t>swe681</a:t>
              </a:r>
              <a:endParaRPr lang="en-US" sz="900" dirty="0">
                <a:effectLst/>
                <a:latin typeface="Courier"/>
                <a:ea typeface="ＭＳ 明朝"/>
                <a:cs typeface="Courier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err="1">
                  <a:solidFill>
                    <a:srgbClr val="000000"/>
                  </a:solidFill>
                  <a:effectLst/>
                  <a:latin typeface="Courier"/>
                  <a:ea typeface="ＭＳ 明朝"/>
                  <a:cs typeface="Courier"/>
                </a:rPr>
                <a:t>jdbc.password</a:t>
              </a:r>
              <a:r>
                <a:rPr lang="en-US" sz="900" dirty="0">
                  <a:solidFill>
                    <a:srgbClr val="000000"/>
                  </a:solidFill>
                  <a:effectLst/>
                  <a:latin typeface="Courier"/>
                  <a:ea typeface="ＭＳ 明朝"/>
                  <a:cs typeface="Courier"/>
                </a:rPr>
                <a:t>=</a:t>
              </a:r>
              <a:r>
                <a:rPr lang="en-US" sz="900" dirty="0">
                  <a:solidFill>
                    <a:srgbClr val="2A00FF"/>
                  </a:solidFill>
                  <a:effectLst/>
                  <a:latin typeface="Courier"/>
                  <a:ea typeface="ＭＳ 明朝"/>
                  <a:cs typeface="Courier"/>
                </a:rPr>
                <a:t>hoByACD7P0+8Dk6xGXM6hg==</a:t>
              </a:r>
              <a:endParaRPr lang="en-US" sz="900" dirty="0">
                <a:effectLst/>
                <a:latin typeface="Courier"/>
                <a:ea typeface="ＭＳ 明朝"/>
                <a:cs typeface="Courier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771649" y="4128467"/>
              <a:ext cx="1720851" cy="338666"/>
            </a:xfrm>
            <a:prstGeom prst="round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 Box 23"/>
          <p:cNvSpPr txBox="1"/>
          <p:nvPr/>
        </p:nvSpPr>
        <p:spPr>
          <a:xfrm>
            <a:off x="1265743" y="5423240"/>
            <a:ext cx="6946653" cy="40938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urier"/>
                <a:ea typeface="ＭＳ 明朝"/>
                <a:cs typeface="Monaco"/>
              </a:rPr>
              <a:t>String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"/>
                <a:ea typeface="ＭＳ 明朝"/>
                <a:cs typeface="Monaco"/>
              </a:rPr>
              <a:t>hql</a:t>
            </a:r>
            <a:r>
              <a:rPr lang="en-US" sz="1000" dirty="0">
                <a:solidFill>
                  <a:srgbClr val="000000"/>
                </a:solidFill>
                <a:effectLst/>
                <a:latin typeface="Courier"/>
                <a:ea typeface="ＭＳ 明朝"/>
                <a:cs typeface="Monaco"/>
              </a:rPr>
              <a:t> = </a:t>
            </a:r>
            <a:r>
              <a:rPr lang="en-US" sz="1000" dirty="0">
                <a:solidFill>
                  <a:srgbClr val="2A00FF"/>
                </a:solidFill>
                <a:effectLst/>
                <a:latin typeface="Courier"/>
                <a:ea typeface="ＭＳ 明朝"/>
                <a:cs typeface="Monaco"/>
              </a:rPr>
              <a:t>"SELECT DISTINCT game FROM </a:t>
            </a:r>
            <a:r>
              <a:rPr lang="en-US" sz="1000" dirty="0" err="1">
                <a:solidFill>
                  <a:srgbClr val="2A00FF"/>
                </a:solidFill>
                <a:effectLst/>
                <a:latin typeface="Courier"/>
                <a:ea typeface="ＭＳ 明朝"/>
                <a:cs typeface="Monaco"/>
              </a:rPr>
              <a:t>GameBoard</a:t>
            </a:r>
            <a:r>
              <a:rPr lang="en-US" sz="1000" dirty="0">
                <a:solidFill>
                  <a:srgbClr val="2A00FF"/>
                </a:solidFill>
                <a:effectLst/>
                <a:latin typeface="Courier"/>
                <a:ea typeface="ＭＳ 明朝"/>
                <a:cs typeface="Monaco"/>
              </a:rPr>
              <a:t> game WHERE </a:t>
            </a:r>
            <a:r>
              <a:rPr lang="en-US" sz="1000" dirty="0" err="1">
                <a:solidFill>
                  <a:srgbClr val="2A00FF"/>
                </a:solidFill>
                <a:effectLst/>
                <a:latin typeface="Courier"/>
                <a:ea typeface="ＭＳ 明朝"/>
                <a:cs typeface="Monaco"/>
              </a:rPr>
              <a:t>game.gameState</a:t>
            </a:r>
            <a:r>
              <a:rPr lang="en-US" sz="1000" dirty="0">
                <a:solidFill>
                  <a:srgbClr val="2A00FF"/>
                </a:solidFill>
                <a:effectLst/>
                <a:latin typeface="Courier"/>
                <a:ea typeface="ＭＳ 明朝"/>
                <a:cs typeface="Monaco"/>
              </a:rPr>
              <a:t> = :state"</a:t>
            </a:r>
            <a:r>
              <a:rPr lang="en-US" sz="1000" dirty="0">
                <a:solidFill>
                  <a:srgbClr val="000000"/>
                </a:solidFill>
                <a:effectLst/>
                <a:latin typeface="Courier"/>
                <a:ea typeface="ＭＳ 明朝"/>
                <a:cs typeface="Monaco"/>
              </a:rPr>
              <a:t>;</a:t>
            </a:r>
            <a:endParaRPr lang="en-US" sz="10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7F0055"/>
                </a:solidFill>
                <a:effectLst/>
                <a:latin typeface="Courier"/>
                <a:ea typeface="ＭＳ 明朝"/>
                <a:cs typeface="Monaco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urier"/>
                <a:ea typeface="ＭＳ 明朝"/>
                <a:cs typeface="Monaco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"/>
                <a:ea typeface="ＭＳ 明朝"/>
                <a:cs typeface="Monaco"/>
              </a:rPr>
              <a:t>getCurrentSession</a:t>
            </a:r>
            <a:r>
              <a:rPr lang="en-US" sz="1000" dirty="0">
                <a:solidFill>
                  <a:srgbClr val="000000"/>
                </a:solidFill>
                <a:effectLst/>
                <a:latin typeface="Courier"/>
                <a:ea typeface="ＭＳ 明朝"/>
                <a:cs typeface="Monaco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"/>
                <a:ea typeface="ＭＳ 明朝"/>
                <a:cs typeface="Monaco"/>
              </a:rPr>
              <a:t>createQuery</a:t>
            </a:r>
            <a:r>
              <a:rPr lang="en-US" sz="1000" dirty="0">
                <a:solidFill>
                  <a:srgbClr val="000000"/>
                </a:solidFill>
                <a:effectLst/>
                <a:latin typeface="Courier"/>
                <a:ea typeface="ＭＳ 明朝"/>
                <a:cs typeface="Monaco"/>
              </a:rPr>
              <a:t>(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"/>
                <a:ea typeface="ＭＳ 明朝"/>
                <a:cs typeface="Monaco"/>
              </a:rPr>
              <a:t>hql</a:t>
            </a:r>
            <a:r>
              <a:rPr lang="en-US" sz="1000" dirty="0">
                <a:solidFill>
                  <a:srgbClr val="000000"/>
                </a:solidFill>
                <a:effectLst/>
                <a:latin typeface="Courier"/>
                <a:ea typeface="ＭＳ 明朝"/>
                <a:cs typeface="Monaco"/>
              </a:rPr>
              <a:t>).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"/>
                <a:ea typeface="ＭＳ 明朝"/>
                <a:cs typeface="Monaco"/>
              </a:rPr>
              <a:t>setString</a:t>
            </a:r>
            <a:r>
              <a:rPr lang="en-US" sz="1000" dirty="0">
                <a:solidFill>
                  <a:srgbClr val="000000"/>
                </a:solidFill>
                <a:effectLst/>
                <a:latin typeface="Courier"/>
                <a:ea typeface="ＭＳ 明朝"/>
                <a:cs typeface="Monaco"/>
              </a:rPr>
              <a:t>(</a:t>
            </a:r>
            <a:r>
              <a:rPr lang="en-US" sz="1000" dirty="0">
                <a:solidFill>
                  <a:srgbClr val="2A00FF"/>
                </a:solidFill>
                <a:effectLst/>
                <a:latin typeface="Courier"/>
                <a:ea typeface="ＭＳ 明朝"/>
                <a:cs typeface="Monaco"/>
              </a:rPr>
              <a:t>"state"</a:t>
            </a:r>
            <a:r>
              <a:rPr lang="en-US" sz="1000" dirty="0">
                <a:solidFill>
                  <a:srgbClr val="000000"/>
                </a:solidFill>
                <a:effectLst/>
                <a:latin typeface="Courier"/>
                <a:ea typeface="ＭＳ 明朝"/>
                <a:cs typeface="Monaco"/>
              </a:rPr>
              <a:t>,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"/>
                <a:ea typeface="ＭＳ 明朝"/>
                <a:cs typeface="Monaco"/>
              </a:rPr>
              <a:t>state.name</a:t>
            </a:r>
            <a:r>
              <a:rPr lang="en-US" sz="1000" dirty="0">
                <a:solidFill>
                  <a:srgbClr val="000000"/>
                </a:solidFill>
                <a:effectLst/>
                <a:latin typeface="Courier"/>
                <a:ea typeface="ＭＳ 明朝"/>
                <a:cs typeface="Monaco"/>
              </a:rPr>
              <a:t>()).list();</a:t>
            </a:r>
            <a:endParaRPr lang="en-US" sz="10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"/>
                <a:ea typeface="ＭＳ 明朝"/>
                <a:cs typeface="Times New Roman"/>
              </a:rPr>
              <a:t> </a:t>
            </a:r>
            <a:endParaRPr lang="en-US" sz="1000" dirty="0">
              <a:effectLst/>
              <a:ea typeface="ＭＳ 明朝"/>
              <a:cs typeface="Times New Roman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958417" y="5423239"/>
            <a:ext cx="2109817" cy="260011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2013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03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35758"/>
            <a:ext cx="6777317" cy="4496742"/>
          </a:xfrm>
        </p:spPr>
        <p:txBody>
          <a:bodyPr>
            <a:normAutofit/>
          </a:bodyPr>
          <a:lstStyle/>
          <a:p>
            <a:r>
              <a:rPr lang="en-US" dirty="0" smtClean="0"/>
              <a:t>Integrity</a:t>
            </a:r>
          </a:p>
          <a:p>
            <a:pPr lvl="1"/>
            <a:r>
              <a:rPr lang="en-US" sz="2000" dirty="0" smtClean="0"/>
              <a:t>Audit trail of every game moves are stored.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marL="365760" lvl="1" indent="0">
              <a:buNone/>
            </a:pPr>
            <a:endParaRPr lang="en-US" sz="2000" dirty="0" smtClean="0"/>
          </a:p>
          <a:p>
            <a:pPr marL="365760" lvl="1" indent="0">
              <a:buNone/>
            </a:pPr>
            <a:endParaRPr lang="en-US" sz="2000" dirty="0"/>
          </a:p>
          <a:p>
            <a:r>
              <a:rPr lang="en-US" dirty="0" smtClean="0"/>
              <a:t>Availability</a:t>
            </a:r>
          </a:p>
          <a:p>
            <a:pPr lvl="1"/>
            <a:r>
              <a:rPr lang="en-US" sz="1800" dirty="0" smtClean="0"/>
              <a:t>If a user does not play for </a:t>
            </a:r>
            <a:r>
              <a:rPr lang="en-US" sz="1400" i="1" dirty="0" smtClean="0"/>
              <a:t>MAX_INACTIVE_TIME </a:t>
            </a:r>
            <a:r>
              <a:rPr lang="en-US" sz="2000" dirty="0" smtClean="0">
                <a:solidFill>
                  <a:srgbClr val="3E3D2D"/>
                </a:solidFill>
              </a:rPr>
              <a:t>he/she will be </a:t>
            </a:r>
            <a:r>
              <a:rPr lang="en-US" sz="2000" dirty="0">
                <a:solidFill>
                  <a:srgbClr val="3E3D2D"/>
                </a:solidFill>
              </a:rPr>
              <a:t>automatically </a:t>
            </a:r>
            <a:r>
              <a:rPr lang="en-US" sz="2000" dirty="0" smtClean="0">
                <a:solidFill>
                  <a:srgbClr val="3E3D2D"/>
                </a:solidFill>
              </a:rPr>
              <a:t>expelled from the game.</a:t>
            </a:r>
          </a:p>
          <a:p>
            <a:r>
              <a:rPr lang="en-US" dirty="0"/>
              <a:t>Error Information sent to the user is limited</a:t>
            </a:r>
          </a:p>
          <a:p>
            <a:pPr lvl="1"/>
            <a:r>
              <a:rPr lang="en-US" sz="1800" dirty="0" smtClean="0"/>
              <a:t>Tomcat’s </a:t>
            </a:r>
            <a:r>
              <a:rPr lang="en-US" sz="1800" dirty="0" smtClean="0"/>
              <a:t>default error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pages are </a:t>
            </a:r>
            <a:r>
              <a:rPr lang="en-US" sz="1800" dirty="0" smtClean="0"/>
              <a:t>customized. </a:t>
            </a:r>
            <a:endParaRPr lang="en-US" sz="1800" dirty="0" smtClean="0"/>
          </a:p>
          <a:p>
            <a:pPr lvl="1"/>
            <a:endParaRPr lang="en-US" dirty="0"/>
          </a:p>
        </p:txBody>
      </p:sp>
      <p:sp>
        <p:nvSpPr>
          <p:cNvPr id="4" name="Text Box 20"/>
          <p:cNvSpPr txBox="1"/>
          <p:nvPr/>
        </p:nvSpPr>
        <p:spPr>
          <a:xfrm>
            <a:off x="4525408" y="5427980"/>
            <a:ext cx="3846008" cy="120904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&lt;</a:t>
            </a:r>
            <a:r>
              <a:rPr lang="en-US" sz="800" dirty="0">
                <a:solidFill>
                  <a:srgbClr val="3F7F7F"/>
                </a:solidFill>
                <a:effectLst/>
                <a:latin typeface="Courier"/>
                <a:ea typeface="ＭＳ 明朝"/>
                <a:cs typeface="Courier"/>
              </a:rPr>
              <a:t>error-page</a:t>
            </a:r>
            <a:r>
              <a:rPr lang="en-US" sz="800" dirty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&gt;</a:t>
            </a:r>
            <a:endParaRPr lang="en-US" sz="800" dirty="0">
              <a:effectLst/>
              <a:latin typeface="Courier"/>
              <a:ea typeface="ＭＳ 明朝"/>
              <a:cs typeface="Courier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&lt;</a:t>
            </a:r>
            <a:r>
              <a:rPr lang="en-US" sz="800" dirty="0">
                <a:solidFill>
                  <a:srgbClr val="3F7F7F"/>
                </a:solidFill>
                <a:effectLst/>
                <a:latin typeface="Courier"/>
                <a:ea typeface="ＭＳ 明朝"/>
                <a:cs typeface="Courier"/>
              </a:rPr>
              <a:t>error-code</a:t>
            </a:r>
            <a:r>
              <a:rPr lang="en-US" sz="800" dirty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&gt;</a:t>
            </a:r>
            <a:r>
              <a:rPr lang="en-US" sz="8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400</a:t>
            </a:r>
            <a:r>
              <a:rPr lang="en-US" sz="800" dirty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&lt;/</a:t>
            </a:r>
            <a:r>
              <a:rPr lang="en-US" sz="800" dirty="0">
                <a:solidFill>
                  <a:srgbClr val="3F7F7F"/>
                </a:solidFill>
                <a:effectLst/>
                <a:latin typeface="Courier"/>
                <a:ea typeface="ＭＳ 明朝"/>
                <a:cs typeface="Courier"/>
              </a:rPr>
              <a:t>error-code</a:t>
            </a:r>
            <a:r>
              <a:rPr lang="en-US" sz="800" dirty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&gt;</a:t>
            </a:r>
            <a:endParaRPr lang="en-US" sz="800" dirty="0">
              <a:effectLst/>
              <a:latin typeface="Courier"/>
              <a:ea typeface="ＭＳ 明朝"/>
              <a:cs typeface="Courier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	</a:t>
            </a:r>
            <a:r>
              <a:rPr lang="en-US" sz="800" dirty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&lt;</a:t>
            </a:r>
            <a:r>
              <a:rPr lang="en-US" sz="800" dirty="0">
                <a:solidFill>
                  <a:srgbClr val="3F7F7F"/>
                </a:solidFill>
                <a:effectLst/>
                <a:latin typeface="Courier"/>
                <a:ea typeface="ＭＳ 明朝"/>
                <a:cs typeface="Courier"/>
              </a:rPr>
              <a:t>location</a:t>
            </a:r>
            <a:r>
              <a:rPr lang="en-US" sz="800" dirty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&gt;</a:t>
            </a:r>
            <a:r>
              <a:rPr lang="en-US" sz="8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/</a:t>
            </a:r>
            <a:r>
              <a:rPr lang="en-US" sz="800" dirty="0" err="1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error.html</a:t>
            </a:r>
            <a:r>
              <a:rPr lang="en-US" sz="800" dirty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&lt;/</a:t>
            </a:r>
            <a:r>
              <a:rPr lang="en-US" sz="800" dirty="0">
                <a:solidFill>
                  <a:srgbClr val="3F7F7F"/>
                </a:solidFill>
                <a:effectLst/>
                <a:latin typeface="Courier"/>
                <a:ea typeface="ＭＳ 明朝"/>
                <a:cs typeface="Courier"/>
              </a:rPr>
              <a:t>location</a:t>
            </a:r>
            <a:r>
              <a:rPr lang="en-US" sz="800" dirty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&gt;</a:t>
            </a:r>
            <a:endParaRPr lang="en-US" sz="800" dirty="0">
              <a:effectLst/>
              <a:latin typeface="Courier"/>
              <a:ea typeface="ＭＳ 明朝"/>
              <a:cs typeface="Courier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&lt;/</a:t>
            </a:r>
            <a:r>
              <a:rPr lang="en-US" sz="800" dirty="0">
                <a:solidFill>
                  <a:srgbClr val="3F7F7F"/>
                </a:solidFill>
                <a:effectLst/>
                <a:latin typeface="Courier"/>
                <a:ea typeface="ＭＳ 明朝"/>
                <a:cs typeface="Courier"/>
              </a:rPr>
              <a:t>error-page</a:t>
            </a:r>
            <a:r>
              <a:rPr lang="en-US" sz="800" dirty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&gt;</a:t>
            </a:r>
            <a:endParaRPr lang="en-US" sz="800" dirty="0">
              <a:effectLst/>
              <a:latin typeface="Courier"/>
              <a:ea typeface="ＭＳ 明朝"/>
              <a:cs typeface="Courier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...</a:t>
            </a:r>
            <a:endParaRPr lang="en-US" sz="800" dirty="0">
              <a:effectLst/>
              <a:latin typeface="Courier"/>
              <a:ea typeface="ＭＳ 明朝"/>
              <a:cs typeface="Courier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&lt;</a:t>
            </a:r>
            <a:r>
              <a:rPr lang="en-US" sz="800" dirty="0">
                <a:solidFill>
                  <a:srgbClr val="3F7F7F"/>
                </a:solidFill>
                <a:effectLst/>
                <a:latin typeface="Courier"/>
                <a:ea typeface="ＭＳ 明朝"/>
                <a:cs typeface="Courier"/>
              </a:rPr>
              <a:t>error-page</a:t>
            </a:r>
            <a:r>
              <a:rPr lang="en-US" sz="800" dirty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&gt;</a:t>
            </a:r>
            <a:endParaRPr lang="en-US" sz="800" dirty="0">
              <a:effectLst/>
              <a:latin typeface="Courier"/>
              <a:ea typeface="ＭＳ 明朝"/>
              <a:cs typeface="Courier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&lt;</a:t>
            </a:r>
            <a:r>
              <a:rPr lang="en-US" sz="800" dirty="0">
                <a:solidFill>
                  <a:srgbClr val="3F7F7F"/>
                </a:solidFill>
                <a:effectLst/>
                <a:latin typeface="Courier"/>
                <a:ea typeface="ＭＳ 明朝"/>
                <a:cs typeface="Courier"/>
              </a:rPr>
              <a:t>exception-type</a:t>
            </a:r>
            <a:r>
              <a:rPr lang="en-US" sz="800" dirty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&gt;</a:t>
            </a:r>
            <a:r>
              <a:rPr lang="en-US" sz="800" dirty="0" err="1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java.lang.Exception</a:t>
            </a:r>
            <a:r>
              <a:rPr lang="en-US" sz="800" dirty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&lt;/</a:t>
            </a:r>
            <a:r>
              <a:rPr lang="en-US" sz="800" dirty="0">
                <a:solidFill>
                  <a:srgbClr val="3F7F7F"/>
                </a:solidFill>
                <a:effectLst/>
                <a:latin typeface="Courier"/>
                <a:ea typeface="ＭＳ 明朝"/>
                <a:cs typeface="Courier"/>
              </a:rPr>
              <a:t>exception-type</a:t>
            </a:r>
            <a:r>
              <a:rPr lang="en-US" sz="800" dirty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&gt;</a:t>
            </a:r>
            <a:endParaRPr lang="en-US" sz="800" dirty="0">
              <a:effectLst/>
              <a:latin typeface="Courier"/>
              <a:ea typeface="ＭＳ 明朝"/>
              <a:cs typeface="Courier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	</a:t>
            </a:r>
            <a:r>
              <a:rPr lang="en-US" sz="800" dirty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&lt;</a:t>
            </a:r>
            <a:r>
              <a:rPr lang="en-US" sz="800" dirty="0">
                <a:solidFill>
                  <a:srgbClr val="3F7F7F"/>
                </a:solidFill>
                <a:effectLst/>
                <a:latin typeface="Courier"/>
                <a:ea typeface="ＭＳ 明朝"/>
                <a:cs typeface="Courier"/>
              </a:rPr>
              <a:t>location</a:t>
            </a:r>
            <a:r>
              <a:rPr lang="en-US" sz="800" dirty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&gt;</a:t>
            </a:r>
            <a:r>
              <a:rPr lang="en-US" sz="8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/</a:t>
            </a:r>
            <a:r>
              <a:rPr lang="en-US" sz="800" dirty="0" err="1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error.html</a:t>
            </a:r>
            <a:r>
              <a:rPr lang="en-US" sz="800" dirty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&lt;/</a:t>
            </a:r>
            <a:r>
              <a:rPr lang="en-US" sz="800" dirty="0">
                <a:solidFill>
                  <a:srgbClr val="3F7F7F"/>
                </a:solidFill>
                <a:effectLst/>
                <a:latin typeface="Courier"/>
                <a:ea typeface="ＭＳ 明朝"/>
                <a:cs typeface="Courier"/>
              </a:rPr>
              <a:t>location</a:t>
            </a:r>
            <a:r>
              <a:rPr lang="en-US" sz="800" dirty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&gt;</a:t>
            </a:r>
            <a:endParaRPr lang="en-US" sz="800" dirty="0">
              <a:effectLst/>
              <a:latin typeface="Courier"/>
              <a:ea typeface="ＭＳ 明朝"/>
              <a:cs typeface="Courier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&lt;/</a:t>
            </a:r>
            <a:r>
              <a:rPr lang="en-US" sz="800" dirty="0">
                <a:solidFill>
                  <a:srgbClr val="3F7F7F"/>
                </a:solidFill>
                <a:effectLst/>
                <a:latin typeface="Courier"/>
                <a:ea typeface="ＭＳ 明朝"/>
                <a:cs typeface="Courier"/>
              </a:rPr>
              <a:t>error-page</a:t>
            </a:r>
            <a:r>
              <a:rPr lang="en-US" sz="800" dirty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&gt;</a:t>
            </a:r>
            <a:endParaRPr lang="en-US" sz="800" dirty="0">
              <a:effectLst/>
              <a:latin typeface="Courier"/>
              <a:ea typeface="ＭＳ 明朝"/>
              <a:cs typeface="Courier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"/>
                <a:ea typeface="ＭＳ 明朝"/>
                <a:cs typeface="Courier"/>
              </a:rPr>
              <a:t> 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6" b="40967"/>
          <a:stretch/>
        </p:blipFill>
        <p:spPr bwMode="auto">
          <a:xfrm>
            <a:off x="3481914" y="2391833"/>
            <a:ext cx="5143500" cy="17885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86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Fortify</a:t>
            </a:r>
          </a:p>
          <a:p>
            <a:pPr lvl="1"/>
            <a:r>
              <a:rPr lang="en-US" dirty="0" smtClean="0"/>
              <a:t>0 critical, 3 High and 0 medium issues.</a:t>
            </a:r>
          </a:p>
          <a:p>
            <a:pPr lvl="1"/>
            <a:r>
              <a:rPr lang="en-US" dirty="0" smtClean="0"/>
              <a:t>Results has False Positives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454" y="2914435"/>
            <a:ext cx="5284271" cy="3368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120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2551050"/>
            <a:ext cx="7024744" cy="782591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Impact"/>
                <a:cs typeface="Impact"/>
              </a:rPr>
              <a:t>Live Demo…</a:t>
            </a:r>
            <a:endParaRPr lang="en-US" sz="4800" dirty="0">
              <a:latin typeface="Impact"/>
              <a:cs typeface="Impact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9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Ludo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9365"/>
            <a:ext cx="7137425" cy="603801"/>
          </a:xfrm>
        </p:spPr>
        <p:txBody>
          <a:bodyPr>
            <a:normAutofit fontScale="92500"/>
          </a:bodyPr>
          <a:lstStyle/>
          <a:p>
            <a:r>
              <a:rPr lang="en-US" sz="2000" dirty="0" smtClean="0"/>
              <a:t>A version </a:t>
            </a:r>
            <a:r>
              <a:rPr lang="en-US" sz="2000" dirty="0"/>
              <a:t>of </a:t>
            </a:r>
            <a:r>
              <a:rPr lang="en-US" sz="2000" dirty="0" err="1"/>
              <a:t>Ludo</a:t>
            </a:r>
            <a:r>
              <a:rPr lang="en-US" sz="2000" dirty="0"/>
              <a:t>, named </a:t>
            </a:r>
            <a:r>
              <a:rPr lang="en-US" sz="2000" b="1" dirty="0"/>
              <a:t>“Mensch </a:t>
            </a:r>
            <a:r>
              <a:rPr lang="en-US" sz="2000" b="1" dirty="0" err="1"/>
              <a:t>ärgere</a:t>
            </a:r>
            <a:r>
              <a:rPr lang="en-US" sz="2000" b="1" dirty="0"/>
              <a:t> </a:t>
            </a:r>
            <a:r>
              <a:rPr lang="en-US" sz="2000" b="1" dirty="0" err="1"/>
              <a:t>dich</a:t>
            </a:r>
            <a:r>
              <a:rPr lang="en-US" sz="2000" b="1" dirty="0"/>
              <a:t> </a:t>
            </a:r>
            <a:r>
              <a:rPr lang="en-US" sz="2000" b="1" dirty="0" err="1"/>
              <a:t>nicht</a:t>
            </a:r>
            <a:r>
              <a:rPr lang="en-US" sz="2000" b="1" dirty="0"/>
              <a:t>”</a:t>
            </a:r>
            <a:r>
              <a:rPr lang="en-US" sz="2000" dirty="0"/>
              <a:t> 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763" y="2090849"/>
            <a:ext cx="5793316" cy="42591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4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High-level Architecture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155" y="1741687"/>
            <a:ext cx="5179510" cy="3811482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2013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9133" y="5896916"/>
            <a:ext cx="5114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200" dirty="0" smtClean="0"/>
              <a:t>Spring ver. </a:t>
            </a:r>
            <a:r>
              <a:rPr lang="en-US" sz="1200" b="1" dirty="0" smtClean="0"/>
              <a:t>3.2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Hibernate ver. </a:t>
            </a:r>
            <a:r>
              <a:rPr lang="en-US" sz="1200" b="1" dirty="0" smtClean="0"/>
              <a:t>4.1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9827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995" y="1109036"/>
            <a:ext cx="4565677" cy="273272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33" y="3428999"/>
            <a:ext cx="4229100" cy="261048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88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43490" y="2551050"/>
            <a:ext cx="7024744" cy="782591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Impact"/>
                <a:cs typeface="Impact"/>
              </a:rPr>
              <a:t>Security Requirements</a:t>
            </a:r>
            <a:endParaRPr lang="en-US" sz="48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61101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Authentication/Authorization</a:t>
            </a:r>
            <a:endParaRPr lang="en-US" dirty="0"/>
          </a:p>
        </p:txBody>
      </p:sp>
      <p:sp>
        <p:nvSpPr>
          <p:cNvPr id="7" name="Text Box 26"/>
          <p:cNvSpPr txBox="1"/>
          <p:nvPr/>
        </p:nvSpPr>
        <p:spPr>
          <a:xfrm>
            <a:off x="742949" y="3818765"/>
            <a:ext cx="7787217" cy="233015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&lt;</a:t>
            </a:r>
            <a:r>
              <a:rPr lang="en-US" sz="1050" dirty="0" err="1">
                <a:solidFill>
                  <a:srgbClr val="3F7F7F"/>
                </a:solidFill>
                <a:effectLst/>
                <a:highlight>
                  <a:srgbClr val="C0C0C0"/>
                </a:highlight>
                <a:latin typeface="Courier"/>
                <a:ea typeface="ＭＳ 明朝"/>
                <a:cs typeface="Courier"/>
              </a:rPr>
              <a:t>security:http</a:t>
            </a:r>
            <a:r>
              <a:rPr lang="en-US" sz="1050" dirty="0"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use-expressions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=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'true'</a:t>
            </a:r>
            <a:r>
              <a:rPr lang="en-US" sz="1050" dirty="0"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auto-</a:t>
            </a:r>
            <a:r>
              <a:rPr lang="en-US" sz="1050" dirty="0" err="1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config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=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"true"</a:t>
            </a:r>
            <a:r>
              <a:rPr lang="en-US" sz="1050" dirty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&gt;</a:t>
            </a:r>
            <a:endParaRPr lang="en-US" sz="1050" dirty="0">
              <a:effectLst/>
              <a:latin typeface="Courier"/>
              <a:ea typeface="ＭＳ 明朝"/>
              <a:cs typeface="Courier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latin typeface="Courier"/>
                <a:ea typeface="ＭＳ 明朝"/>
                <a:cs typeface="Courier"/>
              </a:rPr>
              <a:t>  </a:t>
            </a:r>
            <a:r>
              <a:rPr lang="en-US" sz="1050" dirty="0" smtClean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&lt;</a:t>
            </a:r>
            <a:r>
              <a:rPr lang="en-US" sz="1050" dirty="0" err="1">
                <a:solidFill>
                  <a:srgbClr val="3F7F7F"/>
                </a:solidFill>
                <a:effectLst/>
                <a:latin typeface="Courier"/>
                <a:ea typeface="ＭＳ 明朝"/>
                <a:cs typeface="Courier"/>
              </a:rPr>
              <a:t>security:intercept-url</a:t>
            </a:r>
            <a:r>
              <a:rPr lang="en-US" sz="1050" dirty="0"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pattern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=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"/</a:t>
            </a:r>
            <a:r>
              <a:rPr lang="en-US" sz="1050" i="1" dirty="0" err="1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login.htm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</a:t>
            </a:r>
            <a:r>
              <a:rPr lang="en-US" sz="1050" dirty="0"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access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=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</a:t>
            </a:r>
            <a:r>
              <a:rPr lang="en-US" sz="1050" i="1" dirty="0" err="1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permitAll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</a:t>
            </a:r>
            <a:r>
              <a:rPr lang="en-US" sz="1050" dirty="0"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requires-channel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=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"https"</a:t>
            </a:r>
            <a:r>
              <a:rPr lang="en-US" sz="1050" dirty="0"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/&gt;</a:t>
            </a:r>
            <a:endParaRPr lang="en-US" sz="1050" dirty="0">
              <a:effectLst/>
              <a:latin typeface="Courier"/>
              <a:ea typeface="ＭＳ 明朝"/>
              <a:cs typeface="Courier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   &lt;</a:t>
            </a:r>
            <a:r>
              <a:rPr lang="en-US" sz="1050" dirty="0" err="1" smtClean="0">
                <a:solidFill>
                  <a:srgbClr val="3F7F7F"/>
                </a:solidFill>
                <a:effectLst/>
                <a:latin typeface="Courier"/>
                <a:ea typeface="ＭＳ 明朝"/>
                <a:cs typeface="Courier"/>
              </a:rPr>
              <a:t>security:intercept-url</a:t>
            </a:r>
            <a:r>
              <a:rPr lang="en-US" sz="1050" dirty="0" smtClean="0"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 smtClean="0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pattern</a:t>
            </a:r>
            <a:r>
              <a:rPr lang="en-US" sz="1050" dirty="0" smtClean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=</a:t>
            </a:r>
            <a:r>
              <a:rPr lang="en-US" sz="1050" i="1" dirty="0" smtClean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"/</a:t>
            </a:r>
            <a:r>
              <a:rPr lang="en-US" sz="1050" i="1" dirty="0" err="1" smtClean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addUser.htm</a:t>
            </a:r>
            <a:r>
              <a:rPr lang="en-US" sz="1050" i="1" dirty="0" smtClean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</a:t>
            </a:r>
            <a:r>
              <a:rPr lang="en-US" sz="1050" dirty="0" smtClean="0"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 smtClean="0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access</a:t>
            </a:r>
            <a:r>
              <a:rPr lang="en-US" sz="1050" dirty="0" smtClean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=</a:t>
            </a:r>
            <a:r>
              <a:rPr lang="en-US" sz="1050" i="1" dirty="0" smtClean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</a:t>
            </a:r>
            <a:r>
              <a:rPr lang="en-US" sz="1050" i="1" dirty="0" err="1" smtClean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permitAll</a:t>
            </a:r>
            <a:r>
              <a:rPr lang="en-US" sz="1050" i="1" dirty="0" smtClean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</a:t>
            </a:r>
            <a:r>
              <a:rPr lang="en-US" sz="1050" dirty="0" smtClean="0"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 smtClean="0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requires-channel</a:t>
            </a:r>
            <a:r>
              <a:rPr lang="en-US" sz="1050" dirty="0" smtClean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=</a:t>
            </a:r>
            <a:r>
              <a:rPr lang="en-US" sz="1050" i="1" dirty="0" smtClean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"https”</a:t>
            </a:r>
            <a:r>
              <a:rPr lang="en-US" sz="1050" dirty="0" smtClean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/&gt;</a:t>
            </a:r>
            <a:endParaRPr lang="en-US" sz="1050" dirty="0" smtClean="0">
              <a:effectLst/>
              <a:latin typeface="Courier"/>
              <a:ea typeface="ＭＳ 明朝"/>
              <a:cs typeface="Courier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latin typeface="Courier"/>
                <a:ea typeface="ＭＳ 明朝"/>
                <a:cs typeface="Courier"/>
              </a:rPr>
              <a:t>  </a:t>
            </a:r>
            <a:r>
              <a:rPr lang="en-US" sz="1050" dirty="0" smtClean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&lt;</a:t>
            </a:r>
            <a:r>
              <a:rPr lang="en-US" sz="1050" dirty="0" err="1">
                <a:solidFill>
                  <a:srgbClr val="3F7F7F"/>
                </a:solidFill>
                <a:effectLst/>
                <a:latin typeface="Courier"/>
                <a:ea typeface="ＭＳ 明朝"/>
                <a:cs typeface="Courier"/>
              </a:rPr>
              <a:t>security:intercept-url</a:t>
            </a:r>
            <a:r>
              <a:rPr lang="en-US" sz="1050" dirty="0"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pattern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=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"/**"</a:t>
            </a:r>
            <a:r>
              <a:rPr lang="en-US" sz="1050" dirty="0"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access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=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</a:t>
            </a:r>
            <a:r>
              <a:rPr lang="en-US" sz="1050" i="1" dirty="0" err="1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isAuthenticated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(</a:t>
            </a:r>
            <a:r>
              <a:rPr lang="en-US" sz="1050" i="1" dirty="0" smtClean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)"</a:t>
            </a:r>
            <a:r>
              <a:rPr lang="en-US" sz="1050" dirty="0" smtClean="0"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 smtClean="0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requires-channel</a:t>
            </a:r>
            <a:r>
              <a:rPr lang="en-US" sz="1050" dirty="0" smtClean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=</a:t>
            </a:r>
            <a:r>
              <a:rPr lang="en-US" sz="1050" i="1" dirty="0" smtClean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"https"</a:t>
            </a:r>
            <a:r>
              <a:rPr lang="en-US" sz="1050" dirty="0" smtClean="0"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 smtClean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/</a:t>
            </a:r>
            <a:r>
              <a:rPr lang="en-US" sz="1050" dirty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&gt;</a:t>
            </a:r>
            <a:endParaRPr lang="en-US" sz="1050" dirty="0">
              <a:effectLst/>
              <a:latin typeface="Courier"/>
              <a:ea typeface="ＭＳ 明朝"/>
              <a:cs typeface="Courier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latin typeface="Courier"/>
                <a:ea typeface="ＭＳ 明朝"/>
                <a:cs typeface="Courier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latin typeface="Courier"/>
                <a:ea typeface="ＭＳ 明朝"/>
                <a:cs typeface="Courier"/>
              </a:rPr>
              <a:t>  </a:t>
            </a:r>
            <a:r>
              <a:rPr lang="en-US" sz="1050" dirty="0" smtClean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&lt;</a:t>
            </a:r>
            <a:r>
              <a:rPr lang="en-US" sz="1050" dirty="0" err="1">
                <a:solidFill>
                  <a:srgbClr val="3F7F7F"/>
                </a:solidFill>
                <a:effectLst/>
                <a:latin typeface="Courier"/>
                <a:ea typeface="ＭＳ 明朝"/>
                <a:cs typeface="Courier"/>
              </a:rPr>
              <a:t>security:form-login</a:t>
            </a:r>
            <a:r>
              <a:rPr lang="en-US" sz="1050" dirty="0"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login-page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=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"/</a:t>
            </a:r>
            <a:r>
              <a:rPr lang="en-US" sz="1050" i="1" dirty="0" err="1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login.htm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</a:t>
            </a:r>
            <a:r>
              <a:rPr lang="en-US" sz="1050" dirty="0"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authentication-failure-</a:t>
            </a:r>
            <a:r>
              <a:rPr lang="en-US" sz="1050" dirty="0" err="1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url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=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"/</a:t>
            </a:r>
            <a:r>
              <a:rPr lang="en-US" sz="1050" i="1" dirty="0" err="1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login.htm?login_error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=</a:t>
            </a:r>
            <a:r>
              <a:rPr lang="en-US" sz="1050" i="1" dirty="0" smtClean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1”</a:t>
            </a:r>
            <a:r>
              <a:rPr lang="en-US" sz="1050" dirty="0"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 smtClean="0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default</a:t>
            </a:r>
            <a:r>
              <a:rPr lang="en-US" sz="1050" dirty="0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-target-</a:t>
            </a:r>
            <a:r>
              <a:rPr lang="en-US" sz="1050" dirty="0" err="1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url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=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"/</a:t>
            </a:r>
            <a:r>
              <a:rPr lang="en-US" sz="1050" i="1" dirty="0" err="1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index.htm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</a:t>
            </a:r>
            <a:r>
              <a:rPr lang="en-US" sz="1050" dirty="0"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always-use-default-target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=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"true"</a:t>
            </a:r>
            <a:r>
              <a:rPr lang="en-US" sz="1050" dirty="0"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authentication-failure-handler-ref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=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</a:t>
            </a:r>
            <a:r>
              <a:rPr lang="en-US" sz="1050" i="1" dirty="0" err="1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authenticationFailureHandler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</a:t>
            </a:r>
            <a:r>
              <a:rPr lang="en-US" sz="1050" dirty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/&gt;</a:t>
            </a:r>
            <a:endParaRPr lang="en-US" sz="1050" dirty="0">
              <a:effectLst/>
              <a:latin typeface="Courier"/>
              <a:ea typeface="ＭＳ 明朝"/>
              <a:cs typeface="Courier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latin typeface="Courier"/>
                <a:ea typeface="ＭＳ 明朝"/>
                <a:cs typeface="Courier"/>
              </a:rPr>
              <a:t>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 </a:t>
            </a:r>
            <a:r>
              <a:rPr lang="en-US" sz="1050" dirty="0" smtClean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&lt;</a:t>
            </a:r>
            <a:r>
              <a:rPr lang="en-US" sz="1050" dirty="0" err="1">
                <a:solidFill>
                  <a:srgbClr val="3F7F7F"/>
                </a:solidFill>
                <a:effectLst/>
                <a:latin typeface="Courier"/>
                <a:ea typeface="ＭＳ 明朝"/>
                <a:cs typeface="Courier"/>
              </a:rPr>
              <a:t>security:logout</a:t>
            </a:r>
            <a:r>
              <a:rPr lang="en-US" sz="1050" dirty="0"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logout-</a:t>
            </a:r>
            <a:r>
              <a:rPr lang="en-US" sz="1050" dirty="0" err="1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url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=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"/</a:t>
            </a:r>
            <a:r>
              <a:rPr lang="en-US" sz="1050" i="1" dirty="0" err="1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j_spring_security_logout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</a:t>
            </a:r>
            <a:r>
              <a:rPr lang="en-US" sz="1050" dirty="0"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delete-cookies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=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"JSESSIONID"</a:t>
            </a:r>
            <a:endParaRPr lang="en-US" sz="1050" dirty="0">
              <a:effectLst/>
              <a:latin typeface="Courier"/>
              <a:ea typeface="ＭＳ 明朝"/>
              <a:cs typeface="Courier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ourier"/>
                <a:ea typeface="ＭＳ 明朝"/>
                <a:cs typeface="Courier"/>
              </a:rPr>
              <a:t>			</a:t>
            </a:r>
            <a:r>
              <a:rPr lang="en-US" sz="1050" dirty="0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invalidate-session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=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"true"</a:t>
            </a:r>
            <a:r>
              <a:rPr lang="en-US" sz="1050" dirty="0"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 smtClean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/&gt;</a:t>
            </a:r>
            <a:endParaRPr lang="en-US" sz="1050" dirty="0" smtClean="0">
              <a:effectLst/>
              <a:latin typeface="Courier"/>
              <a:ea typeface="ＭＳ 明朝"/>
              <a:cs typeface="Courier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&lt;/</a:t>
            </a:r>
            <a:r>
              <a:rPr lang="en-US" sz="1050" dirty="0" err="1" smtClean="0">
                <a:solidFill>
                  <a:srgbClr val="3F7F7F"/>
                </a:solidFill>
                <a:effectLst/>
                <a:highlight>
                  <a:srgbClr val="C0C0C0"/>
                </a:highlight>
                <a:latin typeface="Courier"/>
                <a:ea typeface="ＭＳ 明朝"/>
                <a:cs typeface="Courier"/>
              </a:rPr>
              <a:t>security:http</a:t>
            </a:r>
            <a:r>
              <a:rPr lang="en-US" sz="1050" dirty="0" smtClean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&gt;</a:t>
            </a:r>
            <a:endParaRPr lang="en-US" sz="1050" dirty="0" smtClean="0">
              <a:effectLst/>
              <a:latin typeface="Courier"/>
              <a:ea typeface="ＭＳ 明朝"/>
              <a:cs typeface="Courier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43492" y="1535759"/>
            <a:ext cx="6777317" cy="1998166"/>
          </a:xfrm>
        </p:spPr>
        <p:txBody>
          <a:bodyPr/>
          <a:lstStyle/>
          <a:p>
            <a:r>
              <a:rPr lang="en-US" dirty="0" smtClean="0"/>
              <a:t>Least privilege principle</a:t>
            </a:r>
          </a:p>
          <a:p>
            <a:pPr lvl="1"/>
            <a:r>
              <a:rPr lang="en-US" dirty="0" smtClean="0"/>
              <a:t>All requests (/**) required </a:t>
            </a:r>
            <a:r>
              <a:rPr lang="en-US" dirty="0" err="1" smtClean="0"/>
              <a:t>AuthN</a:t>
            </a:r>
            <a:endParaRPr lang="en-US" dirty="0" smtClean="0"/>
          </a:p>
          <a:p>
            <a:pPr lvl="1"/>
            <a:r>
              <a:rPr lang="en-US" dirty="0" smtClean="0"/>
              <a:t>Except: login and sign up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952749" y="4021667"/>
            <a:ext cx="3280833" cy="571500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2013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34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Authentication/Authorization</a:t>
            </a:r>
            <a:endParaRPr lang="en-US" dirty="0"/>
          </a:p>
        </p:txBody>
      </p:sp>
      <p:sp>
        <p:nvSpPr>
          <p:cNvPr id="7" name="Text Box 26"/>
          <p:cNvSpPr txBox="1"/>
          <p:nvPr/>
        </p:nvSpPr>
        <p:spPr>
          <a:xfrm>
            <a:off x="742949" y="3818765"/>
            <a:ext cx="7787217" cy="233015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&lt;</a:t>
            </a:r>
            <a:r>
              <a:rPr lang="en-US" sz="1050" dirty="0" err="1">
                <a:solidFill>
                  <a:srgbClr val="3F7F7F"/>
                </a:solidFill>
                <a:effectLst/>
                <a:highlight>
                  <a:srgbClr val="C0C0C0"/>
                </a:highlight>
                <a:latin typeface="Courier"/>
                <a:ea typeface="ＭＳ 明朝"/>
                <a:cs typeface="Courier"/>
              </a:rPr>
              <a:t>security:http</a:t>
            </a:r>
            <a:r>
              <a:rPr lang="en-US" sz="1050" dirty="0"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use-expressions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=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'true'</a:t>
            </a:r>
            <a:r>
              <a:rPr lang="en-US" sz="1050" dirty="0"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auto-</a:t>
            </a:r>
            <a:r>
              <a:rPr lang="en-US" sz="1050" dirty="0" err="1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config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=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"true"</a:t>
            </a:r>
            <a:r>
              <a:rPr lang="en-US" sz="1050" dirty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&gt;</a:t>
            </a:r>
            <a:endParaRPr lang="en-US" sz="1050" dirty="0">
              <a:effectLst/>
              <a:latin typeface="Courier"/>
              <a:ea typeface="ＭＳ 明朝"/>
              <a:cs typeface="Courier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latin typeface="Courier"/>
                <a:ea typeface="ＭＳ 明朝"/>
                <a:cs typeface="Courier"/>
              </a:rPr>
              <a:t>  </a:t>
            </a:r>
            <a:r>
              <a:rPr lang="en-US" sz="1050" dirty="0" smtClean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&lt;</a:t>
            </a:r>
            <a:r>
              <a:rPr lang="en-US" sz="1050" dirty="0" err="1">
                <a:solidFill>
                  <a:srgbClr val="3F7F7F"/>
                </a:solidFill>
                <a:effectLst/>
                <a:latin typeface="Courier"/>
                <a:ea typeface="ＭＳ 明朝"/>
                <a:cs typeface="Courier"/>
              </a:rPr>
              <a:t>security:intercept-url</a:t>
            </a:r>
            <a:r>
              <a:rPr lang="en-US" sz="1050" dirty="0"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pattern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=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"/</a:t>
            </a:r>
            <a:r>
              <a:rPr lang="en-US" sz="1050" i="1" dirty="0" err="1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login.htm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</a:t>
            </a:r>
            <a:r>
              <a:rPr lang="en-US" sz="1050" dirty="0"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access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=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</a:t>
            </a:r>
            <a:r>
              <a:rPr lang="en-US" sz="1050" i="1" dirty="0" err="1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permitAll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</a:t>
            </a:r>
            <a:r>
              <a:rPr lang="en-US" sz="1050" dirty="0"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requires-channel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=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"https"</a:t>
            </a:r>
            <a:r>
              <a:rPr lang="en-US" sz="1050" dirty="0"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/&gt;</a:t>
            </a:r>
            <a:endParaRPr lang="en-US" sz="1050" dirty="0">
              <a:effectLst/>
              <a:latin typeface="Courier"/>
              <a:ea typeface="ＭＳ 明朝"/>
              <a:cs typeface="Courier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   &lt;</a:t>
            </a:r>
            <a:r>
              <a:rPr lang="en-US" sz="1050" dirty="0" err="1" smtClean="0">
                <a:solidFill>
                  <a:srgbClr val="3F7F7F"/>
                </a:solidFill>
                <a:effectLst/>
                <a:latin typeface="Courier"/>
                <a:ea typeface="ＭＳ 明朝"/>
                <a:cs typeface="Courier"/>
              </a:rPr>
              <a:t>security:intercept-url</a:t>
            </a:r>
            <a:r>
              <a:rPr lang="en-US" sz="1050" dirty="0" smtClean="0"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 smtClean="0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pattern</a:t>
            </a:r>
            <a:r>
              <a:rPr lang="en-US" sz="1050" dirty="0" smtClean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=</a:t>
            </a:r>
            <a:r>
              <a:rPr lang="en-US" sz="1050" i="1" dirty="0" smtClean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"/</a:t>
            </a:r>
            <a:r>
              <a:rPr lang="en-US" sz="1050" i="1" dirty="0" err="1" smtClean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addUser.htm</a:t>
            </a:r>
            <a:r>
              <a:rPr lang="en-US" sz="1050" i="1" dirty="0" smtClean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</a:t>
            </a:r>
            <a:r>
              <a:rPr lang="en-US" sz="1050" dirty="0" smtClean="0"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 smtClean="0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access</a:t>
            </a:r>
            <a:r>
              <a:rPr lang="en-US" sz="1050" dirty="0" smtClean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=</a:t>
            </a:r>
            <a:r>
              <a:rPr lang="en-US" sz="1050" i="1" dirty="0" smtClean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</a:t>
            </a:r>
            <a:r>
              <a:rPr lang="en-US" sz="1050" i="1" dirty="0" err="1" smtClean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permitAll</a:t>
            </a:r>
            <a:r>
              <a:rPr lang="en-US" sz="1050" i="1" dirty="0" smtClean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</a:t>
            </a:r>
            <a:r>
              <a:rPr lang="en-US" sz="1050" dirty="0" smtClean="0"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 smtClean="0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requires-channel</a:t>
            </a:r>
            <a:r>
              <a:rPr lang="en-US" sz="1050" dirty="0" smtClean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=</a:t>
            </a:r>
            <a:r>
              <a:rPr lang="en-US" sz="1050" i="1" dirty="0" smtClean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"https”</a:t>
            </a:r>
            <a:r>
              <a:rPr lang="en-US" sz="1050" dirty="0" smtClean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/&gt;</a:t>
            </a:r>
            <a:endParaRPr lang="en-US" sz="1050" dirty="0" smtClean="0">
              <a:effectLst/>
              <a:latin typeface="Courier"/>
              <a:ea typeface="ＭＳ 明朝"/>
              <a:cs typeface="Courier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latin typeface="Courier"/>
                <a:ea typeface="ＭＳ 明朝"/>
                <a:cs typeface="Courier"/>
              </a:rPr>
              <a:t>  </a:t>
            </a:r>
            <a:r>
              <a:rPr lang="en-US" sz="1050" dirty="0" smtClean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&lt;</a:t>
            </a:r>
            <a:r>
              <a:rPr lang="en-US" sz="1050" dirty="0" err="1">
                <a:solidFill>
                  <a:srgbClr val="3F7F7F"/>
                </a:solidFill>
                <a:effectLst/>
                <a:latin typeface="Courier"/>
                <a:ea typeface="ＭＳ 明朝"/>
                <a:cs typeface="Courier"/>
              </a:rPr>
              <a:t>security:intercept-url</a:t>
            </a:r>
            <a:r>
              <a:rPr lang="en-US" sz="1050" dirty="0"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pattern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=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"/**"</a:t>
            </a:r>
            <a:r>
              <a:rPr lang="en-US" sz="1050" dirty="0"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access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=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</a:t>
            </a:r>
            <a:r>
              <a:rPr lang="en-US" sz="1050" i="1" dirty="0" err="1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isAuthenticated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()"</a:t>
            </a:r>
            <a:r>
              <a:rPr lang="en-US" sz="1050" dirty="0"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requires-channel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=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"https"</a:t>
            </a:r>
            <a:r>
              <a:rPr lang="en-US" sz="1050" dirty="0"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/&gt;</a:t>
            </a:r>
            <a:endParaRPr lang="en-US" sz="1050" dirty="0">
              <a:effectLst/>
              <a:latin typeface="Courier"/>
              <a:ea typeface="ＭＳ 明朝"/>
              <a:cs typeface="Courier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latin typeface="Courier"/>
                <a:ea typeface="ＭＳ 明朝"/>
                <a:cs typeface="Courier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latin typeface="Courier"/>
                <a:ea typeface="ＭＳ 明朝"/>
                <a:cs typeface="Courier"/>
              </a:rPr>
              <a:t>  </a:t>
            </a:r>
            <a:r>
              <a:rPr lang="en-US" sz="1050" dirty="0" smtClean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&lt;</a:t>
            </a:r>
            <a:r>
              <a:rPr lang="en-US" sz="1050" dirty="0" err="1">
                <a:solidFill>
                  <a:srgbClr val="3F7F7F"/>
                </a:solidFill>
                <a:effectLst/>
                <a:latin typeface="Courier"/>
                <a:ea typeface="ＭＳ 明朝"/>
                <a:cs typeface="Courier"/>
              </a:rPr>
              <a:t>security:form-login</a:t>
            </a:r>
            <a:r>
              <a:rPr lang="en-US" sz="1050" dirty="0"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login-page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=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"/</a:t>
            </a:r>
            <a:r>
              <a:rPr lang="en-US" sz="1050" i="1" dirty="0" err="1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login.htm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</a:t>
            </a:r>
            <a:r>
              <a:rPr lang="en-US" sz="1050" dirty="0"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authentication-failure-</a:t>
            </a:r>
            <a:r>
              <a:rPr lang="en-US" sz="1050" dirty="0" err="1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url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=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"/</a:t>
            </a:r>
            <a:r>
              <a:rPr lang="en-US" sz="1050" i="1" dirty="0" err="1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login.htm?login_error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=</a:t>
            </a:r>
            <a:r>
              <a:rPr lang="en-US" sz="1050" i="1" dirty="0" smtClean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1”</a:t>
            </a:r>
            <a:r>
              <a:rPr lang="en-US" sz="1050" dirty="0"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 smtClean="0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default</a:t>
            </a:r>
            <a:r>
              <a:rPr lang="en-US" sz="1050" dirty="0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-target-</a:t>
            </a:r>
            <a:r>
              <a:rPr lang="en-US" sz="1050" dirty="0" err="1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url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=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"/</a:t>
            </a:r>
            <a:r>
              <a:rPr lang="en-US" sz="1050" i="1" dirty="0" err="1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index.htm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</a:t>
            </a:r>
            <a:r>
              <a:rPr lang="en-US" sz="1050" dirty="0"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always-use-default-target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=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"true"</a:t>
            </a:r>
            <a:r>
              <a:rPr lang="en-US" sz="1050" dirty="0"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authentication-failure-handler-ref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=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</a:t>
            </a:r>
            <a:r>
              <a:rPr lang="en-US" sz="1050" i="1" dirty="0" err="1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authenticationFailureHandler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</a:t>
            </a:r>
            <a:r>
              <a:rPr lang="en-US" sz="1050" dirty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/&gt;</a:t>
            </a:r>
            <a:endParaRPr lang="en-US" sz="1050" dirty="0">
              <a:effectLst/>
              <a:latin typeface="Courier"/>
              <a:ea typeface="ＭＳ 明朝"/>
              <a:cs typeface="Courier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latin typeface="Courier"/>
                <a:ea typeface="ＭＳ 明朝"/>
                <a:cs typeface="Courier"/>
              </a:rPr>
              <a:t>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 </a:t>
            </a:r>
            <a:r>
              <a:rPr lang="en-US" sz="1050" dirty="0" smtClean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&lt;</a:t>
            </a:r>
            <a:r>
              <a:rPr lang="en-US" sz="1050" dirty="0" err="1">
                <a:solidFill>
                  <a:srgbClr val="3F7F7F"/>
                </a:solidFill>
                <a:effectLst/>
                <a:latin typeface="Courier"/>
                <a:ea typeface="ＭＳ 明朝"/>
                <a:cs typeface="Courier"/>
              </a:rPr>
              <a:t>security:logout</a:t>
            </a:r>
            <a:r>
              <a:rPr lang="en-US" sz="1050" dirty="0"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logout-</a:t>
            </a:r>
            <a:r>
              <a:rPr lang="en-US" sz="1050" dirty="0" err="1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url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=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"/</a:t>
            </a:r>
            <a:r>
              <a:rPr lang="en-US" sz="1050" i="1" dirty="0" err="1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j_spring_security_logout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</a:t>
            </a:r>
            <a:r>
              <a:rPr lang="en-US" sz="1050" dirty="0"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delete-cookies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=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"JSESSIONID"</a:t>
            </a:r>
            <a:endParaRPr lang="en-US" sz="1050" dirty="0">
              <a:effectLst/>
              <a:latin typeface="Courier"/>
              <a:ea typeface="ＭＳ 明朝"/>
              <a:cs typeface="Courier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ourier"/>
                <a:ea typeface="ＭＳ 明朝"/>
                <a:cs typeface="Courier"/>
              </a:rPr>
              <a:t>			</a:t>
            </a:r>
            <a:r>
              <a:rPr lang="en-US" sz="1050" dirty="0" smtClean="0">
                <a:effectLst/>
                <a:latin typeface="Courier"/>
                <a:ea typeface="ＭＳ 明朝"/>
                <a:cs typeface="Courier"/>
              </a:rPr>
              <a:t>                         </a:t>
            </a:r>
            <a:r>
              <a:rPr lang="en-US" sz="1050" dirty="0" smtClean="0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invalidate</a:t>
            </a:r>
            <a:r>
              <a:rPr lang="en-US" sz="1050" dirty="0">
                <a:solidFill>
                  <a:srgbClr val="7F007F"/>
                </a:solidFill>
                <a:effectLst/>
                <a:latin typeface="Courier"/>
                <a:ea typeface="ＭＳ 明朝"/>
                <a:cs typeface="Courier"/>
              </a:rPr>
              <a:t>-session</a:t>
            </a:r>
            <a:r>
              <a:rPr lang="en-US" sz="105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=</a:t>
            </a:r>
            <a:r>
              <a:rPr lang="en-US" sz="1050" i="1" dirty="0">
                <a:solidFill>
                  <a:srgbClr val="2A00FF"/>
                </a:solidFill>
                <a:effectLst/>
                <a:latin typeface="Courier"/>
                <a:ea typeface="ＭＳ 明朝"/>
                <a:cs typeface="Courier"/>
              </a:rPr>
              <a:t>"true"</a:t>
            </a:r>
            <a:r>
              <a:rPr lang="en-US" sz="1050" dirty="0"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050" dirty="0" smtClean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/&gt;</a:t>
            </a:r>
            <a:endParaRPr lang="en-US" sz="1050" dirty="0" smtClean="0">
              <a:effectLst/>
              <a:latin typeface="Courier"/>
              <a:ea typeface="ＭＳ 明朝"/>
              <a:cs typeface="Courier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&lt;/</a:t>
            </a:r>
            <a:r>
              <a:rPr lang="en-US" sz="1050" dirty="0" err="1" smtClean="0">
                <a:solidFill>
                  <a:srgbClr val="3F7F7F"/>
                </a:solidFill>
                <a:effectLst/>
                <a:highlight>
                  <a:srgbClr val="C0C0C0"/>
                </a:highlight>
                <a:latin typeface="Courier"/>
                <a:ea typeface="ＭＳ 明朝"/>
                <a:cs typeface="Courier"/>
              </a:rPr>
              <a:t>security:http</a:t>
            </a:r>
            <a:r>
              <a:rPr lang="en-US" sz="1050" dirty="0" smtClean="0">
                <a:solidFill>
                  <a:srgbClr val="008080"/>
                </a:solidFill>
                <a:effectLst/>
                <a:latin typeface="Courier"/>
                <a:ea typeface="ＭＳ 明朝"/>
                <a:cs typeface="Courier"/>
              </a:rPr>
              <a:t>&gt;</a:t>
            </a:r>
            <a:endParaRPr lang="en-US" sz="1050" dirty="0" smtClean="0">
              <a:effectLst/>
              <a:latin typeface="Courier"/>
              <a:ea typeface="ＭＳ 明朝"/>
              <a:cs typeface="Courier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43492" y="1535759"/>
            <a:ext cx="6777317" cy="1998166"/>
          </a:xfrm>
        </p:spPr>
        <p:txBody>
          <a:bodyPr/>
          <a:lstStyle/>
          <a:p>
            <a:r>
              <a:rPr lang="en-US" dirty="0" smtClean="0"/>
              <a:t>Confidentiality</a:t>
            </a:r>
          </a:p>
          <a:p>
            <a:pPr lvl="1"/>
            <a:r>
              <a:rPr lang="en-US" dirty="0" smtClean="0"/>
              <a:t>http channel is redirected to https</a:t>
            </a:r>
          </a:p>
          <a:p>
            <a:pPr lvl="1"/>
            <a:r>
              <a:rPr lang="en-US" dirty="0" smtClean="0"/>
              <a:t>User session is invalidated after logout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48916" y="4032250"/>
            <a:ext cx="2127248" cy="338666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518149" y="5249336"/>
            <a:ext cx="2302660" cy="433914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61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Authentication/Authorization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43492" y="1535759"/>
            <a:ext cx="6777317" cy="1554574"/>
          </a:xfrm>
        </p:spPr>
        <p:txBody>
          <a:bodyPr>
            <a:normAutofit/>
          </a:bodyPr>
          <a:lstStyle/>
          <a:p>
            <a:r>
              <a:rPr lang="en-US" dirty="0" smtClean="0"/>
              <a:t>Password Protection</a:t>
            </a:r>
          </a:p>
          <a:p>
            <a:pPr lvl="1"/>
            <a:r>
              <a:rPr lang="en-US" dirty="0"/>
              <a:t>Salted </a:t>
            </a:r>
            <a:r>
              <a:rPr lang="en-US" dirty="0" smtClean="0"/>
              <a:t>Hash with PRNG</a:t>
            </a:r>
          </a:p>
          <a:p>
            <a:pPr lvl="1"/>
            <a:r>
              <a:rPr lang="en-US" dirty="0" smtClean="0"/>
              <a:t>SHA-256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3" name="Text Box 16"/>
          <p:cNvSpPr txBox="1"/>
          <p:nvPr/>
        </p:nvSpPr>
        <p:spPr>
          <a:xfrm>
            <a:off x="794754" y="2984828"/>
            <a:ext cx="4760383" cy="6192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b="1" dirty="0" smtClean="0">
                <a:solidFill>
                  <a:srgbClr val="7F0055"/>
                </a:solidFill>
                <a:effectLst/>
                <a:latin typeface="Courier"/>
                <a:ea typeface="ＭＳ 明朝"/>
                <a:cs typeface="Courier"/>
              </a:rPr>
              <a:t>public</a:t>
            </a:r>
            <a:r>
              <a:rPr lang="en-US" sz="900" dirty="0" smtClean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urier"/>
                <a:ea typeface="ＭＳ 明朝"/>
                <a:cs typeface="Courier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encodePassword</a:t>
            </a:r>
            <a:r>
              <a:rPr lang="en-US" sz="9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(</a:t>
            </a:r>
            <a:r>
              <a:rPr lang="en-US" sz="900" dirty="0" err="1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ShaPasswordEncoder</a:t>
            </a:r>
            <a:r>
              <a:rPr lang="en-US" sz="9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passwordEncoder</a:t>
            </a:r>
            <a:r>
              <a:rPr lang="en-US" sz="9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) {</a:t>
            </a:r>
            <a:endParaRPr lang="en-US" sz="900" dirty="0">
              <a:effectLst/>
              <a:latin typeface="Courier"/>
              <a:ea typeface="ＭＳ 明朝"/>
              <a:cs typeface="Courier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7F0055"/>
                </a:solidFill>
                <a:latin typeface="Courier"/>
                <a:ea typeface="ＭＳ 明朝"/>
                <a:cs typeface="Courier"/>
              </a:rPr>
              <a:t> </a:t>
            </a:r>
            <a:r>
              <a:rPr lang="en-US" sz="900" b="1" dirty="0" smtClean="0">
                <a:solidFill>
                  <a:srgbClr val="7F0055"/>
                </a:solidFill>
                <a:latin typeface="Courier"/>
                <a:ea typeface="ＭＳ 明朝"/>
                <a:cs typeface="Courier"/>
              </a:rPr>
              <a:t>  </a:t>
            </a:r>
            <a:r>
              <a:rPr lang="en-US" sz="900" b="1" dirty="0" err="1" smtClean="0">
                <a:solidFill>
                  <a:srgbClr val="7F0055"/>
                </a:solidFill>
                <a:effectLst/>
                <a:latin typeface="Courier"/>
                <a:ea typeface="ＭＳ 明朝"/>
                <a:cs typeface="Courier"/>
              </a:rPr>
              <a:t>this</a:t>
            </a:r>
            <a:r>
              <a:rPr lang="en-US" sz="900" dirty="0" err="1" smtClean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.</a:t>
            </a:r>
            <a:r>
              <a:rPr lang="en-US" sz="900" dirty="0" err="1" smtClean="0">
                <a:solidFill>
                  <a:srgbClr val="0000C0"/>
                </a:solidFill>
                <a:effectLst/>
                <a:latin typeface="Courier"/>
                <a:ea typeface="ＭＳ 明朝"/>
                <a:cs typeface="Courier"/>
              </a:rPr>
              <a:t>salt</a:t>
            </a:r>
            <a:r>
              <a:rPr lang="en-US" sz="900" dirty="0" smtClean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9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= </a:t>
            </a:r>
            <a:r>
              <a:rPr lang="en-US" sz="900" b="1" dirty="0">
                <a:solidFill>
                  <a:srgbClr val="7F0055"/>
                </a:solidFill>
                <a:effectLst/>
                <a:latin typeface="Courier"/>
                <a:ea typeface="ＭＳ 明朝"/>
                <a:cs typeface="Courier"/>
              </a:rPr>
              <a:t>new</a:t>
            </a:r>
            <a:r>
              <a:rPr lang="en-US" sz="9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SecureRandom</a:t>
            </a:r>
            <a:r>
              <a:rPr lang="en-US" sz="9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().</a:t>
            </a:r>
            <a:r>
              <a:rPr lang="en-US" sz="900" dirty="0" err="1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nextLong</a:t>
            </a:r>
            <a:r>
              <a:rPr lang="en-US" sz="9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();</a:t>
            </a:r>
            <a:endParaRPr lang="en-US" sz="900" dirty="0">
              <a:effectLst/>
              <a:latin typeface="Courier"/>
              <a:ea typeface="ＭＳ 明朝"/>
              <a:cs typeface="Courier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b="1" dirty="0" smtClean="0">
                <a:solidFill>
                  <a:srgbClr val="7F0055"/>
                </a:solidFill>
                <a:effectLst/>
                <a:latin typeface="Courier"/>
                <a:ea typeface="ＭＳ 明朝"/>
                <a:cs typeface="Courier"/>
              </a:rPr>
              <a:t>   </a:t>
            </a:r>
            <a:r>
              <a:rPr lang="en-US" sz="900" b="1" dirty="0" err="1" smtClean="0">
                <a:solidFill>
                  <a:srgbClr val="7F0055"/>
                </a:solidFill>
                <a:effectLst/>
                <a:latin typeface="Courier"/>
                <a:ea typeface="ＭＳ 明朝"/>
                <a:cs typeface="Courier"/>
              </a:rPr>
              <a:t>this</a:t>
            </a:r>
            <a:r>
              <a:rPr lang="en-US" sz="900" dirty="0" err="1" smtClean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.</a:t>
            </a:r>
            <a:r>
              <a:rPr lang="en-US" sz="900" dirty="0" err="1" smtClean="0">
                <a:solidFill>
                  <a:srgbClr val="0000C0"/>
                </a:solidFill>
                <a:effectLst/>
                <a:latin typeface="Courier"/>
                <a:ea typeface="ＭＳ 明朝"/>
                <a:cs typeface="Courier"/>
              </a:rPr>
              <a:t>password</a:t>
            </a:r>
            <a:r>
              <a:rPr lang="en-US" sz="900" dirty="0" smtClean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9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=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passwordEncoder.encodePassword</a:t>
            </a:r>
            <a:r>
              <a:rPr lang="en-US" sz="9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(</a:t>
            </a:r>
            <a:r>
              <a:rPr lang="en-US" sz="900" dirty="0">
                <a:solidFill>
                  <a:srgbClr val="0000C0"/>
                </a:solidFill>
                <a:effectLst/>
                <a:latin typeface="Courier"/>
                <a:ea typeface="ＭＳ 明朝"/>
                <a:cs typeface="Courier"/>
              </a:rPr>
              <a:t>password</a:t>
            </a:r>
            <a:r>
              <a:rPr lang="en-US" sz="9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, </a:t>
            </a:r>
            <a:r>
              <a:rPr lang="en-US" sz="900" dirty="0">
                <a:solidFill>
                  <a:srgbClr val="0000C0"/>
                </a:solidFill>
                <a:effectLst/>
                <a:latin typeface="Courier"/>
                <a:ea typeface="ＭＳ 明朝"/>
                <a:cs typeface="Courier"/>
              </a:rPr>
              <a:t>salt</a:t>
            </a:r>
            <a:r>
              <a:rPr lang="en-US" sz="9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);</a:t>
            </a:r>
            <a:endParaRPr lang="en-US" sz="900" dirty="0">
              <a:effectLst/>
              <a:latin typeface="Courier"/>
              <a:ea typeface="ＭＳ 明朝"/>
              <a:cs typeface="Courier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}</a:t>
            </a:r>
            <a:endParaRPr lang="en-US" sz="900" dirty="0">
              <a:effectLst/>
              <a:latin typeface="Courier"/>
              <a:ea typeface="ＭＳ 明朝"/>
              <a:cs typeface="Courier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"/>
                <a:ea typeface="ＭＳ 明朝"/>
                <a:cs typeface="Courier"/>
              </a:rPr>
              <a:t> 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94754" y="3830349"/>
            <a:ext cx="7787217" cy="2476506"/>
            <a:chOff x="794754" y="3307204"/>
            <a:chExt cx="7787217" cy="2476506"/>
          </a:xfrm>
        </p:grpSpPr>
        <p:sp>
          <p:nvSpPr>
            <p:cNvPr id="15" name="Text Box 26"/>
            <p:cNvSpPr txBox="1"/>
            <p:nvPr/>
          </p:nvSpPr>
          <p:spPr>
            <a:xfrm>
              <a:off x="794754" y="3307204"/>
              <a:ext cx="7787217" cy="247650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8080"/>
                  </a:solidFill>
                  <a:effectLst/>
                  <a:latin typeface="Courier"/>
                  <a:ea typeface="ＭＳ 明朝"/>
                  <a:cs typeface="Courier"/>
                </a:rPr>
                <a:t>&lt;</a:t>
              </a:r>
              <a:r>
                <a:rPr lang="en-US" sz="1000" dirty="0">
                  <a:solidFill>
                    <a:srgbClr val="3F7F7F"/>
                  </a:solidFill>
                  <a:effectLst/>
                  <a:latin typeface="Courier"/>
                  <a:ea typeface="ＭＳ 明朝"/>
                  <a:cs typeface="Courier"/>
                </a:rPr>
                <a:t>bean</a:t>
              </a:r>
              <a:r>
                <a:rPr lang="en-US" sz="1000" dirty="0">
                  <a:effectLst/>
                  <a:latin typeface="Courier"/>
                  <a:ea typeface="ＭＳ 明朝"/>
                  <a:cs typeface="Courier"/>
                </a:rPr>
                <a:t> </a:t>
              </a:r>
              <a:r>
                <a:rPr lang="en-US" sz="1000" dirty="0">
                  <a:solidFill>
                    <a:srgbClr val="7F007F"/>
                  </a:solidFill>
                  <a:effectLst/>
                  <a:latin typeface="Courier"/>
                  <a:ea typeface="ＭＳ 明朝"/>
                  <a:cs typeface="Courier"/>
                </a:rPr>
                <a:t>id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Courier"/>
                  <a:ea typeface="ＭＳ 明朝"/>
                  <a:cs typeface="Courier"/>
                </a:rPr>
                <a:t>=</a:t>
              </a:r>
              <a:r>
                <a:rPr lang="en-US" sz="1000" i="1" dirty="0">
                  <a:solidFill>
                    <a:srgbClr val="2A00FF"/>
                  </a:solidFill>
                  <a:effectLst/>
                  <a:latin typeface="Courier"/>
                  <a:ea typeface="ＭＳ 明朝"/>
                  <a:cs typeface="Courier"/>
                </a:rPr>
                <a:t>"</a:t>
              </a:r>
              <a:r>
                <a:rPr lang="en-US" sz="1000" i="1" dirty="0" err="1">
                  <a:solidFill>
                    <a:srgbClr val="2A00FF"/>
                  </a:solidFill>
                  <a:effectLst/>
                  <a:latin typeface="Courier"/>
                  <a:ea typeface="ＭＳ 明朝"/>
                  <a:cs typeface="Courier"/>
                </a:rPr>
                <a:t>authenticationProvider</a:t>
              </a:r>
              <a:r>
                <a:rPr lang="en-US" sz="1000" i="1" dirty="0">
                  <a:solidFill>
                    <a:srgbClr val="2A00FF"/>
                  </a:solidFill>
                  <a:effectLst/>
                  <a:latin typeface="Courier"/>
                  <a:ea typeface="ＭＳ 明朝"/>
                  <a:cs typeface="Courier"/>
                </a:rPr>
                <a:t>"</a:t>
              </a:r>
              <a:r>
                <a:rPr lang="en-US" sz="1000" dirty="0">
                  <a:effectLst/>
                  <a:latin typeface="Courier"/>
                  <a:ea typeface="ＭＳ 明朝"/>
                  <a:cs typeface="Courier"/>
                </a:rPr>
                <a:t> </a:t>
              </a:r>
              <a:r>
                <a:rPr lang="en-US" sz="1000" dirty="0">
                  <a:solidFill>
                    <a:srgbClr val="7F007F"/>
                  </a:solidFill>
                  <a:effectLst/>
                  <a:latin typeface="Courier"/>
                  <a:ea typeface="ＭＳ 明朝"/>
                  <a:cs typeface="Courier"/>
                </a:rPr>
                <a:t>class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Courier"/>
                  <a:ea typeface="ＭＳ 明朝"/>
                  <a:cs typeface="Courier"/>
                </a:rPr>
                <a:t>=</a:t>
              </a:r>
              <a:r>
                <a:rPr lang="en-US" sz="1000" i="1" dirty="0">
                  <a:solidFill>
                    <a:srgbClr val="2A00FF"/>
                  </a:solidFill>
                  <a:effectLst/>
                  <a:latin typeface="Courier"/>
                  <a:ea typeface="ＭＳ 明朝"/>
                  <a:cs typeface="Courier"/>
                </a:rPr>
                <a:t>"</a:t>
              </a:r>
              <a:r>
                <a:rPr lang="en-US" sz="1000" i="1" dirty="0" err="1">
                  <a:solidFill>
                    <a:srgbClr val="2A00FF"/>
                  </a:solidFill>
                  <a:effectLst/>
                  <a:latin typeface="Courier"/>
                  <a:ea typeface="ＭＳ 明朝"/>
                  <a:cs typeface="Courier"/>
                </a:rPr>
                <a:t>edu.gmu.ludo.service.impl.LoginServiceProviderImpl</a:t>
              </a:r>
              <a:r>
                <a:rPr lang="en-US" sz="1000" i="1" dirty="0">
                  <a:solidFill>
                    <a:srgbClr val="2A00FF"/>
                  </a:solidFill>
                  <a:effectLst/>
                  <a:latin typeface="Courier"/>
                  <a:ea typeface="ＭＳ 明朝"/>
                  <a:cs typeface="Courier"/>
                </a:rPr>
                <a:t>"</a:t>
              </a:r>
              <a:r>
                <a:rPr lang="en-US" sz="1000" dirty="0">
                  <a:solidFill>
                    <a:srgbClr val="008080"/>
                  </a:solidFill>
                  <a:effectLst/>
                  <a:latin typeface="Courier"/>
                  <a:ea typeface="ＭＳ 明朝"/>
                  <a:cs typeface="Courier"/>
                </a:rPr>
                <a:t>&gt;</a:t>
              </a:r>
              <a:endParaRPr lang="en-US" sz="1000" dirty="0">
                <a:effectLst/>
                <a:latin typeface="Courier"/>
                <a:ea typeface="ＭＳ 明朝"/>
                <a:cs typeface="Courier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8080"/>
                  </a:solidFill>
                  <a:effectLst/>
                  <a:latin typeface="Courier"/>
                  <a:ea typeface="ＭＳ 明朝"/>
                  <a:cs typeface="Courier"/>
                </a:rPr>
                <a:t>&lt;</a:t>
              </a:r>
              <a:r>
                <a:rPr lang="en-US" sz="1000" dirty="0">
                  <a:solidFill>
                    <a:srgbClr val="3F7F7F"/>
                  </a:solidFill>
                  <a:effectLst/>
                  <a:latin typeface="Courier"/>
                  <a:ea typeface="ＭＳ 明朝"/>
                  <a:cs typeface="Courier"/>
                </a:rPr>
                <a:t>constructor-</a:t>
              </a:r>
              <a:r>
                <a:rPr lang="en-US" sz="1000" dirty="0" err="1">
                  <a:solidFill>
                    <a:srgbClr val="3F7F7F"/>
                  </a:solidFill>
                  <a:effectLst/>
                  <a:latin typeface="Courier"/>
                  <a:ea typeface="ＭＳ 明朝"/>
                  <a:cs typeface="Courier"/>
                </a:rPr>
                <a:t>arg</a:t>
              </a:r>
              <a:r>
                <a:rPr lang="en-US" sz="1000" dirty="0">
                  <a:effectLst/>
                  <a:latin typeface="Courier"/>
                  <a:ea typeface="ＭＳ 明朝"/>
                  <a:cs typeface="Courier"/>
                </a:rPr>
                <a:t> </a:t>
              </a:r>
              <a:r>
                <a:rPr lang="en-US" sz="1000" dirty="0">
                  <a:solidFill>
                    <a:srgbClr val="7F007F"/>
                  </a:solidFill>
                  <a:effectLst/>
                  <a:latin typeface="Courier"/>
                  <a:ea typeface="ＭＳ 明朝"/>
                  <a:cs typeface="Courier"/>
                </a:rPr>
                <a:t>ref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Courier"/>
                  <a:ea typeface="ＭＳ 明朝"/>
                  <a:cs typeface="Courier"/>
                </a:rPr>
                <a:t>=</a:t>
              </a:r>
              <a:r>
                <a:rPr lang="en-US" sz="1000" i="1" dirty="0">
                  <a:solidFill>
                    <a:srgbClr val="2A00FF"/>
                  </a:solidFill>
                  <a:effectLst/>
                  <a:latin typeface="Courier"/>
                  <a:ea typeface="ＭＳ 明朝"/>
                  <a:cs typeface="Courier"/>
                </a:rPr>
                <a:t>"</a:t>
              </a:r>
              <a:r>
                <a:rPr lang="en-US" sz="1000" i="1" dirty="0" err="1">
                  <a:solidFill>
                    <a:srgbClr val="2A00FF"/>
                  </a:solidFill>
                  <a:effectLst/>
                  <a:latin typeface="Courier"/>
                  <a:ea typeface="ＭＳ 明朝"/>
                  <a:cs typeface="Courier"/>
                </a:rPr>
                <a:t>userDetailsService</a:t>
              </a:r>
              <a:r>
                <a:rPr lang="en-US" sz="1000" i="1" dirty="0">
                  <a:solidFill>
                    <a:srgbClr val="2A00FF"/>
                  </a:solidFill>
                  <a:effectLst/>
                  <a:latin typeface="Courier"/>
                  <a:ea typeface="ＭＳ 明朝"/>
                  <a:cs typeface="Courier"/>
                </a:rPr>
                <a:t>"</a:t>
              </a:r>
              <a:r>
                <a:rPr lang="en-US" sz="1000" dirty="0">
                  <a:effectLst/>
                  <a:latin typeface="Courier"/>
                  <a:ea typeface="ＭＳ 明朝"/>
                  <a:cs typeface="Courier"/>
                </a:rPr>
                <a:t> </a:t>
              </a:r>
              <a:r>
                <a:rPr lang="en-US" sz="1000" dirty="0">
                  <a:solidFill>
                    <a:srgbClr val="008080"/>
                  </a:solidFill>
                  <a:effectLst/>
                  <a:latin typeface="Courier"/>
                  <a:ea typeface="ＭＳ 明朝"/>
                  <a:cs typeface="Courier"/>
                </a:rPr>
                <a:t>/&gt;</a:t>
              </a:r>
              <a:endParaRPr lang="en-US" sz="1000" dirty="0">
                <a:effectLst/>
                <a:latin typeface="Courier"/>
                <a:ea typeface="ＭＳ 明朝"/>
                <a:cs typeface="Courier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Courier"/>
                  <a:ea typeface="ＭＳ 明朝"/>
                  <a:cs typeface="Courier"/>
                </a:rPr>
                <a:t> </a:t>
              </a:r>
              <a:r>
                <a:rPr lang="en-US" sz="1000" dirty="0" smtClean="0">
                  <a:solidFill>
                    <a:srgbClr val="000000"/>
                  </a:solidFill>
                  <a:latin typeface="Courier"/>
                  <a:ea typeface="ＭＳ 明朝"/>
                  <a:cs typeface="Courier"/>
                </a:rPr>
                <a:t>  </a:t>
              </a:r>
              <a:r>
                <a:rPr lang="en-US" sz="1000" dirty="0" smtClean="0">
                  <a:solidFill>
                    <a:srgbClr val="008080"/>
                  </a:solidFill>
                  <a:effectLst/>
                  <a:latin typeface="Courier"/>
                  <a:ea typeface="ＭＳ 明朝"/>
                  <a:cs typeface="Courier"/>
                </a:rPr>
                <a:t>&lt;</a:t>
              </a:r>
              <a:r>
                <a:rPr lang="en-US" sz="1000" dirty="0">
                  <a:solidFill>
                    <a:srgbClr val="3F7F7F"/>
                  </a:solidFill>
                  <a:effectLst/>
                  <a:latin typeface="Courier"/>
                  <a:ea typeface="ＭＳ 明朝"/>
                  <a:cs typeface="Courier"/>
                </a:rPr>
                <a:t>property</a:t>
              </a:r>
              <a:r>
                <a:rPr lang="en-US" sz="1000" dirty="0">
                  <a:effectLst/>
                  <a:latin typeface="Courier"/>
                  <a:ea typeface="ＭＳ 明朝"/>
                  <a:cs typeface="Courier"/>
                </a:rPr>
                <a:t> </a:t>
              </a:r>
              <a:r>
                <a:rPr lang="en-US" sz="1000" dirty="0">
                  <a:solidFill>
                    <a:srgbClr val="7F007F"/>
                  </a:solidFill>
                  <a:effectLst/>
                  <a:latin typeface="Courier"/>
                  <a:ea typeface="ＭＳ 明朝"/>
                  <a:cs typeface="Courier"/>
                </a:rPr>
                <a:t>name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Courier"/>
                  <a:ea typeface="ＭＳ 明朝"/>
                  <a:cs typeface="Courier"/>
                </a:rPr>
                <a:t>=</a:t>
              </a:r>
              <a:r>
                <a:rPr lang="en-US" sz="1000" i="1" dirty="0">
                  <a:solidFill>
                    <a:srgbClr val="2A00FF"/>
                  </a:solidFill>
                  <a:effectLst/>
                  <a:latin typeface="Courier"/>
                  <a:ea typeface="ＭＳ 明朝"/>
                  <a:cs typeface="Courier"/>
                </a:rPr>
                <a:t>"</a:t>
              </a:r>
              <a:r>
                <a:rPr lang="en-US" sz="1000" i="1" dirty="0" err="1">
                  <a:solidFill>
                    <a:srgbClr val="2A00FF"/>
                  </a:solidFill>
                  <a:effectLst/>
                  <a:latin typeface="Courier"/>
                  <a:ea typeface="ＭＳ 明朝"/>
                  <a:cs typeface="Courier"/>
                </a:rPr>
                <a:t>userDetailsService</a:t>
              </a:r>
              <a:r>
                <a:rPr lang="en-US" sz="1000" i="1" dirty="0">
                  <a:solidFill>
                    <a:srgbClr val="2A00FF"/>
                  </a:solidFill>
                  <a:effectLst/>
                  <a:latin typeface="Courier"/>
                  <a:ea typeface="ＭＳ 明朝"/>
                  <a:cs typeface="Courier"/>
                </a:rPr>
                <a:t>"</a:t>
              </a:r>
              <a:r>
                <a:rPr lang="en-US" sz="1000" dirty="0">
                  <a:effectLst/>
                  <a:latin typeface="Courier"/>
                  <a:ea typeface="ＭＳ 明朝"/>
                  <a:cs typeface="Courier"/>
                </a:rPr>
                <a:t> </a:t>
              </a:r>
              <a:r>
                <a:rPr lang="en-US" sz="1000" dirty="0">
                  <a:solidFill>
                    <a:srgbClr val="7F007F"/>
                  </a:solidFill>
                  <a:effectLst/>
                  <a:latin typeface="Courier"/>
                  <a:ea typeface="ＭＳ 明朝"/>
                  <a:cs typeface="Courier"/>
                </a:rPr>
                <a:t>ref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Courier"/>
                  <a:ea typeface="ＭＳ 明朝"/>
                  <a:cs typeface="Courier"/>
                </a:rPr>
                <a:t>=</a:t>
              </a:r>
              <a:r>
                <a:rPr lang="en-US" sz="1000" i="1" dirty="0">
                  <a:solidFill>
                    <a:srgbClr val="2A00FF"/>
                  </a:solidFill>
                  <a:effectLst/>
                  <a:latin typeface="Courier"/>
                  <a:ea typeface="ＭＳ 明朝"/>
                  <a:cs typeface="Courier"/>
                </a:rPr>
                <a:t>"</a:t>
              </a:r>
              <a:r>
                <a:rPr lang="en-US" sz="1000" i="1" dirty="0" err="1">
                  <a:solidFill>
                    <a:srgbClr val="2A00FF"/>
                  </a:solidFill>
                  <a:effectLst/>
                  <a:latin typeface="Courier"/>
                  <a:ea typeface="ＭＳ 明朝"/>
                  <a:cs typeface="Courier"/>
                </a:rPr>
                <a:t>userDetailsService</a:t>
              </a:r>
              <a:r>
                <a:rPr lang="en-US" sz="1000" i="1" dirty="0">
                  <a:solidFill>
                    <a:srgbClr val="2A00FF"/>
                  </a:solidFill>
                  <a:effectLst/>
                  <a:latin typeface="Courier"/>
                  <a:ea typeface="ＭＳ 明朝"/>
                  <a:cs typeface="Courier"/>
                </a:rPr>
                <a:t>"</a:t>
              </a:r>
              <a:r>
                <a:rPr lang="en-US" sz="1000" dirty="0">
                  <a:effectLst/>
                  <a:latin typeface="Courier"/>
                  <a:ea typeface="ＭＳ 明朝"/>
                  <a:cs typeface="Courier"/>
                </a:rPr>
                <a:t> </a:t>
              </a:r>
              <a:r>
                <a:rPr lang="en-US" sz="1000" dirty="0">
                  <a:solidFill>
                    <a:srgbClr val="008080"/>
                  </a:solidFill>
                  <a:effectLst/>
                  <a:latin typeface="Courier"/>
                  <a:ea typeface="ＭＳ 明朝"/>
                  <a:cs typeface="Courier"/>
                </a:rPr>
                <a:t>/&gt;</a:t>
              </a:r>
              <a:endParaRPr lang="en-US" sz="1000" dirty="0">
                <a:effectLst/>
                <a:latin typeface="Courier"/>
                <a:ea typeface="ＭＳ 明朝"/>
                <a:cs typeface="Courier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Courier"/>
                  <a:ea typeface="ＭＳ 明朝"/>
                  <a:cs typeface="Courier"/>
                </a:rPr>
                <a:t> </a:t>
              </a:r>
              <a:r>
                <a:rPr lang="en-US" sz="1000" dirty="0" smtClean="0">
                  <a:solidFill>
                    <a:srgbClr val="000000"/>
                  </a:solidFill>
                  <a:latin typeface="Courier"/>
                  <a:ea typeface="ＭＳ 明朝"/>
                  <a:cs typeface="Courier"/>
                </a:rPr>
                <a:t>  </a:t>
              </a:r>
              <a:r>
                <a:rPr lang="en-US" sz="1000" dirty="0" smtClean="0">
                  <a:solidFill>
                    <a:srgbClr val="008080"/>
                  </a:solidFill>
                  <a:effectLst/>
                  <a:latin typeface="Courier"/>
                  <a:ea typeface="ＭＳ 明朝"/>
                  <a:cs typeface="Courier"/>
                </a:rPr>
                <a:t>&lt;</a:t>
              </a:r>
              <a:r>
                <a:rPr lang="en-US" sz="1000" dirty="0">
                  <a:solidFill>
                    <a:srgbClr val="3F7F7F"/>
                  </a:solidFill>
                  <a:effectLst/>
                  <a:latin typeface="Courier"/>
                  <a:ea typeface="ＭＳ 明朝"/>
                  <a:cs typeface="Courier"/>
                </a:rPr>
                <a:t>property</a:t>
              </a:r>
              <a:r>
                <a:rPr lang="en-US" sz="1000" dirty="0">
                  <a:effectLst/>
                  <a:latin typeface="Courier"/>
                  <a:ea typeface="ＭＳ 明朝"/>
                  <a:cs typeface="Courier"/>
                </a:rPr>
                <a:t> </a:t>
              </a:r>
              <a:r>
                <a:rPr lang="en-US" sz="1000" dirty="0">
                  <a:solidFill>
                    <a:srgbClr val="7F007F"/>
                  </a:solidFill>
                  <a:effectLst/>
                  <a:latin typeface="Courier"/>
                  <a:ea typeface="ＭＳ 明朝"/>
                  <a:cs typeface="Courier"/>
                </a:rPr>
                <a:t>name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Courier"/>
                  <a:ea typeface="ＭＳ 明朝"/>
                  <a:cs typeface="Courier"/>
                </a:rPr>
                <a:t>=</a:t>
              </a:r>
              <a:r>
                <a:rPr lang="en-US" sz="1000" i="1" dirty="0">
                  <a:solidFill>
                    <a:srgbClr val="2A00FF"/>
                  </a:solidFill>
                  <a:effectLst/>
                  <a:latin typeface="Courier"/>
                  <a:ea typeface="ＭＳ 明朝"/>
                  <a:cs typeface="Courier"/>
                </a:rPr>
                <a:t>"</a:t>
              </a:r>
              <a:r>
                <a:rPr lang="en-US" sz="1000" i="1" dirty="0" err="1">
                  <a:solidFill>
                    <a:srgbClr val="2A00FF"/>
                  </a:solidFill>
                  <a:effectLst/>
                  <a:latin typeface="Courier"/>
                  <a:ea typeface="ＭＳ 明朝"/>
                  <a:cs typeface="Courier"/>
                </a:rPr>
                <a:t>passwordEncoder</a:t>
              </a:r>
              <a:r>
                <a:rPr lang="en-US" sz="1000" i="1" dirty="0">
                  <a:solidFill>
                    <a:srgbClr val="2A00FF"/>
                  </a:solidFill>
                  <a:effectLst/>
                  <a:latin typeface="Courier"/>
                  <a:ea typeface="ＭＳ 明朝"/>
                  <a:cs typeface="Courier"/>
                </a:rPr>
                <a:t>"</a:t>
              </a:r>
              <a:r>
                <a:rPr lang="en-US" sz="1000" dirty="0">
                  <a:effectLst/>
                  <a:latin typeface="Courier"/>
                  <a:ea typeface="ＭＳ 明朝"/>
                  <a:cs typeface="Courier"/>
                </a:rPr>
                <a:t> </a:t>
              </a:r>
              <a:r>
                <a:rPr lang="en-US" sz="1000" dirty="0">
                  <a:solidFill>
                    <a:srgbClr val="7F007F"/>
                  </a:solidFill>
                  <a:effectLst/>
                  <a:latin typeface="Courier"/>
                  <a:ea typeface="ＭＳ 明朝"/>
                  <a:cs typeface="Courier"/>
                </a:rPr>
                <a:t>ref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Courier"/>
                  <a:ea typeface="ＭＳ 明朝"/>
                  <a:cs typeface="Courier"/>
                </a:rPr>
                <a:t>=</a:t>
              </a:r>
              <a:r>
                <a:rPr lang="en-US" sz="1000" i="1" dirty="0">
                  <a:solidFill>
                    <a:srgbClr val="2A00FF"/>
                  </a:solidFill>
                  <a:effectLst/>
                  <a:latin typeface="Courier"/>
                  <a:ea typeface="ＭＳ 明朝"/>
                  <a:cs typeface="Courier"/>
                </a:rPr>
                <a:t>"</a:t>
              </a:r>
              <a:r>
                <a:rPr lang="en-US" sz="1000" i="1" dirty="0" err="1">
                  <a:solidFill>
                    <a:srgbClr val="2A00FF"/>
                  </a:solidFill>
                  <a:effectLst/>
                  <a:latin typeface="Courier"/>
                  <a:ea typeface="ＭＳ 明朝"/>
                  <a:cs typeface="Courier"/>
                </a:rPr>
                <a:t>passwordEncoder</a:t>
              </a:r>
              <a:r>
                <a:rPr lang="en-US" sz="1000" i="1" dirty="0">
                  <a:solidFill>
                    <a:srgbClr val="2A00FF"/>
                  </a:solidFill>
                  <a:effectLst/>
                  <a:latin typeface="Courier"/>
                  <a:ea typeface="ＭＳ 明朝"/>
                  <a:cs typeface="Courier"/>
                </a:rPr>
                <a:t>"</a:t>
              </a:r>
              <a:r>
                <a:rPr lang="en-US" sz="1000" dirty="0">
                  <a:effectLst/>
                  <a:latin typeface="Courier"/>
                  <a:ea typeface="ＭＳ 明朝"/>
                  <a:cs typeface="Courier"/>
                </a:rPr>
                <a:t> </a:t>
              </a:r>
              <a:r>
                <a:rPr lang="en-US" sz="1000" dirty="0">
                  <a:solidFill>
                    <a:srgbClr val="008080"/>
                  </a:solidFill>
                  <a:effectLst/>
                  <a:latin typeface="Courier"/>
                  <a:ea typeface="ＭＳ 明朝"/>
                  <a:cs typeface="Courier"/>
                </a:rPr>
                <a:t>/&gt;</a:t>
              </a:r>
              <a:endParaRPr lang="en-US" sz="1000" dirty="0">
                <a:effectLst/>
                <a:latin typeface="Courier"/>
                <a:ea typeface="ＭＳ 明朝"/>
                <a:cs typeface="Courier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Courier"/>
                  <a:ea typeface="ＭＳ 明朝"/>
                  <a:cs typeface="Courier"/>
                </a:rPr>
                <a:t> </a:t>
              </a:r>
              <a:r>
                <a:rPr lang="en-US" sz="1000" dirty="0" smtClean="0">
                  <a:solidFill>
                    <a:srgbClr val="000000"/>
                  </a:solidFill>
                  <a:latin typeface="Courier"/>
                  <a:ea typeface="ＭＳ 明朝"/>
                  <a:cs typeface="Courier"/>
                </a:rPr>
                <a:t>  </a:t>
              </a:r>
              <a:r>
                <a:rPr lang="en-US" sz="1000" dirty="0" smtClean="0">
                  <a:solidFill>
                    <a:srgbClr val="008080"/>
                  </a:solidFill>
                  <a:effectLst/>
                  <a:latin typeface="Courier"/>
                  <a:ea typeface="ＭＳ 明朝"/>
                  <a:cs typeface="Courier"/>
                </a:rPr>
                <a:t>&lt;</a:t>
              </a:r>
              <a:r>
                <a:rPr lang="en-US" sz="1000" dirty="0">
                  <a:solidFill>
                    <a:srgbClr val="3F7F7F"/>
                  </a:solidFill>
                  <a:effectLst/>
                  <a:latin typeface="Courier"/>
                  <a:ea typeface="ＭＳ 明朝"/>
                  <a:cs typeface="Courier"/>
                </a:rPr>
                <a:t>property</a:t>
              </a:r>
              <a:r>
                <a:rPr lang="en-US" sz="1000" dirty="0">
                  <a:effectLst/>
                  <a:latin typeface="Courier"/>
                  <a:ea typeface="ＭＳ 明朝"/>
                  <a:cs typeface="Courier"/>
                </a:rPr>
                <a:t> </a:t>
              </a:r>
              <a:r>
                <a:rPr lang="en-US" sz="1000" dirty="0">
                  <a:solidFill>
                    <a:srgbClr val="7F007F"/>
                  </a:solidFill>
                  <a:effectLst/>
                  <a:latin typeface="Courier"/>
                  <a:ea typeface="ＭＳ 明朝"/>
                  <a:cs typeface="Courier"/>
                </a:rPr>
                <a:t>name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Courier"/>
                  <a:ea typeface="ＭＳ 明朝"/>
                  <a:cs typeface="Courier"/>
                </a:rPr>
                <a:t>=</a:t>
              </a:r>
              <a:r>
                <a:rPr lang="en-US" sz="1000" i="1" dirty="0">
                  <a:solidFill>
                    <a:srgbClr val="2A00FF"/>
                  </a:solidFill>
                  <a:effectLst/>
                  <a:latin typeface="Courier"/>
                  <a:ea typeface="ＭＳ 明朝"/>
                  <a:cs typeface="Courier"/>
                </a:rPr>
                <a:t>"</a:t>
              </a:r>
              <a:r>
                <a:rPr lang="en-US" sz="1000" i="1" dirty="0" err="1" smtClean="0">
                  <a:solidFill>
                    <a:srgbClr val="2A00FF"/>
                  </a:solidFill>
                  <a:effectLst/>
                  <a:latin typeface="Courier"/>
                  <a:ea typeface="ＭＳ 明朝"/>
                  <a:cs typeface="Courier"/>
                </a:rPr>
                <a:t>saltSource</a:t>
              </a:r>
              <a:r>
                <a:rPr lang="en-US" sz="1000" i="1" dirty="0" smtClean="0">
                  <a:solidFill>
                    <a:srgbClr val="2A00FF"/>
                  </a:solidFill>
                  <a:effectLst/>
                  <a:latin typeface="Courier"/>
                  <a:ea typeface="ＭＳ 明朝"/>
                  <a:cs typeface="Courier"/>
                </a:rPr>
                <a:t>”</a:t>
              </a:r>
              <a:r>
                <a:rPr lang="en-US" sz="1000" dirty="0" smtClean="0">
                  <a:solidFill>
                    <a:srgbClr val="008080"/>
                  </a:solidFill>
                  <a:effectLst/>
                  <a:latin typeface="Courier"/>
                  <a:ea typeface="ＭＳ 明朝"/>
                  <a:cs typeface="Courier"/>
                </a:rPr>
                <a:t>&gt;</a:t>
              </a:r>
              <a:endParaRPr lang="en-US" sz="1000" dirty="0">
                <a:latin typeface="Courier"/>
                <a:ea typeface="ＭＳ 明朝"/>
                <a:cs typeface="Courier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008080"/>
                  </a:solidFill>
                  <a:latin typeface="Courier"/>
                  <a:ea typeface="ＭＳ 明朝"/>
                  <a:cs typeface="Courier"/>
                </a:rPr>
                <a:t> </a:t>
              </a:r>
              <a:r>
                <a:rPr lang="en-US" sz="1000" dirty="0" smtClean="0">
                  <a:solidFill>
                    <a:srgbClr val="008080"/>
                  </a:solidFill>
                  <a:latin typeface="Courier"/>
                  <a:ea typeface="ＭＳ 明朝"/>
                  <a:cs typeface="Courier"/>
                </a:rPr>
                <a:t>      </a:t>
              </a:r>
              <a:r>
                <a:rPr lang="en-US" sz="1000" dirty="0" smtClean="0">
                  <a:solidFill>
                    <a:srgbClr val="008080"/>
                  </a:solidFill>
                  <a:effectLst/>
                  <a:latin typeface="Courier"/>
                  <a:ea typeface="ＭＳ 明朝"/>
                  <a:cs typeface="Courier"/>
                </a:rPr>
                <a:t>&lt;</a:t>
              </a:r>
              <a:r>
                <a:rPr lang="en-US" sz="1000" dirty="0">
                  <a:solidFill>
                    <a:srgbClr val="3F7F7F"/>
                  </a:solidFill>
                  <a:effectLst/>
                  <a:latin typeface="Courier"/>
                  <a:ea typeface="ＭＳ 明朝"/>
                  <a:cs typeface="Courier"/>
                </a:rPr>
                <a:t>bean</a:t>
              </a:r>
              <a:r>
                <a:rPr lang="en-US" sz="1000" dirty="0">
                  <a:effectLst/>
                  <a:latin typeface="Courier"/>
                  <a:ea typeface="ＭＳ 明朝"/>
                  <a:cs typeface="Courier"/>
                </a:rPr>
                <a:t> </a:t>
              </a:r>
              <a:r>
                <a:rPr lang="en-US" sz="1000" dirty="0">
                  <a:solidFill>
                    <a:srgbClr val="7F007F"/>
                  </a:solidFill>
                  <a:effectLst/>
                  <a:latin typeface="Courier"/>
                  <a:ea typeface="ＭＳ 明朝"/>
                  <a:cs typeface="Courier"/>
                </a:rPr>
                <a:t>class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Courier"/>
                  <a:ea typeface="ＭＳ 明朝"/>
                  <a:cs typeface="Courier"/>
                </a:rPr>
                <a:t>=</a:t>
              </a:r>
              <a:r>
                <a:rPr lang="en-US" sz="1000" i="1" dirty="0">
                  <a:solidFill>
                    <a:srgbClr val="2A00FF"/>
                  </a:solidFill>
                  <a:effectLst/>
                  <a:latin typeface="Courier"/>
                  <a:ea typeface="ＭＳ 明朝"/>
                  <a:cs typeface="Courier"/>
                </a:rPr>
                <a:t>"org.springframework.security.authentication.dao.ReflectionSaltSource"</a:t>
              </a:r>
              <a:r>
                <a:rPr lang="en-US" sz="1000" dirty="0">
                  <a:solidFill>
                    <a:srgbClr val="008080"/>
                  </a:solidFill>
                  <a:effectLst/>
                  <a:latin typeface="Courier"/>
                  <a:ea typeface="ＭＳ 明朝"/>
                  <a:cs typeface="Courier"/>
                </a:rPr>
                <a:t>&gt;</a:t>
              </a:r>
              <a:endParaRPr lang="en-US" sz="1000" dirty="0">
                <a:effectLst/>
                <a:latin typeface="Courier"/>
                <a:ea typeface="ＭＳ 明朝"/>
                <a:cs typeface="Courier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Courier"/>
                  <a:ea typeface="ＭＳ 明朝"/>
                  <a:cs typeface="Courier"/>
                </a:rPr>
                <a:t> </a:t>
              </a:r>
              <a:r>
                <a:rPr lang="en-US" sz="1000" dirty="0" smtClean="0">
                  <a:solidFill>
                    <a:srgbClr val="000000"/>
                  </a:solidFill>
                  <a:latin typeface="Courier"/>
                  <a:ea typeface="ＭＳ 明朝"/>
                  <a:cs typeface="Courier"/>
                </a:rPr>
                <a:t>          </a:t>
              </a:r>
              <a:r>
                <a:rPr lang="en-US" sz="1000" dirty="0" smtClean="0">
                  <a:solidFill>
                    <a:srgbClr val="008080"/>
                  </a:solidFill>
                  <a:effectLst/>
                  <a:latin typeface="Courier"/>
                  <a:ea typeface="ＭＳ 明朝"/>
                  <a:cs typeface="Courier"/>
                </a:rPr>
                <a:t>&lt;</a:t>
              </a:r>
              <a:r>
                <a:rPr lang="en-US" sz="1000" dirty="0">
                  <a:solidFill>
                    <a:srgbClr val="3F7F7F"/>
                  </a:solidFill>
                  <a:effectLst/>
                  <a:latin typeface="Courier"/>
                  <a:ea typeface="ＭＳ 明朝"/>
                  <a:cs typeface="Courier"/>
                </a:rPr>
                <a:t>property</a:t>
              </a:r>
              <a:r>
                <a:rPr lang="en-US" sz="1000" dirty="0">
                  <a:effectLst/>
                  <a:latin typeface="Courier"/>
                  <a:ea typeface="ＭＳ 明朝"/>
                  <a:cs typeface="Courier"/>
                </a:rPr>
                <a:t> </a:t>
              </a:r>
              <a:r>
                <a:rPr lang="en-US" sz="1000" dirty="0">
                  <a:solidFill>
                    <a:srgbClr val="7F007F"/>
                  </a:solidFill>
                  <a:effectLst/>
                  <a:latin typeface="Courier"/>
                  <a:ea typeface="ＭＳ 明朝"/>
                  <a:cs typeface="Courier"/>
                </a:rPr>
                <a:t>name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Courier"/>
                  <a:ea typeface="ＭＳ 明朝"/>
                  <a:cs typeface="Courier"/>
                </a:rPr>
                <a:t>=</a:t>
              </a:r>
              <a:r>
                <a:rPr lang="en-US" sz="1000" i="1" dirty="0">
                  <a:solidFill>
                    <a:srgbClr val="2A00FF"/>
                  </a:solidFill>
                  <a:effectLst/>
                  <a:latin typeface="Courier"/>
                  <a:ea typeface="ＭＳ 明朝"/>
                  <a:cs typeface="Courier"/>
                </a:rPr>
                <a:t>"</a:t>
              </a:r>
              <a:r>
                <a:rPr lang="en-US" sz="1000" i="1" dirty="0" err="1">
                  <a:solidFill>
                    <a:srgbClr val="2A00FF"/>
                  </a:solidFill>
                  <a:effectLst/>
                  <a:latin typeface="Courier"/>
                  <a:ea typeface="ＭＳ 明朝"/>
                  <a:cs typeface="Courier"/>
                </a:rPr>
                <a:t>userPropertyToUse</a:t>
              </a:r>
              <a:r>
                <a:rPr lang="en-US" sz="1000" i="1" dirty="0">
                  <a:solidFill>
                    <a:srgbClr val="2A00FF"/>
                  </a:solidFill>
                  <a:effectLst/>
                  <a:latin typeface="Courier"/>
                  <a:ea typeface="ＭＳ 明朝"/>
                  <a:cs typeface="Courier"/>
                </a:rPr>
                <a:t>"</a:t>
              </a:r>
              <a:r>
                <a:rPr lang="en-US" sz="1000" dirty="0">
                  <a:effectLst/>
                  <a:latin typeface="Courier"/>
                  <a:ea typeface="ＭＳ 明朝"/>
                  <a:cs typeface="Courier"/>
                </a:rPr>
                <a:t> </a:t>
              </a:r>
              <a:r>
                <a:rPr lang="en-US" sz="1000" dirty="0">
                  <a:solidFill>
                    <a:srgbClr val="7F007F"/>
                  </a:solidFill>
                  <a:effectLst/>
                  <a:latin typeface="Courier"/>
                  <a:ea typeface="ＭＳ 明朝"/>
                  <a:cs typeface="Courier"/>
                </a:rPr>
                <a:t>value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Courier"/>
                  <a:ea typeface="ＭＳ 明朝"/>
                  <a:cs typeface="Courier"/>
                </a:rPr>
                <a:t>=</a:t>
              </a:r>
              <a:r>
                <a:rPr lang="en-US" sz="1000" i="1" dirty="0">
                  <a:solidFill>
                    <a:srgbClr val="2A00FF"/>
                  </a:solidFill>
                  <a:effectLst/>
                  <a:latin typeface="Courier"/>
                  <a:ea typeface="ＭＳ 明朝"/>
                  <a:cs typeface="Courier"/>
                </a:rPr>
                <a:t>"salt"</a:t>
              </a:r>
              <a:r>
                <a:rPr lang="en-US" sz="1000" dirty="0">
                  <a:effectLst/>
                  <a:latin typeface="Courier"/>
                  <a:ea typeface="ＭＳ 明朝"/>
                  <a:cs typeface="Courier"/>
                </a:rPr>
                <a:t> </a:t>
              </a:r>
              <a:r>
                <a:rPr lang="en-US" sz="1000" dirty="0">
                  <a:solidFill>
                    <a:srgbClr val="008080"/>
                  </a:solidFill>
                  <a:effectLst/>
                  <a:latin typeface="Courier"/>
                  <a:ea typeface="ＭＳ 明朝"/>
                  <a:cs typeface="Courier"/>
                </a:rPr>
                <a:t>/&gt;</a:t>
              </a:r>
              <a:endParaRPr lang="en-US" sz="1000" dirty="0">
                <a:effectLst/>
                <a:latin typeface="Courier"/>
                <a:ea typeface="ＭＳ 明朝"/>
                <a:cs typeface="Courier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Courier"/>
                  <a:ea typeface="ＭＳ 明朝"/>
                  <a:cs typeface="Courier"/>
                </a:rPr>
                <a:t> </a:t>
              </a:r>
              <a:r>
                <a:rPr lang="en-US" sz="1000" dirty="0" smtClean="0">
                  <a:solidFill>
                    <a:srgbClr val="000000"/>
                  </a:solidFill>
                  <a:latin typeface="Courier"/>
                  <a:ea typeface="ＭＳ 明朝"/>
                  <a:cs typeface="Courier"/>
                </a:rPr>
                <a:t>      </a:t>
              </a:r>
              <a:r>
                <a:rPr lang="en-US" sz="1000" dirty="0" smtClean="0">
                  <a:solidFill>
                    <a:srgbClr val="008080"/>
                  </a:solidFill>
                  <a:effectLst/>
                  <a:latin typeface="Courier"/>
                  <a:ea typeface="ＭＳ 明朝"/>
                  <a:cs typeface="Courier"/>
                </a:rPr>
                <a:t>&lt;</a:t>
              </a:r>
              <a:r>
                <a:rPr lang="en-US" sz="1000" dirty="0">
                  <a:solidFill>
                    <a:srgbClr val="008080"/>
                  </a:solidFill>
                  <a:effectLst/>
                  <a:latin typeface="Courier"/>
                  <a:ea typeface="ＭＳ 明朝"/>
                  <a:cs typeface="Courier"/>
                </a:rPr>
                <a:t>/</a:t>
              </a:r>
              <a:r>
                <a:rPr lang="en-US" sz="1000" dirty="0">
                  <a:solidFill>
                    <a:srgbClr val="3F7F7F"/>
                  </a:solidFill>
                  <a:effectLst/>
                  <a:latin typeface="Courier"/>
                  <a:ea typeface="ＭＳ 明朝"/>
                  <a:cs typeface="Courier"/>
                </a:rPr>
                <a:t>bean</a:t>
              </a:r>
              <a:r>
                <a:rPr lang="en-US" sz="1000" dirty="0">
                  <a:solidFill>
                    <a:srgbClr val="008080"/>
                  </a:solidFill>
                  <a:effectLst/>
                  <a:latin typeface="Courier"/>
                  <a:ea typeface="ＭＳ 明朝"/>
                  <a:cs typeface="Courier"/>
                </a:rPr>
                <a:t>&gt;</a:t>
              </a:r>
              <a:endParaRPr lang="en-US" sz="1000" dirty="0">
                <a:effectLst/>
                <a:latin typeface="Courier"/>
                <a:ea typeface="ＭＳ 明朝"/>
                <a:cs typeface="Courier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Courier"/>
                  <a:ea typeface="ＭＳ 明朝"/>
                  <a:cs typeface="Courier"/>
                </a:rPr>
                <a:t> </a:t>
              </a:r>
              <a:r>
                <a:rPr lang="en-US" sz="1000" dirty="0" smtClean="0">
                  <a:solidFill>
                    <a:srgbClr val="000000"/>
                  </a:solidFill>
                  <a:latin typeface="Courier"/>
                  <a:ea typeface="ＭＳ 明朝"/>
                  <a:cs typeface="Courier"/>
                </a:rPr>
                <a:t>  </a:t>
              </a:r>
              <a:r>
                <a:rPr lang="en-US" sz="1000" dirty="0" smtClean="0">
                  <a:solidFill>
                    <a:srgbClr val="008080"/>
                  </a:solidFill>
                  <a:effectLst/>
                  <a:latin typeface="Courier"/>
                  <a:ea typeface="ＭＳ 明朝"/>
                  <a:cs typeface="Courier"/>
                </a:rPr>
                <a:t>&lt;</a:t>
              </a:r>
              <a:r>
                <a:rPr lang="en-US" sz="1000" dirty="0">
                  <a:solidFill>
                    <a:srgbClr val="008080"/>
                  </a:solidFill>
                  <a:effectLst/>
                  <a:latin typeface="Courier"/>
                  <a:ea typeface="ＭＳ 明朝"/>
                  <a:cs typeface="Courier"/>
                </a:rPr>
                <a:t>/</a:t>
              </a:r>
              <a:r>
                <a:rPr lang="en-US" sz="1000" dirty="0">
                  <a:solidFill>
                    <a:srgbClr val="3F7F7F"/>
                  </a:solidFill>
                  <a:effectLst/>
                  <a:latin typeface="Courier"/>
                  <a:ea typeface="ＭＳ 明朝"/>
                  <a:cs typeface="Courier"/>
                </a:rPr>
                <a:t>property</a:t>
              </a:r>
              <a:r>
                <a:rPr lang="en-US" sz="1000" dirty="0">
                  <a:solidFill>
                    <a:srgbClr val="008080"/>
                  </a:solidFill>
                  <a:effectLst/>
                  <a:latin typeface="Courier"/>
                  <a:ea typeface="ＭＳ 明朝"/>
                  <a:cs typeface="Courier"/>
                </a:rPr>
                <a:t>&gt;</a:t>
              </a:r>
              <a:endParaRPr lang="en-US" sz="1000" dirty="0">
                <a:effectLst/>
                <a:latin typeface="Courier"/>
                <a:ea typeface="ＭＳ 明朝"/>
                <a:cs typeface="Courier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8080"/>
                  </a:solidFill>
                  <a:effectLst/>
                  <a:latin typeface="Courier"/>
                  <a:ea typeface="ＭＳ 明朝"/>
                  <a:cs typeface="Courier"/>
                </a:rPr>
                <a:t>&lt;</a:t>
              </a:r>
              <a:r>
                <a:rPr lang="en-US" sz="1000" dirty="0">
                  <a:solidFill>
                    <a:srgbClr val="008080"/>
                  </a:solidFill>
                  <a:effectLst/>
                  <a:latin typeface="Courier"/>
                  <a:ea typeface="ＭＳ 明朝"/>
                  <a:cs typeface="Courier"/>
                </a:rPr>
                <a:t>/</a:t>
              </a:r>
              <a:r>
                <a:rPr lang="en-US" sz="1000" dirty="0">
                  <a:solidFill>
                    <a:srgbClr val="3F7F7F"/>
                  </a:solidFill>
                  <a:effectLst/>
                  <a:latin typeface="Courier"/>
                  <a:ea typeface="ＭＳ 明朝"/>
                  <a:cs typeface="Courier"/>
                </a:rPr>
                <a:t>bean</a:t>
              </a:r>
              <a:r>
                <a:rPr lang="en-US" sz="1000" dirty="0">
                  <a:solidFill>
                    <a:srgbClr val="008080"/>
                  </a:solidFill>
                  <a:effectLst/>
                  <a:latin typeface="Courier"/>
                  <a:ea typeface="ＭＳ 明朝"/>
                  <a:cs typeface="Courier"/>
                </a:rPr>
                <a:t>&gt;</a:t>
              </a:r>
              <a:endParaRPr lang="en-US" sz="1000" dirty="0">
                <a:effectLst/>
                <a:latin typeface="Courier"/>
                <a:ea typeface="ＭＳ 明朝"/>
                <a:cs typeface="Courier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effectLst/>
                <a:latin typeface="Courier"/>
                <a:ea typeface="ＭＳ 明朝"/>
                <a:cs typeface="Courier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8080"/>
                  </a:solidFill>
                  <a:effectLst/>
                  <a:latin typeface="Courier"/>
                  <a:ea typeface="ＭＳ 明朝"/>
                  <a:cs typeface="Courier"/>
                </a:rPr>
                <a:t>&lt;</a:t>
              </a:r>
              <a:r>
                <a:rPr lang="en-US" sz="1000" dirty="0">
                  <a:solidFill>
                    <a:srgbClr val="3F7F7F"/>
                  </a:solidFill>
                  <a:effectLst/>
                  <a:latin typeface="Courier"/>
                  <a:ea typeface="ＭＳ 明朝"/>
                  <a:cs typeface="Courier"/>
                </a:rPr>
                <a:t>bean</a:t>
              </a:r>
              <a:r>
                <a:rPr lang="en-US" sz="1000" dirty="0">
                  <a:effectLst/>
                  <a:latin typeface="Courier"/>
                  <a:ea typeface="ＭＳ 明朝"/>
                  <a:cs typeface="Courier"/>
                </a:rPr>
                <a:t> </a:t>
              </a:r>
              <a:r>
                <a:rPr lang="en-US" sz="1000" dirty="0">
                  <a:solidFill>
                    <a:srgbClr val="7F007F"/>
                  </a:solidFill>
                  <a:effectLst/>
                  <a:latin typeface="Courier"/>
                  <a:ea typeface="ＭＳ 明朝"/>
                  <a:cs typeface="Courier"/>
                </a:rPr>
                <a:t>class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Courier"/>
                  <a:ea typeface="ＭＳ 明朝"/>
                  <a:cs typeface="Courier"/>
                </a:rPr>
                <a:t>=</a:t>
              </a:r>
              <a:r>
                <a:rPr lang="en-US" sz="1000" i="1" dirty="0">
                  <a:solidFill>
                    <a:srgbClr val="2A00FF"/>
                  </a:solidFill>
                  <a:effectLst/>
                  <a:latin typeface="Courier"/>
                  <a:ea typeface="ＭＳ 明朝"/>
                  <a:cs typeface="Courier"/>
                </a:rPr>
                <a:t>"org.springframework.security.authentication.encoding.ShaPasswordEncoder"</a:t>
              </a:r>
              <a:r>
                <a:rPr lang="en-US" sz="1000" dirty="0">
                  <a:effectLst/>
                  <a:latin typeface="Courier"/>
                  <a:ea typeface="ＭＳ 明朝"/>
                  <a:cs typeface="Courier"/>
                </a:rPr>
                <a:t> </a:t>
              </a:r>
              <a:r>
                <a:rPr lang="en-US" sz="1000" dirty="0">
                  <a:solidFill>
                    <a:srgbClr val="7F007F"/>
                  </a:solidFill>
                  <a:effectLst/>
                  <a:latin typeface="Courier"/>
                  <a:ea typeface="ＭＳ 明朝"/>
                  <a:cs typeface="Courier"/>
                </a:rPr>
                <a:t>id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Courier"/>
                  <a:ea typeface="ＭＳ 明朝"/>
                  <a:cs typeface="Courier"/>
                </a:rPr>
                <a:t>=</a:t>
              </a:r>
              <a:r>
                <a:rPr lang="en-US" sz="1000" i="1" dirty="0">
                  <a:solidFill>
                    <a:srgbClr val="2A00FF"/>
                  </a:solidFill>
                  <a:effectLst/>
                  <a:latin typeface="Courier"/>
                  <a:ea typeface="ＭＳ 明朝"/>
                  <a:cs typeface="Courier"/>
                </a:rPr>
                <a:t>"</a:t>
              </a:r>
              <a:r>
                <a:rPr lang="en-US" sz="1000" i="1" dirty="0" err="1">
                  <a:solidFill>
                    <a:srgbClr val="2A00FF"/>
                  </a:solidFill>
                  <a:effectLst/>
                  <a:latin typeface="Courier"/>
                  <a:ea typeface="ＭＳ 明朝"/>
                  <a:cs typeface="Courier"/>
                </a:rPr>
                <a:t>passwordEncoder</a:t>
              </a:r>
              <a:r>
                <a:rPr lang="en-US" sz="1000" i="1" dirty="0">
                  <a:solidFill>
                    <a:srgbClr val="2A00FF"/>
                  </a:solidFill>
                  <a:effectLst/>
                  <a:latin typeface="Courier"/>
                  <a:ea typeface="ＭＳ 明朝"/>
                  <a:cs typeface="Courier"/>
                </a:rPr>
                <a:t>"</a:t>
              </a:r>
              <a:r>
                <a:rPr lang="en-US" sz="1000" dirty="0">
                  <a:solidFill>
                    <a:srgbClr val="008080"/>
                  </a:solidFill>
                  <a:effectLst/>
                  <a:latin typeface="Courier"/>
                  <a:ea typeface="ＭＳ 明朝"/>
                  <a:cs typeface="Courier"/>
                </a:rPr>
                <a:t>&gt;</a:t>
              </a:r>
              <a:endParaRPr lang="en-US" sz="1000" dirty="0">
                <a:effectLst/>
                <a:latin typeface="Courier"/>
                <a:ea typeface="ＭＳ 明朝"/>
                <a:cs typeface="Courier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Courier"/>
                  <a:ea typeface="ＭＳ 明朝"/>
                  <a:cs typeface="Courier"/>
                </a:rPr>
                <a:t> </a:t>
              </a:r>
              <a:r>
                <a:rPr lang="en-US" sz="1000" dirty="0" smtClean="0">
                  <a:solidFill>
                    <a:srgbClr val="000000"/>
                  </a:solidFill>
                  <a:latin typeface="Courier"/>
                  <a:ea typeface="ＭＳ 明朝"/>
                  <a:cs typeface="Courier"/>
                </a:rPr>
                <a:t>   </a:t>
              </a:r>
              <a:r>
                <a:rPr lang="en-US" sz="1000" dirty="0" smtClean="0">
                  <a:solidFill>
                    <a:srgbClr val="008080"/>
                  </a:solidFill>
                  <a:effectLst/>
                  <a:latin typeface="Courier"/>
                  <a:ea typeface="ＭＳ 明朝"/>
                  <a:cs typeface="Courier"/>
                </a:rPr>
                <a:t>&lt;</a:t>
              </a:r>
              <a:r>
                <a:rPr lang="en-US" sz="1000" dirty="0">
                  <a:solidFill>
                    <a:srgbClr val="3F7F7F"/>
                  </a:solidFill>
                  <a:effectLst/>
                  <a:latin typeface="Courier"/>
                  <a:ea typeface="ＭＳ 明朝"/>
                  <a:cs typeface="Courier"/>
                </a:rPr>
                <a:t>constructor-</a:t>
              </a:r>
              <a:r>
                <a:rPr lang="en-US" sz="1000" dirty="0" err="1">
                  <a:solidFill>
                    <a:srgbClr val="3F7F7F"/>
                  </a:solidFill>
                  <a:effectLst/>
                  <a:latin typeface="Courier"/>
                  <a:ea typeface="ＭＳ 明朝"/>
                  <a:cs typeface="Courier"/>
                </a:rPr>
                <a:t>arg</a:t>
              </a:r>
              <a:r>
                <a:rPr lang="en-US" sz="1000" dirty="0">
                  <a:effectLst/>
                  <a:latin typeface="Courier"/>
                  <a:ea typeface="ＭＳ 明朝"/>
                  <a:cs typeface="Courier"/>
                </a:rPr>
                <a:t> </a:t>
              </a:r>
              <a:r>
                <a:rPr lang="en-US" sz="1000" dirty="0">
                  <a:solidFill>
                    <a:srgbClr val="7F007F"/>
                  </a:solidFill>
                  <a:effectLst/>
                  <a:latin typeface="Courier"/>
                  <a:ea typeface="ＭＳ 明朝"/>
                  <a:cs typeface="Courier"/>
                </a:rPr>
                <a:t>value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Courier"/>
                  <a:ea typeface="ＭＳ 明朝"/>
                  <a:cs typeface="Courier"/>
                </a:rPr>
                <a:t>=</a:t>
              </a:r>
              <a:r>
                <a:rPr lang="en-US" sz="1000" i="1" dirty="0">
                  <a:solidFill>
                    <a:srgbClr val="2A00FF"/>
                  </a:solidFill>
                  <a:effectLst/>
                  <a:latin typeface="Courier"/>
                  <a:ea typeface="ＭＳ 明朝"/>
                  <a:cs typeface="Courier"/>
                </a:rPr>
                <a:t>"256"</a:t>
              </a:r>
              <a:r>
                <a:rPr lang="en-US" sz="1000" dirty="0">
                  <a:effectLst/>
                  <a:latin typeface="Courier"/>
                  <a:ea typeface="ＭＳ 明朝"/>
                  <a:cs typeface="Courier"/>
                </a:rPr>
                <a:t> </a:t>
              </a:r>
              <a:r>
                <a:rPr lang="en-US" sz="1000" dirty="0">
                  <a:solidFill>
                    <a:srgbClr val="008080"/>
                  </a:solidFill>
                  <a:effectLst/>
                  <a:latin typeface="Courier"/>
                  <a:ea typeface="ＭＳ 明朝"/>
                  <a:cs typeface="Courier"/>
                </a:rPr>
                <a:t>/&gt;</a:t>
              </a:r>
              <a:endParaRPr lang="en-US" sz="1000" dirty="0">
                <a:effectLst/>
                <a:latin typeface="Courier"/>
                <a:ea typeface="ＭＳ 明朝"/>
                <a:cs typeface="Courier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Courier"/>
                  <a:ea typeface="ＭＳ 明朝"/>
                  <a:cs typeface="Courier"/>
                </a:rPr>
                <a:t> </a:t>
              </a:r>
              <a:r>
                <a:rPr lang="en-US" sz="1000" dirty="0" smtClean="0">
                  <a:solidFill>
                    <a:srgbClr val="000000"/>
                  </a:solidFill>
                  <a:latin typeface="Courier"/>
                  <a:ea typeface="ＭＳ 明朝"/>
                  <a:cs typeface="Courier"/>
                </a:rPr>
                <a:t>   </a:t>
              </a:r>
              <a:r>
                <a:rPr lang="en-US" sz="1000" dirty="0" smtClean="0">
                  <a:solidFill>
                    <a:srgbClr val="008080"/>
                  </a:solidFill>
                  <a:effectLst/>
                  <a:latin typeface="Courier"/>
                  <a:ea typeface="ＭＳ 明朝"/>
                  <a:cs typeface="Courier"/>
                </a:rPr>
                <a:t>&lt;</a:t>
              </a:r>
              <a:r>
                <a:rPr lang="en-US" sz="1000" dirty="0">
                  <a:solidFill>
                    <a:srgbClr val="3F7F7F"/>
                  </a:solidFill>
                  <a:effectLst/>
                  <a:latin typeface="Courier"/>
                  <a:ea typeface="ＭＳ 明朝"/>
                  <a:cs typeface="Courier"/>
                </a:rPr>
                <a:t>property</a:t>
              </a:r>
              <a:r>
                <a:rPr lang="en-US" sz="1000" dirty="0">
                  <a:effectLst/>
                  <a:latin typeface="Courier"/>
                  <a:ea typeface="ＭＳ 明朝"/>
                  <a:cs typeface="Courier"/>
                </a:rPr>
                <a:t> </a:t>
              </a:r>
              <a:r>
                <a:rPr lang="en-US" sz="1000" dirty="0">
                  <a:solidFill>
                    <a:srgbClr val="7F007F"/>
                  </a:solidFill>
                  <a:effectLst/>
                  <a:latin typeface="Courier"/>
                  <a:ea typeface="ＭＳ 明朝"/>
                  <a:cs typeface="Courier"/>
                </a:rPr>
                <a:t>name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Courier"/>
                  <a:ea typeface="ＭＳ 明朝"/>
                  <a:cs typeface="Courier"/>
                </a:rPr>
                <a:t>=</a:t>
              </a:r>
              <a:r>
                <a:rPr lang="en-US" sz="1000" i="1" dirty="0">
                  <a:solidFill>
                    <a:srgbClr val="2A00FF"/>
                  </a:solidFill>
                  <a:effectLst/>
                  <a:latin typeface="Courier"/>
                  <a:ea typeface="ＭＳ 明朝"/>
                  <a:cs typeface="Courier"/>
                </a:rPr>
                <a:t>"iterations"</a:t>
              </a:r>
              <a:r>
                <a:rPr lang="en-US" sz="1000" dirty="0">
                  <a:effectLst/>
                  <a:latin typeface="Courier"/>
                  <a:ea typeface="ＭＳ 明朝"/>
                  <a:cs typeface="Courier"/>
                </a:rPr>
                <a:t> </a:t>
              </a:r>
              <a:r>
                <a:rPr lang="en-US" sz="1000" dirty="0">
                  <a:solidFill>
                    <a:srgbClr val="7F007F"/>
                  </a:solidFill>
                  <a:effectLst/>
                  <a:latin typeface="Courier"/>
                  <a:ea typeface="ＭＳ 明朝"/>
                  <a:cs typeface="Courier"/>
                </a:rPr>
                <a:t>value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Courier"/>
                  <a:ea typeface="ＭＳ 明朝"/>
                  <a:cs typeface="Courier"/>
                </a:rPr>
                <a:t>=</a:t>
              </a:r>
              <a:r>
                <a:rPr lang="en-US" sz="1000" i="1" dirty="0">
                  <a:solidFill>
                    <a:srgbClr val="2A00FF"/>
                  </a:solidFill>
                  <a:effectLst/>
                  <a:latin typeface="Courier"/>
                  <a:ea typeface="ＭＳ 明朝"/>
                  <a:cs typeface="Courier"/>
                </a:rPr>
                <a:t>"1000"</a:t>
              </a:r>
              <a:r>
                <a:rPr lang="en-US" sz="1000" dirty="0">
                  <a:effectLst/>
                  <a:latin typeface="Courier"/>
                  <a:ea typeface="ＭＳ 明朝"/>
                  <a:cs typeface="Courier"/>
                </a:rPr>
                <a:t> </a:t>
              </a:r>
              <a:r>
                <a:rPr lang="en-US" sz="1000" dirty="0">
                  <a:solidFill>
                    <a:srgbClr val="008080"/>
                  </a:solidFill>
                  <a:effectLst/>
                  <a:latin typeface="Courier"/>
                  <a:ea typeface="ＭＳ 明朝"/>
                  <a:cs typeface="Courier"/>
                </a:rPr>
                <a:t>/&gt;</a:t>
              </a:r>
              <a:endParaRPr lang="en-US" sz="1000" dirty="0">
                <a:effectLst/>
                <a:latin typeface="Courier"/>
                <a:ea typeface="ＭＳ 明朝"/>
                <a:cs typeface="Courier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8080"/>
                  </a:solidFill>
                  <a:effectLst/>
                  <a:latin typeface="Courier"/>
                  <a:ea typeface="ＭＳ 明朝"/>
                  <a:cs typeface="Courier"/>
                </a:rPr>
                <a:t>&lt;</a:t>
              </a:r>
              <a:r>
                <a:rPr lang="en-US" sz="1000" dirty="0">
                  <a:solidFill>
                    <a:srgbClr val="008080"/>
                  </a:solidFill>
                  <a:effectLst/>
                  <a:latin typeface="Courier"/>
                  <a:ea typeface="ＭＳ 明朝"/>
                  <a:cs typeface="Courier"/>
                </a:rPr>
                <a:t>/</a:t>
              </a:r>
              <a:r>
                <a:rPr lang="en-US" sz="1000" dirty="0">
                  <a:solidFill>
                    <a:srgbClr val="3F7F7F"/>
                  </a:solidFill>
                  <a:effectLst/>
                  <a:latin typeface="Courier"/>
                  <a:ea typeface="ＭＳ 明朝"/>
                  <a:cs typeface="Courier"/>
                </a:rPr>
                <a:t>bean</a:t>
              </a:r>
              <a:r>
                <a:rPr lang="en-US" sz="1000" dirty="0">
                  <a:solidFill>
                    <a:srgbClr val="008080"/>
                  </a:solidFill>
                  <a:effectLst/>
                  <a:latin typeface="Courier"/>
                  <a:ea typeface="ＭＳ 明朝"/>
                  <a:cs typeface="Courier"/>
                </a:rPr>
                <a:t>&gt;</a:t>
              </a:r>
              <a:endParaRPr lang="en-US" sz="1000" dirty="0">
                <a:effectLst/>
                <a:latin typeface="Courier"/>
                <a:ea typeface="ＭＳ 明朝"/>
                <a:cs typeface="Courier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35650" y="4900088"/>
              <a:ext cx="1551517" cy="338666"/>
            </a:xfrm>
            <a:prstGeom prst="round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278620" y="3819493"/>
              <a:ext cx="2996921" cy="338666"/>
            </a:xfrm>
            <a:prstGeom prst="round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1411153" y="3158448"/>
            <a:ext cx="4038069" cy="338666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39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Failed login attempts are logged</a:t>
            </a:r>
          </a:p>
          <a:p>
            <a:pPr lvl="1"/>
            <a:r>
              <a:rPr lang="en-US" dirty="0" smtClean="0"/>
              <a:t>The user’s account is blocked after </a:t>
            </a:r>
            <a:r>
              <a:rPr lang="en-US" sz="1800" i="1" dirty="0" smtClean="0"/>
              <a:t>MAX_FAILURE</a:t>
            </a:r>
            <a:r>
              <a:rPr lang="en-US" sz="1800" dirty="0" smtClean="0"/>
              <a:t> </a:t>
            </a:r>
            <a:r>
              <a:rPr lang="en-US" dirty="0" smtClean="0"/>
              <a:t>attempts.</a:t>
            </a:r>
            <a:endParaRPr lang="en-US" dirty="0"/>
          </a:p>
          <a:p>
            <a:r>
              <a:rPr lang="en-US" dirty="0" smtClean="0"/>
              <a:t>Spring’s default </a:t>
            </a:r>
            <a:r>
              <a:rPr lang="en-US" sz="1800" dirty="0" err="1" smtClean="0">
                <a:latin typeface="Courier"/>
                <a:cs typeface="Courier"/>
              </a:rPr>
              <a:t>AuthenticationFailureHandler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3E3D2D"/>
                </a:solidFill>
              </a:rPr>
              <a:t>and  </a:t>
            </a:r>
            <a:r>
              <a:rPr lang="en-US" sz="1800" dirty="0" err="1" smtClean="0">
                <a:latin typeface="Courier"/>
                <a:cs typeface="Courier"/>
              </a:rPr>
              <a:t>AuthenticationProvider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methods are wrapped.</a:t>
            </a:r>
            <a:endParaRPr lang="en-US" dirty="0">
              <a:latin typeface="Courier"/>
              <a:cs typeface="Courie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09" y="3939777"/>
            <a:ext cx="8033024" cy="22851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Authentication/Authorization</a:t>
            </a: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643" y="4275665"/>
            <a:ext cx="2847191" cy="21484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74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199</TotalTime>
  <Words>1061</Words>
  <Application>Microsoft Macintosh PowerPoint</Application>
  <PresentationFormat>On-screen Show (4:3)</PresentationFormat>
  <Paragraphs>167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Austin</vt:lpstr>
      <vt:lpstr>Ludo</vt:lpstr>
      <vt:lpstr>Ludo</vt:lpstr>
      <vt:lpstr>High-level Architecture</vt:lpstr>
      <vt:lpstr>Entities</vt:lpstr>
      <vt:lpstr>Security Requirements</vt:lpstr>
      <vt:lpstr>Authentication/Authorization</vt:lpstr>
      <vt:lpstr>Authentication/Authorization</vt:lpstr>
      <vt:lpstr>Authentication/Authorization</vt:lpstr>
      <vt:lpstr>Authentication/Authorization</vt:lpstr>
      <vt:lpstr>User Input Validation (syntactic)</vt:lpstr>
      <vt:lpstr>User Input Validation (Semantics)</vt:lpstr>
      <vt:lpstr>Database issues</vt:lpstr>
      <vt:lpstr>Other Requirements</vt:lpstr>
      <vt:lpstr>Static Analysis</vt:lpstr>
      <vt:lpstr>Live Demo…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Ludo</dc:title>
  <dc:creator>Alireza Sadeghi</dc:creator>
  <cp:lastModifiedBy>Alireza Sadeghi</cp:lastModifiedBy>
  <cp:revision>26</cp:revision>
  <dcterms:created xsi:type="dcterms:W3CDTF">2013-12-08T16:43:35Z</dcterms:created>
  <dcterms:modified xsi:type="dcterms:W3CDTF">2013-12-11T23:03:18Z</dcterms:modified>
</cp:coreProperties>
</file>