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80"/>
  </p:notesMasterIdLst>
  <p:sldIdLst>
    <p:sldId id="346" r:id="rId2"/>
    <p:sldId id="257" r:id="rId3"/>
    <p:sldId id="298" r:id="rId4"/>
    <p:sldId id="258" r:id="rId5"/>
    <p:sldId id="299" r:id="rId6"/>
    <p:sldId id="288" r:id="rId7"/>
    <p:sldId id="353" r:id="rId8"/>
    <p:sldId id="348" r:id="rId9"/>
    <p:sldId id="402" r:id="rId10"/>
    <p:sldId id="364" r:id="rId11"/>
    <p:sldId id="271" r:id="rId12"/>
    <p:sldId id="300" r:id="rId13"/>
    <p:sldId id="325" r:id="rId14"/>
    <p:sldId id="326" r:id="rId15"/>
    <p:sldId id="327" r:id="rId16"/>
    <p:sldId id="328" r:id="rId17"/>
    <p:sldId id="329" r:id="rId18"/>
    <p:sldId id="330" r:id="rId19"/>
    <p:sldId id="331" r:id="rId20"/>
    <p:sldId id="295" r:id="rId21"/>
    <p:sldId id="399" r:id="rId22"/>
    <p:sldId id="390" r:id="rId23"/>
    <p:sldId id="391" r:id="rId24"/>
    <p:sldId id="392" r:id="rId25"/>
    <p:sldId id="393" r:id="rId26"/>
    <p:sldId id="394" r:id="rId27"/>
    <p:sldId id="395" r:id="rId28"/>
    <p:sldId id="396" r:id="rId29"/>
    <p:sldId id="397" r:id="rId30"/>
    <p:sldId id="398" r:id="rId31"/>
    <p:sldId id="356" r:id="rId32"/>
    <p:sldId id="365" r:id="rId33"/>
    <p:sldId id="366" r:id="rId34"/>
    <p:sldId id="367" r:id="rId35"/>
    <p:sldId id="368" r:id="rId36"/>
    <p:sldId id="369" r:id="rId37"/>
    <p:sldId id="370" r:id="rId38"/>
    <p:sldId id="371" r:id="rId39"/>
    <p:sldId id="389" r:id="rId40"/>
    <p:sldId id="384" r:id="rId41"/>
    <p:sldId id="380" r:id="rId42"/>
    <p:sldId id="373" r:id="rId43"/>
    <p:sldId id="374" r:id="rId44"/>
    <p:sldId id="375" r:id="rId45"/>
    <p:sldId id="376" r:id="rId46"/>
    <p:sldId id="377" r:id="rId47"/>
    <p:sldId id="378" r:id="rId48"/>
    <p:sldId id="379" r:id="rId49"/>
    <p:sldId id="388" r:id="rId50"/>
    <p:sldId id="385" r:id="rId51"/>
    <p:sldId id="281" r:id="rId52"/>
    <p:sldId id="280" r:id="rId53"/>
    <p:sldId id="411" r:id="rId54"/>
    <p:sldId id="342" r:id="rId55"/>
    <p:sldId id="339" r:id="rId56"/>
    <p:sldId id="405" r:id="rId57"/>
    <p:sldId id="406" r:id="rId58"/>
    <p:sldId id="403" r:id="rId59"/>
    <p:sldId id="407" r:id="rId60"/>
    <p:sldId id="401" r:id="rId61"/>
    <p:sldId id="400" r:id="rId62"/>
    <p:sldId id="410" r:id="rId63"/>
    <p:sldId id="408" r:id="rId64"/>
    <p:sldId id="404" r:id="rId65"/>
    <p:sldId id="409" r:id="rId66"/>
    <p:sldId id="355" r:id="rId67"/>
    <p:sldId id="354" r:id="rId68"/>
    <p:sldId id="358" r:id="rId69"/>
    <p:sldId id="361" r:id="rId70"/>
    <p:sldId id="362" r:id="rId71"/>
    <p:sldId id="382" r:id="rId72"/>
    <p:sldId id="381" r:id="rId73"/>
    <p:sldId id="386" r:id="rId74"/>
    <p:sldId id="359" r:id="rId75"/>
    <p:sldId id="360" r:id="rId76"/>
    <p:sldId id="372" r:id="rId77"/>
    <p:sldId id="383" r:id="rId78"/>
    <p:sldId id="387"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p:restoredTop sz="93946"/>
  </p:normalViewPr>
  <p:slideViewPr>
    <p:cSldViewPr snapToGrid="0" snapToObjects="1">
      <p:cViewPr varScale="1">
        <p:scale>
          <a:sx n="116" d="100"/>
          <a:sy n="116"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2F21F-3192-BA42-B877-732F9BEEA8E7}" type="datetimeFigureOut">
              <a:rPr lang="en-GB" smtClean="0"/>
              <a:t>30/04/2019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C5B0C-21D5-504E-A583-185280C23747}" type="slidenum">
              <a:rPr lang="en-GB" smtClean="0"/>
              <a:t>‹#›</a:t>
            </a:fld>
            <a:endParaRPr lang="en-GB"/>
          </a:p>
        </p:txBody>
      </p:sp>
    </p:spTree>
    <p:extLst>
      <p:ext uri="{BB962C8B-B14F-4D97-AF65-F5344CB8AC3E}">
        <p14:creationId xmlns:p14="http://schemas.microsoft.com/office/powerpoint/2010/main" val="20395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13</a:t>
            </a:fld>
            <a:endParaRPr lang="en-GB"/>
          </a:p>
        </p:txBody>
      </p:sp>
    </p:spTree>
    <p:extLst>
      <p:ext uri="{BB962C8B-B14F-4D97-AF65-F5344CB8AC3E}">
        <p14:creationId xmlns:p14="http://schemas.microsoft.com/office/powerpoint/2010/main" val="261198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25</a:t>
            </a:fld>
            <a:endParaRPr lang="en-GB"/>
          </a:p>
        </p:txBody>
      </p:sp>
    </p:spTree>
    <p:extLst>
      <p:ext uri="{BB962C8B-B14F-4D97-AF65-F5344CB8AC3E}">
        <p14:creationId xmlns:p14="http://schemas.microsoft.com/office/powerpoint/2010/main" val="3106918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26</a:t>
            </a:fld>
            <a:endParaRPr lang="en-GB"/>
          </a:p>
        </p:txBody>
      </p:sp>
    </p:spTree>
    <p:extLst>
      <p:ext uri="{BB962C8B-B14F-4D97-AF65-F5344CB8AC3E}">
        <p14:creationId xmlns:p14="http://schemas.microsoft.com/office/powerpoint/2010/main" val="1427700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27</a:t>
            </a:fld>
            <a:endParaRPr lang="en-GB"/>
          </a:p>
        </p:txBody>
      </p:sp>
    </p:spTree>
    <p:extLst>
      <p:ext uri="{BB962C8B-B14F-4D97-AF65-F5344CB8AC3E}">
        <p14:creationId xmlns:p14="http://schemas.microsoft.com/office/powerpoint/2010/main" val="1343451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28</a:t>
            </a:fld>
            <a:endParaRPr lang="en-GB"/>
          </a:p>
        </p:txBody>
      </p:sp>
    </p:spTree>
    <p:extLst>
      <p:ext uri="{BB962C8B-B14F-4D97-AF65-F5344CB8AC3E}">
        <p14:creationId xmlns:p14="http://schemas.microsoft.com/office/powerpoint/2010/main" val="1903723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29</a:t>
            </a:fld>
            <a:endParaRPr lang="en-GB"/>
          </a:p>
        </p:txBody>
      </p:sp>
    </p:spTree>
    <p:extLst>
      <p:ext uri="{BB962C8B-B14F-4D97-AF65-F5344CB8AC3E}">
        <p14:creationId xmlns:p14="http://schemas.microsoft.com/office/powerpoint/2010/main" val="356127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32</a:t>
            </a:fld>
            <a:endParaRPr lang="en-GB"/>
          </a:p>
        </p:txBody>
      </p:sp>
    </p:spTree>
    <p:extLst>
      <p:ext uri="{BB962C8B-B14F-4D97-AF65-F5344CB8AC3E}">
        <p14:creationId xmlns:p14="http://schemas.microsoft.com/office/powerpoint/2010/main" val="3327168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33</a:t>
            </a:fld>
            <a:endParaRPr lang="en-GB"/>
          </a:p>
        </p:txBody>
      </p:sp>
    </p:spTree>
    <p:extLst>
      <p:ext uri="{BB962C8B-B14F-4D97-AF65-F5344CB8AC3E}">
        <p14:creationId xmlns:p14="http://schemas.microsoft.com/office/powerpoint/2010/main" val="1782547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34</a:t>
            </a:fld>
            <a:endParaRPr lang="en-GB"/>
          </a:p>
        </p:txBody>
      </p:sp>
    </p:spTree>
    <p:extLst>
      <p:ext uri="{BB962C8B-B14F-4D97-AF65-F5344CB8AC3E}">
        <p14:creationId xmlns:p14="http://schemas.microsoft.com/office/powerpoint/2010/main" val="2188061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35</a:t>
            </a:fld>
            <a:endParaRPr lang="en-GB"/>
          </a:p>
        </p:txBody>
      </p:sp>
    </p:spTree>
    <p:extLst>
      <p:ext uri="{BB962C8B-B14F-4D97-AF65-F5344CB8AC3E}">
        <p14:creationId xmlns:p14="http://schemas.microsoft.com/office/powerpoint/2010/main" val="1862923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36</a:t>
            </a:fld>
            <a:endParaRPr lang="en-GB"/>
          </a:p>
        </p:txBody>
      </p:sp>
    </p:spTree>
    <p:extLst>
      <p:ext uri="{BB962C8B-B14F-4D97-AF65-F5344CB8AC3E}">
        <p14:creationId xmlns:p14="http://schemas.microsoft.com/office/powerpoint/2010/main" val="2511970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14</a:t>
            </a:fld>
            <a:endParaRPr lang="en-GB"/>
          </a:p>
        </p:txBody>
      </p:sp>
    </p:spTree>
    <p:extLst>
      <p:ext uri="{BB962C8B-B14F-4D97-AF65-F5344CB8AC3E}">
        <p14:creationId xmlns:p14="http://schemas.microsoft.com/office/powerpoint/2010/main" val="4061935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37</a:t>
            </a:fld>
            <a:endParaRPr lang="en-GB"/>
          </a:p>
        </p:txBody>
      </p:sp>
    </p:spTree>
    <p:extLst>
      <p:ext uri="{BB962C8B-B14F-4D97-AF65-F5344CB8AC3E}">
        <p14:creationId xmlns:p14="http://schemas.microsoft.com/office/powerpoint/2010/main" val="2019241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38</a:t>
            </a:fld>
            <a:endParaRPr lang="en-GB"/>
          </a:p>
        </p:txBody>
      </p:sp>
    </p:spTree>
    <p:extLst>
      <p:ext uri="{BB962C8B-B14F-4D97-AF65-F5344CB8AC3E}">
        <p14:creationId xmlns:p14="http://schemas.microsoft.com/office/powerpoint/2010/main" val="4215497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41</a:t>
            </a:fld>
            <a:endParaRPr lang="en-GB"/>
          </a:p>
        </p:txBody>
      </p:sp>
    </p:spTree>
    <p:extLst>
      <p:ext uri="{BB962C8B-B14F-4D97-AF65-F5344CB8AC3E}">
        <p14:creationId xmlns:p14="http://schemas.microsoft.com/office/powerpoint/2010/main" val="269674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42</a:t>
            </a:fld>
            <a:endParaRPr lang="en-GB"/>
          </a:p>
        </p:txBody>
      </p:sp>
    </p:spTree>
    <p:extLst>
      <p:ext uri="{BB962C8B-B14F-4D97-AF65-F5344CB8AC3E}">
        <p14:creationId xmlns:p14="http://schemas.microsoft.com/office/powerpoint/2010/main" val="4184992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43</a:t>
            </a:fld>
            <a:endParaRPr lang="en-GB"/>
          </a:p>
        </p:txBody>
      </p:sp>
    </p:spTree>
    <p:extLst>
      <p:ext uri="{BB962C8B-B14F-4D97-AF65-F5344CB8AC3E}">
        <p14:creationId xmlns:p14="http://schemas.microsoft.com/office/powerpoint/2010/main" val="3112321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44</a:t>
            </a:fld>
            <a:endParaRPr lang="en-GB"/>
          </a:p>
        </p:txBody>
      </p:sp>
    </p:spTree>
    <p:extLst>
      <p:ext uri="{BB962C8B-B14F-4D97-AF65-F5344CB8AC3E}">
        <p14:creationId xmlns:p14="http://schemas.microsoft.com/office/powerpoint/2010/main" val="1618816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45</a:t>
            </a:fld>
            <a:endParaRPr lang="en-GB"/>
          </a:p>
        </p:txBody>
      </p:sp>
    </p:spTree>
    <p:extLst>
      <p:ext uri="{BB962C8B-B14F-4D97-AF65-F5344CB8AC3E}">
        <p14:creationId xmlns:p14="http://schemas.microsoft.com/office/powerpoint/2010/main" val="2033871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46</a:t>
            </a:fld>
            <a:endParaRPr lang="en-GB"/>
          </a:p>
        </p:txBody>
      </p:sp>
    </p:spTree>
    <p:extLst>
      <p:ext uri="{BB962C8B-B14F-4D97-AF65-F5344CB8AC3E}">
        <p14:creationId xmlns:p14="http://schemas.microsoft.com/office/powerpoint/2010/main" val="1576561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47</a:t>
            </a:fld>
            <a:endParaRPr lang="en-GB"/>
          </a:p>
        </p:txBody>
      </p:sp>
    </p:spTree>
    <p:extLst>
      <p:ext uri="{BB962C8B-B14F-4D97-AF65-F5344CB8AC3E}">
        <p14:creationId xmlns:p14="http://schemas.microsoft.com/office/powerpoint/2010/main" val="2583952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48</a:t>
            </a:fld>
            <a:endParaRPr lang="en-GB"/>
          </a:p>
        </p:txBody>
      </p:sp>
    </p:spTree>
    <p:extLst>
      <p:ext uri="{BB962C8B-B14F-4D97-AF65-F5344CB8AC3E}">
        <p14:creationId xmlns:p14="http://schemas.microsoft.com/office/powerpoint/2010/main" val="106199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15</a:t>
            </a:fld>
            <a:endParaRPr lang="en-GB"/>
          </a:p>
        </p:txBody>
      </p:sp>
    </p:spTree>
    <p:extLst>
      <p:ext uri="{BB962C8B-B14F-4D97-AF65-F5344CB8AC3E}">
        <p14:creationId xmlns:p14="http://schemas.microsoft.com/office/powerpoint/2010/main" val="2396953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61</a:t>
            </a:fld>
            <a:endParaRPr lang="en-GB"/>
          </a:p>
        </p:txBody>
      </p:sp>
    </p:spTree>
    <p:extLst>
      <p:ext uri="{BB962C8B-B14F-4D97-AF65-F5344CB8AC3E}">
        <p14:creationId xmlns:p14="http://schemas.microsoft.com/office/powerpoint/2010/main" val="2458061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64</a:t>
            </a:fld>
            <a:endParaRPr lang="en-GB"/>
          </a:p>
        </p:txBody>
      </p:sp>
    </p:spTree>
    <p:extLst>
      <p:ext uri="{BB962C8B-B14F-4D97-AF65-F5344CB8AC3E}">
        <p14:creationId xmlns:p14="http://schemas.microsoft.com/office/powerpoint/2010/main" val="563182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67</a:t>
            </a:fld>
            <a:endParaRPr lang="en-GB"/>
          </a:p>
        </p:txBody>
      </p:sp>
    </p:spTree>
    <p:extLst>
      <p:ext uri="{BB962C8B-B14F-4D97-AF65-F5344CB8AC3E}">
        <p14:creationId xmlns:p14="http://schemas.microsoft.com/office/powerpoint/2010/main" val="3983031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75</a:t>
            </a:fld>
            <a:endParaRPr lang="en-GB"/>
          </a:p>
        </p:txBody>
      </p:sp>
    </p:spTree>
    <p:extLst>
      <p:ext uri="{BB962C8B-B14F-4D97-AF65-F5344CB8AC3E}">
        <p14:creationId xmlns:p14="http://schemas.microsoft.com/office/powerpoint/2010/main" val="23440818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77</a:t>
            </a:fld>
            <a:endParaRPr lang="en-GB"/>
          </a:p>
        </p:txBody>
      </p:sp>
    </p:spTree>
    <p:extLst>
      <p:ext uri="{BB962C8B-B14F-4D97-AF65-F5344CB8AC3E}">
        <p14:creationId xmlns:p14="http://schemas.microsoft.com/office/powerpoint/2010/main" val="2018362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16</a:t>
            </a:fld>
            <a:endParaRPr lang="en-GB"/>
          </a:p>
        </p:txBody>
      </p:sp>
    </p:spTree>
    <p:extLst>
      <p:ext uri="{BB962C8B-B14F-4D97-AF65-F5344CB8AC3E}">
        <p14:creationId xmlns:p14="http://schemas.microsoft.com/office/powerpoint/2010/main" val="1191180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17</a:t>
            </a:fld>
            <a:endParaRPr lang="en-GB"/>
          </a:p>
        </p:txBody>
      </p:sp>
    </p:spTree>
    <p:extLst>
      <p:ext uri="{BB962C8B-B14F-4D97-AF65-F5344CB8AC3E}">
        <p14:creationId xmlns:p14="http://schemas.microsoft.com/office/powerpoint/2010/main" val="141447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18</a:t>
            </a:fld>
            <a:endParaRPr lang="en-GB"/>
          </a:p>
        </p:txBody>
      </p:sp>
    </p:spTree>
    <p:extLst>
      <p:ext uri="{BB962C8B-B14F-4D97-AF65-F5344CB8AC3E}">
        <p14:creationId xmlns:p14="http://schemas.microsoft.com/office/powerpoint/2010/main" val="1246461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19</a:t>
            </a:fld>
            <a:endParaRPr lang="en-GB"/>
          </a:p>
        </p:txBody>
      </p:sp>
    </p:spTree>
    <p:extLst>
      <p:ext uri="{BB962C8B-B14F-4D97-AF65-F5344CB8AC3E}">
        <p14:creationId xmlns:p14="http://schemas.microsoft.com/office/powerpoint/2010/main" val="53267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23</a:t>
            </a:fld>
            <a:endParaRPr lang="en-GB"/>
          </a:p>
        </p:txBody>
      </p:sp>
    </p:spTree>
    <p:extLst>
      <p:ext uri="{BB962C8B-B14F-4D97-AF65-F5344CB8AC3E}">
        <p14:creationId xmlns:p14="http://schemas.microsoft.com/office/powerpoint/2010/main" val="80346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24</a:t>
            </a:fld>
            <a:endParaRPr lang="en-GB"/>
          </a:p>
        </p:txBody>
      </p:sp>
    </p:spTree>
    <p:extLst>
      <p:ext uri="{BB962C8B-B14F-4D97-AF65-F5344CB8AC3E}">
        <p14:creationId xmlns:p14="http://schemas.microsoft.com/office/powerpoint/2010/main" val="3808294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86662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4688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37479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353739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3ED518-85AF-514E-819A-7D3DE8660FF6}"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1151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ED518-85AF-514E-819A-7D3DE8660FF6}" type="datetimeFigureOut">
              <a:rPr lang="en-GB" smtClean="0"/>
              <a:t>30/04/2019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83262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ED518-85AF-514E-819A-7D3DE8660FF6}" type="datetimeFigureOut">
              <a:rPr lang="en-GB" smtClean="0"/>
              <a:t>30/04/2019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33394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ED518-85AF-514E-819A-7D3DE8660FF6}" type="datetimeFigureOut">
              <a:rPr lang="en-GB" smtClean="0"/>
              <a:t>30/04/2019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09837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ED518-85AF-514E-819A-7D3DE8660FF6}" type="datetimeFigureOut">
              <a:rPr lang="en-GB" smtClean="0"/>
              <a:t>30/04/2019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43243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3ED518-85AF-514E-819A-7D3DE8660FF6}" type="datetimeFigureOut">
              <a:rPr lang="en-GB" smtClean="0"/>
              <a:t>30/04/2019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70521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3ED518-85AF-514E-819A-7D3DE8660FF6}" type="datetimeFigureOut">
              <a:rPr lang="en-GB" smtClean="0"/>
              <a:t>30/04/2019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94134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ED518-85AF-514E-819A-7D3DE8660FF6}" type="datetimeFigureOut">
              <a:rPr lang="en-GB" smtClean="0"/>
              <a:t>30/04/2019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F1740-E9FB-1447-80C8-0710FAB4869B}" type="slidenum">
              <a:rPr lang="en-GB" smtClean="0"/>
              <a:t>‹#›</a:t>
            </a:fld>
            <a:endParaRPr lang="en-GB"/>
          </a:p>
        </p:txBody>
      </p:sp>
    </p:spTree>
    <p:extLst>
      <p:ext uri="{BB962C8B-B14F-4D97-AF65-F5344CB8AC3E}">
        <p14:creationId xmlns:p14="http://schemas.microsoft.com/office/powerpoint/2010/main" val="10070410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EdwardDixon/Automation-and-Harassment-Detection" TargetMode="External"/><Relationship Id="rId2" Type="http://schemas.openxmlformats.org/officeDocument/2006/relationships/hyperlink" Target="https://github.com/chantelmariediaz/Predicting-Cyberbulling-on-Twitter/blob/master/cleanprojectdataset.csv" TargetMode="External"/><Relationship Id="rId1" Type="http://schemas.openxmlformats.org/officeDocument/2006/relationships/slideLayout" Target="../slideLayouts/slideLayout2.xml"/><Relationship Id="rId4" Type="http://schemas.openxmlformats.org/officeDocument/2006/relationships/hyperlink" Target="https://github.com/ZeerakW/hatespeech"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3537-56A6-5D4B-BA4A-B1E13FE22A2A}"/>
              </a:ext>
            </a:extLst>
          </p:cNvPr>
          <p:cNvSpPr>
            <a:spLocks noGrp="1"/>
          </p:cNvSpPr>
          <p:nvPr>
            <p:ph type="ctrTitle"/>
          </p:nvPr>
        </p:nvSpPr>
        <p:spPr/>
        <p:txBody>
          <a:bodyPr/>
          <a:lstStyle/>
          <a:p>
            <a:r>
              <a:rPr lang="en-GB" dirty="0"/>
              <a:t>3</a:t>
            </a:r>
            <a:r>
              <a:rPr lang="en-GB" baseline="30000" dirty="0"/>
              <a:t>rd</a:t>
            </a:r>
            <a:r>
              <a:rPr lang="en-GB" dirty="0"/>
              <a:t> Year Project</a:t>
            </a:r>
          </a:p>
        </p:txBody>
      </p:sp>
      <p:sp>
        <p:nvSpPr>
          <p:cNvPr id="3" name="Subtitle 2">
            <a:extLst>
              <a:ext uri="{FF2B5EF4-FFF2-40B4-BE49-F238E27FC236}">
                <a16:creationId xmlns:a16="http://schemas.microsoft.com/office/drawing/2014/main" id="{DBFB1D44-1674-8B4C-8055-789E604E234A}"/>
              </a:ext>
            </a:extLst>
          </p:cNvPr>
          <p:cNvSpPr>
            <a:spLocks noGrp="1"/>
          </p:cNvSpPr>
          <p:nvPr>
            <p:ph type="subTitle" idx="1"/>
          </p:nvPr>
        </p:nvSpPr>
        <p:spPr/>
        <p:txBody>
          <a:bodyPr/>
          <a:lstStyle/>
          <a:p>
            <a:r>
              <a:rPr lang="en-GB" dirty="0"/>
              <a:t>By Jack Leyland</a:t>
            </a:r>
          </a:p>
        </p:txBody>
      </p:sp>
    </p:spTree>
    <p:extLst>
      <p:ext uri="{BB962C8B-B14F-4D97-AF65-F5344CB8AC3E}">
        <p14:creationId xmlns:p14="http://schemas.microsoft.com/office/powerpoint/2010/main" val="289187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162D-DB89-BC4F-8ED8-B42DB68D9918}"/>
              </a:ext>
            </a:extLst>
          </p:cNvPr>
          <p:cNvSpPr>
            <a:spLocks noGrp="1"/>
          </p:cNvSpPr>
          <p:nvPr>
            <p:ph type="title"/>
          </p:nvPr>
        </p:nvSpPr>
        <p:spPr/>
        <p:txBody>
          <a:bodyPr/>
          <a:lstStyle/>
          <a:p>
            <a:r>
              <a:rPr lang="en-GB" dirty="0"/>
              <a:t>Evaluating</a:t>
            </a:r>
          </a:p>
        </p:txBody>
      </p:sp>
      <p:sp>
        <p:nvSpPr>
          <p:cNvPr id="3" name="Content Placeholder 2">
            <a:extLst>
              <a:ext uri="{FF2B5EF4-FFF2-40B4-BE49-F238E27FC236}">
                <a16:creationId xmlns:a16="http://schemas.microsoft.com/office/drawing/2014/main" id="{41B301B5-C814-3441-893E-7631C15174AD}"/>
              </a:ext>
            </a:extLst>
          </p:cNvPr>
          <p:cNvSpPr>
            <a:spLocks noGrp="1"/>
          </p:cNvSpPr>
          <p:nvPr>
            <p:ph idx="1"/>
          </p:nvPr>
        </p:nvSpPr>
        <p:spPr/>
        <p:txBody>
          <a:bodyPr>
            <a:normAutofit/>
          </a:bodyPr>
          <a:lstStyle/>
          <a:p>
            <a:r>
              <a:rPr lang="en-GB" b="1" dirty="0"/>
              <a:t>For 2 class</a:t>
            </a:r>
            <a:r>
              <a:rPr lang="en-GB" dirty="0"/>
              <a:t>, simple F1 score as a metric</a:t>
            </a:r>
          </a:p>
          <a:p>
            <a:r>
              <a:rPr lang="en-GB" dirty="0"/>
              <a:t>Also, plot train accuracy, validation accuracy and loss curves.</a:t>
            </a:r>
          </a:p>
          <a:p>
            <a:endParaRPr lang="en-GB" dirty="0"/>
          </a:p>
          <a:p>
            <a:r>
              <a:rPr lang="en-GB" b="1" dirty="0"/>
              <a:t>For 3 class</a:t>
            </a:r>
            <a:r>
              <a:rPr lang="en-GB" dirty="0"/>
              <a:t>, more complicated. Standard F1 score is undefined.</a:t>
            </a:r>
          </a:p>
          <a:p>
            <a:r>
              <a:rPr lang="en-GB" dirty="0"/>
              <a:t>We must average the F1 score somehow.</a:t>
            </a:r>
          </a:p>
          <a:p>
            <a:r>
              <a:rPr lang="en-GB" u="sng" dirty="0"/>
              <a:t>Weighted</a:t>
            </a:r>
            <a:r>
              <a:rPr lang="en-GB" dirty="0"/>
              <a:t> – calculate F1 score for each class independently, adds them up based on number of true examples in each class.</a:t>
            </a:r>
          </a:p>
          <a:p>
            <a:r>
              <a:rPr lang="en-GB" u="sng" dirty="0"/>
              <a:t>Micro</a:t>
            </a:r>
            <a:r>
              <a:rPr lang="en-GB" dirty="0"/>
              <a:t> – uses global number of TP, FN and FP. Calculates F1 with these.</a:t>
            </a:r>
          </a:p>
        </p:txBody>
      </p:sp>
    </p:spTree>
    <p:extLst>
      <p:ext uri="{BB962C8B-B14F-4D97-AF65-F5344CB8AC3E}">
        <p14:creationId xmlns:p14="http://schemas.microsoft.com/office/powerpoint/2010/main" val="109158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254D-6AB9-5B4C-A662-0ED86690F547}"/>
              </a:ext>
            </a:extLst>
          </p:cNvPr>
          <p:cNvSpPr>
            <a:spLocks noGrp="1"/>
          </p:cNvSpPr>
          <p:nvPr>
            <p:ph type="title"/>
          </p:nvPr>
        </p:nvSpPr>
        <p:spPr/>
        <p:txBody>
          <a:bodyPr/>
          <a:lstStyle/>
          <a:p>
            <a:r>
              <a:rPr lang="en-GB" dirty="0"/>
              <a:t>Challenges</a:t>
            </a:r>
          </a:p>
        </p:txBody>
      </p:sp>
      <p:sp>
        <p:nvSpPr>
          <p:cNvPr id="3" name="Content Placeholder 2">
            <a:extLst>
              <a:ext uri="{FF2B5EF4-FFF2-40B4-BE49-F238E27FC236}">
                <a16:creationId xmlns:a16="http://schemas.microsoft.com/office/drawing/2014/main" id="{86141977-2DCA-054B-AE00-88399964E6DA}"/>
              </a:ext>
            </a:extLst>
          </p:cNvPr>
          <p:cNvSpPr>
            <a:spLocks noGrp="1"/>
          </p:cNvSpPr>
          <p:nvPr>
            <p:ph idx="1"/>
          </p:nvPr>
        </p:nvSpPr>
        <p:spPr/>
        <p:txBody>
          <a:bodyPr>
            <a:normAutofit lnSpcReduction="10000"/>
          </a:bodyPr>
          <a:lstStyle/>
          <a:p>
            <a:r>
              <a:rPr lang="en-GB" dirty="0"/>
              <a:t>What we want to do (mainly) is to maximise our F1 score. We want high precision (when we predict cyberbullying, it is often correct) and in particular high Recall (correctly detecting the instances of bullying)</a:t>
            </a:r>
          </a:p>
          <a:p>
            <a:endParaRPr lang="en-GB" dirty="0"/>
          </a:p>
          <a:p>
            <a:r>
              <a:rPr lang="en-GB" dirty="0"/>
              <a:t>Datasets can be imbalanced so the trivial classifier could achieved high accuracy by predicting 0 for every instance. </a:t>
            </a:r>
          </a:p>
          <a:p>
            <a:endParaRPr lang="en-GB" dirty="0"/>
          </a:p>
          <a:p>
            <a:r>
              <a:rPr lang="en-GB" dirty="0"/>
              <a:t>Both of these things considered, the models could overfit to the negative examples of cyberbullying. So, I repeated some experiments but including each positive example in the </a:t>
            </a:r>
            <a:r>
              <a:rPr lang="en-GB" b="1" dirty="0"/>
              <a:t>training</a:t>
            </a:r>
            <a:r>
              <a:rPr lang="en-GB" dirty="0"/>
              <a:t> dataset twice.</a:t>
            </a:r>
          </a:p>
        </p:txBody>
      </p:sp>
    </p:spTree>
    <p:extLst>
      <p:ext uri="{BB962C8B-B14F-4D97-AF65-F5344CB8AC3E}">
        <p14:creationId xmlns:p14="http://schemas.microsoft.com/office/powerpoint/2010/main" val="128041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D007F-189C-574A-85A6-CD155DCB179D}"/>
              </a:ext>
            </a:extLst>
          </p:cNvPr>
          <p:cNvSpPr>
            <a:spLocks noGrp="1"/>
          </p:cNvSpPr>
          <p:nvPr>
            <p:ph type="ctrTitle"/>
          </p:nvPr>
        </p:nvSpPr>
        <p:spPr/>
        <p:txBody>
          <a:bodyPr/>
          <a:lstStyle/>
          <a:p>
            <a:r>
              <a:rPr lang="en-US" dirty="0" err="1"/>
              <a:t>Twitter_small</a:t>
            </a:r>
            <a:r>
              <a:rPr lang="en-US" dirty="0"/>
              <a:t> - ML</a:t>
            </a:r>
          </a:p>
        </p:txBody>
      </p:sp>
      <p:sp>
        <p:nvSpPr>
          <p:cNvPr id="5" name="Subtitle 4">
            <a:extLst>
              <a:ext uri="{FF2B5EF4-FFF2-40B4-BE49-F238E27FC236}">
                <a16:creationId xmlns:a16="http://schemas.microsoft.com/office/drawing/2014/main" id="{11F77243-911E-6849-A287-7312DA333A4C}"/>
              </a:ext>
            </a:extLst>
          </p:cNvPr>
          <p:cNvSpPr>
            <a:spLocks noGrp="1"/>
          </p:cNvSpPr>
          <p:nvPr>
            <p:ph type="subTitle" idx="1"/>
          </p:nvPr>
        </p:nvSpPr>
        <p:spPr/>
        <p:txBody>
          <a:bodyPr>
            <a:normAutofit/>
          </a:bodyPr>
          <a:lstStyle/>
          <a:p>
            <a:r>
              <a:rPr lang="en-US" sz="1800" dirty="0"/>
              <a:t>(1059 examples)</a:t>
            </a:r>
          </a:p>
        </p:txBody>
      </p:sp>
    </p:spTree>
    <p:extLst>
      <p:ext uri="{BB962C8B-B14F-4D97-AF65-F5344CB8AC3E}">
        <p14:creationId xmlns:p14="http://schemas.microsoft.com/office/powerpoint/2010/main" val="3950826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r>
              <a:rPr lang="en-US" sz="4000" dirty="0"/>
              <a:t>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090579628"/>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(9000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0.5540</a:t>
                      </a:r>
                    </a:p>
                  </a:txBody>
                  <a:tcPr/>
                </a:tc>
                <a:tc>
                  <a:txBody>
                    <a:bodyPr/>
                    <a:lstStyle/>
                    <a:p>
                      <a:r>
                        <a:rPr lang="en-GB" sz="1200" dirty="0"/>
                        <a:t>0.4634</a:t>
                      </a:r>
                    </a:p>
                  </a:txBody>
                  <a:tcPr/>
                </a:tc>
                <a:tc>
                  <a:txBody>
                    <a:bodyPr/>
                    <a:lstStyle/>
                    <a:p>
                      <a:r>
                        <a:rPr lang="en-GB" sz="1200" dirty="0"/>
                        <a:t>0.6628</a:t>
                      </a:r>
                    </a:p>
                  </a:txBody>
                  <a:tcPr/>
                </a:tc>
                <a:tc>
                  <a:txBody>
                    <a:bodyPr/>
                    <a:lstStyle/>
                    <a:p>
                      <a:r>
                        <a:rPr lang="en-GB" sz="1400" b="1" dirty="0"/>
                        <a:t>0.5455</a:t>
                      </a:r>
                    </a:p>
                  </a:txBody>
                  <a:tcPr/>
                </a:tc>
                <a:tc>
                  <a:txBody>
                    <a:bodyPr/>
                    <a:lstStyle/>
                    <a:p>
                      <a:r>
                        <a:rPr lang="en-US" sz="1200" dirty="0"/>
                        <a:t>0.6244</a:t>
                      </a:r>
                    </a:p>
                  </a:txBody>
                  <a:tcPr/>
                </a:tc>
                <a:tc>
                  <a:txBody>
                    <a:bodyPr/>
                    <a:lstStyle/>
                    <a:p>
                      <a:r>
                        <a:rPr lang="en-GB" sz="1200" dirty="0"/>
                        <a:t>0.4907</a:t>
                      </a:r>
                    </a:p>
                  </a:txBody>
                  <a:tcPr/>
                </a:tc>
                <a:tc>
                  <a:txBody>
                    <a:bodyPr/>
                    <a:lstStyle/>
                    <a:p>
                      <a:r>
                        <a:rPr lang="en-GB" sz="1200" dirty="0"/>
                        <a:t>0.6795</a:t>
                      </a:r>
                    </a:p>
                  </a:txBody>
                  <a:tcPr/>
                </a:tc>
                <a:tc>
                  <a:txBody>
                    <a:bodyPr/>
                    <a:lstStyle/>
                    <a:p>
                      <a:r>
                        <a:rPr lang="en-GB" sz="1400" b="1" dirty="0"/>
                        <a:t>0.5699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0.4366</a:t>
                      </a:r>
                    </a:p>
                  </a:txBody>
                  <a:tcPr/>
                </a:tc>
                <a:tc>
                  <a:txBody>
                    <a:bodyPr/>
                    <a:lstStyle/>
                    <a:p>
                      <a:r>
                        <a:rPr lang="en-GB" sz="1200" dirty="0"/>
                        <a:t>0.4175</a:t>
                      </a:r>
                    </a:p>
                  </a:txBody>
                  <a:tcPr/>
                </a:tc>
                <a:tc>
                  <a:txBody>
                    <a:bodyPr/>
                    <a:lstStyle/>
                    <a:p>
                      <a:r>
                        <a:rPr lang="en-GB" sz="1200" dirty="0"/>
                        <a:t>1.0000</a:t>
                      </a:r>
                    </a:p>
                  </a:txBody>
                  <a:tcPr/>
                </a:tc>
                <a:tc>
                  <a:txBody>
                    <a:bodyPr/>
                    <a:lstStyle/>
                    <a:p>
                      <a:r>
                        <a:rPr lang="en-GB" sz="1400" b="1" dirty="0"/>
                        <a:t>0.5890</a:t>
                      </a:r>
                    </a:p>
                  </a:txBody>
                  <a:tcPr/>
                </a:tc>
                <a:tc>
                  <a:txBody>
                    <a:bodyPr/>
                    <a:lstStyle/>
                    <a:p>
                      <a:r>
                        <a:rPr lang="en-US" sz="1200" dirty="0"/>
                        <a:t>0.40845</a:t>
                      </a:r>
                    </a:p>
                  </a:txBody>
                  <a:tcPr/>
                </a:tc>
                <a:tc>
                  <a:txBody>
                    <a:bodyPr/>
                    <a:lstStyle/>
                    <a:p>
                      <a:r>
                        <a:rPr lang="en-GB" sz="1200" dirty="0"/>
                        <a:t>0.3710</a:t>
                      </a:r>
                    </a:p>
                  </a:txBody>
                  <a:tcPr/>
                </a:tc>
                <a:tc>
                  <a:txBody>
                    <a:bodyPr/>
                    <a:lstStyle/>
                    <a:p>
                      <a:r>
                        <a:rPr lang="en-GB" sz="1200" dirty="0"/>
                        <a:t>0.8846</a:t>
                      </a:r>
                    </a:p>
                  </a:txBody>
                  <a:tcPr/>
                </a:tc>
                <a:tc>
                  <a:txBody>
                    <a:bodyPr/>
                    <a:lstStyle/>
                    <a:p>
                      <a:r>
                        <a:rPr lang="en-GB" sz="1400" b="1" dirty="0"/>
                        <a:t>0.5227</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0.6009</a:t>
                      </a:r>
                    </a:p>
                  </a:txBody>
                  <a:tcPr/>
                </a:tc>
                <a:tc>
                  <a:txBody>
                    <a:bodyPr/>
                    <a:lstStyle/>
                    <a:p>
                      <a:r>
                        <a:rPr lang="en-GB" sz="1200" dirty="0"/>
                        <a:t>0.5050</a:t>
                      </a:r>
                    </a:p>
                  </a:txBody>
                  <a:tcPr/>
                </a:tc>
                <a:tc>
                  <a:txBody>
                    <a:bodyPr/>
                    <a:lstStyle/>
                    <a:p>
                      <a:r>
                        <a:rPr lang="en-GB" sz="1200" dirty="0"/>
                        <a:t>0.5930</a:t>
                      </a:r>
                    </a:p>
                  </a:txBody>
                  <a:tcPr/>
                </a:tc>
                <a:tc>
                  <a:txBody>
                    <a:bodyPr/>
                    <a:lstStyle/>
                    <a:p>
                      <a:r>
                        <a:rPr lang="en-GB" sz="1400" b="1" dirty="0"/>
                        <a:t>0.5455</a:t>
                      </a:r>
                    </a:p>
                  </a:txBody>
                  <a:tcPr/>
                </a:tc>
                <a:tc>
                  <a:txBody>
                    <a:bodyPr/>
                    <a:lstStyle/>
                    <a:p>
                      <a:r>
                        <a:rPr lang="en-US" sz="1200" dirty="0"/>
                        <a:t>0.7230</a:t>
                      </a:r>
                    </a:p>
                  </a:txBody>
                  <a:tcPr/>
                </a:tc>
                <a:tc>
                  <a:txBody>
                    <a:bodyPr/>
                    <a:lstStyle/>
                    <a:p>
                      <a:r>
                        <a:rPr lang="en-GB" sz="1200" dirty="0"/>
                        <a:t>0.6173</a:t>
                      </a:r>
                    </a:p>
                  </a:txBody>
                  <a:tcPr/>
                </a:tc>
                <a:tc>
                  <a:txBody>
                    <a:bodyPr/>
                    <a:lstStyle/>
                    <a:p>
                      <a:r>
                        <a:rPr lang="en-GB" sz="1200" dirty="0"/>
                        <a:t>0.6410</a:t>
                      </a:r>
                    </a:p>
                  </a:txBody>
                  <a:tcPr/>
                </a:tc>
                <a:tc>
                  <a:txBody>
                    <a:bodyPr/>
                    <a:lstStyle/>
                    <a:p>
                      <a:r>
                        <a:rPr lang="en-GB" sz="1400" b="1" dirty="0"/>
                        <a:t>0.6289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0.6244</a:t>
                      </a:r>
                    </a:p>
                  </a:txBody>
                  <a:tcPr/>
                </a:tc>
                <a:tc>
                  <a:txBody>
                    <a:bodyPr/>
                    <a:lstStyle/>
                    <a:p>
                      <a:r>
                        <a:rPr lang="en-GB" sz="1200" dirty="0"/>
                        <a:t>0.5366</a:t>
                      </a:r>
                    </a:p>
                  </a:txBody>
                  <a:tcPr/>
                </a:tc>
                <a:tc>
                  <a:txBody>
                    <a:bodyPr/>
                    <a:lstStyle/>
                    <a:p>
                      <a:r>
                        <a:rPr lang="en-GB" sz="1200" dirty="0"/>
                        <a:t>0.5116</a:t>
                      </a:r>
                    </a:p>
                  </a:txBody>
                  <a:tcPr/>
                </a:tc>
                <a:tc>
                  <a:txBody>
                    <a:bodyPr/>
                    <a:lstStyle/>
                    <a:p>
                      <a:r>
                        <a:rPr lang="en-GB" sz="1400" b="1" dirty="0"/>
                        <a:t>0.5238</a:t>
                      </a:r>
                    </a:p>
                  </a:txBody>
                  <a:tcPr/>
                </a:tc>
                <a:tc>
                  <a:txBody>
                    <a:bodyPr/>
                    <a:lstStyle/>
                    <a:p>
                      <a:r>
                        <a:rPr lang="en-US" sz="1200" dirty="0"/>
                        <a:t>0.7418</a:t>
                      </a:r>
                    </a:p>
                  </a:txBody>
                  <a:tcPr/>
                </a:tc>
                <a:tc>
                  <a:txBody>
                    <a:bodyPr/>
                    <a:lstStyle/>
                    <a:p>
                      <a:r>
                        <a:rPr lang="en-GB" sz="1200" dirty="0"/>
                        <a:t>0.5769</a:t>
                      </a:r>
                    </a:p>
                  </a:txBody>
                  <a:tcPr/>
                </a:tc>
                <a:tc>
                  <a:txBody>
                    <a:bodyPr/>
                    <a:lstStyle/>
                    <a:p>
                      <a:r>
                        <a:rPr lang="en-GB" sz="1200" dirty="0"/>
                        <a:t>0.6716</a:t>
                      </a:r>
                    </a:p>
                  </a:txBody>
                  <a:tcPr/>
                </a:tc>
                <a:tc>
                  <a:txBody>
                    <a:bodyPr/>
                    <a:lstStyle/>
                    <a:p>
                      <a:r>
                        <a:rPr lang="en-GB" sz="1400" b="1" dirty="0"/>
                        <a:t>0.6207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0.5493</a:t>
                      </a:r>
                    </a:p>
                  </a:txBody>
                  <a:tcPr/>
                </a:tc>
                <a:tc>
                  <a:txBody>
                    <a:bodyPr/>
                    <a:lstStyle/>
                    <a:p>
                      <a:r>
                        <a:rPr lang="en-GB" sz="1200" dirty="0"/>
                        <a:t>0.4468</a:t>
                      </a:r>
                    </a:p>
                  </a:txBody>
                  <a:tcPr/>
                </a:tc>
                <a:tc>
                  <a:txBody>
                    <a:bodyPr/>
                    <a:lstStyle/>
                    <a:p>
                      <a:r>
                        <a:rPr lang="en-GB" sz="1200" dirty="0"/>
                        <a:t>0.4884</a:t>
                      </a:r>
                    </a:p>
                  </a:txBody>
                  <a:tcPr/>
                </a:tc>
                <a:tc>
                  <a:txBody>
                    <a:bodyPr/>
                    <a:lstStyle/>
                    <a:p>
                      <a:r>
                        <a:rPr lang="en-GB" sz="1400" b="1" dirty="0"/>
                        <a:t>0.4667</a:t>
                      </a:r>
                    </a:p>
                  </a:txBody>
                  <a:tcPr/>
                </a:tc>
                <a:tc>
                  <a:txBody>
                    <a:bodyPr/>
                    <a:lstStyle/>
                    <a:p>
                      <a:r>
                        <a:rPr lang="en-US" sz="1200" dirty="0"/>
                        <a:t>0.5728</a:t>
                      </a:r>
                    </a:p>
                  </a:txBody>
                  <a:tcPr/>
                </a:tc>
                <a:tc>
                  <a:txBody>
                    <a:bodyPr/>
                    <a:lstStyle/>
                    <a:p>
                      <a:r>
                        <a:rPr lang="en-GB" sz="1200" dirty="0"/>
                        <a:t>0.4270</a:t>
                      </a:r>
                    </a:p>
                  </a:txBody>
                  <a:tcPr/>
                </a:tc>
                <a:tc>
                  <a:txBody>
                    <a:bodyPr/>
                    <a:lstStyle/>
                    <a:p>
                      <a:r>
                        <a:rPr lang="en-GB" sz="1200" dirty="0"/>
                        <a:t>0.4872</a:t>
                      </a:r>
                    </a:p>
                  </a:txBody>
                  <a:tcPr/>
                </a:tc>
                <a:tc>
                  <a:txBody>
                    <a:bodyPr/>
                    <a:lstStyle/>
                    <a:p>
                      <a:r>
                        <a:rPr lang="en-GB" sz="1400" b="1" dirty="0"/>
                        <a:t>0.4551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0.5587</a:t>
                      </a:r>
                    </a:p>
                  </a:txBody>
                  <a:tcPr/>
                </a:tc>
                <a:tc>
                  <a:txBody>
                    <a:bodyPr/>
                    <a:lstStyle/>
                    <a:p>
                      <a:r>
                        <a:rPr lang="en-GB" sz="1200" dirty="0"/>
                        <a:t>0.4740</a:t>
                      </a:r>
                    </a:p>
                  </a:txBody>
                  <a:tcPr/>
                </a:tc>
                <a:tc>
                  <a:txBody>
                    <a:bodyPr/>
                    <a:lstStyle/>
                    <a:p>
                      <a:r>
                        <a:rPr lang="en-GB" sz="1200" dirty="0"/>
                        <a:t>0.8488</a:t>
                      </a:r>
                    </a:p>
                  </a:txBody>
                  <a:tcPr/>
                </a:tc>
                <a:tc>
                  <a:txBody>
                    <a:bodyPr/>
                    <a:lstStyle/>
                    <a:p>
                      <a:r>
                        <a:rPr lang="en-GB" sz="1400" b="1" dirty="0"/>
                        <a:t>0.6083</a:t>
                      </a:r>
                    </a:p>
                  </a:txBody>
                  <a:tcPr/>
                </a:tc>
                <a:tc>
                  <a:txBody>
                    <a:bodyPr/>
                    <a:lstStyle/>
                    <a:p>
                      <a:r>
                        <a:rPr lang="en-US" sz="1200" dirty="0"/>
                        <a:t>0.6808</a:t>
                      </a:r>
                    </a:p>
                  </a:txBody>
                  <a:tcPr/>
                </a:tc>
                <a:tc>
                  <a:txBody>
                    <a:bodyPr/>
                    <a:lstStyle/>
                    <a:p>
                      <a:r>
                        <a:rPr lang="en-GB" sz="1200" dirty="0"/>
                        <a:t>0.8125</a:t>
                      </a:r>
                    </a:p>
                  </a:txBody>
                  <a:tcPr/>
                </a:tc>
                <a:tc>
                  <a:txBody>
                    <a:bodyPr/>
                    <a:lstStyle/>
                    <a:p>
                      <a:r>
                        <a:rPr lang="en-GB" sz="1200" dirty="0"/>
                        <a:t>0.1667</a:t>
                      </a:r>
                    </a:p>
                  </a:txBody>
                  <a:tcPr/>
                </a:tc>
                <a:tc>
                  <a:txBody>
                    <a:bodyPr/>
                    <a:lstStyle/>
                    <a:p>
                      <a:r>
                        <a:rPr lang="en-GB" sz="1400" b="1" dirty="0"/>
                        <a:t>0.2766</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0.6009</a:t>
                      </a:r>
                    </a:p>
                  </a:txBody>
                  <a:tcPr/>
                </a:tc>
                <a:tc>
                  <a:txBody>
                    <a:bodyPr/>
                    <a:lstStyle/>
                    <a:p>
                      <a:r>
                        <a:rPr lang="en-GB" sz="1200" dirty="0"/>
                        <a:t>0.5047</a:t>
                      </a:r>
                    </a:p>
                  </a:txBody>
                  <a:tcPr/>
                </a:tc>
                <a:tc>
                  <a:txBody>
                    <a:bodyPr/>
                    <a:lstStyle/>
                    <a:p>
                      <a:r>
                        <a:rPr lang="en-GB" sz="1200" dirty="0"/>
                        <a:t>0.6279</a:t>
                      </a:r>
                    </a:p>
                  </a:txBody>
                  <a:tcPr/>
                </a:tc>
                <a:tc>
                  <a:txBody>
                    <a:bodyPr/>
                    <a:lstStyle/>
                    <a:p>
                      <a:r>
                        <a:rPr lang="en-GB" sz="1400" b="1" dirty="0"/>
                        <a:t>0.5596</a:t>
                      </a:r>
                    </a:p>
                  </a:txBody>
                  <a:tcPr/>
                </a:tc>
                <a:tc>
                  <a:txBody>
                    <a:bodyPr/>
                    <a:lstStyle/>
                    <a:p>
                      <a:r>
                        <a:rPr lang="en-US" sz="1200" dirty="0"/>
                        <a:t>0.6338</a:t>
                      </a:r>
                    </a:p>
                  </a:txBody>
                  <a:tcPr/>
                </a:tc>
                <a:tc>
                  <a:txBody>
                    <a:bodyPr/>
                    <a:lstStyle/>
                    <a:p>
                      <a:r>
                        <a:rPr lang="en-GB" sz="1200" dirty="0"/>
                        <a:t>0.5000</a:t>
                      </a:r>
                    </a:p>
                  </a:txBody>
                  <a:tcPr/>
                </a:tc>
                <a:tc>
                  <a:txBody>
                    <a:bodyPr/>
                    <a:lstStyle/>
                    <a:p>
                      <a:r>
                        <a:rPr lang="en-GB" sz="1200" dirty="0"/>
                        <a:t>0.4872</a:t>
                      </a:r>
                    </a:p>
                  </a:txBody>
                  <a:tcPr/>
                </a:tc>
                <a:tc>
                  <a:txBody>
                    <a:bodyPr/>
                    <a:lstStyle/>
                    <a:p>
                      <a:r>
                        <a:rPr lang="en-GB" sz="1400" b="1" dirty="0"/>
                        <a:t>0.4935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0.4225</a:t>
                      </a:r>
                    </a:p>
                  </a:txBody>
                  <a:tcPr/>
                </a:tc>
                <a:tc>
                  <a:txBody>
                    <a:bodyPr/>
                    <a:lstStyle/>
                    <a:p>
                      <a:r>
                        <a:rPr lang="en-GB" sz="1200" dirty="0"/>
                        <a:t>0.3943</a:t>
                      </a:r>
                    </a:p>
                  </a:txBody>
                  <a:tcPr/>
                </a:tc>
                <a:tc>
                  <a:txBody>
                    <a:bodyPr/>
                    <a:lstStyle/>
                    <a:p>
                      <a:r>
                        <a:rPr lang="en-GB" sz="1200" dirty="0"/>
                        <a:t>0.8023</a:t>
                      </a:r>
                    </a:p>
                  </a:txBody>
                  <a:tcPr/>
                </a:tc>
                <a:tc>
                  <a:txBody>
                    <a:bodyPr/>
                    <a:lstStyle/>
                    <a:p>
                      <a:r>
                        <a:rPr lang="en-GB" sz="1400" b="1" dirty="0"/>
                        <a:t>0.5287</a:t>
                      </a:r>
                    </a:p>
                  </a:txBody>
                  <a:tcPr/>
                </a:tc>
                <a:tc>
                  <a:txBody>
                    <a:bodyPr/>
                    <a:lstStyle/>
                    <a:p>
                      <a:r>
                        <a:rPr lang="en-US" sz="1200" dirty="0"/>
                        <a:t>0.6526</a:t>
                      </a:r>
                    </a:p>
                  </a:txBody>
                  <a:tcPr/>
                </a:tc>
                <a:tc>
                  <a:txBody>
                    <a:bodyPr/>
                    <a:lstStyle/>
                    <a:p>
                      <a:r>
                        <a:rPr lang="en-GB" sz="1200" dirty="0"/>
                        <a:t>0.5500</a:t>
                      </a:r>
                    </a:p>
                  </a:txBody>
                  <a:tcPr/>
                </a:tc>
                <a:tc>
                  <a:txBody>
                    <a:bodyPr/>
                    <a:lstStyle/>
                    <a:p>
                      <a:r>
                        <a:rPr lang="en-GB" sz="1200" dirty="0"/>
                        <a:t>0.2821</a:t>
                      </a:r>
                    </a:p>
                  </a:txBody>
                  <a:tcPr/>
                </a:tc>
                <a:tc>
                  <a:txBody>
                    <a:bodyPr/>
                    <a:lstStyle/>
                    <a:p>
                      <a:r>
                        <a:rPr lang="en-GB" sz="1400" b="1" dirty="0"/>
                        <a:t>0.3729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(300)</a:t>
                      </a:r>
                    </a:p>
                  </a:txBody>
                  <a:tcPr/>
                </a:tc>
                <a:tc>
                  <a:txBody>
                    <a:bodyPr/>
                    <a:lstStyle/>
                    <a:p>
                      <a:r>
                        <a:rPr lang="en-GB" sz="1200" dirty="0"/>
                        <a:t>0.6197</a:t>
                      </a:r>
                    </a:p>
                  </a:txBody>
                  <a:tcPr/>
                </a:tc>
                <a:tc>
                  <a:txBody>
                    <a:bodyPr/>
                    <a:lstStyle/>
                    <a:p>
                      <a:r>
                        <a:rPr lang="en-GB" sz="1200" dirty="0"/>
                        <a:t>0.5317</a:t>
                      </a:r>
                    </a:p>
                  </a:txBody>
                  <a:tcPr/>
                </a:tc>
                <a:tc>
                  <a:txBody>
                    <a:bodyPr/>
                    <a:lstStyle/>
                    <a:p>
                      <a:r>
                        <a:rPr lang="en-GB" sz="1200" dirty="0"/>
                        <a:t>0.4884</a:t>
                      </a:r>
                    </a:p>
                  </a:txBody>
                  <a:tcPr/>
                </a:tc>
                <a:tc>
                  <a:txBody>
                    <a:bodyPr/>
                    <a:lstStyle/>
                    <a:p>
                      <a:r>
                        <a:rPr lang="en-GB" sz="1400" b="1" dirty="0"/>
                        <a:t>0.5091</a:t>
                      </a:r>
                    </a:p>
                  </a:txBody>
                  <a:tcPr/>
                </a:tc>
                <a:tc>
                  <a:txBody>
                    <a:bodyPr/>
                    <a:lstStyle/>
                    <a:p>
                      <a:r>
                        <a:rPr lang="en-US" sz="1200" dirty="0"/>
                        <a:t>0.6714</a:t>
                      </a:r>
                    </a:p>
                  </a:txBody>
                  <a:tcPr/>
                </a:tc>
                <a:tc>
                  <a:txBody>
                    <a:bodyPr/>
                    <a:lstStyle/>
                    <a:p>
                      <a:r>
                        <a:rPr lang="en-GB" sz="1200" dirty="0"/>
                        <a:t>0.5645</a:t>
                      </a:r>
                    </a:p>
                  </a:txBody>
                  <a:tcPr/>
                </a:tc>
                <a:tc>
                  <a:txBody>
                    <a:bodyPr/>
                    <a:lstStyle/>
                    <a:p>
                      <a:r>
                        <a:rPr lang="en-GB" sz="1200" dirty="0"/>
                        <a:t>0.4487</a:t>
                      </a:r>
                    </a:p>
                  </a:txBody>
                  <a:tcPr/>
                </a:tc>
                <a:tc>
                  <a:txBody>
                    <a:bodyPr/>
                    <a:lstStyle/>
                    <a:p>
                      <a:r>
                        <a:rPr lang="en-GB" sz="1400" b="1" dirty="0"/>
                        <a:t>0.5000</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30 padding, 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54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297070916"/>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0.6303</a:t>
                      </a:r>
                    </a:p>
                  </a:txBody>
                  <a:tcPr/>
                </a:tc>
                <a:tc>
                  <a:txBody>
                    <a:bodyPr/>
                    <a:lstStyle/>
                    <a:p>
                      <a:r>
                        <a:rPr lang="en-GB" sz="1200" dirty="0"/>
                        <a:t>0.5233</a:t>
                      </a:r>
                    </a:p>
                  </a:txBody>
                  <a:tcPr/>
                </a:tc>
                <a:tc>
                  <a:txBody>
                    <a:bodyPr/>
                    <a:lstStyle/>
                    <a:p>
                      <a:r>
                        <a:rPr lang="en-GB" sz="1200" dirty="0"/>
                        <a:t>0.5488</a:t>
                      </a:r>
                    </a:p>
                  </a:txBody>
                  <a:tcPr/>
                </a:tc>
                <a:tc>
                  <a:txBody>
                    <a:bodyPr/>
                    <a:lstStyle/>
                    <a:p>
                      <a:r>
                        <a:rPr lang="en-GB" sz="1400" b="1" dirty="0"/>
                        <a:t>0.5357</a:t>
                      </a:r>
                    </a:p>
                  </a:txBody>
                  <a:tcPr/>
                </a:tc>
                <a:tc>
                  <a:txBody>
                    <a:bodyPr/>
                    <a:lstStyle/>
                    <a:p>
                      <a:r>
                        <a:rPr lang="en-US" sz="1200" dirty="0"/>
                        <a:t>0.7014</a:t>
                      </a:r>
                    </a:p>
                  </a:txBody>
                  <a:tcPr/>
                </a:tc>
                <a:tc>
                  <a:txBody>
                    <a:bodyPr/>
                    <a:lstStyle/>
                    <a:p>
                      <a:r>
                        <a:rPr lang="en-GB" sz="1200" dirty="0"/>
                        <a:t>0.6220</a:t>
                      </a:r>
                    </a:p>
                  </a:txBody>
                  <a:tcPr/>
                </a:tc>
                <a:tc>
                  <a:txBody>
                    <a:bodyPr/>
                    <a:lstStyle/>
                    <a:p>
                      <a:r>
                        <a:rPr lang="en-GB" sz="1200" dirty="0"/>
                        <a:t>0.6145</a:t>
                      </a:r>
                    </a:p>
                  </a:txBody>
                  <a:tcPr/>
                </a:tc>
                <a:tc>
                  <a:txBody>
                    <a:bodyPr/>
                    <a:lstStyle/>
                    <a:p>
                      <a:r>
                        <a:rPr lang="en-GB" sz="1400" b="1" dirty="0"/>
                        <a:t>0.6182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0.6019</a:t>
                      </a:r>
                    </a:p>
                  </a:txBody>
                  <a:tcPr/>
                </a:tc>
                <a:tc>
                  <a:txBody>
                    <a:bodyPr/>
                    <a:lstStyle/>
                    <a:p>
                      <a:r>
                        <a:rPr lang="en-GB" sz="1200" dirty="0"/>
                        <a:t>0.4808</a:t>
                      </a:r>
                    </a:p>
                  </a:txBody>
                  <a:tcPr/>
                </a:tc>
                <a:tc>
                  <a:txBody>
                    <a:bodyPr/>
                    <a:lstStyle/>
                    <a:p>
                      <a:r>
                        <a:rPr lang="en-GB" sz="1200" dirty="0"/>
                        <a:t>0.3049</a:t>
                      </a:r>
                    </a:p>
                  </a:txBody>
                  <a:tcPr/>
                </a:tc>
                <a:tc>
                  <a:txBody>
                    <a:bodyPr/>
                    <a:lstStyle/>
                    <a:p>
                      <a:r>
                        <a:rPr lang="en-GB" sz="1400" b="1" dirty="0"/>
                        <a:t>0.3731</a:t>
                      </a:r>
                    </a:p>
                  </a:txBody>
                  <a:tcPr/>
                </a:tc>
                <a:tc>
                  <a:txBody>
                    <a:bodyPr/>
                    <a:lstStyle/>
                    <a:p>
                      <a:r>
                        <a:rPr lang="en-US" sz="1200" dirty="0"/>
                        <a:t>0.6683</a:t>
                      </a:r>
                    </a:p>
                  </a:txBody>
                  <a:tcPr/>
                </a:tc>
                <a:tc>
                  <a:txBody>
                    <a:bodyPr/>
                    <a:lstStyle/>
                    <a:p>
                      <a:r>
                        <a:rPr lang="en-GB" sz="1200" dirty="0"/>
                        <a:t>0.6182</a:t>
                      </a:r>
                    </a:p>
                  </a:txBody>
                  <a:tcPr/>
                </a:tc>
                <a:tc>
                  <a:txBody>
                    <a:bodyPr/>
                    <a:lstStyle/>
                    <a:p>
                      <a:r>
                        <a:rPr lang="en-GB" sz="1200" dirty="0"/>
                        <a:t>0.4096</a:t>
                      </a:r>
                    </a:p>
                  </a:txBody>
                  <a:tcPr/>
                </a:tc>
                <a:tc>
                  <a:txBody>
                    <a:bodyPr/>
                    <a:lstStyle/>
                    <a:p>
                      <a:r>
                        <a:rPr lang="en-GB" sz="1400" b="1" dirty="0"/>
                        <a:t>0.4928</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0.6872</a:t>
                      </a:r>
                    </a:p>
                  </a:txBody>
                  <a:tcPr/>
                </a:tc>
                <a:tc>
                  <a:txBody>
                    <a:bodyPr/>
                    <a:lstStyle/>
                    <a:p>
                      <a:r>
                        <a:rPr lang="en-GB" sz="1200" dirty="0"/>
                        <a:t>0.5833</a:t>
                      </a:r>
                    </a:p>
                  </a:txBody>
                  <a:tcPr/>
                </a:tc>
                <a:tc>
                  <a:txBody>
                    <a:bodyPr/>
                    <a:lstStyle/>
                    <a:p>
                      <a:r>
                        <a:rPr lang="en-GB" sz="1200" dirty="0"/>
                        <a:t>0.6829</a:t>
                      </a:r>
                    </a:p>
                  </a:txBody>
                  <a:tcPr/>
                </a:tc>
                <a:tc>
                  <a:txBody>
                    <a:bodyPr/>
                    <a:lstStyle/>
                    <a:p>
                      <a:r>
                        <a:rPr lang="en-GB" sz="1400" b="1" dirty="0"/>
                        <a:t>0.6292</a:t>
                      </a:r>
                    </a:p>
                  </a:txBody>
                  <a:tcPr/>
                </a:tc>
                <a:tc>
                  <a:txBody>
                    <a:bodyPr/>
                    <a:lstStyle/>
                    <a:p>
                      <a:r>
                        <a:rPr lang="en-US" sz="1200" dirty="0"/>
                        <a:t>0.7488</a:t>
                      </a:r>
                    </a:p>
                  </a:txBody>
                  <a:tcPr/>
                </a:tc>
                <a:tc>
                  <a:txBody>
                    <a:bodyPr/>
                    <a:lstStyle/>
                    <a:p>
                      <a:r>
                        <a:rPr lang="en-GB" sz="1200" dirty="0"/>
                        <a:t>0.7344</a:t>
                      </a:r>
                    </a:p>
                  </a:txBody>
                  <a:tcPr/>
                </a:tc>
                <a:tc>
                  <a:txBody>
                    <a:bodyPr/>
                    <a:lstStyle/>
                    <a:p>
                      <a:r>
                        <a:rPr lang="en-GB" sz="1200" dirty="0"/>
                        <a:t>0.5663</a:t>
                      </a:r>
                    </a:p>
                  </a:txBody>
                  <a:tcPr/>
                </a:tc>
                <a:tc>
                  <a:txBody>
                    <a:bodyPr/>
                    <a:lstStyle/>
                    <a:p>
                      <a:r>
                        <a:rPr lang="en-GB" sz="1400" b="1" dirty="0"/>
                        <a:t>0.6395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0.6256</a:t>
                      </a:r>
                    </a:p>
                  </a:txBody>
                  <a:tcPr/>
                </a:tc>
                <a:tc>
                  <a:txBody>
                    <a:bodyPr/>
                    <a:lstStyle/>
                    <a:p>
                      <a:r>
                        <a:rPr lang="en-GB" sz="1200" dirty="0"/>
                        <a:t>0.5120</a:t>
                      </a:r>
                    </a:p>
                  </a:txBody>
                  <a:tcPr/>
                </a:tc>
                <a:tc>
                  <a:txBody>
                    <a:bodyPr/>
                    <a:lstStyle/>
                    <a:p>
                      <a:r>
                        <a:rPr lang="en-GB" sz="1200" dirty="0"/>
                        <a:t>0.7805</a:t>
                      </a:r>
                    </a:p>
                  </a:txBody>
                  <a:tcPr/>
                </a:tc>
                <a:tc>
                  <a:txBody>
                    <a:bodyPr/>
                    <a:lstStyle/>
                    <a:p>
                      <a:r>
                        <a:rPr lang="en-GB" sz="1400" b="1" dirty="0"/>
                        <a:t>0.6184</a:t>
                      </a:r>
                    </a:p>
                  </a:txBody>
                  <a:tcPr/>
                </a:tc>
                <a:tc>
                  <a:txBody>
                    <a:bodyPr/>
                    <a:lstStyle/>
                    <a:p>
                      <a:r>
                        <a:rPr lang="en-US" sz="1200" dirty="0"/>
                        <a:t>0.6635</a:t>
                      </a:r>
                    </a:p>
                  </a:txBody>
                  <a:tcPr/>
                </a:tc>
                <a:tc>
                  <a:txBody>
                    <a:bodyPr/>
                    <a:lstStyle/>
                    <a:p>
                      <a:r>
                        <a:rPr lang="en-GB" sz="1200" dirty="0"/>
                        <a:t>0.8000</a:t>
                      </a:r>
                    </a:p>
                  </a:txBody>
                  <a:tcPr/>
                </a:tc>
                <a:tc>
                  <a:txBody>
                    <a:bodyPr/>
                    <a:lstStyle/>
                    <a:p>
                      <a:r>
                        <a:rPr lang="en-GB" sz="1200" dirty="0"/>
                        <a:t>0.1928</a:t>
                      </a:r>
                    </a:p>
                  </a:txBody>
                  <a:tcPr/>
                </a:tc>
                <a:tc>
                  <a:txBody>
                    <a:bodyPr/>
                    <a:lstStyle/>
                    <a:p>
                      <a:r>
                        <a:rPr lang="en-GB" sz="1400" b="1" dirty="0"/>
                        <a:t>0.3107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0.5972</a:t>
                      </a:r>
                    </a:p>
                  </a:txBody>
                  <a:tcPr/>
                </a:tc>
                <a:tc>
                  <a:txBody>
                    <a:bodyPr/>
                    <a:lstStyle/>
                    <a:p>
                      <a:r>
                        <a:rPr lang="en-GB" sz="1200" dirty="0"/>
                        <a:t>0.4819</a:t>
                      </a:r>
                    </a:p>
                  </a:txBody>
                  <a:tcPr/>
                </a:tc>
                <a:tc>
                  <a:txBody>
                    <a:bodyPr/>
                    <a:lstStyle/>
                    <a:p>
                      <a:r>
                        <a:rPr lang="en-GB" sz="1200" dirty="0"/>
                        <a:t>0.5366</a:t>
                      </a:r>
                    </a:p>
                  </a:txBody>
                  <a:tcPr/>
                </a:tc>
                <a:tc>
                  <a:txBody>
                    <a:bodyPr/>
                    <a:lstStyle/>
                    <a:p>
                      <a:r>
                        <a:rPr lang="en-GB" sz="1400" b="1" dirty="0"/>
                        <a:t>0.4849</a:t>
                      </a:r>
                    </a:p>
                  </a:txBody>
                  <a:tcPr/>
                </a:tc>
                <a:tc>
                  <a:txBody>
                    <a:bodyPr/>
                    <a:lstStyle/>
                    <a:p>
                      <a:r>
                        <a:rPr lang="en-US" sz="1200" dirty="0"/>
                        <a:t>0.5829</a:t>
                      </a:r>
                    </a:p>
                  </a:txBody>
                  <a:tcPr/>
                </a:tc>
                <a:tc>
                  <a:txBody>
                    <a:bodyPr/>
                    <a:lstStyle/>
                    <a:p>
                      <a:r>
                        <a:rPr lang="en-GB" sz="1200" dirty="0"/>
                        <a:t>0.4731</a:t>
                      </a:r>
                    </a:p>
                  </a:txBody>
                  <a:tcPr/>
                </a:tc>
                <a:tc>
                  <a:txBody>
                    <a:bodyPr/>
                    <a:lstStyle/>
                    <a:p>
                      <a:r>
                        <a:rPr lang="en-GB" sz="1200" dirty="0"/>
                        <a:t>0.5301</a:t>
                      </a:r>
                    </a:p>
                  </a:txBody>
                  <a:tcPr/>
                </a:tc>
                <a:tc>
                  <a:txBody>
                    <a:bodyPr/>
                    <a:lstStyle/>
                    <a:p>
                      <a:r>
                        <a:rPr lang="en-GB" sz="1400" b="1" dirty="0"/>
                        <a:t>0.5000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0.6588</a:t>
                      </a:r>
                    </a:p>
                  </a:txBody>
                  <a:tcPr/>
                </a:tc>
                <a:tc>
                  <a:txBody>
                    <a:bodyPr/>
                    <a:lstStyle/>
                    <a:p>
                      <a:r>
                        <a:rPr lang="en-GB" sz="1200" dirty="0"/>
                        <a:t>0.5439</a:t>
                      </a:r>
                    </a:p>
                  </a:txBody>
                  <a:tcPr/>
                </a:tc>
                <a:tc>
                  <a:txBody>
                    <a:bodyPr/>
                    <a:lstStyle/>
                    <a:p>
                      <a:r>
                        <a:rPr lang="en-GB" sz="1200" dirty="0"/>
                        <a:t>0.7561</a:t>
                      </a:r>
                    </a:p>
                  </a:txBody>
                  <a:tcPr/>
                </a:tc>
                <a:tc>
                  <a:txBody>
                    <a:bodyPr/>
                    <a:lstStyle/>
                    <a:p>
                      <a:r>
                        <a:rPr lang="en-GB" sz="1400" b="1" dirty="0"/>
                        <a:t>0.6327</a:t>
                      </a:r>
                    </a:p>
                  </a:txBody>
                  <a:tcPr/>
                </a:tc>
                <a:tc>
                  <a:txBody>
                    <a:bodyPr/>
                    <a:lstStyle/>
                    <a:p>
                      <a:r>
                        <a:rPr lang="en-US" sz="1200" dirty="0"/>
                        <a:t>0.6872</a:t>
                      </a:r>
                    </a:p>
                  </a:txBody>
                  <a:tcPr/>
                </a:tc>
                <a:tc>
                  <a:txBody>
                    <a:bodyPr/>
                    <a:lstStyle/>
                    <a:p>
                      <a:r>
                        <a:rPr lang="en-GB" sz="1200" dirty="0"/>
                        <a:t>0.6889</a:t>
                      </a:r>
                    </a:p>
                  </a:txBody>
                  <a:tcPr/>
                </a:tc>
                <a:tc>
                  <a:txBody>
                    <a:bodyPr/>
                    <a:lstStyle/>
                    <a:p>
                      <a:r>
                        <a:rPr lang="en-GB" sz="1200" dirty="0"/>
                        <a:t>0.3735</a:t>
                      </a:r>
                    </a:p>
                  </a:txBody>
                  <a:tcPr/>
                </a:tc>
                <a:tc>
                  <a:txBody>
                    <a:bodyPr/>
                    <a:lstStyle/>
                    <a:p>
                      <a:r>
                        <a:rPr lang="en-GB" sz="1400" b="1" dirty="0"/>
                        <a:t>0.4844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0.6588</a:t>
                      </a:r>
                    </a:p>
                  </a:txBody>
                  <a:tcPr/>
                </a:tc>
                <a:tc>
                  <a:txBody>
                    <a:bodyPr/>
                    <a:lstStyle/>
                    <a:p>
                      <a:r>
                        <a:rPr lang="en-GB" sz="1200" dirty="0"/>
                        <a:t>0.5500</a:t>
                      </a:r>
                    </a:p>
                  </a:txBody>
                  <a:tcPr/>
                </a:tc>
                <a:tc>
                  <a:txBody>
                    <a:bodyPr/>
                    <a:lstStyle/>
                    <a:p>
                      <a:r>
                        <a:rPr lang="en-GB" sz="1200" dirty="0"/>
                        <a:t>0.6707</a:t>
                      </a:r>
                    </a:p>
                  </a:txBody>
                  <a:tcPr/>
                </a:tc>
                <a:tc>
                  <a:txBody>
                    <a:bodyPr/>
                    <a:lstStyle/>
                    <a:p>
                      <a:r>
                        <a:rPr lang="en-GB" sz="1400" b="1" dirty="0"/>
                        <a:t>0.6044</a:t>
                      </a:r>
                    </a:p>
                  </a:txBody>
                  <a:tcPr/>
                </a:tc>
                <a:tc>
                  <a:txBody>
                    <a:bodyPr/>
                    <a:lstStyle/>
                    <a:p>
                      <a:r>
                        <a:rPr lang="en-US" sz="1200" dirty="0"/>
                        <a:t>0.7251</a:t>
                      </a:r>
                    </a:p>
                  </a:txBody>
                  <a:tcPr/>
                </a:tc>
                <a:tc>
                  <a:txBody>
                    <a:bodyPr/>
                    <a:lstStyle/>
                    <a:p>
                      <a:r>
                        <a:rPr lang="en-GB" sz="1200" dirty="0"/>
                        <a:t>0.6582</a:t>
                      </a:r>
                    </a:p>
                  </a:txBody>
                  <a:tcPr/>
                </a:tc>
                <a:tc>
                  <a:txBody>
                    <a:bodyPr/>
                    <a:lstStyle/>
                    <a:p>
                      <a:r>
                        <a:rPr lang="en-GB" sz="1200" dirty="0"/>
                        <a:t>0.6265</a:t>
                      </a:r>
                    </a:p>
                  </a:txBody>
                  <a:tcPr/>
                </a:tc>
                <a:tc>
                  <a:txBody>
                    <a:bodyPr/>
                    <a:lstStyle/>
                    <a:p>
                      <a:r>
                        <a:rPr lang="en-GB" sz="1400" b="1" dirty="0"/>
                        <a:t>0.6420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0.6161</a:t>
                      </a:r>
                    </a:p>
                  </a:txBody>
                  <a:tcPr/>
                </a:tc>
                <a:tc>
                  <a:txBody>
                    <a:bodyPr/>
                    <a:lstStyle/>
                    <a:p>
                      <a:r>
                        <a:rPr lang="en-GB" sz="1200" dirty="0"/>
                        <a:t>0.5037</a:t>
                      </a:r>
                    </a:p>
                  </a:txBody>
                  <a:tcPr/>
                </a:tc>
                <a:tc>
                  <a:txBody>
                    <a:bodyPr/>
                    <a:lstStyle/>
                    <a:p>
                      <a:r>
                        <a:rPr lang="en-GB" sz="1200" dirty="0"/>
                        <a:t>0.8293</a:t>
                      </a:r>
                    </a:p>
                  </a:txBody>
                  <a:tcPr/>
                </a:tc>
                <a:tc>
                  <a:txBody>
                    <a:bodyPr/>
                    <a:lstStyle/>
                    <a:p>
                      <a:r>
                        <a:rPr lang="en-GB" sz="1400" b="1" dirty="0"/>
                        <a:t>0.6267</a:t>
                      </a:r>
                    </a:p>
                  </a:txBody>
                  <a:tcPr/>
                </a:tc>
                <a:tc>
                  <a:txBody>
                    <a:bodyPr/>
                    <a:lstStyle/>
                    <a:p>
                      <a:r>
                        <a:rPr lang="en-US" sz="1200" dirty="0"/>
                        <a:t>0.7156</a:t>
                      </a:r>
                    </a:p>
                  </a:txBody>
                  <a:tcPr/>
                </a:tc>
                <a:tc>
                  <a:txBody>
                    <a:bodyPr/>
                    <a:lstStyle/>
                    <a:p>
                      <a:r>
                        <a:rPr lang="en-GB" sz="1200" dirty="0"/>
                        <a:t>0.6533</a:t>
                      </a:r>
                    </a:p>
                  </a:txBody>
                  <a:tcPr/>
                </a:tc>
                <a:tc>
                  <a:txBody>
                    <a:bodyPr/>
                    <a:lstStyle/>
                    <a:p>
                      <a:r>
                        <a:rPr lang="en-GB" sz="1200" dirty="0"/>
                        <a:t>0.5904</a:t>
                      </a:r>
                    </a:p>
                  </a:txBody>
                  <a:tcPr/>
                </a:tc>
                <a:tc>
                  <a:txBody>
                    <a:bodyPr/>
                    <a:lstStyle/>
                    <a:p>
                      <a:r>
                        <a:rPr lang="en-GB" sz="1400" b="1" dirty="0"/>
                        <a:t>0.6203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(1000 | 300)</a:t>
                      </a:r>
                    </a:p>
                  </a:txBody>
                  <a:tcPr/>
                </a:tc>
                <a:tc>
                  <a:txBody>
                    <a:bodyPr/>
                    <a:lstStyle/>
                    <a:p>
                      <a:r>
                        <a:rPr lang="en-GB" sz="1200" dirty="0"/>
                        <a:t>0.7393</a:t>
                      </a:r>
                    </a:p>
                  </a:txBody>
                  <a:tcPr/>
                </a:tc>
                <a:tc>
                  <a:txBody>
                    <a:bodyPr/>
                    <a:lstStyle/>
                    <a:p>
                      <a:r>
                        <a:rPr lang="en-GB" sz="1200" dirty="0"/>
                        <a:t>0.7123</a:t>
                      </a:r>
                    </a:p>
                  </a:txBody>
                  <a:tcPr/>
                </a:tc>
                <a:tc>
                  <a:txBody>
                    <a:bodyPr/>
                    <a:lstStyle/>
                    <a:p>
                      <a:r>
                        <a:rPr lang="en-GB" sz="1200" dirty="0"/>
                        <a:t>0.6047</a:t>
                      </a:r>
                    </a:p>
                  </a:txBody>
                  <a:tcPr/>
                </a:tc>
                <a:tc>
                  <a:txBody>
                    <a:bodyPr/>
                    <a:lstStyle/>
                    <a:p>
                      <a:r>
                        <a:rPr lang="en-GB" sz="1400" b="1" dirty="0"/>
                        <a:t>0.6541</a:t>
                      </a:r>
                    </a:p>
                  </a:txBody>
                  <a:tcPr/>
                </a:tc>
                <a:tc>
                  <a:txBody>
                    <a:bodyPr/>
                    <a:lstStyle/>
                    <a:p>
                      <a:r>
                        <a:rPr lang="en-US" sz="1200" dirty="0"/>
                        <a:t>0.8010</a:t>
                      </a:r>
                    </a:p>
                  </a:txBody>
                  <a:tcPr/>
                </a:tc>
                <a:tc>
                  <a:txBody>
                    <a:bodyPr/>
                    <a:lstStyle/>
                    <a:p>
                      <a:r>
                        <a:rPr lang="en-GB" sz="1200" dirty="0"/>
                        <a:t>0.7733</a:t>
                      </a:r>
                    </a:p>
                  </a:txBody>
                  <a:tcPr/>
                </a:tc>
                <a:tc>
                  <a:txBody>
                    <a:bodyPr/>
                    <a:lstStyle/>
                    <a:p>
                      <a:r>
                        <a:rPr lang="en-GB" sz="1200" dirty="0"/>
                        <a:t>0.6988</a:t>
                      </a:r>
                    </a:p>
                  </a:txBody>
                  <a:tcPr/>
                </a:tc>
                <a:tc>
                  <a:txBody>
                    <a:bodyPr/>
                    <a:lstStyle/>
                    <a:p>
                      <a:r>
                        <a:rPr lang="en-GB" sz="1400" b="1" dirty="0"/>
                        <a:t>0.7342</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698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 - Repeated Positives </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380287128"/>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0.6573</a:t>
                      </a:r>
                    </a:p>
                  </a:txBody>
                  <a:tcPr/>
                </a:tc>
                <a:tc>
                  <a:txBody>
                    <a:bodyPr/>
                    <a:lstStyle/>
                    <a:p>
                      <a:r>
                        <a:rPr lang="en-US" sz="1200" dirty="0"/>
                        <a:t>0.5620</a:t>
                      </a:r>
                    </a:p>
                  </a:txBody>
                  <a:tcPr/>
                </a:tc>
                <a:tc>
                  <a:txBody>
                    <a:bodyPr/>
                    <a:lstStyle/>
                    <a:p>
                      <a:r>
                        <a:rPr lang="en-US" sz="1200" dirty="0"/>
                        <a:t>0.8556</a:t>
                      </a:r>
                    </a:p>
                  </a:txBody>
                  <a:tcPr/>
                </a:tc>
                <a:tc>
                  <a:txBody>
                    <a:bodyPr/>
                    <a:lstStyle/>
                    <a:p>
                      <a:r>
                        <a:rPr lang="en-US" sz="1400" b="1" dirty="0"/>
                        <a:t>0.6784</a:t>
                      </a:r>
                    </a:p>
                  </a:txBody>
                  <a:tcPr/>
                </a:tc>
                <a:tc>
                  <a:txBody>
                    <a:bodyPr/>
                    <a:lstStyle/>
                    <a:p>
                      <a:r>
                        <a:rPr lang="en-US" sz="1200" dirty="0"/>
                        <a:t>0.6995</a:t>
                      </a:r>
                    </a:p>
                  </a:txBody>
                  <a:tcPr/>
                </a:tc>
                <a:tc>
                  <a:txBody>
                    <a:bodyPr/>
                    <a:lstStyle/>
                    <a:p>
                      <a:r>
                        <a:rPr lang="en-GB" sz="1200" dirty="0"/>
                        <a:t>0.5946</a:t>
                      </a:r>
                    </a:p>
                  </a:txBody>
                  <a:tcPr/>
                </a:tc>
                <a:tc>
                  <a:txBody>
                    <a:bodyPr/>
                    <a:lstStyle/>
                    <a:p>
                      <a:r>
                        <a:rPr lang="en-GB" sz="1200" dirty="0"/>
                        <a:t>0.5641</a:t>
                      </a:r>
                    </a:p>
                  </a:txBody>
                  <a:tcPr/>
                </a:tc>
                <a:tc>
                  <a:txBody>
                    <a:bodyPr/>
                    <a:lstStyle/>
                    <a:p>
                      <a:r>
                        <a:rPr lang="en-GB" sz="1400" b="1" dirty="0"/>
                        <a:t>0.5790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0.5493</a:t>
                      </a:r>
                    </a:p>
                  </a:txBody>
                  <a:tcPr/>
                </a:tc>
                <a:tc>
                  <a:txBody>
                    <a:bodyPr/>
                    <a:lstStyle/>
                    <a:p>
                      <a:r>
                        <a:rPr lang="en-GB" sz="1200" dirty="0"/>
                        <a:t>0.4727</a:t>
                      </a:r>
                    </a:p>
                  </a:txBody>
                  <a:tcPr/>
                </a:tc>
                <a:tc>
                  <a:txBody>
                    <a:bodyPr/>
                    <a:lstStyle/>
                    <a:p>
                      <a:r>
                        <a:rPr lang="en-GB" sz="1200" dirty="0"/>
                        <a:t>0.5778</a:t>
                      </a:r>
                    </a:p>
                  </a:txBody>
                  <a:tcPr/>
                </a:tc>
                <a:tc>
                  <a:txBody>
                    <a:bodyPr/>
                    <a:lstStyle/>
                    <a:p>
                      <a:r>
                        <a:rPr lang="en-GB" sz="1400" b="1" dirty="0"/>
                        <a:t>0.5200</a:t>
                      </a:r>
                    </a:p>
                  </a:txBody>
                  <a:tcPr/>
                </a:tc>
                <a:tc>
                  <a:txBody>
                    <a:bodyPr/>
                    <a:lstStyle/>
                    <a:p>
                      <a:r>
                        <a:rPr lang="en-US" sz="1200" dirty="0"/>
                        <a:t>0.5916</a:t>
                      </a:r>
                    </a:p>
                  </a:txBody>
                  <a:tcPr/>
                </a:tc>
                <a:tc>
                  <a:txBody>
                    <a:bodyPr/>
                    <a:lstStyle/>
                    <a:p>
                      <a:r>
                        <a:rPr lang="en-GB" sz="1200" dirty="0"/>
                        <a:t>0.4622</a:t>
                      </a:r>
                    </a:p>
                  </a:txBody>
                  <a:tcPr/>
                </a:tc>
                <a:tc>
                  <a:txBody>
                    <a:bodyPr/>
                    <a:lstStyle/>
                    <a:p>
                      <a:r>
                        <a:rPr lang="en-GB" sz="1200" dirty="0"/>
                        <a:t>0.7051</a:t>
                      </a:r>
                    </a:p>
                  </a:txBody>
                  <a:tcPr/>
                </a:tc>
                <a:tc>
                  <a:txBody>
                    <a:bodyPr/>
                    <a:lstStyle/>
                    <a:p>
                      <a:r>
                        <a:rPr lang="en-GB" sz="1400" b="1" dirty="0"/>
                        <a:t>0.5584</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0.6808</a:t>
                      </a:r>
                    </a:p>
                  </a:txBody>
                  <a:tcPr/>
                </a:tc>
                <a:tc>
                  <a:txBody>
                    <a:bodyPr/>
                    <a:lstStyle/>
                    <a:p>
                      <a:r>
                        <a:rPr lang="en-GB" sz="1200" dirty="0"/>
                        <a:t>0.5965</a:t>
                      </a:r>
                    </a:p>
                  </a:txBody>
                  <a:tcPr/>
                </a:tc>
                <a:tc>
                  <a:txBody>
                    <a:bodyPr/>
                    <a:lstStyle/>
                    <a:p>
                      <a:r>
                        <a:rPr lang="en-GB" sz="1200" dirty="0"/>
                        <a:t>0.7556</a:t>
                      </a:r>
                    </a:p>
                  </a:txBody>
                  <a:tcPr/>
                </a:tc>
                <a:tc>
                  <a:txBody>
                    <a:bodyPr/>
                    <a:lstStyle/>
                    <a:p>
                      <a:r>
                        <a:rPr lang="en-GB" sz="1400" b="1" dirty="0"/>
                        <a:t>0.6667</a:t>
                      </a:r>
                    </a:p>
                  </a:txBody>
                  <a:tcPr/>
                </a:tc>
                <a:tc>
                  <a:txBody>
                    <a:bodyPr/>
                    <a:lstStyle/>
                    <a:p>
                      <a:r>
                        <a:rPr lang="en-US" sz="1200" dirty="0"/>
                        <a:t>0.6948</a:t>
                      </a:r>
                    </a:p>
                  </a:txBody>
                  <a:tcPr/>
                </a:tc>
                <a:tc>
                  <a:txBody>
                    <a:bodyPr/>
                    <a:lstStyle/>
                    <a:p>
                      <a:r>
                        <a:rPr lang="en-GB" sz="1200" dirty="0"/>
                        <a:t>0.5657</a:t>
                      </a:r>
                    </a:p>
                  </a:txBody>
                  <a:tcPr/>
                </a:tc>
                <a:tc>
                  <a:txBody>
                    <a:bodyPr/>
                    <a:lstStyle/>
                    <a:p>
                      <a:r>
                        <a:rPr lang="en-GB" sz="1200" dirty="0"/>
                        <a:t>0.7180</a:t>
                      </a:r>
                    </a:p>
                  </a:txBody>
                  <a:tcPr/>
                </a:tc>
                <a:tc>
                  <a:txBody>
                    <a:bodyPr/>
                    <a:lstStyle/>
                    <a:p>
                      <a:r>
                        <a:rPr lang="en-GB" sz="1400" b="1" dirty="0"/>
                        <a:t>0.6328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0.7670</a:t>
                      </a:r>
                    </a:p>
                  </a:txBody>
                  <a:tcPr/>
                </a:tc>
                <a:tc>
                  <a:txBody>
                    <a:bodyPr/>
                    <a:lstStyle/>
                    <a:p>
                      <a:r>
                        <a:rPr lang="en-GB" sz="1200" dirty="0"/>
                        <a:t>0.7303</a:t>
                      </a:r>
                    </a:p>
                  </a:txBody>
                  <a:tcPr/>
                </a:tc>
                <a:tc>
                  <a:txBody>
                    <a:bodyPr/>
                    <a:lstStyle/>
                    <a:p>
                      <a:r>
                        <a:rPr lang="en-GB" sz="1200" dirty="0"/>
                        <a:t>0.7222</a:t>
                      </a:r>
                    </a:p>
                  </a:txBody>
                  <a:tcPr/>
                </a:tc>
                <a:tc>
                  <a:txBody>
                    <a:bodyPr/>
                    <a:lstStyle/>
                    <a:p>
                      <a:r>
                        <a:rPr lang="en-GB" sz="1400" b="1" dirty="0"/>
                        <a:t>0.7263</a:t>
                      </a:r>
                    </a:p>
                  </a:txBody>
                  <a:tcPr/>
                </a:tc>
                <a:tc>
                  <a:txBody>
                    <a:bodyPr/>
                    <a:lstStyle/>
                    <a:p>
                      <a:r>
                        <a:rPr lang="en-US" sz="1200" dirty="0"/>
                        <a:t>0.7700</a:t>
                      </a:r>
                    </a:p>
                  </a:txBody>
                  <a:tcPr/>
                </a:tc>
                <a:tc>
                  <a:txBody>
                    <a:bodyPr/>
                    <a:lstStyle/>
                    <a:p>
                      <a:r>
                        <a:rPr lang="en-GB" sz="1200" dirty="0"/>
                        <a:t>0.6883</a:t>
                      </a:r>
                    </a:p>
                  </a:txBody>
                  <a:tcPr/>
                </a:tc>
                <a:tc>
                  <a:txBody>
                    <a:bodyPr/>
                    <a:lstStyle/>
                    <a:p>
                      <a:r>
                        <a:rPr lang="en-GB" sz="1200" dirty="0"/>
                        <a:t>0.6795</a:t>
                      </a:r>
                    </a:p>
                  </a:txBody>
                  <a:tcPr/>
                </a:tc>
                <a:tc>
                  <a:txBody>
                    <a:bodyPr/>
                    <a:lstStyle/>
                    <a:p>
                      <a:r>
                        <a:rPr lang="en-GB" sz="1400" b="1" dirty="0"/>
                        <a:t>0.6839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0.7277</a:t>
                      </a:r>
                    </a:p>
                  </a:txBody>
                  <a:tcPr/>
                </a:tc>
                <a:tc>
                  <a:txBody>
                    <a:bodyPr/>
                    <a:lstStyle/>
                    <a:p>
                      <a:r>
                        <a:rPr lang="en-GB" sz="1200" dirty="0"/>
                        <a:t>0.6429</a:t>
                      </a:r>
                    </a:p>
                  </a:txBody>
                  <a:tcPr/>
                </a:tc>
                <a:tc>
                  <a:txBody>
                    <a:bodyPr/>
                    <a:lstStyle/>
                    <a:p>
                      <a:r>
                        <a:rPr lang="en-GB" sz="1200" dirty="0"/>
                        <a:t>0.8000</a:t>
                      </a:r>
                    </a:p>
                  </a:txBody>
                  <a:tcPr/>
                </a:tc>
                <a:tc>
                  <a:txBody>
                    <a:bodyPr/>
                    <a:lstStyle/>
                    <a:p>
                      <a:r>
                        <a:rPr lang="en-GB" sz="1400" b="1" dirty="0"/>
                        <a:t>0.7129</a:t>
                      </a:r>
                    </a:p>
                  </a:txBody>
                  <a:tcPr/>
                </a:tc>
                <a:tc>
                  <a:txBody>
                    <a:bodyPr/>
                    <a:lstStyle/>
                    <a:p>
                      <a:r>
                        <a:rPr lang="en-US" sz="1200" dirty="0"/>
                        <a:t>0.7042</a:t>
                      </a:r>
                    </a:p>
                  </a:txBody>
                  <a:tcPr/>
                </a:tc>
                <a:tc>
                  <a:txBody>
                    <a:bodyPr/>
                    <a:lstStyle/>
                    <a:p>
                      <a:r>
                        <a:rPr lang="en-GB" sz="1200" dirty="0"/>
                        <a:t>0.6316</a:t>
                      </a:r>
                    </a:p>
                  </a:txBody>
                  <a:tcPr/>
                </a:tc>
                <a:tc>
                  <a:txBody>
                    <a:bodyPr/>
                    <a:lstStyle/>
                    <a:p>
                      <a:r>
                        <a:rPr lang="en-GB" sz="1200" dirty="0"/>
                        <a:t>0.4615</a:t>
                      </a:r>
                    </a:p>
                  </a:txBody>
                  <a:tcPr/>
                </a:tc>
                <a:tc>
                  <a:txBody>
                    <a:bodyPr/>
                    <a:lstStyle/>
                    <a:p>
                      <a:r>
                        <a:rPr lang="en-GB" sz="1400" b="1" dirty="0"/>
                        <a:t>0.5333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0.6573</a:t>
                      </a:r>
                    </a:p>
                  </a:txBody>
                  <a:tcPr/>
                </a:tc>
                <a:tc>
                  <a:txBody>
                    <a:bodyPr/>
                    <a:lstStyle/>
                    <a:p>
                      <a:r>
                        <a:rPr lang="en-GB" sz="1200" dirty="0"/>
                        <a:t>0.5895</a:t>
                      </a:r>
                    </a:p>
                  </a:txBody>
                  <a:tcPr/>
                </a:tc>
                <a:tc>
                  <a:txBody>
                    <a:bodyPr/>
                    <a:lstStyle/>
                    <a:p>
                      <a:r>
                        <a:rPr lang="en-GB" sz="1200" dirty="0"/>
                        <a:t>0.6222</a:t>
                      </a:r>
                    </a:p>
                  </a:txBody>
                  <a:tcPr/>
                </a:tc>
                <a:tc>
                  <a:txBody>
                    <a:bodyPr/>
                    <a:lstStyle/>
                    <a:p>
                      <a:r>
                        <a:rPr lang="en-GB" sz="1400" b="1" dirty="0"/>
                        <a:t>0.6054</a:t>
                      </a:r>
                    </a:p>
                  </a:txBody>
                  <a:tcPr/>
                </a:tc>
                <a:tc>
                  <a:txBody>
                    <a:bodyPr/>
                    <a:lstStyle/>
                    <a:p>
                      <a:r>
                        <a:rPr lang="en-US" sz="1200" dirty="0"/>
                        <a:t>0.6995</a:t>
                      </a:r>
                    </a:p>
                  </a:txBody>
                  <a:tcPr/>
                </a:tc>
                <a:tc>
                  <a:txBody>
                    <a:bodyPr/>
                    <a:lstStyle/>
                    <a:p>
                      <a:r>
                        <a:rPr lang="en-GB" sz="1200" dirty="0"/>
                        <a:t>0.5761</a:t>
                      </a:r>
                    </a:p>
                  </a:txBody>
                  <a:tcPr/>
                </a:tc>
                <a:tc>
                  <a:txBody>
                    <a:bodyPr/>
                    <a:lstStyle/>
                    <a:p>
                      <a:r>
                        <a:rPr lang="en-GB" sz="1200" dirty="0"/>
                        <a:t>0.6795</a:t>
                      </a:r>
                    </a:p>
                  </a:txBody>
                  <a:tcPr/>
                </a:tc>
                <a:tc>
                  <a:txBody>
                    <a:bodyPr/>
                    <a:lstStyle/>
                    <a:p>
                      <a:r>
                        <a:rPr lang="en-GB" sz="1400" b="1" dirty="0"/>
                        <a:t>0.6235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0.4460</a:t>
                      </a:r>
                    </a:p>
                  </a:txBody>
                  <a:tcPr/>
                </a:tc>
                <a:tc>
                  <a:txBody>
                    <a:bodyPr/>
                    <a:lstStyle/>
                    <a:p>
                      <a:r>
                        <a:rPr lang="en-GB" sz="1200" dirty="0"/>
                        <a:t>0.4327</a:t>
                      </a:r>
                    </a:p>
                  </a:txBody>
                  <a:tcPr/>
                </a:tc>
                <a:tc>
                  <a:txBody>
                    <a:bodyPr/>
                    <a:lstStyle/>
                    <a:p>
                      <a:r>
                        <a:rPr lang="en-GB" sz="1200" dirty="0"/>
                        <a:t>1.0000</a:t>
                      </a:r>
                    </a:p>
                  </a:txBody>
                  <a:tcPr/>
                </a:tc>
                <a:tc>
                  <a:txBody>
                    <a:bodyPr/>
                    <a:lstStyle/>
                    <a:p>
                      <a:r>
                        <a:rPr lang="en-GB" sz="1400" b="1" dirty="0"/>
                        <a:t>0.6040</a:t>
                      </a:r>
                    </a:p>
                  </a:txBody>
                  <a:tcPr/>
                </a:tc>
                <a:tc>
                  <a:txBody>
                    <a:bodyPr/>
                    <a:lstStyle/>
                    <a:p>
                      <a:r>
                        <a:rPr lang="en-US" sz="1200" dirty="0"/>
                        <a:t>0.6385</a:t>
                      </a:r>
                    </a:p>
                  </a:txBody>
                  <a:tcPr/>
                </a:tc>
                <a:tc>
                  <a:txBody>
                    <a:bodyPr/>
                    <a:lstStyle/>
                    <a:p>
                      <a:r>
                        <a:rPr lang="en-GB" sz="1200" dirty="0"/>
                        <a:t>1.0000</a:t>
                      </a:r>
                    </a:p>
                  </a:txBody>
                  <a:tcPr/>
                </a:tc>
                <a:tc>
                  <a:txBody>
                    <a:bodyPr/>
                    <a:lstStyle/>
                    <a:p>
                      <a:r>
                        <a:rPr lang="en-GB" sz="1200" dirty="0"/>
                        <a:t>0.0128</a:t>
                      </a:r>
                    </a:p>
                  </a:txBody>
                  <a:tcPr/>
                </a:tc>
                <a:tc>
                  <a:txBody>
                    <a:bodyPr/>
                    <a:lstStyle/>
                    <a:p>
                      <a:r>
                        <a:rPr lang="en-GB" sz="1400" b="1" dirty="0"/>
                        <a:t>0.0253</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0.7324</a:t>
                      </a:r>
                    </a:p>
                  </a:txBody>
                  <a:tcPr/>
                </a:tc>
                <a:tc>
                  <a:txBody>
                    <a:bodyPr/>
                    <a:lstStyle/>
                    <a:p>
                      <a:r>
                        <a:rPr lang="en-GB" sz="1200" dirty="0"/>
                        <a:t>0.6487</a:t>
                      </a:r>
                    </a:p>
                  </a:txBody>
                  <a:tcPr/>
                </a:tc>
                <a:tc>
                  <a:txBody>
                    <a:bodyPr/>
                    <a:lstStyle/>
                    <a:p>
                      <a:r>
                        <a:rPr lang="en-GB" sz="1200" dirty="0"/>
                        <a:t>0.8000</a:t>
                      </a:r>
                    </a:p>
                  </a:txBody>
                  <a:tcPr/>
                </a:tc>
                <a:tc>
                  <a:txBody>
                    <a:bodyPr/>
                    <a:lstStyle/>
                    <a:p>
                      <a:r>
                        <a:rPr lang="en-GB" sz="1400" b="1" dirty="0"/>
                        <a:t>0.7164</a:t>
                      </a:r>
                    </a:p>
                  </a:txBody>
                  <a:tcPr/>
                </a:tc>
                <a:tc>
                  <a:txBody>
                    <a:bodyPr/>
                    <a:lstStyle/>
                    <a:p>
                      <a:r>
                        <a:rPr lang="en-US" sz="1200" dirty="0"/>
                        <a:t>0.7042</a:t>
                      </a:r>
                    </a:p>
                  </a:txBody>
                  <a:tcPr/>
                </a:tc>
                <a:tc>
                  <a:txBody>
                    <a:bodyPr/>
                    <a:lstStyle/>
                    <a:p>
                      <a:r>
                        <a:rPr lang="en-GB" sz="1200" dirty="0"/>
                        <a:t>0.5974</a:t>
                      </a:r>
                    </a:p>
                  </a:txBody>
                  <a:tcPr/>
                </a:tc>
                <a:tc>
                  <a:txBody>
                    <a:bodyPr/>
                    <a:lstStyle/>
                    <a:p>
                      <a:r>
                        <a:rPr lang="en-GB" sz="1200" dirty="0"/>
                        <a:t>0.5897</a:t>
                      </a:r>
                    </a:p>
                  </a:txBody>
                  <a:tcPr/>
                </a:tc>
                <a:tc>
                  <a:txBody>
                    <a:bodyPr/>
                    <a:lstStyle/>
                    <a:p>
                      <a:r>
                        <a:rPr lang="en-GB" sz="1400" b="1" dirty="0"/>
                        <a:t>0.5936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0.5728</a:t>
                      </a:r>
                    </a:p>
                  </a:txBody>
                  <a:tcPr/>
                </a:tc>
                <a:tc>
                  <a:txBody>
                    <a:bodyPr/>
                    <a:lstStyle/>
                    <a:p>
                      <a:r>
                        <a:rPr lang="en-GB" sz="1200" dirty="0"/>
                        <a:t>0.4967</a:t>
                      </a:r>
                    </a:p>
                  </a:txBody>
                  <a:tcPr/>
                </a:tc>
                <a:tc>
                  <a:txBody>
                    <a:bodyPr/>
                    <a:lstStyle/>
                    <a:p>
                      <a:r>
                        <a:rPr lang="en-GB" sz="1200" dirty="0"/>
                        <a:t>0.8444</a:t>
                      </a:r>
                    </a:p>
                  </a:txBody>
                  <a:tcPr/>
                </a:tc>
                <a:tc>
                  <a:txBody>
                    <a:bodyPr/>
                    <a:lstStyle/>
                    <a:p>
                      <a:r>
                        <a:rPr lang="en-GB" sz="1400" b="1" dirty="0"/>
                        <a:t>0.6255</a:t>
                      </a:r>
                    </a:p>
                  </a:txBody>
                  <a:tcPr/>
                </a:tc>
                <a:tc>
                  <a:txBody>
                    <a:bodyPr/>
                    <a:lstStyle/>
                    <a:p>
                      <a:r>
                        <a:rPr lang="en-US" sz="1200" dirty="0"/>
                        <a:t>0.6761</a:t>
                      </a:r>
                    </a:p>
                  </a:txBody>
                  <a:tcPr/>
                </a:tc>
                <a:tc>
                  <a:txBody>
                    <a:bodyPr/>
                    <a:lstStyle/>
                    <a:p>
                      <a:r>
                        <a:rPr lang="en-GB" sz="1200" dirty="0"/>
                        <a:t>0.5413</a:t>
                      </a:r>
                    </a:p>
                  </a:txBody>
                  <a:tcPr/>
                </a:tc>
                <a:tc>
                  <a:txBody>
                    <a:bodyPr/>
                    <a:lstStyle/>
                    <a:p>
                      <a:r>
                        <a:rPr lang="en-GB" sz="1200" dirty="0"/>
                        <a:t>0.7564</a:t>
                      </a:r>
                    </a:p>
                  </a:txBody>
                  <a:tcPr/>
                </a:tc>
                <a:tc>
                  <a:txBody>
                    <a:bodyPr/>
                    <a:lstStyle/>
                    <a:p>
                      <a:r>
                        <a:rPr lang="en-GB" sz="1400" b="1" dirty="0"/>
                        <a:t>0.6310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0.7371</a:t>
                      </a:r>
                    </a:p>
                  </a:txBody>
                  <a:tcPr/>
                </a:tc>
                <a:tc>
                  <a:txBody>
                    <a:bodyPr/>
                    <a:lstStyle/>
                    <a:p>
                      <a:r>
                        <a:rPr lang="en-GB" sz="1200" dirty="0"/>
                        <a:t>0.6771</a:t>
                      </a:r>
                    </a:p>
                  </a:txBody>
                  <a:tcPr/>
                </a:tc>
                <a:tc>
                  <a:txBody>
                    <a:bodyPr/>
                    <a:lstStyle/>
                    <a:p>
                      <a:r>
                        <a:rPr lang="en-GB" sz="1200" dirty="0"/>
                        <a:t>0.7222</a:t>
                      </a:r>
                    </a:p>
                  </a:txBody>
                  <a:tcPr/>
                </a:tc>
                <a:tc>
                  <a:txBody>
                    <a:bodyPr/>
                    <a:lstStyle/>
                    <a:p>
                      <a:r>
                        <a:rPr lang="en-GB" sz="1400" b="1" dirty="0"/>
                        <a:t>0.6989</a:t>
                      </a:r>
                    </a:p>
                  </a:txBody>
                  <a:tcPr/>
                </a:tc>
                <a:tc>
                  <a:txBody>
                    <a:bodyPr/>
                    <a:lstStyle/>
                    <a:p>
                      <a:r>
                        <a:rPr lang="en-US" sz="1200" dirty="0"/>
                        <a:t>0.7465</a:t>
                      </a:r>
                    </a:p>
                  </a:txBody>
                  <a:tcPr/>
                </a:tc>
                <a:tc>
                  <a:txBody>
                    <a:bodyPr/>
                    <a:lstStyle/>
                    <a:p>
                      <a:r>
                        <a:rPr lang="en-GB" sz="1200" dirty="0"/>
                        <a:t>0.6500</a:t>
                      </a:r>
                    </a:p>
                  </a:txBody>
                  <a:tcPr/>
                </a:tc>
                <a:tc>
                  <a:txBody>
                    <a:bodyPr/>
                    <a:lstStyle/>
                    <a:p>
                      <a:r>
                        <a:rPr lang="en-GB" sz="1200" dirty="0"/>
                        <a:t>0.6667</a:t>
                      </a:r>
                    </a:p>
                  </a:txBody>
                  <a:tcPr/>
                </a:tc>
                <a:tc>
                  <a:txBody>
                    <a:bodyPr/>
                    <a:lstStyle/>
                    <a:p>
                      <a:r>
                        <a:rPr lang="en-GB" sz="1400" b="1" dirty="0"/>
                        <a:t>0.6582</a:t>
                      </a:r>
                    </a:p>
                  </a:txBody>
                  <a:tcPr/>
                </a:tc>
                <a:extLst>
                  <a:ext uri="{0D108BD9-81ED-4DB2-BD59-A6C34878D82A}">
                    <a16:rowId xmlns:a16="http://schemas.microsoft.com/office/drawing/2014/main" val="2523988882"/>
                  </a:ext>
                </a:extLst>
              </a:tr>
            </a:tbl>
          </a:graphicData>
        </a:graphic>
      </p:graphicFrame>
      <p:cxnSp>
        <p:nvCxnSpPr>
          <p:cNvPr id="11" name="Straight Connector 10">
            <a:extLst>
              <a:ext uri="{FF2B5EF4-FFF2-40B4-BE49-F238E27FC236}">
                <a16:creationId xmlns:a16="http://schemas.microsoft.com/office/drawing/2014/main" id="{EB76B6CD-A781-5C47-B09E-66E9A83F642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302AD7-EC00-2243-AC72-831BEA5DF245}"/>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342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756607733"/>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0.6901</a:t>
                      </a:r>
                    </a:p>
                  </a:txBody>
                  <a:tcPr/>
                </a:tc>
                <a:tc>
                  <a:txBody>
                    <a:bodyPr/>
                    <a:lstStyle/>
                    <a:p>
                      <a:r>
                        <a:rPr lang="en-GB" sz="1200" dirty="0"/>
                        <a:t>0.5923</a:t>
                      </a:r>
                    </a:p>
                  </a:txBody>
                  <a:tcPr/>
                </a:tc>
                <a:tc>
                  <a:txBody>
                    <a:bodyPr/>
                    <a:lstStyle/>
                    <a:p>
                      <a:r>
                        <a:rPr lang="en-GB" sz="1200" dirty="0"/>
                        <a:t>0.8556</a:t>
                      </a:r>
                    </a:p>
                  </a:txBody>
                  <a:tcPr/>
                </a:tc>
                <a:tc>
                  <a:txBody>
                    <a:bodyPr/>
                    <a:lstStyle/>
                    <a:p>
                      <a:r>
                        <a:rPr lang="en-GB" sz="1400" b="1" dirty="0"/>
                        <a:t>0.7000</a:t>
                      </a:r>
                    </a:p>
                  </a:txBody>
                  <a:tcPr/>
                </a:tc>
                <a:tc>
                  <a:txBody>
                    <a:bodyPr/>
                    <a:lstStyle/>
                    <a:p>
                      <a:r>
                        <a:rPr lang="en-US" sz="1200" dirty="0"/>
                        <a:t>0.6432</a:t>
                      </a:r>
                    </a:p>
                  </a:txBody>
                  <a:tcPr/>
                </a:tc>
                <a:tc>
                  <a:txBody>
                    <a:bodyPr/>
                    <a:lstStyle/>
                    <a:p>
                      <a:r>
                        <a:rPr lang="en-GB" sz="1200" dirty="0"/>
                        <a:t>0.6267</a:t>
                      </a:r>
                    </a:p>
                  </a:txBody>
                  <a:tcPr/>
                </a:tc>
                <a:tc>
                  <a:txBody>
                    <a:bodyPr/>
                    <a:lstStyle/>
                    <a:p>
                      <a:r>
                        <a:rPr lang="en-GB" sz="1200" dirty="0"/>
                        <a:t>0.4947</a:t>
                      </a:r>
                    </a:p>
                  </a:txBody>
                  <a:tcPr/>
                </a:tc>
                <a:tc>
                  <a:txBody>
                    <a:bodyPr/>
                    <a:lstStyle/>
                    <a:p>
                      <a:r>
                        <a:rPr lang="en-GB" sz="1400" b="1" dirty="0"/>
                        <a:t>0.5529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0.5775</a:t>
                      </a:r>
                    </a:p>
                  </a:txBody>
                  <a:tcPr/>
                </a:tc>
                <a:tc>
                  <a:txBody>
                    <a:bodyPr/>
                    <a:lstStyle/>
                    <a:p>
                      <a:r>
                        <a:rPr lang="en-GB" sz="1200" dirty="0"/>
                        <a:t>0.5000</a:t>
                      </a:r>
                    </a:p>
                  </a:txBody>
                  <a:tcPr/>
                </a:tc>
                <a:tc>
                  <a:txBody>
                    <a:bodyPr/>
                    <a:lstStyle/>
                    <a:p>
                      <a:r>
                        <a:rPr lang="en-GB" sz="1200" dirty="0"/>
                        <a:t>0.5556</a:t>
                      </a:r>
                    </a:p>
                  </a:txBody>
                  <a:tcPr/>
                </a:tc>
                <a:tc>
                  <a:txBody>
                    <a:bodyPr/>
                    <a:lstStyle/>
                    <a:p>
                      <a:r>
                        <a:rPr lang="en-GB" sz="1400" b="1" dirty="0"/>
                        <a:t>0.5263</a:t>
                      </a:r>
                    </a:p>
                  </a:txBody>
                  <a:tcPr/>
                </a:tc>
                <a:tc>
                  <a:txBody>
                    <a:bodyPr/>
                    <a:lstStyle/>
                    <a:p>
                      <a:r>
                        <a:rPr lang="en-US" sz="1200" dirty="0"/>
                        <a:t>0.5587</a:t>
                      </a:r>
                    </a:p>
                  </a:txBody>
                  <a:tcPr/>
                </a:tc>
                <a:tc>
                  <a:txBody>
                    <a:bodyPr/>
                    <a:lstStyle/>
                    <a:p>
                      <a:r>
                        <a:rPr lang="en-GB" sz="1200" dirty="0"/>
                        <a:t>0.5049</a:t>
                      </a:r>
                    </a:p>
                  </a:txBody>
                  <a:tcPr/>
                </a:tc>
                <a:tc>
                  <a:txBody>
                    <a:bodyPr/>
                    <a:lstStyle/>
                    <a:p>
                      <a:r>
                        <a:rPr lang="en-GB" sz="1200" dirty="0"/>
                        <a:t>0.5474</a:t>
                      </a:r>
                    </a:p>
                  </a:txBody>
                  <a:tcPr/>
                </a:tc>
                <a:tc>
                  <a:txBody>
                    <a:bodyPr/>
                    <a:lstStyle/>
                    <a:p>
                      <a:r>
                        <a:rPr lang="en-GB" sz="1400" b="1" dirty="0"/>
                        <a:t>0.5253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0.6667</a:t>
                      </a:r>
                    </a:p>
                  </a:txBody>
                  <a:tcPr/>
                </a:tc>
                <a:tc>
                  <a:txBody>
                    <a:bodyPr/>
                    <a:lstStyle/>
                    <a:p>
                      <a:r>
                        <a:rPr lang="en-GB" sz="1200" dirty="0"/>
                        <a:t>0.5621</a:t>
                      </a:r>
                    </a:p>
                  </a:txBody>
                  <a:tcPr/>
                </a:tc>
                <a:tc>
                  <a:txBody>
                    <a:bodyPr/>
                    <a:lstStyle/>
                    <a:p>
                      <a:r>
                        <a:rPr lang="en-GB" sz="1200" dirty="0"/>
                        <a:t>0.9556</a:t>
                      </a:r>
                    </a:p>
                  </a:txBody>
                  <a:tcPr/>
                </a:tc>
                <a:tc>
                  <a:txBody>
                    <a:bodyPr/>
                    <a:lstStyle/>
                    <a:p>
                      <a:r>
                        <a:rPr lang="en-GB" sz="1400" b="1" dirty="0"/>
                        <a:t>0.7078</a:t>
                      </a:r>
                    </a:p>
                  </a:txBody>
                  <a:tcPr/>
                </a:tc>
                <a:tc>
                  <a:txBody>
                    <a:bodyPr/>
                    <a:lstStyle/>
                    <a:p>
                      <a:r>
                        <a:rPr lang="en-US" sz="1200" dirty="0"/>
                        <a:t>0.6526</a:t>
                      </a:r>
                    </a:p>
                  </a:txBody>
                  <a:tcPr/>
                </a:tc>
                <a:tc>
                  <a:txBody>
                    <a:bodyPr/>
                    <a:lstStyle/>
                    <a:p>
                      <a:r>
                        <a:rPr lang="en-GB" sz="1200" dirty="0"/>
                        <a:t>0.8387</a:t>
                      </a:r>
                    </a:p>
                  </a:txBody>
                  <a:tcPr/>
                </a:tc>
                <a:tc>
                  <a:txBody>
                    <a:bodyPr/>
                    <a:lstStyle/>
                    <a:p>
                      <a:r>
                        <a:rPr lang="en-GB" sz="1200" dirty="0"/>
                        <a:t>0.2737</a:t>
                      </a:r>
                    </a:p>
                  </a:txBody>
                  <a:tcPr/>
                </a:tc>
                <a:tc>
                  <a:txBody>
                    <a:bodyPr/>
                    <a:lstStyle/>
                    <a:p>
                      <a:r>
                        <a:rPr lang="en-GB" sz="1400" b="1" dirty="0"/>
                        <a:t>0.4127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0.7653</a:t>
                      </a:r>
                    </a:p>
                  </a:txBody>
                  <a:tcPr/>
                </a:tc>
                <a:tc>
                  <a:txBody>
                    <a:bodyPr/>
                    <a:lstStyle/>
                    <a:p>
                      <a:r>
                        <a:rPr lang="en-GB" sz="1200" dirty="0"/>
                        <a:t>0.7174</a:t>
                      </a:r>
                    </a:p>
                  </a:txBody>
                  <a:tcPr/>
                </a:tc>
                <a:tc>
                  <a:txBody>
                    <a:bodyPr/>
                    <a:lstStyle/>
                    <a:p>
                      <a:r>
                        <a:rPr lang="en-GB" sz="1200" dirty="0"/>
                        <a:t>0.7333</a:t>
                      </a:r>
                    </a:p>
                  </a:txBody>
                  <a:tcPr/>
                </a:tc>
                <a:tc>
                  <a:txBody>
                    <a:bodyPr/>
                    <a:lstStyle/>
                    <a:p>
                      <a:r>
                        <a:rPr lang="en-GB" sz="1400" b="1" dirty="0"/>
                        <a:t>0.7253</a:t>
                      </a:r>
                    </a:p>
                  </a:txBody>
                  <a:tcPr/>
                </a:tc>
                <a:tc>
                  <a:txBody>
                    <a:bodyPr/>
                    <a:lstStyle/>
                    <a:p>
                      <a:r>
                        <a:rPr lang="en-US" sz="1200" dirty="0"/>
                        <a:t>0.7089</a:t>
                      </a:r>
                    </a:p>
                  </a:txBody>
                  <a:tcPr/>
                </a:tc>
                <a:tc>
                  <a:txBody>
                    <a:bodyPr/>
                    <a:lstStyle/>
                    <a:p>
                      <a:r>
                        <a:rPr lang="en-GB" sz="1200" dirty="0"/>
                        <a:t>0.7619</a:t>
                      </a:r>
                    </a:p>
                  </a:txBody>
                  <a:tcPr/>
                </a:tc>
                <a:tc>
                  <a:txBody>
                    <a:bodyPr/>
                    <a:lstStyle/>
                    <a:p>
                      <a:r>
                        <a:rPr lang="en-GB" sz="1200" dirty="0"/>
                        <a:t>0.5053</a:t>
                      </a:r>
                    </a:p>
                  </a:txBody>
                  <a:tcPr/>
                </a:tc>
                <a:tc>
                  <a:txBody>
                    <a:bodyPr/>
                    <a:lstStyle/>
                    <a:p>
                      <a:r>
                        <a:rPr lang="en-GB" sz="1400" b="1" dirty="0"/>
                        <a:t>0.6076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0.4225</a:t>
                      </a:r>
                    </a:p>
                  </a:txBody>
                  <a:tcPr/>
                </a:tc>
                <a:tc>
                  <a:txBody>
                    <a:bodyPr/>
                    <a:lstStyle/>
                    <a:p>
                      <a:r>
                        <a:rPr lang="en-GB" sz="1200" dirty="0"/>
                        <a:t>0.4225</a:t>
                      </a:r>
                    </a:p>
                  </a:txBody>
                  <a:tcPr/>
                </a:tc>
                <a:tc>
                  <a:txBody>
                    <a:bodyPr/>
                    <a:lstStyle/>
                    <a:p>
                      <a:r>
                        <a:rPr lang="en-GB" sz="1200" dirty="0"/>
                        <a:t>1.0000</a:t>
                      </a:r>
                    </a:p>
                  </a:txBody>
                  <a:tcPr/>
                </a:tc>
                <a:tc>
                  <a:txBody>
                    <a:bodyPr/>
                    <a:lstStyle/>
                    <a:p>
                      <a:r>
                        <a:rPr lang="en-GB" sz="1400" b="1" dirty="0"/>
                        <a:t>0.5941</a:t>
                      </a:r>
                    </a:p>
                  </a:txBody>
                  <a:tcPr/>
                </a:tc>
                <a:tc>
                  <a:txBody>
                    <a:bodyPr/>
                    <a:lstStyle/>
                    <a:p>
                      <a:r>
                        <a:rPr lang="en-US" sz="1200" dirty="0"/>
                        <a:t>0.5540</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0.7042</a:t>
                      </a:r>
                    </a:p>
                  </a:txBody>
                  <a:tcPr/>
                </a:tc>
                <a:tc>
                  <a:txBody>
                    <a:bodyPr/>
                    <a:lstStyle/>
                    <a:p>
                      <a:r>
                        <a:rPr lang="en-GB" sz="1200" dirty="0"/>
                        <a:t>0.6421</a:t>
                      </a:r>
                    </a:p>
                  </a:txBody>
                  <a:tcPr/>
                </a:tc>
                <a:tc>
                  <a:txBody>
                    <a:bodyPr/>
                    <a:lstStyle/>
                    <a:p>
                      <a:r>
                        <a:rPr lang="en-GB" sz="1200" dirty="0"/>
                        <a:t>0.6778</a:t>
                      </a:r>
                    </a:p>
                  </a:txBody>
                  <a:tcPr/>
                </a:tc>
                <a:tc>
                  <a:txBody>
                    <a:bodyPr/>
                    <a:lstStyle/>
                    <a:p>
                      <a:r>
                        <a:rPr lang="en-GB" sz="1400" b="1" dirty="0"/>
                        <a:t>0.6595</a:t>
                      </a:r>
                    </a:p>
                  </a:txBody>
                  <a:tcPr/>
                </a:tc>
                <a:tc>
                  <a:txBody>
                    <a:bodyPr/>
                    <a:lstStyle/>
                    <a:p>
                      <a:r>
                        <a:rPr lang="en-US" sz="1200" dirty="0"/>
                        <a:t>0.7230</a:t>
                      </a:r>
                    </a:p>
                  </a:txBody>
                  <a:tcPr/>
                </a:tc>
                <a:tc>
                  <a:txBody>
                    <a:bodyPr/>
                    <a:lstStyle/>
                    <a:p>
                      <a:r>
                        <a:rPr lang="en-GB" sz="1200" dirty="0"/>
                        <a:t>0.7143</a:t>
                      </a:r>
                    </a:p>
                  </a:txBody>
                  <a:tcPr/>
                </a:tc>
                <a:tc>
                  <a:txBody>
                    <a:bodyPr/>
                    <a:lstStyle/>
                    <a:p>
                      <a:r>
                        <a:rPr lang="en-GB" sz="1200" dirty="0"/>
                        <a:t>0.6316</a:t>
                      </a:r>
                    </a:p>
                  </a:txBody>
                  <a:tcPr/>
                </a:tc>
                <a:tc>
                  <a:txBody>
                    <a:bodyPr/>
                    <a:lstStyle/>
                    <a:p>
                      <a:r>
                        <a:rPr lang="en-GB" sz="1400" b="1" dirty="0"/>
                        <a:t>0.6704</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0.4319</a:t>
                      </a:r>
                    </a:p>
                  </a:txBody>
                  <a:tcPr/>
                </a:tc>
                <a:tc>
                  <a:txBody>
                    <a:bodyPr/>
                    <a:lstStyle/>
                    <a:p>
                      <a:r>
                        <a:rPr lang="en-GB" sz="1200" dirty="0"/>
                        <a:t>0.4251</a:t>
                      </a:r>
                    </a:p>
                  </a:txBody>
                  <a:tcPr/>
                </a:tc>
                <a:tc>
                  <a:txBody>
                    <a:bodyPr/>
                    <a:lstStyle/>
                    <a:p>
                      <a:r>
                        <a:rPr lang="en-GB" sz="1200" dirty="0"/>
                        <a:t>0.9778</a:t>
                      </a:r>
                    </a:p>
                  </a:txBody>
                  <a:tcPr/>
                </a:tc>
                <a:tc>
                  <a:txBody>
                    <a:bodyPr/>
                    <a:lstStyle/>
                    <a:p>
                      <a:r>
                        <a:rPr lang="en-GB" sz="1400" b="1" dirty="0"/>
                        <a:t>0.5926</a:t>
                      </a:r>
                    </a:p>
                  </a:txBody>
                  <a:tcPr/>
                </a:tc>
                <a:tc>
                  <a:txBody>
                    <a:bodyPr/>
                    <a:lstStyle/>
                    <a:p>
                      <a:r>
                        <a:rPr lang="en-US" sz="1200" dirty="0"/>
                        <a:t>0.5540</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0.7653</a:t>
                      </a:r>
                    </a:p>
                  </a:txBody>
                  <a:tcPr/>
                </a:tc>
                <a:tc>
                  <a:txBody>
                    <a:bodyPr/>
                    <a:lstStyle/>
                    <a:p>
                      <a:r>
                        <a:rPr lang="en-GB" sz="1200" dirty="0"/>
                        <a:t>0.7174</a:t>
                      </a:r>
                    </a:p>
                  </a:txBody>
                  <a:tcPr/>
                </a:tc>
                <a:tc>
                  <a:txBody>
                    <a:bodyPr/>
                    <a:lstStyle/>
                    <a:p>
                      <a:r>
                        <a:rPr lang="en-GB" sz="1200" dirty="0"/>
                        <a:t>0.7333</a:t>
                      </a:r>
                    </a:p>
                  </a:txBody>
                  <a:tcPr/>
                </a:tc>
                <a:tc>
                  <a:txBody>
                    <a:bodyPr/>
                    <a:lstStyle/>
                    <a:p>
                      <a:r>
                        <a:rPr lang="en-GB" sz="1400" b="1" dirty="0"/>
                        <a:t>0.7253</a:t>
                      </a:r>
                    </a:p>
                  </a:txBody>
                  <a:tcPr/>
                </a:tc>
                <a:tc>
                  <a:txBody>
                    <a:bodyPr/>
                    <a:lstStyle/>
                    <a:p>
                      <a:r>
                        <a:rPr lang="en-US" sz="1200" dirty="0"/>
                        <a:t>0.7418</a:t>
                      </a:r>
                    </a:p>
                  </a:txBody>
                  <a:tcPr/>
                </a:tc>
                <a:tc>
                  <a:txBody>
                    <a:bodyPr/>
                    <a:lstStyle/>
                    <a:p>
                      <a:r>
                        <a:rPr lang="en-GB" sz="1200" dirty="0"/>
                        <a:t>0.7703</a:t>
                      </a:r>
                    </a:p>
                  </a:txBody>
                  <a:tcPr/>
                </a:tc>
                <a:tc>
                  <a:txBody>
                    <a:bodyPr/>
                    <a:lstStyle/>
                    <a:p>
                      <a:r>
                        <a:rPr lang="en-GB" sz="1200" dirty="0"/>
                        <a:t>0.6000</a:t>
                      </a:r>
                    </a:p>
                  </a:txBody>
                  <a:tcPr/>
                </a:tc>
                <a:tc>
                  <a:txBody>
                    <a:bodyPr/>
                    <a:lstStyle/>
                    <a:p>
                      <a:r>
                        <a:rPr lang="en-GB" sz="1400" b="1" dirty="0"/>
                        <a:t>0.6746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0.6432</a:t>
                      </a:r>
                    </a:p>
                  </a:txBody>
                  <a:tcPr/>
                </a:tc>
                <a:tc>
                  <a:txBody>
                    <a:bodyPr/>
                    <a:lstStyle/>
                    <a:p>
                      <a:r>
                        <a:rPr lang="en-GB" sz="1200" dirty="0"/>
                        <a:t>0.5507</a:t>
                      </a:r>
                    </a:p>
                  </a:txBody>
                  <a:tcPr/>
                </a:tc>
                <a:tc>
                  <a:txBody>
                    <a:bodyPr/>
                    <a:lstStyle/>
                    <a:p>
                      <a:r>
                        <a:rPr lang="en-GB" sz="1200" dirty="0"/>
                        <a:t>0.8444</a:t>
                      </a:r>
                    </a:p>
                  </a:txBody>
                  <a:tcPr/>
                </a:tc>
                <a:tc>
                  <a:txBody>
                    <a:bodyPr/>
                    <a:lstStyle/>
                    <a:p>
                      <a:r>
                        <a:rPr lang="en-GB" sz="1400" b="1" dirty="0"/>
                        <a:t>0.6667</a:t>
                      </a:r>
                    </a:p>
                  </a:txBody>
                  <a:tcPr/>
                </a:tc>
                <a:tc>
                  <a:txBody>
                    <a:bodyPr/>
                    <a:lstStyle/>
                    <a:p>
                      <a:r>
                        <a:rPr lang="en-US" sz="1200" dirty="0"/>
                        <a:t>0.7324</a:t>
                      </a:r>
                    </a:p>
                  </a:txBody>
                  <a:tcPr/>
                </a:tc>
                <a:tc>
                  <a:txBody>
                    <a:bodyPr/>
                    <a:lstStyle/>
                    <a:p>
                      <a:r>
                        <a:rPr lang="en-GB" sz="1200" dirty="0"/>
                        <a:t>0.6827</a:t>
                      </a:r>
                    </a:p>
                  </a:txBody>
                  <a:tcPr/>
                </a:tc>
                <a:tc>
                  <a:txBody>
                    <a:bodyPr/>
                    <a:lstStyle/>
                    <a:p>
                      <a:r>
                        <a:rPr lang="en-GB" sz="1200" dirty="0"/>
                        <a:t>0.7474</a:t>
                      </a:r>
                    </a:p>
                  </a:txBody>
                  <a:tcPr/>
                </a:tc>
                <a:tc>
                  <a:txBody>
                    <a:bodyPr/>
                    <a:lstStyle/>
                    <a:p>
                      <a:r>
                        <a:rPr lang="en-GB" sz="1400" b="1" dirty="0"/>
                        <a:t>0.7136</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solidFill>
                      <a:schemeClr val="accent6">
                        <a:lumMod val="20000"/>
                        <a:lumOff val="80000"/>
                      </a:schemeClr>
                    </a:solidFill>
                  </a:tcPr>
                </a:tc>
                <a:tc>
                  <a:txBody>
                    <a:bodyPr/>
                    <a:lstStyle/>
                    <a:p>
                      <a:r>
                        <a:rPr lang="en-GB" sz="1200" dirty="0"/>
                        <a:t>0.7887</a:t>
                      </a:r>
                    </a:p>
                  </a:txBody>
                  <a:tcPr>
                    <a:solidFill>
                      <a:schemeClr val="accent6">
                        <a:lumMod val="20000"/>
                        <a:lumOff val="80000"/>
                      </a:schemeClr>
                    </a:solidFill>
                  </a:tcPr>
                </a:tc>
                <a:tc>
                  <a:txBody>
                    <a:bodyPr/>
                    <a:lstStyle/>
                    <a:p>
                      <a:r>
                        <a:rPr lang="en-GB" sz="1200" dirty="0"/>
                        <a:t>0.7647</a:t>
                      </a:r>
                    </a:p>
                  </a:txBody>
                  <a:tcPr>
                    <a:solidFill>
                      <a:schemeClr val="accent6">
                        <a:lumMod val="20000"/>
                        <a:lumOff val="80000"/>
                      </a:schemeClr>
                    </a:solidFill>
                  </a:tcPr>
                </a:tc>
                <a:tc>
                  <a:txBody>
                    <a:bodyPr/>
                    <a:lstStyle/>
                    <a:p>
                      <a:r>
                        <a:rPr lang="en-GB" sz="1200" dirty="0"/>
                        <a:t>0.7222</a:t>
                      </a:r>
                    </a:p>
                  </a:txBody>
                  <a:tcPr>
                    <a:solidFill>
                      <a:schemeClr val="accent6">
                        <a:lumMod val="20000"/>
                        <a:lumOff val="80000"/>
                      </a:schemeClr>
                    </a:solidFill>
                  </a:tcPr>
                </a:tc>
                <a:tc>
                  <a:txBody>
                    <a:bodyPr/>
                    <a:lstStyle/>
                    <a:p>
                      <a:r>
                        <a:rPr lang="en-GB" sz="1400" b="1" dirty="0"/>
                        <a:t>0.7429</a:t>
                      </a:r>
                    </a:p>
                  </a:txBody>
                  <a:tcPr>
                    <a:solidFill>
                      <a:schemeClr val="accent6">
                        <a:lumMod val="20000"/>
                        <a:lumOff val="80000"/>
                      </a:schemeClr>
                    </a:solidFill>
                  </a:tcPr>
                </a:tc>
                <a:tc>
                  <a:txBody>
                    <a:bodyPr/>
                    <a:lstStyle/>
                    <a:p>
                      <a:r>
                        <a:rPr lang="en-US" sz="1200" dirty="0"/>
                        <a:t>0.7653</a:t>
                      </a:r>
                    </a:p>
                  </a:txBody>
                  <a:tcPr>
                    <a:solidFill>
                      <a:schemeClr val="accent6">
                        <a:lumMod val="20000"/>
                        <a:lumOff val="80000"/>
                      </a:schemeClr>
                    </a:solidFill>
                  </a:tcPr>
                </a:tc>
                <a:tc>
                  <a:txBody>
                    <a:bodyPr/>
                    <a:lstStyle/>
                    <a:p>
                      <a:r>
                        <a:rPr lang="en-GB" sz="1200" dirty="0"/>
                        <a:t>0.8462</a:t>
                      </a:r>
                    </a:p>
                  </a:txBody>
                  <a:tcPr>
                    <a:solidFill>
                      <a:schemeClr val="accent6">
                        <a:lumMod val="20000"/>
                        <a:lumOff val="80000"/>
                      </a:schemeClr>
                    </a:solidFill>
                  </a:tcPr>
                </a:tc>
                <a:tc>
                  <a:txBody>
                    <a:bodyPr/>
                    <a:lstStyle/>
                    <a:p>
                      <a:r>
                        <a:rPr lang="en-GB" sz="1200" dirty="0"/>
                        <a:t>0.5790</a:t>
                      </a:r>
                    </a:p>
                  </a:txBody>
                  <a:tcPr>
                    <a:solidFill>
                      <a:schemeClr val="accent6">
                        <a:lumMod val="20000"/>
                        <a:lumOff val="80000"/>
                      </a:schemeClr>
                    </a:solidFill>
                  </a:tcPr>
                </a:tc>
                <a:tc>
                  <a:txBody>
                    <a:bodyPr/>
                    <a:lstStyle/>
                    <a:p>
                      <a:r>
                        <a:rPr lang="en-GB" sz="1400" b="1" dirty="0"/>
                        <a:t>0.6875</a:t>
                      </a:r>
                    </a:p>
                  </a:txBody>
                  <a:tcPr>
                    <a:solidFill>
                      <a:schemeClr val="accent6">
                        <a:lumMod val="20000"/>
                        <a:lumOff val="80000"/>
                      </a:schemeClr>
                    </a:solidFill>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82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979204404"/>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0.6338</a:t>
                      </a:r>
                    </a:p>
                  </a:txBody>
                  <a:tcPr/>
                </a:tc>
                <a:tc>
                  <a:txBody>
                    <a:bodyPr/>
                    <a:lstStyle/>
                    <a:p>
                      <a:r>
                        <a:rPr lang="en-GB" sz="1200" dirty="0"/>
                        <a:t>0.5172</a:t>
                      </a:r>
                    </a:p>
                  </a:txBody>
                  <a:tcPr/>
                </a:tc>
                <a:tc>
                  <a:txBody>
                    <a:bodyPr/>
                    <a:lstStyle/>
                    <a:p>
                      <a:r>
                        <a:rPr lang="en-GB" sz="1200" dirty="0"/>
                        <a:t>0.9036</a:t>
                      </a:r>
                    </a:p>
                  </a:txBody>
                  <a:tcPr/>
                </a:tc>
                <a:tc>
                  <a:txBody>
                    <a:bodyPr/>
                    <a:lstStyle/>
                    <a:p>
                      <a:r>
                        <a:rPr lang="en-GB" sz="1400" b="1" dirty="0"/>
                        <a:t>0.6579</a:t>
                      </a:r>
                    </a:p>
                  </a:txBody>
                  <a:tcPr/>
                </a:tc>
                <a:tc>
                  <a:txBody>
                    <a:bodyPr/>
                    <a:lstStyle/>
                    <a:p>
                      <a:r>
                        <a:rPr lang="en-US" sz="1200" dirty="0"/>
                        <a:t>0.7230</a:t>
                      </a:r>
                    </a:p>
                  </a:txBody>
                  <a:tcPr/>
                </a:tc>
                <a:tc>
                  <a:txBody>
                    <a:bodyPr/>
                    <a:lstStyle/>
                    <a:p>
                      <a:r>
                        <a:rPr lang="en-GB" sz="1200" dirty="0"/>
                        <a:t>0.6582</a:t>
                      </a:r>
                    </a:p>
                  </a:txBody>
                  <a:tcPr/>
                </a:tc>
                <a:tc>
                  <a:txBody>
                    <a:bodyPr/>
                    <a:lstStyle/>
                    <a:p>
                      <a:r>
                        <a:rPr lang="en-GB" sz="1200" dirty="0"/>
                        <a:t>0.6191</a:t>
                      </a:r>
                    </a:p>
                  </a:txBody>
                  <a:tcPr/>
                </a:tc>
                <a:tc>
                  <a:txBody>
                    <a:bodyPr/>
                    <a:lstStyle/>
                    <a:p>
                      <a:r>
                        <a:rPr lang="en-GB" sz="1400" b="1" dirty="0"/>
                        <a:t>0.6380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0.6009</a:t>
                      </a:r>
                    </a:p>
                  </a:txBody>
                  <a:tcPr/>
                </a:tc>
                <a:tc>
                  <a:txBody>
                    <a:bodyPr/>
                    <a:lstStyle/>
                    <a:p>
                      <a:r>
                        <a:rPr lang="en-GB" sz="1200" dirty="0"/>
                        <a:t>0.4902</a:t>
                      </a:r>
                    </a:p>
                  </a:txBody>
                  <a:tcPr/>
                </a:tc>
                <a:tc>
                  <a:txBody>
                    <a:bodyPr/>
                    <a:lstStyle/>
                    <a:p>
                      <a:r>
                        <a:rPr lang="en-GB" sz="1200" dirty="0"/>
                        <a:t>0.6024</a:t>
                      </a:r>
                    </a:p>
                  </a:txBody>
                  <a:tcPr/>
                </a:tc>
                <a:tc>
                  <a:txBody>
                    <a:bodyPr/>
                    <a:lstStyle/>
                    <a:p>
                      <a:r>
                        <a:rPr lang="en-GB" sz="1400" b="1" dirty="0"/>
                        <a:t>0.5405</a:t>
                      </a:r>
                    </a:p>
                  </a:txBody>
                  <a:tcPr/>
                </a:tc>
                <a:tc>
                  <a:txBody>
                    <a:bodyPr/>
                    <a:lstStyle/>
                    <a:p>
                      <a:r>
                        <a:rPr lang="en-US" sz="1200" dirty="0"/>
                        <a:t>0.5493</a:t>
                      </a:r>
                    </a:p>
                  </a:txBody>
                  <a:tcPr/>
                </a:tc>
                <a:tc>
                  <a:txBody>
                    <a:bodyPr/>
                    <a:lstStyle/>
                    <a:p>
                      <a:r>
                        <a:rPr lang="en-GB" sz="1200" dirty="0"/>
                        <a:t>0.4464</a:t>
                      </a:r>
                    </a:p>
                  </a:txBody>
                  <a:tcPr/>
                </a:tc>
                <a:tc>
                  <a:txBody>
                    <a:bodyPr/>
                    <a:lstStyle/>
                    <a:p>
                      <a:r>
                        <a:rPr lang="en-GB" sz="1200" dirty="0"/>
                        <a:t>0.5952</a:t>
                      </a:r>
                    </a:p>
                  </a:txBody>
                  <a:tcPr/>
                </a:tc>
                <a:tc>
                  <a:txBody>
                    <a:bodyPr/>
                    <a:lstStyle/>
                    <a:p>
                      <a:r>
                        <a:rPr lang="en-GB" sz="1400" b="1" dirty="0"/>
                        <a:t>0.5102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0.5399</a:t>
                      </a:r>
                    </a:p>
                  </a:txBody>
                  <a:tcPr/>
                </a:tc>
                <a:tc>
                  <a:txBody>
                    <a:bodyPr/>
                    <a:lstStyle/>
                    <a:p>
                      <a:r>
                        <a:rPr lang="en-GB" sz="1200" dirty="0"/>
                        <a:t>0.4567</a:t>
                      </a:r>
                    </a:p>
                  </a:txBody>
                  <a:tcPr/>
                </a:tc>
                <a:tc>
                  <a:txBody>
                    <a:bodyPr/>
                    <a:lstStyle/>
                    <a:p>
                      <a:r>
                        <a:rPr lang="en-GB" sz="1200" dirty="0"/>
                        <a:t>0.9518</a:t>
                      </a:r>
                    </a:p>
                  </a:txBody>
                  <a:tcPr/>
                </a:tc>
                <a:tc>
                  <a:txBody>
                    <a:bodyPr/>
                    <a:lstStyle/>
                    <a:p>
                      <a:r>
                        <a:rPr lang="en-GB" sz="1400" b="1" dirty="0"/>
                        <a:t>0.6172</a:t>
                      </a:r>
                    </a:p>
                  </a:txBody>
                  <a:tcPr/>
                </a:tc>
                <a:tc>
                  <a:txBody>
                    <a:bodyPr/>
                    <a:lstStyle/>
                    <a:p>
                      <a:r>
                        <a:rPr lang="en-US" sz="1200" dirty="0"/>
                        <a:t>0.7230</a:t>
                      </a:r>
                    </a:p>
                  </a:txBody>
                  <a:tcPr/>
                </a:tc>
                <a:tc>
                  <a:txBody>
                    <a:bodyPr/>
                    <a:lstStyle/>
                    <a:p>
                      <a:r>
                        <a:rPr lang="en-GB" sz="1200" dirty="0"/>
                        <a:t>0.7551</a:t>
                      </a:r>
                    </a:p>
                  </a:txBody>
                  <a:tcPr/>
                </a:tc>
                <a:tc>
                  <a:txBody>
                    <a:bodyPr/>
                    <a:lstStyle/>
                    <a:p>
                      <a:r>
                        <a:rPr lang="en-GB" sz="1200" dirty="0"/>
                        <a:t>0.4405</a:t>
                      </a:r>
                    </a:p>
                  </a:txBody>
                  <a:tcPr/>
                </a:tc>
                <a:tc>
                  <a:txBody>
                    <a:bodyPr/>
                    <a:lstStyle/>
                    <a:p>
                      <a:r>
                        <a:rPr lang="en-GB" sz="1400" b="1" dirty="0"/>
                        <a:t>0.5564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0.7277</a:t>
                      </a:r>
                    </a:p>
                  </a:txBody>
                  <a:tcPr/>
                </a:tc>
                <a:tc>
                  <a:txBody>
                    <a:bodyPr/>
                    <a:lstStyle/>
                    <a:p>
                      <a:r>
                        <a:rPr lang="en-GB" sz="1200" dirty="0"/>
                        <a:t>0.6147</a:t>
                      </a:r>
                    </a:p>
                  </a:txBody>
                  <a:tcPr/>
                </a:tc>
                <a:tc>
                  <a:txBody>
                    <a:bodyPr/>
                    <a:lstStyle/>
                    <a:p>
                      <a:r>
                        <a:rPr lang="en-GB" sz="1200" dirty="0"/>
                        <a:t>0.8072</a:t>
                      </a:r>
                    </a:p>
                  </a:txBody>
                  <a:tcPr/>
                </a:tc>
                <a:tc>
                  <a:txBody>
                    <a:bodyPr/>
                    <a:lstStyle/>
                    <a:p>
                      <a:r>
                        <a:rPr lang="en-GB" sz="1400" b="1" dirty="0"/>
                        <a:t>0.6979</a:t>
                      </a:r>
                    </a:p>
                  </a:txBody>
                  <a:tcPr/>
                </a:tc>
                <a:tc>
                  <a:txBody>
                    <a:bodyPr/>
                    <a:lstStyle/>
                    <a:p>
                      <a:r>
                        <a:rPr lang="en-US" sz="1200" dirty="0"/>
                        <a:t>0.7747</a:t>
                      </a:r>
                    </a:p>
                  </a:txBody>
                  <a:tcPr/>
                </a:tc>
                <a:tc>
                  <a:txBody>
                    <a:bodyPr/>
                    <a:lstStyle/>
                    <a:p>
                      <a:r>
                        <a:rPr lang="en-GB" sz="1200" dirty="0"/>
                        <a:t>0.7647</a:t>
                      </a:r>
                    </a:p>
                  </a:txBody>
                  <a:tcPr/>
                </a:tc>
                <a:tc>
                  <a:txBody>
                    <a:bodyPr/>
                    <a:lstStyle/>
                    <a:p>
                      <a:r>
                        <a:rPr lang="en-GB" sz="1200" dirty="0"/>
                        <a:t>0.6191</a:t>
                      </a:r>
                    </a:p>
                  </a:txBody>
                  <a:tcPr/>
                </a:tc>
                <a:tc>
                  <a:txBody>
                    <a:bodyPr/>
                    <a:lstStyle/>
                    <a:p>
                      <a:r>
                        <a:rPr lang="en-GB" sz="1400" b="1" dirty="0"/>
                        <a:t>0.6842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0.3897</a:t>
                      </a:r>
                    </a:p>
                  </a:txBody>
                  <a:tcPr/>
                </a:tc>
                <a:tc>
                  <a:txBody>
                    <a:bodyPr/>
                    <a:lstStyle/>
                    <a:p>
                      <a:r>
                        <a:rPr lang="en-GB" sz="1200" dirty="0"/>
                        <a:t>0.3897</a:t>
                      </a:r>
                    </a:p>
                  </a:txBody>
                  <a:tcPr/>
                </a:tc>
                <a:tc>
                  <a:txBody>
                    <a:bodyPr/>
                    <a:lstStyle/>
                    <a:p>
                      <a:r>
                        <a:rPr lang="en-GB" sz="1200" dirty="0"/>
                        <a:t>1.0000</a:t>
                      </a:r>
                    </a:p>
                  </a:txBody>
                  <a:tcPr/>
                </a:tc>
                <a:tc>
                  <a:txBody>
                    <a:bodyPr/>
                    <a:lstStyle/>
                    <a:p>
                      <a:r>
                        <a:rPr lang="en-GB" sz="1400" b="1" dirty="0"/>
                        <a:t>0.5608</a:t>
                      </a:r>
                    </a:p>
                  </a:txBody>
                  <a:tcPr/>
                </a:tc>
                <a:tc>
                  <a:txBody>
                    <a:bodyPr/>
                    <a:lstStyle/>
                    <a:p>
                      <a:r>
                        <a:rPr lang="en-US" sz="1200" dirty="0"/>
                        <a:t>0.6056</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0.7089</a:t>
                      </a:r>
                    </a:p>
                  </a:txBody>
                  <a:tcPr/>
                </a:tc>
                <a:tc>
                  <a:txBody>
                    <a:bodyPr/>
                    <a:lstStyle/>
                    <a:p>
                      <a:r>
                        <a:rPr lang="en-GB" sz="1200" dirty="0"/>
                        <a:t>0.6083</a:t>
                      </a:r>
                    </a:p>
                  </a:txBody>
                  <a:tcPr/>
                </a:tc>
                <a:tc>
                  <a:txBody>
                    <a:bodyPr/>
                    <a:lstStyle/>
                    <a:p>
                      <a:r>
                        <a:rPr lang="en-GB" sz="1200" dirty="0"/>
                        <a:t>0.7108</a:t>
                      </a:r>
                    </a:p>
                  </a:txBody>
                  <a:tcPr/>
                </a:tc>
                <a:tc>
                  <a:txBody>
                    <a:bodyPr/>
                    <a:lstStyle/>
                    <a:p>
                      <a:r>
                        <a:rPr lang="en-GB" sz="1400" b="1" dirty="0"/>
                        <a:t>0.6556</a:t>
                      </a:r>
                    </a:p>
                  </a:txBody>
                  <a:tcPr/>
                </a:tc>
                <a:tc>
                  <a:txBody>
                    <a:bodyPr/>
                    <a:lstStyle/>
                    <a:p>
                      <a:r>
                        <a:rPr lang="en-US" sz="1200" dirty="0"/>
                        <a:t>0.7136</a:t>
                      </a:r>
                    </a:p>
                  </a:txBody>
                  <a:tcPr/>
                </a:tc>
                <a:tc>
                  <a:txBody>
                    <a:bodyPr/>
                    <a:lstStyle/>
                    <a:p>
                      <a:r>
                        <a:rPr lang="en-GB" sz="1200" dirty="0"/>
                        <a:t>0.5935</a:t>
                      </a:r>
                    </a:p>
                  </a:txBody>
                  <a:tcPr/>
                </a:tc>
                <a:tc>
                  <a:txBody>
                    <a:bodyPr/>
                    <a:lstStyle/>
                    <a:p>
                      <a:r>
                        <a:rPr lang="en-GB" sz="1200" dirty="0"/>
                        <a:t>0.8691</a:t>
                      </a:r>
                    </a:p>
                  </a:txBody>
                  <a:tcPr/>
                </a:tc>
                <a:tc>
                  <a:txBody>
                    <a:bodyPr/>
                    <a:lstStyle/>
                    <a:p>
                      <a:r>
                        <a:rPr lang="en-GB" sz="1400" b="1" dirty="0"/>
                        <a:t>0.7053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0.3991</a:t>
                      </a:r>
                    </a:p>
                  </a:txBody>
                  <a:tcPr/>
                </a:tc>
                <a:tc>
                  <a:txBody>
                    <a:bodyPr/>
                    <a:lstStyle/>
                    <a:p>
                      <a:r>
                        <a:rPr lang="en-GB" sz="1200" dirty="0"/>
                        <a:t>0.3923</a:t>
                      </a:r>
                    </a:p>
                  </a:txBody>
                  <a:tcPr/>
                </a:tc>
                <a:tc>
                  <a:txBody>
                    <a:bodyPr/>
                    <a:lstStyle/>
                    <a:p>
                      <a:r>
                        <a:rPr lang="en-GB" sz="1200" dirty="0"/>
                        <a:t>0.9880</a:t>
                      </a:r>
                    </a:p>
                  </a:txBody>
                  <a:tcPr/>
                </a:tc>
                <a:tc>
                  <a:txBody>
                    <a:bodyPr/>
                    <a:lstStyle/>
                    <a:p>
                      <a:r>
                        <a:rPr lang="en-GB" sz="1400" b="1" dirty="0"/>
                        <a:t>0.5616</a:t>
                      </a:r>
                    </a:p>
                  </a:txBody>
                  <a:tcPr/>
                </a:tc>
                <a:tc>
                  <a:txBody>
                    <a:bodyPr/>
                    <a:lstStyle/>
                    <a:p>
                      <a:r>
                        <a:rPr lang="en-US" sz="1200" dirty="0"/>
                        <a:t>0.6103</a:t>
                      </a:r>
                    </a:p>
                  </a:txBody>
                  <a:tcPr/>
                </a:tc>
                <a:tc>
                  <a:txBody>
                    <a:bodyPr/>
                    <a:lstStyle/>
                    <a:p>
                      <a:r>
                        <a:rPr lang="en-GB" sz="1200" dirty="0"/>
                        <a:t>0.6667</a:t>
                      </a:r>
                    </a:p>
                  </a:txBody>
                  <a:tcPr/>
                </a:tc>
                <a:tc>
                  <a:txBody>
                    <a:bodyPr/>
                    <a:lstStyle/>
                    <a:p>
                      <a:r>
                        <a:rPr lang="en-GB" sz="1200" dirty="0"/>
                        <a:t>0.0238</a:t>
                      </a:r>
                    </a:p>
                  </a:txBody>
                  <a:tcPr/>
                </a:tc>
                <a:tc>
                  <a:txBody>
                    <a:bodyPr/>
                    <a:lstStyle/>
                    <a:p>
                      <a:r>
                        <a:rPr lang="en-GB" sz="1400" b="1" dirty="0"/>
                        <a:t>0.0460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0.6761</a:t>
                      </a:r>
                    </a:p>
                  </a:txBody>
                  <a:tcPr/>
                </a:tc>
                <a:tc>
                  <a:txBody>
                    <a:bodyPr/>
                    <a:lstStyle/>
                    <a:p>
                      <a:r>
                        <a:rPr lang="en-GB" sz="1200" dirty="0"/>
                        <a:t>0.5625</a:t>
                      </a:r>
                    </a:p>
                  </a:txBody>
                  <a:tcPr/>
                </a:tc>
                <a:tc>
                  <a:txBody>
                    <a:bodyPr/>
                    <a:lstStyle/>
                    <a:p>
                      <a:r>
                        <a:rPr lang="en-GB" sz="1200" dirty="0"/>
                        <a:t>0.7590</a:t>
                      </a:r>
                    </a:p>
                  </a:txBody>
                  <a:tcPr/>
                </a:tc>
                <a:tc>
                  <a:txBody>
                    <a:bodyPr/>
                    <a:lstStyle/>
                    <a:p>
                      <a:r>
                        <a:rPr lang="en-GB" sz="1400" b="1" dirty="0"/>
                        <a:t>0.6462</a:t>
                      </a:r>
                    </a:p>
                  </a:txBody>
                  <a:tcPr/>
                </a:tc>
                <a:tc>
                  <a:txBody>
                    <a:bodyPr/>
                    <a:lstStyle/>
                    <a:p>
                      <a:r>
                        <a:rPr lang="en-US" sz="1200" dirty="0"/>
                        <a:t>0.7324</a:t>
                      </a:r>
                    </a:p>
                  </a:txBody>
                  <a:tcPr/>
                </a:tc>
                <a:tc>
                  <a:txBody>
                    <a:bodyPr/>
                    <a:lstStyle/>
                    <a:p>
                      <a:r>
                        <a:rPr lang="en-GB" sz="1200" dirty="0"/>
                        <a:t>0.6484</a:t>
                      </a:r>
                    </a:p>
                  </a:txBody>
                  <a:tcPr/>
                </a:tc>
                <a:tc>
                  <a:txBody>
                    <a:bodyPr/>
                    <a:lstStyle/>
                    <a:p>
                      <a:r>
                        <a:rPr lang="en-GB" sz="1200" dirty="0"/>
                        <a:t>0.7024</a:t>
                      </a:r>
                    </a:p>
                  </a:txBody>
                  <a:tcPr/>
                </a:tc>
                <a:tc>
                  <a:txBody>
                    <a:bodyPr/>
                    <a:lstStyle/>
                    <a:p>
                      <a:r>
                        <a:rPr lang="en-GB" sz="1400" b="1" dirty="0"/>
                        <a:t>0.6743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0.5540</a:t>
                      </a:r>
                    </a:p>
                  </a:txBody>
                  <a:tcPr/>
                </a:tc>
                <a:tc>
                  <a:txBody>
                    <a:bodyPr/>
                    <a:lstStyle/>
                    <a:p>
                      <a:r>
                        <a:rPr lang="en-GB" sz="1200" dirty="0"/>
                        <a:t>0.4600</a:t>
                      </a:r>
                    </a:p>
                  </a:txBody>
                  <a:tcPr/>
                </a:tc>
                <a:tc>
                  <a:txBody>
                    <a:bodyPr/>
                    <a:lstStyle/>
                    <a:p>
                      <a:r>
                        <a:rPr lang="en-GB" sz="1200" dirty="0"/>
                        <a:t>0.8313</a:t>
                      </a:r>
                    </a:p>
                  </a:txBody>
                  <a:tcPr/>
                </a:tc>
                <a:tc>
                  <a:txBody>
                    <a:bodyPr/>
                    <a:lstStyle/>
                    <a:p>
                      <a:r>
                        <a:rPr lang="en-GB" sz="1400" b="1" dirty="0"/>
                        <a:t>0.5923</a:t>
                      </a:r>
                    </a:p>
                  </a:txBody>
                  <a:tcPr/>
                </a:tc>
                <a:tc>
                  <a:txBody>
                    <a:bodyPr/>
                    <a:lstStyle/>
                    <a:p>
                      <a:r>
                        <a:rPr lang="en-US" sz="1200" dirty="0"/>
                        <a:t>0.6573</a:t>
                      </a:r>
                    </a:p>
                  </a:txBody>
                  <a:tcPr/>
                </a:tc>
                <a:tc>
                  <a:txBody>
                    <a:bodyPr/>
                    <a:lstStyle/>
                    <a:p>
                      <a:r>
                        <a:rPr lang="en-GB" sz="1200" dirty="0"/>
                        <a:t>0.5455</a:t>
                      </a:r>
                    </a:p>
                  </a:txBody>
                  <a:tcPr/>
                </a:tc>
                <a:tc>
                  <a:txBody>
                    <a:bodyPr/>
                    <a:lstStyle/>
                    <a:p>
                      <a:r>
                        <a:rPr lang="en-GB" sz="1200" dirty="0"/>
                        <a:t>0.7857</a:t>
                      </a:r>
                    </a:p>
                  </a:txBody>
                  <a:tcPr/>
                </a:tc>
                <a:tc>
                  <a:txBody>
                    <a:bodyPr/>
                    <a:lstStyle/>
                    <a:p>
                      <a:r>
                        <a:rPr lang="en-GB" sz="1400" b="1" dirty="0"/>
                        <a:t>0.6439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(1000 | 300)</a:t>
                      </a:r>
                    </a:p>
                  </a:txBody>
                  <a:tcPr/>
                </a:tc>
                <a:tc>
                  <a:txBody>
                    <a:bodyPr/>
                    <a:lstStyle/>
                    <a:p>
                      <a:r>
                        <a:rPr lang="en-GB" sz="1200" dirty="0"/>
                        <a:t>0.7512</a:t>
                      </a:r>
                    </a:p>
                  </a:txBody>
                  <a:tcPr/>
                </a:tc>
                <a:tc>
                  <a:txBody>
                    <a:bodyPr/>
                    <a:lstStyle/>
                    <a:p>
                      <a:r>
                        <a:rPr lang="en-GB" sz="1200" dirty="0"/>
                        <a:t>0.6818</a:t>
                      </a:r>
                    </a:p>
                  </a:txBody>
                  <a:tcPr/>
                </a:tc>
                <a:tc>
                  <a:txBody>
                    <a:bodyPr/>
                    <a:lstStyle/>
                    <a:p>
                      <a:r>
                        <a:rPr lang="en-GB" sz="1200" dirty="0"/>
                        <a:t>0.7059</a:t>
                      </a:r>
                    </a:p>
                  </a:txBody>
                  <a:tcPr/>
                </a:tc>
                <a:tc>
                  <a:txBody>
                    <a:bodyPr/>
                    <a:lstStyle/>
                    <a:p>
                      <a:r>
                        <a:rPr lang="en-GB" sz="1400" b="1" dirty="0"/>
                        <a:t>0.6936</a:t>
                      </a:r>
                    </a:p>
                  </a:txBody>
                  <a:tcPr/>
                </a:tc>
                <a:tc>
                  <a:txBody>
                    <a:bodyPr/>
                    <a:lstStyle/>
                    <a:p>
                      <a:r>
                        <a:rPr lang="en-US" sz="1200" dirty="0"/>
                        <a:t>0.7653</a:t>
                      </a:r>
                    </a:p>
                  </a:txBody>
                  <a:tcPr/>
                </a:tc>
                <a:tc>
                  <a:txBody>
                    <a:bodyPr/>
                    <a:lstStyle/>
                    <a:p>
                      <a:r>
                        <a:rPr lang="en-GB" sz="1200" dirty="0"/>
                        <a:t>0.6735</a:t>
                      </a:r>
                    </a:p>
                  </a:txBody>
                  <a:tcPr/>
                </a:tc>
                <a:tc>
                  <a:txBody>
                    <a:bodyPr/>
                    <a:lstStyle/>
                    <a:p>
                      <a:r>
                        <a:rPr lang="en-GB" sz="1200" dirty="0"/>
                        <a:t>0.7857</a:t>
                      </a:r>
                    </a:p>
                  </a:txBody>
                  <a:tcPr/>
                </a:tc>
                <a:tc>
                  <a:txBody>
                    <a:bodyPr/>
                    <a:lstStyle/>
                    <a:p>
                      <a:r>
                        <a:rPr lang="en-GB" sz="1400" b="1" dirty="0"/>
                        <a:t>0.7253</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07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56474561"/>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0.7136</a:t>
                      </a:r>
                    </a:p>
                  </a:txBody>
                  <a:tcPr/>
                </a:tc>
                <a:tc>
                  <a:txBody>
                    <a:bodyPr/>
                    <a:lstStyle/>
                    <a:p>
                      <a:r>
                        <a:rPr lang="en-GB" sz="1200" dirty="0"/>
                        <a:t>0.6228</a:t>
                      </a:r>
                    </a:p>
                  </a:txBody>
                  <a:tcPr/>
                </a:tc>
                <a:tc>
                  <a:txBody>
                    <a:bodyPr/>
                    <a:lstStyle/>
                    <a:p>
                      <a:r>
                        <a:rPr lang="en-GB" sz="1200" dirty="0"/>
                        <a:t>0.7978</a:t>
                      </a:r>
                    </a:p>
                  </a:txBody>
                  <a:tcPr/>
                </a:tc>
                <a:tc>
                  <a:txBody>
                    <a:bodyPr/>
                    <a:lstStyle/>
                    <a:p>
                      <a:r>
                        <a:rPr lang="en-GB" sz="1400" b="1" dirty="0"/>
                        <a:t>0.6995</a:t>
                      </a:r>
                    </a:p>
                  </a:txBody>
                  <a:tcPr/>
                </a:tc>
                <a:tc>
                  <a:txBody>
                    <a:bodyPr/>
                    <a:lstStyle/>
                    <a:p>
                      <a:r>
                        <a:rPr lang="en-US" sz="1200" dirty="0"/>
                        <a:t>0.6901</a:t>
                      </a:r>
                    </a:p>
                  </a:txBody>
                  <a:tcPr/>
                </a:tc>
                <a:tc>
                  <a:txBody>
                    <a:bodyPr/>
                    <a:lstStyle/>
                    <a:p>
                      <a:r>
                        <a:rPr lang="en-GB" sz="1200" dirty="0"/>
                        <a:t>0.6282</a:t>
                      </a:r>
                    </a:p>
                  </a:txBody>
                  <a:tcPr/>
                </a:tc>
                <a:tc>
                  <a:txBody>
                    <a:bodyPr/>
                    <a:lstStyle/>
                    <a:p>
                      <a:r>
                        <a:rPr lang="en-GB" sz="1200" dirty="0"/>
                        <a:t>0.5698</a:t>
                      </a:r>
                    </a:p>
                  </a:txBody>
                  <a:tcPr/>
                </a:tc>
                <a:tc>
                  <a:txBody>
                    <a:bodyPr/>
                    <a:lstStyle/>
                    <a:p>
                      <a:r>
                        <a:rPr lang="en-GB" sz="1400" b="1" dirty="0"/>
                        <a:t>0.5976</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0.4836</a:t>
                      </a:r>
                    </a:p>
                  </a:txBody>
                  <a:tcPr/>
                </a:tc>
                <a:tc>
                  <a:txBody>
                    <a:bodyPr/>
                    <a:lstStyle/>
                    <a:p>
                      <a:r>
                        <a:rPr lang="en-GB" sz="1200" dirty="0"/>
                        <a:t>0.4426</a:t>
                      </a:r>
                    </a:p>
                  </a:txBody>
                  <a:tcPr/>
                </a:tc>
                <a:tc>
                  <a:txBody>
                    <a:bodyPr/>
                    <a:lstStyle/>
                    <a:p>
                      <a:r>
                        <a:rPr lang="en-GB" sz="1200" dirty="0"/>
                        <a:t>0.9101</a:t>
                      </a:r>
                    </a:p>
                  </a:txBody>
                  <a:tcPr/>
                </a:tc>
                <a:tc>
                  <a:txBody>
                    <a:bodyPr/>
                    <a:lstStyle/>
                    <a:p>
                      <a:r>
                        <a:rPr lang="en-GB" sz="1400" b="1" dirty="0"/>
                        <a:t>0.5956</a:t>
                      </a:r>
                    </a:p>
                  </a:txBody>
                  <a:tcPr/>
                </a:tc>
                <a:tc>
                  <a:txBody>
                    <a:bodyPr/>
                    <a:lstStyle/>
                    <a:p>
                      <a:r>
                        <a:rPr lang="en-US" sz="1200" dirty="0"/>
                        <a:t>0.4695</a:t>
                      </a:r>
                    </a:p>
                  </a:txBody>
                  <a:tcPr/>
                </a:tc>
                <a:tc>
                  <a:txBody>
                    <a:bodyPr/>
                    <a:lstStyle/>
                    <a:p>
                      <a:r>
                        <a:rPr lang="en-GB" sz="1200" dirty="0"/>
                        <a:t>0.4229</a:t>
                      </a:r>
                    </a:p>
                  </a:txBody>
                  <a:tcPr/>
                </a:tc>
                <a:tc>
                  <a:txBody>
                    <a:bodyPr/>
                    <a:lstStyle/>
                    <a:p>
                      <a:r>
                        <a:rPr lang="en-GB" sz="1200" dirty="0"/>
                        <a:t>0.8605</a:t>
                      </a:r>
                    </a:p>
                  </a:txBody>
                  <a:tcPr/>
                </a:tc>
                <a:tc>
                  <a:txBody>
                    <a:bodyPr/>
                    <a:lstStyle/>
                    <a:p>
                      <a:r>
                        <a:rPr lang="en-GB" sz="1400" b="1" dirty="0"/>
                        <a:t>0.5671</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0.6995</a:t>
                      </a:r>
                    </a:p>
                  </a:txBody>
                  <a:tcPr/>
                </a:tc>
                <a:tc>
                  <a:txBody>
                    <a:bodyPr/>
                    <a:lstStyle/>
                    <a:p>
                      <a:r>
                        <a:rPr lang="en-GB" sz="1200" dirty="0"/>
                        <a:t>0.6126</a:t>
                      </a:r>
                    </a:p>
                  </a:txBody>
                  <a:tcPr/>
                </a:tc>
                <a:tc>
                  <a:txBody>
                    <a:bodyPr/>
                    <a:lstStyle/>
                    <a:p>
                      <a:r>
                        <a:rPr lang="en-GB" sz="1200" dirty="0"/>
                        <a:t>0.7640</a:t>
                      </a:r>
                    </a:p>
                  </a:txBody>
                  <a:tcPr/>
                </a:tc>
                <a:tc>
                  <a:txBody>
                    <a:bodyPr/>
                    <a:lstStyle/>
                    <a:p>
                      <a:r>
                        <a:rPr lang="en-GB" sz="1400" b="1" dirty="0"/>
                        <a:t>0.6800</a:t>
                      </a:r>
                    </a:p>
                  </a:txBody>
                  <a:tcPr/>
                </a:tc>
                <a:tc>
                  <a:txBody>
                    <a:bodyPr/>
                    <a:lstStyle/>
                    <a:p>
                      <a:r>
                        <a:rPr lang="en-US" sz="1200" dirty="0"/>
                        <a:t>0.7230</a:t>
                      </a:r>
                    </a:p>
                  </a:txBody>
                  <a:tcPr/>
                </a:tc>
                <a:tc>
                  <a:txBody>
                    <a:bodyPr/>
                    <a:lstStyle/>
                    <a:p>
                      <a:r>
                        <a:rPr lang="en-GB" sz="1200" dirty="0"/>
                        <a:t>0.6753</a:t>
                      </a:r>
                    </a:p>
                  </a:txBody>
                  <a:tcPr/>
                </a:tc>
                <a:tc>
                  <a:txBody>
                    <a:bodyPr/>
                    <a:lstStyle/>
                    <a:p>
                      <a:r>
                        <a:rPr lang="en-GB" sz="1200" dirty="0"/>
                        <a:t>0.6047</a:t>
                      </a:r>
                    </a:p>
                  </a:txBody>
                  <a:tcPr/>
                </a:tc>
                <a:tc>
                  <a:txBody>
                    <a:bodyPr/>
                    <a:lstStyle/>
                    <a:p>
                      <a:r>
                        <a:rPr lang="en-GB" sz="1400" b="1" dirty="0"/>
                        <a:t>0.6380</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0.6761</a:t>
                      </a:r>
                    </a:p>
                  </a:txBody>
                  <a:tcPr/>
                </a:tc>
                <a:tc>
                  <a:txBody>
                    <a:bodyPr/>
                    <a:lstStyle/>
                    <a:p>
                      <a:r>
                        <a:rPr lang="en-GB" sz="1200" dirty="0"/>
                        <a:t>0.6000</a:t>
                      </a:r>
                    </a:p>
                  </a:txBody>
                  <a:tcPr/>
                </a:tc>
                <a:tc>
                  <a:txBody>
                    <a:bodyPr/>
                    <a:lstStyle/>
                    <a:p>
                      <a:r>
                        <a:rPr lang="en-GB" sz="1200" dirty="0"/>
                        <a:t>0.6742</a:t>
                      </a:r>
                    </a:p>
                  </a:txBody>
                  <a:tcPr/>
                </a:tc>
                <a:tc>
                  <a:txBody>
                    <a:bodyPr/>
                    <a:lstStyle/>
                    <a:p>
                      <a:r>
                        <a:rPr lang="en-GB" sz="1400" b="1" dirty="0"/>
                        <a:t>0.6349</a:t>
                      </a:r>
                    </a:p>
                  </a:txBody>
                  <a:tcPr/>
                </a:tc>
                <a:tc>
                  <a:txBody>
                    <a:bodyPr/>
                    <a:lstStyle/>
                    <a:p>
                      <a:r>
                        <a:rPr lang="en-US" sz="1200" dirty="0"/>
                        <a:t>0.7277</a:t>
                      </a:r>
                    </a:p>
                  </a:txBody>
                  <a:tcPr/>
                </a:tc>
                <a:tc>
                  <a:txBody>
                    <a:bodyPr/>
                    <a:lstStyle/>
                    <a:p>
                      <a:r>
                        <a:rPr lang="en-GB" sz="1200" dirty="0"/>
                        <a:t>0.6842</a:t>
                      </a:r>
                    </a:p>
                  </a:txBody>
                  <a:tcPr/>
                </a:tc>
                <a:tc>
                  <a:txBody>
                    <a:bodyPr/>
                    <a:lstStyle/>
                    <a:p>
                      <a:r>
                        <a:rPr lang="en-GB" sz="1200" dirty="0"/>
                        <a:t>0.6047</a:t>
                      </a:r>
                    </a:p>
                  </a:txBody>
                  <a:tcPr/>
                </a:tc>
                <a:tc>
                  <a:txBody>
                    <a:bodyPr/>
                    <a:lstStyle/>
                    <a:p>
                      <a:r>
                        <a:rPr lang="en-GB" sz="1400" b="1" dirty="0"/>
                        <a:t>0.6420</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0.7136</a:t>
                      </a:r>
                    </a:p>
                  </a:txBody>
                  <a:tcPr/>
                </a:tc>
                <a:tc>
                  <a:txBody>
                    <a:bodyPr/>
                    <a:lstStyle/>
                    <a:p>
                      <a:r>
                        <a:rPr lang="en-GB" sz="1200" dirty="0"/>
                        <a:t>0.6186</a:t>
                      </a:r>
                    </a:p>
                  </a:txBody>
                  <a:tcPr/>
                </a:tc>
                <a:tc>
                  <a:txBody>
                    <a:bodyPr/>
                    <a:lstStyle/>
                    <a:p>
                      <a:r>
                        <a:rPr lang="en-GB" sz="1200" dirty="0"/>
                        <a:t>0.8202</a:t>
                      </a:r>
                    </a:p>
                  </a:txBody>
                  <a:tcPr/>
                </a:tc>
                <a:tc>
                  <a:txBody>
                    <a:bodyPr/>
                    <a:lstStyle/>
                    <a:p>
                      <a:r>
                        <a:rPr lang="en-GB" sz="1400" b="1" dirty="0"/>
                        <a:t>0.7053</a:t>
                      </a:r>
                    </a:p>
                  </a:txBody>
                  <a:tcPr/>
                </a:tc>
                <a:tc>
                  <a:txBody>
                    <a:bodyPr/>
                    <a:lstStyle/>
                    <a:p>
                      <a:r>
                        <a:rPr lang="en-US" sz="1200" dirty="0"/>
                        <a:t>0.7559</a:t>
                      </a:r>
                    </a:p>
                  </a:txBody>
                  <a:tcPr/>
                </a:tc>
                <a:tc>
                  <a:txBody>
                    <a:bodyPr/>
                    <a:lstStyle/>
                    <a:p>
                      <a:r>
                        <a:rPr lang="en-GB" sz="1200" dirty="0"/>
                        <a:t>0.7656</a:t>
                      </a:r>
                    </a:p>
                  </a:txBody>
                  <a:tcPr/>
                </a:tc>
                <a:tc>
                  <a:txBody>
                    <a:bodyPr/>
                    <a:lstStyle/>
                    <a:p>
                      <a:r>
                        <a:rPr lang="en-GB" sz="1200" dirty="0"/>
                        <a:t>0.5698</a:t>
                      </a:r>
                    </a:p>
                  </a:txBody>
                  <a:tcPr/>
                </a:tc>
                <a:tc>
                  <a:txBody>
                    <a:bodyPr/>
                    <a:lstStyle/>
                    <a:p>
                      <a:r>
                        <a:rPr lang="en-GB" sz="1400" b="1" dirty="0"/>
                        <a:t>0.6533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0.6432</a:t>
                      </a:r>
                    </a:p>
                  </a:txBody>
                  <a:tcPr/>
                </a:tc>
                <a:tc>
                  <a:txBody>
                    <a:bodyPr/>
                    <a:lstStyle/>
                    <a:p>
                      <a:r>
                        <a:rPr lang="en-GB" sz="1200" dirty="0"/>
                        <a:t>0.5730</a:t>
                      </a:r>
                    </a:p>
                  </a:txBody>
                  <a:tcPr/>
                </a:tc>
                <a:tc>
                  <a:txBody>
                    <a:bodyPr/>
                    <a:lstStyle/>
                    <a:p>
                      <a:r>
                        <a:rPr lang="en-GB" sz="1200" dirty="0"/>
                        <a:t>0.5730</a:t>
                      </a:r>
                    </a:p>
                  </a:txBody>
                  <a:tcPr/>
                </a:tc>
                <a:tc>
                  <a:txBody>
                    <a:bodyPr/>
                    <a:lstStyle/>
                    <a:p>
                      <a:r>
                        <a:rPr lang="en-GB" sz="1400" b="1" dirty="0"/>
                        <a:t>0.5730</a:t>
                      </a:r>
                    </a:p>
                  </a:txBody>
                  <a:tcPr/>
                </a:tc>
                <a:tc>
                  <a:txBody>
                    <a:bodyPr/>
                    <a:lstStyle/>
                    <a:p>
                      <a:r>
                        <a:rPr lang="en-US" sz="1200" dirty="0"/>
                        <a:t>0.5962</a:t>
                      </a:r>
                    </a:p>
                  </a:txBody>
                  <a:tcPr/>
                </a:tc>
                <a:tc>
                  <a:txBody>
                    <a:bodyPr/>
                    <a:lstStyle/>
                    <a:p>
                      <a:r>
                        <a:rPr lang="en-GB" sz="1200" dirty="0"/>
                        <a:t>0.5000</a:t>
                      </a:r>
                    </a:p>
                  </a:txBody>
                  <a:tcPr/>
                </a:tc>
                <a:tc>
                  <a:txBody>
                    <a:bodyPr/>
                    <a:lstStyle/>
                    <a:p>
                      <a:r>
                        <a:rPr lang="en-GB" sz="1200" dirty="0"/>
                        <a:t>0.4302</a:t>
                      </a:r>
                    </a:p>
                  </a:txBody>
                  <a:tcPr/>
                </a:tc>
                <a:tc>
                  <a:txBody>
                    <a:bodyPr/>
                    <a:lstStyle/>
                    <a:p>
                      <a:r>
                        <a:rPr lang="en-GB" sz="1400" b="1" dirty="0"/>
                        <a:t>0.4625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0.5681</a:t>
                      </a:r>
                    </a:p>
                  </a:txBody>
                  <a:tcPr/>
                </a:tc>
                <a:tc>
                  <a:txBody>
                    <a:bodyPr/>
                    <a:lstStyle/>
                    <a:p>
                      <a:r>
                        <a:rPr lang="en-GB" sz="1200" dirty="0"/>
                        <a:t>0.4913</a:t>
                      </a:r>
                    </a:p>
                  </a:txBody>
                  <a:tcPr/>
                </a:tc>
                <a:tc>
                  <a:txBody>
                    <a:bodyPr/>
                    <a:lstStyle/>
                    <a:p>
                      <a:r>
                        <a:rPr lang="en-GB" sz="1200" dirty="0"/>
                        <a:t>0.9551</a:t>
                      </a:r>
                    </a:p>
                  </a:txBody>
                  <a:tcPr/>
                </a:tc>
                <a:tc>
                  <a:txBody>
                    <a:bodyPr/>
                    <a:lstStyle/>
                    <a:p>
                      <a:r>
                        <a:rPr lang="en-GB" sz="1400" b="1" dirty="0"/>
                        <a:t>0.6489</a:t>
                      </a:r>
                    </a:p>
                  </a:txBody>
                  <a:tcPr/>
                </a:tc>
                <a:tc>
                  <a:txBody>
                    <a:bodyPr/>
                    <a:lstStyle/>
                    <a:p>
                      <a:r>
                        <a:rPr lang="en-US" sz="1200" dirty="0"/>
                        <a:t>0.6009</a:t>
                      </a:r>
                    </a:p>
                  </a:txBody>
                  <a:tcPr/>
                </a:tc>
                <a:tc>
                  <a:txBody>
                    <a:bodyPr/>
                    <a:lstStyle/>
                    <a:p>
                      <a:r>
                        <a:rPr lang="en-GB" sz="1200" dirty="0"/>
                        <a:t>0.6000</a:t>
                      </a:r>
                    </a:p>
                  </a:txBody>
                  <a:tcPr/>
                </a:tc>
                <a:tc>
                  <a:txBody>
                    <a:bodyPr/>
                    <a:lstStyle/>
                    <a:p>
                      <a:r>
                        <a:rPr lang="en-GB" sz="1200" dirty="0"/>
                        <a:t>0.0349</a:t>
                      </a:r>
                    </a:p>
                  </a:txBody>
                  <a:tcPr/>
                </a:tc>
                <a:tc>
                  <a:txBody>
                    <a:bodyPr/>
                    <a:lstStyle/>
                    <a:p>
                      <a:r>
                        <a:rPr lang="en-GB" sz="1400" b="1" dirty="0"/>
                        <a:t>0.0659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0.7277</a:t>
                      </a:r>
                    </a:p>
                  </a:txBody>
                  <a:tcPr/>
                </a:tc>
                <a:tc>
                  <a:txBody>
                    <a:bodyPr/>
                    <a:lstStyle/>
                    <a:p>
                      <a:r>
                        <a:rPr lang="en-GB" sz="1200" dirty="0"/>
                        <a:t>0.6449</a:t>
                      </a:r>
                    </a:p>
                  </a:txBody>
                  <a:tcPr/>
                </a:tc>
                <a:tc>
                  <a:txBody>
                    <a:bodyPr/>
                    <a:lstStyle/>
                    <a:p>
                      <a:r>
                        <a:rPr lang="en-GB" sz="1200" dirty="0"/>
                        <a:t>0.7753</a:t>
                      </a:r>
                    </a:p>
                  </a:txBody>
                  <a:tcPr/>
                </a:tc>
                <a:tc>
                  <a:txBody>
                    <a:bodyPr/>
                    <a:lstStyle/>
                    <a:p>
                      <a:r>
                        <a:rPr lang="en-GB" sz="1400" b="1" dirty="0"/>
                        <a:t>0.7041</a:t>
                      </a:r>
                    </a:p>
                  </a:txBody>
                  <a:tcPr/>
                </a:tc>
                <a:tc>
                  <a:txBody>
                    <a:bodyPr/>
                    <a:lstStyle/>
                    <a:p>
                      <a:r>
                        <a:rPr lang="en-US" sz="1200" dirty="0"/>
                        <a:t>0.6901</a:t>
                      </a:r>
                    </a:p>
                  </a:txBody>
                  <a:tcPr/>
                </a:tc>
                <a:tc>
                  <a:txBody>
                    <a:bodyPr/>
                    <a:lstStyle/>
                    <a:p>
                      <a:r>
                        <a:rPr lang="en-GB" sz="1200" dirty="0"/>
                        <a:t>0.6250</a:t>
                      </a:r>
                    </a:p>
                  </a:txBody>
                  <a:tcPr/>
                </a:tc>
                <a:tc>
                  <a:txBody>
                    <a:bodyPr/>
                    <a:lstStyle/>
                    <a:p>
                      <a:r>
                        <a:rPr lang="en-GB" sz="1200" dirty="0"/>
                        <a:t>0.5814</a:t>
                      </a:r>
                    </a:p>
                  </a:txBody>
                  <a:tcPr/>
                </a:tc>
                <a:tc>
                  <a:txBody>
                    <a:bodyPr/>
                    <a:lstStyle/>
                    <a:p>
                      <a:r>
                        <a:rPr lang="en-GB" sz="1400" b="1" dirty="0"/>
                        <a:t>0.6024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0.5352</a:t>
                      </a:r>
                    </a:p>
                  </a:txBody>
                  <a:tcPr/>
                </a:tc>
                <a:tc>
                  <a:txBody>
                    <a:bodyPr/>
                    <a:lstStyle/>
                    <a:p>
                      <a:r>
                        <a:rPr lang="en-GB" sz="1200" dirty="0"/>
                        <a:t>0.4667</a:t>
                      </a:r>
                    </a:p>
                  </a:txBody>
                  <a:tcPr/>
                </a:tc>
                <a:tc>
                  <a:txBody>
                    <a:bodyPr/>
                    <a:lstStyle/>
                    <a:p>
                      <a:r>
                        <a:rPr lang="en-GB" sz="1200" dirty="0"/>
                        <a:t>0.7865</a:t>
                      </a:r>
                    </a:p>
                  </a:txBody>
                  <a:tcPr/>
                </a:tc>
                <a:tc>
                  <a:txBody>
                    <a:bodyPr/>
                    <a:lstStyle/>
                    <a:p>
                      <a:r>
                        <a:rPr lang="en-GB" sz="1400" b="1" dirty="0"/>
                        <a:t>0.5858</a:t>
                      </a:r>
                    </a:p>
                  </a:txBody>
                  <a:tcPr/>
                </a:tc>
                <a:tc>
                  <a:txBody>
                    <a:bodyPr/>
                    <a:lstStyle/>
                    <a:p>
                      <a:r>
                        <a:rPr lang="en-US" sz="1200" dirty="0"/>
                        <a:t>0.6338</a:t>
                      </a:r>
                    </a:p>
                  </a:txBody>
                  <a:tcPr/>
                </a:tc>
                <a:tc>
                  <a:txBody>
                    <a:bodyPr/>
                    <a:lstStyle/>
                    <a:p>
                      <a:r>
                        <a:rPr lang="en-GB" sz="1200" dirty="0"/>
                        <a:t>0.5385</a:t>
                      </a:r>
                    </a:p>
                  </a:txBody>
                  <a:tcPr/>
                </a:tc>
                <a:tc>
                  <a:txBody>
                    <a:bodyPr/>
                    <a:lstStyle/>
                    <a:p>
                      <a:r>
                        <a:rPr lang="en-GB" sz="1200" dirty="0"/>
                        <a:t>0.6517</a:t>
                      </a:r>
                    </a:p>
                  </a:txBody>
                  <a:tcPr/>
                </a:tc>
                <a:tc>
                  <a:txBody>
                    <a:bodyPr/>
                    <a:lstStyle/>
                    <a:p>
                      <a:r>
                        <a:rPr lang="en-GB" sz="1400" b="1" dirty="0"/>
                        <a:t>0.5895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0.7512</a:t>
                      </a:r>
                    </a:p>
                  </a:txBody>
                  <a:tcPr/>
                </a:tc>
                <a:tc>
                  <a:txBody>
                    <a:bodyPr/>
                    <a:lstStyle/>
                    <a:p>
                      <a:r>
                        <a:rPr lang="en-GB" sz="1200" dirty="0"/>
                        <a:t>0.6915</a:t>
                      </a:r>
                    </a:p>
                  </a:txBody>
                  <a:tcPr/>
                </a:tc>
                <a:tc>
                  <a:txBody>
                    <a:bodyPr/>
                    <a:lstStyle/>
                    <a:p>
                      <a:r>
                        <a:rPr lang="en-GB" sz="1200" dirty="0"/>
                        <a:t>0.7303</a:t>
                      </a:r>
                    </a:p>
                  </a:txBody>
                  <a:tcPr/>
                </a:tc>
                <a:tc>
                  <a:txBody>
                    <a:bodyPr/>
                    <a:lstStyle/>
                    <a:p>
                      <a:r>
                        <a:rPr lang="en-GB" sz="1400" b="1" dirty="0"/>
                        <a:t>0.7104</a:t>
                      </a:r>
                    </a:p>
                  </a:txBody>
                  <a:tcPr/>
                </a:tc>
                <a:tc>
                  <a:txBody>
                    <a:bodyPr/>
                    <a:lstStyle/>
                    <a:p>
                      <a:r>
                        <a:rPr lang="en-US" sz="1200" dirty="0"/>
                        <a:t>0.7418</a:t>
                      </a:r>
                    </a:p>
                  </a:txBody>
                  <a:tcPr/>
                </a:tc>
                <a:tc>
                  <a:txBody>
                    <a:bodyPr/>
                    <a:lstStyle/>
                    <a:p>
                      <a:r>
                        <a:rPr lang="en-GB" sz="1200" dirty="0"/>
                        <a:t>0.6962</a:t>
                      </a:r>
                    </a:p>
                  </a:txBody>
                  <a:tcPr/>
                </a:tc>
                <a:tc>
                  <a:txBody>
                    <a:bodyPr/>
                    <a:lstStyle/>
                    <a:p>
                      <a:r>
                        <a:rPr lang="en-GB" sz="1200" dirty="0"/>
                        <a:t>0.6395</a:t>
                      </a:r>
                    </a:p>
                  </a:txBody>
                  <a:tcPr/>
                </a:tc>
                <a:tc>
                  <a:txBody>
                    <a:bodyPr/>
                    <a:lstStyle/>
                    <a:p>
                      <a:r>
                        <a:rPr lang="en-GB" sz="1400" b="1" dirty="0"/>
                        <a:t>0.6667</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75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71463733"/>
              </p:ext>
            </p:extLst>
          </p:nvPr>
        </p:nvGraphicFramePr>
        <p:xfrm>
          <a:off x="654704" y="1262002"/>
          <a:ext cx="10985071" cy="5021653"/>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0.5446</a:t>
                      </a:r>
                    </a:p>
                  </a:txBody>
                  <a:tcPr/>
                </a:tc>
                <a:tc>
                  <a:txBody>
                    <a:bodyPr/>
                    <a:lstStyle/>
                    <a:p>
                      <a:r>
                        <a:rPr lang="en-GB" sz="1200" dirty="0"/>
                        <a:t>0.4783</a:t>
                      </a:r>
                    </a:p>
                  </a:txBody>
                  <a:tcPr/>
                </a:tc>
                <a:tc>
                  <a:txBody>
                    <a:bodyPr/>
                    <a:lstStyle/>
                    <a:p>
                      <a:r>
                        <a:rPr lang="en-GB" sz="1200" dirty="0"/>
                        <a:t>0.8556</a:t>
                      </a:r>
                    </a:p>
                  </a:txBody>
                  <a:tcPr/>
                </a:tc>
                <a:tc>
                  <a:txBody>
                    <a:bodyPr/>
                    <a:lstStyle/>
                    <a:p>
                      <a:r>
                        <a:rPr lang="en-GB" sz="1400" b="1" dirty="0"/>
                        <a:t>0.6134</a:t>
                      </a:r>
                    </a:p>
                  </a:txBody>
                  <a:tcPr/>
                </a:tc>
                <a:tc>
                  <a:txBody>
                    <a:bodyPr/>
                    <a:lstStyle/>
                    <a:p>
                      <a:r>
                        <a:rPr lang="en-US" sz="1200" dirty="0"/>
                        <a:t>0.6385</a:t>
                      </a:r>
                    </a:p>
                  </a:txBody>
                  <a:tcPr/>
                </a:tc>
                <a:tc>
                  <a:txBody>
                    <a:bodyPr/>
                    <a:lstStyle/>
                    <a:p>
                      <a:r>
                        <a:rPr lang="en-GB" sz="1200" dirty="0"/>
                        <a:t>1.0000</a:t>
                      </a:r>
                    </a:p>
                  </a:txBody>
                  <a:tcPr/>
                </a:tc>
                <a:tc>
                  <a:txBody>
                    <a:bodyPr/>
                    <a:lstStyle/>
                    <a:p>
                      <a:r>
                        <a:rPr lang="en-GB" sz="1200" dirty="0"/>
                        <a:t>0.0833</a:t>
                      </a:r>
                    </a:p>
                  </a:txBody>
                  <a:tcPr/>
                </a:tc>
                <a:tc>
                  <a:txBody>
                    <a:bodyPr/>
                    <a:lstStyle/>
                    <a:p>
                      <a:r>
                        <a:rPr lang="en-GB" sz="1400" b="1" dirty="0"/>
                        <a:t>0.1539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0.5775</a:t>
                      </a:r>
                    </a:p>
                  </a:txBody>
                  <a:tcPr/>
                </a:tc>
                <a:tc>
                  <a:txBody>
                    <a:bodyPr/>
                    <a:lstStyle/>
                    <a:p>
                      <a:r>
                        <a:rPr lang="en-GB" sz="1200" dirty="0"/>
                        <a:t>0.5000</a:t>
                      </a:r>
                    </a:p>
                  </a:txBody>
                  <a:tcPr/>
                </a:tc>
                <a:tc>
                  <a:txBody>
                    <a:bodyPr/>
                    <a:lstStyle/>
                    <a:p>
                      <a:r>
                        <a:rPr lang="en-GB" sz="1200" dirty="0"/>
                        <a:t>0.4000</a:t>
                      </a:r>
                    </a:p>
                  </a:txBody>
                  <a:tcPr/>
                </a:tc>
                <a:tc>
                  <a:txBody>
                    <a:bodyPr/>
                    <a:lstStyle/>
                    <a:p>
                      <a:r>
                        <a:rPr lang="en-GB" sz="1400" b="1" dirty="0"/>
                        <a:t>0.4444</a:t>
                      </a:r>
                    </a:p>
                  </a:txBody>
                  <a:tcPr/>
                </a:tc>
                <a:tc>
                  <a:txBody>
                    <a:bodyPr/>
                    <a:lstStyle/>
                    <a:p>
                      <a:r>
                        <a:rPr lang="en-US" sz="1200" dirty="0"/>
                        <a:t>0.6197</a:t>
                      </a:r>
                    </a:p>
                  </a:txBody>
                  <a:tcPr/>
                </a:tc>
                <a:tc>
                  <a:txBody>
                    <a:bodyPr/>
                    <a:lstStyle/>
                    <a:p>
                      <a:r>
                        <a:rPr lang="en-GB" sz="1200" dirty="0"/>
                        <a:t>0.5195</a:t>
                      </a:r>
                    </a:p>
                  </a:txBody>
                  <a:tcPr/>
                </a:tc>
                <a:tc>
                  <a:txBody>
                    <a:bodyPr/>
                    <a:lstStyle/>
                    <a:p>
                      <a:r>
                        <a:rPr lang="en-GB" sz="1200" dirty="0"/>
                        <a:t>0.4762</a:t>
                      </a:r>
                    </a:p>
                  </a:txBody>
                  <a:tcPr/>
                </a:tc>
                <a:tc>
                  <a:txBody>
                    <a:bodyPr/>
                    <a:lstStyle/>
                    <a:p>
                      <a:r>
                        <a:rPr lang="en-GB" sz="1400" b="1" dirty="0"/>
                        <a:t>0.4969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0.6761</a:t>
                      </a:r>
                    </a:p>
                  </a:txBody>
                  <a:tcPr/>
                </a:tc>
                <a:tc>
                  <a:txBody>
                    <a:bodyPr/>
                    <a:lstStyle/>
                    <a:p>
                      <a:r>
                        <a:rPr lang="en-GB" sz="1200" dirty="0"/>
                        <a:t>0.5929</a:t>
                      </a:r>
                    </a:p>
                  </a:txBody>
                  <a:tcPr/>
                </a:tc>
                <a:tc>
                  <a:txBody>
                    <a:bodyPr/>
                    <a:lstStyle/>
                    <a:p>
                      <a:r>
                        <a:rPr lang="en-GB" sz="1200" dirty="0"/>
                        <a:t>0.7444</a:t>
                      </a:r>
                    </a:p>
                  </a:txBody>
                  <a:tcPr/>
                </a:tc>
                <a:tc>
                  <a:txBody>
                    <a:bodyPr/>
                    <a:lstStyle/>
                    <a:p>
                      <a:r>
                        <a:rPr lang="en-GB" sz="1400" b="1" dirty="0"/>
                        <a:t>0.6601</a:t>
                      </a:r>
                    </a:p>
                  </a:txBody>
                  <a:tcPr/>
                </a:tc>
                <a:tc>
                  <a:txBody>
                    <a:bodyPr/>
                    <a:lstStyle/>
                    <a:p>
                      <a:r>
                        <a:rPr lang="en-US" sz="1200" dirty="0"/>
                        <a:t>0.6761</a:t>
                      </a:r>
                    </a:p>
                  </a:txBody>
                  <a:tcPr/>
                </a:tc>
                <a:tc>
                  <a:txBody>
                    <a:bodyPr/>
                    <a:lstStyle/>
                    <a:p>
                      <a:r>
                        <a:rPr lang="en-GB" sz="1200" dirty="0"/>
                        <a:t>0.7027</a:t>
                      </a:r>
                    </a:p>
                  </a:txBody>
                  <a:tcPr/>
                </a:tc>
                <a:tc>
                  <a:txBody>
                    <a:bodyPr/>
                    <a:lstStyle/>
                    <a:p>
                      <a:r>
                        <a:rPr lang="en-GB" sz="1200" dirty="0"/>
                        <a:t>0.3095</a:t>
                      </a:r>
                    </a:p>
                  </a:txBody>
                  <a:tcPr/>
                </a:tc>
                <a:tc>
                  <a:txBody>
                    <a:bodyPr/>
                    <a:lstStyle/>
                    <a:p>
                      <a:r>
                        <a:rPr lang="en-GB" sz="1400" b="1" dirty="0"/>
                        <a:t>0.4298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0.6620</a:t>
                      </a:r>
                    </a:p>
                  </a:txBody>
                  <a:tcPr/>
                </a:tc>
                <a:tc>
                  <a:txBody>
                    <a:bodyPr/>
                    <a:lstStyle/>
                    <a:p>
                      <a:r>
                        <a:rPr lang="en-GB" sz="1200" dirty="0"/>
                        <a:t>0.6000</a:t>
                      </a:r>
                    </a:p>
                  </a:txBody>
                  <a:tcPr/>
                </a:tc>
                <a:tc>
                  <a:txBody>
                    <a:bodyPr/>
                    <a:lstStyle/>
                    <a:p>
                      <a:r>
                        <a:rPr lang="en-GB" sz="1200" dirty="0"/>
                        <a:t>0.6000</a:t>
                      </a:r>
                    </a:p>
                  </a:txBody>
                  <a:tcPr/>
                </a:tc>
                <a:tc>
                  <a:txBody>
                    <a:bodyPr/>
                    <a:lstStyle/>
                    <a:p>
                      <a:r>
                        <a:rPr lang="en-GB" sz="1400" b="1" dirty="0"/>
                        <a:t>0.6000</a:t>
                      </a:r>
                    </a:p>
                  </a:txBody>
                  <a:tcPr/>
                </a:tc>
                <a:tc>
                  <a:txBody>
                    <a:bodyPr/>
                    <a:lstStyle/>
                    <a:p>
                      <a:r>
                        <a:rPr lang="en-US" sz="1200" dirty="0"/>
                        <a:t>0.7183</a:t>
                      </a:r>
                    </a:p>
                  </a:txBody>
                  <a:tcPr/>
                </a:tc>
                <a:tc>
                  <a:txBody>
                    <a:bodyPr/>
                    <a:lstStyle/>
                    <a:p>
                      <a:r>
                        <a:rPr lang="en-GB" sz="1200" dirty="0"/>
                        <a:t>0.6500</a:t>
                      </a:r>
                    </a:p>
                  </a:txBody>
                  <a:tcPr/>
                </a:tc>
                <a:tc>
                  <a:txBody>
                    <a:bodyPr/>
                    <a:lstStyle/>
                    <a:p>
                      <a:r>
                        <a:rPr lang="en-GB" sz="1200" dirty="0"/>
                        <a:t>0.6191</a:t>
                      </a:r>
                    </a:p>
                  </a:txBody>
                  <a:tcPr/>
                </a:tc>
                <a:tc>
                  <a:txBody>
                    <a:bodyPr/>
                    <a:lstStyle/>
                    <a:p>
                      <a:r>
                        <a:rPr lang="en-GB" sz="1400" b="1" dirty="0"/>
                        <a:t>0.6342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0.6901</a:t>
                      </a:r>
                    </a:p>
                  </a:txBody>
                  <a:tcPr/>
                </a:tc>
                <a:tc>
                  <a:txBody>
                    <a:bodyPr/>
                    <a:lstStyle/>
                    <a:p>
                      <a:r>
                        <a:rPr lang="en-GB" sz="1200" dirty="0"/>
                        <a:t>0.6091</a:t>
                      </a:r>
                    </a:p>
                  </a:txBody>
                  <a:tcPr/>
                </a:tc>
                <a:tc>
                  <a:txBody>
                    <a:bodyPr/>
                    <a:lstStyle/>
                    <a:p>
                      <a:r>
                        <a:rPr lang="en-GB" sz="1200" dirty="0"/>
                        <a:t>0.7444</a:t>
                      </a:r>
                    </a:p>
                  </a:txBody>
                  <a:tcPr/>
                </a:tc>
                <a:tc>
                  <a:txBody>
                    <a:bodyPr/>
                    <a:lstStyle/>
                    <a:p>
                      <a:r>
                        <a:rPr lang="en-GB" sz="1400" b="1" dirty="0"/>
                        <a:t>0.6700</a:t>
                      </a:r>
                    </a:p>
                  </a:txBody>
                  <a:tcPr/>
                </a:tc>
                <a:tc>
                  <a:txBody>
                    <a:bodyPr/>
                    <a:lstStyle/>
                    <a:p>
                      <a:r>
                        <a:rPr lang="en-US" sz="1200" dirty="0"/>
                        <a:t>0.6995</a:t>
                      </a:r>
                    </a:p>
                  </a:txBody>
                  <a:tcPr/>
                </a:tc>
                <a:tc>
                  <a:txBody>
                    <a:bodyPr/>
                    <a:lstStyle/>
                    <a:p>
                      <a:r>
                        <a:rPr lang="en-GB" sz="1200" dirty="0"/>
                        <a:t>0.6471</a:t>
                      </a:r>
                    </a:p>
                  </a:txBody>
                  <a:tcPr/>
                </a:tc>
                <a:tc>
                  <a:txBody>
                    <a:bodyPr/>
                    <a:lstStyle/>
                    <a:p>
                      <a:r>
                        <a:rPr lang="en-GB" sz="1200" dirty="0"/>
                        <a:t>0.5238</a:t>
                      </a:r>
                    </a:p>
                  </a:txBody>
                  <a:tcPr/>
                </a:tc>
                <a:tc>
                  <a:txBody>
                    <a:bodyPr/>
                    <a:lstStyle/>
                    <a:p>
                      <a:r>
                        <a:rPr lang="en-GB" sz="1400" b="1" dirty="0"/>
                        <a:t>0.5790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0.6338</a:t>
                      </a:r>
                    </a:p>
                  </a:txBody>
                  <a:tcPr/>
                </a:tc>
                <a:tc>
                  <a:txBody>
                    <a:bodyPr/>
                    <a:lstStyle/>
                    <a:p>
                      <a:r>
                        <a:rPr lang="en-GB" sz="1200" dirty="0"/>
                        <a:t>0.5698</a:t>
                      </a:r>
                    </a:p>
                  </a:txBody>
                  <a:tcPr/>
                </a:tc>
                <a:tc>
                  <a:txBody>
                    <a:bodyPr/>
                    <a:lstStyle/>
                    <a:p>
                      <a:r>
                        <a:rPr lang="en-GB" sz="1200" dirty="0"/>
                        <a:t>0.5444</a:t>
                      </a:r>
                    </a:p>
                  </a:txBody>
                  <a:tcPr/>
                </a:tc>
                <a:tc>
                  <a:txBody>
                    <a:bodyPr/>
                    <a:lstStyle/>
                    <a:p>
                      <a:r>
                        <a:rPr lang="en-GB" sz="1400" b="1" dirty="0"/>
                        <a:t>0.5568</a:t>
                      </a:r>
                    </a:p>
                  </a:txBody>
                  <a:tcPr/>
                </a:tc>
                <a:tc>
                  <a:txBody>
                    <a:bodyPr/>
                    <a:lstStyle/>
                    <a:p>
                      <a:r>
                        <a:rPr lang="en-US" sz="1200" dirty="0"/>
                        <a:t>0.5775</a:t>
                      </a:r>
                    </a:p>
                  </a:txBody>
                  <a:tcPr/>
                </a:tc>
                <a:tc>
                  <a:txBody>
                    <a:bodyPr/>
                    <a:lstStyle/>
                    <a:p>
                      <a:r>
                        <a:rPr lang="en-GB" sz="1200" dirty="0"/>
                        <a:t>0.4659</a:t>
                      </a:r>
                    </a:p>
                  </a:txBody>
                  <a:tcPr/>
                </a:tc>
                <a:tc>
                  <a:txBody>
                    <a:bodyPr/>
                    <a:lstStyle/>
                    <a:p>
                      <a:r>
                        <a:rPr lang="en-GB" sz="1200" dirty="0"/>
                        <a:t>0.4881</a:t>
                      </a:r>
                    </a:p>
                  </a:txBody>
                  <a:tcPr/>
                </a:tc>
                <a:tc>
                  <a:txBody>
                    <a:bodyPr/>
                    <a:lstStyle/>
                    <a:p>
                      <a:r>
                        <a:rPr lang="en-GB" sz="1400" b="1" dirty="0"/>
                        <a:t>0.4767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0.4272</a:t>
                      </a:r>
                    </a:p>
                  </a:txBody>
                  <a:tcPr/>
                </a:tc>
                <a:tc>
                  <a:txBody>
                    <a:bodyPr/>
                    <a:lstStyle/>
                    <a:p>
                      <a:r>
                        <a:rPr lang="en-GB" sz="1200" dirty="0"/>
                        <a:t>0.4238</a:t>
                      </a:r>
                    </a:p>
                  </a:txBody>
                  <a:tcPr/>
                </a:tc>
                <a:tc>
                  <a:txBody>
                    <a:bodyPr/>
                    <a:lstStyle/>
                    <a:p>
                      <a:r>
                        <a:rPr lang="en-GB" sz="1200" dirty="0"/>
                        <a:t>0.9889</a:t>
                      </a:r>
                    </a:p>
                  </a:txBody>
                  <a:tcPr/>
                </a:tc>
                <a:tc>
                  <a:txBody>
                    <a:bodyPr/>
                    <a:lstStyle/>
                    <a:p>
                      <a:r>
                        <a:rPr lang="en-GB" sz="1400" b="1" dirty="0"/>
                        <a:t>0.5933</a:t>
                      </a:r>
                    </a:p>
                  </a:txBody>
                  <a:tcPr/>
                </a:tc>
                <a:tc>
                  <a:txBody>
                    <a:bodyPr/>
                    <a:lstStyle/>
                    <a:p>
                      <a:r>
                        <a:rPr lang="en-US" sz="1200" dirty="0"/>
                        <a:t>0.6244</a:t>
                      </a:r>
                    </a:p>
                  </a:txBody>
                  <a:tcPr/>
                </a:tc>
                <a:tc>
                  <a:txBody>
                    <a:bodyPr/>
                    <a:lstStyle/>
                    <a:p>
                      <a:r>
                        <a:rPr lang="en-GB" sz="1200" dirty="0"/>
                        <a:t>1.0000</a:t>
                      </a:r>
                    </a:p>
                  </a:txBody>
                  <a:tcPr/>
                </a:tc>
                <a:tc>
                  <a:txBody>
                    <a:bodyPr/>
                    <a:lstStyle/>
                    <a:p>
                      <a:r>
                        <a:rPr lang="en-GB" sz="1200" dirty="0"/>
                        <a:t>0.0476</a:t>
                      </a:r>
                    </a:p>
                  </a:txBody>
                  <a:tcPr/>
                </a:tc>
                <a:tc>
                  <a:txBody>
                    <a:bodyPr/>
                    <a:lstStyle/>
                    <a:p>
                      <a:r>
                        <a:rPr lang="en-GB" sz="1400" b="1" dirty="0"/>
                        <a:t>0.0909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0.6855</a:t>
                      </a:r>
                    </a:p>
                  </a:txBody>
                  <a:tcPr/>
                </a:tc>
                <a:tc>
                  <a:txBody>
                    <a:bodyPr/>
                    <a:lstStyle/>
                    <a:p>
                      <a:r>
                        <a:rPr lang="en-GB" sz="1200" dirty="0"/>
                        <a:t>0.6186</a:t>
                      </a:r>
                    </a:p>
                  </a:txBody>
                  <a:tcPr/>
                </a:tc>
                <a:tc>
                  <a:txBody>
                    <a:bodyPr/>
                    <a:lstStyle/>
                    <a:p>
                      <a:r>
                        <a:rPr lang="en-GB" sz="1200" dirty="0"/>
                        <a:t>0.6667</a:t>
                      </a:r>
                    </a:p>
                  </a:txBody>
                  <a:tcPr/>
                </a:tc>
                <a:tc>
                  <a:txBody>
                    <a:bodyPr/>
                    <a:lstStyle/>
                    <a:p>
                      <a:r>
                        <a:rPr lang="en-GB" sz="1400" b="1" dirty="0"/>
                        <a:t>0.6417</a:t>
                      </a:r>
                    </a:p>
                  </a:txBody>
                  <a:tcPr/>
                </a:tc>
                <a:tc>
                  <a:txBody>
                    <a:bodyPr/>
                    <a:lstStyle/>
                    <a:p>
                      <a:r>
                        <a:rPr lang="en-US" sz="1200" dirty="0"/>
                        <a:t>0.6385</a:t>
                      </a:r>
                    </a:p>
                  </a:txBody>
                  <a:tcPr/>
                </a:tc>
                <a:tc>
                  <a:txBody>
                    <a:bodyPr/>
                    <a:lstStyle/>
                    <a:p>
                      <a:r>
                        <a:rPr lang="en-GB" sz="1200" dirty="0"/>
                        <a:t>0.5412</a:t>
                      </a:r>
                    </a:p>
                  </a:txBody>
                  <a:tcPr/>
                </a:tc>
                <a:tc>
                  <a:txBody>
                    <a:bodyPr/>
                    <a:lstStyle/>
                    <a:p>
                      <a:r>
                        <a:rPr lang="en-GB" sz="1200" dirty="0"/>
                        <a:t>0.5476</a:t>
                      </a:r>
                    </a:p>
                  </a:txBody>
                  <a:tcPr/>
                </a:tc>
                <a:tc>
                  <a:txBody>
                    <a:bodyPr/>
                    <a:lstStyle/>
                    <a:p>
                      <a:r>
                        <a:rPr lang="en-GB" sz="1400" b="1" dirty="0"/>
                        <a:t>0.5444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0.5493</a:t>
                      </a:r>
                    </a:p>
                  </a:txBody>
                  <a:tcPr/>
                </a:tc>
                <a:tc>
                  <a:txBody>
                    <a:bodyPr/>
                    <a:lstStyle/>
                    <a:p>
                      <a:r>
                        <a:rPr lang="en-GB" sz="1200" dirty="0"/>
                        <a:t>0.4779</a:t>
                      </a:r>
                    </a:p>
                  </a:txBody>
                  <a:tcPr/>
                </a:tc>
                <a:tc>
                  <a:txBody>
                    <a:bodyPr/>
                    <a:lstStyle/>
                    <a:p>
                      <a:r>
                        <a:rPr lang="en-GB" sz="1200" dirty="0"/>
                        <a:t>0.7222</a:t>
                      </a:r>
                    </a:p>
                  </a:txBody>
                  <a:tcPr/>
                </a:tc>
                <a:tc>
                  <a:txBody>
                    <a:bodyPr/>
                    <a:lstStyle/>
                    <a:p>
                      <a:r>
                        <a:rPr lang="en-GB" sz="1400" b="1" dirty="0"/>
                        <a:t>0.5752</a:t>
                      </a:r>
                    </a:p>
                  </a:txBody>
                  <a:tcPr/>
                </a:tc>
                <a:tc>
                  <a:txBody>
                    <a:bodyPr/>
                    <a:lstStyle/>
                    <a:p>
                      <a:r>
                        <a:rPr lang="en-US" sz="1200" dirty="0"/>
                        <a:t>0.6103</a:t>
                      </a:r>
                    </a:p>
                  </a:txBody>
                  <a:tcPr/>
                </a:tc>
                <a:tc>
                  <a:txBody>
                    <a:bodyPr/>
                    <a:lstStyle/>
                    <a:p>
                      <a:r>
                        <a:rPr lang="en-GB" sz="1200" dirty="0"/>
                        <a:t>0.5050</a:t>
                      </a:r>
                    </a:p>
                  </a:txBody>
                  <a:tcPr/>
                </a:tc>
                <a:tc>
                  <a:txBody>
                    <a:bodyPr/>
                    <a:lstStyle/>
                    <a:p>
                      <a:r>
                        <a:rPr lang="en-GB" sz="1200" dirty="0"/>
                        <a:t>0.6071</a:t>
                      </a:r>
                    </a:p>
                  </a:txBody>
                  <a:tcPr/>
                </a:tc>
                <a:tc>
                  <a:txBody>
                    <a:bodyPr/>
                    <a:lstStyle/>
                    <a:p>
                      <a:r>
                        <a:rPr lang="en-GB" sz="1400" b="1" dirty="0"/>
                        <a:t>0.5514</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(300)</a:t>
                      </a:r>
                    </a:p>
                  </a:txBody>
                  <a:tcPr/>
                </a:tc>
                <a:tc>
                  <a:txBody>
                    <a:bodyPr/>
                    <a:lstStyle/>
                    <a:p>
                      <a:r>
                        <a:rPr lang="en-GB" sz="1200" dirty="0"/>
                        <a:t>0.7277</a:t>
                      </a:r>
                    </a:p>
                  </a:txBody>
                  <a:tcPr/>
                </a:tc>
                <a:tc>
                  <a:txBody>
                    <a:bodyPr/>
                    <a:lstStyle/>
                    <a:p>
                      <a:r>
                        <a:rPr lang="en-GB" sz="1200" dirty="0"/>
                        <a:t>0.6702</a:t>
                      </a:r>
                    </a:p>
                  </a:txBody>
                  <a:tcPr/>
                </a:tc>
                <a:tc>
                  <a:txBody>
                    <a:bodyPr/>
                    <a:lstStyle/>
                    <a:p>
                      <a:r>
                        <a:rPr lang="en-GB" sz="1200" dirty="0"/>
                        <a:t>0.7000</a:t>
                      </a:r>
                    </a:p>
                  </a:txBody>
                  <a:tcPr/>
                </a:tc>
                <a:tc>
                  <a:txBody>
                    <a:bodyPr/>
                    <a:lstStyle/>
                    <a:p>
                      <a:r>
                        <a:rPr lang="en-GB" sz="1400" b="1" dirty="0"/>
                        <a:t>0.6848</a:t>
                      </a:r>
                    </a:p>
                  </a:txBody>
                  <a:tcPr/>
                </a:tc>
                <a:tc>
                  <a:txBody>
                    <a:bodyPr/>
                    <a:lstStyle/>
                    <a:p>
                      <a:r>
                        <a:rPr lang="en-US" sz="1200" dirty="0"/>
                        <a:t>0.6901</a:t>
                      </a:r>
                    </a:p>
                  </a:txBody>
                  <a:tcPr/>
                </a:tc>
                <a:tc>
                  <a:txBody>
                    <a:bodyPr/>
                    <a:lstStyle/>
                    <a:p>
                      <a:r>
                        <a:rPr lang="en-GB" sz="1200" dirty="0"/>
                        <a:t>0.6125</a:t>
                      </a:r>
                    </a:p>
                  </a:txBody>
                  <a:tcPr/>
                </a:tc>
                <a:tc>
                  <a:txBody>
                    <a:bodyPr/>
                    <a:lstStyle/>
                    <a:p>
                      <a:r>
                        <a:rPr lang="en-GB" sz="1200" dirty="0"/>
                        <a:t>0.5833</a:t>
                      </a:r>
                    </a:p>
                  </a:txBody>
                  <a:tcPr/>
                </a:tc>
                <a:tc>
                  <a:txBody>
                    <a:bodyPr/>
                    <a:lstStyle/>
                    <a:p>
                      <a:r>
                        <a:rPr lang="en-GB" sz="1400" b="1" dirty="0"/>
                        <a:t>0.5976</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7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3BF1-D040-4E44-BEC2-3E105DF0E770}"/>
              </a:ext>
            </a:extLst>
          </p:cNvPr>
          <p:cNvSpPr>
            <a:spLocks noGrp="1"/>
          </p:cNvSpPr>
          <p:nvPr>
            <p:ph type="title"/>
          </p:nvPr>
        </p:nvSpPr>
        <p:spPr/>
        <p:txBody>
          <a:bodyPr/>
          <a:lstStyle/>
          <a:p>
            <a:r>
              <a:rPr lang="en-GB" dirty="0"/>
              <a:t>Research questions</a:t>
            </a:r>
          </a:p>
        </p:txBody>
      </p:sp>
      <p:sp>
        <p:nvSpPr>
          <p:cNvPr id="3" name="Content Placeholder 2">
            <a:extLst>
              <a:ext uri="{FF2B5EF4-FFF2-40B4-BE49-F238E27FC236}">
                <a16:creationId xmlns:a16="http://schemas.microsoft.com/office/drawing/2014/main" id="{6974A214-F35A-FA4A-8D9A-B07D30C10AB5}"/>
              </a:ext>
            </a:extLst>
          </p:cNvPr>
          <p:cNvSpPr>
            <a:spLocks noGrp="1"/>
          </p:cNvSpPr>
          <p:nvPr>
            <p:ph idx="1"/>
          </p:nvPr>
        </p:nvSpPr>
        <p:spPr/>
        <p:txBody>
          <a:bodyPr/>
          <a:lstStyle/>
          <a:p>
            <a:r>
              <a:rPr lang="en-GB" dirty="0"/>
              <a:t>What makes a good dataset for a task of this nature?</a:t>
            </a:r>
          </a:p>
          <a:p>
            <a:r>
              <a:rPr lang="en-GB" dirty="0"/>
              <a:t>How can we enhance these datasets to ensure high performance of our predictive models?</a:t>
            </a:r>
          </a:p>
          <a:p>
            <a:r>
              <a:rPr lang="en-GB" dirty="0"/>
              <a:t>Which Deep Learning architectures give the best results on our dataset for the classification of messages as cyberbullying? Why?</a:t>
            </a:r>
          </a:p>
          <a:p>
            <a:r>
              <a:rPr lang="en-GB" dirty="0"/>
              <a:t>Can this model generalise to other datasets and show high performance there?</a:t>
            </a:r>
          </a:p>
        </p:txBody>
      </p:sp>
    </p:spTree>
    <p:extLst>
      <p:ext uri="{BB962C8B-B14F-4D97-AF65-F5344CB8AC3E}">
        <p14:creationId xmlns:p14="http://schemas.microsoft.com/office/powerpoint/2010/main" val="3487452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211B-7F8F-0849-8F8C-7478EC554633}"/>
              </a:ext>
            </a:extLst>
          </p:cNvPr>
          <p:cNvSpPr>
            <a:spLocks noGrp="1"/>
          </p:cNvSpPr>
          <p:nvPr>
            <p:ph type="title"/>
          </p:nvPr>
        </p:nvSpPr>
        <p:spPr/>
        <p:txBody>
          <a:bodyPr/>
          <a:lstStyle/>
          <a:p>
            <a:r>
              <a:rPr lang="en-US" dirty="0"/>
              <a:t>Challenges - revisited</a:t>
            </a:r>
          </a:p>
        </p:txBody>
      </p:sp>
      <p:sp>
        <p:nvSpPr>
          <p:cNvPr id="3" name="Content Placeholder 2">
            <a:extLst>
              <a:ext uri="{FF2B5EF4-FFF2-40B4-BE49-F238E27FC236}">
                <a16:creationId xmlns:a16="http://schemas.microsoft.com/office/drawing/2014/main" id="{E7C8A597-34AC-C740-9997-460D8DC234E0}"/>
              </a:ext>
            </a:extLst>
          </p:cNvPr>
          <p:cNvSpPr>
            <a:spLocks noGrp="1"/>
          </p:cNvSpPr>
          <p:nvPr>
            <p:ph idx="1"/>
          </p:nvPr>
        </p:nvSpPr>
        <p:spPr/>
        <p:txBody>
          <a:bodyPr>
            <a:normAutofit fontScale="92500" lnSpcReduction="20000"/>
          </a:bodyPr>
          <a:lstStyle/>
          <a:p>
            <a:r>
              <a:rPr lang="en-US" dirty="0"/>
              <a:t>We can see – in almost all cases repeating positive examples increases performance (F1). However, performance is still not great, and accuracy is quite low still.</a:t>
            </a:r>
          </a:p>
          <a:p>
            <a:pPr marL="0" indent="0">
              <a:buNone/>
            </a:pPr>
            <a:endParaRPr lang="en-US" dirty="0"/>
          </a:p>
          <a:p>
            <a:r>
              <a:rPr lang="en-US" dirty="0"/>
              <a:t>All of these methods for representing text are extremely sparse.</a:t>
            </a:r>
          </a:p>
          <a:p>
            <a:r>
              <a:rPr lang="en-US" dirty="0"/>
              <a:t>See: Curse of Dimensionality</a:t>
            </a:r>
          </a:p>
          <a:p>
            <a:pPr marL="0" indent="0">
              <a:buNone/>
            </a:pPr>
            <a:endParaRPr lang="en-US" dirty="0"/>
          </a:p>
          <a:p>
            <a:r>
              <a:rPr lang="en-US" dirty="0"/>
              <a:t>Solution: Consider ways of representing the text that are much less sparse. </a:t>
            </a:r>
          </a:p>
          <a:p>
            <a:r>
              <a:rPr lang="en-US" dirty="0"/>
              <a:t>E.g. class all naughty words as severity 100,200,300,400 and 500. Then, count the occurrence of these words.</a:t>
            </a:r>
          </a:p>
          <a:p>
            <a:r>
              <a:rPr lang="en-US" dirty="0"/>
              <a:t>NUM, NORM, SUM, TOTAL – as seen in Reynolds (2011)</a:t>
            </a:r>
          </a:p>
        </p:txBody>
      </p:sp>
    </p:spTree>
    <p:extLst>
      <p:ext uri="{BB962C8B-B14F-4D97-AF65-F5344CB8AC3E}">
        <p14:creationId xmlns:p14="http://schemas.microsoft.com/office/powerpoint/2010/main" val="4032161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F902-3F85-7A48-892B-9237B7186244}"/>
              </a:ext>
            </a:extLst>
          </p:cNvPr>
          <p:cNvSpPr>
            <a:spLocks noGrp="1"/>
          </p:cNvSpPr>
          <p:nvPr>
            <p:ph type="title"/>
          </p:nvPr>
        </p:nvSpPr>
        <p:spPr/>
        <p:txBody>
          <a:bodyPr/>
          <a:lstStyle/>
          <a:p>
            <a:r>
              <a:rPr lang="en-GB" dirty="0"/>
              <a:t>ML Results (8) – Confusion Matrix  </a:t>
            </a:r>
          </a:p>
        </p:txBody>
      </p:sp>
      <p:sp>
        <p:nvSpPr>
          <p:cNvPr id="3" name="Content Placeholder 2">
            <a:extLst>
              <a:ext uri="{FF2B5EF4-FFF2-40B4-BE49-F238E27FC236}">
                <a16:creationId xmlns:a16="http://schemas.microsoft.com/office/drawing/2014/main" id="{DD602C43-ADA0-F049-9F19-94BFFB499ED9}"/>
              </a:ext>
            </a:extLst>
          </p:cNvPr>
          <p:cNvSpPr>
            <a:spLocks noGrp="1"/>
          </p:cNvSpPr>
          <p:nvPr>
            <p:ph idx="1"/>
          </p:nvPr>
        </p:nvSpPr>
        <p:spPr/>
        <p:txBody>
          <a:bodyPr/>
          <a:lstStyle/>
          <a:p>
            <a:r>
              <a:rPr lang="en-GB" dirty="0"/>
              <a:t>GBC (300) on TF with repeated positives (x2)</a:t>
            </a:r>
          </a:p>
          <a:p>
            <a:pPr lvl="1"/>
            <a:r>
              <a:rPr lang="en-GB" dirty="0"/>
              <a:t>Accuracy 	0.8294</a:t>
            </a:r>
          </a:p>
          <a:p>
            <a:pPr lvl="1"/>
            <a:r>
              <a:rPr lang="en-GB" dirty="0"/>
              <a:t>F1 score		0.7978</a:t>
            </a:r>
          </a:p>
        </p:txBody>
      </p:sp>
      <p:pic>
        <p:nvPicPr>
          <p:cNvPr id="4" name="Picture 3">
            <a:extLst>
              <a:ext uri="{FF2B5EF4-FFF2-40B4-BE49-F238E27FC236}">
                <a16:creationId xmlns:a16="http://schemas.microsoft.com/office/drawing/2014/main" id="{3D9ED7F4-8BB1-044D-82E0-D58E33475FA8}"/>
              </a:ext>
            </a:extLst>
          </p:cNvPr>
          <p:cNvPicPr>
            <a:picLocks noChangeAspect="1"/>
          </p:cNvPicPr>
          <p:nvPr/>
        </p:nvPicPr>
        <p:blipFill>
          <a:blip r:embed="rId2"/>
          <a:stretch>
            <a:fillRect/>
          </a:stretch>
        </p:blipFill>
        <p:spPr>
          <a:xfrm>
            <a:off x="7378699" y="2762250"/>
            <a:ext cx="1974273" cy="857250"/>
          </a:xfrm>
          <a:prstGeom prst="rect">
            <a:avLst/>
          </a:prstGeom>
        </p:spPr>
      </p:pic>
    </p:spTree>
    <p:extLst>
      <p:ext uri="{BB962C8B-B14F-4D97-AF65-F5344CB8AC3E}">
        <p14:creationId xmlns:p14="http://schemas.microsoft.com/office/powerpoint/2010/main" val="338913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Reddit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(69523 examples)</a:t>
            </a:r>
          </a:p>
        </p:txBody>
      </p:sp>
    </p:spTree>
    <p:extLst>
      <p:ext uri="{BB962C8B-B14F-4D97-AF65-F5344CB8AC3E}">
        <p14:creationId xmlns:p14="http://schemas.microsoft.com/office/powerpoint/2010/main" val="211478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103284917"/>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3101859">
                  <a:extLst>
                    <a:ext uri="{9D8B030D-6E8A-4147-A177-3AD203B41FA5}">
                      <a16:colId xmlns:a16="http://schemas.microsoft.com/office/drawing/2014/main" val="3581206579"/>
                    </a:ext>
                  </a:extLst>
                </a:gridCol>
                <a:gridCol w="1574883">
                  <a:extLst>
                    <a:ext uri="{9D8B030D-6E8A-4147-A177-3AD203B41FA5}">
                      <a16:colId xmlns:a16="http://schemas.microsoft.com/office/drawing/2014/main" val="2736018972"/>
                    </a:ext>
                  </a:extLst>
                </a:gridCol>
                <a:gridCol w="1524622">
                  <a:extLst>
                    <a:ext uri="{9D8B030D-6E8A-4147-A177-3AD203B41FA5}">
                      <a16:colId xmlns:a16="http://schemas.microsoft.com/office/drawing/2014/main" val="2872751444"/>
                    </a:ext>
                  </a:extLst>
                </a:gridCol>
              </a:tblGrid>
              <a:tr h="330311">
                <a:tc>
                  <a:txBody>
                    <a:bodyPr/>
                    <a:lstStyle/>
                    <a:p>
                      <a:r>
                        <a:rPr lang="en-GB" sz="1200" dirty="0"/>
                        <a:t>Model (2500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0.5307</a:t>
                      </a:r>
                    </a:p>
                  </a:txBody>
                  <a:tcPr/>
                </a:tc>
                <a:tc>
                  <a:txBody>
                    <a:bodyPr/>
                    <a:lstStyle/>
                    <a:p>
                      <a:r>
                        <a:rPr lang="en-GB" sz="1400" b="1" dirty="0"/>
                        <a:t>0.5278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0.5375</a:t>
                      </a:r>
                    </a:p>
                  </a:txBody>
                  <a:tcPr/>
                </a:tc>
                <a:tc>
                  <a:txBody>
                    <a:bodyPr/>
                    <a:lstStyle/>
                    <a:p>
                      <a:r>
                        <a:rPr lang="en-GB" sz="1400" b="1" dirty="0"/>
                        <a:t>0.5195</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0.6937</a:t>
                      </a:r>
                    </a:p>
                  </a:txBody>
                  <a:tcPr/>
                </a:tc>
                <a:tc>
                  <a:txBody>
                    <a:bodyPr/>
                    <a:lstStyle/>
                    <a:p>
                      <a:r>
                        <a:rPr lang="en-GB" sz="1400" b="1" dirty="0"/>
                        <a:t>0.6833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0.6982</a:t>
                      </a:r>
                    </a:p>
                  </a:txBody>
                  <a:tcPr/>
                </a:tc>
                <a:tc>
                  <a:txBody>
                    <a:bodyPr/>
                    <a:lstStyle/>
                    <a:p>
                      <a:r>
                        <a:rPr lang="en-GB" sz="1400" b="1" dirty="0"/>
                        <a:t>0.6850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0.5725</a:t>
                      </a:r>
                    </a:p>
                  </a:txBody>
                  <a:tcPr/>
                </a:tc>
                <a:tc>
                  <a:txBody>
                    <a:bodyPr/>
                    <a:lstStyle/>
                    <a:p>
                      <a:r>
                        <a:rPr lang="en-GB" sz="1400" b="1" dirty="0"/>
                        <a:t>0.5690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0.6553</a:t>
                      </a:r>
                    </a:p>
                  </a:txBody>
                  <a:tcPr/>
                </a:tc>
                <a:tc>
                  <a:txBody>
                    <a:bodyPr/>
                    <a:lstStyle/>
                    <a:p>
                      <a:r>
                        <a:rPr lang="en-GB" sz="1400" b="1" dirty="0"/>
                        <a:t>0.6490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0.6508</a:t>
                      </a:r>
                    </a:p>
                  </a:txBody>
                  <a:tcPr/>
                </a:tc>
                <a:tc>
                  <a:txBody>
                    <a:bodyPr/>
                    <a:lstStyle/>
                    <a:p>
                      <a:r>
                        <a:rPr lang="en-GB" sz="1400" b="1" dirty="0"/>
                        <a:t>0.6340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0.5753</a:t>
                      </a:r>
                    </a:p>
                  </a:txBody>
                  <a:tcPr/>
                </a:tc>
                <a:tc>
                  <a:txBody>
                    <a:bodyPr/>
                    <a:lstStyle/>
                    <a:p>
                      <a:r>
                        <a:rPr lang="en-GB" sz="1400" b="1" dirty="0"/>
                        <a:t>0.5668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0.6844</a:t>
                      </a:r>
                    </a:p>
                  </a:txBody>
                  <a:tcPr/>
                </a:tc>
                <a:tc>
                  <a:txBody>
                    <a:bodyPr/>
                    <a:lstStyle/>
                    <a:p>
                      <a:r>
                        <a:rPr lang="en-GB" sz="1400" b="1" dirty="0"/>
                        <a:t>0.6684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645824" cy="369332"/>
          </a:xfrm>
          <a:prstGeom prst="rect">
            <a:avLst/>
          </a:prstGeom>
          <a:noFill/>
        </p:spPr>
        <p:txBody>
          <a:bodyPr wrap="none" rtlCol="0">
            <a:spAutoFit/>
          </a:bodyPr>
          <a:lstStyle/>
          <a:p>
            <a:r>
              <a:rPr lang="en-US" dirty="0"/>
              <a:t>Length 50 padding, 50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17546" y="1262001"/>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100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1308976"/>
              </p:ext>
            </p:extLst>
          </p:nvPr>
        </p:nvGraphicFramePr>
        <p:xfrm>
          <a:off x="2365170" y="1262002"/>
          <a:ext cx="6208530" cy="4470039"/>
        </p:xfrm>
        <a:graphic>
          <a:graphicData uri="http://schemas.openxmlformats.org/drawingml/2006/table">
            <a:tbl>
              <a:tblPr firstRow="1" bandRow="1">
                <a:tableStyleId>{5C22544A-7EE6-4342-B048-85BDC9FD1C3A}</a:tableStyleId>
              </a:tblPr>
              <a:tblGrid>
                <a:gridCol w="3105443">
                  <a:extLst>
                    <a:ext uri="{9D8B030D-6E8A-4147-A177-3AD203B41FA5}">
                      <a16:colId xmlns:a16="http://schemas.microsoft.com/office/drawing/2014/main" val="3581206579"/>
                    </a:ext>
                  </a:extLst>
                </a:gridCol>
                <a:gridCol w="1576703">
                  <a:extLst>
                    <a:ext uri="{9D8B030D-6E8A-4147-A177-3AD203B41FA5}">
                      <a16:colId xmlns:a16="http://schemas.microsoft.com/office/drawing/2014/main" val="2736018972"/>
                    </a:ext>
                  </a:extLst>
                </a:gridCol>
                <a:gridCol w="1526384">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0.6608</a:t>
                      </a:r>
                    </a:p>
                  </a:txBody>
                  <a:tcPr/>
                </a:tc>
                <a:tc>
                  <a:txBody>
                    <a:bodyPr/>
                    <a:lstStyle/>
                    <a:p>
                      <a:r>
                        <a:rPr lang="en-GB" sz="1400" b="1" dirty="0"/>
                        <a:t>0.6643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0.6328</a:t>
                      </a:r>
                    </a:p>
                  </a:txBody>
                  <a:tcPr/>
                </a:tc>
                <a:tc>
                  <a:txBody>
                    <a:bodyPr/>
                    <a:lstStyle/>
                    <a:p>
                      <a:r>
                        <a:rPr lang="en-GB" sz="1400" b="1" dirty="0"/>
                        <a:t>0.6826</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0.7305</a:t>
                      </a:r>
                    </a:p>
                  </a:txBody>
                  <a:tcPr/>
                </a:tc>
                <a:tc>
                  <a:txBody>
                    <a:bodyPr/>
                    <a:lstStyle/>
                    <a:p>
                      <a:r>
                        <a:rPr lang="en-GB" sz="1400" b="1" dirty="0"/>
                        <a:t>0.7216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0.7302</a:t>
                      </a:r>
                    </a:p>
                  </a:txBody>
                  <a:tcPr/>
                </a:tc>
                <a:tc>
                  <a:txBody>
                    <a:bodyPr/>
                    <a:lstStyle/>
                    <a:p>
                      <a:r>
                        <a:rPr lang="en-GB" sz="1400" b="1" dirty="0"/>
                        <a:t>0.7147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0.6130</a:t>
                      </a:r>
                    </a:p>
                  </a:txBody>
                  <a:tcPr/>
                </a:tc>
                <a:tc>
                  <a:txBody>
                    <a:bodyPr/>
                    <a:lstStyle/>
                    <a:p>
                      <a:r>
                        <a:rPr lang="en-GB" sz="1400" b="1" dirty="0"/>
                        <a:t>0.6186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0.6887</a:t>
                      </a:r>
                    </a:p>
                  </a:txBody>
                  <a:tcPr/>
                </a:tc>
                <a:tc>
                  <a:txBody>
                    <a:bodyPr/>
                    <a:lstStyle/>
                    <a:p>
                      <a:r>
                        <a:rPr lang="en-GB" sz="1400" b="1" dirty="0"/>
                        <a:t>0.6854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0.7058</a:t>
                      </a:r>
                    </a:p>
                  </a:txBody>
                  <a:tcPr/>
                </a:tc>
                <a:tc>
                  <a:txBody>
                    <a:bodyPr/>
                    <a:lstStyle/>
                    <a:p>
                      <a:r>
                        <a:rPr lang="en-GB" sz="1400" b="1" dirty="0"/>
                        <a:t>0.7054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0.6554</a:t>
                      </a:r>
                    </a:p>
                  </a:txBody>
                  <a:tcPr/>
                </a:tc>
                <a:tc>
                  <a:txBody>
                    <a:bodyPr/>
                    <a:lstStyle/>
                    <a:p>
                      <a:r>
                        <a:rPr lang="en-GB" sz="1400" b="1" dirty="0"/>
                        <a:t>0.6925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0.7301</a:t>
                      </a:r>
                    </a:p>
                  </a:txBody>
                  <a:tcPr/>
                </a:tc>
                <a:tc>
                  <a:txBody>
                    <a:bodyPr/>
                    <a:lstStyle/>
                    <a:p>
                      <a:r>
                        <a:rPr lang="en-GB" sz="1400" b="1" dirty="0"/>
                        <a:t>0.7224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60470"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01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17629132"/>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3069631">
                  <a:extLst>
                    <a:ext uri="{9D8B030D-6E8A-4147-A177-3AD203B41FA5}">
                      <a16:colId xmlns:a16="http://schemas.microsoft.com/office/drawing/2014/main" val="3581206579"/>
                    </a:ext>
                  </a:extLst>
                </a:gridCol>
                <a:gridCol w="1558521">
                  <a:extLst>
                    <a:ext uri="{9D8B030D-6E8A-4147-A177-3AD203B41FA5}">
                      <a16:colId xmlns:a16="http://schemas.microsoft.com/office/drawing/2014/main" val="2736018972"/>
                    </a:ext>
                  </a:extLst>
                </a:gridCol>
                <a:gridCol w="1508781">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0.6945</a:t>
                      </a:r>
                    </a:p>
                  </a:txBody>
                  <a:tcPr/>
                </a:tc>
                <a:tc>
                  <a:txBody>
                    <a:bodyPr/>
                    <a:lstStyle/>
                    <a:p>
                      <a:r>
                        <a:rPr lang="en-US" sz="1400" b="1" dirty="0"/>
                        <a:t>0.6563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0.6631</a:t>
                      </a:r>
                    </a:p>
                  </a:txBody>
                  <a:tcPr/>
                </a:tc>
                <a:tc>
                  <a:txBody>
                    <a:bodyPr/>
                    <a:lstStyle/>
                    <a:p>
                      <a:r>
                        <a:rPr lang="en-GB" sz="1400" b="1" dirty="0"/>
                        <a:t>0.5568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0.7349</a:t>
                      </a:r>
                    </a:p>
                  </a:txBody>
                  <a:tcPr/>
                </a:tc>
                <a:tc>
                  <a:txBody>
                    <a:bodyPr/>
                    <a:lstStyle/>
                    <a:p>
                      <a:r>
                        <a:rPr lang="en-GB" sz="1400" b="1" dirty="0"/>
                        <a:t>0.7288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0.7310</a:t>
                      </a:r>
                    </a:p>
                  </a:txBody>
                  <a:tcPr/>
                </a:tc>
                <a:tc>
                  <a:txBody>
                    <a:bodyPr/>
                    <a:lstStyle/>
                    <a:p>
                      <a:r>
                        <a:rPr lang="en-GB" sz="1400" b="1" dirty="0"/>
                        <a:t>0.7106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0.7387</a:t>
                      </a:r>
                    </a:p>
                  </a:txBody>
                  <a:tcPr/>
                </a:tc>
                <a:tc>
                  <a:txBody>
                    <a:bodyPr/>
                    <a:lstStyle/>
                    <a:p>
                      <a:r>
                        <a:rPr lang="en-GB" sz="1400" b="1" dirty="0"/>
                        <a:t>0.7102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0.6330</a:t>
                      </a:r>
                    </a:p>
                  </a:txBody>
                  <a:tcPr/>
                </a:tc>
                <a:tc>
                  <a:txBody>
                    <a:bodyPr/>
                    <a:lstStyle/>
                    <a:p>
                      <a:r>
                        <a:rPr lang="en-GB" sz="1400" b="1" dirty="0"/>
                        <a:t>0.6292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0.6785</a:t>
                      </a:r>
                    </a:p>
                  </a:txBody>
                  <a:tcPr/>
                </a:tc>
                <a:tc>
                  <a:txBody>
                    <a:bodyPr/>
                    <a:lstStyle/>
                    <a:p>
                      <a:r>
                        <a:rPr lang="en-GB" sz="1400" b="1" dirty="0"/>
                        <a:t>0.6382</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0.6934</a:t>
                      </a:r>
                    </a:p>
                  </a:txBody>
                  <a:tcPr/>
                </a:tc>
                <a:tc>
                  <a:txBody>
                    <a:bodyPr/>
                    <a:lstStyle/>
                    <a:p>
                      <a:r>
                        <a:rPr lang="en-GB" sz="1400" b="1" dirty="0"/>
                        <a:t>0.6684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0.6184</a:t>
                      </a:r>
                    </a:p>
                  </a:txBody>
                  <a:tcPr/>
                </a:tc>
                <a:tc>
                  <a:txBody>
                    <a:bodyPr/>
                    <a:lstStyle/>
                    <a:p>
                      <a:r>
                        <a:rPr lang="en-GB" sz="1400" b="1" dirty="0"/>
                        <a:t>0.5877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0.7004</a:t>
                      </a:r>
                    </a:p>
                  </a:txBody>
                  <a:tcPr/>
                </a:tc>
                <a:tc>
                  <a:txBody>
                    <a:bodyPr/>
                    <a:lstStyle/>
                    <a:p>
                      <a:r>
                        <a:rPr lang="en-GB" sz="1400" b="1" dirty="0"/>
                        <a:t>0.6773</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54211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79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94567315"/>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3090807">
                  <a:extLst>
                    <a:ext uri="{9D8B030D-6E8A-4147-A177-3AD203B41FA5}">
                      <a16:colId xmlns:a16="http://schemas.microsoft.com/office/drawing/2014/main" val="3581206579"/>
                    </a:ext>
                  </a:extLst>
                </a:gridCol>
                <a:gridCol w="1569273">
                  <a:extLst>
                    <a:ext uri="{9D8B030D-6E8A-4147-A177-3AD203B41FA5}">
                      <a16:colId xmlns:a16="http://schemas.microsoft.com/office/drawing/2014/main" val="2736018972"/>
                    </a:ext>
                  </a:extLst>
                </a:gridCol>
                <a:gridCol w="1519189">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0.6891</a:t>
                      </a:r>
                    </a:p>
                  </a:txBody>
                  <a:tcPr/>
                </a:tc>
                <a:tc>
                  <a:txBody>
                    <a:bodyPr/>
                    <a:lstStyle/>
                    <a:p>
                      <a:r>
                        <a:rPr lang="en-GB" sz="1400" b="1" dirty="0"/>
                        <a:t>0.6484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0.7012</a:t>
                      </a:r>
                    </a:p>
                  </a:txBody>
                  <a:tcPr/>
                </a:tc>
                <a:tc>
                  <a:txBody>
                    <a:bodyPr/>
                    <a:lstStyle/>
                    <a:p>
                      <a:r>
                        <a:rPr lang="en-GB" sz="1400" b="1" dirty="0"/>
                        <a:t>0.6946</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0.7351</a:t>
                      </a:r>
                    </a:p>
                  </a:txBody>
                  <a:tcPr/>
                </a:tc>
                <a:tc>
                  <a:txBody>
                    <a:bodyPr/>
                    <a:lstStyle/>
                    <a:p>
                      <a:r>
                        <a:rPr lang="en-GB" sz="1400" b="1" dirty="0"/>
                        <a:t>0.7254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0.7463</a:t>
                      </a:r>
                    </a:p>
                  </a:txBody>
                  <a:tcPr/>
                </a:tc>
                <a:tc>
                  <a:txBody>
                    <a:bodyPr/>
                    <a:lstStyle/>
                    <a:p>
                      <a:r>
                        <a:rPr lang="en-GB" sz="1400" b="1" dirty="0"/>
                        <a:t>0.7332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0.6984</a:t>
                      </a:r>
                    </a:p>
                  </a:txBody>
                  <a:tcPr/>
                </a:tc>
                <a:tc>
                  <a:txBody>
                    <a:bodyPr/>
                    <a:lstStyle/>
                    <a:p>
                      <a:r>
                        <a:rPr lang="en-GB" sz="1400" b="1" dirty="0"/>
                        <a:t>0.6624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0.6315</a:t>
                      </a:r>
                    </a:p>
                  </a:txBody>
                  <a:tcPr/>
                </a:tc>
                <a:tc>
                  <a:txBody>
                    <a:bodyPr/>
                    <a:lstStyle/>
                    <a:p>
                      <a:r>
                        <a:rPr lang="en-GB" sz="1400" b="1" dirty="0"/>
                        <a:t>0.6273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0.6839</a:t>
                      </a:r>
                    </a:p>
                  </a:txBody>
                  <a:tcPr/>
                </a:tc>
                <a:tc>
                  <a:txBody>
                    <a:bodyPr/>
                    <a:lstStyle/>
                    <a:p>
                      <a:r>
                        <a:rPr lang="en-GB" sz="1400" b="1" dirty="0"/>
                        <a:t>0.6405</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0.6978</a:t>
                      </a:r>
                    </a:p>
                  </a:txBody>
                  <a:tcPr/>
                </a:tc>
                <a:tc>
                  <a:txBody>
                    <a:bodyPr/>
                    <a:lstStyle/>
                    <a:p>
                      <a:r>
                        <a:rPr lang="en-GB" sz="1400" b="1" dirty="0"/>
                        <a:t>0.6704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0.6074</a:t>
                      </a:r>
                    </a:p>
                  </a:txBody>
                  <a:tcPr/>
                </a:tc>
                <a:tc>
                  <a:txBody>
                    <a:bodyPr/>
                    <a:lstStyle/>
                    <a:p>
                      <a:r>
                        <a:rPr lang="en-GB" sz="1400" b="1" dirty="0"/>
                        <a:t>0.6196</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0.7026</a:t>
                      </a:r>
                    </a:p>
                  </a:txBody>
                  <a:tcPr/>
                </a:tc>
                <a:tc>
                  <a:txBody>
                    <a:bodyPr/>
                    <a:lstStyle/>
                    <a:p>
                      <a:r>
                        <a:rPr lang="en-GB" sz="1400" b="1" dirty="0"/>
                        <a:t>0.6761</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53180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90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506150015"/>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3040981">
                  <a:extLst>
                    <a:ext uri="{9D8B030D-6E8A-4147-A177-3AD203B41FA5}">
                      <a16:colId xmlns:a16="http://schemas.microsoft.com/office/drawing/2014/main" val="3581206579"/>
                    </a:ext>
                  </a:extLst>
                </a:gridCol>
                <a:gridCol w="1543974">
                  <a:extLst>
                    <a:ext uri="{9D8B030D-6E8A-4147-A177-3AD203B41FA5}">
                      <a16:colId xmlns:a16="http://schemas.microsoft.com/office/drawing/2014/main" val="2736018972"/>
                    </a:ext>
                  </a:extLst>
                </a:gridCol>
                <a:gridCol w="1494699">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0.7004</a:t>
                      </a:r>
                    </a:p>
                  </a:txBody>
                  <a:tcPr/>
                </a:tc>
                <a:tc>
                  <a:txBody>
                    <a:bodyPr/>
                    <a:lstStyle/>
                    <a:p>
                      <a:r>
                        <a:rPr lang="en-GB" sz="1400" b="1" dirty="0"/>
                        <a:t>0.6571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0.7086</a:t>
                      </a:r>
                    </a:p>
                  </a:txBody>
                  <a:tcPr/>
                </a:tc>
                <a:tc>
                  <a:txBody>
                    <a:bodyPr/>
                    <a:lstStyle/>
                    <a:p>
                      <a:r>
                        <a:rPr lang="en-GB" sz="1400" b="1" dirty="0"/>
                        <a:t>0.6897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0.7415</a:t>
                      </a:r>
                    </a:p>
                  </a:txBody>
                  <a:tcPr/>
                </a:tc>
                <a:tc>
                  <a:txBody>
                    <a:bodyPr/>
                    <a:lstStyle/>
                    <a:p>
                      <a:r>
                        <a:rPr lang="en-GB" sz="1400" b="1" dirty="0"/>
                        <a:t>0.7318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0.7590</a:t>
                      </a:r>
                    </a:p>
                  </a:txBody>
                  <a:tcPr/>
                </a:tc>
                <a:tc>
                  <a:txBody>
                    <a:bodyPr/>
                    <a:lstStyle/>
                    <a:p>
                      <a:r>
                        <a:rPr lang="en-GB" sz="1400" b="1" dirty="0"/>
                        <a:t>0.7447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0.7243</a:t>
                      </a:r>
                    </a:p>
                  </a:txBody>
                  <a:tcPr/>
                </a:tc>
                <a:tc>
                  <a:txBody>
                    <a:bodyPr/>
                    <a:lstStyle/>
                    <a:p>
                      <a:r>
                        <a:rPr lang="en-GB" sz="1400" b="1" dirty="0"/>
                        <a:t>0.6806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0.6384</a:t>
                      </a:r>
                    </a:p>
                  </a:txBody>
                  <a:tcPr/>
                </a:tc>
                <a:tc>
                  <a:txBody>
                    <a:bodyPr/>
                    <a:lstStyle/>
                    <a:p>
                      <a:r>
                        <a:rPr lang="en-GB" sz="1400" b="1" dirty="0"/>
                        <a:t>0.6370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0.6958</a:t>
                      </a:r>
                    </a:p>
                  </a:txBody>
                  <a:tcPr/>
                </a:tc>
                <a:tc>
                  <a:txBody>
                    <a:bodyPr/>
                    <a:lstStyle/>
                    <a:p>
                      <a:r>
                        <a:rPr lang="en-GB" sz="1400" b="1" dirty="0"/>
                        <a:t>0.6597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0.6970</a:t>
                      </a:r>
                    </a:p>
                  </a:txBody>
                  <a:tcPr/>
                </a:tc>
                <a:tc>
                  <a:txBody>
                    <a:bodyPr/>
                    <a:lstStyle/>
                    <a:p>
                      <a:r>
                        <a:rPr lang="en-GB" sz="1400" b="1" dirty="0"/>
                        <a:t>0.6658</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0.5588</a:t>
                      </a:r>
                    </a:p>
                  </a:txBody>
                  <a:tcPr/>
                </a:tc>
                <a:tc>
                  <a:txBody>
                    <a:bodyPr/>
                    <a:lstStyle/>
                    <a:p>
                      <a:r>
                        <a:rPr lang="en-GB" sz="1400" b="1" dirty="0"/>
                        <a:t>0.4525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0.7027</a:t>
                      </a:r>
                    </a:p>
                  </a:txBody>
                  <a:tcPr/>
                </a:tc>
                <a:tc>
                  <a:txBody>
                    <a:bodyPr/>
                    <a:lstStyle/>
                    <a:p>
                      <a:r>
                        <a:rPr lang="en-GB" sz="1400" b="1" dirty="0"/>
                        <a:t>0.6743</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523459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108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071882783"/>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3137674">
                  <a:extLst>
                    <a:ext uri="{9D8B030D-6E8A-4147-A177-3AD203B41FA5}">
                      <a16:colId xmlns:a16="http://schemas.microsoft.com/office/drawing/2014/main" val="3581206579"/>
                    </a:ext>
                  </a:extLst>
                </a:gridCol>
                <a:gridCol w="1593068">
                  <a:extLst>
                    <a:ext uri="{9D8B030D-6E8A-4147-A177-3AD203B41FA5}">
                      <a16:colId xmlns:a16="http://schemas.microsoft.com/office/drawing/2014/main" val="2736018972"/>
                    </a:ext>
                  </a:extLst>
                </a:gridCol>
                <a:gridCol w="1542226">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0.5721</a:t>
                      </a:r>
                    </a:p>
                  </a:txBody>
                  <a:tcPr/>
                </a:tc>
                <a:tc>
                  <a:txBody>
                    <a:bodyPr/>
                    <a:lstStyle/>
                    <a:p>
                      <a:r>
                        <a:rPr lang="en-GB" sz="1400" b="1" dirty="0"/>
                        <a:t>0.5327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0.5165</a:t>
                      </a:r>
                    </a:p>
                  </a:txBody>
                  <a:tcPr/>
                </a:tc>
                <a:tc>
                  <a:txBody>
                    <a:bodyPr/>
                    <a:lstStyle/>
                    <a:p>
                      <a:r>
                        <a:rPr lang="en-GB" sz="1400" b="1" dirty="0"/>
                        <a:t>0.1447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0.6631</a:t>
                      </a:r>
                    </a:p>
                  </a:txBody>
                  <a:tcPr/>
                </a:tc>
                <a:tc>
                  <a:txBody>
                    <a:bodyPr/>
                    <a:lstStyle/>
                    <a:p>
                      <a:r>
                        <a:rPr lang="en-GB" sz="1400" b="1" dirty="0"/>
                        <a:t>0.6448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0.6962</a:t>
                      </a:r>
                    </a:p>
                  </a:txBody>
                  <a:tcPr/>
                </a:tc>
                <a:tc>
                  <a:txBody>
                    <a:bodyPr/>
                    <a:lstStyle/>
                    <a:p>
                      <a:r>
                        <a:rPr lang="en-GB" sz="1400" b="1" dirty="0"/>
                        <a:t>0.6719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0.7016</a:t>
                      </a:r>
                    </a:p>
                  </a:txBody>
                  <a:tcPr/>
                </a:tc>
                <a:tc>
                  <a:txBody>
                    <a:bodyPr/>
                    <a:lstStyle/>
                    <a:p>
                      <a:r>
                        <a:rPr lang="en-GB" sz="1400" b="1" dirty="0"/>
                        <a:t>0.6871</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0.5955</a:t>
                      </a:r>
                    </a:p>
                  </a:txBody>
                  <a:tcPr/>
                </a:tc>
                <a:tc>
                  <a:txBody>
                    <a:bodyPr/>
                    <a:lstStyle/>
                    <a:p>
                      <a:r>
                        <a:rPr lang="en-GB" sz="1400" b="1" dirty="0"/>
                        <a:t>0.5971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0.6536</a:t>
                      </a:r>
                    </a:p>
                  </a:txBody>
                  <a:tcPr/>
                </a:tc>
                <a:tc>
                  <a:txBody>
                    <a:bodyPr/>
                    <a:lstStyle/>
                    <a:p>
                      <a:r>
                        <a:rPr lang="en-GB" sz="1400" b="1" dirty="0"/>
                        <a:t>0.6385</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0.6814</a:t>
                      </a:r>
                    </a:p>
                  </a:txBody>
                  <a:tcPr/>
                </a:tc>
                <a:tc>
                  <a:txBody>
                    <a:bodyPr/>
                    <a:lstStyle/>
                    <a:p>
                      <a:r>
                        <a:rPr lang="en-GB" sz="1400" b="1" dirty="0"/>
                        <a:t>0.6715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0.6226</a:t>
                      </a:r>
                    </a:p>
                  </a:txBody>
                  <a:tcPr/>
                </a:tc>
                <a:tc>
                  <a:txBody>
                    <a:bodyPr/>
                    <a:lstStyle/>
                    <a:p>
                      <a:r>
                        <a:rPr lang="en-GB" sz="1400" b="1" dirty="0"/>
                        <a:t>0.5995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0.6862</a:t>
                      </a:r>
                    </a:p>
                  </a:txBody>
                  <a:tcPr/>
                </a:tc>
                <a:tc>
                  <a:txBody>
                    <a:bodyPr/>
                    <a:lstStyle/>
                    <a:p>
                      <a:r>
                        <a:rPr lang="en-GB" sz="1400" b="1" dirty="0"/>
                        <a:t>0.6722</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5394329" y="1147036"/>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704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94978695"/>
              </p:ext>
            </p:extLst>
          </p:nvPr>
        </p:nvGraphicFramePr>
        <p:xfrm>
          <a:off x="2034479" y="1262002"/>
          <a:ext cx="6451962" cy="4894764"/>
        </p:xfrm>
        <a:graphic>
          <a:graphicData uri="http://schemas.openxmlformats.org/drawingml/2006/table">
            <a:tbl>
              <a:tblPr firstRow="1" bandRow="1">
                <a:tableStyleId>{5C22544A-7EE6-4342-B048-85BDC9FD1C3A}</a:tableStyleId>
              </a:tblPr>
              <a:tblGrid>
                <a:gridCol w="3227205">
                  <a:extLst>
                    <a:ext uri="{9D8B030D-6E8A-4147-A177-3AD203B41FA5}">
                      <a16:colId xmlns:a16="http://schemas.microsoft.com/office/drawing/2014/main" val="3581206579"/>
                    </a:ext>
                  </a:extLst>
                </a:gridCol>
                <a:gridCol w="1638525">
                  <a:extLst>
                    <a:ext uri="{9D8B030D-6E8A-4147-A177-3AD203B41FA5}">
                      <a16:colId xmlns:a16="http://schemas.microsoft.com/office/drawing/2014/main" val="2736018972"/>
                    </a:ext>
                  </a:extLst>
                </a:gridCol>
                <a:gridCol w="1586232">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0.6145</a:t>
                      </a:r>
                    </a:p>
                  </a:txBody>
                  <a:tcPr/>
                </a:tc>
                <a:tc>
                  <a:txBody>
                    <a:bodyPr/>
                    <a:lstStyle/>
                    <a:p>
                      <a:r>
                        <a:rPr lang="en-GB" sz="1400" b="1" dirty="0"/>
                        <a:t>0.5525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0.5420</a:t>
                      </a:r>
                    </a:p>
                  </a:txBody>
                  <a:tcPr/>
                </a:tc>
                <a:tc>
                  <a:txBody>
                    <a:bodyPr/>
                    <a:lstStyle/>
                    <a:p>
                      <a:r>
                        <a:rPr lang="en-GB" sz="1400" b="1" dirty="0"/>
                        <a:t>0.3930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0.7048</a:t>
                      </a:r>
                    </a:p>
                  </a:txBody>
                  <a:tcPr/>
                </a:tc>
                <a:tc>
                  <a:txBody>
                    <a:bodyPr/>
                    <a:lstStyle/>
                    <a:p>
                      <a:r>
                        <a:rPr lang="en-GB" sz="1400" b="1" dirty="0"/>
                        <a:t>0.6835</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0.6988</a:t>
                      </a:r>
                    </a:p>
                  </a:txBody>
                  <a:tcPr/>
                </a:tc>
                <a:tc>
                  <a:txBody>
                    <a:bodyPr/>
                    <a:lstStyle/>
                    <a:p>
                      <a:r>
                        <a:rPr lang="en-GB" sz="1400" b="1" dirty="0"/>
                        <a:t>0.6969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0.7093</a:t>
                      </a:r>
                    </a:p>
                  </a:txBody>
                  <a:tcPr/>
                </a:tc>
                <a:tc>
                  <a:txBody>
                    <a:bodyPr/>
                    <a:lstStyle/>
                    <a:p>
                      <a:r>
                        <a:rPr lang="en-GB" sz="1400" b="1" dirty="0"/>
                        <a:t>0.6939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0.6328</a:t>
                      </a:r>
                    </a:p>
                  </a:txBody>
                  <a:tcPr/>
                </a:tc>
                <a:tc>
                  <a:txBody>
                    <a:bodyPr/>
                    <a:lstStyle/>
                    <a:p>
                      <a:r>
                        <a:rPr lang="en-GB" sz="1400" b="1" dirty="0"/>
                        <a:t>0.6347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0.6405</a:t>
                      </a:r>
                    </a:p>
                  </a:txBody>
                  <a:tcPr/>
                </a:tc>
                <a:tc>
                  <a:txBody>
                    <a:bodyPr/>
                    <a:lstStyle/>
                    <a:p>
                      <a:r>
                        <a:rPr lang="en-GB" sz="1400" b="1" dirty="0"/>
                        <a:t>0.5718</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0.6812</a:t>
                      </a:r>
                    </a:p>
                  </a:txBody>
                  <a:tcPr/>
                </a:tc>
                <a:tc>
                  <a:txBody>
                    <a:bodyPr/>
                    <a:lstStyle/>
                    <a:p>
                      <a:r>
                        <a:rPr lang="en-GB" sz="1400" b="1" dirty="0"/>
                        <a:t>0.6686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0.6325</a:t>
                      </a:r>
                    </a:p>
                  </a:txBody>
                  <a:tcPr/>
                </a:tc>
                <a:tc>
                  <a:txBody>
                    <a:bodyPr/>
                    <a:lstStyle/>
                    <a:p>
                      <a:r>
                        <a:rPr lang="en-GB" sz="1400" b="1" dirty="0"/>
                        <a:t>0.5885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0.6878</a:t>
                      </a:r>
                    </a:p>
                  </a:txBody>
                  <a:tcPr/>
                </a:tc>
                <a:tc>
                  <a:txBody>
                    <a:bodyPr/>
                    <a:lstStyle/>
                    <a:p>
                      <a:r>
                        <a:rPr lang="en-GB" sz="1400" b="1" dirty="0"/>
                        <a:t>0.6665</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526046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D310240-D92E-D342-8F95-364697877822}"/>
              </a:ext>
            </a:extLst>
          </p:cNvPr>
          <p:cNvSpPr txBox="1"/>
          <p:nvPr/>
        </p:nvSpPr>
        <p:spPr>
          <a:xfrm>
            <a:off x="675250" y="6391038"/>
            <a:ext cx="5808963" cy="369332"/>
          </a:xfrm>
          <a:prstGeom prst="rect">
            <a:avLst/>
          </a:prstGeom>
          <a:noFill/>
        </p:spPr>
        <p:txBody>
          <a:bodyPr wrap="none" rtlCol="0">
            <a:spAutoFit/>
          </a:bodyPr>
          <a:lstStyle/>
          <a:p>
            <a:r>
              <a:rPr lang="en-GB" dirty="0"/>
              <a:t>Trained on only 20000 examples, due to memory limitations</a:t>
            </a:r>
          </a:p>
        </p:txBody>
      </p:sp>
    </p:spTree>
    <p:extLst>
      <p:ext uri="{BB962C8B-B14F-4D97-AF65-F5344CB8AC3E}">
        <p14:creationId xmlns:p14="http://schemas.microsoft.com/office/powerpoint/2010/main" val="294234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33A50-7FD4-284D-B9A3-471020BCAA5D}"/>
              </a:ext>
            </a:extLst>
          </p:cNvPr>
          <p:cNvSpPr>
            <a:spLocks noGrp="1"/>
          </p:cNvSpPr>
          <p:nvPr>
            <p:ph type="ctrTitle"/>
          </p:nvPr>
        </p:nvSpPr>
        <p:spPr/>
        <p:txBody>
          <a:bodyPr/>
          <a:lstStyle/>
          <a:p>
            <a:r>
              <a:rPr lang="en-US" dirty="0"/>
              <a:t>Searching for a Dataset</a:t>
            </a:r>
          </a:p>
        </p:txBody>
      </p:sp>
    </p:spTree>
    <p:extLst>
      <p:ext uri="{BB962C8B-B14F-4D97-AF65-F5344CB8AC3E}">
        <p14:creationId xmlns:p14="http://schemas.microsoft.com/office/powerpoint/2010/main" val="63813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EBA3-0193-5249-905E-044DEBEA07E7}"/>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11697F29-C6EB-864C-A3E9-647BAFCB8C97}"/>
              </a:ext>
            </a:extLst>
          </p:cNvPr>
          <p:cNvSpPr>
            <a:spLocks noGrp="1"/>
          </p:cNvSpPr>
          <p:nvPr>
            <p:ph idx="1"/>
          </p:nvPr>
        </p:nvSpPr>
        <p:spPr/>
        <p:txBody>
          <a:bodyPr/>
          <a:lstStyle/>
          <a:p>
            <a:r>
              <a:rPr lang="en-GB" dirty="0"/>
              <a:t>Log. Reg. on TF-IDF </a:t>
            </a:r>
          </a:p>
          <a:p>
            <a:pPr lvl="1"/>
            <a:r>
              <a:rPr lang="en-GB" dirty="0"/>
              <a:t>Accuracy		0.7564</a:t>
            </a:r>
          </a:p>
          <a:p>
            <a:pPr lvl="1"/>
            <a:r>
              <a:rPr lang="en-GB" dirty="0"/>
              <a:t>F1 score		0.7450</a:t>
            </a:r>
          </a:p>
        </p:txBody>
      </p:sp>
      <p:pic>
        <p:nvPicPr>
          <p:cNvPr id="5" name="Picture 4">
            <a:extLst>
              <a:ext uri="{FF2B5EF4-FFF2-40B4-BE49-F238E27FC236}">
                <a16:creationId xmlns:a16="http://schemas.microsoft.com/office/drawing/2014/main" id="{0FCD624A-FEB8-9646-AA39-93D7E71E3588}"/>
              </a:ext>
            </a:extLst>
          </p:cNvPr>
          <p:cNvPicPr>
            <a:picLocks noChangeAspect="1"/>
          </p:cNvPicPr>
          <p:nvPr/>
        </p:nvPicPr>
        <p:blipFill rotWithShape="1">
          <a:blip r:embed="rId2"/>
          <a:srcRect t="2859"/>
          <a:stretch/>
        </p:blipFill>
        <p:spPr>
          <a:xfrm>
            <a:off x="6213895" y="1825625"/>
            <a:ext cx="3469931" cy="1325563"/>
          </a:xfrm>
          <a:prstGeom prst="rect">
            <a:avLst/>
          </a:prstGeom>
        </p:spPr>
      </p:pic>
    </p:spTree>
    <p:extLst>
      <p:ext uri="{BB962C8B-B14F-4D97-AF65-F5344CB8AC3E}">
        <p14:creationId xmlns:p14="http://schemas.microsoft.com/office/powerpoint/2010/main" val="3145102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Twitter_big_2class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(16000 examples – 2 classes)</a:t>
            </a:r>
          </a:p>
        </p:txBody>
      </p:sp>
    </p:spTree>
    <p:extLst>
      <p:ext uri="{BB962C8B-B14F-4D97-AF65-F5344CB8AC3E}">
        <p14:creationId xmlns:p14="http://schemas.microsoft.com/office/powerpoint/2010/main" val="1549666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77842755"/>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3101859">
                  <a:extLst>
                    <a:ext uri="{9D8B030D-6E8A-4147-A177-3AD203B41FA5}">
                      <a16:colId xmlns:a16="http://schemas.microsoft.com/office/drawing/2014/main" val="3581206579"/>
                    </a:ext>
                  </a:extLst>
                </a:gridCol>
                <a:gridCol w="1574883">
                  <a:extLst>
                    <a:ext uri="{9D8B030D-6E8A-4147-A177-3AD203B41FA5}">
                      <a16:colId xmlns:a16="http://schemas.microsoft.com/office/drawing/2014/main" val="2736018972"/>
                    </a:ext>
                  </a:extLst>
                </a:gridCol>
                <a:gridCol w="1524622">
                  <a:extLst>
                    <a:ext uri="{9D8B030D-6E8A-4147-A177-3AD203B41FA5}">
                      <a16:colId xmlns:a16="http://schemas.microsoft.com/office/drawing/2014/main" val="2872751444"/>
                    </a:ext>
                  </a:extLst>
                </a:gridCol>
              </a:tblGrid>
              <a:tr h="330311">
                <a:tc>
                  <a:txBody>
                    <a:bodyPr/>
                    <a:lstStyle/>
                    <a:p>
                      <a:r>
                        <a:rPr lang="en-GB" sz="1200" dirty="0"/>
                        <a:t>Model (9600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0.5805</a:t>
                      </a:r>
                    </a:p>
                  </a:txBody>
                  <a:tcPr/>
                </a:tc>
                <a:tc>
                  <a:txBody>
                    <a:bodyPr/>
                    <a:lstStyle/>
                    <a:p>
                      <a:r>
                        <a:rPr lang="en-GB" sz="1400" dirty="0"/>
                        <a:t>0.4706</a:t>
                      </a:r>
                      <a:endParaRPr lang="en-GB" sz="1400" b="1" dirty="0"/>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0.3209</a:t>
                      </a:r>
                    </a:p>
                  </a:txBody>
                  <a:tcPr/>
                </a:tc>
                <a:tc>
                  <a:txBody>
                    <a:bodyPr/>
                    <a:lstStyle/>
                    <a:p>
                      <a:r>
                        <a:rPr lang="en-GB" sz="1400" b="1" dirty="0"/>
                        <a:t>0.4853</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0.7001</a:t>
                      </a:r>
                    </a:p>
                  </a:txBody>
                  <a:tcPr/>
                </a:tc>
                <a:tc>
                  <a:txBody>
                    <a:bodyPr/>
                    <a:lstStyle/>
                    <a:p>
                      <a:r>
                        <a:rPr lang="en-GB" sz="1400" b="1" dirty="0"/>
                        <a:t>0.5068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0.7429</a:t>
                      </a:r>
                    </a:p>
                  </a:txBody>
                  <a:tcPr/>
                </a:tc>
                <a:tc>
                  <a:txBody>
                    <a:bodyPr/>
                    <a:lstStyle/>
                    <a:p>
                      <a:r>
                        <a:rPr lang="en-GB" sz="1400" b="1" dirty="0"/>
                        <a:t>0.5331</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0.6471</a:t>
                      </a:r>
                    </a:p>
                  </a:txBody>
                  <a:tcPr/>
                </a:tc>
                <a:tc>
                  <a:txBody>
                    <a:bodyPr/>
                    <a:lstStyle/>
                    <a:p>
                      <a:r>
                        <a:rPr lang="en-GB" sz="1400" b="1" dirty="0"/>
                        <a:t>0.4482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0.6874</a:t>
                      </a:r>
                    </a:p>
                  </a:txBody>
                  <a:tcPr/>
                </a:tc>
                <a:tc>
                  <a:txBody>
                    <a:bodyPr/>
                    <a:lstStyle/>
                    <a:p>
                      <a:r>
                        <a:rPr lang="en-GB" sz="1400" b="1" dirty="0"/>
                        <a:t>0.0537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0.7029</a:t>
                      </a:r>
                    </a:p>
                  </a:txBody>
                  <a:tcPr/>
                </a:tc>
                <a:tc>
                  <a:txBody>
                    <a:bodyPr/>
                    <a:lstStyle/>
                    <a:p>
                      <a:r>
                        <a:rPr lang="en-GB" sz="1400" b="1" dirty="0"/>
                        <a:t>0.4051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0.6855</a:t>
                      </a:r>
                    </a:p>
                  </a:txBody>
                  <a:tcPr/>
                </a:tc>
                <a:tc>
                  <a:txBody>
                    <a:bodyPr/>
                    <a:lstStyle/>
                    <a:p>
                      <a:r>
                        <a:rPr lang="en-GB" sz="1400" b="1" dirty="0"/>
                        <a:t>0.3422</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0.7422</a:t>
                      </a:r>
                    </a:p>
                  </a:txBody>
                  <a:tcPr/>
                </a:tc>
                <a:tc>
                  <a:txBody>
                    <a:bodyPr/>
                    <a:lstStyle/>
                    <a:p>
                      <a:r>
                        <a:rPr lang="en-GB" sz="1400" b="1" dirty="0"/>
                        <a:t>0.4451</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32 padding, 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17546" y="1262001"/>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56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61089116"/>
              </p:ext>
            </p:extLst>
          </p:nvPr>
        </p:nvGraphicFramePr>
        <p:xfrm>
          <a:off x="2365170" y="1262002"/>
          <a:ext cx="6208530" cy="4470039"/>
        </p:xfrm>
        <a:graphic>
          <a:graphicData uri="http://schemas.openxmlformats.org/drawingml/2006/table">
            <a:tbl>
              <a:tblPr firstRow="1" bandRow="1">
                <a:tableStyleId>{5C22544A-7EE6-4342-B048-85BDC9FD1C3A}</a:tableStyleId>
              </a:tblPr>
              <a:tblGrid>
                <a:gridCol w="3105443">
                  <a:extLst>
                    <a:ext uri="{9D8B030D-6E8A-4147-A177-3AD203B41FA5}">
                      <a16:colId xmlns:a16="http://schemas.microsoft.com/office/drawing/2014/main" val="3581206579"/>
                    </a:ext>
                  </a:extLst>
                </a:gridCol>
                <a:gridCol w="1576703">
                  <a:extLst>
                    <a:ext uri="{9D8B030D-6E8A-4147-A177-3AD203B41FA5}">
                      <a16:colId xmlns:a16="http://schemas.microsoft.com/office/drawing/2014/main" val="2736018972"/>
                    </a:ext>
                  </a:extLst>
                </a:gridCol>
                <a:gridCol w="1526384">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0.6607</a:t>
                      </a:r>
                    </a:p>
                  </a:txBody>
                  <a:tcPr/>
                </a:tc>
                <a:tc>
                  <a:txBody>
                    <a:bodyPr/>
                    <a:lstStyle/>
                    <a:p>
                      <a:r>
                        <a:rPr lang="en-GB" sz="1400" b="1" dirty="0"/>
                        <a:t>0.5484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0.5167</a:t>
                      </a:r>
                    </a:p>
                  </a:txBody>
                  <a:tcPr/>
                </a:tc>
                <a:tc>
                  <a:txBody>
                    <a:bodyPr/>
                    <a:lstStyle/>
                    <a:p>
                      <a:r>
                        <a:rPr lang="en-GB" sz="1400" b="1" dirty="0"/>
                        <a:t>0.5295</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0.7323</a:t>
                      </a:r>
                    </a:p>
                  </a:txBody>
                  <a:tcPr/>
                </a:tc>
                <a:tc>
                  <a:txBody>
                    <a:bodyPr/>
                    <a:lstStyle/>
                    <a:p>
                      <a:r>
                        <a:rPr lang="en-GB" sz="1400" b="1" dirty="0"/>
                        <a:t>0.4984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0.7223</a:t>
                      </a:r>
                    </a:p>
                  </a:txBody>
                  <a:tcPr/>
                </a:tc>
                <a:tc>
                  <a:txBody>
                    <a:bodyPr/>
                    <a:lstStyle/>
                    <a:p>
                      <a:r>
                        <a:rPr lang="en-GB" sz="1400" b="1" dirty="0"/>
                        <a:t>0.3797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0.6457</a:t>
                      </a:r>
                    </a:p>
                  </a:txBody>
                  <a:tcPr/>
                </a:tc>
                <a:tc>
                  <a:txBody>
                    <a:bodyPr/>
                    <a:lstStyle/>
                    <a:p>
                      <a:r>
                        <a:rPr lang="en-GB" sz="1400" b="1" dirty="0"/>
                        <a:t>0.4693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0.6753</a:t>
                      </a:r>
                    </a:p>
                  </a:txBody>
                  <a:tcPr/>
                </a:tc>
                <a:tc>
                  <a:txBody>
                    <a:bodyPr/>
                    <a:lstStyle/>
                    <a:p>
                      <a:r>
                        <a:rPr lang="en-GB" sz="1400" b="1" dirty="0"/>
                        <a:t>0.0617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0.7237</a:t>
                      </a:r>
                    </a:p>
                  </a:txBody>
                  <a:tcPr/>
                </a:tc>
                <a:tc>
                  <a:txBody>
                    <a:bodyPr/>
                    <a:lstStyle/>
                    <a:p>
                      <a:r>
                        <a:rPr lang="en-GB" sz="1400" b="1" dirty="0"/>
                        <a:t>0.4979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0.7270</a:t>
                      </a:r>
                    </a:p>
                  </a:txBody>
                  <a:tcPr/>
                </a:tc>
                <a:tc>
                  <a:txBody>
                    <a:bodyPr/>
                    <a:lstStyle/>
                    <a:p>
                      <a:r>
                        <a:rPr lang="en-GB" sz="1400" b="1" dirty="0"/>
                        <a:t>0.5710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0.7550</a:t>
                      </a:r>
                    </a:p>
                  </a:txBody>
                  <a:tcPr/>
                </a:tc>
                <a:tc>
                  <a:txBody>
                    <a:bodyPr/>
                    <a:lstStyle/>
                    <a:p>
                      <a:r>
                        <a:rPr lang="en-GB" sz="1400" b="1" dirty="0"/>
                        <a:t>0.5415</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60470"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708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544307193"/>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3069631">
                  <a:extLst>
                    <a:ext uri="{9D8B030D-6E8A-4147-A177-3AD203B41FA5}">
                      <a16:colId xmlns:a16="http://schemas.microsoft.com/office/drawing/2014/main" val="3581206579"/>
                    </a:ext>
                  </a:extLst>
                </a:gridCol>
                <a:gridCol w="1558521">
                  <a:extLst>
                    <a:ext uri="{9D8B030D-6E8A-4147-A177-3AD203B41FA5}">
                      <a16:colId xmlns:a16="http://schemas.microsoft.com/office/drawing/2014/main" val="2736018972"/>
                    </a:ext>
                  </a:extLst>
                </a:gridCol>
                <a:gridCol w="1508781">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0.8307</a:t>
                      </a:r>
                    </a:p>
                  </a:txBody>
                  <a:tcPr/>
                </a:tc>
                <a:tc>
                  <a:txBody>
                    <a:bodyPr/>
                    <a:lstStyle/>
                    <a:p>
                      <a:r>
                        <a:rPr lang="en-US" sz="1400" b="1" dirty="0"/>
                        <a:t>0.7095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0.6728</a:t>
                      </a:r>
                    </a:p>
                  </a:txBody>
                  <a:tcPr/>
                </a:tc>
                <a:tc>
                  <a:txBody>
                    <a:bodyPr/>
                    <a:lstStyle/>
                    <a:p>
                      <a:r>
                        <a:rPr lang="en-GB" sz="1400" b="1" dirty="0"/>
                        <a:t>0.5969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0.8361</a:t>
                      </a:r>
                    </a:p>
                  </a:txBody>
                  <a:tcPr/>
                </a:tc>
                <a:tc>
                  <a:txBody>
                    <a:bodyPr/>
                    <a:lstStyle/>
                    <a:p>
                      <a:r>
                        <a:rPr lang="en-GB" sz="1400" b="1" dirty="0"/>
                        <a:t>0.7421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0.8513</a:t>
                      </a:r>
                    </a:p>
                  </a:txBody>
                  <a:tcPr/>
                </a:tc>
                <a:tc>
                  <a:txBody>
                    <a:bodyPr/>
                    <a:lstStyle/>
                    <a:p>
                      <a:r>
                        <a:rPr lang="en-GB" sz="1400" b="1" dirty="0"/>
                        <a:t>0.7405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0.8110</a:t>
                      </a:r>
                    </a:p>
                  </a:txBody>
                  <a:tcPr/>
                </a:tc>
                <a:tc>
                  <a:txBody>
                    <a:bodyPr/>
                    <a:lstStyle/>
                    <a:p>
                      <a:r>
                        <a:rPr lang="en-GB" sz="1400" b="1" dirty="0"/>
                        <a:t>0.6228</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0.8266</a:t>
                      </a:r>
                    </a:p>
                  </a:txBody>
                  <a:tcPr/>
                </a:tc>
                <a:tc>
                  <a:txBody>
                    <a:bodyPr/>
                    <a:lstStyle/>
                    <a:p>
                      <a:r>
                        <a:rPr lang="en-GB" sz="1400" b="1" dirty="0"/>
                        <a:t>0.7113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0.6883</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0.8152</a:t>
                      </a:r>
                    </a:p>
                  </a:txBody>
                  <a:tcPr/>
                </a:tc>
                <a:tc>
                  <a:txBody>
                    <a:bodyPr/>
                    <a:lstStyle/>
                    <a:p>
                      <a:r>
                        <a:rPr lang="en-GB" sz="1400" b="1" dirty="0"/>
                        <a:t>0.6544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0.7451</a:t>
                      </a:r>
                    </a:p>
                  </a:txBody>
                  <a:tcPr/>
                </a:tc>
                <a:tc>
                  <a:txBody>
                    <a:bodyPr/>
                    <a:lstStyle/>
                    <a:p>
                      <a:r>
                        <a:rPr lang="en-GB" sz="1400" b="1" dirty="0"/>
                        <a:t>0.3863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0.8193</a:t>
                      </a:r>
                    </a:p>
                  </a:txBody>
                  <a:tcPr/>
                </a:tc>
                <a:tc>
                  <a:txBody>
                    <a:bodyPr/>
                    <a:lstStyle/>
                    <a:p>
                      <a:r>
                        <a:rPr lang="en-GB" sz="1400" b="1" dirty="0"/>
                        <a:t>0.6442</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54211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338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297081673"/>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3090807">
                  <a:extLst>
                    <a:ext uri="{9D8B030D-6E8A-4147-A177-3AD203B41FA5}">
                      <a16:colId xmlns:a16="http://schemas.microsoft.com/office/drawing/2014/main" val="3581206579"/>
                    </a:ext>
                  </a:extLst>
                </a:gridCol>
                <a:gridCol w="1569273">
                  <a:extLst>
                    <a:ext uri="{9D8B030D-6E8A-4147-A177-3AD203B41FA5}">
                      <a16:colId xmlns:a16="http://schemas.microsoft.com/office/drawing/2014/main" val="2736018972"/>
                    </a:ext>
                  </a:extLst>
                </a:gridCol>
                <a:gridCol w="1519189">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0.8431</a:t>
                      </a:r>
                    </a:p>
                  </a:txBody>
                  <a:tcPr/>
                </a:tc>
                <a:tc>
                  <a:txBody>
                    <a:bodyPr/>
                    <a:lstStyle/>
                    <a:p>
                      <a:r>
                        <a:rPr lang="en-GB" sz="1400" b="1" dirty="0"/>
                        <a:t>0.7504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0.6604</a:t>
                      </a:r>
                    </a:p>
                  </a:txBody>
                  <a:tcPr/>
                </a:tc>
                <a:tc>
                  <a:txBody>
                    <a:bodyPr/>
                    <a:lstStyle/>
                    <a:p>
                      <a:r>
                        <a:rPr lang="en-GB" sz="1400" b="1" dirty="0"/>
                        <a:t>0.5920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0.7974</a:t>
                      </a:r>
                    </a:p>
                  </a:txBody>
                  <a:tcPr/>
                </a:tc>
                <a:tc>
                  <a:txBody>
                    <a:bodyPr/>
                    <a:lstStyle/>
                    <a:p>
                      <a:r>
                        <a:rPr lang="en-GB" sz="1400" b="1" dirty="0"/>
                        <a:t>0.5726</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0.8326</a:t>
                      </a:r>
                    </a:p>
                  </a:txBody>
                  <a:tcPr/>
                </a:tc>
                <a:tc>
                  <a:txBody>
                    <a:bodyPr/>
                    <a:lstStyle/>
                    <a:p>
                      <a:r>
                        <a:rPr lang="en-GB" sz="1400" b="1" dirty="0"/>
                        <a:t>0.6919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0.7384</a:t>
                      </a:r>
                    </a:p>
                  </a:txBody>
                  <a:tcPr/>
                </a:tc>
                <a:tc>
                  <a:txBody>
                    <a:bodyPr/>
                    <a:lstStyle/>
                    <a:p>
                      <a:r>
                        <a:rPr lang="en-GB" sz="1400" b="1" dirty="0"/>
                        <a:t>0.3014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0.8212</a:t>
                      </a:r>
                    </a:p>
                  </a:txBody>
                  <a:tcPr/>
                </a:tc>
                <a:tc>
                  <a:txBody>
                    <a:bodyPr/>
                    <a:lstStyle/>
                    <a:p>
                      <a:r>
                        <a:rPr lang="en-GB" sz="1400" b="1" dirty="0"/>
                        <a:t>0.7081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0.6842</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0.8316</a:t>
                      </a:r>
                    </a:p>
                  </a:txBody>
                  <a:tcPr/>
                </a:tc>
                <a:tc>
                  <a:txBody>
                    <a:bodyPr/>
                    <a:lstStyle/>
                    <a:p>
                      <a:r>
                        <a:rPr lang="en-GB" sz="1400" b="1" dirty="0"/>
                        <a:t>0.6954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0.7283</a:t>
                      </a:r>
                    </a:p>
                  </a:txBody>
                  <a:tcPr/>
                </a:tc>
                <a:tc>
                  <a:txBody>
                    <a:bodyPr/>
                    <a:lstStyle/>
                    <a:p>
                      <a:r>
                        <a:rPr lang="en-GB" sz="1400" b="1" dirty="0"/>
                        <a:t>0.3094</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0.8247</a:t>
                      </a:r>
                    </a:p>
                  </a:txBody>
                  <a:tcPr/>
                </a:tc>
                <a:tc>
                  <a:txBody>
                    <a:bodyPr/>
                    <a:lstStyle/>
                    <a:p>
                      <a:r>
                        <a:rPr lang="en-GB" sz="1400" b="1" dirty="0"/>
                        <a:t>0.6655</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53180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861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16028750"/>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3040981">
                  <a:extLst>
                    <a:ext uri="{9D8B030D-6E8A-4147-A177-3AD203B41FA5}">
                      <a16:colId xmlns:a16="http://schemas.microsoft.com/office/drawing/2014/main" val="3581206579"/>
                    </a:ext>
                  </a:extLst>
                </a:gridCol>
                <a:gridCol w="1543974">
                  <a:extLst>
                    <a:ext uri="{9D8B030D-6E8A-4147-A177-3AD203B41FA5}">
                      <a16:colId xmlns:a16="http://schemas.microsoft.com/office/drawing/2014/main" val="2736018972"/>
                    </a:ext>
                  </a:extLst>
                </a:gridCol>
                <a:gridCol w="1494699">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0.8367</a:t>
                      </a:r>
                    </a:p>
                  </a:txBody>
                  <a:tcPr/>
                </a:tc>
                <a:tc>
                  <a:txBody>
                    <a:bodyPr/>
                    <a:lstStyle/>
                    <a:p>
                      <a:r>
                        <a:rPr lang="en-GB" sz="1400" b="1" dirty="0"/>
                        <a:t>0.7424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0.6484</a:t>
                      </a:r>
                    </a:p>
                  </a:txBody>
                  <a:tcPr/>
                </a:tc>
                <a:tc>
                  <a:txBody>
                    <a:bodyPr/>
                    <a:lstStyle/>
                    <a:p>
                      <a:r>
                        <a:rPr lang="en-GB" sz="1400" b="1" dirty="0"/>
                        <a:t>0.5670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0.8139</a:t>
                      </a:r>
                    </a:p>
                  </a:txBody>
                  <a:tcPr/>
                </a:tc>
                <a:tc>
                  <a:txBody>
                    <a:bodyPr/>
                    <a:lstStyle/>
                    <a:p>
                      <a:r>
                        <a:rPr lang="en-GB" sz="1400" b="1" dirty="0"/>
                        <a:t>0.6449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0.8364</a:t>
                      </a:r>
                    </a:p>
                  </a:txBody>
                  <a:tcPr/>
                </a:tc>
                <a:tc>
                  <a:txBody>
                    <a:bodyPr/>
                    <a:lstStyle/>
                    <a:p>
                      <a:r>
                        <a:rPr lang="en-GB" sz="1400" b="1" dirty="0"/>
                        <a:t>0.7045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0.6966</a:t>
                      </a:r>
                    </a:p>
                  </a:txBody>
                  <a:tcPr/>
                </a:tc>
                <a:tc>
                  <a:txBody>
                    <a:bodyPr/>
                    <a:lstStyle/>
                    <a:p>
                      <a:r>
                        <a:rPr lang="en-GB" sz="1400" b="1" dirty="0"/>
                        <a:t>0.1212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0.7999</a:t>
                      </a:r>
                    </a:p>
                  </a:txBody>
                  <a:tcPr/>
                </a:tc>
                <a:tc>
                  <a:txBody>
                    <a:bodyPr/>
                    <a:lstStyle/>
                    <a:p>
                      <a:r>
                        <a:rPr lang="en-GB" sz="1400" b="1" dirty="0"/>
                        <a:t>0.6789</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0.6766</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0.8263</a:t>
                      </a:r>
                    </a:p>
                  </a:txBody>
                  <a:tcPr/>
                </a:tc>
                <a:tc>
                  <a:txBody>
                    <a:bodyPr/>
                    <a:lstStyle/>
                    <a:p>
                      <a:r>
                        <a:rPr lang="en-GB" sz="1400" b="1" dirty="0"/>
                        <a:t>0.6865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0.6931</a:t>
                      </a:r>
                    </a:p>
                  </a:txBody>
                  <a:tcPr/>
                </a:tc>
                <a:tc>
                  <a:txBody>
                    <a:bodyPr/>
                    <a:lstStyle/>
                    <a:p>
                      <a:r>
                        <a:rPr lang="en-GB" sz="1400" b="1" dirty="0"/>
                        <a:t>0.1168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0.8304</a:t>
                      </a:r>
                    </a:p>
                  </a:txBody>
                  <a:tcPr/>
                </a:tc>
                <a:tc>
                  <a:txBody>
                    <a:bodyPr/>
                    <a:lstStyle/>
                    <a:p>
                      <a:r>
                        <a:rPr lang="en-GB" sz="1400" b="1" dirty="0"/>
                        <a:t>0.6855</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523459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01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51084375"/>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3137674">
                  <a:extLst>
                    <a:ext uri="{9D8B030D-6E8A-4147-A177-3AD203B41FA5}">
                      <a16:colId xmlns:a16="http://schemas.microsoft.com/office/drawing/2014/main" val="3581206579"/>
                    </a:ext>
                  </a:extLst>
                </a:gridCol>
                <a:gridCol w="1593068">
                  <a:extLst>
                    <a:ext uri="{9D8B030D-6E8A-4147-A177-3AD203B41FA5}">
                      <a16:colId xmlns:a16="http://schemas.microsoft.com/office/drawing/2014/main" val="2736018972"/>
                    </a:ext>
                  </a:extLst>
                </a:gridCol>
                <a:gridCol w="1542226">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0.7048</a:t>
                      </a:r>
                    </a:p>
                  </a:txBody>
                  <a:tcPr/>
                </a:tc>
                <a:tc>
                  <a:txBody>
                    <a:bodyPr/>
                    <a:lstStyle/>
                    <a:p>
                      <a:r>
                        <a:rPr lang="en-GB" sz="1400" b="1" dirty="0"/>
                        <a:t>0.5943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0.3912</a:t>
                      </a:r>
                    </a:p>
                  </a:txBody>
                  <a:tcPr/>
                </a:tc>
                <a:tc>
                  <a:txBody>
                    <a:bodyPr/>
                    <a:lstStyle/>
                    <a:p>
                      <a:r>
                        <a:rPr lang="en-GB" sz="1400" b="1" dirty="0"/>
                        <a:t>0.5082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0.7559</a:t>
                      </a:r>
                    </a:p>
                  </a:txBody>
                  <a:tcPr/>
                </a:tc>
                <a:tc>
                  <a:txBody>
                    <a:bodyPr/>
                    <a:lstStyle/>
                    <a:p>
                      <a:r>
                        <a:rPr lang="en-GB" sz="1400" b="1" dirty="0"/>
                        <a:t>0.6091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0.7892</a:t>
                      </a:r>
                    </a:p>
                  </a:txBody>
                  <a:tcPr/>
                </a:tc>
                <a:tc>
                  <a:txBody>
                    <a:bodyPr/>
                    <a:lstStyle/>
                    <a:p>
                      <a:r>
                        <a:rPr lang="en-GB" sz="1400" b="1" dirty="0"/>
                        <a:t>0.6312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0.7911</a:t>
                      </a:r>
                    </a:p>
                  </a:txBody>
                  <a:tcPr/>
                </a:tc>
                <a:tc>
                  <a:txBody>
                    <a:bodyPr/>
                    <a:lstStyle/>
                    <a:p>
                      <a:r>
                        <a:rPr lang="en-GB" sz="1400" b="1" dirty="0"/>
                        <a:t>0.6117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0.7188</a:t>
                      </a:r>
                    </a:p>
                  </a:txBody>
                  <a:tcPr/>
                </a:tc>
                <a:tc>
                  <a:txBody>
                    <a:bodyPr/>
                    <a:lstStyle/>
                    <a:p>
                      <a:r>
                        <a:rPr lang="en-GB" sz="1400" b="1" dirty="0"/>
                        <a:t>0.5758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0.7235</a:t>
                      </a:r>
                    </a:p>
                  </a:txBody>
                  <a:tcPr/>
                </a:tc>
                <a:tc>
                  <a:txBody>
                    <a:bodyPr/>
                    <a:lstStyle/>
                    <a:p>
                      <a:r>
                        <a:rPr lang="en-GB" sz="1400" b="1" dirty="0"/>
                        <a:t>0.3134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0.7765</a:t>
                      </a:r>
                    </a:p>
                  </a:txBody>
                  <a:tcPr/>
                </a:tc>
                <a:tc>
                  <a:txBody>
                    <a:bodyPr/>
                    <a:lstStyle/>
                    <a:p>
                      <a:r>
                        <a:rPr lang="en-GB" sz="1400" b="1" dirty="0"/>
                        <a:t>0.6015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0.7467</a:t>
                      </a:r>
                    </a:p>
                  </a:txBody>
                  <a:tcPr/>
                </a:tc>
                <a:tc>
                  <a:txBody>
                    <a:bodyPr/>
                    <a:lstStyle/>
                    <a:p>
                      <a:r>
                        <a:rPr lang="en-GB" sz="1400" b="1" dirty="0"/>
                        <a:t>0.5101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0.7879</a:t>
                      </a:r>
                    </a:p>
                  </a:txBody>
                  <a:tcPr/>
                </a:tc>
                <a:tc>
                  <a:txBody>
                    <a:bodyPr/>
                    <a:lstStyle/>
                    <a:p>
                      <a:r>
                        <a:rPr lang="en-GB" sz="1400" b="1" dirty="0"/>
                        <a:t>0.6117</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5394329" y="1147036"/>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721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398500059"/>
              </p:ext>
            </p:extLst>
          </p:nvPr>
        </p:nvGraphicFramePr>
        <p:xfrm>
          <a:off x="1843979" y="1262002"/>
          <a:ext cx="6451962" cy="4894764"/>
        </p:xfrm>
        <a:graphic>
          <a:graphicData uri="http://schemas.openxmlformats.org/drawingml/2006/table">
            <a:tbl>
              <a:tblPr firstRow="1" bandRow="1">
                <a:tableStyleId>{5C22544A-7EE6-4342-B048-85BDC9FD1C3A}</a:tableStyleId>
              </a:tblPr>
              <a:tblGrid>
                <a:gridCol w="3227205">
                  <a:extLst>
                    <a:ext uri="{9D8B030D-6E8A-4147-A177-3AD203B41FA5}">
                      <a16:colId xmlns:a16="http://schemas.microsoft.com/office/drawing/2014/main" val="3581206579"/>
                    </a:ext>
                  </a:extLst>
                </a:gridCol>
                <a:gridCol w="1638525">
                  <a:extLst>
                    <a:ext uri="{9D8B030D-6E8A-4147-A177-3AD203B41FA5}">
                      <a16:colId xmlns:a16="http://schemas.microsoft.com/office/drawing/2014/main" val="2736018972"/>
                    </a:ext>
                  </a:extLst>
                </a:gridCol>
                <a:gridCol w="1586232">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0.8101</a:t>
                      </a:r>
                    </a:p>
                  </a:txBody>
                  <a:tcPr/>
                </a:tc>
                <a:tc>
                  <a:txBody>
                    <a:bodyPr/>
                    <a:lstStyle/>
                    <a:p>
                      <a:r>
                        <a:rPr lang="en-GB" sz="1400" b="1" dirty="0"/>
                        <a:t>0.6725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0.4575</a:t>
                      </a:r>
                    </a:p>
                  </a:txBody>
                  <a:tcPr/>
                </a:tc>
                <a:tc>
                  <a:txBody>
                    <a:bodyPr/>
                    <a:lstStyle/>
                    <a:p>
                      <a:r>
                        <a:rPr lang="en-GB" sz="1400" b="1" dirty="0"/>
                        <a:t>0.5013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0.8075</a:t>
                      </a:r>
                    </a:p>
                  </a:txBody>
                  <a:tcPr/>
                </a:tc>
                <a:tc>
                  <a:txBody>
                    <a:bodyPr/>
                    <a:lstStyle/>
                    <a:p>
                      <a:r>
                        <a:rPr lang="en-GB" sz="1400" b="1" dirty="0"/>
                        <a:t>0.6724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0.8164</a:t>
                      </a:r>
                    </a:p>
                  </a:txBody>
                  <a:tcPr/>
                </a:tc>
                <a:tc>
                  <a:txBody>
                    <a:bodyPr/>
                    <a:lstStyle/>
                    <a:p>
                      <a:r>
                        <a:rPr lang="en-GB" sz="1400" b="1" dirty="0"/>
                        <a:t>0.6875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0.8320</a:t>
                      </a:r>
                    </a:p>
                  </a:txBody>
                  <a:tcPr/>
                </a:tc>
                <a:tc>
                  <a:txBody>
                    <a:bodyPr/>
                    <a:lstStyle/>
                    <a:p>
                      <a:r>
                        <a:rPr lang="en-GB" sz="1400" b="1" dirty="0"/>
                        <a:t>0.6904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0.7866</a:t>
                      </a:r>
                    </a:p>
                  </a:txBody>
                  <a:tcPr/>
                </a:tc>
                <a:tc>
                  <a:txBody>
                    <a:bodyPr/>
                    <a:lstStyle/>
                    <a:p>
                      <a:r>
                        <a:rPr lang="en-GB" sz="1400" b="1" dirty="0"/>
                        <a:t>0.6437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0.6874</a:t>
                      </a:r>
                    </a:p>
                  </a:txBody>
                  <a:tcPr/>
                </a:tc>
                <a:tc>
                  <a:txBody>
                    <a:bodyPr/>
                    <a:lstStyle/>
                    <a:p>
                      <a:r>
                        <a:rPr lang="en-GB" sz="1400" b="1" dirty="0"/>
                        <a:t>0.0020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0.8120</a:t>
                      </a:r>
                    </a:p>
                  </a:txBody>
                  <a:tcPr/>
                </a:tc>
                <a:tc>
                  <a:txBody>
                    <a:bodyPr/>
                    <a:lstStyle/>
                    <a:p>
                      <a:r>
                        <a:rPr lang="en-GB" sz="1400" b="1" dirty="0"/>
                        <a:t>0.6526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0.7204</a:t>
                      </a:r>
                    </a:p>
                  </a:txBody>
                  <a:tcPr/>
                </a:tc>
                <a:tc>
                  <a:txBody>
                    <a:bodyPr/>
                    <a:lstStyle/>
                    <a:p>
                      <a:r>
                        <a:rPr lang="en-GB" sz="1400" b="1" dirty="0"/>
                        <a:t>0.4065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0.8335</a:t>
                      </a:r>
                    </a:p>
                  </a:txBody>
                  <a:tcPr/>
                </a:tc>
                <a:tc>
                  <a:txBody>
                    <a:bodyPr/>
                    <a:lstStyle/>
                    <a:p>
                      <a:r>
                        <a:rPr lang="en-GB" sz="1400" b="1" dirty="0"/>
                        <a:t>0.6903</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506996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580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0865-DA16-3D44-81FA-ECE0FB84DCDB}"/>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98239506-FC1B-D54A-A043-B8DD862D54B0}"/>
              </a:ext>
            </a:extLst>
          </p:cNvPr>
          <p:cNvSpPr>
            <a:spLocks noGrp="1"/>
          </p:cNvSpPr>
          <p:nvPr>
            <p:ph idx="1"/>
          </p:nvPr>
        </p:nvSpPr>
        <p:spPr/>
        <p:txBody>
          <a:bodyPr/>
          <a:lstStyle/>
          <a:p>
            <a:r>
              <a:rPr lang="en-GB" dirty="0"/>
              <a:t>NB Bernoulli on TF</a:t>
            </a:r>
          </a:p>
          <a:p>
            <a:pPr lvl="1"/>
            <a:r>
              <a:rPr lang="en-GB" dirty="0"/>
              <a:t>Accuracy		0.8443</a:t>
            </a:r>
          </a:p>
          <a:p>
            <a:pPr lvl="1"/>
            <a:r>
              <a:rPr lang="en-GB" dirty="0"/>
              <a:t>F1 score		0.7551</a:t>
            </a:r>
          </a:p>
        </p:txBody>
      </p:sp>
      <p:pic>
        <p:nvPicPr>
          <p:cNvPr id="5" name="Picture 4">
            <a:extLst>
              <a:ext uri="{FF2B5EF4-FFF2-40B4-BE49-F238E27FC236}">
                <a16:creationId xmlns:a16="http://schemas.microsoft.com/office/drawing/2014/main" id="{06BF7BB3-11BE-0C4A-A07B-4AA7FD9E2772}"/>
              </a:ext>
            </a:extLst>
          </p:cNvPr>
          <p:cNvPicPr>
            <a:picLocks noChangeAspect="1"/>
          </p:cNvPicPr>
          <p:nvPr/>
        </p:nvPicPr>
        <p:blipFill>
          <a:blip r:embed="rId2"/>
          <a:stretch>
            <a:fillRect/>
          </a:stretch>
        </p:blipFill>
        <p:spPr>
          <a:xfrm>
            <a:off x="6888255" y="2103118"/>
            <a:ext cx="2180441" cy="902251"/>
          </a:xfrm>
          <a:prstGeom prst="rect">
            <a:avLst/>
          </a:prstGeom>
        </p:spPr>
      </p:pic>
    </p:spTree>
    <p:extLst>
      <p:ext uri="{BB962C8B-B14F-4D97-AF65-F5344CB8AC3E}">
        <p14:creationId xmlns:p14="http://schemas.microsoft.com/office/powerpoint/2010/main" val="215876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532F-C828-A84A-932A-0EFFB1E1C21F}"/>
              </a:ext>
            </a:extLst>
          </p:cNvPr>
          <p:cNvSpPr>
            <a:spLocks noGrp="1"/>
          </p:cNvSpPr>
          <p:nvPr>
            <p:ph type="title"/>
          </p:nvPr>
        </p:nvSpPr>
        <p:spPr/>
        <p:txBody>
          <a:bodyPr/>
          <a:lstStyle/>
          <a:p>
            <a:r>
              <a:rPr lang="en-GB" dirty="0"/>
              <a:t>The Datasets</a:t>
            </a:r>
          </a:p>
        </p:txBody>
      </p:sp>
      <p:sp>
        <p:nvSpPr>
          <p:cNvPr id="3" name="Content Placeholder 2">
            <a:extLst>
              <a:ext uri="{FF2B5EF4-FFF2-40B4-BE49-F238E27FC236}">
                <a16:creationId xmlns:a16="http://schemas.microsoft.com/office/drawing/2014/main" id="{EB87EF4B-8AB1-E840-8AEA-627ED6988DA4}"/>
              </a:ext>
            </a:extLst>
          </p:cNvPr>
          <p:cNvSpPr>
            <a:spLocks noGrp="1"/>
          </p:cNvSpPr>
          <p:nvPr>
            <p:ph idx="1"/>
          </p:nvPr>
        </p:nvSpPr>
        <p:spPr/>
        <p:txBody>
          <a:bodyPr/>
          <a:lstStyle/>
          <a:p>
            <a:r>
              <a:rPr lang="en-GB" dirty="0"/>
              <a:t>Found numerous datasets. Varying social media sites. Varying features. Varying quality.</a:t>
            </a:r>
          </a:p>
          <a:p>
            <a:r>
              <a:rPr lang="en-GB" dirty="0">
                <a:hlinkClick r:id="rId2"/>
              </a:rPr>
              <a:t>here</a:t>
            </a:r>
            <a:r>
              <a:rPr lang="en-GB" dirty="0"/>
              <a:t> </a:t>
            </a:r>
            <a:r>
              <a:rPr lang="en-GB" dirty="0" err="1"/>
              <a:t>Twitter_small</a:t>
            </a:r>
            <a:endParaRPr lang="en-GB" dirty="0"/>
          </a:p>
          <a:p>
            <a:r>
              <a:rPr lang="en-GB" dirty="0">
                <a:hlinkClick r:id="rId3"/>
              </a:rPr>
              <a:t>here</a:t>
            </a:r>
            <a:r>
              <a:rPr lang="en-GB" dirty="0"/>
              <a:t> Reddit</a:t>
            </a:r>
          </a:p>
          <a:p>
            <a:r>
              <a:rPr lang="en-GB" dirty="0">
                <a:hlinkClick r:id="rId4"/>
              </a:rPr>
              <a:t>here</a:t>
            </a:r>
            <a:r>
              <a:rPr lang="en-GB" dirty="0"/>
              <a:t> Twitter_big</a:t>
            </a:r>
          </a:p>
          <a:p>
            <a:pPr marL="0" indent="0">
              <a:buNone/>
            </a:pPr>
            <a:endParaRPr lang="en-GB" dirty="0"/>
          </a:p>
        </p:txBody>
      </p:sp>
    </p:spTree>
    <p:extLst>
      <p:ext uri="{BB962C8B-B14F-4D97-AF65-F5344CB8AC3E}">
        <p14:creationId xmlns:p14="http://schemas.microsoft.com/office/powerpoint/2010/main" val="380316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AD10-31EE-174B-BECD-D5D2E98E9887}"/>
              </a:ext>
            </a:extLst>
          </p:cNvPr>
          <p:cNvSpPr>
            <a:spLocks noGrp="1"/>
          </p:cNvSpPr>
          <p:nvPr>
            <p:ph type="title"/>
          </p:nvPr>
        </p:nvSpPr>
        <p:spPr/>
        <p:txBody>
          <a:bodyPr/>
          <a:lstStyle/>
          <a:p>
            <a:r>
              <a:rPr lang="en-GB" dirty="0"/>
              <a:t>ML Results (9) - Ensemble</a:t>
            </a:r>
          </a:p>
        </p:txBody>
      </p:sp>
      <p:sp>
        <p:nvSpPr>
          <p:cNvPr id="3" name="Content Placeholder 2">
            <a:extLst>
              <a:ext uri="{FF2B5EF4-FFF2-40B4-BE49-F238E27FC236}">
                <a16:creationId xmlns:a16="http://schemas.microsoft.com/office/drawing/2014/main" id="{78FAB49B-B4A4-E546-96C0-F181FE4FCBA9}"/>
              </a:ext>
            </a:extLst>
          </p:cNvPr>
          <p:cNvSpPr>
            <a:spLocks noGrp="1"/>
          </p:cNvSpPr>
          <p:nvPr>
            <p:ph idx="1"/>
          </p:nvPr>
        </p:nvSpPr>
        <p:spPr/>
        <p:txBody>
          <a:bodyPr/>
          <a:lstStyle/>
          <a:p>
            <a:r>
              <a:rPr lang="en-GB" dirty="0"/>
              <a:t>Accuracy		0.5913</a:t>
            </a:r>
          </a:p>
          <a:p>
            <a:r>
              <a:rPr lang="en-GB" dirty="0"/>
              <a:t>F1 (weighted)	0.3036</a:t>
            </a:r>
          </a:p>
          <a:p>
            <a:r>
              <a:rPr lang="en-GB" dirty="0"/>
              <a:t>F1 (micro)		0.3036</a:t>
            </a:r>
          </a:p>
          <a:p>
            <a:endParaRPr lang="en-GB" dirty="0"/>
          </a:p>
          <a:p>
            <a:r>
              <a:rPr lang="en-GB" dirty="0"/>
              <a:t>Poor results. I think that perhaps we are predicting too many 0s, should give more weight to 1 predictions.</a:t>
            </a:r>
          </a:p>
        </p:txBody>
      </p:sp>
      <p:pic>
        <p:nvPicPr>
          <p:cNvPr id="4" name="Picture 3">
            <a:extLst>
              <a:ext uri="{FF2B5EF4-FFF2-40B4-BE49-F238E27FC236}">
                <a16:creationId xmlns:a16="http://schemas.microsoft.com/office/drawing/2014/main" id="{5A8BC134-DD4C-2043-8853-4523EF020D8C}"/>
              </a:ext>
            </a:extLst>
          </p:cNvPr>
          <p:cNvPicPr>
            <a:picLocks noChangeAspect="1"/>
          </p:cNvPicPr>
          <p:nvPr/>
        </p:nvPicPr>
        <p:blipFill>
          <a:blip r:embed="rId2"/>
          <a:stretch>
            <a:fillRect/>
          </a:stretch>
        </p:blipFill>
        <p:spPr>
          <a:xfrm>
            <a:off x="6318398" y="2039620"/>
            <a:ext cx="3259747" cy="1144644"/>
          </a:xfrm>
          <a:prstGeom prst="rect">
            <a:avLst/>
          </a:prstGeom>
        </p:spPr>
      </p:pic>
    </p:spTree>
    <p:extLst>
      <p:ext uri="{BB962C8B-B14F-4D97-AF65-F5344CB8AC3E}">
        <p14:creationId xmlns:p14="http://schemas.microsoft.com/office/powerpoint/2010/main" val="1042126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Twitter_big_3class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(16000 examples – 3 classes)</a:t>
            </a:r>
          </a:p>
        </p:txBody>
      </p:sp>
    </p:spTree>
    <p:extLst>
      <p:ext uri="{BB962C8B-B14F-4D97-AF65-F5344CB8AC3E}">
        <p14:creationId xmlns:p14="http://schemas.microsoft.com/office/powerpoint/2010/main" val="2445950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57611219"/>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2489748">
                  <a:extLst>
                    <a:ext uri="{9D8B030D-6E8A-4147-A177-3AD203B41FA5}">
                      <a16:colId xmlns:a16="http://schemas.microsoft.com/office/drawing/2014/main" val="3581206579"/>
                    </a:ext>
                  </a:extLst>
                </a:gridCol>
                <a:gridCol w="1264100">
                  <a:extLst>
                    <a:ext uri="{9D8B030D-6E8A-4147-A177-3AD203B41FA5}">
                      <a16:colId xmlns:a16="http://schemas.microsoft.com/office/drawing/2014/main" val="2736018972"/>
                    </a:ext>
                  </a:extLst>
                </a:gridCol>
                <a:gridCol w="1223758">
                  <a:extLst>
                    <a:ext uri="{9D8B030D-6E8A-4147-A177-3AD203B41FA5}">
                      <a16:colId xmlns:a16="http://schemas.microsoft.com/office/drawing/2014/main" val="2872751444"/>
                    </a:ext>
                  </a:extLst>
                </a:gridCol>
                <a:gridCol w="1223758">
                  <a:extLst>
                    <a:ext uri="{9D8B030D-6E8A-4147-A177-3AD203B41FA5}">
                      <a16:colId xmlns:a16="http://schemas.microsoft.com/office/drawing/2014/main" val="1684232696"/>
                    </a:ext>
                  </a:extLst>
                </a:gridCol>
              </a:tblGrid>
              <a:tr h="330311">
                <a:tc>
                  <a:txBody>
                    <a:bodyPr/>
                    <a:lstStyle/>
                    <a:p>
                      <a:r>
                        <a:rPr lang="en-GB" sz="1200" dirty="0"/>
                        <a:t>Model (9600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0.4838</a:t>
                      </a:r>
                    </a:p>
                  </a:txBody>
                  <a:tcPr/>
                </a:tc>
                <a:tc>
                  <a:txBody>
                    <a:bodyPr/>
                    <a:lstStyle/>
                    <a:p>
                      <a:r>
                        <a:rPr lang="en-GB" sz="1400" b="1" dirty="0"/>
                        <a:t>0.5081</a:t>
                      </a:r>
                    </a:p>
                  </a:txBody>
                  <a:tcPr/>
                </a:tc>
                <a:tc>
                  <a:txBody>
                    <a:bodyPr/>
                    <a:lstStyle/>
                    <a:p>
                      <a:r>
                        <a:rPr lang="en-GB" sz="1400" b="1" dirty="0"/>
                        <a:t>0.4838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0.1290</a:t>
                      </a:r>
                    </a:p>
                  </a:txBody>
                  <a:tcPr/>
                </a:tc>
                <a:tc>
                  <a:txBody>
                    <a:bodyPr/>
                    <a:lstStyle/>
                    <a:p>
                      <a:r>
                        <a:rPr lang="en-GB" sz="1400" b="1" dirty="0"/>
                        <a:t>0.0445</a:t>
                      </a:r>
                    </a:p>
                  </a:txBody>
                  <a:tcPr/>
                </a:tc>
                <a:tc>
                  <a:txBody>
                    <a:bodyPr/>
                    <a:lstStyle/>
                    <a:p>
                      <a:r>
                        <a:rPr lang="en-GB" sz="1400" b="1" dirty="0"/>
                        <a:t>0.1290</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0.6855</a:t>
                      </a:r>
                    </a:p>
                  </a:txBody>
                  <a:tcPr/>
                </a:tc>
                <a:tc>
                  <a:txBody>
                    <a:bodyPr/>
                    <a:lstStyle/>
                    <a:p>
                      <a:r>
                        <a:rPr lang="en-GB" sz="1400" b="1" dirty="0"/>
                        <a:t>0.6855</a:t>
                      </a:r>
                    </a:p>
                  </a:txBody>
                  <a:tcPr/>
                </a:tc>
                <a:tc>
                  <a:txBody>
                    <a:bodyPr/>
                    <a:lstStyle/>
                    <a:p>
                      <a:r>
                        <a:rPr lang="en-GB" sz="1400" b="1" dirty="0"/>
                        <a:t>0.6925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0.7476</a:t>
                      </a:r>
                    </a:p>
                  </a:txBody>
                  <a:tcPr/>
                </a:tc>
                <a:tc>
                  <a:txBody>
                    <a:bodyPr/>
                    <a:lstStyle/>
                    <a:p>
                      <a:r>
                        <a:rPr lang="en-GB" sz="1400" b="1" dirty="0"/>
                        <a:t>0.7265</a:t>
                      </a:r>
                    </a:p>
                  </a:txBody>
                  <a:tcPr/>
                </a:tc>
                <a:tc>
                  <a:txBody>
                    <a:bodyPr/>
                    <a:lstStyle/>
                    <a:p>
                      <a:r>
                        <a:rPr lang="en-GB" sz="1400" b="1" dirty="0"/>
                        <a:t>0.7476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0.6030</a:t>
                      </a:r>
                    </a:p>
                  </a:txBody>
                  <a:tcPr/>
                </a:tc>
                <a:tc>
                  <a:txBody>
                    <a:bodyPr/>
                    <a:lstStyle/>
                    <a:p>
                      <a:r>
                        <a:rPr lang="en-GB" sz="1400" b="1" dirty="0"/>
                        <a:t>0.6022</a:t>
                      </a:r>
                    </a:p>
                  </a:txBody>
                  <a:tcPr/>
                </a:tc>
                <a:tc>
                  <a:txBody>
                    <a:bodyPr/>
                    <a:lstStyle/>
                    <a:p>
                      <a:r>
                        <a:rPr lang="en-GB" sz="1400" b="1" dirty="0"/>
                        <a:t>0.6030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0.6871</a:t>
                      </a:r>
                    </a:p>
                  </a:txBody>
                  <a:tcPr/>
                </a:tc>
                <a:tc>
                  <a:txBody>
                    <a:bodyPr/>
                    <a:lstStyle/>
                    <a:p>
                      <a:r>
                        <a:rPr lang="en-GB" sz="1400" b="1" dirty="0"/>
                        <a:t>0.5631</a:t>
                      </a:r>
                    </a:p>
                  </a:txBody>
                  <a:tcPr/>
                </a:tc>
                <a:tc>
                  <a:txBody>
                    <a:bodyPr/>
                    <a:lstStyle/>
                    <a:p>
                      <a:r>
                        <a:rPr lang="en-GB" sz="1400" b="1" dirty="0"/>
                        <a:t>0.6871</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0.6880</a:t>
                      </a:r>
                    </a:p>
                  </a:txBody>
                  <a:tcPr/>
                </a:tc>
                <a:tc>
                  <a:txBody>
                    <a:bodyPr/>
                    <a:lstStyle/>
                    <a:p>
                      <a:r>
                        <a:rPr lang="en-GB" sz="1400" b="1" dirty="0"/>
                        <a:t>0.6328</a:t>
                      </a:r>
                    </a:p>
                  </a:txBody>
                  <a:tcPr/>
                </a:tc>
                <a:tc>
                  <a:txBody>
                    <a:bodyPr/>
                    <a:lstStyle/>
                    <a:p>
                      <a:r>
                        <a:rPr lang="en-GB" sz="1400" b="1" dirty="0"/>
                        <a:t>0.6880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0.6795</a:t>
                      </a:r>
                    </a:p>
                  </a:txBody>
                  <a:tcPr/>
                </a:tc>
                <a:tc>
                  <a:txBody>
                    <a:bodyPr/>
                    <a:lstStyle/>
                    <a:p>
                      <a:r>
                        <a:rPr lang="en-GB" sz="1400" b="1" dirty="0"/>
                        <a:t>0.6215</a:t>
                      </a:r>
                    </a:p>
                  </a:txBody>
                  <a:tcPr/>
                </a:tc>
                <a:tc>
                  <a:txBody>
                    <a:bodyPr/>
                    <a:lstStyle/>
                    <a:p>
                      <a:r>
                        <a:rPr lang="en-GB" sz="1400" b="1" dirty="0"/>
                        <a:t>0.6795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0.7403</a:t>
                      </a:r>
                    </a:p>
                  </a:txBody>
                  <a:tcPr/>
                </a:tc>
                <a:tc>
                  <a:txBody>
                    <a:bodyPr/>
                    <a:lstStyle/>
                    <a:p>
                      <a:r>
                        <a:rPr lang="en-GB" sz="1400" b="1" dirty="0"/>
                        <a:t>0.6923</a:t>
                      </a:r>
                    </a:p>
                  </a:txBody>
                  <a:tcPr/>
                </a:tc>
                <a:tc>
                  <a:txBody>
                    <a:bodyPr/>
                    <a:lstStyle/>
                    <a:p>
                      <a:r>
                        <a:rPr lang="en-GB" sz="1400" b="1" dirty="0"/>
                        <a:t>0.7403</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32 padding, 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4804228" y="113511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637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38062661"/>
              </p:ext>
            </p:extLst>
          </p:nvPr>
        </p:nvGraphicFramePr>
        <p:xfrm>
          <a:off x="2365170" y="1262002"/>
          <a:ext cx="6208529" cy="4470039"/>
        </p:xfrm>
        <a:graphic>
          <a:graphicData uri="http://schemas.openxmlformats.org/drawingml/2006/table">
            <a:tbl>
              <a:tblPr firstRow="1" bandRow="1">
                <a:tableStyleId>{5C22544A-7EE6-4342-B048-85BDC9FD1C3A}</a:tableStyleId>
              </a:tblPr>
              <a:tblGrid>
                <a:gridCol w="2492624">
                  <a:extLst>
                    <a:ext uri="{9D8B030D-6E8A-4147-A177-3AD203B41FA5}">
                      <a16:colId xmlns:a16="http://schemas.microsoft.com/office/drawing/2014/main" val="3581206579"/>
                    </a:ext>
                  </a:extLst>
                </a:gridCol>
                <a:gridCol w="1265561">
                  <a:extLst>
                    <a:ext uri="{9D8B030D-6E8A-4147-A177-3AD203B41FA5}">
                      <a16:colId xmlns:a16="http://schemas.microsoft.com/office/drawing/2014/main" val="2736018972"/>
                    </a:ext>
                  </a:extLst>
                </a:gridCol>
                <a:gridCol w="1225172">
                  <a:extLst>
                    <a:ext uri="{9D8B030D-6E8A-4147-A177-3AD203B41FA5}">
                      <a16:colId xmlns:a16="http://schemas.microsoft.com/office/drawing/2014/main" val="2872751444"/>
                    </a:ext>
                  </a:extLst>
                </a:gridCol>
                <a:gridCol w="1225172">
                  <a:extLst>
                    <a:ext uri="{9D8B030D-6E8A-4147-A177-3AD203B41FA5}">
                      <a16:colId xmlns:a16="http://schemas.microsoft.com/office/drawing/2014/main" val="3771407428"/>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0.5737</a:t>
                      </a:r>
                    </a:p>
                  </a:txBody>
                  <a:tcPr/>
                </a:tc>
                <a:tc>
                  <a:txBody>
                    <a:bodyPr/>
                    <a:lstStyle/>
                    <a:p>
                      <a:r>
                        <a:rPr lang="en-GB" sz="1400" b="1" dirty="0"/>
                        <a:t>0.5937</a:t>
                      </a:r>
                    </a:p>
                  </a:txBody>
                  <a:tcPr/>
                </a:tc>
                <a:tc>
                  <a:txBody>
                    <a:bodyPr/>
                    <a:lstStyle/>
                    <a:p>
                      <a:r>
                        <a:rPr lang="en-GB" sz="1400" b="1" dirty="0"/>
                        <a:t>0.5737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0.4143</a:t>
                      </a:r>
                    </a:p>
                  </a:txBody>
                  <a:tcPr/>
                </a:tc>
                <a:tc>
                  <a:txBody>
                    <a:bodyPr/>
                    <a:lstStyle/>
                    <a:p>
                      <a:r>
                        <a:rPr lang="en-GB" sz="1400" b="1" dirty="0"/>
                        <a:t>0.4377</a:t>
                      </a:r>
                    </a:p>
                  </a:txBody>
                  <a:tcPr/>
                </a:tc>
                <a:tc>
                  <a:txBody>
                    <a:bodyPr/>
                    <a:lstStyle/>
                    <a:p>
                      <a:r>
                        <a:rPr lang="en-GB" sz="1400" b="1" dirty="0"/>
                        <a:t>0.4143</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0.7283</a:t>
                      </a:r>
                    </a:p>
                  </a:txBody>
                  <a:tcPr/>
                </a:tc>
                <a:tc>
                  <a:txBody>
                    <a:bodyPr/>
                    <a:lstStyle/>
                    <a:p>
                      <a:r>
                        <a:rPr lang="en-GB" sz="1400" b="1" dirty="0"/>
                        <a:t>0.6956</a:t>
                      </a:r>
                    </a:p>
                  </a:txBody>
                  <a:tcPr/>
                </a:tc>
                <a:tc>
                  <a:txBody>
                    <a:bodyPr/>
                    <a:lstStyle/>
                    <a:p>
                      <a:r>
                        <a:rPr lang="en-GB" sz="1400" b="1" dirty="0"/>
                        <a:t>0.7283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0.6993</a:t>
                      </a:r>
                    </a:p>
                  </a:txBody>
                  <a:tcPr/>
                </a:tc>
                <a:tc>
                  <a:txBody>
                    <a:bodyPr/>
                    <a:lstStyle/>
                    <a:p>
                      <a:r>
                        <a:rPr lang="en-GB" sz="1400" b="1" dirty="0"/>
                        <a:t>0.6119</a:t>
                      </a:r>
                    </a:p>
                  </a:txBody>
                  <a:tcPr/>
                </a:tc>
                <a:tc>
                  <a:txBody>
                    <a:bodyPr/>
                    <a:lstStyle/>
                    <a:p>
                      <a:r>
                        <a:rPr lang="en-GB" sz="1400" b="1" dirty="0"/>
                        <a:t>0.6993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0.5873</a:t>
                      </a:r>
                    </a:p>
                  </a:txBody>
                  <a:tcPr/>
                </a:tc>
                <a:tc>
                  <a:txBody>
                    <a:bodyPr/>
                    <a:lstStyle/>
                    <a:p>
                      <a:r>
                        <a:rPr lang="en-GB" sz="1400" b="1" dirty="0"/>
                        <a:t>0.5894</a:t>
                      </a:r>
                    </a:p>
                  </a:txBody>
                  <a:tcPr/>
                </a:tc>
                <a:tc>
                  <a:txBody>
                    <a:bodyPr/>
                    <a:lstStyle/>
                    <a:p>
                      <a:r>
                        <a:rPr lang="en-GB" sz="1400" b="1" dirty="0"/>
                        <a:t>0.5873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0.6677</a:t>
                      </a:r>
                    </a:p>
                  </a:txBody>
                  <a:tcPr/>
                </a:tc>
                <a:tc>
                  <a:txBody>
                    <a:bodyPr/>
                    <a:lstStyle/>
                    <a:p>
                      <a:r>
                        <a:rPr lang="en-GB" sz="1400" b="1" dirty="0"/>
                        <a:t>0.5401</a:t>
                      </a:r>
                    </a:p>
                  </a:txBody>
                  <a:tcPr/>
                </a:tc>
                <a:tc>
                  <a:txBody>
                    <a:bodyPr/>
                    <a:lstStyle/>
                    <a:p>
                      <a:r>
                        <a:rPr lang="en-GB" sz="1400" b="1" dirty="0"/>
                        <a:t>0.6677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0.7143</a:t>
                      </a:r>
                    </a:p>
                  </a:txBody>
                  <a:tcPr/>
                </a:tc>
                <a:tc>
                  <a:txBody>
                    <a:bodyPr/>
                    <a:lstStyle/>
                    <a:p>
                      <a:r>
                        <a:rPr lang="en-GB" sz="1400" b="1" dirty="0"/>
                        <a:t>0.6876</a:t>
                      </a:r>
                    </a:p>
                  </a:txBody>
                  <a:tcPr/>
                </a:tc>
                <a:tc>
                  <a:txBody>
                    <a:bodyPr/>
                    <a:lstStyle/>
                    <a:p>
                      <a:r>
                        <a:rPr lang="en-GB" sz="1400" b="1" dirty="0"/>
                        <a:t>0.7143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0.7183</a:t>
                      </a:r>
                    </a:p>
                  </a:txBody>
                  <a:tcPr/>
                </a:tc>
                <a:tc>
                  <a:txBody>
                    <a:bodyPr/>
                    <a:lstStyle/>
                    <a:p>
                      <a:r>
                        <a:rPr lang="en-GB" sz="1400" b="1" dirty="0"/>
                        <a:t>0.7024</a:t>
                      </a:r>
                    </a:p>
                  </a:txBody>
                  <a:tcPr/>
                </a:tc>
                <a:tc>
                  <a:txBody>
                    <a:bodyPr/>
                    <a:lstStyle/>
                    <a:p>
                      <a:r>
                        <a:rPr lang="en-GB" sz="1400" b="1" dirty="0"/>
                        <a:t>0.7183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0.7437</a:t>
                      </a:r>
                    </a:p>
                  </a:txBody>
                  <a:tcPr/>
                </a:tc>
                <a:tc>
                  <a:txBody>
                    <a:bodyPr/>
                    <a:lstStyle/>
                    <a:p>
                      <a:r>
                        <a:rPr lang="en-GB" sz="1400" b="1" dirty="0"/>
                        <a:t>0.7164</a:t>
                      </a:r>
                    </a:p>
                  </a:txBody>
                  <a:tcPr/>
                </a:tc>
                <a:tc>
                  <a:txBody>
                    <a:bodyPr/>
                    <a:lstStyle/>
                    <a:p>
                      <a:r>
                        <a:rPr lang="en-GB" sz="1400" b="1" dirty="0"/>
                        <a:t>0.7437</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4835437"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575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571115040"/>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2463880">
                  <a:extLst>
                    <a:ext uri="{9D8B030D-6E8A-4147-A177-3AD203B41FA5}">
                      <a16:colId xmlns:a16="http://schemas.microsoft.com/office/drawing/2014/main" val="3581206579"/>
                    </a:ext>
                  </a:extLst>
                </a:gridCol>
                <a:gridCol w="1250967">
                  <a:extLst>
                    <a:ext uri="{9D8B030D-6E8A-4147-A177-3AD203B41FA5}">
                      <a16:colId xmlns:a16="http://schemas.microsoft.com/office/drawing/2014/main" val="2736018972"/>
                    </a:ext>
                  </a:extLst>
                </a:gridCol>
                <a:gridCol w="1211043">
                  <a:extLst>
                    <a:ext uri="{9D8B030D-6E8A-4147-A177-3AD203B41FA5}">
                      <a16:colId xmlns:a16="http://schemas.microsoft.com/office/drawing/2014/main" val="2872751444"/>
                    </a:ext>
                  </a:extLst>
                </a:gridCol>
                <a:gridCol w="1211043">
                  <a:extLst>
                    <a:ext uri="{9D8B030D-6E8A-4147-A177-3AD203B41FA5}">
                      <a16:colId xmlns:a16="http://schemas.microsoft.com/office/drawing/2014/main" val="3927129480"/>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0.8145</a:t>
                      </a:r>
                    </a:p>
                  </a:txBody>
                  <a:tcPr/>
                </a:tc>
                <a:tc>
                  <a:txBody>
                    <a:bodyPr/>
                    <a:lstStyle/>
                    <a:p>
                      <a:r>
                        <a:rPr lang="en-US" sz="1400" b="1" dirty="0"/>
                        <a:t>0.8001</a:t>
                      </a:r>
                    </a:p>
                  </a:txBody>
                  <a:tcPr/>
                </a:tc>
                <a:tc>
                  <a:txBody>
                    <a:bodyPr/>
                    <a:lstStyle/>
                    <a:p>
                      <a:r>
                        <a:rPr lang="en-US" sz="1400" b="1" dirty="0"/>
                        <a:t>0.8145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0.6658</a:t>
                      </a:r>
                    </a:p>
                  </a:txBody>
                  <a:tcPr/>
                </a:tc>
                <a:tc>
                  <a:txBody>
                    <a:bodyPr/>
                    <a:lstStyle/>
                    <a:p>
                      <a:r>
                        <a:rPr lang="en-GB" sz="1400" b="1" dirty="0"/>
                        <a:t>0.6764</a:t>
                      </a:r>
                    </a:p>
                  </a:txBody>
                  <a:tcPr/>
                </a:tc>
                <a:tc>
                  <a:txBody>
                    <a:bodyPr/>
                    <a:lstStyle/>
                    <a:p>
                      <a:r>
                        <a:rPr lang="en-GB" sz="1400" b="1" dirty="0"/>
                        <a:t>0.6658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0.8244</a:t>
                      </a:r>
                    </a:p>
                  </a:txBody>
                  <a:tcPr/>
                </a:tc>
                <a:tc>
                  <a:txBody>
                    <a:bodyPr/>
                    <a:lstStyle/>
                    <a:p>
                      <a:r>
                        <a:rPr lang="en-GB" sz="1400" b="1" dirty="0"/>
                        <a:t>0.8241</a:t>
                      </a:r>
                    </a:p>
                  </a:txBody>
                  <a:tcPr/>
                </a:tc>
                <a:tc>
                  <a:txBody>
                    <a:bodyPr/>
                    <a:lstStyle/>
                    <a:p>
                      <a:r>
                        <a:rPr lang="en-GB" sz="1400" b="1" dirty="0"/>
                        <a:t>0.8244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0.8434</a:t>
                      </a:r>
                    </a:p>
                  </a:txBody>
                  <a:tcPr/>
                </a:tc>
                <a:tc>
                  <a:txBody>
                    <a:bodyPr/>
                    <a:lstStyle/>
                    <a:p>
                      <a:r>
                        <a:rPr lang="en-GB" sz="1400" b="1" dirty="0"/>
                        <a:t>0.8384</a:t>
                      </a:r>
                    </a:p>
                  </a:txBody>
                  <a:tcPr/>
                </a:tc>
                <a:tc>
                  <a:txBody>
                    <a:bodyPr/>
                    <a:lstStyle/>
                    <a:p>
                      <a:r>
                        <a:rPr lang="en-GB" sz="1400" b="1" dirty="0"/>
                        <a:t>0.8434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0.8050</a:t>
                      </a:r>
                    </a:p>
                  </a:txBody>
                  <a:tcPr/>
                </a:tc>
                <a:tc>
                  <a:txBody>
                    <a:bodyPr/>
                    <a:lstStyle/>
                    <a:p>
                      <a:r>
                        <a:rPr lang="en-GB" sz="1400" b="1" dirty="0"/>
                        <a:t>0.7874</a:t>
                      </a:r>
                    </a:p>
                  </a:txBody>
                  <a:tcPr/>
                </a:tc>
                <a:tc>
                  <a:txBody>
                    <a:bodyPr/>
                    <a:lstStyle/>
                    <a:p>
                      <a:r>
                        <a:rPr lang="en-GB" sz="1400" b="1" dirty="0"/>
                        <a:t>0.8050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0.8310</a:t>
                      </a:r>
                    </a:p>
                  </a:txBody>
                  <a:tcPr/>
                </a:tc>
                <a:tc>
                  <a:txBody>
                    <a:bodyPr/>
                    <a:lstStyle/>
                    <a:p>
                      <a:r>
                        <a:rPr lang="en-GB" sz="1400" b="1" dirty="0"/>
                        <a:t>0.8293</a:t>
                      </a:r>
                    </a:p>
                  </a:txBody>
                  <a:tcPr/>
                </a:tc>
                <a:tc>
                  <a:txBody>
                    <a:bodyPr/>
                    <a:lstStyle/>
                    <a:p>
                      <a:r>
                        <a:rPr lang="en-GB" sz="1400" b="1" dirty="0"/>
                        <a:t>0.8310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0.6687</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0.8075</a:t>
                      </a:r>
                    </a:p>
                  </a:txBody>
                  <a:tcPr/>
                </a:tc>
                <a:tc>
                  <a:txBody>
                    <a:bodyPr/>
                    <a:lstStyle/>
                    <a:p>
                      <a:r>
                        <a:rPr lang="en-GB" sz="1400" b="1" dirty="0"/>
                        <a:t>0.7948</a:t>
                      </a:r>
                    </a:p>
                  </a:txBody>
                  <a:tcPr/>
                </a:tc>
                <a:tc>
                  <a:txBody>
                    <a:bodyPr/>
                    <a:lstStyle/>
                    <a:p>
                      <a:r>
                        <a:rPr lang="en-GB" sz="1400" b="1" dirty="0"/>
                        <a:t>0.8075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0.7270</a:t>
                      </a:r>
                    </a:p>
                  </a:txBody>
                  <a:tcPr/>
                </a:tc>
                <a:tc>
                  <a:txBody>
                    <a:bodyPr/>
                    <a:lstStyle/>
                    <a:p>
                      <a:r>
                        <a:rPr lang="en-GB" sz="1400" b="1" dirty="0"/>
                        <a:t>0.6708</a:t>
                      </a:r>
                    </a:p>
                  </a:txBody>
                  <a:tcPr/>
                </a:tc>
                <a:tc>
                  <a:txBody>
                    <a:bodyPr/>
                    <a:lstStyle/>
                    <a:p>
                      <a:r>
                        <a:rPr lang="en-GB" sz="1400" b="1" dirty="0"/>
                        <a:t>0.7270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0.8278</a:t>
                      </a:r>
                    </a:p>
                  </a:txBody>
                  <a:tcPr/>
                </a:tc>
                <a:tc>
                  <a:txBody>
                    <a:bodyPr/>
                    <a:lstStyle/>
                    <a:p>
                      <a:r>
                        <a:rPr lang="en-GB" sz="1400" b="1" dirty="0"/>
                        <a:t>0.8176</a:t>
                      </a:r>
                    </a:p>
                  </a:txBody>
                  <a:tcPr/>
                </a:tc>
                <a:tc>
                  <a:txBody>
                    <a:bodyPr/>
                    <a:lstStyle/>
                    <a:p>
                      <a:r>
                        <a:rPr lang="en-GB" sz="1400" b="1" dirty="0"/>
                        <a:t>0.8278</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483080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357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746538305"/>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2480877">
                  <a:extLst>
                    <a:ext uri="{9D8B030D-6E8A-4147-A177-3AD203B41FA5}">
                      <a16:colId xmlns:a16="http://schemas.microsoft.com/office/drawing/2014/main" val="3581206579"/>
                    </a:ext>
                  </a:extLst>
                </a:gridCol>
                <a:gridCol w="1259598">
                  <a:extLst>
                    <a:ext uri="{9D8B030D-6E8A-4147-A177-3AD203B41FA5}">
                      <a16:colId xmlns:a16="http://schemas.microsoft.com/office/drawing/2014/main" val="2736018972"/>
                    </a:ext>
                  </a:extLst>
                </a:gridCol>
                <a:gridCol w="1219397">
                  <a:extLst>
                    <a:ext uri="{9D8B030D-6E8A-4147-A177-3AD203B41FA5}">
                      <a16:colId xmlns:a16="http://schemas.microsoft.com/office/drawing/2014/main" val="2872751444"/>
                    </a:ext>
                  </a:extLst>
                </a:gridCol>
                <a:gridCol w="1219397">
                  <a:extLst>
                    <a:ext uri="{9D8B030D-6E8A-4147-A177-3AD203B41FA5}">
                      <a16:colId xmlns:a16="http://schemas.microsoft.com/office/drawing/2014/main" val="3485679816"/>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0.8408</a:t>
                      </a:r>
                    </a:p>
                  </a:txBody>
                  <a:tcPr/>
                </a:tc>
                <a:tc>
                  <a:txBody>
                    <a:bodyPr/>
                    <a:lstStyle/>
                    <a:p>
                      <a:r>
                        <a:rPr lang="en-GB" sz="1400" b="1" dirty="0"/>
                        <a:t>0.8401</a:t>
                      </a:r>
                    </a:p>
                  </a:txBody>
                  <a:tcPr/>
                </a:tc>
                <a:tc>
                  <a:txBody>
                    <a:bodyPr/>
                    <a:lstStyle/>
                    <a:p>
                      <a:r>
                        <a:rPr lang="en-GB" sz="1400" b="1" dirty="0"/>
                        <a:t>0.8408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0.6630</a:t>
                      </a:r>
                    </a:p>
                  </a:txBody>
                  <a:tcPr/>
                </a:tc>
                <a:tc>
                  <a:txBody>
                    <a:bodyPr/>
                    <a:lstStyle/>
                    <a:p>
                      <a:r>
                        <a:rPr lang="en-GB" sz="1400" b="1" dirty="0"/>
                        <a:t>0.6753</a:t>
                      </a:r>
                    </a:p>
                  </a:txBody>
                  <a:tcPr/>
                </a:tc>
                <a:tc>
                  <a:txBody>
                    <a:bodyPr/>
                    <a:lstStyle/>
                    <a:p>
                      <a:r>
                        <a:rPr lang="en-GB" sz="1400" b="1" dirty="0"/>
                        <a:t>0.6630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0.7517</a:t>
                      </a:r>
                    </a:p>
                  </a:txBody>
                  <a:tcPr/>
                </a:tc>
                <a:tc>
                  <a:txBody>
                    <a:bodyPr/>
                    <a:lstStyle/>
                    <a:p>
                      <a:r>
                        <a:rPr lang="en-GB" sz="1400" b="1" dirty="0"/>
                        <a:t>0.6936</a:t>
                      </a:r>
                    </a:p>
                  </a:txBody>
                  <a:tcPr/>
                </a:tc>
                <a:tc>
                  <a:txBody>
                    <a:bodyPr/>
                    <a:lstStyle/>
                    <a:p>
                      <a:r>
                        <a:rPr lang="en-GB" sz="1400" b="1" dirty="0"/>
                        <a:t>0.7517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0.8399</a:t>
                      </a:r>
                    </a:p>
                  </a:txBody>
                  <a:tcPr/>
                </a:tc>
                <a:tc>
                  <a:txBody>
                    <a:bodyPr/>
                    <a:lstStyle/>
                    <a:p>
                      <a:r>
                        <a:rPr lang="en-GB" sz="1400" b="1" dirty="0"/>
                        <a:t>0.8287</a:t>
                      </a:r>
                    </a:p>
                  </a:txBody>
                  <a:tcPr/>
                </a:tc>
                <a:tc>
                  <a:txBody>
                    <a:bodyPr/>
                    <a:lstStyle/>
                    <a:p>
                      <a:r>
                        <a:rPr lang="en-GB" sz="1400" b="1" dirty="0"/>
                        <a:t>0.8399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0.7334</a:t>
                      </a:r>
                    </a:p>
                  </a:txBody>
                  <a:tcPr/>
                </a:tc>
                <a:tc>
                  <a:txBody>
                    <a:bodyPr/>
                    <a:lstStyle/>
                    <a:p>
                      <a:r>
                        <a:rPr lang="en-GB" sz="1400" b="1" dirty="0"/>
                        <a:t>0.6518</a:t>
                      </a:r>
                    </a:p>
                  </a:txBody>
                  <a:tcPr/>
                </a:tc>
                <a:tc>
                  <a:txBody>
                    <a:bodyPr/>
                    <a:lstStyle/>
                    <a:p>
                      <a:r>
                        <a:rPr lang="en-GB" sz="1400" b="1" dirty="0"/>
                        <a:t>0.7334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0.8110</a:t>
                      </a:r>
                    </a:p>
                  </a:txBody>
                  <a:tcPr/>
                </a:tc>
                <a:tc>
                  <a:txBody>
                    <a:bodyPr/>
                    <a:lstStyle/>
                    <a:p>
                      <a:r>
                        <a:rPr lang="en-GB" sz="1400" b="1" dirty="0"/>
                        <a:t>0.8109</a:t>
                      </a:r>
                    </a:p>
                  </a:txBody>
                  <a:tcPr/>
                </a:tc>
                <a:tc>
                  <a:txBody>
                    <a:bodyPr/>
                    <a:lstStyle/>
                    <a:p>
                      <a:r>
                        <a:rPr lang="en-GB" sz="1400" b="1" dirty="0"/>
                        <a:t>0.8110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0.6858</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0.8199</a:t>
                      </a:r>
                    </a:p>
                  </a:txBody>
                  <a:tcPr/>
                </a:tc>
                <a:tc>
                  <a:txBody>
                    <a:bodyPr/>
                    <a:lstStyle/>
                    <a:p>
                      <a:r>
                        <a:rPr lang="en-GB" sz="1400" b="1" dirty="0"/>
                        <a:t>0.8083</a:t>
                      </a:r>
                    </a:p>
                  </a:txBody>
                  <a:tcPr/>
                </a:tc>
                <a:tc>
                  <a:txBody>
                    <a:bodyPr/>
                    <a:lstStyle/>
                    <a:p>
                      <a:r>
                        <a:rPr lang="en-GB" sz="1400" b="1" dirty="0"/>
                        <a:t>0.8199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0.7261</a:t>
                      </a:r>
                    </a:p>
                  </a:txBody>
                  <a:tcPr/>
                </a:tc>
                <a:tc>
                  <a:txBody>
                    <a:bodyPr/>
                    <a:lstStyle/>
                    <a:p>
                      <a:r>
                        <a:rPr lang="en-GB" sz="1400" b="1" dirty="0"/>
                        <a:t>0.6585</a:t>
                      </a:r>
                    </a:p>
                  </a:txBody>
                  <a:tcPr/>
                </a:tc>
                <a:tc>
                  <a:txBody>
                    <a:bodyPr/>
                    <a:lstStyle/>
                    <a:p>
                      <a:r>
                        <a:rPr lang="en-GB" sz="1400" b="1" dirty="0"/>
                        <a:t>0.7261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0.8402</a:t>
                      </a:r>
                    </a:p>
                  </a:txBody>
                  <a:tcPr/>
                </a:tc>
                <a:tc>
                  <a:txBody>
                    <a:bodyPr/>
                    <a:lstStyle/>
                    <a:p>
                      <a:r>
                        <a:rPr lang="en-GB" sz="1400" b="1" dirty="0"/>
                        <a:t>0.8293</a:t>
                      </a:r>
                    </a:p>
                  </a:txBody>
                  <a:tcPr/>
                </a:tc>
                <a:tc>
                  <a:txBody>
                    <a:bodyPr/>
                    <a:lstStyle/>
                    <a:p>
                      <a:r>
                        <a:rPr lang="en-GB" sz="1400" b="1" dirty="0"/>
                        <a:t>0.8402</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470455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629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622498850"/>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2440883">
                  <a:extLst>
                    <a:ext uri="{9D8B030D-6E8A-4147-A177-3AD203B41FA5}">
                      <a16:colId xmlns:a16="http://schemas.microsoft.com/office/drawing/2014/main" val="3581206579"/>
                    </a:ext>
                  </a:extLst>
                </a:gridCol>
                <a:gridCol w="1239291">
                  <a:extLst>
                    <a:ext uri="{9D8B030D-6E8A-4147-A177-3AD203B41FA5}">
                      <a16:colId xmlns:a16="http://schemas.microsoft.com/office/drawing/2014/main" val="2736018972"/>
                    </a:ext>
                  </a:extLst>
                </a:gridCol>
                <a:gridCol w="1199740">
                  <a:extLst>
                    <a:ext uri="{9D8B030D-6E8A-4147-A177-3AD203B41FA5}">
                      <a16:colId xmlns:a16="http://schemas.microsoft.com/office/drawing/2014/main" val="2872751444"/>
                    </a:ext>
                  </a:extLst>
                </a:gridCol>
                <a:gridCol w="1199740">
                  <a:extLst>
                    <a:ext uri="{9D8B030D-6E8A-4147-A177-3AD203B41FA5}">
                      <a16:colId xmlns:a16="http://schemas.microsoft.com/office/drawing/2014/main" val="2552957475"/>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0.8316</a:t>
                      </a:r>
                    </a:p>
                  </a:txBody>
                  <a:tcPr/>
                </a:tc>
                <a:tc>
                  <a:txBody>
                    <a:bodyPr/>
                    <a:lstStyle/>
                    <a:p>
                      <a:r>
                        <a:rPr lang="en-GB" sz="1400" b="1" dirty="0"/>
                        <a:t>0.8297</a:t>
                      </a:r>
                    </a:p>
                  </a:txBody>
                  <a:tcPr/>
                </a:tc>
                <a:tc>
                  <a:txBody>
                    <a:bodyPr/>
                    <a:lstStyle/>
                    <a:p>
                      <a:r>
                        <a:rPr lang="en-GB" sz="1400" b="1" dirty="0"/>
                        <a:t>0.8316</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0.6509</a:t>
                      </a:r>
                    </a:p>
                  </a:txBody>
                  <a:tcPr/>
                </a:tc>
                <a:tc>
                  <a:txBody>
                    <a:bodyPr/>
                    <a:lstStyle/>
                    <a:p>
                      <a:r>
                        <a:rPr lang="en-GB" sz="1400" b="1" dirty="0"/>
                        <a:t>0.6619</a:t>
                      </a:r>
                    </a:p>
                  </a:txBody>
                  <a:tcPr/>
                </a:tc>
                <a:tc>
                  <a:txBody>
                    <a:bodyPr/>
                    <a:lstStyle/>
                    <a:p>
                      <a:r>
                        <a:rPr lang="en-GB" sz="1400" b="1" dirty="0"/>
                        <a:t>0.6509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0.7781</a:t>
                      </a:r>
                    </a:p>
                  </a:txBody>
                  <a:tcPr/>
                </a:tc>
                <a:tc>
                  <a:txBody>
                    <a:bodyPr/>
                    <a:lstStyle/>
                    <a:p>
                      <a:r>
                        <a:rPr lang="en-GB" sz="1400" b="1" dirty="0"/>
                        <a:t>0.7428</a:t>
                      </a:r>
                    </a:p>
                  </a:txBody>
                  <a:tcPr/>
                </a:tc>
                <a:tc>
                  <a:txBody>
                    <a:bodyPr/>
                    <a:lstStyle/>
                    <a:p>
                      <a:r>
                        <a:rPr lang="en-GB" sz="1400" b="1" dirty="0"/>
                        <a:t>0.7781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0.8301</a:t>
                      </a:r>
                    </a:p>
                  </a:txBody>
                  <a:tcPr/>
                </a:tc>
                <a:tc>
                  <a:txBody>
                    <a:bodyPr/>
                    <a:lstStyle/>
                    <a:p>
                      <a:r>
                        <a:rPr lang="en-GB" sz="1400" b="1" dirty="0"/>
                        <a:t>0.8171</a:t>
                      </a:r>
                    </a:p>
                  </a:txBody>
                  <a:tcPr/>
                </a:tc>
                <a:tc>
                  <a:txBody>
                    <a:bodyPr/>
                    <a:lstStyle/>
                    <a:p>
                      <a:r>
                        <a:rPr lang="en-GB" sz="1400" b="1" dirty="0"/>
                        <a:t>0.8301</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0.6915</a:t>
                      </a:r>
                    </a:p>
                  </a:txBody>
                  <a:tcPr/>
                </a:tc>
                <a:tc>
                  <a:txBody>
                    <a:bodyPr/>
                    <a:lstStyle/>
                    <a:p>
                      <a:r>
                        <a:rPr lang="en-GB" sz="1400" b="1" dirty="0"/>
                        <a:t>0.5762</a:t>
                      </a:r>
                    </a:p>
                  </a:txBody>
                  <a:tcPr/>
                </a:tc>
                <a:tc>
                  <a:txBody>
                    <a:bodyPr/>
                    <a:lstStyle/>
                    <a:p>
                      <a:r>
                        <a:rPr lang="en-GB" sz="1400" b="1" dirty="0"/>
                        <a:t>0.6915</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0.8085</a:t>
                      </a:r>
                    </a:p>
                  </a:txBody>
                  <a:tcPr/>
                </a:tc>
                <a:tc>
                  <a:txBody>
                    <a:bodyPr/>
                    <a:lstStyle/>
                    <a:p>
                      <a:r>
                        <a:rPr lang="en-GB" sz="1400" b="1" dirty="0"/>
                        <a:t>0.8075</a:t>
                      </a:r>
                    </a:p>
                  </a:txBody>
                  <a:tcPr/>
                </a:tc>
                <a:tc>
                  <a:txBody>
                    <a:bodyPr/>
                    <a:lstStyle/>
                    <a:p>
                      <a:r>
                        <a:rPr lang="en-GB" sz="1400" b="1" dirty="0"/>
                        <a:t>0.8085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0.6798</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0.8123</a:t>
                      </a:r>
                    </a:p>
                  </a:txBody>
                  <a:tcPr/>
                </a:tc>
                <a:tc>
                  <a:txBody>
                    <a:bodyPr/>
                    <a:lstStyle/>
                    <a:p>
                      <a:r>
                        <a:rPr lang="en-GB" sz="1400" b="1" dirty="0"/>
                        <a:t>0.8006</a:t>
                      </a:r>
                    </a:p>
                  </a:txBody>
                  <a:tcPr/>
                </a:tc>
                <a:tc>
                  <a:txBody>
                    <a:bodyPr/>
                    <a:lstStyle/>
                    <a:p>
                      <a:r>
                        <a:rPr lang="en-GB" sz="1400" b="1" dirty="0"/>
                        <a:t>0.8123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0.6940</a:t>
                      </a:r>
                    </a:p>
                  </a:txBody>
                  <a:tcPr/>
                </a:tc>
                <a:tc>
                  <a:txBody>
                    <a:bodyPr/>
                    <a:lstStyle/>
                    <a:p>
                      <a:r>
                        <a:rPr lang="en-GB" sz="1400" b="1" dirty="0"/>
                        <a:t>0.5871</a:t>
                      </a:r>
                    </a:p>
                  </a:txBody>
                  <a:tcPr/>
                </a:tc>
                <a:tc>
                  <a:txBody>
                    <a:bodyPr/>
                    <a:lstStyle/>
                    <a:p>
                      <a:r>
                        <a:rPr lang="en-GB" sz="1400" b="1" dirty="0"/>
                        <a:t>0.6940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0.8332</a:t>
                      </a:r>
                    </a:p>
                  </a:txBody>
                  <a:tcPr/>
                </a:tc>
                <a:tc>
                  <a:txBody>
                    <a:bodyPr/>
                    <a:lstStyle/>
                    <a:p>
                      <a:r>
                        <a:rPr lang="en-GB" sz="1400" b="1" dirty="0"/>
                        <a:t>0.8230</a:t>
                      </a:r>
                    </a:p>
                  </a:txBody>
                  <a:tcPr/>
                </a:tc>
                <a:tc>
                  <a:txBody>
                    <a:bodyPr/>
                    <a:lstStyle/>
                    <a:p>
                      <a:r>
                        <a:rPr lang="en-GB" sz="1400" b="1" dirty="0"/>
                        <a:t>0.8332</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464428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6378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45641168"/>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2518495">
                  <a:extLst>
                    <a:ext uri="{9D8B030D-6E8A-4147-A177-3AD203B41FA5}">
                      <a16:colId xmlns:a16="http://schemas.microsoft.com/office/drawing/2014/main" val="3581206579"/>
                    </a:ext>
                  </a:extLst>
                </a:gridCol>
                <a:gridCol w="1278697">
                  <a:extLst>
                    <a:ext uri="{9D8B030D-6E8A-4147-A177-3AD203B41FA5}">
                      <a16:colId xmlns:a16="http://schemas.microsoft.com/office/drawing/2014/main" val="2736018972"/>
                    </a:ext>
                  </a:extLst>
                </a:gridCol>
                <a:gridCol w="1237888">
                  <a:extLst>
                    <a:ext uri="{9D8B030D-6E8A-4147-A177-3AD203B41FA5}">
                      <a16:colId xmlns:a16="http://schemas.microsoft.com/office/drawing/2014/main" val="2872751444"/>
                    </a:ext>
                  </a:extLst>
                </a:gridCol>
                <a:gridCol w="1237888">
                  <a:extLst>
                    <a:ext uri="{9D8B030D-6E8A-4147-A177-3AD203B41FA5}">
                      <a16:colId xmlns:a16="http://schemas.microsoft.com/office/drawing/2014/main" val="3766541922"/>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0.7112</a:t>
                      </a:r>
                    </a:p>
                  </a:txBody>
                  <a:tcPr/>
                </a:tc>
                <a:tc>
                  <a:txBody>
                    <a:bodyPr/>
                    <a:lstStyle/>
                    <a:p>
                      <a:r>
                        <a:rPr lang="en-GB" sz="1400" b="1" dirty="0"/>
                        <a:t>0.7163</a:t>
                      </a:r>
                    </a:p>
                  </a:txBody>
                  <a:tcPr/>
                </a:tc>
                <a:tc>
                  <a:txBody>
                    <a:bodyPr/>
                    <a:lstStyle/>
                    <a:p>
                      <a:r>
                        <a:rPr lang="en-GB" sz="1400" b="1" dirty="0"/>
                        <a:t>0.7112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0.2727</a:t>
                      </a:r>
                    </a:p>
                  </a:txBody>
                  <a:tcPr/>
                </a:tc>
                <a:tc>
                  <a:txBody>
                    <a:bodyPr/>
                    <a:lstStyle/>
                    <a:p>
                      <a:r>
                        <a:rPr lang="en-GB" sz="1400" b="1" dirty="0"/>
                        <a:t>0.1835</a:t>
                      </a:r>
                    </a:p>
                  </a:txBody>
                  <a:tcPr/>
                </a:tc>
                <a:tc>
                  <a:txBody>
                    <a:bodyPr/>
                    <a:lstStyle/>
                    <a:p>
                      <a:r>
                        <a:rPr lang="en-GB" sz="1400" b="1" dirty="0"/>
                        <a:t>0.2727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0.7559</a:t>
                      </a:r>
                    </a:p>
                  </a:txBody>
                  <a:tcPr/>
                </a:tc>
                <a:tc>
                  <a:txBody>
                    <a:bodyPr/>
                    <a:lstStyle/>
                    <a:p>
                      <a:r>
                        <a:rPr lang="en-GB" sz="1400" b="1" dirty="0"/>
                        <a:t>0.7524</a:t>
                      </a:r>
                    </a:p>
                  </a:txBody>
                  <a:tcPr/>
                </a:tc>
                <a:tc>
                  <a:txBody>
                    <a:bodyPr/>
                    <a:lstStyle/>
                    <a:p>
                      <a:r>
                        <a:rPr lang="en-GB" sz="1400" b="1" dirty="0"/>
                        <a:t>0.7559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0.7987</a:t>
                      </a:r>
                    </a:p>
                  </a:txBody>
                  <a:tcPr/>
                </a:tc>
                <a:tc>
                  <a:txBody>
                    <a:bodyPr/>
                    <a:lstStyle/>
                    <a:p>
                      <a:r>
                        <a:rPr lang="en-GB" sz="1400" b="1" dirty="0"/>
                        <a:t>0.7839</a:t>
                      </a:r>
                    </a:p>
                  </a:txBody>
                  <a:tcPr/>
                </a:tc>
                <a:tc>
                  <a:txBody>
                    <a:bodyPr/>
                    <a:lstStyle/>
                    <a:p>
                      <a:r>
                        <a:rPr lang="en-GB" sz="1400" b="1" dirty="0"/>
                        <a:t>0.7987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0.7949</a:t>
                      </a:r>
                    </a:p>
                  </a:txBody>
                  <a:tcPr/>
                </a:tc>
                <a:tc>
                  <a:txBody>
                    <a:bodyPr/>
                    <a:lstStyle/>
                    <a:p>
                      <a:r>
                        <a:rPr lang="en-GB" sz="1400" b="1" dirty="0"/>
                        <a:t>0.7733</a:t>
                      </a:r>
                    </a:p>
                  </a:txBody>
                  <a:tcPr/>
                </a:tc>
                <a:tc>
                  <a:txBody>
                    <a:bodyPr/>
                    <a:lstStyle/>
                    <a:p>
                      <a:r>
                        <a:rPr lang="en-GB" sz="1400" b="1" dirty="0"/>
                        <a:t>0.7949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0.7146</a:t>
                      </a:r>
                    </a:p>
                  </a:txBody>
                  <a:tcPr/>
                </a:tc>
                <a:tc>
                  <a:txBody>
                    <a:bodyPr/>
                    <a:lstStyle/>
                    <a:p>
                      <a:r>
                        <a:rPr lang="en-GB" sz="1400" b="1" dirty="0"/>
                        <a:t>0.7138</a:t>
                      </a:r>
                    </a:p>
                  </a:txBody>
                  <a:tcPr/>
                </a:tc>
                <a:tc>
                  <a:txBody>
                    <a:bodyPr/>
                    <a:lstStyle/>
                    <a:p>
                      <a:r>
                        <a:rPr lang="en-GB" sz="1400" b="1" dirty="0"/>
                        <a:t>0.7146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0.7127</a:t>
                      </a:r>
                    </a:p>
                  </a:txBody>
                  <a:tcPr/>
                </a:tc>
                <a:tc>
                  <a:txBody>
                    <a:bodyPr/>
                    <a:lstStyle/>
                    <a:p>
                      <a:r>
                        <a:rPr lang="en-GB" sz="1400" b="1" dirty="0"/>
                        <a:t>0.6149</a:t>
                      </a:r>
                    </a:p>
                  </a:txBody>
                  <a:tcPr/>
                </a:tc>
                <a:tc>
                  <a:txBody>
                    <a:bodyPr/>
                    <a:lstStyle/>
                    <a:p>
                      <a:r>
                        <a:rPr lang="en-GB" sz="1400" b="1" dirty="0"/>
                        <a:t>0.7127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0.7692</a:t>
                      </a:r>
                    </a:p>
                  </a:txBody>
                  <a:tcPr/>
                </a:tc>
                <a:tc>
                  <a:txBody>
                    <a:bodyPr/>
                    <a:lstStyle/>
                    <a:p>
                      <a:r>
                        <a:rPr lang="en-GB" sz="1400" b="1" dirty="0"/>
                        <a:t>0.7497</a:t>
                      </a:r>
                    </a:p>
                  </a:txBody>
                  <a:tcPr/>
                </a:tc>
                <a:tc>
                  <a:txBody>
                    <a:bodyPr/>
                    <a:lstStyle/>
                    <a:p>
                      <a:r>
                        <a:rPr lang="en-GB" sz="1400" b="1" dirty="0"/>
                        <a:t>0.7692</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0.7641</a:t>
                      </a:r>
                    </a:p>
                  </a:txBody>
                  <a:tcPr/>
                </a:tc>
                <a:tc>
                  <a:txBody>
                    <a:bodyPr/>
                    <a:lstStyle/>
                    <a:p>
                      <a:r>
                        <a:rPr lang="en-GB" sz="1400" b="1" dirty="0"/>
                        <a:t>0.7377</a:t>
                      </a:r>
                    </a:p>
                  </a:txBody>
                  <a:tcPr/>
                </a:tc>
                <a:tc>
                  <a:txBody>
                    <a:bodyPr/>
                    <a:lstStyle/>
                    <a:p>
                      <a:r>
                        <a:rPr lang="en-GB" sz="1400" b="1" dirty="0"/>
                        <a:t>0.7641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0.8104</a:t>
                      </a:r>
                    </a:p>
                  </a:txBody>
                  <a:tcPr/>
                </a:tc>
                <a:tc>
                  <a:txBody>
                    <a:bodyPr/>
                    <a:lstStyle/>
                    <a:p>
                      <a:r>
                        <a:rPr lang="en-GB" sz="1400" b="1" dirty="0"/>
                        <a:t>0.7935</a:t>
                      </a:r>
                    </a:p>
                  </a:txBody>
                  <a:tcPr/>
                </a:tc>
                <a:tc>
                  <a:txBody>
                    <a:bodyPr/>
                    <a:lstStyle/>
                    <a:p>
                      <a:r>
                        <a:rPr lang="en-GB" sz="1400" b="1" dirty="0"/>
                        <a:t>0.8104</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4769296" y="1135113"/>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445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131002171"/>
              </p:ext>
            </p:extLst>
          </p:nvPr>
        </p:nvGraphicFramePr>
        <p:xfrm>
          <a:off x="1843979" y="1262002"/>
          <a:ext cx="6451962" cy="4894764"/>
        </p:xfrm>
        <a:graphic>
          <a:graphicData uri="http://schemas.openxmlformats.org/drawingml/2006/table">
            <a:tbl>
              <a:tblPr firstRow="1" bandRow="1">
                <a:tableStyleId>{5C22544A-7EE6-4342-B048-85BDC9FD1C3A}</a:tableStyleId>
              </a:tblPr>
              <a:tblGrid>
                <a:gridCol w="2590358">
                  <a:extLst>
                    <a:ext uri="{9D8B030D-6E8A-4147-A177-3AD203B41FA5}">
                      <a16:colId xmlns:a16="http://schemas.microsoft.com/office/drawing/2014/main" val="3581206579"/>
                    </a:ext>
                  </a:extLst>
                </a:gridCol>
                <a:gridCol w="1315184">
                  <a:extLst>
                    <a:ext uri="{9D8B030D-6E8A-4147-A177-3AD203B41FA5}">
                      <a16:colId xmlns:a16="http://schemas.microsoft.com/office/drawing/2014/main" val="2736018972"/>
                    </a:ext>
                  </a:extLst>
                </a:gridCol>
                <a:gridCol w="1273210">
                  <a:extLst>
                    <a:ext uri="{9D8B030D-6E8A-4147-A177-3AD203B41FA5}">
                      <a16:colId xmlns:a16="http://schemas.microsoft.com/office/drawing/2014/main" val="2872751444"/>
                    </a:ext>
                  </a:extLst>
                </a:gridCol>
                <a:gridCol w="1273210">
                  <a:extLst>
                    <a:ext uri="{9D8B030D-6E8A-4147-A177-3AD203B41FA5}">
                      <a16:colId xmlns:a16="http://schemas.microsoft.com/office/drawing/2014/main" val="271885128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0.8155</a:t>
                      </a:r>
                    </a:p>
                  </a:txBody>
                  <a:tcPr/>
                </a:tc>
                <a:tc>
                  <a:txBody>
                    <a:bodyPr/>
                    <a:lstStyle/>
                    <a:p>
                      <a:r>
                        <a:rPr lang="en-GB" sz="1400" b="1" dirty="0"/>
                        <a:t>0.8068</a:t>
                      </a:r>
                    </a:p>
                  </a:txBody>
                  <a:tcPr/>
                </a:tc>
                <a:tc>
                  <a:txBody>
                    <a:bodyPr/>
                    <a:lstStyle/>
                    <a:p>
                      <a:r>
                        <a:rPr lang="en-GB" sz="1400" b="1" dirty="0"/>
                        <a:t>0.8155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0.4115</a:t>
                      </a:r>
                    </a:p>
                  </a:txBody>
                  <a:tcPr/>
                </a:tc>
                <a:tc>
                  <a:txBody>
                    <a:bodyPr/>
                    <a:lstStyle/>
                    <a:p>
                      <a:r>
                        <a:rPr lang="en-GB" sz="1400" b="1" dirty="0"/>
                        <a:t>0.4289</a:t>
                      </a:r>
                    </a:p>
                  </a:txBody>
                  <a:tcPr/>
                </a:tc>
                <a:tc>
                  <a:txBody>
                    <a:bodyPr/>
                    <a:lstStyle/>
                    <a:p>
                      <a:r>
                        <a:rPr lang="en-GB" sz="1400" b="1" dirty="0"/>
                        <a:t>0.4115</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0.8142</a:t>
                      </a:r>
                    </a:p>
                  </a:txBody>
                  <a:tcPr/>
                </a:tc>
                <a:tc>
                  <a:txBody>
                    <a:bodyPr/>
                    <a:lstStyle/>
                    <a:p>
                      <a:r>
                        <a:rPr lang="en-GB" sz="1400" b="1" dirty="0"/>
                        <a:t>0.8084</a:t>
                      </a:r>
                    </a:p>
                  </a:txBody>
                  <a:tcPr/>
                </a:tc>
                <a:tc>
                  <a:txBody>
                    <a:bodyPr/>
                    <a:lstStyle/>
                    <a:p>
                      <a:r>
                        <a:rPr lang="en-GB" sz="1400" b="1" dirty="0"/>
                        <a:t>0.8142</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0.8269</a:t>
                      </a:r>
                    </a:p>
                  </a:txBody>
                  <a:tcPr/>
                </a:tc>
                <a:tc>
                  <a:txBody>
                    <a:bodyPr/>
                    <a:lstStyle/>
                    <a:p>
                      <a:r>
                        <a:rPr lang="en-GB" sz="1400" b="1" dirty="0"/>
                        <a:t>0.8218</a:t>
                      </a:r>
                    </a:p>
                  </a:txBody>
                  <a:tcPr/>
                </a:tc>
                <a:tc>
                  <a:txBody>
                    <a:bodyPr/>
                    <a:lstStyle/>
                    <a:p>
                      <a:r>
                        <a:rPr lang="en-GB" sz="1400" b="1" dirty="0"/>
                        <a:t>0.8269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0.8342</a:t>
                      </a:r>
                    </a:p>
                  </a:txBody>
                  <a:tcPr/>
                </a:tc>
                <a:tc>
                  <a:txBody>
                    <a:bodyPr/>
                    <a:lstStyle/>
                    <a:p>
                      <a:r>
                        <a:rPr lang="en-GB" sz="1400" b="1" dirty="0"/>
                        <a:t>0.8234</a:t>
                      </a:r>
                    </a:p>
                  </a:txBody>
                  <a:tcPr/>
                </a:tc>
                <a:tc>
                  <a:txBody>
                    <a:bodyPr/>
                    <a:lstStyle/>
                    <a:p>
                      <a:r>
                        <a:rPr lang="en-GB" sz="1400" b="1" dirty="0"/>
                        <a:t>0.8342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0.7838</a:t>
                      </a:r>
                    </a:p>
                  </a:txBody>
                  <a:tcPr/>
                </a:tc>
                <a:tc>
                  <a:txBody>
                    <a:bodyPr/>
                    <a:lstStyle/>
                    <a:p>
                      <a:r>
                        <a:rPr lang="en-GB" sz="1400" b="1" dirty="0"/>
                        <a:t>0.7824</a:t>
                      </a:r>
                    </a:p>
                  </a:txBody>
                  <a:tcPr/>
                </a:tc>
                <a:tc>
                  <a:txBody>
                    <a:bodyPr/>
                    <a:lstStyle/>
                    <a:p>
                      <a:r>
                        <a:rPr lang="en-GB" sz="1400" b="1" dirty="0"/>
                        <a:t>0.7838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0.6855</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0.7971</a:t>
                      </a:r>
                    </a:p>
                  </a:txBody>
                  <a:tcPr/>
                </a:tc>
                <a:tc>
                  <a:txBody>
                    <a:bodyPr/>
                    <a:lstStyle/>
                    <a:p>
                      <a:r>
                        <a:rPr lang="en-GB" sz="1400" b="1" dirty="0"/>
                        <a:t>0.7866</a:t>
                      </a:r>
                    </a:p>
                  </a:txBody>
                  <a:tcPr/>
                </a:tc>
                <a:tc>
                  <a:txBody>
                    <a:bodyPr/>
                    <a:lstStyle/>
                    <a:p>
                      <a:r>
                        <a:rPr lang="en-GB" sz="1400" b="1" dirty="0"/>
                        <a:t>0.7971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0.7295</a:t>
                      </a:r>
                    </a:p>
                  </a:txBody>
                  <a:tcPr/>
                </a:tc>
                <a:tc>
                  <a:txBody>
                    <a:bodyPr/>
                    <a:lstStyle/>
                    <a:p>
                      <a:r>
                        <a:rPr lang="en-GB" sz="1400" b="1" dirty="0"/>
                        <a:t>0.6810</a:t>
                      </a:r>
                    </a:p>
                  </a:txBody>
                  <a:tcPr/>
                </a:tc>
                <a:tc>
                  <a:txBody>
                    <a:bodyPr/>
                    <a:lstStyle/>
                    <a:p>
                      <a:r>
                        <a:rPr lang="en-GB" sz="1400" b="1" dirty="0"/>
                        <a:t>0.7295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0.8377</a:t>
                      </a:r>
                    </a:p>
                  </a:txBody>
                  <a:tcPr/>
                </a:tc>
                <a:tc>
                  <a:txBody>
                    <a:bodyPr/>
                    <a:lstStyle/>
                    <a:p>
                      <a:r>
                        <a:rPr lang="en-GB" sz="1400" b="1" dirty="0"/>
                        <a:t>0.8279</a:t>
                      </a:r>
                    </a:p>
                  </a:txBody>
                  <a:tcPr/>
                </a:tc>
                <a:tc>
                  <a:txBody>
                    <a:bodyPr/>
                    <a:lstStyle/>
                    <a:p>
                      <a:r>
                        <a:rPr lang="en-GB" sz="1400" b="1" dirty="0"/>
                        <a:t>0.8377</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443335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080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9393-AB02-C042-9C9C-B13D80618B53}"/>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1241E2A9-8FA8-2347-A500-8136A53313CC}"/>
              </a:ext>
            </a:extLst>
          </p:cNvPr>
          <p:cNvSpPr>
            <a:spLocks noGrp="1"/>
          </p:cNvSpPr>
          <p:nvPr>
            <p:ph idx="1"/>
          </p:nvPr>
        </p:nvSpPr>
        <p:spPr/>
        <p:txBody>
          <a:bodyPr/>
          <a:lstStyle/>
          <a:p>
            <a:r>
              <a:rPr lang="en-GB" dirty="0" err="1"/>
              <a:t>Log_reg</a:t>
            </a:r>
            <a:r>
              <a:rPr lang="en-GB" dirty="0"/>
              <a:t> on Term Counts</a:t>
            </a:r>
          </a:p>
          <a:p>
            <a:pPr lvl="1"/>
            <a:r>
              <a:rPr lang="en-GB" dirty="0"/>
              <a:t>Accuracy			0.8465</a:t>
            </a:r>
          </a:p>
          <a:p>
            <a:pPr lvl="1"/>
            <a:r>
              <a:rPr lang="en-GB" dirty="0"/>
              <a:t>F1 score weighted	0.8412</a:t>
            </a:r>
          </a:p>
          <a:p>
            <a:pPr lvl="1"/>
            <a:r>
              <a:rPr lang="en-GB" dirty="0"/>
              <a:t>F1 score micro		0.8465</a:t>
            </a:r>
          </a:p>
        </p:txBody>
      </p:sp>
      <p:pic>
        <p:nvPicPr>
          <p:cNvPr id="5" name="Picture 4">
            <a:extLst>
              <a:ext uri="{FF2B5EF4-FFF2-40B4-BE49-F238E27FC236}">
                <a16:creationId xmlns:a16="http://schemas.microsoft.com/office/drawing/2014/main" id="{C09BED9D-A8AA-A34B-9AF1-FCC9D5BF0CC6}"/>
              </a:ext>
            </a:extLst>
          </p:cNvPr>
          <p:cNvPicPr>
            <a:picLocks noChangeAspect="1"/>
          </p:cNvPicPr>
          <p:nvPr/>
        </p:nvPicPr>
        <p:blipFill>
          <a:blip r:embed="rId2"/>
          <a:stretch>
            <a:fillRect/>
          </a:stretch>
        </p:blipFill>
        <p:spPr>
          <a:xfrm>
            <a:off x="7208818" y="2197116"/>
            <a:ext cx="2914128" cy="1115565"/>
          </a:xfrm>
          <a:prstGeom prst="rect">
            <a:avLst/>
          </a:prstGeom>
        </p:spPr>
      </p:pic>
    </p:spTree>
    <p:extLst>
      <p:ext uri="{BB962C8B-B14F-4D97-AF65-F5344CB8AC3E}">
        <p14:creationId xmlns:p14="http://schemas.microsoft.com/office/powerpoint/2010/main" val="419121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0042-4498-8649-BCD2-31E7B727F8EA}"/>
              </a:ext>
            </a:extLst>
          </p:cNvPr>
          <p:cNvSpPr>
            <a:spLocks noGrp="1"/>
          </p:cNvSpPr>
          <p:nvPr>
            <p:ph type="title"/>
          </p:nvPr>
        </p:nvSpPr>
        <p:spPr/>
        <p:txBody>
          <a:bodyPr/>
          <a:lstStyle/>
          <a:p>
            <a:r>
              <a:rPr lang="en-US" dirty="0"/>
              <a:t>Twitter_small Dataset </a:t>
            </a:r>
          </a:p>
        </p:txBody>
      </p:sp>
      <p:sp>
        <p:nvSpPr>
          <p:cNvPr id="3" name="Content Placeholder 2">
            <a:extLst>
              <a:ext uri="{FF2B5EF4-FFF2-40B4-BE49-F238E27FC236}">
                <a16:creationId xmlns:a16="http://schemas.microsoft.com/office/drawing/2014/main" id="{BDD1E0C8-98A0-F54B-BEFE-02A3BA7165E4}"/>
              </a:ext>
            </a:extLst>
          </p:cNvPr>
          <p:cNvSpPr>
            <a:spLocks noGrp="1"/>
          </p:cNvSpPr>
          <p:nvPr>
            <p:ph idx="1"/>
          </p:nvPr>
        </p:nvSpPr>
        <p:spPr/>
        <p:txBody>
          <a:bodyPr/>
          <a:lstStyle/>
          <a:p>
            <a:r>
              <a:rPr lang="en-US" dirty="0"/>
              <a:t>1066 tweet examples</a:t>
            </a:r>
          </a:p>
          <a:p>
            <a:r>
              <a:rPr lang="en-US" dirty="0"/>
              <a:t>427 of these (40%) are positive examples of cyberbullying</a:t>
            </a:r>
          </a:p>
          <a:p>
            <a:r>
              <a:rPr lang="en-US" dirty="0"/>
              <a:t>Average tweet is 24.0 words long</a:t>
            </a:r>
          </a:p>
          <a:p>
            <a:r>
              <a:rPr lang="en-US" dirty="0"/>
              <a:t>Hand-tagged, labelled 1/0 for cyberbullying or not</a:t>
            </a:r>
          </a:p>
          <a:p>
            <a:r>
              <a:rPr lang="en-US" dirty="0"/>
              <a:t>The dataset was provided on GitHub, and already cleaned (a little) for public use. Makes it a good dataset to work with.</a:t>
            </a:r>
          </a:p>
          <a:p>
            <a:r>
              <a:rPr lang="en-US" dirty="0"/>
              <a:t>But is it a large enough sample size?</a:t>
            </a:r>
          </a:p>
        </p:txBody>
      </p:sp>
    </p:spTree>
    <p:extLst>
      <p:ext uri="{BB962C8B-B14F-4D97-AF65-F5344CB8AC3E}">
        <p14:creationId xmlns:p14="http://schemas.microsoft.com/office/powerpoint/2010/main" val="377925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5357-5A75-204A-AC32-E7E9A982D20A}"/>
              </a:ext>
            </a:extLst>
          </p:cNvPr>
          <p:cNvSpPr>
            <a:spLocks noGrp="1"/>
          </p:cNvSpPr>
          <p:nvPr>
            <p:ph type="title"/>
          </p:nvPr>
        </p:nvSpPr>
        <p:spPr/>
        <p:txBody>
          <a:bodyPr/>
          <a:lstStyle/>
          <a:p>
            <a:r>
              <a:rPr lang="en-GB" dirty="0"/>
              <a:t>ML Results (9) - Ensemble</a:t>
            </a:r>
          </a:p>
        </p:txBody>
      </p:sp>
      <p:sp>
        <p:nvSpPr>
          <p:cNvPr id="3" name="Content Placeholder 2">
            <a:extLst>
              <a:ext uri="{FF2B5EF4-FFF2-40B4-BE49-F238E27FC236}">
                <a16:creationId xmlns:a16="http://schemas.microsoft.com/office/drawing/2014/main" id="{367A9355-5B03-5740-A80A-769BC80A1C6F}"/>
              </a:ext>
            </a:extLst>
          </p:cNvPr>
          <p:cNvSpPr>
            <a:spLocks noGrp="1"/>
          </p:cNvSpPr>
          <p:nvPr>
            <p:ph idx="1"/>
          </p:nvPr>
        </p:nvSpPr>
        <p:spPr/>
        <p:txBody>
          <a:bodyPr/>
          <a:lstStyle/>
          <a:p>
            <a:r>
              <a:rPr lang="en-GB" dirty="0"/>
              <a:t>Accuracy		0.5663</a:t>
            </a:r>
          </a:p>
          <a:p>
            <a:r>
              <a:rPr lang="en-GB" dirty="0"/>
              <a:t>F1 (weighted)	0.5393</a:t>
            </a:r>
          </a:p>
          <a:p>
            <a:r>
              <a:rPr lang="en-GB" dirty="0"/>
              <a:t>F1 (micro)		0.5663</a:t>
            </a:r>
          </a:p>
        </p:txBody>
      </p:sp>
      <p:pic>
        <p:nvPicPr>
          <p:cNvPr id="5" name="Picture 4">
            <a:extLst>
              <a:ext uri="{FF2B5EF4-FFF2-40B4-BE49-F238E27FC236}">
                <a16:creationId xmlns:a16="http://schemas.microsoft.com/office/drawing/2014/main" id="{45B64722-6958-974B-8335-424267F4A4B2}"/>
              </a:ext>
            </a:extLst>
          </p:cNvPr>
          <p:cNvPicPr>
            <a:picLocks noChangeAspect="1"/>
          </p:cNvPicPr>
          <p:nvPr/>
        </p:nvPicPr>
        <p:blipFill rotWithShape="1">
          <a:blip r:embed="rId2"/>
          <a:srcRect b="3193"/>
          <a:stretch/>
        </p:blipFill>
        <p:spPr>
          <a:xfrm>
            <a:off x="6387626" y="1825624"/>
            <a:ext cx="3542575" cy="1603376"/>
          </a:xfrm>
          <a:prstGeom prst="rect">
            <a:avLst/>
          </a:prstGeom>
        </p:spPr>
      </p:pic>
    </p:spTree>
    <p:extLst>
      <p:ext uri="{BB962C8B-B14F-4D97-AF65-F5344CB8AC3E}">
        <p14:creationId xmlns:p14="http://schemas.microsoft.com/office/powerpoint/2010/main" val="37177694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B4A340-59A4-234B-B3B4-79D484C5DA50}"/>
              </a:ext>
            </a:extLst>
          </p:cNvPr>
          <p:cNvSpPr>
            <a:spLocks noGrp="1"/>
          </p:cNvSpPr>
          <p:nvPr>
            <p:ph type="ctrTitle"/>
          </p:nvPr>
        </p:nvSpPr>
        <p:spPr>
          <a:xfrm>
            <a:off x="1524000" y="672068"/>
            <a:ext cx="9144000" cy="2387600"/>
          </a:xfrm>
        </p:spPr>
        <p:txBody>
          <a:bodyPr/>
          <a:lstStyle/>
          <a:p>
            <a:r>
              <a:rPr lang="en-US" dirty="0"/>
              <a:t>Deep Learning</a:t>
            </a:r>
          </a:p>
        </p:txBody>
      </p:sp>
      <p:sp>
        <p:nvSpPr>
          <p:cNvPr id="2" name="TextBox 1">
            <a:extLst>
              <a:ext uri="{FF2B5EF4-FFF2-40B4-BE49-F238E27FC236}">
                <a16:creationId xmlns:a16="http://schemas.microsoft.com/office/drawing/2014/main" id="{43B1127D-2422-4247-BD69-07E294E8CF3E}"/>
              </a:ext>
            </a:extLst>
          </p:cNvPr>
          <p:cNvSpPr txBox="1"/>
          <p:nvPr/>
        </p:nvSpPr>
        <p:spPr>
          <a:xfrm>
            <a:off x="5419610" y="3059668"/>
            <a:ext cx="1590499" cy="369332"/>
          </a:xfrm>
          <a:prstGeom prst="rect">
            <a:avLst/>
          </a:prstGeom>
          <a:noFill/>
        </p:spPr>
        <p:txBody>
          <a:bodyPr wrap="none" rtlCol="0">
            <a:spAutoFit/>
          </a:bodyPr>
          <a:lstStyle/>
          <a:p>
            <a:pPr algn="ctr"/>
            <a:r>
              <a:rPr lang="en-US" dirty="0"/>
              <a:t>ML benchmark</a:t>
            </a:r>
          </a:p>
        </p:txBody>
      </p:sp>
      <p:graphicFrame>
        <p:nvGraphicFramePr>
          <p:cNvPr id="3" name="Table 2">
            <a:extLst>
              <a:ext uri="{FF2B5EF4-FFF2-40B4-BE49-F238E27FC236}">
                <a16:creationId xmlns:a16="http://schemas.microsoft.com/office/drawing/2014/main" id="{F1A8F877-FC0C-0540-9BB6-6B75ED5E8963}"/>
              </a:ext>
            </a:extLst>
          </p:cNvPr>
          <p:cNvGraphicFramePr>
            <a:graphicFrameLocks noGrp="1"/>
          </p:cNvGraphicFramePr>
          <p:nvPr>
            <p:extLst>
              <p:ext uri="{D42A27DB-BD31-4B8C-83A1-F6EECF244321}">
                <p14:modId xmlns:p14="http://schemas.microsoft.com/office/powerpoint/2010/main" val="3500863200"/>
              </p:ext>
            </p:extLst>
          </p:nvPr>
        </p:nvGraphicFramePr>
        <p:xfrm>
          <a:off x="3463919" y="3429000"/>
          <a:ext cx="6246351" cy="1483360"/>
        </p:xfrm>
        <a:graphic>
          <a:graphicData uri="http://schemas.openxmlformats.org/drawingml/2006/table">
            <a:tbl>
              <a:tblPr firstRow="1" bandRow="1">
                <a:tableStyleId>{5C22544A-7EE6-4342-B048-85BDC9FD1C3A}</a:tableStyleId>
              </a:tblPr>
              <a:tblGrid>
                <a:gridCol w="2180992">
                  <a:extLst>
                    <a:ext uri="{9D8B030D-6E8A-4147-A177-3AD203B41FA5}">
                      <a16:colId xmlns:a16="http://schemas.microsoft.com/office/drawing/2014/main" val="4060563047"/>
                    </a:ext>
                  </a:extLst>
                </a:gridCol>
                <a:gridCol w="4065359">
                  <a:extLst>
                    <a:ext uri="{9D8B030D-6E8A-4147-A177-3AD203B41FA5}">
                      <a16:colId xmlns:a16="http://schemas.microsoft.com/office/drawing/2014/main" val="38138500"/>
                    </a:ext>
                  </a:extLst>
                </a:gridCol>
              </a:tblGrid>
              <a:tr h="370840">
                <a:tc>
                  <a:txBody>
                    <a:bodyPr/>
                    <a:lstStyle/>
                    <a:p>
                      <a:r>
                        <a:rPr lang="en-US" b="0" dirty="0" err="1">
                          <a:solidFill>
                            <a:sysClr val="windowText" lastClr="000000"/>
                          </a:solidFill>
                        </a:rPr>
                        <a:t>Twitter_small</a:t>
                      </a:r>
                      <a:endParaRPr lang="en-US" b="0" dirty="0">
                        <a:solidFill>
                          <a:sysClr val="windowText" lastClr="000000"/>
                        </a:solidFill>
                      </a:endParaRPr>
                    </a:p>
                  </a:txBody>
                  <a:tcPr>
                    <a:noFill/>
                  </a:tcPr>
                </a:tc>
                <a:tc>
                  <a:txBody>
                    <a:bodyPr/>
                    <a:lstStyle/>
                    <a:p>
                      <a:r>
                        <a:rPr lang="en-US" b="0" dirty="0">
                          <a:solidFill>
                            <a:schemeClr val="tx1"/>
                          </a:solidFill>
                        </a:rPr>
                        <a:t>F1=0.</a:t>
                      </a:r>
                      <a:r>
                        <a:rPr lang="en-GB" b="0" dirty="0">
                          <a:solidFill>
                            <a:schemeClr val="tx1"/>
                          </a:solidFill>
                        </a:rPr>
                        <a:t>7978</a:t>
                      </a:r>
                      <a:r>
                        <a:rPr lang="en-US" b="0" dirty="0">
                          <a:solidFill>
                            <a:schemeClr val="tx1"/>
                          </a:solidFill>
                        </a:rPr>
                        <a:t> </a:t>
                      </a:r>
                      <a:r>
                        <a:rPr lang="en-US" b="0" dirty="0">
                          <a:solidFill>
                            <a:sysClr val="windowText" lastClr="000000"/>
                          </a:solidFill>
                        </a:rPr>
                        <a:t>with GBC on TF with x2</a:t>
                      </a:r>
                    </a:p>
                  </a:txBody>
                  <a:tcPr>
                    <a:noFill/>
                  </a:tcPr>
                </a:tc>
                <a:extLst>
                  <a:ext uri="{0D108BD9-81ED-4DB2-BD59-A6C34878D82A}">
                    <a16:rowId xmlns:a16="http://schemas.microsoft.com/office/drawing/2014/main" val="2439781659"/>
                  </a:ext>
                </a:extLst>
              </a:tr>
              <a:tr h="370840">
                <a:tc>
                  <a:txBody>
                    <a:bodyPr/>
                    <a:lstStyle/>
                    <a:p>
                      <a:r>
                        <a:rPr lang="en-US" b="0" dirty="0">
                          <a:solidFill>
                            <a:sysClr val="windowText" lastClr="000000"/>
                          </a:solidFill>
                        </a:rPr>
                        <a:t>Dixon</a:t>
                      </a:r>
                    </a:p>
                  </a:txBody>
                  <a:tcPr>
                    <a:noFill/>
                  </a:tcPr>
                </a:tc>
                <a:tc>
                  <a:txBody>
                    <a:bodyPr/>
                    <a:lstStyle/>
                    <a:p>
                      <a:r>
                        <a:rPr lang="en-US" b="0" dirty="0">
                          <a:solidFill>
                            <a:sysClr val="windowText" lastClr="000000"/>
                          </a:solidFill>
                        </a:rPr>
                        <a:t>F1=0.7447, Log. Reg. on TF-IDF</a:t>
                      </a:r>
                    </a:p>
                  </a:txBody>
                  <a:tcPr>
                    <a:noFill/>
                  </a:tcPr>
                </a:tc>
                <a:extLst>
                  <a:ext uri="{0D108BD9-81ED-4DB2-BD59-A6C34878D82A}">
                    <a16:rowId xmlns:a16="http://schemas.microsoft.com/office/drawing/2014/main" val="3094775297"/>
                  </a:ext>
                </a:extLst>
              </a:tr>
              <a:tr h="370840">
                <a:tc>
                  <a:txBody>
                    <a:bodyPr/>
                    <a:lstStyle/>
                    <a:p>
                      <a:r>
                        <a:rPr lang="en-US" b="0" dirty="0">
                          <a:solidFill>
                            <a:sysClr val="windowText" lastClr="000000"/>
                          </a:solidFill>
                        </a:rPr>
                        <a:t>Twitter_big_2class</a:t>
                      </a:r>
                    </a:p>
                  </a:txBody>
                  <a:tcPr>
                    <a:noFill/>
                  </a:tcPr>
                </a:tc>
                <a:tc>
                  <a:txBody>
                    <a:bodyPr/>
                    <a:lstStyle/>
                    <a:p>
                      <a:r>
                        <a:rPr lang="en-US" b="0" dirty="0">
                          <a:solidFill>
                            <a:sysClr val="windowText" lastClr="000000"/>
                          </a:solidFill>
                        </a:rPr>
                        <a:t>F1=0.7504, NB Bernoulli on TF</a:t>
                      </a:r>
                    </a:p>
                  </a:txBody>
                  <a:tcPr>
                    <a:noFill/>
                  </a:tcPr>
                </a:tc>
                <a:extLst>
                  <a:ext uri="{0D108BD9-81ED-4DB2-BD59-A6C34878D82A}">
                    <a16:rowId xmlns:a16="http://schemas.microsoft.com/office/drawing/2014/main" val="1023025364"/>
                  </a:ext>
                </a:extLst>
              </a:tr>
              <a:tr h="370840">
                <a:tc>
                  <a:txBody>
                    <a:bodyPr/>
                    <a:lstStyle/>
                    <a:p>
                      <a:r>
                        <a:rPr lang="en-US" b="0" dirty="0">
                          <a:solidFill>
                            <a:sysClr val="windowText" lastClr="000000"/>
                          </a:solidFill>
                        </a:rPr>
                        <a:t>Twitter_big_3class</a:t>
                      </a:r>
                    </a:p>
                  </a:txBody>
                  <a:tcPr>
                    <a:noFill/>
                  </a:tcPr>
                </a:tc>
                <a:tc>
                  <a:txBody>
                    <a:bodyPr/>
                    <a:lstStyle/>
                    <a:p>
                      <a:r>
                        <a:rPr lang="en-US" b="0" dirty="0">
                          <a:solidFill>
                            <a:sysClr val="windowText" lastClr="000000"/>
                          </a:solidFill>
                        </a:rPr>
                        <a:t>F1=0.8434, Log. Reg. on Term Counts</a:t>
                      </a:r>
                    </a:p>
                  </a:txBody>
                  <a:tcPr>
                    <a:noFill/>
                  </a:tcPr>
                </a:tc>
                <a:extLst>
                  <a:ext uri="{0D108BD9-81ED-4DB2-BD59-A6C34878D82A}">
                    <a16:rowId xmlns:a16="http://schemas.microsoft.com/office/drawing/2014/main" val="741161420"/>
                  </a:ext>
                </a:extLst>
              </a:tr>
            </a:tbl>
          </a:graphicData>
        </a:graphic>
      </p:graphicFrame>
    </p:spTree>
    <p:extLst>
      <p:ext uri="{BB962C8B-B14F-4D97-AF65-F5344CB8AC3E}">
        <p14:creationId xmlns:p14="http://schemas.microsoft.com/office/powerpoint/2010/main" val="2145991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D39C-D764-ED4F-8BAC-B79E64F193AA}"/>
              </a:ext>
            </a:extLst>
          </p:cNvPr>
          <p:cNvSpPr>
            <a:spLocks noGrp="1"/>
          </p:cNvSpPr>
          <p:nvPr>
            <p:ph type="title"/>
          </p:nvPr>
        </p:nvSpPr>
        <p:spPr/>
        <p:txBody>
          <a:bodyPr/>
          <a:lstStyle/>
          <a:p>
            <a:r>
              <a:rPr lang="en-US" dirty="0"/>
              <a:t>Deep Learning Models</a:t>
            </a:r>
          </a:p>
        </p:txBody>
      </p:sp>
      <p:sp>
        <p:nvSpPr>
          <p:cNvPr id="3" name="Content Placeholder 2">
            <a:extLst>
              <a:ext uri="{FF2B5EF4-FFF2-40B4-BE49-F238E27FC236}">
                <a16:creationId xmlns:a16="http://schemas.microsoft.com/office/drawing/2014/main" id="{97AB2336-AE41-794D-86EF-E20A88CC6CCF}"/>
              </a:ext>
            </a:extLst>
          </p:cNvPr>
          <p:cNvSpPr>
            <a:spLocks noGrp="1"/>
          </p:cNvSpPr>
          <p:nvPr>
            <p:ph idx="1"/>
          </p:nvPr>
        </p:nvSpPr>
        <p:spPr/>
        <p:txBody>
          <a:bodyPr>
            <a:normAutofit fontScale="92500" lnSpcReduction="10000"/>
          </a:bodyPr>
          <a:lstStyle/>
          <a:p>
            <a:r>
              <a:rPr lang="en-US" dirty="0"/>
              <a:t>1: </a:t>
            </a:r>
          </a:p>
          <a:p>
            <a:pPr lvl="1"/>
            <a:r>
              <a:rPr lang="en-US" dirty="0"/>
              <a:t>Glove Embeddings</a:t>
            </a:r>
          </a:p>
          <a:p>
            <a:pPr lvl="1"/>
            <a:r>
              <a:rPr lang="en-US" dirty="0"/>
              <a:t>Run through LSTM with dropout and recurrent dropout</a:t>
            </a:r>
          </a:p>
          <a:p>
            <a:pPr lvl="1"/>
            <a:r>
              <a:rPr lang="en-US" dirty="0"/>
              <a:t>Classify the LSTM output</a:t>
            </a:r>
          </a:p>
          <a:p>
            <a:r>
              <a:rPr lang="en-US" dirty="0"/>
              <a:t>2:</a:t>
            </a:r>
          </a:p>
          <a:p>
            <a:pPr lvl="1"/>
            <a:r>
              <a:rPr lang="en-US" dirty="0"/>
              <a:t>Glove Embeddings</a:t>
            </a:r>
          </a:p>
          <a:p>
            <a:pPr lvl="1"/>
            <a:r>
              <a:rPr lang="en-US" i="1" dirty="0"/>
              <a:t>*optional Conv1D and </a:t>
            </a:r>
            <a:r>
              <a:rPr lang="en-US" i="1" dirty="0" err="1"/>
              <a:t>MaxPool</a:t>
            </a:r>
            <a:r>
              <a:rPr lang="en-US" i="1" dirty="0"/>
              <a:t> layer*</a:t>
            </a:r>
          </a:p>
          <a:p>
            <a:pPr lvl="1"/>
            <a:r>
              <a:rPr lang="en-US" dirty="0"/>
              <a:t>Run through LSTM with dropout and recurrent dropout</a:t>
            </a:r>
          </a:p>
          <a:p>
            <a:pPr lvl="1"/>
            <a:r>
              <a:rPr lang="en-US" dirty="0"/>
              <a:t>Classify the LSTM output</a:t>
            </a:r>
          </a:p>
          <a:p>
            <a:r>
              <a:rPr lang="en-US" dirty="0"/>
              <a:t>3:</a:t>
            </a:r>
          </a:p>
          <a:p>
            <a:pPr lvl="1"/>
            <a:r>
              <a:rPr lang="en-US" dirty="0"/>
              <a:t>Learn own embeddings</a:t>
            </a:r>
          </a:p>
          <a:p>
            <a:pPr lvl="1"/>
            <a:r>
              <a:rPr lang="en-US" dirty="0"/>
              <a:t>All of the above but with own embeddings</a:t>
            </a:r>
          </a:p>
          <a:p>
            <a:pPr lvl="1"/>
            <a:endParaRPr lang="en-US" dirty="0"/>
          </a:p>
          <a:p>
            <a:pPr lvl="1"/>
            <a:endParaRPr lang="en-US" dirty="0"/>
          </a:p>
        </p:txBody>
      </p:sp>
    </p:spTree>
    <p:extLst>
      <p:ext uri="{BB962C8B-B14F-4D97-AF65-F5344CB8AC3E}">
        <p14:creationId xmlns:p14="http://schemas.microsoft.com/office/powerpoint/2010/main" val="4207683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D39C-D764-ED4F-8BAC-B79E64F193AA}"/>
              </a:ext>
            </a:extLst>
          </p:cNvPr>
          <p:cNvSpPr>
            <a:spLocks noGrp="1"/>
          </p:cNvSpPr>
          <p:nvPr>
            <p:ph type="title"/>
          </p:nvPr>
        </p:nvSpPr>
        <p:spPr/>
        <p:txBody>
          <a:bodyPr/>
          <a:lstStyle/>
          <a:p>
            <a:r>
              <a:rPr lang="en-US" dirty="0"/>
              <a:t>Deep Learning Models</a:t>
            </a:r>
          </a:p>
        </p:txBody>
      </p:sp>
      <p:sp>
        <p:nvSpPr>
          <p:cNvPr id="3" name="Content Placeholder 2">
            <a:extLst>
              <a:ext uri="{FF2B5EF4-FFF2-40B4-BE49-F238E27FC236}">
                <a16:creationId xmlns:a16="http://schemas.microsoft.com/office/drawing/2014/main" id="{97AB2336-AE41-794D-86EF-E20A88CC6CCF}"/>
              </a:ext>
            </a:extLst>
          </p:cNvPr>
          <p:cNvSpPr>
            <a:spLocks noGrp="1"/>
          </p:cNvSpPr>
          <p:nvPr>
            <p:ph idx="1"/>
          </p:nvPr>
        </p:nvSpPr>
        <p:spPr/>
        <p:txBody>
          <a:bodyPr>
            <a:normAutofit/>
          </a:bodyPr>
          <a:lstStyle/>
          <a:p>
            <a:r>
              <a:rPr lang="en-US" dirty="0"/>
              <a:t>4:</a:t>
            </a:r>
          </a:p>
          <a:p>
            <a:pPr lvl="1"/>
            <a:r>
              <a:rPr lang="en-US" dirty="0"/>
              <a:t>Multi-channel Convolutions</a:t>
            </a:r>
          </a:p>
          <a:p>
            <a:pPr lvl="1"/>
            <a:r>
              <a:rPr lang="en-US" dirty="0"/>
              <a:t>Concatenate and classify</a:t>
            </a:r>
          </a:p>
          <a:p>
            <a:pPr lvl="1"/>
            <a:endParaRPr lang="en-US" dirty="0"/>
          </a:p>
          <a:p>
            <a:r>
              <a:rPr lang="en-US" dirty="0"/>
              <a:t>5:</a:t>
            </a:r>
          </a:p>
          <a:p>
            <a:pPr lvl="1"/>
            <a:r>
              <a:rPr lang="en-US" dirty="0" err="1"/>
              <a:t>ELMo</a:t>
            </a:r>
            <a:r>
              <a:rPr lang="en-US" dirty="0"/>
              <a:t> embeddings + LSTM</a:t>
            </a:r>
          </a:p>
          <a:p>
            <a:pPr lvl="1"/>
            <a:endParaRPr lang="en-US" dirty="0"/>
          </a:p>
          <a:p>
            <a:pPr lvl="1"/>
            <a:endParaRPr lang="en-US" dirty="0"/>
          </a:p>
        </p:txBody>
      </p:sp>
    </p:spTree>
    <p:extLst>
      <p:ext uri="{BB962C8B-B14F-4D97-AF65-F5344CB8AC3E}">
        <p14:creationId xmlns:p14="http://schemas.microsoft.com/office/powerpoint/2010/main" val="36884935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err="1"/>
              <a:t>Twitter_small</a:t>
            </a:r>
            <a:endParaRPr lang="en-US" dirty="0"/>
          </a:p>
          <a:p>
            <a:r>
              <a:rPr lang="en-US" dirty="0"/>
              <a:t>Baseline F1=0.7978</a:t>
            </a:r>
          </a:p>
        </p:txBody>
      </p:sp>
    </p:spTree>
    <p:extLst>
      <p:ext uri="{BB962C8B-B14F-4D97-AF65-F5344CB8AC3E}">
        <p14:creationId xmlns:p14="http://schemas.microsoft.com/office/powerpoint/2010/main" val="20753390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962-14FE-AC44-8827-69A1D9087DC0}"/>
              </a:ext>
            </a:extLst>
          </p:cNvPr>
          <p:cNvSpPr>
            <a:spLocks noGrp="1"/>
          </p:cNvSpPr>
          <p:nvPr>
            <p:ph type="title"/>
          </p:nvPr>
        </p:nvSpPr>
        <p:spPr/>
        <p:txBody>
          <a:bodyPr/>
          <a:lstStyle/>
          <a:p>
            <a:r>
              <a:rPr lang="en-US" dirty="0"/>
              <a:t>DL results (1) – First runs</a:t>
            </a:r>
          </a:p>
        </p:txBody>
      </p:sp>
      <p:graphicFrame>
        <p:nvGraphicFramePr>
          <p:cNvPr id="4" name="Content Placeholder 3">
            <a:extLst>
              <a:ext uri="{FF2B5EF4-FFF2-40B4-BE49-F238E27FC236}">
                <a16:creationId xmlns:a16="http://schemas.microsoft.com/office/drawing/2014/main" id="{A62DECF1-B8EE-4549-9A78-780CA02002D2}"/>
              </a:ext>
            </a:extLst>
          </p:cNvPr>
          <p:cNvGraphicFramePr>
            <a:graphicFrameLocks noGrp="1"/>
          </p:cNvGraphicFramePr>
          <p:nvPr>
            <p:ph idx="1"/>
            <p:extLst>
              <p:ext uri="{D42A27DB-BD31-4B8C-83A1-F6EECF244321}">
                <p14:modId xmlns:p14="http://schemas.microsoft.com/office/powerpoint/2010/main" val="788176995"/>
              </p:ext>
            </p:extLst>
          </p:nvPr>
        </p:nvGraphicFramePr>
        <p:xfrm>
          <a:off x="1197760" y="1531770"/>
          <a:ext cx="9687473" cy="3464560"/>
        </p:xfrm>
        <a:graphic>
          <a:graphicData uri="http://schemas.openxmlformats.org/drawingml/2006/table">
            <a:tbl>
              <a:tblPr firstRow="1" bandRow="1">
                <a:tableStyleId>{5C22544A-7EE6-4342-B048-85BDC9FD1C3A}</a:tableStyleId>
              </a:tblPr>
              <a:tblGrid>
                <a:gridCol w="2118317">
                  <a:extLst>
                    <a:ext uri="{9D8B030D-6E8A-4147-A177-3AD203B41FA5}">
                      <a16:colId xmlns:a16="http://schemas.microsoft.com/office/drawing/2014/main" val="3228868133"/>
                    </a:ext>
                  </a:extLst>
                </a:gridCol>
                <a:gridCol w="3018622">
                  <a:extLst>
                    <a:ext uri="{9D8B030D-6E8A-4147-A177-3AD203B41FA5}">
                      <a16:colId xmlns:a16="http://schemas.microsoft.com/office/drawing/2014/main" val="670948779"/>
                    </a:ext>
                  </a:extLst>
                </a:gridCol>
                <a:gridCol w="881349">
                  <a:extLst>
                    <a:ext uri="{9D8B030D-6E8A-4147-A177-3AD203B41FA5}">
                      <a16:colId xmlns:a16="http://schemas.microsoft.com/office/drawing/2014/main" val="3489981971"/>
                    </a:ext>
                  </a:extLst>
                </a:gridCol>
                <a:gridCol w="925417">
                  <a:extLst>
                    <a:ext uri="{9D8B030D-6E8A-4147-A177-3AD203B41FA5}">
                      <a16:colId xmlns:a16="http://schemas.microsoft.com/office/drawing/2014/main" val="3695989315"/>
                    </a:ext>
                  </a:extLst>
                </a:gridCol>
                <a:gridCol w="892366">
                  <a:extLst>
                    <a:ext uri="{9D8B030D-6E8A-4147-A177-3AD203B41FA5}">
                      <a16:colId xmlns:a16="http://schemas.microsoft.com/office/drawing/2014/main" val="1649366525"/>
                    </a:ext>
                  </a:extLst>
                </a:gridCol>
                <a:gridCol w="1002535">
                  <a:extLst>
                    <a:ext uri="{9D8B030D-6E8A-4147-A177-3AD203B41FA5}">
                      <a16:colId xmlns:a16="http://schemas.microsoft.com/office/drawing/2014/main" val="1004629617"/>
                    </a:ext>
                  </a:extLst>
                </a:gridCol>
                <a:gridCol w="848867">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1K-LSTM100x100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100</a:t>
                      </a:r>
                    </a:p>
                  </a:txBody>
                  <a:tcPr/>
                </a:tc>
                <a:tc>
                  <a:txBody>
                    <a:bodyPr/>
                    <a:lstStyle/>
                    <a:p>
                      <a:r>
                        <a:rPr lang="en-US" sz="1400" dirty="0"/>
                        <a:t>0.9504</a:t>
                      </a:r>
                    </a:p>
                  </a:txBody>
                  <a:tcPr/>
                </a:tc>
                <a:tc>
                  <a:txBody>
                    <a:bodyPr/>
                    <a:lstStyle/>
                    <a:p>
                      <a:r>
                        <a:rPr lang="en-US" sz="1400" dirty="0"/>
                        <a:t>0.8140</a:t>
                      </a:r>
                    </a:p>
                  </a:txBody>
                  <a:tcPr/>
                </a:tc>
                <a:tc>
                  <a:txBody>
                    <a:bodyPr/>
                    <a:lstStyle/>
                    <a:p>
                      <a:r>
                        <a:rPr lang="en-US" sz="1400" dirty="0"/>
                        <a:t>11</a:t>
                      </a:r>
                    </a:p>
                  </a:txBody>
                  <a:tcPr/>
                </a:tc>
                <a:tc>
                  <a:txBody>
                    <a:bodyPr/>
                    <a:lstStyle/>
                    <a:p>
                      <a:r>
                        <a:rPr lang="en-US" sz="1400" dirty="0"/>
                        <a:t>0.8208</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1K-LSTM100-BN</a:t>
                      </a:r>
                    </a:p>
                  </a:txBody>
                  <a:tcPr/>
                </a:tc>
                <a:tc>
                  <a:txBody>
                    <a:bodyPr/>
                    <a:lstStyle/>
                    <a:p>
                      <a:r>
                        <a:rPr lang="en-US" sz="1400" b="0" dirty="0">
                          <a:solidFill>
                            <a:schemeClr val="tx1"/>
                          </a:solidFill>
                        </a:rPr>
                        <a:t>LSTM (100) with BN</a:t>
                      </a:r>
                    </a:p>
                  </a:txBody>
                  <a:tcPr/>
                </a:tc>
                <a:tc>
                  <a:txBody>
                    <a:bodyPr/>
                    <a:lstStyle/>
                    <a:p>
                      <a:r>
                        <a:rPr lang="en-US" sz="1400" b="0" dirty="0">
                          <a:solidFill>
                            <a:schemeClr val="tx1"/>
                          </a:solidFill>
                        </a:rPr>
                        <a:t>300</a:t>
                      </a:r>
                    </a:p>
                  </a:txBody>
                  <a:tcPr/>
                </a:tc>
                <a:tc>
                  <a:txBody>
                    <a:bodyPr/>
                    <a:lstStyle/>
                    <a:p>
                      <a:r>
                        <a:rPr lang="en-US" sz="1400" dirty="0"/>
                        <a:t>0.9958</a:t>
                      </a:r>
                    </a:p>
                  </a:txBody>
                  <a:tcPr/>
                </a:tc>
                <a:tc>
                  <a:txBody>
                    <a:bodyPr/>
                    <a:lstStyle/>
                    <a:p>
                      <a:r>
                        <a:rPr lang="en-US" sz="1400" dirty="0"/>
                        <a:t>0.7253</a:t>
                      </a:r>
                    </a:p>
                  </a:txBody>
                  <a:tcPr/>
                </a:tc>
                <a:tc>
                  <a:txBody>
                    <a:bodyPr/>
                    <a:lstStyle/>
                    <a:p>
                      <a:r>
                        <a:rPr lang="en-US" sz="1400" dirty="0"/>
                        <a:t>135</a:t>
                      </a:r>
                    </a:p>
                  </a:txBody>
                  <a:tcPr/>
                </a:tc>
                <a:tc>
                  <a:txBody>
                    <a:bodyPr/>
                    <a:lstStyle/>
                    <a:p>
                      <a:r>
                        <a:rPr lang="en-US" sz="1400" dirty="0"/>
                        <a:t>0.6981</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1K-LSTM100-BNxDropout</a:t>
                      </a:r>
                    </a:p>
                  </a:txBody>
                  <a:tcPr/>
                </a:tc>
                <a:tc>
                  <a:txBody>
                    <a:bodyPr/>
                    <a:lstStyle/>
                    <a:p>
                      <a:r>
                        <a:rPr lang="en-US" sz="1400" b="0" dirty="0">
                          <a:solidFill>
                            <a:schemeClr val="tx1"/>
                          </a:solidFill>
                        </a:rPr>
                        <a:t>LSTM (100) with BN and 0.5 dropout</a:t>
                      </a:r>
                    </a:p>
                  </a:txBody>
                  <a:tcPr/>
                </a:tc>
                <a:tc>
                  <a:txBody>
                    <a:bodyPr/>
                    <a:lstStyle/>
                    <a:p>
                      <a:r>
                        <a:rPr lang="en-US" sz="1400" b="0" dirty="0">
                          <a:solidFill>
                            <a:schemeClr val="tx1"/>
                          </a:solidFill>
                        </a:rPr>
                        <a:t>300</a:t>
                      </a:r>
                    </a:p>
                  </a:txBody>
                  <a:tcPr/>
                </a:tc>
                <a:tc>
                  <a:txBody>
                    <a:bodyPr/>
                    <a:lstStyle/>
                    <a:p>
                      <a:r>
                        <a:rPr lang="en-GB" sz="1400" dirty="0"/>
                        <a:t>0.9937</a:t>
                      </a:r>
                    </a:p>
                  </a:txBody>
                  <a:tcPr/>
                </a:tc>
                <a:tc>
                  <a:txBody>
                    <a:bodyPr/>
                    <a:lstStyle/>
                    <a:p>
                      <a:r>
                        <a:rPr lang="en-GB" sz="1400" dirty="0"/>
                        <a:t>0.7200</a:t>
                      </a:r>
                    </a:p>
                  </a:txBody>
                  <a:tcPr/>
                </a:tc>
                <a:tc>
                  <a:txBody>
                    <a:bodyPr/>
                    <a:lstStyle/>
                    <a:p>
                      <a:r>
                        <a:rPr lang="en-GB" sz="1400" dirty="0"/>
                        <a:t>22</a:t>
                      </a:r>
                    </a:p>
                  </a:txBody>
                  <a:tcPr/>
                </a:tc>
                <a:tc>
                  <a:txBody>
                    <a:bodyPr/>
                    <a:lstStyle/>
                    <a:p>
                      <a:r>
                        <a:rPr lang="en-GB" sz="1400" dirty="0"/>
                        <a:t>0.6604</a:t>
                      </a:r>
                    </a:p>
                  </a:txBody>
                  <a:tcPr/>
                </a:tc>
                <a:extLst>
                  <a:ext uri="{0D108BD9-81ED-4DB2-BD59-A6C34878D82A}">
                    <a16:rowId xmlns:a16="http://schemas.microsoft.com/office/drawing/2014/main" val="3003048473"/>
                  </a:ext>
                </a:extLst>
              </a:tr>
              <a:tr h="370840">
                <a:tc>
                  <a:txBody>
                    <a:bodyPr/>
                    <a:lstStyle/>
                    <a:p>
                      <a:r>
                        <a:rPr lang="en-US" sz="1400" b="0" dirty="0">
                          <a:solidFill>
                            <a:schemeClr val="tx1"/>
                          </a:solidFill>
                        </a:rPr>
                        <a:t>1K-WETrain</a:t>
                      </a:r>
                    </a:p>
                  </a:txBody>
                  <a:tcPr/>
                </a:tc>
                <a:tc>
                  <a:txBody>
                    <a:bodyPr/>
                    <a:lstStyle/>
                    <a:p>
                      <a:r>
                        <a:rPr lang="en-US" sz="1400" b="0" dirty="0">
                          <a:solidFill>
                            <a:schemeClr val="tx1"/>
                          </a:solidFill>
                        </a:rPr>
                        <a:t>Train WEs (output_dim=100)</a:t>
                      </a:r>
                    </a:p>
                    <a:p>
                      <a:r>
                        <a:rPr lang="en-US" sz="1400" b="0" dirty="0">
                          <a:solidFill>
                            <a:schemeClr val="tx1"/>
                          </a:solidFill>
                        </a:rPr>
                        <a:t>LSTM (50) with 0.3 dropout</a:t>
                      </a:r>
                    </a:p>
                  </a:txBody>
                  <a:tcPr/>
                </a:tc>
                <a:tc>
                  <a:txBody>
                    <a:bodyPr/>
                    <a:lstStyle/>
                    <a:p>
                      <a:r>
                        <a:rPr lang="en-US" sz="1400" b="0" dirty="0">
                          <a:solidFill>
                            <a:schemeClr val="tx1"/>
                          </a:solidFill>
                        </a:rPr>
                        <a:t>300</a:t>
                      </a:r>
                    </a:p>
                  </a:txBody>
                  <a:tcPr/>
                </a:tc>
                <a:tc>
                  <a:txBody>
                    <a:bodyPr/>
                    <a:lstStyle/>
                    <a:p>
                      <a:r>
                        <a:rPr lang="en-US" sz="1400" dirty="0"/>
                        <a:t>0.9979</a:t>
                      </a:r>
                    </a:p>
                  </a:txBody>
                  <a:tcPr/>
                </a:tc>
                <a:tc>
                  <a:txBody>
                    <a:bodyPr/>
                    <a:lstStyle/>
                    <a:p>
                      <a:r>
                        <a:rPr lang="en-US" sz="1400" dirty="0"/>
                        <a:t>0.7789</a:t>
                      </a:r>
                    </a:p>
                  </a:txBody>
                  <a:tcPr/>
                </a:tc>
                <a:tc>
                  <a:txBody>
                    <a:bodyPr/>
                    <a:lstStyle/>
                    <a:p>
                      <a:r>
                        <a:rPr lang="en-US" sz="1400" dirty="0"/>
                        <a:t>7</a:t>
                      </a:r>
                    </a:p>
                  </a:txBody>
                  <a:tcPr/>
                </a:tc>
                <a:tc>
                  <a:txBody>
                    <a:bodyPr/>
                    <a:lstStyle/>
                    <a:p>
                      <a:r>
                        <a:rPr lang="en-US" sz="1400" dirty="0"/>
                        <a:t>0.7264</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1K-Combo</a:t>
                      </a:r>
                    </a:p>
                  </a:txBody>
                  <a:tcPr/>
                </a:tc>
                <a:tc>
                  <a:txBody>
                    <a:bodyPr/>
                    <a:lstStyle/>
                    <a:p>
                      <a:r>
                        <a:rPr lang="en-US" sz="1400" b="0" dirty="0">
                          <a:solidFill>
                            <a:schemeClr val="tx1"/>
                          </a:solidFill>
                        </a:rPr>
                        <a:t>CNN (30,3,2), Pool (2), </a:t>
                      </a:r>
                    </a:p>
                    <a:p>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0.9747</a:t>
                      </a:r>
                    </a:p>
                  </a:txBody>
                  <a:tcPr/>
                </a:tc>
                <a:tc>
                  <a:txBody>
                    <a:bodyPr/>
                    <a:lstStyle/>
                    <a:p>
                      <a:r>
                        <a:rPr lang="en-US" sz="1400" dirty="0"/>
                        <a:t>0.7727</a:t>
                      </a:r>
                    </a:p>
                  </a:txBody>
                  <a:tcPr/>
                </a:tc>
                <a:tc>
                  <a:txBody>
                    <a:bodyPr/>
                    <a:lstStyle/>
                    <a:p>
                      <a:r>
                        <a:rPr lang="en-US" sz="1400" dirty="0"/>
                        <a:t>124</a:t>
                      </a:r>
                    </a:p>
                  </a:txBody>
                  <a:tcPr/>
                </a:tc>
                <a:tc>
                  <a:txBody>
                    <a:bodyPr/>
                    <a:lstStyle/>
                    <a:p>
                      <a:r>
                        <a:rPr lang="en-US" sz="1400" dirty="0"/>
                        <a:t>0.6792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1K-CNN</a:t>
                      </a:r>
                    </a:p>
                  </a:txBody>
                  <a:tcPr/>
                </a:tc>
                <a:tc>
                  <a:txBody>
                    <a:bodyPr/>
                    <a:lstStyle/>
                    <a:p>
                      <a:r>
                        <a:rPr lang="en-US" sz="1400" b="0" dirty="0">
                          <a:solidFill>
                            <a:schemeClr val="tx1"/>
                          </a:solidFill>
                        </a:rPr>
                        <a:t>CNN (40,3,2), Pool (2),</a:t>
                      </a:r>
                    </a:p>
                    <a:p>
                      <a:r>
                        <a:rPr lang="en-US" sz="1400" b="0" dirty="0">
                          <a:solidFill>
                            <a:schemeClr val="tx1"/>
                          </a:solidFill>
                        </a:rPr>
                        <a:t>CNN (20,3,1), Pool (2),</a:t>
                      </a:r>
                    </a:p>
                    <a:p>
                      <a:r>
                        <a:rPr lang="en-US" sz="1400" b="0" dirty="0">
                          <a:solidFill>
                            <a:schemeClr val="tx1"/>
                          </a:solidFill>
                        </a:rPr>
                        <a:t>CNN (10,3,1), Pool (2),</a:t>
                      </a:r>
                    </a:p>
                    <a:p>
                      <a:r>
                        <a:rPr lang="en-US" sz="1400" b="0" dirty="0">
                          <a:solidFill>
                            <a:schemeClr val="tx1"/>
                          </a:solidFill>
                        </a:rPr>
                        <a:t>Dense layer</a:t>
                      </a:r>
                    </a:p>
                  </a:txBody>
                  <a:tcPr/>
                </a:tc>
                <a:tc>
                  <a:txBody>
                    <a:bodyPr/>
                    <a:lstStyle/>
                    <a:p>
                      <a:r>
                        <a:rPr lang="en-US" sz="1400" b="0" dirty="0">
                          <a:solidFill>
                            <a:schemeClr val="tx1"/>
                          </a:solidFill>
                        </a:rPr>
                        <a:t>300</a:t>
                      </a:r>
                    </a:p>
                  </a:txBody>
                  <a:tcPr/>
                </a:tc>
                <a:tc>
                  <a:txBody>
                    <a:bodyPr/>
                    <a:lstStyle/>
                    <a:p>
                      <a:r>
                        <a:rPr lang="en-US" sz="1400" dirty="0"/>
                        <a:t>0.9578</a:t>
                      </a:r>
                    </a:p>
                  </a:txBody>
                  <a:tcPr/>
                </a:tc>
                <a:tc>
                  <a:txBody>
                    <a:bodyPr/>
                    <a:lstStyle/>
                    <a:p>
                      <a:r>
                        <a:rPr lang="en-US" sz="1400" dirty="0"/>
                        <a:t>0.6923</a:t>
                      </a:r>
                    </a:p>
                  </a:txBody>
                  <a:tcPr/>
                </a:tc>
                <a:tc>
                  <a:txBody>
                    <a:bodyPr/>
                    <a:lstStyle/>
                    <a:p>
                      <a:r>
                        <a:rPr lang="en-US" sz="1400" dirty="0"/>
                        <a:t>33</a:t>
                      </a:r>
                    </a:p>
                  </a:txBody>
                  <a:tcPr/>
                </a:tc>
                <a:tc>
                  <a:txBody>
                    <a:bodyPr/>
                    <a:lstStyle/>
                    <a:p>
                      <a:r>
                        <a:rPr lang="en-US" sz="1400" dirty="0"/>
                        <a:t>0.5943</a:t>
                      </a:r>
                    </a:p>
                  </a:txBody>
                  <a:tcPr/>
                </a:tc>
                <a:extLst>
                  <a:ext uri="{0D108BD9-81ED-4DB2-BD59-A6C34878D82A}">
                    <a16:rowId xmlns:a16="http://schemas.microsoft.com/office/drawing/2014/main" val="2786164516"/>
                  </a:ext>
                </a:extLst>
              </a:tr>
            </a:tbl>
          </a:graphicData>
        </a:graphic>
      </p:graphicFrame>
      <p:sp>
        <p:nvSpPr>
          <p:cNvPr id="5" name="TextBox 4">
            <a:extLst>
              <a:ext uri="{FF2B5EF4-FFF2-40B4-BE49-F238E27FC236}">
                <a16:creationId xmlns:a16="http://schemas.microsoft.com/office/drawing/2014/main" id="{0044BBCE-B60B-404F-8C79-EA0F9359F6C0}"/>
              </a:ext>
            </a:extLst>
          </p:cNvPr>
          <p:cNvSpPr txBox="1"/>
          <p:nvPr/>
        </p:nvSpPr>
        <p:spPr>
          <a:xfrm>
            <a:off x="8530099" y="843547"/>
            <a:ext cx="2355132" cy="307777"/>
          </a:xfrm>
          <a:prstGeom prst="rect">
            <a:avLst/>
          </a:prstGeom>
          <a:noFill/>
        </p:spPr>
        <p:txBody>
          <a:bodyPr wrap="none" rtlCol="0">
            <a:spAutoFit/>
          </a:bodyPr>
          <a:lstStyle/>
          <a:p>
            <a:r>
              <a:rPr lang="en-GB" sz="1400" dirty="0"/>
              <a:t>Pad length=30, batch size=32</a:t>
            </a:r>
          </a:p>
        </p:txBody>
      </p:sp>
      <p:sp>
        <p:nvSpPr>
          <p:cNvPr id="6" name="TextBox 5">
            <a:extLst>
              <a:ext uri="{FF2B5EF4-FFF2-40B4-BE49-F238E27FC236}">
                <a16:creationId xmlns:a16="http://schemas.microsoft.com/office/drawing/2014/main" id="{9F1E083D-7983-8B4C-B0D4-69FF85875FE6}"/>
              </a:ext>
            </a:extLst>
          </p:cNvPr>
          <p:cNvSpPr txBox="1"/>
          <p:nvPr/>
        </p:nvSpPr>
        <p:spPr>
          <a:xfrm>
            <a:off x="4439798" y="5793643"/>
            <a:ext cx="2302233" cy="369332"/>
          </a:xfrm>
          <a:prstGeom prst="rect">
            <a:avLst/>
          </a:prstGeom>
          <a:noFill/>
        </p:spPr>
        <p:txBody>
          <a:bodyPr wrap="none" rtlCol="0">
            <a:spAutoFit/>
          </a:bodyPr>
          <a:lstStyle/>
          <a:p>
            <a:r>
              <a:rPr lang="en-GB" dirty="0"/>
              <a:t>WE normally less, ~0.7</a:t>
            </a:r>
          </a:p>
        </p:txBody>
      </p:sp>
    </p:spTree>
    <p:extLst>
      <p:ext uri="{BB962C8B-B14F-4D97-AF65-F5344CB8AC3E}">
        <p14:creationId xmlns:p14="http://schemas.microsoft.com/office/powerpoint/2010/main" val="3904492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8E7C-0360-7249-BA81-3E473AFF2EE5}"/>
              </a:ext>
            </a:extLst>
          </p:cNvPr>
          <p:cNvSpPr>
            <a:spLocks noGrp="1"/>
          </p:cNvSpPr>
          <p:nvPr>
            <p:ph type="title"/>
          </p:nvPr>
        </p:nvSpPr>
        <p:spPr/>
        <p:txBody>
          <a:bodyPr/>
          <a:lstStyle/>
          <a:p>
            <a:r>
              <a:rPr lang="en-GB" dirty="0"/>
              <a:t>DL results (2) – LSTM</a:t>
            </a:r>
          </a:p>
        </p:txBody>
      </p:sp>
      <p:graphicFrame>
        <p:nvGraphicFramePr>
          <p:cNvPr id="4" name="Content Placeholder 3">
            <a:extLst>
              <a:ext uri="{FF2B5EF4-FFF2-40B4-BE49-F238E27FC236}">
                <a16:creationId xmlns:a16="http://schemas.microsoft.com/office/drawing/2014/main" id="{E79FF6C4-F7AB-6A4C-BB01-97C300D2EC76}"/>
              </a:ext>
            </a:extLst>
          </p:cNvPr>
          <p:cNvGraphicFramePr>
            <a:graphicFrameLocks noGrp="1"/>
          </p:cNvGraphicFramePr>
          <p:nvPr>
            <p:ph idx="1"/>
            <p:extLst>
              <p:ext uri="{D42A27DB-BD31-4B8C-83A1-F6EECF244321}">
                <p14:modId xmlns:p14="http://schemas.microsoft.com/office/powerpoint/2010/main" val="1749227754"/>
              </p:ext>
            </p:extLst>
          </p:nvPr>
        </p:nvGraphicFramePr>
        <p:xfrm>
          <a:off x="838200" y="1690688"/>
          <a:ext cx="9484605" cy="2225040"/>
        </p:xfrm>
        <a:graphic>
          <a:graphicData uri="http://schemas.openxmlformats.org/drawingml/2006/table">
            <a:tbl>
              <a:tblPr firstRow="1" bandRow="1">
                <a:tableStyleId>{5C22544A-7EE6-4342-B048-85BDC9FD1C3A}</a:tableStyleId>
              </a:tblPr>
              <a:tblGrid>
                <a:gridCol w="2048219">
                  <a:extLst>
                    <a:ext uri="{9D8B030D-6E8A-4147-A177-3AD203B41FA5}">
                      <a16:colId xmlns:a16="http://schemas.microsoft.com/office/drawing/2014/main" val="3228868133"/>
                    </a:ext>
                  </a:extLst>
                </a:gridCol>
                <a:gridCol w="2447491">
                  <a:extLst>
                    <a:ext uri="{9D8B030D-6E8A-4147-A177-3AD203B41FA5}">
                      <a16:colId xmlns:a16="http://schemas.microsoft.com/office/drawing/2014/main" val="670948779"/>
                    </a:ext>
                  </a:extLst>
                </a:gridCol>
                <a:gridCol w="858980">
                  <a:extLst>
                    <a:ext uri="{9D8B030D-6E8A-4147-A177-3AD203B41FA5}">
                      <a16:colId xmlns:a16="http://schemas.microsoft.com/office/drawing/2014/main" val="3489981971"/>
                    </a:ext>
                  </a:extLst>
                </a:gridCol>
                <a:gridCol w="1076750">
                  <a:extLst>
                    <a:ext uri="{9D8B030D-6E8A-4147-A177-3AD203B41FA5}">
                      <a16:colId xmlns:a16="http://schemas.microsoft.com/office/drawing/2014/main" val="3695989315"/>
                    </a:ext>
                  </a:extLst>
                </a:gridCol>
                <a:gridCol w="992063">
                  <a:extLst>
                    <a:ext uri="{9D8B030D-6E8A-4147-A177-3AD203B41FA5}">
                      <a16:colId xmlns:a16="http://schemas.microsoft.com/office/drawing/2014/main" val="1649366525"/>
                    </a:ext>
                  </a:extLst>
                </a:gridCol>
                <a:gridCol w="1016258">
                  <a:extLst>
                    <a:ext uri="{9D8B030D-6E8A-4147-A177-3AD203B41FA5}">
                      <a16:colId xmlns:a16="http://schemas.microsoft.com/office/drawing/2014/main" val="1004629617"/>
                    </a:ext>
                  </a:extLst>
                </a:gridCol>
                <a:gridCol w="1044844">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1K-LSTM200</a:t>
                      </a:r>
                    </a:p>
                  </a:txBody>
                  <a:tcPr/>
                </a:tc>
                <a:tc>
                  <a:txBody>
                    <a:bodyPr/>
                    <a:lstStyle/>
                    <a:p>
                      <a:r>
                        <a:rPr lang="en-US" sz="1400" b="0" dirty="0">
                          <a:solidFill>
                            <a:schemeClr val="tx1"/>
                          </a:solidFill>
                        </a:rPr>
                        <a:t>LSTM (200) with 0.5 dropout</a:t>
                      </a:r>
                    </a:p>
                  </a:txBody>
                  <a:tcPr/>
                </a:tc>
                <a:tc>
                  <a:txBody>
                    <a:bodyPr/>
                    <a:lstStyle/>
                    <a:p>
                      <a:r>
                        <a:rPr lang="en-US" sz="1400" b="0" dirty="0">
                          <a:solidFill>
                            <a:schemeClr val="tx1"/>
                          </a:solidFill>
                        </a:rPr>
                        <a:t>300</a:t>
                      </a:r>
                    </a:p>
                  </a:txBody>
                  <a:tcPr/>
                </a:tc>
                <a:tc>
                  <a:txBody>
                    <a:bodyPr/>
                    <a:lstStyle/>
                    <a:p>
                      <a:r>
                        <a:rPr lang="en-US" sz="1400" dirty="0"/>
                        <a:t>0.9958</a:t>
                      </a:r>
                    </a:p>
                  </a:txBody>
                  <a:tcPr/>
                </a:tc>
                <a:tc>
                  <a:txBody>
                    <a:bodyPr/>
                    <a:lstStyle/>
                    <a:p>
                      <a:r>
                        <a:rPr lang="en-US" sz="1400" dirty="0"/>
                        <a:t>0.7126</a:t>
                      </a:r>
                    </a:p>
                  </a:txBody>
                  <a:tcPr/>
                </a:tc>
                <a:tc>
                  <a:txBody>
                    <a:bodyPr/>
                    <a:lstStyle/>
                    <a:p>
                      <a:r>
                        <a:rPr lang="en-US" sz="1400" dirty="0"/>
                        <a:t>36</a:t>
                      </a:r>
                    </a:p>
                  </a:txBody>
                  <a:tcPr/>
                </a:tc>
                <a:tc>
                  <a:txBody>
                    <a:bodyPr/>
                    <a:lstStyle/>
                    <a:p>
                      <a:r>
                        <a:rPr lang="en-US" sz="1400" dirty="0"/>
                        <a:t>0.6698</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1K-LSTM150</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300</a:t>
                      </a:r>
                    </a:p>
                  </a:txBody>
                  <a:tcPr/>
                </a:tc>
                <a:tc>
                  <a:txBody>
                    <a:bodyPr/>
                    <a:lstStyle/>
                    <a:p>
                      <a:r>
                        <a:rPr lang="en-US" sz="1400" dirty="0"/>
                        <a:t>0.8679</a:t>
                      </a:r>
                    </a:p>
                  </a:txBody>
                  <a:tcPr/>
                </a:tc>
                <a:tc>
                  <a:txBody>
                    <a:bodyPr/>
                    <a:lstStyle/>
                    <a:p>
                      <a:r>
                        <a:rPr lang="en-US" sz="1400" dirty="0"/>
                        <a:t>0.8372</a:t>
                      </a:r>
                    </a:p>
                  </a:txBody>
                  <a:tcPr/>
                </a:tc>
                <a:tc>
                  <a:txBody>
                    <a:bodyPr/>
                    <a:lstStyle/>
                    <a:p>
                      <a:r>
                        <a:rPr lang="en-US" sz="1400" dirty="0"/>
                        <a:t>-</a:t>
                      </a:r>
                    </a:p>
                  </a:txBody>
                  <a:tcPr/>
                </a:tc>
                <a:tc>
                  <a:txBody>
                    <a:bodyPr/>
                    <a:lstStyle/>
                    <a:p>
                      <a:r>
                        <a:rPr lang="en-US" sz="1400" dirty="0"/>
                        <a:t>0.</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1K-LSTM100x100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100</a:t>
                      </a:r>
                    </a:p>
                  </a:txBody>
                  <a:tcPr/>
                </a:tc>
                <a:tc>
                  <a:txBody>
                    <a:bodyPr/>
                    <a:lstStyle/>
                    <a:p>
                      <a:r>
                        <a:rPr lang="en-US" sz="1400" dirty="0"/>
                        <a:t>0.9504</a:t>
                      </a:r>
                    </a:p>
                  </a:txBody>
                  <a:tcPr/>
                </a:tc>
                <a:tc>
                  <a:txBody>
                    <a:bodyPr/>
                    <a:lstStyle/>
                    <a:p>
                      <a:r>
                        <a:rPr lang="en-US" sz="1400" dirty="0"/>
                        <a:t>0.8140</a:t>
                      </a:r>
                    </a:p>
                  </a:txBody>
                  <a:tcPr/>
                </a:tc>
                <a:tc>
                  <a:txBody>
                    <a:bodyPr/>
                    <a:lstStyle/>
                    <a:p>
                      <a:r>
                        <a:rPr lang="en-US" sz="1400" dirty="0"/>
                        <a:t>11</a:t>
                      </a:r>
                    </a:p>
                  </a:txBody>
                  <a:tcPr/>
                </a:tc>
                <a:tc>
                  <a:txBody>
                    <a:bodyPr/>
                    <a:lstStyle/>
                    <a:p>
                      <a:r>
                        <a:rPr lang="en-US" sz="1400" dirty="0"/>
                        <a:t>0.8208</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1K-LSTM64</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300</a:t>
                      </a:r>
                    </a:p>
                  </a:txBody>
                  <a:tcPr/>
                </a:tc>
                <a:tc>
                  <a:txBody>
                    <a:bodyPr/>
                    <a:lstStyle/>
                    <a:p>
                      <a:r>
                        <a:rPr lang="en-US" sz="1400" dirty="0"/>
                        <a:t>0.9789</a:t>
                      </a:r>
                    </a:p>
                  </a:txBody>
                  <a:tcPr/>
                </a:tc>
                <a:tc>
                  <a:txBody>
                    <a:bodyPr/>
                    <a:lstStyle/>
                    <a:p>
                      <a:r>
                        <a:rPr lang="en-US" sz="1400" dirty="0"/>
                        <a:t>0.7921</a:t>
                      </a:r>
                    </a:p>
                  </a:txBody>
                  <a:tcPr/>
                </a:tc>
                <a:tc>
                  <a:txBody>
                    <a:bodyPr/>
                    <a:lstStyle/>
                    <a:p>
                      <a:r>
                        <a:rPr lang="en-US" sz="1400" dirty="0"/>
                        <a:t>53</a:t>
                      </a:r>
                    </a:p>
                  </a:txBody>
                  <a:tcPr/>
                </a:tc>
                <a:tc>
                  <a:txBody>
                    <a:bodyPr/>
                    <a:lstStyle/>
                    <a:p>
                      <a:r>
                        <a:rPr lang="en-US" sz="1400" dirty="0"/>
                        <a:t>0.7547</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1K-LSTM32</a:t>
                      </a:r>
                    </a:p>
                  </a:txBody>
                  <a:tcPr/>
                </a:tc>
                <a:tc>
                  <a:txBody>
                    <a:bodyPr/>
                    <a:lstStyle/>
                    <a:p>
                      <a:r>
                        <a:rPr lang="en-US" sz="1400" b="0" dirty="0">
                          <a:solidFill>
                            <a:schemeClr val="tx1"/>
                          </a:solidFill>
                        </a:rPr>
                        <a:t>LSTM (32) with 0.5 dropout</a:t>
                      </a:r>
                    </a:p>
                  </a:txBody>
                  <a:tcPr/>
                </a:tc>
                <a:tc>
                  <a:txBody>
                    <a:bodyPr/>
                    <a:lstStyle/>
                    <a:p>
                      <a:r>
                        <a:rPr lang="en-US" sz="1400" b="0" dirty="0">
                          <a:solidFill>
                            <a:schemeClr val="tx1"/>
                          </a:solidFill>
                        </a:rPr>
                        <a:t>300</a:t>
                      </a:r>
                    </a:p>
                  </a:txBody>
                  <a:tcPr/>
                </a:tc>
                <a:tc>
                  <a:txBody>
                    <a:bodyPr/>
                    <a:lstStyle/>
                    <a:p>
                      <a:r>
                        <a:rPr lang="en-US" sz="1400" dirty="0"/>
                        <a:t>0.9652</a:t>
                      </a:r>
                    </a:p>
                  </a:txBody>
                  <a:tcPr/>
                </a:tc>
                <a:tc>
                  <a:txBody>
                    <a:bodyPr/>
                    <a:lstStyle/>
                    <a:p>
                      <a:r>
                        <a:rPr lang="en-US" sz="1400" dirty="0"/>
                        <a:t>0.7473</a:t>
                      </a:r>
                    </a:p>
                  </a:txBody>
                  <a:tcPr/>
                </a:tc>
                <a:tc>
                  <a:txBody>
                    <a:bodyPr/>
                    <a:lstStyle/>
                    <a:p>
                      <a:r>
                        <a:rPr lang="en-US" sz="1400" dirty="0"/>
                        <a:t>52</a:t>
                      </a:r>
                    </a:p>
                  </a:txBody>
                  <a:tcPr/>
                </a:tc>
                <a:tc>
                  <a:txBody>
                    <a:bodyPr/>
                    <a:lstStyle/>
                    <a:p>
                      <a:r>
                        <a:rPr lang="en-US" sz="1400" dirty="0"/>
                        <a:t>0.7264</a:t>
                      </a:r>
                    </a:p>
                  </a:txBody>
                  <a:tcPr/>
                </a:tc>
                <a:extLst>
                  <a:ext uri="{0D108BD9-81ED-4DB2-BD59-A6C34878D82A}">
                    <a16:rowId xmlns:a16="http://schemas.microsoft.com/office/drawing/2014/main" val="2786164516"/>
                  </a:ext>
                </a:extLst>
              </a:tr>
            </a:tbl>
          </a:graphicData>
        </a:graphic>
      </p:graphicFrame>
      <p:sp>
        <p:nvSpPr>
          <p:cNvPr id="5" name="TextBox 4">
            <a:extLst>
              <a:ext uri="{FF2B5EF4-FFF2-40B4-BE49-F238E27FC236}">
                <a16:creationId xmlns:a16="http://schemas.microsoft.com/office/drawing/2014/main" id="{EA09B6BE-F5E7-2E47-9412-F12C4C00FC61}"/>
              </a:ext>
            </a:extLst>
          </p:cNvPr>
          <p:cNvSpPr txBox="1"/>
          <p:nvPr/>
        </p:nvSpPr>
        <p:spPr>
          <a:xfrm>
            <a:off x="202128" y="2433876"/>
            <a:ext cx="636072" cy="369332"/>
          </a:xfrm>
          <a:prstGeom prst="rect">
            <a:avLst/>
          </a:prstGeom>
          <a:noFill/>
        </p:spPr>
        <p:txBody>
          <a:bodyPr wrap="none" rtlCol="0">
            <a:spAutoFit/>
          </a:bodyPr>
          <a:lstStyle/>
          <a:p>
            <a:r>
              <a:rPr lang="en-GB" dirty="0"/>
              <a:t>BEST</a:t>
            </a:r>
          </a:p>
        </p:txBody>
      </p:sp>
    </p:spTree>
    <p:extLst>
      <p:ext uri="{BB962C8B-B14F-4D97-AF65-F5344CB8AC3E}">
        <p14:creationId xmlns:p14="http://schemas.microsoft.com/office/powerpoint/2010/main" val="2823125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EAD5-90D7-714C-A13E-7126E9ACB898}"/>
              </a:ext>
            </a:extLst>
          </p:cNvPr>
          <p:cNvSpPr>
            <a:spLocks noGrp="1"/>
          </p:cNvSpPr>
          <p:nvPr>
            <p:ph type="title"/>
          </p:nvPr>
        </p:nvSpPr>
        <p:spPr/>
        <p:txBody>
          <a:bodyPr/>
          <a:lstStyle/>
          <a:p>
            <a:r>
              <a:rPr lang="en-GB" dirty="0"/>
              <a:t>DL results (3) – Other architectures</a:t>
            </a:r>
          </a:p>
        </p:txBody>
      </p:sp>
      <p:graphicFrame>
        <p:nvGraphicFramePr>
          <p:cNvPr id="4" name="Content Placeholder 3">
            <a:extLst>
              <a:ext uri="{FF2B5EF4-FFF2-40B4-BE49-F238E27FC236}">
                <a16:creationId xmlns:a16="http://schemas.microsoft.com/office/drawing/2014/main" id="{DC8A90C0-20AD-D245-98FB-09429E7D2407}"/>
              </a:ext>
            </a:extLst>
          </p:cNvPr>
          <p:cNvGraphicFramePr>
            <a:graphicFrameLocks noGrp="1"/>
          </p:cNvGraphicFramePr>
          <p:nvPr>
            <p:ph idx="1"/>
            <p:extLst>
              <p:ext uri="{D42A27DB-BD31-4B8C-83A1-F6EECF244321}">
                <p14:modId xmlns:p14="http://schemas.microsoft.com/office/powerpoint/2010/main" val="2976616126"/>
              </p:ext>
            </p:extLst>
          </p:nvPr>
        </p:nvGraphicFramePr>
        <p:xfrm>
          <a:off x="838200" y="1690688"/>
          <a:ext cx="9484605" cy="3175000"/>
        </p:xfrm>
        <a:graphic>
          <a:graphicData uri="http://schemas.openxmlformats.org/drawingml/2006/table">
            <a:tbl>
              <a:tblPr firstRow="1" bandRow="1">
                <a:tableStyleId>{5C22544A-7EE6-4342-B048-85BDC9FD1C3A}</a:tableStyleId>
              </a:tblPr>
              <a:tblGrid>
                <a:gridCol w="2048219">
                  <a:extLst>
                    <a:ext uri="{9D8B030D-6E8A-4147-A177-3AD203B41FA5}">
                      <a16:colId xmlns:a16="http://schemas.microsoft.com/office/drawing/2014/main" val="3228868133"/>
                    </a:ext>
                  </a:extLst>
                </a:gridCol>
                <a:gridCol w="2447491">
                  <a:extLst>
                    <a:ext uri="{9D8B030D-6E8A-4147-A177-3AD203B41FA5}">
                      <a16:colId xmlns:a16="http://schemas.microsoft.com/office/drawing/2014/main" val="670948779"/>
                    </a:ext>
                  </a:extLst>
                </a:gridCol>
                <a:gridCol w="858980">
                  <a:extLst>
                    <a:ext uri="{9D8B030D-6E8A-4147-A177-3AD203B41FA5}">
                      <a16:colId xmlns:a16="http://schemas.microsoft.com/office/drawing/2014/main" val="3489981971"/>
                    </a:ext>
                  </a:extLst>
                </a:gridCol>
                <a:gridCol w="1076750">
                  <a:extLst>
                    <a:ext uri="{9D8B030D-6E8A-4147-A177-3AD203B41FA5}">
                      <a16:colId xmlns:a16="http://schemas.microsoft.com/office/drawing/2014/main" val="3695989315"/>
                    </a:ext>
                  </a:extLst>
                </a:gridCol>
                <a:gridCol w="992063">
                  <a:extLst>
                    <a:ext uri="{9D8B030D-6E8A-4147-A177-3AD203B41FA5}">
                      <a16:colId xmlns:a16="http://schemas.microsoft.com/office/drawing/2014/main" val="1649366525"/>
                    </a:ext>
                  </a:extLst>
                </a:gridCol>
                <a:gridCol w="1016258">
                  <a:extLst>
                    <a:ext uri="{9D8B030D-6E8A-4147-A177-3AD203B41FA5}">
                      <a16:colId xmlns:a16="http://schemas.microsoft.com/office/drawing/2014/main" val="1004629617"/>
                    </a:ext>
                  </a:extLst>
                </a:gridCol>
                <a:gridCol w="1044844">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1K-MultiCNN</a:t>
                      </a:r>
                    </a:p>
                  </a:txBody>
                  <a:tcPr/>
                </a:tc>
                <a:tc>
                  <a:txBody>
                    <a:bodyPr/>
                    <a:lstStyle/>
                    <a:p>
                      <a:r>
                        <a:rPr lang="en-US" sz="1400" b="0" dirty="0">
                          <a:solidFill>
                            <a:schemeClr val="tx1"/>
                          </a:solidFill>
                        </a:rPr>
                        <a:t>Multi-channel convolutions</a:t>
                      </a:r>
                    </a:p>
                    <a:p>
                      <a:r>
                        <a:rPr lang="en-US" sz="1400" b="0" dirty="0">
                          <a:solidFill>
                            <a:schemeClr val="tx1"/>
                          </a:solidFill>
                        </a:rPr>
                        <a:t>One-hot inputs</a:t>
                      </a:r>
                    </a:p>
                  </a:txBody>
                  <a:tcPr/>
                </a:tc>
                <a:tc>
                  <a:txBody>
                    <a:bodyPr/>
                    <a:lstStyle/>
                    <a:p>
                      <a:r>
                        <a:rPr lang="en-US" sz="1400" b="0" dirty="0">
                          <a:solidFill>
                            <a:schemeClr val="tx1"/>
                          </a:solidFill>
                        </a:rPr>
                        <a:t>50</a:t>
                      </a:r>
                    </a:p>
                  </a:txBody>
                  <a:tcPr/>
                </a:tc>
                <a:tc>
                  <a:txBody>
                    <a:bodyPr/>
                    <a:lstStyle/>
                    <a:p>
                      <a:r>
                        <a:rPr lang="en-US" sz="1400" dirty="0"/>
                        <a:t>0.9989</a:t>
                      </a:r>
                    </a:p>
                  </a:txBody>
                  <a:tcPr/>
                </a:tc>
                <a:tc>
                  <a:txBody>
                    <a:bodyPr/>
                    <a:lstStyle/>
                    <a:p>
                      <a:r>
                        <a:rPr lang="en-US" sz="1400" dirty="0"/>
                        <a:t>0.7390</a:t>
                      </a:r>
                    </a:p>
                  </a:txBody>
                  <a:tcPr/>
                </a:tc>
                <a:tc>
                  <a:txBody>
                    <a:bodyPr/>
                    <a:lstStyle/>
                    <a:p>
                      <a:r>
                        <a:rPr lang="en-US" sz="1400" dirty="0"/>
                        <a:t>42</a:t>
                      </a:r>
                    </a:p>
                  </a:txBody>
                  <a:tcPr/>
                </a:tc>
                <a:tc>
                  <a:txBody>
                    <a:bodyPr/>
                    <a:lstStyle/>
                    <a:p>
                      <a:r>
                        <a:rPr lang="en-US" sz="1400" dirty="0"/>
                        <a:t>0.7264</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1K-MultiCNN-GloVe</a:t>
                      </a:r>
                    </a:p>
                  </a:txBody>
                  <a:tcPr/>
                </a:tc>
                <a:tc>
                  <a:txBody>
                    <a:bodyPr/>
                    <a:lstStyle/>
                    <a:p>
                      <a:r>
                        <a:rPr lang="en-US" sz="1400" b="0" dirty="0">
                          <a:solidFill>
                            <a:schemeClr val="tx1"/>
                          </a:solidFill>
                        </a:rPr>
                        <a:t>Multi-channel convolutions</a:t>
                      </a:r>
                    </a:p>
                    <a:p>
                      <a:r>
                        <a:rPr lang="en-US" sz="1400" b="0" dirty="0" err="1">
                          <a:solidFill>
                            <a:schemeClr val="tx1"/>
                          </a:solidFill>
                        </a:rPr>
                        <a:t>GloVe</a:t>
                      </a:r>
                      <a:r>
                        <a:rPr lang="en-US" sz="1400" b="0" dirty="0">
                          <a:solidFill>
                            <a:schemeClr val="tx1"/>
                          </a:solidFill>
                        </a:rPr>
                        <a:t> inputs</a:t>
                      </a:r>
                    </a:p>
                    <a:p>
                      <a:r>
                        <a:rPr lang="en-US" sz="1400" b="0" dirty="0">
                          <a:solidFill>
                            <a:schemeClr val="tx1"/>
                          </a:solidFill>
                        </a:rPr>
                        <a:t>(16,2), (16,3), (16,4)</a:t>
                      </a:r>
                    </a:p>
                  </a:txBody>
                  <a:tcPr/>
                </a:tc>
                <a:tc>
                  <a:txBody>
                    <a:bodyPr/>
                    <a:lstStyle/>
                    <a:p>
                      <a:r>
                        <a:rPr lang="en-US" sz="1400" b="0" dirty="0">
                          <a:solidFill>
                            <a:schemeClr val="tx1"/>
                          </a:solidFill>
                        </a:rPr>
                        <a:t>40</a:t>
                      </a:r>
                    </a:p>
                  </a:txBody>
                  <a:tcPr/>
                </a:tc>
                <a:tc>
                  <a:txBody>
                    <a:bodyPr/>
                    <a:lstStyle/>
                    <a:p>
                      <a:r>
                        <a:rPr lang="en-US" sz="1400" dirty="0"/>
                        <a:t>0.9937</a:t>
                      </a:r>
                    </a:p>
                  </a:txBody>
                  <a:tcPr/>
                </a:tc>
                <a:tc>
                  <a:txBody>
                    <a:bodyPr/>
                    <a:lstStyle/>
                    <a:p>
                      <a:r>
                        <a:rPr lang="en-US" sz="1400" dirty="0"/>
                        <a:t>0.8330</a:t>
                      </a:r>
                    </a:p>
                  </a:txBody>
                  <a:tcPr/>
                </a:tc>
                <a:tc>
                  <a:txBody>
                    <a:bodyPr/>
                    <a:lstStyle/>
                    <a:p>
                      <a:r>
                        <a:rPr lang="en-US" sz="1400" dirty="0"/>
                        <a:t>19</a:t>
                      </a:r>
                    </a:p>
                  </a:txBody>
                  <a:tcPr/>
                </a:tc>
                <a:tc>
                  <a:txBody>
                    <a:bodyPr/>
                    <a:lstStyle/>
                    <a:p>
                      <a:r>
                        <a:rPr lang="en-US" sz="1400" dirty="0"/>
                        <a:t>0.8396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1K-BI-LSTM150</a:t>
                      </a:r>
                    </a:p>
                  </a:txBody>
                  <a:tcPr/>
                </a:tc>
                <a:tc>
                  <a:txBody>
                    <a:bodyPr/>
                    <a:lstStyle/>
                    <a:p>
                      <a:r>
                        <a:rPr lang="en-US" sz="1400" b="0" dirty="0">
                          <a:solidFill>
                            <a:schemeClr val="tx1"/>
                          </a:solidFill>
                        </a:rPr>
                        <a:t>Bidirectional LSTM (150)</a:t>
                      </a:r>
                    </a:p>
                    <a:p>
                      <a:r>
                        <a:rPr lang="en-US" sz="1400" b="0" dirty="0">
                          <a:solidFill>
                            <a:schemeClr val="tx1"/>
                          </a:solidFill>
                        </a:rPr>
                        <a:t>with 0.5 dropout</a:t>
                      </a:r>
                    </a:p>
                  </a:txBody>
                  <a:tcPr/>
                </a:tc>
                <a:tc>
                  <a:txBody>
                    <a:bodyPr/>
                    <a:lstStyle/>
                    <a:p>
                      <a:r>
                        <a:rPr lang="en-US" sz="1400" b="0" dirty="0">
                          <a:solidFill>
                            <a:schemeClr val="tx1"/>
                          </a:solidFill>
                        </a:rPr>
                        <a:t>150</a:t>
                      </a:r>
                    </a:p>
                  </a:txBody>
                  <a:tcPr/>
                </a:tc>
                <a:tc>
                  <a:txBody>
                    <a:bodyPr/>
                    <a:lstStyle/>
                    <a:p>
                      <a:r>
                        <a:rPr lang="en-US" sz="1400" dirty="0"/>
                        <a:t>0.9958</a:t>
                      </a:r>
                    </a:p>
                  </a:txBody>
                  <a:tcPr/>
                </a:tc>
                <a:tc>
                  <a:txBody>
                    <a:bodyPr/>
                    <a:lstStyle/>
                    <a:p>
                      <a:r>
                        <a:rPr lang="en-US" sz="1400" dirty="0"/>
                        <a:t>0.7416</a:t>
                      </a:r>
                    </a:p>
                  </a:txBody>
                  <a:tcPr/>
                </a:tc>
                <a:tc>
                  <a:txBody>
                    <a:bodyPr/>
                    <a:lstStyle/>
                    <a:p>
                      <a:r>
                        <a:rPr lang="en-US" sz="1400" dirty="0"/>
                        <a:t>5</a:t>
                      </a:r>
                    </a:p>
                  </a:txBody>
                  <a:tcPr/>
                </a:tc>
                <a:tc>
                  <a:txBody>
                    <a:bodyPr/>
                    <a:lstStyle/>
                    <a:p>
                      <a:r>
                        <a:rPr lang="en-US" sz="1400" dirty="0"/>
                        <a:t>0.6981</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1K-BI-LSTM100</a:t>
                      </a:r>
                    </a:p>
                  </a:txBody>
                  <a:tcPr/>
                </a:tc>
                <a:tc>
                  <a:txBody>
                    <a:bodyPr/>
                    <a:lstStyle/>
                    <a:p>
                      <a:r>
                        <a:rPr lang="en-US" sz="1400" b="0" dirty="0">
                          <a:solidFill>
                            <a:schemeClr val="tx1"/>
                          </a:solidFill>
                        </a:rPr>
                        <a:t>Bidirectional LSTM (100)</a:t>
                      </a:r>
                    </a:p>
                    <a:p>
                      <a:r>
                        <a:rPr lang="en-US" sz="1400" b="0" dirty="0">
                          <a:solidFill>
                            <a:schemeClr val="tx1"/>
                          </a:solidFill>
                        </a:rPr>
                        <a:t>with 0.5 dropout</a:t>
                      </a:r>
                    </a:p>
                  </a:txBody>
                  <a:tcPr/>
                </a:tc>
                <a:tc>
                  <a:txBody>
                    <a:bodyPr/>
                    <a:lstStyle/>
                    <a:p>
                      <a:r>
                        <a:rPr lang="en-US" sz="1400" b="0" dirty="0">
                          <a:solidFill>
                            <a:schemeClr val="tx1"/>
                          </a:solidFill>
                        </a:rPr>
                        <a:t>150</a:t>
                      </a:r>
                    </a:p>
                  </a:txBody>
                  <a:tcPr/>
                </a:tc>
                <a:tc>
                  <a:txBody>
                    <a:bodyPr/>
                    <a:lstStyle/>
                    <a:p>
                      <a:r>
                        <a:rPr lang="en-US" sz="1400" dirty="0"/>
                        <a:t>0.9926</a:t>
                      </a:r>
                    </a:p>
                  </a:txBody>
                  <a:tcPr/>
                </a:tc>
                <a:tc>
                  <a:txBody>
                    <a:bodyPr/>
                    <a:lstStyle/>
                    <a:p>
                      <a:r>
                        <a:rPr lang="en-US" sz="1400" dirty="0"/>
                        <a:t>0.7407</a:t>
                      </a:r>
                    </a:p>
                  </a:txBody>
                  <a:tcPr/>
                </a:tc>
                <a:tc>
                  <a:txBody>
                    <a:bodyPr/>
                    <a:lstStyle/>
                    <a:p>
                      <a:r>
                        <a:rPr lang="en-US" sz="1400" dirty="0"/>
                        <a:t>131</a:t>
                      </a:r>
                    </a:p>
                  </a:txBody>
                  <a:tcPr/>
                </a:tc>
                <a:tc>
                  <a:txBody>
                    <a:bodyPr/>
                    <a:lstStyle/>
                    <a:p>
                      <a:r>
                        <a:rPr lang="en-US" sz="1400" dirty="0"/>
                        <a:t>0.7547</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1K-GloveTune</a:t>
                      </a:r>
                    </a:p>
                  </a:txBody>
                  <a:tcPr/>
                </a:tc>
                <a:tc>
                  <a:txBody>
                    <a:bodyPr/>
                    <a:lstStyle/>
                    <a:p>
                      <a:r>
                        <a:rPr lang="en-US" sz="1400" b="0" dirty="0" err="1">
                          <a:solidFill>
                            <a:schemeClr val="tx1"/>
                          </a:solidFill>
                        </a:rPr>
                        <a:t>GloVe</a:t>
                      </a:r>
                      <a:r>
                        <a:rPr lang="en-US" sz="1400" b="0" dirty="0">
                          <a:solidFill>
                            <a:schemeClr val="tx1"/>
                          </a:solidFill>
                        </a:rPr>
                        <a:t> + LSTM (150)</a:t>
                      </a:r>
                    </a:p>
                    <a:p>
                      <a:r>
                        <a:rPr lang="en-US" sz="1400" b="0" dirty="0">
                          <a:solidFill>
                            <a:schemeClr val="tx1"/>
                          </a:solidFill>
                        </a:rPr>
                        <a:t>allow </a:t>
                      </a:r>
                      <a:r>
                        <a:rPr lang="en-US" sz="1400" b="0" dirty="0" err="1">
                          <a:solidFill>
                            <a:schemeClr val="tx1"/>
                          </a:solidFill>
                        </a:rPr>
                        <a:t>GloVe</a:t>
                      </a:r>
                      <a:r>
                        <a:rPr lang="en-US" sz="1400" b="0" dirty="0">
                          <a:solidFill>
                            <a:schemeClr val="tx1"/>
                          </a:solidFill>
                        </a:rPr>
                        <a:t> tuning</a:t>
                      </a:r>
                    </a:p>
                  </a:txBody>
                  <a:tcPr/>
                </a:tc>
                <a:tc>
                  <a:txBody>
                    <a:bodyPr/>
                    <a:lstStyle/>
                    <a:p>
                      <a:r>
                        <a:rPr lang="en-US" sz="1400" b="0" dirty="0">
                          <a:solidFill>
                            <a:schemeClr val="tx1"/>
                          </a:solidFill>
                        </a:rPr>
                        <a:t>150</a:t>
                      </a:r>
                    </a:p>
                  </a:txBody>
                  <a:tcPr/>
                </a:tc>
                <a:tc>
                  <a:txBody>
                    <a:bodyPr/>
                    <a:lstStyle/>
                    <a:p>
                      <a:r>
                        <a:rPr lang="en-US" sz="1400" dirty="0"/>
                        <a:t>0.9979</a:t>
                      </a:r>
                    </a:p>
                  </a:txBody>
                  <a:tcPr/>
                </a:tc>
                <a:tc>
                  <a:txBody>
                    <a:bodyPr/>
                    <a:lstStyle/>
                    <a:p>
                      <a:r>
                        <a:rPr lang="en-US" sz="1400" dirty="0"/>
                        <a:t>0.7179</a:t>
                      </a:r>
                    </a:p>
                  </a:txBody>
                  <a:tcPr/>
                </a:tc>
                <a:tc>
                  <a:txBody>
                    <a:bodyPr/>
                    <a:lstStyle/>
                    <a:p>
                      <a:r>
                        <a:rPr lang="en-US" sz="1400" dirty="0"/>
                        <a:t>4</a:t>
                      </a:r>
                    </a:p>
                  </a:txBody>
                  <a:tcPr/>
                </a:tc>
                <a:tc>
                  <a:txBody>
                    <a:bodyPr/>
                    <a:lstStyle/>
                    <a:p>
                      <a:r>
                        <a:rPr lang="en-US" sz="1400" dirty="0"/>
                        <a:t>0.6509</a:t>
                      </a:r>
                    </a:p>
                  </a:txBody>
                  <a:tcPr/>
                </a:tc>
                <a:extLst>
                  <a:ext uri="{0D108BD9-81ED-4DB2-BD59-A6C34878D82A}">
                    <a16:rowId xmlns:a16="http://schemas.microsoft.com/office/drawing/2014/main" val="2786164516"/>
                  </a:ext>
                </a:extLst>
              </a:tr>
            </a:tbl>
          </a:graphicData>
        </a:graphic>
      </p:graphicFrame>
      <p:sp>
        <p:nvSpPr>
          <p:cNvPr id="5" name="TextBox 4">
            <a:extLst>
              <a:ext uri="{FF2B5EF4-FFF2-40B4-BE49-F238E27FC236}">
                <a16:creationId xmlns:a16="http://schemas.microsoft.com/office/drawing/2014/main" id="{6D310703-1A62-6040-B9B9-DE708AD67BF8}"/>
              </a:ext>
            </a:extLst>
          </p:cNvPr>
          <p:cNvSpPr txBox="1"/>
          <p:nvPr/>
        </p:nvSpPr>
        <p:spPr>
          <a:xfrm>
            <a:off x="10322805" y="2631857"/>
            <a:ext cx="971741" cy="430887"/>
          </a:xfrm>
          <a:prstGeom prst="rect">
            <a:avLst/>
          </a:prstGeom>
          <a:noFill/>
        </p:spPr>
        <p:txBody>
          <a:bodyPr wrap="none" rtlCol="0">
            <a:spAutoFit/>
          </a:bodyPr>
          <a:lstStyle/>
          <a:p>
            <a:r>
              <a:rPr lang="en-GB" sz="1100" dirty="0"/>
              <a:t>Varies a lot, </a:t>
            </a:r>
          </a:p>
          <a:p>
            <a:r>
              <a:rPr lang="en-GB" sz="1100" dirty="0"/>
              <a:t>normally ~0.7</a:t>
            </a:r>
          </a:p>
        </p:txBody>
      </p:sp>
      <p:sp>
        <p:nvSpPr>
          <p:cNvPr id="6" name="TextBox 5">
            <a:extLst>
              <a:ext uri="{FF2B5EF4-FFF2-40B4-BE49-F238E27FC236}">
                <a16:creationId xmlns:a16="http://schemas.microsoft.com/office/drawing/2014/main" id="{07C0152F-794B-0F4E-89DE-03A2733B12A8}"/>
              </a:ext>
            </a:extLst>
          </p:cNvPr>
          <p:cNvSpPr txBox="1"/>
          <p:nvPr/>
        </p:nvSpPr>
        <p:spPr>
          <a:xfrm>
            <a:off x="10322804" y="2005862"/>
            <a:ext cx="1043876" cy="430887"/>
          </a:xfrm>
          <a:prstGeom prst="rect">
            <a:avLst/>
          </a:prstGeom>
          <a:noFill/>
        </p:spPr>
        <p:txBody>
          <a:bodyPr wrap="none" rtlCol="0">
            <a:spAutoFit/>
          </a:bodyPr>
          <a:lstStyle/>
          <a:p>
            <a:r>
              <a:rPr lang="en-GB" sz="1100" dirty="0"/>
              <a:t>Varies a lot, </a:t>
            </a:r>
          </a:p>
          <a:p>
            <a:r>
              <a:rPr lang="en-GB" sz="1100" dirty="0"/>
              <a:t>normally ~0.65</a:t>
            </a:r>
          </a:p>
        </p:txBody>
      </p:sp>
    </p:spTree>
    <p:extLst>
      <p:ext uri="{BB962C8B-B14F-4D97-AF65-F5344CB8AC3E}">
        <p14:creationId xmlns:p14="http://schemas.microsoft.com/office/powerpoint/2010/main" val="1462205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DA2-B7EA-3346-BE94-40B98D41A6BD}"/>
              </a:ext>
            </a:extLst>
          </p:cNvPr>
          <p:cNvSpPr>
            <a:spLocks noGrp="1"/>
          </p:cNvSpPr>
          <p:nvPr>
            <p:ph type="title"/>
          </p:nvPr>
        </p:nvSpPr>
        <p:spPr/>
        <p:txBody>
          <a:bodyPr/>
          <a:lstStyle/>
          <a:p>
            <a:r>
              <a:rPr lang="en-GB" dirty="0"/>
              <a:t>DL results (4) – </a:t>
            </a:r>
            <a:r>
              <a:rPr lang="en-GB" dirty="0" err="1"/>
              <a:t>ELMo</a:t>
            </a:r>
            <a:endParaRPr lang="en-GB" dirty="0"/>
          </a:p>
        </p:txBody>
      </p:sp>
      <p:graphicFrame>
        <p:nvGraphicFramePr>
          <p:cNvPr id="4" name="Content Placeholder 3">
            <a:extLst>
              <a:ext uri="{FF2B5EF4-FFF2-40B4-BE49-F238E27FC236}">
                <a16:creationId xmlns:a16="http://schemas.microsoft.com/office/drawing/2014/main" id="{9C6FEE05-E6C0-1A48-8FFA-A0834F4F7E1D}"/>
              </a:ext>
            </a:extLst>
          </p:cNvPr>
          <p:cNvGraphicFramePr>
            <a:graphicFrameLocks noGrp="1"/>
          </p:cNvGraphicFramePr>
          <p:nvPr>
            <p:ph idx="1"/>
            <p:extLst>
              <p:ext uri="{D42A27DB-BD31-4B8C-83A1-F6EECF244321}">
                <p14:modId xmlns:p14="http://schemas.microsoft.com/office/powerpoint/2010/main" val="314000091"/>
              </p:ext>
            </p:extLst>
          </p:nvPr>
        </p:nvGraphicFramePr>
        <p:xfrm>
          <a:off x="971849" y="1623732"/>
          <a:ext cx="9839586" cy="3779520"/>
        </p:xfrm>
        <a:graphic>
          <a:graphicData uri="http://schemas.openxmlformats.org/drawingml/2006/table">
            <a:tbl>
              <a:tblPr firstRow="1" bandRow="1">
                <a:tableStyleId>{5C22544A-7EE6-4342-B048-85BDC9FD1C3A}</a:tableStyleId>
              </a:tblPr>
              <a:tblGrid>
                <a:gridCol w="1459379">
                  <a:extLst>
                    <a:ext uri="{9D8B030D-6E8A-4147-A177-3AD203B41FA5}">
                      <a16:colId xmlns:a16="http://schemas.microsoft.com/office/drawing/2014/main" val="3396627359"/>
                    </a:ext>
                  </a:extLst>
                </a:gridCol>
                <a:gridCol w="957431">
                  <a:extLst>
                    <a:ext uri="{9D8B030D-6E8A-4147-A177-3AD203B41FA5}">
                      <a16:colId xmlns:a16="http://schemas.microsoft.com/office/drawing/2014/main" val="1107442"/>
                    </a:ext>
                  </a:extLst>
                </a:gridCol>
                <a:gridCol w="2764715">
                  <a:extLst>
                    <a:ext uri="{9D8B030D-6E8A-4147-A177-3AD203B41FA5}">
                      <a16:colId xmlns:a16="http://schemas.microsoft.com/office/drawing/2014/main" val="670948779"/>
                    </a:ext>
                  </a:extLst>
                </a:gridCol>
                <a:gridCol w="839097">
                  <a:extLst>
                    <a:ext uri="{9D8B030D-6E8A-4147-A177-3AD203B41FA5}">
                      <a16:colId xmlns:a16="http://schemas.microsoft.com/office/drawing/2014/main" val="3489981971"/>
                    </a:ext>
                  </a:extLst>
                </a:gridCol>
                <a:gridCol w="1043491">
                  <a:extLst>
                    <a:ext uri="{9D8B030D-6E8A-4147-A177-3AD203B41FA5}">
                      <a16:colId xmlns:a16="http://schemas.microsoft.com/office/drawing/2014/main" val="3695989315"/>
                    </a:ext>
                  </a:extLst>
                </a:gridCol>
                <a:gridCol w="978946">
                  <a:extLst>
                    <a:ext uri="{9D8B030D-6E8A-4147-A177-3AD203B41FA5}">
                      <a16:colId xmlns:a16="http://schemas.microsoft.com/office/drawing/2014/main" val="1649366525"/>
                    </a:ext>
                  </a:extLst>
                </a:gridCol>
                <a:gridCol w="871370">
                  <a:extLst>
                    <a:ext uri="{9D8B030D-6E8A-4147-A177-3AD203B41FA5}">
                      <a16:colId xmlns:a16="http://schemas.microsoft.com/office/drawing/2014/main" val="3468781419"/>
                    </a:ext>
                  </a:extLst>
                </a:gridCol>
                <a:gridCol w="925157">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1K-Elmo-BI-512</a:t>
                      </a:r>
                    </a:p>
                  </a:txBody>
                  <a:tcPr/>
                </a:tc>
                <a:tc>
                  <a:txBody>
                    <a:bodyPr/>
                    <a:lstStyle/>
                    <a:p>
                      <a:r>
                        <a:rPr lang="en-US" sz="1400" b="0" dirty="0">
                          <a:solidFill>
                            <a:schemeClr val="tx1"/>
                          </a:solidFill>
                        </a:rPr>
                        <a:t>8722</a:t>
                      </a:r>
                    </a:p>
                  </a:txBody>
                  <a:tcPr/>
                </a:tc>
                <a:tc>
                  <a:txBody>
                    <a:bodyPr/>
                    <a:lstStyle/>
                    <a:p>
                      <a:r>
                        <a:rPr lang="en-US" sz="1400" b="0" dirty="0">
                          <a:solidFill>
                            <a:schemeClr val="tx1"/>
                          </a:solidFill>
                        </a:rPr>
                        <a:t>Bidirectional LSTM (512) </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0.9297</a:t>
                      </a:r>
                    </a:p>
                  </a:txBody>
                  <a:tcPr/>
                </a:tc>
                <a:tc>
                  <a:txBody>
                    <a:bodyPr/>
                    <a:lstStyle/>
                    <a:p>
                      <a:r>
                        <a:rPr lang="en-US" sz="1400" dirty="0"/>
                        <a:t>0.7273</a:t>
                      </a:r>
                    </a:p>
                  </a:txBody>
                  <a:tcPr/>
                </a:tc>
                <a:tc>
                  <a:txBody>
                    <a:bodyPr/>
                    <a:lstStyle/>
                    <a:p>
                      <a:r>
                        <a:rPr lang="en-US" sz="1400" dirty="0"/>
                        <a:t>1</a:t>
                      </a:r>
                    </a:p>
                  </a:txBody>
                  <a:tcPr/>
                </a:tc>
                <a:tc>
                  <a:txBody>
                    <a:bodyPr/>
                    <a:lstStyle/>
                    <a:p>
                      <a:r>
                        <a:rPr lang="en-US" sz="1400" dirty="0"/>
                        <a:t>0.7656</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1K-Elmo-BI-256</a:t>
                      </a:r>
                    </a:p>
                  </a:txBody>
                  <a:tcPr/>
                </a:tc>
                <a:tc>
                  <a:txBody>
                    <a:bodyPr/>
                    <a:lstStyle/>
                    <a:p>
                      <a:r>
                        <a:rPr lang="en-US" sz="1400" b="0" dirty="0">
                          <a:solidFill>
                            <a:schemeClr val="tx1"/>
                          </a:solidFill>
                        </a:rPr>
                        <a:t>8738</a:t>
                      </a:r>
                    </a:p>
                  </a:txBody>
                  <a:tcPr/>
                </a:tc>
                <a:tc>
                  <a:txBody>
                    <a:bodyPr/>
                    <a:lstStyle/>
                    <a:p>
                      <a:r>
                        <a:rPr lang="en-US" sz="1400" b="0" dirty="0">
                          <a:solidFill>
                            <a:schemeClr val="tx1"/>
                          </a:solidFill>
                        </a:rPr>
                        <a:t>Bidirectional LSTM (256) </a:t>
                      </a:r>
                    </a:p>
                    <a:p>
                      <a:r>
                        <a:rPr lang="en-US" sz="1400" b="0" dirty="0">
                          <a:solidFill>
                            <a:schemeClr val="tx1"/>
                          </a:solidFill>
                        </a:rPr>
                        <a:t>with 0.5 dropout</a:t>
                      </a:r>
                    </a:p>
                  </a:txBody>
                  <a:tcPr/>
                </a:tc>
                <a:tc>
                  <a:txBody>
                    <a:bodyPr/>
                    <a:lstStyle/>
                    <a:p>
                      <a:r>
                        <a:rPr lang="en-US" sz="1400" b="0" dirty="0">
                          <a:solidFill>
                            <a:schemeClr val="tx1"/>
                          </a:solidFill>
                        </a:rPr>
                        <a:t>20</a:t>
                      </a:r>
                    </a:p>
                  </a:txBody>
                  <a:tcPr/>
                </a:tc>
                <a:tc>
                  <a:txBody>
                    <a:bodyPr/>
                    <a:lstStyle/>
                    <a:p>
                      <a:r>
                        <a:rPr lang="en-US" sz="1400" dirty="0"/>
                        <a:t>0.9805</a:t>
                      </a:r>
                    </a:p>
                  </a:txBody>
                  <a:tcPr/>
                </a:tc>
                <a:tc>
                  <a:txBody>
                    <a:bodyPr/>
                    <a:lstStyle/>
                    <a:p>
                      <a:r>
                        <a:rPr lang="en-US" sz="1400" dirty="0"/>
                        <a:t>0.7045</a:t>
                      </a:r>
                    </a:p>
                  </a:txBody>
                  <a:tcPr/>
                </a:tc>
                <a:tc>
                  <a:txBody>
                    <a:bodyPr/>
                    <a:lstStyle/>
                    <a:p>
                      <a:r>
                        <a:rPr lang="en-US" sz="1400" dirty="0"/>
                        <a:t>9</a:t>
                      </a:r>
                    </a:p>
                  </a:txBody>
                  <a:tcPr/>
                </a:tc>
                <a:tc>
                  <a:txBody>
                    <a:bodyPr/>
                    <a:lstStyle/>
                    <a:p>
                      <a:r>
                        <a:rPr lang="en-US" sz="1400" dirty="0"/>
                        <a:t>0.7240</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1K-Elmo-BI-128</a:t>
                      </a:r>
                    </a:p>
                  </a:txBody>
                  <a:tcPr/>
                </a:tc>
                <a:tc>
                  <a:txBody>
                    <a:bodyPr/>
                    <a:lstStyle/>
                    <a:p>
                      <a:r>
                        <a:rPr lang="en-US" sz="1400" b="0" dirty="0">
                          <a:solidFill>
                            <a:schemeClr val="tx1"/>
                          </a:solidFill>
                        </a:rPr>
                        <a:t>8739</a:t>
                      </a:r>
                    </a:p>
                  </a:txBody>
                  <a:tcPr/>
                </a:tc>
                <a:tc>
                  <a:txBody>
                    <a:bodyPr/>
                    <a:lstStyle/>
                    <a:p>
                      <a:r>
                        <a:rPr lang="en-US" sz="1400" b="0" dirty="0">
                          <a:solidFill>
                            <a:schemeClr val="tx1"/>
                          </a:solidFill>
                        </a:rPr>
                        <a:t>Bidirectional LSTM (128) </a:t>
                      </a:r>
                    </a:p>
                    <a:p>
                      <a:r>
                        <a:rPr lang="en-US" sz="1400" b="0" dirty="0">
                          <a:solidFill>
                            <a:schemeClr val="tx1"/>
                          </a:solidFill>
                        </a:rPr>
                        <a:t>with 0.5 dropout</a:t>
                      </a:r>
                    </a:p>
                  </a:txBody>
                  <a:tcPr/>
                </a:tc>
                <a:tc>
                  <a:txBody>
                    <a:bodyPr/>
                    <a:lstStyle/>
                    <a:p>
                      <a:r>
                        <a:rPr lang="en-US" sz="1400" b="0" dirty="0">
                          <a:solidFill>
                            <a:schemeClr val="tx1"/>
                          </a:solidFill>
                        </a:rPr>
                        <a:t>20</a:t>
                      </a:r>
                    </a:p>
                  </a:txBody>
                  <a:tcPr/>
                </a:tc>
                <a:tc>
                  <a:txBody>
                    <a:bodyPr/>
                    <a:lstStyle/>
                    <a:p>
                      <a:r>
                        <a:rPr lang="en-US" sz="1400" dirty="0"/>
                        <a:t>0.9701</a:t>
                      </a:r>
                    </a:p>
                  </a:txBody>
                  <a:tcPr/>
                </a:tc>
                <a:tc>
                  <a:txBody>
                    <a:bodyPr/>
                    <a:lstStyle/>
                    <a:p>
                      <a:r>
                        <a:rPr lang="en-US" sz="1400" dirty="0"/>
                        <a:t>0.7186</a:t>
                      </a:r>
                    </a:p>
                  </a:txBody>
                  <a:tcPr/>
                </a:tc>
                <a:tc>
                  <a:txBody>
                    <a:bodyPr/>
                    <a:lstStyle/>
                    <a:p>
                      <a:r>
                        <a:rPr lang="en-US" sz="1400" dirty="0"/>
                        <a:t>16</a:t>
                      </a:r>
                    </a:p>
                  </a:txBody>
                  <a:tcPr/>
                </a:tc>
                <a:tc>
                  <a:txBody>
                    <a:bodyPr/>
                    <a:lstStyle/>
                    <a:p>
                      <a:r>
                        <a:rPr lang="en-US" sz="1400" dirty="0"/>
                        <a:t>0.7240</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1K-Elmo512</a:t>
                      </a:r>
                    </a:p>
                  </a:txBody>
                  <a:tcPr/>
                </a:tc>
                <a:tc>
                  <a:txBody>
                    <a:bodyPr/>
                    <a:lstStyle/>
                    <a:p>
                      <a:r>
                        <a:rPr lang="en-US" sz="1400" b="0" dirty="0">
                          <a:solidFill>
                            <a:schemeClr val="tx1"/>
                          </a:solidFill>
                        </a:rPr>
                        <a:t>8821</a:t>
                      </a: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20</a:t>
                      </a:r>
                    </a:p>
                  </a:txBody>
                  <a:tcPr/>
                </a:tc>
                <a:tc>
                  <a:txBody>
                    <a:bodyPr/>
                    <a:lstStyle/>
                    <a:p>
                      <a:r>
                        <a:rPr lang="en-US" sz="1400" dirty="0"/>
                        <a:t>0.9375</a:t>
                      </a:r>
                    </a:p>
                  </a:txBody>
                  <a:tcPr/>
                </a:tc>
                <a:tc>
                  <a:txBody>
                    <a:bodyPr/>
                    <a:lstStyle/>
                    <a:p>
                      <a:r>
                        <a:rPr lang="en-US" sz="1400" dirty="0"/>
                        <a:t>0.6961</a:t>
                      </a:r>
                    </a:p>
                  </a:txBody>
                  <a:tcPr/>
                </a:tc>
                <a:tc>
                  <a:txBody>
                    <a:bodyPr/>
                    <a:lstStyle/>
                    <a:p>
                      <a:r>
                        <a:rPr lang="en-US" sz="1400" dirty="0"/>
                        <a:t>20</a:t>
                      </a:r>
                    </a:p>
                  </a:txBody>
                  <a:tcPr/>
                </a:tc>
                <a:tc>
                  <a:txBody>
                    <a:bodyPr/>
                    <a:lstStyle/>
                    <a:p>
                      <a:r>
                        <a:rPr lang="en-US" sz="1400" dirty="0"/>
                        <a:t>0.7135</a:t>
                      </a:r>
                    </a:p>
                  </a:txBody>
                  <a:tcPr/>
                </a:tc>
                <a:extLst>
                  <a:ext uri="{0D108BD9-81ED-4DB2-BD59-A6C34878D82A}">
                    <a16:rowId xmlns:a16="http://schemas.microsoft.com/office/drawing/2014/main" val="3692872751"/>
                  </a:ext>
                </a:extLst>
              </a:tr>
              <a:tr h="370840">
                <a:tc>
                  <a:txBody>
                    <a:bodyPr/>
                    <a:lstStyle/>
                    <a:p>
                      <a:r>
                        <a:rPr lang="en-US" sz="1400" b="0" dirty="0">
                          <a:solidFill>
                            <a:schemeClr val="tx1"/>
                          </a:solidFill>
                        </a:rPr>
                        <a:t>1K-Elmo256</a:t>
                      </a:r>
                    </a:p>
                  </a:txBody>
                  <a:tcPr/>
                </a:tc>
                <a:tc>
                  <a:txBody>
                    <a:bodyPr/>
                    <a:lstStyle/>
                    <a:p>
                      <a:r>
                        <a:rPr lang="en-US" sz="1400" b="0" dirty="0">
                          <a:solidFill>
                            <a:schemeClr val="tx1"/>
                          </a:solidFill>
                        </a:rPr>
                        <a:t>8758</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20</a:t>
                      </a:r>
                    </a:p>
                  </a:txBody>
                  <a:tcPr/>
                </a:tc>
                <a:tc>
                  <a:txBody>
                    <a:bodyPr/>
                    <a:lstStyle/>
                    <a:p>
                      <a:r>
                        <a:rPr lang="en-US" sz="1400" dirty="0"/>
                        <a:t>0.8984</a:t>
                      </a:r>
                    </a:p>
                  </a:txBody>
                  <a:tcPr/>
                </a:tc>
                <a:tc>
                  <a:txBody>
                    <a:bodyPr/>
                    <a:lstStyle/>
                    <a:p>
                      <a:r>
                        <a:rPr lang="en-US" sz="1400" dirty="0"/>
                        <a:t>0.7784</a:t>
                      </a:r>
                    </a:p>
                  </a:txBody>
                  <a:tcPr/>
                </a:tc>
                <a:tc>
                  <a:txBody>
                    <a:bodyPr/>
                    <a:lstStyle/>
                    <a:p>
                      <a:r>
                        <a:rPr lang="en-US" sz="1400" dirty="0"/>
                        <a:t>17</a:t>
                      </a:r>
                    </a:p>
                  </a:txBody>
                  <a:tcPr/>
                </a:tc>
                <a:tc>
                  <a:txBody>
                    <a:bodyPr/>
                    <a:lstStyle/>
                    <a:p>
                      <a:r>
                        <a:rPr lang="en-US" sz="1400" dirty="0"/>
                        <a:t>0.7552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1K-Elmo128</a:t>
                      </a:r>
                    </a:p>
                  </a:txBody>
                  <a:tcPr/>
                </a:tc>
                <a:tc>
                  <a:txBody>
                    <a:bodyPr/>
                    <a:lstStyle/>
                    <a:p>
                      <a:r>
                        <a:rPr lang="en-US" sz="1400" b="0" dirty="0">
                          <a:solidFill>
                            <a:schemeClr val="tx1"/>
                          </a:solidFill>
                        </a:rPr>
                        <a:t>8759</a:t>
                      </a:r>
                    </a:p>
                  </a:txBody>
                  <a:tcPr/>
                </a:tc>
                <a:tc>
                  <a:txBody>
                    <a:bodyPr/>
                    <a:lstStyle/>
                    <a:p>
                      <a:r>
                        <a:rPr lang="en-US" sz="1400" b="0" dirty="0">
                          <a:solidFill>
                            <a:schemeClr val="tx1"/>
                          </a:solidFill>
                        </a:rPr>
                        <a:t>LSTM (128) with 0.5 dropout</a:t>
                      </a:r>
                    </a:p>
                  </a:txBody>
                  <a:tcPr/>
                </a:tc>
                <a:tc>
                  <a:txBody>
                    <a:bodyPr/>
                    <a:lstStyle/>
                    <a:p>
                      <a:r>
                        <a:rPr lang="en-US" sz="1400" b="0" dirty="0">
                          <a:solidFill>
                            <a:schemeClr val="tx1"/>
                          </a:solidFill>
                        </a:rPr>
                        <a:t>20</a:t>
                      </a:r>
                    </a:p>
                  </a:txBody>
                  <a:tcPr/>
                </a:tc>
                <a:tc>
                  <a:txBody>
                    <a:bodyPr/>
                    <a:lstStyle/>
                    <a:p>
                      <a:r>
                        <a:rPr lang="en-US" sz="1400" dirty="0"/>
                        <a:t>0.8958</a:t>
                      </a:r>
                    </a:p>
                  </a:txBody>
                  <a:tcPr/>
                </a:tc>
                <a:tc>
                  <a:txBody>
                    <a:bodyPr/>
                    <a:lstStyle/>
                    <a:p>
                      <a:r>
                        <a:rPr lang="en-US" sz="1400" dirty="0"/>
                        <a:t>0.7451</a:t>
                      </a:r>
                    </a:p>
                  </a:txBody>
                  <a:tcPr/>
                </a:tc>
                <a:tc>
                  <a:txBody>
                    <a:bodyPr/>
                    <a:lstStyle/>
                    <a:p>
                      <a:r>
                        <a:rPr lang="en-US" sz="1400" dirty="0"/>
                        <a:t>13</a:t>
                      </a:r>
                    </a:p>
                  </a:txBody>
                  <a:tcPr/>
                </a:tc>
                <a:tc>
                  <a:txBody>
                    <a:bodyPr/>
                    <a:lstStyle/>
                    <a:p>
                      <a:r>
                        <a:rPr lang="en-US" sz="1400" dirty="0"/>
                        <a:t>0.7708</a:t>
                      </a:r>
                    </a:p>
                  </a:txBody>
                  <a:tcPr/>
                </a:tc>
                <a:extLst>
                  <a:ext uri="{0D108BD9-81ED-4DB2-BD59-A6C34878D82A}">
                    <a16:rowId xmlns:a16="http://schemas.microsoft.com/office/drawing/2014/main" val="2786164516"/>
                  </a:ext>
                </a:extLst>
              </a:tr>
              <a:tr h="370840">
                <a:tc>
                  <a:txBody>
                    <a:bodyPr/>
                    <a:lstStyle/>
                    <a:p>
                      <a:r>
                        <a:rPr lang="en-US" sz="1400" b="0" dirty="0">
                          <a:solidFill>
                            <a:schemeClr val="tx1"/>
                          </a:solidFill>
                        </a:rPr>
                        <a:t>1K-Elmo64</a:t>
                      </a:r>
                    </a:p>
                  </a:txBody>
                  <a:tcPr/>
                </a:tc>
                <a:tc>
                  <a:txBody>
                    <a:bodyPr/>
                    <a:lstStyle/>
                    <a:p>
                      <a:r>
                        <a:rPr lang="en-US" sz="1400" b="0" dirty="0">
                          <a:solidFill>
                            <a:schemeClr val="tx1"/>
                          </a:solidFill>
                        </a:rPr>
                        <a:t>8760</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20</a:t>
                      </a:r>
                    </a:p>
                  </a:txBody>
                  <a:tcPr/>
                </a:tc>
                <a:tc>
                  <a:txBody>
                    <a:bodyPr/>
                    <a:lstStyle/>
                    <a:p>
                      <a:r>
                        <a:rPr lang="en-US" sz="1400" dirty="0"/>
                        <a:t>0.8711</a:t>
                      </a:r>
                    </a:p>
                  </a:txBody>
                  <a:tcPr/>
                </a:tc>
                <a:tc>
                  <a:txBody>
                    <a:bodyPr/>
                    <a:lstStyle/>
                    <a:p>
                      <a:r>
                        <a:rPr lang="en-US" sz="1400" dirty="0"/>
                        <a:t>0.7322</a:t>
                      </a:r>
                    </a:p>
                  </a:txBody>
                  <a:tcPr/>
                </a:tc>
                <a:tc>
                  <a:txBody>
                    <a:bodyPr/>
                    <a:lstStyle/>
                    <a:p>
                      <a:r>
                        <a:rPr lang="en-US" sz="1400" dirty="0"/>
                        <a:t>18</a:t>
                      </a:r>
                    </a:p>
                  </a:txBody>
                  <a:tcPr/>
                </a:tc>
                <a:tc>
                  <a:txBody>
                    <a:bodyPr/>
                    <a:lstStyle/>
                    <a:p>
                      <a:r>
                        <a:rPr lang="en-US" sz="1400" dirty="0"/>
                        <a:t>0.7969</a:t>
                      </a:r>
                    </a:p>
                  </a:txBody>
                  <a:tcPr/>
                </a:tc>
                <a:extLst>
                  <a:ext uri="{0D108BD9-81ED-4DB2-BD59-A6C34878D82A}">
                    <a16:rowId xmlns:a16="http://schemas.microsoft.com/office/drawing/2014/main" val="172104152"/>
                  </a:ext>
                </a:extLst>
              </a:tr>
              <a:tr h="370840">
                <a:tc>
                  <a:txBody>
                    <a:bodyPr/>
                    <a:lstStyle/>
                    <a:p>
                      <a:r>
                        <a:rPr lang="en-US" sz="1400" b="0" dirty="0">
                          <a:solidFill>
                            <a:schemeClr val="tx1"/>
                          </a:solidFill>
                        </a:rPr>
                        <a:t>1K-Elmo64x40</a:t>
                      </a:r>
                    </a:p>
                  </a:txBody>
                  <a:tcPr/>
                </a:tc>
                <a:tc>
                  <a:txBody>
                    <a:bodyPr/>
                    <a:lstStyle/>
                    <a:p>
                      <a:r>
                        <a:rPr lang="en-US" sz="1400" b="0" dirty="0">
                          <a:solidFill>
                            <a:schemeClr val="tx1"/>
                          </a:solidFill>
                        </a:rPr>
                        <a:t>8822</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40</a:t>
                      </a:r>
                    </a:p>
                  </a:txBody>
                  <a:tcPr/>
                </a:tc>
                <a:tc>
                  <a:txBody>
                    <a:bodyPr/>
                    <a:lstStyle/>
                    <a:p>
                      <a:r>
                        <a:rPr lang="en-US" sz="1400" dirty="0"/>
                        <a:t>0.9648</a:t>
                      </a:r>
                    </a:p>
                  </a:txBody>
                  <a:tcPr/>
                </a:tc>
                <a:tc>
                  <a:txBody>
                    <a:bodyPr/>
                    <a:lstStyle/>
                    <a:p>
                      <a:r>
                        <a:rPr lang="en-US" sz="1400" dirty="0"/>
                        <a:t>0.7166</a:t>
                      </a:r>
                    </a:p>
                  </a:txBody>
                  <a:tcPr/>
                </a:tc>
                <a:tc>
                  <a:txBody>
                    <a:bodyPr/>
                    <a:lstStyle/>
                    <a:p>
                      <a:r>
                        <a:rPr lang="en-US" sz="1400" dirty="0"/>
                        <a:t>29</a:t>
                      </a:r>
                    </a:p>
                  </a:txBody>
                  <a:tcPr/>
                </a:tc>
                <a:tc>
                  <a:txBody>
                    <a:bodyPr/>
                    <a:lstStyle/>
                    <a:p>
                      <a:r>
                        <a:rPr lang="en-US" sz="1400" dirty="0"/>
                        <a:t>0.7552</a:t>
                      </a:r>
                    </a:p>
                  </a:txBody>
                  <a:tcPr/>
                </a:tc>
                <a:extLst>
                  <a:ext uri="{0D108BD9-81ED-4DB2-BD59-A6C34878D82A}">
                    <a16:rowId xmlns:a16="http://schemas.microsoft.com/office/drawing/2014/main" val="2218236013"/>
                  </a:ext>
                </a:extLst>
              </a:tr>
            </a:tbl>
          </a:graphicData>
        </a:graphic>
      </p:graphicFrame>
    </p:spTree>
    <p:extLst>
      <p:ext uri="{BB962C8B-B14F-4D97-AF65-F5344CB8AC3E}">
        <p14:creationId xmlns:p14="http://schemas.microsoft.com/office/powerpoint/2010/main" val="4124869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19FE-A791-0A4B-87F1-4B7053D94947}"/>
              </a:ext>
            </a:extLst>
          </p:cNvPr>
          <p:cNvSpPr>
            <a:spLocks noGrp="1"/>
          </p:cNvSpPr>
          <p:nvPr>
            <p:ph type="title"/>
          </p:nvPr>
        </p:nvSpPr>
        <p:spPr/>
        <p:txBody>
          <a:bodyPr/>
          <a:lstStyle/>
          <a:p>
            <a:r>
              <a:rPr lang="en-GB" dirty="0"/>
              <a:t>DL results (5) – F1 Loss</a:t>
            </a:r>
          </a:p>
        </p:txBody>
      </p:sp>
      <p:graphicFrame>
        <p:nvGraphicFramePr>
          <p:cNvPr id="4" name="Content Placeholder 3">
            <a:extLst>
              <a:ext uri="{FF2B5EF4-FFF2-40B4-BE49-F238E27FC236}">
                <a16:creationId xmlns:a16="http://schemas.microsoft.com/office/drawing/2014/main" id="{EDE4AAD8-DC0B-D842-93AD-BEF4650DD198}"/>
              </a:ext>
            </a:extLst>
          </p:cNvPr>
          <p:cNvGraphicFramePr>
            <a:graphicFrameLocks noGrp="1"/>
          </p:cNvGraphicFramePr>
          <p:nvPr>
            <p:ph idx="1"/>
            <p:extLst>
              <p:ext uri="{D42A27DB-BD31-4B8C-83A1-F6EECF244321}">
                <p14:modId xmlns:p14="http://schemas.microsoft.com/office/powerpoint/2010/main" val="3573229060"/>
              </p:ext>
            </p:extLst>
          </p:nvPr>
        </p:nvGraphicFramePr>
        <p:xfrm>
          <a:off x="838200" y="1690688"/>
          <a:ext cx="10515600" cy="1844040"/>
        </p:xfrm>
        <a:graphic>
          <a:graphicData uri="http://schemas.openxmlformats.org/drawingml/2006/table">
            <a:tbl>
              <a:tblPr firstRow="1" bandRow="1">
                <a:tableStyleId>{5C22544A-7EE6-4342-B048-85BDC9FD1C3A}</a:tableStyleId>
              </a:tblPr>
              <a:tblGrid>
                <a:gridCol w="2270864">
                  <a:extLst>
                    <a:ext uri="{9D8B030D-6E8A-4147-A177-3AD203B41FA5}">
                      <a16:colId xmlns:a16="http://schemas.microsoft.com/office/drawing/2014/main" val="3228868133"/>
                    </a:ext>
                  </a:extLst>
                </a:gridCol>
                <a:gridCol w="2713538">
                  <a:extLst>
                    <a:ext uri="{9D8B030D-6E8A-4147-A177-3AD203B41FA5}">
                      <a16:colId xmlns:a16="http://schemas.microsoft.com/office/drawing/2014/main" val="670948779"/>
                    </a:ext>
                  </a:extLst>
                </a:gridCol>
                <a:gridCol w="952353">
                  <a:extLst>
                    <a:ext uri="{9D8B030D-6E8A-4147-A177-3AD203B41FA5}">
                      <a16:colId xmlns:a16="http://schemas.microsoft.com/office/drawing/2014/main" val="3489981971"/>
                    </a:ext>
                  </a:extLst>
                </a:gridCol>
                <a:gridCol w="1193795">
                  <a:extLst>
                    <a:ext uri="{9D8B030D-6E8A-4147-A177-3AD203B41FA5}">
                      <a16:colId xmlns:a16="http://schemas.microsoft.com/office/drawing/2014/main" val="3695989315"/>
                    </a:ext>
                  </a:extLst>
                </a:gridCol>
                <a:gridCol w="1099902">
                  <a:extLst>
                    <a:ext uri="{9D8B030D-6E8A-4147-A177-3AD203B41FA5}">
                      <a16:colId xmlns:a16="http://schemas.microsoft.com/office/drawing/2014/main" val="1649366525"/>
                    </a:ext>
                  </a:extLst>
                </a:gridCol>
                <a:gridCol w="1126727">
                  <a:extLst>
                    <a:ext uri="{9D8B030D-6E8A-4147-A177-3AD203B41FA5}">
                      <a16:colId xmlns:a16="http://schemas.microsoft.com/office/drawing/2014/main" val="1004629617"/>
                    </a:ext>
                  </a:extLst>
                </a:gridCol>
                <a:gridCol w="1158421">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1K-LSTM150-F1Loss</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300</a:t>
                      </a:r>
                    </a:p>
                  </a:txBody>
                  <a:tcPr/>
                </a:tc>
                <a:tc>
                  <a:txBody>
                    <a:bodyPr/>
                    <a:lstStyle/>
                    <a:p>
                      <a:r>
                        <a:rPr lang="en-US" sz="1400" dirty="0"/>
                        <a:t>0.6188</a:t>
                      </a:r>
                    </a:p>
                  </a:txBody>
                  <a:tcPr/>
                </a:tc>
                <a:tc>
                  <a:txBody>
                    <a:bodyPr/>
                    <a:lstStyle/>
                    <a:p>
                      <a:r>
                        <a:rPr lang="en-US" sz="1400" dirty="0"/>
                        <a:t>0.7122</a:t>
                      </a:r>
                    </a:p>
                  </a:txBody>
                  <a:tcPr/>
                </a:tc>
                <a:tc>
                  <a:txBody>
                    <a:bodyPr/>
                    <a:lstStyle/>
                    <a:p>
                      <a:r>
                        <a:rPr lang="en-US" sz="1400" dirty="0"/>
                        <a:t>267</a:t>
                      </a:r>
                    </a:p>
                  </a:txBody>
                  <a:tcPr/>
                </a:tc>
                <a:tc>
                  <a:txBody>
                    <a:bodyPr/>
                    <a:lstStyle/>
                    <a:p>
                      <a:r>
                        <a:rPr lang="en-US" sz="1400" dirty="0"/>
                        <a:t>0.6509</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1K-LSTM100-F1Loss</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300</a:t>
                      </a:r>
                    </a:p>
                  </a:txBody>
                  <a:tcPr/>
                </a:tc>
                <a:tc>
                  <a:txBody>
                    <a:bodyPr/>
                    <a:lstStyle/>
                    <a:p>
                      <a:r>
                        <a:rPr lang="en-US" sz="1400" dirty="0"/>
                        <a:t>0.5307</a:t>
                      </a:r>
                    </a:p>
                  </a:txBody>
                  <a:tcPr/>
                </a:tc>
                <a:tc>
                  <a:txBody>
                    <a:bodyPr/>
                    <a:lstStyle/>
                    <a:p>
                      <a:r>
                        <a:rPr lang="en-US" sz="1400" dirty="0"/>
                        <a:t>0.7188</a:t>
                      </a:r>
                    </a:p>
                  </a:txBody>
                  <a:tcPr/>
                </a:tc>
                <a:tc>
                  <a:txBody>
                    <a:bodyPr/>
                    <a:lstStyle/>
                    <a:p>
                      <a:r>
                        <a:rPr lang="en-US" sz="1400" dirty="0"/>
                        <a:t>11</a:t>
                      </a:r>
                    </a:p>
                  </a:txBody>
                  <a:tcPr/>
                </a:tc>
                <a:tc>
                  <a:txBody>
                    <a:bodyPr/>
                    <a:lstStyle/>
                    <a:p>
                      <a:r>
                        <a:rPr lang="en-US" sz="1400" dirty="0"/>
                        <a:t>0.5283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1K-MultiCNN-GloVe-F1Loss</a:t>
                      </a:r>
                    </a:p>
                  </a:txBody>
                  <a:tcPr/>
                </a:tc>
                <a:tc>
                  <a:txBody>
                    <a:bodyPr/>
                    <a:lstStyle/>
                    <a:p>
                      <a:r>
                        <a:rPr lang="en-US" sz="1400" b="0" dirty="0">
                          <a:solidFill>
                            <a:schemeClr val="tx1"/>
                          </a:solidFill>
                        </a:rPr>
                        <a:t>Multi-channel convolutions</a:t>
                      </a:r>
                    </a:p>
                    <a:p>
                      <a:r>
                        <a:rPr lang="en-US" sz="1400" b="0" dirty="0" err="1">
                          <a:solidFill>
                            <a:schemeClr val="tx1"/>
                          </a:solidFill>
                        </a:rPr>
                        <a:t>GloVe</a:t>
                      </a:r>
                      <a:r>
                        <a:rPr lang="en-US" sz="1400" b="0" dirty="0">
                          <a:solidFill>
                            <a:schemeClr val="tx1"/>
                          </a:solidFill>
                        </a:rPr>
                        <a:t> inputs</a:t>
                      </a:r>
                    </a:p>
                    <a:p>
                      <a:r>
                        <a:rPr lang="en-US" sz="1400" b="0" dirty="0">
                          <a:solidFill>
                            <a:schemeClr val="tx1"/>
                          </a:solidFill>
                        </a:rPr>
                        <a:t>(16,2), (16,3), (16,4)</a:t>
                      </a:r>
                    </a:p>
                  </a:txBody>
                  <a:tcPr/>
                </a:tc>
                <a:tc>
                  <a:txBody>
                    <a:bodyPr/>
                    <a:lstStyle/>
                    <a:p>
                      <a:r>
                        <a:rPr lang="en-US" sz="1400" b="0" dirty="0">
                          <a:solidFill>
                            <a:schemeClr val="tx1"/>
                          </a:solidFill>
                        </a:rPr>
                        <a:t>50</a:t>
                      </a:r>
                    </a:p>
                  </a:txBody>
                  <a:tcPr/>
                </a:tc>
                <a:tc>
                  <a:txBody>
                    <a:bodyPr/>
                    <a:lstStyle/>
                    <a:p>
                      <a:r>
                        <a:rPr lang="en-US" sz="1400" dirty="0"/>
                        <a:t>0.9652</a:t>
                      </a:r>
                    </a:p>
                  </a:txBody>
                  <a:tcPr/>
                </a:tc>
                <a:tc>
                  <a:txBody>
                    <a:bodyPr/>
                    <a:lstStyle/>
                    <a:p>
                      <a:r>
                        <a:rPr lang="en-US" sz="1400" dirty="0"/>
                        <a:t>0.7227</a:t>
                      </a:r>
                    </a:p>
                  </a:txBody>
                  <a:tcPr/>
                </a:tc>
                <a:tc>
                  <a:txBody>
                    <a:bodyPr/>
                    <a:lstStyle/>
                    <a:p>
                      <a:r>
                        <a:rPr lang="en-US" sz="1400" dirty="0"/>
                        <a:t>75</a:t>
                      </a:r>
                    </a:p>
                  </a:txBody>
                  <a:tcPr/>
                </a:tc>
                <a:tc>
                  <a:txBody>
                    <a:bodyPr/>
                    <a:lstStyle/>
                    <a:p>
                      <a:r>
                        <a:rPr lang="en-US" sz="1400" dirty="0"/>
                        <a:t>0.6792</a:t>
                      </a:r>
                    </a:p>
                  </a:txBody>
                  <a:tcPr/>
                </a:tc>
                <a:extLst>
                  <a:ext uri="{0D108BD9-81ED-4DB2-BD59-A6C34878D82A}">
                    <a16:rowId xmlns:a16="http://schemas.microsoft.com/office/drawing/2014/main" val="515906393"/>
                  </a:ext>
                </a:extLst>
              </a:tr>
            </a:tbl>
          </a:graphicData>
        </a:graphic>
      </p:graphicFrame>
    </p:spTree>
    <p:extLst>
      <p:ext uri="{BB962C8B-B14F-4D97-AF65-F5344CB8AC3E}">
        <p14:creationId xmlns:p14="http://schemas.microsoft.com/office/powerpoint/2010/main" val="160351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5A7A-4825-6040-AA55-984531F0F3F0}"/>
              </a:ext>
            </a:extLst>
          </p:cNvPr>
          <p:cNvSpPr>
            <a:spLocks noGrp="1"/>
          </p:cNvSpPr>
          <p:nvPr>
            <p:ph type="title"/>
          </p:nvPr>
        </p:nvSpPr>
        <p:spPr/>
        <p:txBody>
          <a:bodyPr/>
          <a:lstStyle/>
          <a:p>
            <a:r>
              <a:rPr lang="en-US" dirty="0"/>
              <a:t>Reddit dataset</a:t>
            </a:r>
          </a:p>
        </p:txBody>
      </p:sp>
      <p:sp>
        <p:nvSpPr>
          <p:cNvPr id="3" name="Content Placeholder 2">
            <a:extLst>
              <a:ext uri="{FF2B5EF4-FFF2-40B4-BE49-F238E27FC236}">
                <a16:creationId xmlns:a16="http://schemas.microsoft.com/office/drawing/2014/main" id="{25EA0780-2139-9B4E-BF45-4DBDD860AFF7}"/>
              </a:ext>
            </a:extLst>
          </p:cNvPr>
          <p:cNvSpPr>
            <a:spLocks noGrp="1"/>
          </p:cNvSpPr>
          <p:nvPr>
            <p:ph idx="1"/>
          </p:nvPr>
        </p:nvSpPr>
        <p:spPr>
          <a:xfrm>
            <a:off x="838199" y="1825625"/>
            <a:ext cx="10597179" cy="4351338"/>
          </a:xfrm>
        </p:spPr>
        <p:txBody>
          <a:bodyPr>
            <a:normAutofit/>
          </a:bodyPr>
          <a:lstStyle/>
          <a:p>
            <a:r>
              <a:rPr lang="en-GB" dirty="0"/>
              <a:t>Contains 69527 comments</a:t>
            </a:r>
          </a:p>
          <a:p>
            <a:r>
              <a:rPr lang="en-GB" dirty="0"/>
              <a:t>Has a real number (‘attack’) between 0 and 1 </a:t>
            </a:r>
          </a:p>
          <a:p>
            <a:r>
              <a:rPr lang="en-GB" dirty="0"/>
              <a:t>0/1 determined by the density of swear words in the corresponding comment.  This makes it a poor quality dataset. Not used.</a:t>
            </a:r>
          </a:p>
          <a:p>
            <a:r>
              <a:rPr lang="en-GB" dirty="0"/>
              <a:t>34756 cases where attack &gt; 0</a:t>
            </a:r>
          </a:p>
          <a:p>
            <a:r>
              <a:rPr lang="en-GB" dirty="0"/>
              <a:t>The work that uses this dataset uses attack=0.4 as a threshold, 10201 examples are positive in this case, but no evidence for why 0.4 is used.</a:t>
            </a:r>
          </a:p>
          <a:p>
            <a:r>
              <a:rPr lang="en-GB" dirty="0"/>
              <a:t>Average comment length is 593 words</a:t>
            </a:r>
          </a:p>
        </p:txBody>
      </p:sp>
    </p:spTree>
    <p:extLst>
      <p:ext uri="{BB962C8B-B14F-4D97-AF65-F5344CB8AC3E}">
        <p14:creationId xmlns:p14="http://schemas.microsoft.com/office/powerpoint/2010/main" val="41319328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Reddit</a:t>
            </a:r>
          </a:p>
          <a:p>
            <a:r>
              <a:rPr lang="en-US" dirty="0"/>
              <a:t>Baseline F1=0.7450</a:t>
            </a:r>
          </a:p>
        </p:txBody>
      </p:sp>
    </p:spTree>
    <p:extLst>
      <p:ext uri="{BB962C8B-B14F-4D97-AF65-F5344CB8AC3E}">
        <p14:creationId xmlns:p14="http://schemas.microsoft.com/office/powerpoint/2010/main" val="3469991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BA9E-C8E9-834F-91B3-9901718597BB}"/>
              </a:ext>
            </a:extLst>
          </p:cNvPr>
          <p:cNvSpPr>
            <a:spLocks noGrp="1"/>
          </p:cNvSpPr>
          <p:nvPr>
            <p:ph type="title"/>
          </p:nvPr>
        </p:nvSpPr>
        <p:spPr/>
        <p:txBody>
          <a:bodyPr/>
          <a:lstStyle/>
          <a:p>
            <a:r>
              <a:rPr lang="en-GB" dirty="0"/>
              <a:t>DL Results (1) – First runs</a:t>
            </a:r>
          </a:p>
        </p:txBody>
      </p:sp>
      <p:graphicFrame>
        <p:nvGraphicFramePr>
          <p:cNvPr id="4" name="Content Placeholder 3">
            <a:extLst>
              <a:ext uri="{FF2B5EF4-FFF2-40B4-BE49-F238E27FC236}">
                <a16:creationId xmlns:a16="http://schemas.microsoft.com/office/drawing/2014/main" id="{282480C1-D114-2E4E-9DDE-47C9B09CE1B6}"/>
              </a:ext>
            </a:extLst>
          </p:cNvPr>
          <p:cNvGraphicFramePr>
            <a:graphicFrameLocks noGrp="1"/>
          </p:cNvGraphicFramePr>
          <p:nvPr>
            <p:ph idx="1"/>
            <p:extLst>
              <p:ext uri="{D42A27DB-BD31-4B8C-83A1-F6EECF244321}">
                <p14:modId xmlns:p14="http://schemas.microsoft.com/office/powerpoint/2010/main" val="3482819966"/>
              </p:ext>
            </p:extLst>
          </p:nvPr>
        </p:nvGraphicFramePr>
        <p:xfrm>
          <a:off x="536154" y="1690688"/>
          <a:ext cx="10817646" cy="309372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Dixon-LSTM500</a:t>
                      </a:r>
                    </a:p>
                  </a:txBody>
                  <a:tcPr/>
                </a:tc>
                <a:tc>
                  <a:txBody>
                    <a:bodyPr/>
                    <a:lstStyle/>
                    <a:p>
                      <a:r>
                        <a:rPr lang="en-US" sz="1400" b="0" dirty="0">
                          <a:solidFill>
                            <a:schemeClr val="tx1"/>
                          </a:solidFill>
                        </a:rPr>
                        <a:t>8875</a:t>
                      </a:r>
                    </a:p>
                  </a:txBody>
                  <a:tcPr/>
                </a:tc>
                <a:tc>
                  <a:txBody>
                    <a:bodyPr/>
                    <a:lstStyle/>
                    <a:p>
                      <a:r>
                        <a:rPr lang="en-US" sz="1400" b="0" dirty="0">
                          <a:solidFill>
                            <a:schemeClr val="tx1"/>
                          </a:solidFill>
                        </a:rPr>
                        <a:t>LSTM (500)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0.7878</a:t>
                      </a:r>
                    </a:p>
                  </a:txBody>
                  <a:tcPr/>
                </a:tc>
                <a:tc>
                  <a:txBody>
                    <a:bodyPr/>
                    <a:lstStyle/>
                    <a:p>
                      <a:r>
                        <a:rPr lang="en-US" sz="1400" b="0" dirty="0">
                          <a:solidFill>
                            <a:schemeClr val="tx1"/>
                          </a:solidFill>
                        </a:rPr>
                        <a:t>0.7645</a:t>
                      </a:r>
                    </a:p>
                  </a:txBody>
                  <a:tcPr/>
                </a:tc>
                <a:tc>
                  <a:txBody>
                    <a:bodyPr/>
                    <a:lstStyle/>
                    <a:p>
                      <a:r>
                        <a:rPr lang="en-US" sz="1400" dirty="0"/>
                        <a:t>23</a:t>
                      </a:r>
                    </a:p>
                  </a:txBody>
                  <a:tcPr/>
                </a:tc>
                <a:tc>
                  <a:txBody>
                    <a:bodyPr/>
                    <a:lstStyle/>
                    <a:p>
                      <a:r>
                        <a:rPr lang="en-US" sz="1400" dirty="0"/>
                        <a:t>0.7685</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Dixon-LSTM500-BN</a:t>
                      </a:r>
                    </a:p>
                  </a:txBody>
                  <a:tcPr/>
                </a:tc>
                <a:tc>
                  <a:txBody>
                    <a:bodyPr/>
                    <a:lstStyle/>
                    <a:p>
                      <a:r>
                        <a:rPr lang="en-US" sz="1400" b="0" dirty="0">
                          <a:solidFill>
                            <a:schemeClr val="tx1"/>
                          </a:solidFill>
                        </a:rPr>
                        <a:t>8876</a:t>
                      </a:r>
                    </a:p>
                  </a:txBody>
                  <a:tcPr/>
                </a:tc>
                <a:tc>
                  <a:txBody>
                    <a:bodyPr/>
                    <a:lstStyle/>
                    <a:p>
                      <a:r>
                        <a:rPr lang="en-US" sz="1400" b="0" dirty="0">
                          <a:solidFill>
                            <a:schemeClr val="tx1"/>
                          </a:solidFill>
                        </a:rPr>
                        <a:t>LSTM (500) with BN and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0.7462</a:t>
                      </a:r>
                    </a:p>
                  </a:txBody>
                  <a:tcPr/>
                </a:tc>
                <a:tc>
                  <a:txBody>
                    <a:bodyPr/>
                    <a:lstStyle/>
                    <a:p>
                      <a:r>
                        <a:rPr lang="en-US" sz="1400" b="0" dirty="0">
                          <a:solidFill>
                            <a:schemeClr val="tx1"/>
                          </a:solidFill>
                        </a:rPr>
                        <a:t>0.7553</a:t>
                      </a:r>
                    </a:p>
                  </a:txBody>
                  <a:tcPr/>
                </a:tc>
                <a:tc>
                  <a:txBody>
                    <a:bodyPr/>
                    <a:lstStyle/>
                    <a:p>
                      <a:r>
                        <a:rPr lang="en-US" sz="1400" dirty="0"/>
                        <a:t>30</a:t>
                      </a:r>
                    </a:p>
                  </a:txBody>
                  <a:tcPr/>
                </a:tc>
                <a:tc>
                  <a:txBody>
                    <a:bodyPr/>
                    <a:lstStyle/>
                    <a:p>
                      <a:r>
                        <a:rPr lang="en-US" sz="1400" dirty="0"/>
                        <a:t>0.7583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a:t>
                      </a:r>
                      <a:r>
                        <a:rPr lang="en-US" sz="1400" b="0" dirty="0" err="1">
                          <a:solidFill>
                            <a:schemeClr val="tx1"/>
                          </a:solidFill>
                        </a:rPr>
                        <a:t>WETrain</a:t>
                      </a:r>
                      <a:endParaRPr lang="en-US" sz="1400" b="0" dirty="0">
                        <a:solidFill>
                          <a:schemeClr val="tx1"/>
                        </a:solidFill>
                      </a:endParaRPr>
                    </a:p>
                  </a:txBody>
                  <a:tcPr/>
                </a:tc>
                <a:tc>
                  <a:txBody>
                    <a:bodyPr/>
                    <a:lstStyle/>
                    <a:p>
                      <a:r>
                        <a:rPr lang="en-US" sz="1400" b="0" dirty="0">
                          <a:solidFill>
                            <a:schemeClr val="tx1"/>
                          </a:solidFill>
                        </a:rPr>
                        <a:t>9080</a:t>
                      </a:r>
                    </a:p>
                  </a:txBody>
                  <a:tcPr/>
                </a:tc>
                <a:tc>
                  <a:txBody>
                    <a:bodyPr/>
                    <a:lstStyle/>
                    <a:p>
                      <a:r>
                        <a:rPr lang="en-US" sz="1400" b="0" dirty="0">
                          <a:solidFill>
                            <a:schemeClr val="tx1"/>
                          </a:solidFill>
                        </a:rPr>
                        <a:t>Train WEs (output_dim=300)</a:t>
                      </a:r>
                    </a:p>
                    <a:p>
                      <a:r>
                        <a:rPr lang="en-US" sz="1400" b="0" dirty="0">
                          <a:solidFill>
                            <a:schemeClr val="tx1"/>
                          </a:solidFill>
                        </a:rPr>
                        <a:t>LSTM (500)</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0.9319</a:t>
                      </a:r>
                    </a:p>
                  </a:txBody>
                  <a:tcPr/>
                </a:tc>
                <a:tc>
                  <a:txBody>
                    <a:bodyPr/>
                    <a:lstStyle/>
                    <a:p>
                      <a:r>
                        <a:rPr lang="en-US" sz="1400" b="0" dirty="0">
                          <a:solidFill>
                            <a:schemeClr val="tx1"/>
                          </a:solidFill>
                        </a:rPr>
                        <a:t>0.7223</a:t>
                      </a:r>
                    </a:p>
                  </a:txBody>
                  <a:tcPr/>
                </a:tc>
                <a:tc>
                  <a:txBody>
                    <a:bodyPr/>
                    <a:lstStyle/>
                    <a:p>
                      <a:r>
                        <a:rPr lang="en-US" sz="1400" dirty="0"/>
                        <a:t>24</a:t>
                      </a:r>
                    </a:p>
                  </a:txBody>
                  <a:tcPr/>
                </a:tc>
                <a:tc>
                  <a:txBody>
                    <a:bodyPr/>
                    <a:lstStyle/>
                    <a:p>
                      <a:r>
                        <a:rPr lang="en-US" sz="1400" dirty="0"/>
                        <a:t>0.7136</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Dixon-Combo</a:t>
                      </a:r>
                    </a:p>
                  </a:txBody>
                  <a:tcPr/>
                </a:tc>
                <a:tc>
                  <a:txBody>
                    <a:bodyPr/>
                    <a:lstStyle/>
                    <a:p>
                      <a:r>
                        <a:rPr lang="en-US" sz="1400" b="0" dirty="0">
                          <a:solidFill>
                            <a:schemeClr val="tx1"/>
                          </a:solidFill>
                        </a:rPr>
                        <a:t>9034</a:t>
                      </a:r>
                    </a:p>
                  </a:txBody>
                  <a:tcPr/>
                </a:tc>
                <a:tc>
                  <a:txBody>
                    <a:bodyPr/>
                    <a:lstStyle/>
                    <a:p>
                      <a:r>
                        <a:rPr lang="en-US" sz="1400" b="0" dirty="0">
                          <a:solidFill>
                            <a:schemeClr val="tx1"/>
                          </a:solidFill>
                        </a:rPr>
                        <a:t>CNN (64,4,2), Pool (2), </a:t>
                      </a:r>
                    </a:p>
                    <a:p>
                      <a:r>
                        <a:rPr lang="en-US" sz="1400" b="0" dirty="0">
                          <a:solidFill>
                            <a:schemeClr val="tx1"/>
                          </a:solidFill>
                        </a:rPr>
                        <a:t>LSTM (300)</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0.7904</a:t>
                      </a:r>
                    </a:p>
                  </a:txBody>
                  <a:tcPr/>
                </a:tc>
                <a:tc>
                  <a:txBody>
                    <a:bodyPr/>
                    <a:lstStyle/>
                    <a:p>
                      <a:r>
                        <a:rPr lang="en-US" sz="1400" b="0" dirty="0">
                          <a:solidFill>
                            <a:schemeClr val="tx1"/>
                          </a:solidFill>
                        </a:rPr>
                        <a:t>0.7533</a:t>
                      </a:r>
                    </a:p>
                  </a:txBody>
                  <a:tcPr/>
                </a:tc>
                <a:tc>
                  <a:txBody>
                    <a:bodyPr/>
                    <a:lstStyle/>
                    <a:p>
                      <a:r>
                        <a:rPr lang="en-US" sz="1400" dirty="0"/>
                        <a:t>11</a:t>
                      </a:r>
                    </a:p>
                  </a:txBody>
                  <a:tcPr/>
                </a:tc>
                <a:tc>
                  <a:txBody>
                    <a:bodyPr/>
                    <a:lstStyle/>
                    <a:p>
                      <a:r>
                        <a:rPr lang="en-US" sz="1400" dirty="0"/>
                        <a:t>0.7452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Dixon-CNN</a:t>
                      </a:r>
                    </a:p>
                  </a:txBody>
                  <a:tcPr/>
                </a:tc>
                <a:tc>
                  <a:txBody>
                    <a:bodyPr/>
                    <a:lstStyle/>
                    <a:p>
                      <a:r>
                        <a:rPr lang="en-US" sz="1400" b="0" dirty="0">
                          <a:solidFill>
                            <a:schemeClr val="tx1"/>
                          </a:solidFill>
                        </a:rPr>
                        <a:t>9035</a:t>
                      </a:r>
                    </a:p>
                  </a:txBody>
                  <a:tcPr/>
                </a:tc>
                <a:tc>
                  <a:txBody>
                    <a:bodyPr/>
                    <a:lstStyle/>
                    <a:p>
                      <a:r>
                        <a:rPr lang="en-US" sz="1400" b="0" dirty="0">
                          <a:solidFill>
                            <a:schemeClr val="tx1"/>
                          </a:solidFill>
                        </a:rPr>
                        <a:t>CNN (64,4,2), Pool (2), </a:t>
                      </a:r>
                    </a:p>
                    <a:p>
                      <a:r>
                        <a:rPr lang="en-US" sz="1400" b="0" dirty="0">
                          <a:solidFill>
                            <a:schemeClr val="tx1"/>
                          </a:solidFill>
                        </a:rPr>
                        <a:t>CNN (128,4,2), Pool (2),</a:t>
                      </a:r>
                    </a:p>
                    <a:p>
                      <a:r>
                        <a:rPr lang="en-US" sz="1400" b="0" dirty="0">
                          <a:solidFill>
                            <a:schemeClr val="tx1"/>
                          </a:solidFill>
                        </a:rPr>
                        <a:t>CNN (64,4,2), Pool (2),</a:t>
                      </a:r>
                    </a:p>
                    <a:p>
                      <a:r>
                        <a:rPr lang="en-US" sz="1400" b="0" dirty="0">
                          <a:solidFill>
                            <a:schemeClr val="tx1"/>
                          </a:solidFill>
                        </a:rPr>
                        <a:t>Dense Layer</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0.9878</a:t>
                      </a:r>
                    </a:p>
                  </a:txBody>
                  <a:tcPr/>
                </a:tc>
                <a:tc>
                  <a:txBody>
                    <a:bodyPr/>
                    <a:lstStyle/>
                    <a:p>
                      <a:r>
                        <a:rPr lang="en-US" sz="1400" b="0" dirty="0">
                          <a:solidFill>
                            <a:schemeClr val="tx1"/>
                          </a:solidFill>
                        </a:rPr>
                        <a:t>0.7433</a:t>
                      </a:r>
                    </a:p>
                  </a:txBody>
                  <a:tcPr/>
                </a:tc>
                <a:tc>
                  <a:txBody>
                    <a:bodyPr/>
                    <a:lstStyle/>
                    <a:p>
                      <a:r>
                        <a:rPr lang="en-US" sz="1400" dirty="0"/>
                        <a:t>5</a:t>
                      </a:r>
                    </a:p>
                  </a:txBody>
                  <a:tcPr/>
                </a:tc>
                <a:tc>
                  <a:txBody>
                    <a:bodyPr/>
                    <a:lstStyle/>
                    <a:p>
                      <a:r>
                        <a:rPr lang="en-US" sz="1400" dirty="0"/>
                        <a:t>0.6999</a:t>
                      </a:r>
                    </a:p>
                  </a:txBody>
                  <a:tcPr/>
                </a:tc>
                <a:extLst>
                  <a:ext uri="{0D108BD9-81ED-4DB2-BD59-A6C34878D82A}">
                    <a16:rowId xmlns:a16="http://schemas.microsoft.com/office/drawing/2014/main" val="2786164516"/>
                  </a:ext>
                </a:extLst>
              </a:tr>
            </a:tbl>
          </a:graphicData>
        </a:graphic>
      </p:graphicFrame>
      <p:sp>
        <p:nvSpPr>
          <p:cNvPr id="3" name="TextBox 2">
            <a:extLst>
              <a:ext uri="{FF2B5EF4-FFF2-40B4-BE49-F238E27FC236}">
                <a16:creationId xmlns:a16="http://schemas.microsoft.com/office/drawing/2014/main" id="{1F0F8306-5E0D-C443-896E-3D861C96020A}"/>
              </a:ext>
            </a:extLst>
          </p:cNvPr>
          <p:cNvSpPr txBox="1"/>
          <p:nvPr/>
        </p:nvSpPr>
        <p:spPr>
          <a:xfrm>
            <a:off x="8229600" y="550843"/>
            <a:ext cx="2104872" cy="646331"/>
          </a:xfrm>
          <a:prstGeom prst="rect">
            <a:avLst/>
          </a:prstGeom>
          <a:noFill/>
        </p:spPr>
        <p:txBody>
          <a:bodyPr wrap="none" rtlCol="0">
            <a:spAutoFit/>
          </a:bodyPr>
          <a:lstStyle/>
          <a:p>
            <a:r>
              <a:rPr lang="en-GB" dirty="0"/>
              <a:t>80/20 train-test split</a:t>
            </a:r>
          </a:p>
          <a:p>
            <a:r>
              <a:rPr lang="en-GB" dirty="0"/>
              <a:t>Pad length 500</a:t>
            </a:r>
          </a:p>
        </p:txBody>
      </p:sp>
      <p:pic>
        <p:nvPicPr>
          <p:cNvPr id="6" name="Picture 5">
            <a:extLst>
              <a:ext uri="{FF2B5EF4-FFF2-40B4-BE49-F238E27FC236}">
                <a16:creationId xmlns:a16="http://schemas.microsoft.com/office/drawing/2014/main" id="{70AD7876-BA5B-DD4A-A18E-B0C09027D450}"/>
              </a:ext>
            </a:extLst>
          </p:cNvPr>
          <p:cNvPicPr>
            <a:picLocks noChangeAspect="1"/>
          </p:cNvPicPr>
          <p:nvPr/>
        </p:nvPicPr>
        <p:blipFill>
          <a:blip r:embed="rId3"/>
          <a:stretch>
            <a:fillRect/>
          </a:stretch>
        </p:blipFill>
        <p:spPr>
          <a:xfrm>
            <a:off x="838200" y="5277922"/>
            <a:ext cx="1447800" cy="685800"/>
          </a:xfrm>
          <a:prstGeom prst="rect">
            <a:avLst/>
          </a:prstGeom>
        </p:spPr>
      </p:pic>
      <p:pic>
        <p:nvPicPr>
          <p:cNvPr id="7" name="Picture 6">
            <a:extLst>
              <a:ext uri="{FF2B5EF4-FFF2-40B4-BE49-F238E27FC236}">
                <a16:creationId xmlns:a16="http://schemas.microsoft.com/office/drawing/2014/main" id="{4806F473-7C14-364A-88AC-FE5B058C6C65}"/>
              </a:ext>
            </a:extLst>
          </p:cNvPr>
          <p:cNvPicPr>
            <a:picLocks noChangeAspect="1"/>
          </p:cNvPicPr>
          <p:nvPr/>
        </p:nvPicPr>
        <p:blipFill>
          <a:blip r:embed="rId4"/>
          <a:stretch>
            <a:fillRect/>
          </a:stretch>
        </p:blipFill>
        <p:spPr>
          <a:xfrm>
            <a:off x="3055574" y="5303322"/>
            <a:ext cx="1409700" cy="635000"/>
          </a:xfrm>
          <a:prstGeom prst="rect">
            <a:avLst/>
          </a:prstGeom>
        </p:spPr>
      </p:pic>
      <p:pic>
        <p:nvPicPr>
          <p:cNvPr id="8" name="Picture 7">
            <a:extLst>
              <a:ext uri="{FF2B5EF4-FFF2-40B4-BE49-F238E27FC236}">
                <a16:creationId xmlns:a16="http://schemas.microsoft.com/office/drawing/2014/main" id="{3570AFCA-D804-3943-9C15-E73F1D436B18}"/>
              </a:ext>
            </a:extLst>
          </p:cNvPr>
          <p:cNvPicPr>
            <a:picLocks noChangeAspect="1"/>
          </p:cNvPicPr>
          <p:nvPr/>
        </p:nvPicPr>
        <p:blipFill rotWithShape="1">
          <a:blip r:embed="rId5"/>
          <a:srcRect b="3846"/>
          <a:stretch/>
        </p:blipFill>
        <p:spPr>
          <a:xfrm>
            <a:off x="7726728" y="5303247"/>
            <a:ext cx="1409700" cy="635000"/>
          </a:xfrm>
          <a:prstGeom prst="rect">
            <a:avLst/>
          </a:prstGeom>
        </p:spPr>
      </p:pic>
      <p:pic>
        <p:nvPicPr>
          <p:cNvPr id="9" name="Picture 8">
            <a:extLst>
              <a:ext uri="{FF2B5EF4-FFF2-40B4-BE49-F238E27FC236}">
                <a16:creationId xmlns:a16="http://schemas.microsoft.com/office/drawing/2014/main" id="{F5B9CC69-A345-0D4A-A5A0-4C07D56B55AD}"/>
              </a:ext>
            </a:extLst>
          </p:cNvPr>
          <p:cNvPicPr>
            <a:picLocks noChangeAspect="1"/>
          </p:cNvPicPr>
          <p:nvPr/>
        </p:nvPicPr>
        <p:blipFill>
          <a:blip r:embed="rId6"/>
          <a:stretch>
            <a:fillRect/>
          </a:stretch>
        </p:blipFill>
        <p:spPr>
          <a:xfrm>
            <a:off x="9520792" y="5303247"/>
            <a:ext cx="1435100" cy="660400"/>
          </a:xfrm>
          <a:prstGeom prst="rect">
            <a:avLst/>
          </a:prstGeom>
        </p:spPr>
      </p:pic>
      <p:sp>
        <p:nvSpPr>
          <p:cNvPr id="10" name="TextBox 9">
            <a:extLst>
              <a:ext uri="{FF2B5EF4-FFF2-40B4-BE49-F238E27FC236}">
                <a16:creationId xmlns:a16="http://schemas.microsoft.com/office/drawing/2014/main" id="{72C3FB1C-0287-8C49-B5D5-285DD841F7F7}"/>
              </a:ext>
            </a:extLst>
          </p:cNvPr>
          <p:cNvSpPr txBox="1"/>
          <p:nvPr/>
        </p:nvSpPr>
        <p:spPr>
          <a:xfrm>
            <a:off x="0" y="2041144"/>
            <a:ext cx="636072" cy="369332"/>
          </a:xfrm>
          <a:prstGeom prst="rect">
            <a:avLst/>
          </a:prstGeom>
          <a:noFill/>
        </p:spPr>
        <p:txBody>
          <a:bodyPr wrap="none" rtlCol="0">
            <a:spAutoFit/>
          </a:bodyPr>
          <a:lstStyle/>
          <a:p>
            <a:r>
              <a:rPr lang="en-GB" dirty="0"/>
              <a:t>BEST</a:t>
            </a:r>
          </a:p>
        </p:txBody>
      </p:sp>
    </p:spTree>
    <p:extLst>
      <p:ext uri="{BB962C8B-B14F-4D97-AF65-F5344CB8AC3E}">
        <p14:creationId xmlns:p14="http://schemas.microsoft.com/office/powerpoint/2010/main" val="4293408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27B5-CC64-094A-995C-7923A39892D1}"/>
              </a:ext>
            </a:extLst>
          </p:cNvPr>
          <p:cNvSpPr>
            <a:spLocks noGrp="1"/>
          </p:cNvSpPr>
          <p:nvPr>
            <p:ph type="title"/>
          </p:nvPr>
        </p:nvSpPr>
        <p:spPr/>
        <p:txBody>
          <a:bodyPr/>
          <a:lstStyle/>
          <a:p>
            <a:r>
              <a:rPr lang="en-GB" dirty="0"/>
              <a:t>DL Results (2) - LSTM</a:t>
            </a:r>
          </a:p>
        </p:txBody>
      </p:sp>
      <p:graphicFrame>
        <p:nvGraphicFramePr>
          <p:cNvPr id="4" name="Content Placeholder 3">
            <a:extLst>
              <a:ext uri="{FF2B5EF4-FFF2-40B4-BE49-F238E27FC236}">
                <a16:creationId xmlns:a16="http://schemas.microsoft.com/office/drawing/2014/main" id="{9EDE4095-4E82-FD4B-8795-0FB1DB038714}"/>
              </a:ext>
            </a:extLst>
          </p:cNvPr>
          <p:cNvGraphicFramePr>
            <a:graphicFrameLocks noGrp="1"/>
          </p:cNvGraphicFramePr>
          <p:nvPr>
            <p:ph idx="1"/>
            <p:extLst>
              <p:ext uri="{D42A27DB-BD31-4B8C-83A1-F6EECF244321}">
                <p14:modId xmlns:p14="http://schemas.microsoft.com/office/powerpoint/2010/main" val="988710701"/>
              </p:ext>
            </p:extLst>
          </p:nvPr>
        </p:nvGraphicFramePr>
        <p:xfrm>
          <a:off x="536154" y="1690688"/>
          <a:ext cx="10817646" cy="185420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Dixon-LSTM500</a:t>
                      </a:r>
                    </a:p>
                  </a:txBody>
                  <a:tcPr/>
                </a:tc>
                <a:tc>
                  <a:txBody>
                    <a:bodyPr/>
                    <a:lstStyle/>
                    <a:p>
                      <a:r>
                        <a:rPr lang="en-US" sz="1400" b="0" dirty="0">
                          <a:solidFill>
                            <a:schemeClr val="tx1"/>
                          </a:solidFill>
                        </a:rPr>
                        <a:t>8875</a:t>
                      </a:r>
                    </a:p>
                  </a:txBody>
                  <a:tcPr/>
                </a:tc>
                <a:tc>
                  <a:txBody>
                    <a:bodyPr/>
                    <a:lstStyle/>
                    <a:p>
                      <a:r>
                        <a:rPr lang="en-US" sz="1400" b="0" dirty="0">
                          <a:solidFill>
                            <a:schemeClr val="tx1"/>
                          </a:solidFill>
                        </a:rPr>
                        <a:t>LSTM (500)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0.7878</a:t>
                      </a:r>
                    </a:p>
                  </a:txBody>
                  <a:tcPr/>
                </a:tc>
                <a:tc>
                  <a:txBody>
                    <a:bodyPr/>
                    <a:lstStyle/>
                    <a:p>
                      <a:r>
                        <a:rPr lang="en-US" sz="1400" b="0" dirty="0">
                          <a:solidFill>
                            <a:schemeClr val="tx1"/>
                          </a:solidFill>
                        </a:rPr>
                        <a:t>0.7645</a:t>
                      </a:r>
                    </a:p>
                  </a:txBody>
                  <a:tcPr/>
                </a:tc>
                <a:tc>
                  <a:txBody>
                    <a:bodyPr/>
                    <a:lstStyle/>
                    <a:p>
                      <a:r>
                        <a:rPr lang="en-US" sz="1400" dirty="0"/>
                        <a:t>23</a:t>
                      </a:r>
                    </a:p>
                  </a:txBody>
                  <a:tcPr/>
                </a:tc>
                <a:tc>
                  <a:txBody>
                    <a:bodyPr/>
                    <a:lstStyle/>
                    <a:p>
                      <a:r>
                        <a:rPr lang="en-US" sz="1400" dirty="0"/>
                        <a:t>0.7685</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Dixon-LSTM400</a:t>
                      </a:r>
                    </a:p>
                  </a:txBody>
                  <a:tcPr/>
                </a:tc>
                <a:tc>
                  <a:txBody>
                    <a:bodyPr/>
                    <a:lstStyle/>
                    <a:p>
                      <a:r>
                        <a:rPr lang="en-US" sz="1400" b="0" dirty="0">
                          <a:solidFill>
                            <a:schemeClr val="tx1"/>
                          </a:solidFill>
                        </a:rPr>
                        <a:t>9081</a:t>
                      </a:r>
                    </a:p>
                  </a:txBody>
                  <a:tcPr/>
                </a:tc>
                <a:tc>
                  <a:txBody>
                    <a:bodyPr/>
                    <a:lstStyle/>
                    <a:p>
                      <a:r>
                        <a:rPr lang="en-US" sz="1400" b="0" dirty="0">
                          <a:solidFill>
                            <a:schemeClr val="tx1"/>
                          </a:solidFill>
                        </a:rPr>
                        <a:t>LSTM (400)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0.7728</a:t>
                      </a:r>
                    </a:p>
                  </a:txBody>
                  <a:tcPr/>
                </a:tc>
                <a:tc>
                  <a:txBody>
                    <a:bodyPr/>
                    <a:lstStyle/>
                    <a:p>
                      <a:r>
                        <a:rPr lang="en-US" sz="1400" b="0" dirty="0">
                          <a:solidFill>
                            <a:schemeClr val="tx1"/>
                          </a:solidFill>
                        </a:rPr>
                        <a:t>0.7620</a:t>
                      </a:r>
                    </a:p>
                  </a:txBody>
                  <a:tcPr/>
                </a:tc>
                <a:tc>
                  <a:txBody>
                    <a:bodyPr/>
                    <a:lstStyle/>
                    <a:p>
                      <a:r>
                        <a:rPr lang="en-US" sz="1400" dirty="0"/>
                        <a:t>28</a:t>
                      </a:r>
                    </a:p>
                  </a:txBody>
                  <a:tcPr/>
                </a:tc>
                <a:tc>
                  <a:txBody>
                    <a:bodyPr/>
                    <a:lstStyle/>
                    <a:p>
                      <a:r>
                        <a:rPr lang="en-US" sz="1400" dirty="0"/>
                        <a:t>0.7661</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Dixon-LSTM300</a:t>
                      </a:r>
                    </a:p>
                  </a:txBody>
                  <a:tcPr/>
                </a:tc>
                <a:tc>
                  <a:txBody>
                    <a:bodyPr/>
                    <a:lstStyle/>
                    <a:p>
                      <a:r>
                        <a:rPr lang="en-US" sz="1400" b="0" dirty="0">
                          <a:solidFill>
                            <a:schemeClr val="tx1"/>
                          </a:solidFill>
                        </a:rPr>
                        <a:t>9082</a:t>
                      </a:r>
                    </a:p>
                  </a:txBody>
                  <a:tcPr/>
                </a:tc>
                <a:tc>
                  <a:txBody>
                    <a:bodyPr/>
                    <a:lstStyle/>
                    <a:p>
                      <a:r>
                        <a:rPr lang="en-US" sz="1400" b="0" dirty="0">
                          <a:solidFill>
                            <a:schemeClr val="tx1"/>
                          </a:solidFill>
                        </a:rPr>
                        <a:t>LSTM (300)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0.7549</a:t>
                      </a:r>
                    </a:p>
                  </a:txBody>
                  <a:tcPr/>
                </a:tc>
                <a:tc>
                  <a:txBody>
                    <a:bodyPr/>
                    <a:lstStyle/>
                    <a:p>
                      <a:r>
                        <a:rPr lang="en-US" sz="1400" b="0" dirty="0">
                          <a:solidFill>
                            <a:schemeClr val="tx1"/>
                          </a:solidFill>
                        </a:rPr>
                        <a:t>0.7575</a:t>
                      </a:r>
                    </a:p>
                  </a:txBody>
                  <a:tcPr/>
                </a:tc>
                <a:tc>
                  <a:txBody>
                    <a:bodyPr/>
                    <a:lstStyle/>
                    <a:p>
                      <a:r>
                        <a:rPr lang="en-US" sz="1400" dirty="0"/>
                        <a:t>24</a:t>
                      </a:r>
                    </a:p>
                  </a:txBody>
                  <a:tcPr/>
                </a:tc>
                <a:tc>
                  <a:txBody>
                    <a:bodyPr/>
                    <a:lstStyle/>
                    <a:p>
                      <a:r>
                        <a:rPr lang="en-US" sz="1400" dirty="0"/>
                        <a:t>0.7582</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Dixon-LSTM200</a:t>
                      </a:r>
                    </a:p>
                  </a:txBody>
                  <a:tcPr/>
                </a:tc>
                <a:tc>
                  <a:txBody>
                    <a:bodyPr/>
                    <a:lstStyle/>
                    <a:p>
                      <a:r>
                        <a:rPr lang="en-US" sz="1400" b="0" dirty="0">
                          <a:solidFill>
                            <a:schemeClr val="tx1"/>
                          </a:solidFill>
                        </a:rPr>
                        <a:t>9083</a:t>
                      </a:r>
                    </a:p>
                  </a:txBody>
                  <a:tcPr/>
                </a:tc>
                <a:tc>
                  <a:txBody>
                    <a:bodyPr/>
                    <a:lstStyle/>
                    <a:p>
                      <a:r>
                        <a:rPr lang="en-US" sz="1400" b="0" dirty="0">
                          <a:solidFill>
                            <a:schemeClr val="tx1"/>
                          </a:solidFill>
                        </a:rPr>
                        <a:t>LSTM (200)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0.7451</a:t>
                      </a:r>
                    </a:p>
                  </a:txBody>
                  <a:tcPr/>
                </a:tc>
                <a:tc>
                  <a:txBody>
                    <a:bodyPr/>
                    <a:lstStyle/>
                    <a:p>
                      <a:r>
                        <a:rPr lang="en-US" sz="1400" b="0" dirty="0">
                          <a:solidFill>
                            <a:schemeClr val="tx1"/>
                          </a:solidFill>
                        </a:rPr>
                        <a:t>0.7495</a:t>
                      </a:r>
                    </a:p>
                  </a:txBody>
                  <a:tcPr/>
                </a:tc>
                <a:tc>
                  <a:txBody>
                    <a:bodyPr/>
                    <a:lstStyle/>
                    <a:p>
                      <a:r>
                        <a:rPr lang="en-US" sz="1400" dirty="0"/>
                        <a:t>25</a:t>
                      </a:r>
                    </a:p>
                  </a:txBody>
                  <a:tcPr/>
                </a:tc>
                <a:tc>
                  <a:txBody>
                    <a:bodyPr/>
                    <a:lstStyle/>
                    <a:p>
                      <a:r>
                        <a:rPr lang="en-US" sz="1400" dirty="0"/>
                        <a:t>0.7561</a:t>
                      </a:r>
                    </a:p>
                  </a:txBody>
                  <a:tcPr/>
                </a:tc>
                <a:extLst>
                  <a:ext uri="{0D108BD9-81ED-4DB2-BD59-A6C34878D82A}">
                    <a16:rowId xmlns:a16="http://schemas.microsoft.com/office/drawing/2014/main" val="1094670732"/>
                  </a:ext>
                </a:extLst>
              </a:tr>
            </a:tbl>
          </a:graphicData>
        </a:graphic>
      </p:graphicFrame>
      <p:pic>
        <p:nvPicPr>
          <p:cNvPr id="3" name="Picture 2">
            <a:extLst>
              <a:ext uri="{FF2B5EF4-FFF2-40B4-BE49-F238E27FC236}">
                <a16:creationId xmlns:a16="http://schemas.microsoft.com/office/drawing/2014/main" id="{A8B78D0B-3CDA-1040-8947-7B53897FB789}"/>
              </a:ext>
            </a:extLst>
          </p:cNvPr>
          <p:cNvPicPr>
            <a:picLocks noChangeAspect="1"/>
          </p:cNvPicPr>
          <p:nvPr/>
        </p:nvPicPr>
        <p:blipFill>
          <a:blip r:embed="rId2"/>
          <a:stretch>
            <a:fillRect/>
          </a:stretch>
        </p:blipFill>
        <p:spPr>
          <a:xfrm>
            <a:off x="5944977" y="4998368"/>
            <a:ext cx="1536700" cy="673100"/>
          </a:xfrm>
          <a:prstGeom prst="rect">
            <a:avLst/>
          </a:prstGeom>
        </p:spPr>
      </p:pic>
      <p:pic>
        <p:nvPicPr>
          <p:cNvPr id="6" name="Picture 5">
            <a:extLst>
              <a:ext uri="{FF2B5EF4-FFF2-40B4-BE49-F238E27FC236}">
                <a16:creationId xmlns:a16="http://schemas.microsoft.com/office/drawing/2014/main" id="{AD944209-160F-9747-9E49-C0C4FC5ACF23}"/>
              </a:ext>
            </a:extLst>
          </p:cNvPr>
          <p:cNvPicPr>
            <a:picLocks noChangeAspect="1"/>
          </p:cNvPicPr>
          <p:nvPr/>
        </p:nvPicPr>
        <p:blipFill>
          <a:blip r:embed="rId3"/>
          <a:stretch>
            <a:fillRect/>
          </a:stretch>
        </p:blipFill>
        <p:spPr>
          <a:xfrm>
            <a:off x="3988642" y="4995630"/>
            <a:ext cx="1460500" cy="673100"/>
          </a:xfrm>
          <a:prstGeom prst="rect">
            <a:avLst/>
          </a:prstGeom>
        </p:spPr>
      </p:pic>
    </p:spTree>
    <p:extLst>
      <p:ext uri="{BB962C8B-B14F-4D97-AF65-F5344CB8AC3E}">
        <p14:creationId xmlns:p14="http://schemas.microsoft.com/office/powerpoint/2010/main" val="13196079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2B8-C5AF-614A-8B6A-BB537B0719E5}"/>
              </a:ext>
            </a:extLst>
          </p:cNvPr>
          <p:cNvSpPr>
            <a:spLocks noGrp="1"/>
          </p:cNvSpPr>
          <p:nvPr>
            <p:ph type="title"/>
          </p:nvPr>
        </p:nvSpPr>
        <p:spPr/>
        <p:txBody>
          <a:bodyPr/>
          <a:lstStyle/>
          <a:p>
            <a:r>
              <a:rPr lang="en-GB" dirty="0"/>
              <a:t>DL results (3) - Other architectures</a:t>
            </a:r>
          </a:p>
        </p:txBody>
      </p:sp>
      <p:sp>
        <p:nvSpPr>
          <p:cNvPr id="3" name="Content Placeholder 2">
            <a:extLst>
              <a:ext uri="{FF2B5EF4-FFF2-40B4-BE49-F238E27FC236}">
                <a16:creationId xmlns:a16="http://schemas.microsoft.com/office/drawing/2014/main" id="{20B64015-1C2E-174C-802A-549E2237A870}"/>
              </a:ext>
            </a:extLst>
          </p:cNvPr>
          <p:cNvSpPr>
            <a:spLocks noGrp="1"/>
          </p:cNvSpPr>
          <p:nvPr>
            <p:ph idx="1"/>
          </p:nvPr>
        </p:nvSpPr>
        <p:spPr/>
        <p:txBody>
          <a:bodyPr/>
          <a:lstStyle/>
          <a:p>
            <a:endParaRPr lang="en-GB" dirty="0"/>
          </a:p>
        </p:txBody>
      </p:sp>
      <p:graphicFrame>
        <p:nvGraphicFramePr>
          <p:cNvPr id="4" name="Content Placeholder 3">
            <a:extLst>
              <a:ext uri="{FF2B5EF4-FFF2-40B4-BE49-F238E27FC236}">
                <a16:creationId xmlns:a16="http://schemas.microsoft.com/office/drawing/2014/main" id="{8EFB46E7-769E-394F-A3B6-99A489A6F593}"/>
              </a:ext>
            </a:extLst>
          </p:cNvPr>
          <p:cNvGraphicFramePr>
            <a:graphicFrameLocks/>
          </p:cNvGraphicFramePr>
          <p:nvPr>
            <p:extLst>
              <p:ext uri="{D42A27DB-BD31-4B8C-83A1-F6EECF244321}">
                <p14:modId xmlns:p14="http://schemas.microsoft.com/office/powerpoint/2010/main" val="1537658484"/>
              </p:ext>
            </p:extLst>
          </p:nvPr>
        </p:nvGraphicFramePr>
        <p:xfrm>
          <a:off x="536154" y="1690688"/>
          <a:ext cx="10817646" cy="281432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Dixon-BI-LSTM400</a:t>
                      </a:r>
                    </a:p>
                  </a:txBody>
                  <a:tcPr/>
                </a:tc>
                <a:tc>
                  <a:txBody>
                    <a:bodyPr/>
                    <a:lstStyle/>
                    <a:p>
                      <a:r>
                        <a:rPr lang="en-US" sz="1400" b="0" dirty="0">
                          <a:solidFill>
                            <a:schemeClr val="tx1"/>
                          </a:solidFill>
                        </a:rPr>
                        <a:t>9548</a:t>
                      </a:r>
                    </a:p>
                  </a:txBody>
                  <a:tcPr/>
                </a:tc>
                <a:tc>
                  <a:txBody>
                    <a:bodyPr/>
                    <a:lstStyle/>
                    <a:p>
                      <a:r>
                        <a:rPr lang="en-US" sz="1400" b="0" dirty="0">
                          <a:solidFill>
                            <a:schemeClr val="tx1"/>
                          </a:solidFill>
                        </a:rPr>
                        <a:t>Bidirectional LSTM (400) </a:t>
                      </a:r>
                    </a:p>
                    <a:p>
                      <a:r>
                        <a:rPr lang="en-US" sz="1400" b="0" dirty="0">
                          <a:solidFill>
                            <a:schemeClr val="tx1"/>
                          </a:solidFill>
                        </a:rPr>
                        <a:t>with 0.5 dropout</a:t>
                      </a:r>
                    </a:p>
                  </a:txBody>
                  <a:tcPr/>
                </a:tc>
                <a:tc>
                  <a:txBody>
                    <a:bodyPr/>
                    <a:lstStyle/>
                    <a:p>
                      <a:r>
                        <a:rPr lang="en-US" sz="1400" b="0" dirty="0">
                          <a:solidFill>
                            <a:schemeClr val="tx1"/>
                          </a:solidFill>
                        </a:rPr>
                        <a:t>30</a:t>
                      </a:r>
                    </a:p>
                  </a:txBody>
                  <a:tcPr/>
                </a:tc>
                <a:tc>
                  <a:txBody>
                    <a:bodyPr/>
                    <a:lstStyle/>
                    <a:p>
                      <a:r>
                        <a:rPr lang="en-GB" sz="1400" dirty="0"/>
                        <a:t>0.7822</a:t>
                      </a:r>
                    </a:p>
                  </a:txBody>
                  <a:tcPr/>
                </a:tc>
                <a:tc>
                  <a:txBody>
                    <a:bodyPr/>
                    <a:lstStyle/>
                    <a:p>
                      <a:r>
                        <a:rPr lang="en-GB" sz="1400" dirty="0"/>
                        <a:t>0.7524</a:t>
                      </a:r>
                    </a:p>
                  </a:txBody>
                  <a:tcPr/>
                </a:tc>
                <a:tc>
                  <a:txBody>
                    <a:bodyPr/>
                    <a:lstStyle/>
                    <a:p>
                      <a:r>
                        <a:rPr lang="en-GB" sz="1400" dirty="0"/>
                        <a:t>5</a:t>
                      </a:r>
                    </a:p>
                  </a:txBody>
                  <a:tcPr/>
                </a:tc>
                <a:tc>
                  <a:txBody>
                    <a:bodyPr/>
                    <a:lstStyle/>
                    <a:p>
                      <a:r>
                        <a:rPr lang="en-GB" sz="1400" dirty="0"/>
                        <a:t>0.7488</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a:t>
                      </a:r>
                      <a:r>
                        <a:rPr lang="en-US" sz="1400" b="0" dirty="0" err="1">
                          <a:solidFill>
                            <a:schemeClr val="tx1"/>
                          </a:solidFill>
                        </a:rPr>
                        <a:t>MultiCNN</a:t>
                      </a:r>
                      <a:endParaRPr lang="en-US" sz="1400" b="0" dirty="0">
                        <a:solidFill>
                          <a:schemeClr val="tx1"/>
                        </a:solidFill>
                      </a:endParaRPr>
                    </a:p>
                  </a:txBody>
                  <a:tcPr/>
                </a:tc>
                <a:tc>
                  <a:txBody>
                    <a:bodyPr/>
                    <a:lstStyle/>
                    <a:p>
                      <a:r>
                        <a:rPr lang="en-US" sz="1400" b="0" dirty="0">
                          <a:solidFill>
                            <a:schemeClr val="tx1"/>
                          </a:solidFill>
                        </a:rPr>
                        <a:t>9106</a:t>
                      </a: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0.9975</a:t>
                      </a:r>
                    </a:p>
                  </a:txBody>
                  <a:tcPr/>
                </a:tc>
                <a:tc>
                  <a:txBody>
                    <a:bodyPr/>
                    <a:lstStyle/>
                    <a:p>
                      <a:r>
                        <a:rPr lang="en-US" sz="1400" b="0" dirty="0">
                          <a:solidFill>
                            <a:schemeClr val="tx1"/>
                          </a:solidFill>
                        </a:rPr>
                        <a:t>0.7420</a:t>
                      </a:r>
                    </a:p>
                  </a:txBody>
                  <a:tcPr/>
                </a:tc>
                <a:tc>
                  <a:txBody>
                    <a:bodyPr/>
                    <a:lstStyle/>
                    <a:p>
                      <a:r>
                        <a:rPr lang="en-US" sz="1400" dirty="0"/>
                        <a:t>1</a:t>
                      </a:r>
                    </a:p>
                  </a:txBody>
                  <a:tcPr/>
                </a:tc>
                <a:tc>
                  <a:txBody>
                    <a:bodyPr/>
                    <a:lstStyle/>
                    <a:p>
                      <a:r>
                        <a:rPr lang="en-US" sz="1400" dirty="0"/>
                        <a:t>0.7037</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a:t>
                      </a:r>
                      <a:r>
                        <a:rPr lang="en-US" sz="1400" b="0" dirty="0" err="1">
                          <a:solidFill>
                            <a:schemeClr val="tx1"/>
                          </a:solidFill>
                        </a:rPr>
                        <a:t>MultiCNN</a:t>
                      </a:r>
                      <a:r>
                        <a:rPr lang="en-US" sz="1400" b="0" dirty="0">
                          <a:solidFill>
                            <a:schemeClr val="tx1"/>
                          </a:solidFill>
                        </a:rPr>
                        <a:t>-</a:t>
                      </a:r>
                      <a:r>
                        <a:rPr lang="en-US" sz="1400" b="0" dirty="0" err="1">
                          <a:solidFill>
                            <a:schemeClr val="tx1"/>
                          </a:solidFill>
                        </a:rPr>
                        <a:t>GloVe</a:t>
                      </a:r>
                      <a:endParaRPr lang="en-US" sz="1400" b="0" dirty="0">
                        <a:solidFill>
                          <a:schemeClr val="tx1"/>
                        </a:solidFill>
                      </a:endParaRPr>
                    </a:p>
                  </a:txBody>
                  <a:tcPr/>
                </a:tc>
                <a:tc>
                  <a:txBody>
                    <a:bodyPr/>
                    <a:lstStyle/>
                    <a:p>
                      <a:r>
                        <a:rPr lang="en-US" sz="1400" b="0" dirty="0">
                          <a:solidFill>
                            <a:schemeClr val="tx1"/>
                          </a:solidFill>
                        </a:rPr>
                        <a:t>9105</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0.9461</a:t>
                      </a:r>
                    </a:p>
                  </a:txBody>
                  <a:tcPr/>
                </a:tc>
                <a:tc>
                  <a:txBody>
                    <a:bodyPr/>
                    <a:lstStyle/>
                    <a:p>
                      <a:r>
                        <a:rPr lang="en-US" sz="1400" b="0" dirty="0">
                          <a:solidFill>
                            <a:schemeClr val="tx1"/>
                          </a:solidFill>
                        </a:rPr>
                        <a:t>0.7320</a:t>
                      </a:r>
                    </a:p>
                  </a:txBody>
                  <a:tcPr/>
                </a:tc>
                <a:tc>
                  <a:txBody>
                    <a:bodyPr/>
                    <a:lstStyle/>
                    <a:p>
                      <a:r>
                        <a:rPr lang="en-US" sz="1400" dirty="0"/>
                        <a:t>7</a:t>
                      </a:r>
                    </a:p>
                  </a:txBody>
                  <a:tcPr/>
                </a:tc>
                <a:tc>
                  <a:txBody>
                    <a:bodyPr/>
                    <a:lstStyle/>
                    <a:p>
                      <a:r>
                        <a:rPr lang="en-US" sz="1400" dirty="0"/>
                        <a:t>0.7215</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a:t>
                      </a:r>
                      <a:r>
                        <a:rPr lang="en-US" sz="1400" b="0" dirty="0" err="1">
                          <a:solidFill>
                            <a:schemeClr val="tx1"/>
                          </a:solidFill>
                        </a:rPr>
                        <a:t>GloveTune</a:t>
                      </a:r>
                      <a:endParaRPr lang="en-US" sz="1400" b="0" dirty="0">
                        <a:solidFill>
                          <a:schemeClr val="tx1"/>
                        </a:solidFill>
                      </a:endParaRPr>
                    </a:p>
                  </a:txBody>
                  <a:tcPr/>
                </a:tc>
                <a:tc>
                  <a:txBody>
                    <a:bodyPr/>
                    <a:lstStyle/>
                    <a:p>
                      <a:r>
                        <a:rPr lang="en-US" sz="1400" b="0" dirty="0">
                          <a:solidFill>
                            <a:schemeClr val="tx1"/>
                          </a:solidFill>
                        </a:rPr>
                        <a:t>9547</a:t>
                      </a:r>
                    </a:p>
                  </a:txBody>
                  <a:tcPr/>
                </a:tc>
                <a:tc>
                  <a:txBody>
                    <a:bodyPr/>
                    <a:lstStyle/>
                    <a:p>
                      <a:r>
                        <a:rPr lang="en-US" sz="1400" b="0" dirty="0" err="1">
                          <a:solidFill>
                            <a:schemeClr val="tx1"/>
                          </a:solidFill>
                        </a:rPr>
                        <a:t>GloVe</a:t>
                      </a:r>
                      <a:r>
                        <a:rPr lang="en-US" sz="1400" b="0" dirty="0">
                          <a:solidFill>
                            <a:schemeClr val="tx1"/>
                          </a:solidFill>
                        </a:rPr>
                        <a:t> + LSTM (500)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0.9463</a:t>
                      </a:r>
                    </a:p>
                  </a:txBody>
                  <a:tcPr/>
                </a:tc>
                <a:tc>
                  <a:txBody>
                    <a:bodyPr/>
                    <a:lstStyle/>
                    <a:p>
                      <a:r>
                        <a:rPr lang="en-US" sz="1400" b="0" dirty="0">
                          <a:solidFill>
                            <a:schemeClr val="tx1"/>
                          </a:solidFill>
                        </a:rPr>
                        <a:t>0.7515</a:t>
                      </a:r>
                    </a:p>
                  </a:txBody>
                  <a:tcPr/>
                </a:tc>
                <a:tc>
                  <a:txBody>
                    <a:bodyPr/>
                    <a:lstStyle/>
                    <a:p>
                      <a:r>
                        <a:rPr lang="en-US" sz="1400" dirty="0"/>
                        <a:t>18</a:t>
                      </a:r>
                    </a:p>
                  </a:txBody>
                  <a:tcPr/>
                </a:tc>
                <a:tc>
                  <a:txBody>
                    <a:bodyPr/>
                    <a:lstStyle/>
                    <a:p>
                      <a:r>
                        <a:rPr lang="en-US" sz="1400" dirty="0"/>
                        <a:t>0.7076</a:t>
                      </a:r>
                    </a:p>
                  </a:txBody>
                  <a:tcPr/>
                </a:tc>
                <a:extLst>
                  <a:ext uri="{0D108BD9-81ED-4DB2-BD59-A6C34878D82A}">
                    <a16:rowId xmlns:a16="http://schemas.microsoft.com/office/drawing/2014/main" val="109467073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86164516"/>
                  </a:ext>
                </a:extLst>
              </a:tr>
            </a:tbl>
          </a:graphicData>
        </a:graphic>
      </p:graphicFrame>
      <p:pic>
        <p:nvPicPr>
          <p:cNvPr id="6" name="Picture 5">
            <a:extLst>
              <a:ext uri="{FF2B5EF4-FFF2-40B4-BE49-F238E27FC236}">
                <a16:creationId xmlns:a16="http://schemas.microsoft.com/office/drawing/2014/main" id="{1AFCFFA0-4283-7042-B6EA-B3D49F0793B9}"/>
              </a:ext>
            </a:extLst>
          </p:cNvPr>
          <p:cNvPicPr>
            <a:picLocks noChangeAspect="1"/>
          </p:cNvPicPr>
          <p:nvPr/>
        </p:nvPicPr>
        <p:blipFill>
          <a:blip r:embed="rId2"/>
          <a:stretch>
            <a:fillRect/>
          </a:stretch>
        </p:blipFill>
        <p:spPr>
          <a:xfrm>
            <a:off x="7195336" y="4682608"/>
            <a:ext cx="3959264" cy="1629292"/>
          </a:xfrm>
          <a:prstGeom prst="rect">
            <a:avLst/>
          </a:prstGeom>
        </p:spPr>
      </p:pic>
      <p:pic>
        <p:nvPicPr>
          <p:cNvPr id="7" name="Picture 6">
            <a:extLst>
              <a:ext uri="{FF2B5EF4-FFF2-40B4-BE49-F238E27FC236}">
                <a16:creationId xmlns:a16="http://schemas.microsoft.com/office/drawing/2014/main" id="{4F5E65CF-A0E4-E144-8AA2-107862652827}"/>
              </a:ext>
            </a:extLst>
          </p:cNvPr>
          <p:cNvPicPr>
            <a:picLocks noChangeAspect="1"/>
          </p:cNvPicPr>
          <p:nvPr/>
        </p:nvPicPr>
        <p:blipFill>
          <a:blip r:embed="rId3"/>
          <a:stretch>
            <a:fillRect/>
          </a:stretch>
        </p:blipFill>
        <p:spPr>
          <a:xfrm>
            <a:off x="9467986" y="5854700"/>
            <a:ext cx="1397000" cy="457200"/>
          </a:xfrm>
          <a:prstGeom prst="rect">
            <a:avLst/>
          </a:prstGeom>
        </p:spPr>
      </p:pic>
      <p:pic>
        <p:nvPicPr>
          <p:cNvPr id="8" name="Picture 7">
            <a:extLst>
              <a:ext uri="{FF2B5EF4-FFF2-40B4-BE49-F238E27FC236}">
                <a16:creationId xmlns:a16="http://schemas.microsoft.com/office/drawing/2014/main" id="{EECBCBDC-6D7F-4E45-BFFD-0D99B6B74867}"/>
              </a:ext>
            </a:extLst>
          </p:cNvPr>
          <p:cNvPicPr>
            <a:picLocks noChangeAspect="1"/>
          </p:cNvPicPr>
          <p:nvPr/>
        </p:nvPicPr>
        <p:blipFill>
          <a:blip r:embed="rId4"/>
          <a:stretch>
            <a:fillRect/>
          </a:stretch>
        </p:blipFill>
        <p:spPr>
          <a:xfrm>
            <a:off x="1037400" y="4684697"/>
            <a:ext cx="3959265" cy="1593990"/>
          </a:xfrm>
          <a:prstGeom prst="rect">
            <a:avLst/>
          </a:prstGeom>
        </p:spPr>
      </p:pic>
      <p:pic>
        <p:nvPicPr>
          <p:cNvPr id="9" name="Picture 8">
            <a:extLst>
              <a:ext uri="{FF2B5EF4-FFF2-40B4-BE49-F238E27FC236}">
                <a16:creationId xmlns:a16="http://schemas.microsoft.com/office/drawing/2014/main" id="{8163C142-6F2C-B843-960E-0594A7C50D83}"/>
              </a:ext>
            </a:extLst>
          </p:cNvPr>
          <p:cNvPicPr>
            <a:picLocks noChangeAspect="1"/>
          </p:cNvPicPr>
          <p:nvPr/>
        </p:nvPicPr>
        <p:blipFill>
          <a:blip r:embed="rId5"/>
          <a:stretch>
            <a:fillRect/>
          </a:stretch>
        </p:blipFill>
        <p:spPr>
          <a:xfrm>
            <a:off x="3574265" y="5832560"/>
            <a:ext cx="1422400" cy="457200"/>
          </a:xfrm>
          <a:prstGeom prst="rect">
            <a:avLst/>
          </a:prstGeom>
        </p:spPr>
      </p:pic>
    </p:spTree>
    <p:extLst>
      <p:ext uri="{BB962C8B-B14F-4D97-AF65-F5344CB8AC3E}">
        <p14:creationId xmlns:p14="http://schemas.microsoft.com/office/powerpoint/2010/main" val="35628863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DA2-B7EA-3346-BE94-40B98D41A6BD}"/>
              </a:ext>
            </a:extLst>
          </p:cNvPr>
          <p:cNvSpPr>
            <a:spLocks noGrp="1"/>
          </p:cNvSpPr>
          <p:nvPr>
            <p:ph type="title"/>
          </p:nvPr>
        </p:nvSpPr>
        <p:spPr/>
        <p:txBody>
          <a:bodyPr/>
          <a:lstStyle/>
          <a:p>
            <a:r>
              <a:rPr lang="en-GB" dirty="0"/>
              <a:t>DL results (4) – </a:t>
            </a:r>
            <a:r>
              <a:rPr lang="en-GB" dirty="0" err="1"/>
              <a:t>ELMo</a:t>
            </a:r>
            <a:endParaRPr lang="en-GB" dirty="0"/>
          </a:p>
        </p:txBody>
      </p:sp>
      <p:graphicFrame>
        <p:nvGraphicFramePr>
          <p:cNvPr id="4" name="Content Placeholder 3">
            <a:extLst>
              <a:ext uri="{FF2B5EF4-FFF2-40B4-BE49-F238E27FC236}">
                <a16:creationId xmlns:a16="http://schemas.microsoft.com/office/drawing/2014/main" id="{9C6FEE05-E6C0-1A48-8FFA-A0834F4F7E1D}"/>
              </a:ext>
            </a:extLst>
          </p:cNvPr>
          <p:cNvGraphicFramePr>
            <a:graphicFrameLocks noGrp="1"/>
          </p:cNvGraphicFramePr>
          <p:nvPr>
            <p:ph idx="1"/>
            <p:extLst>
              <p:ext uri="{D42A27DB-BD31-4B8C-83A1-F6EECF244321}">
                <p14:modId xmlns:p14="http://schemas.microsoft.com/office/powerpoint/2010/main" val="1142762571"/>
              </p:ext>
            </p:extLst>
          </p:nvPr>
        </p:nvGraphicFramePr>
        <p:xfrm>
          <a:off x="754828" y="1521012"/>
          <a:ext cx="10682344" cy="2565400"/>
        </p:xfrm>
        <a:graphic>
          <a:graphicData uri="http://schemas.openxmlformats.org/drawingml/2006/table">
            <a:tbl>
              <a:tblPr firstRow="1" bandRow="1">
                <a:tableStyleId>{5C22544A-7EE6-4342-B048-85BDC9FD1C3A}</a:tableStyleId>
              </a:tblPr>
              <a:tblGrid>
                <a:gridCol w="1904104">
                  <a:extLst>
                    <a:ext uri="{9D8B030D-6E8A-4147-A177-3AD203B41FA5}">
                      <a16:colId xmlns:a16="http://schemas.microsoft.com/office/drawing/2014/main" val="2026006230"/>
                    </a:ext>
                  </a:extLst>
                </a:gridCol>
                <a:gridCol w="925158">
                  <a:extLst>
                    <a:ext uri="{9D8B030D-6E8A-4147-A177-3AD203B41FA5}">
                      <a16:colId xmlns:a16="http://schemas.microsoft.com/office/drawing/2014/main" val="1107442"/>
                    </a:ext>
                  </a:extLst>
                </a:gridCol>
                <a:gridCol w="3213317">
                  <a:extLst>
                    <a:ext uri="{9D8B030D-6E8A-4147-A177-3AD203B41FA5}">
                      <a16:colId xmlns:a16="http://schemas.microsoft.com/office/drawing/2014/main" val="670948779"/>
                    </a:ext>
                  </a:extLst>
                </a:gridCol>
                <a:gridCol w="971407">
                  <a:extLst>
                    <a:ext uri="{9D8B030D-6E8A-4147-A177-3AD203B41FA5}">
                      <a16:colId xmlns:a16="http://schemas.microsoft.com/office/drawing/2014/main" val="3489981971"/>
                    </a:ext>
                  </a:extLst>
                </a:gridCol>
                <a:gridCol w="957431">
                  <a:extLst>
                    <a:ext uri="{9D8B030D-6E8A-4147-A177-3AD203B41FA5}">
                      <a16:colId xmlns:a16="http://schemas.microsoft.com/office/drawing/2014/main" val="3695989315"/>
                    </a:ext>
                  </a:extLst>
                </a:gridCol>
                <a:gridCol w="946673">
                  <a:extLst>
                    <a:ext uri="{9D8B030D-6E8A-4147-A177-3AD203B41FA5}">
                      <a16:colId xmlns:a16="http://schemas.microsoft.com/office/drawing/2014/main" val="1649366525"/>
                    </a:ext>
                  </a:extLst>
                </a:gridCol>
                <a:gridCol w="871369">
                  <a:extLst>
                    <a:ext uri="{9D8B030D-6E8A-4147-A177-3AD203B41FA5}">
                      <a16:colId xmlns:a16="http://schemas.microsoft.com/office/drawing/2014/main" val="3468781419"/>
                    </a:ext>
                  </a:extLst>
                </a:gridCol>
                <a:gridCol w="892885">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Dixon-BI-LSTM512</a:t>
                      </a:r>
                    </a:p>
                  </a:txBody>
                  <a:tcPr/>
                </a:tc>
                <a:tc>
                  <a:txBody>
                    <a:bodyPr/>
                    <a:lstStyle/>
                    <a:p>
                      <a:r>
                        <a:rPr lang="en-US" sz="1400" b="0" dirty="0">
                          <a:solidFill>
                            <a:schemeClr val="tx1"/>
                          </a:solidFill>
                        </a:rPr>
                        <a:t>8726</a:t>
                      </a:r>
                    </a:p>
                  </a:txBody>
                  <a:tcPr/>
                </a:tc>
                <a:tc>
                  <a:txBody>
                    <a:bodyPr/>
                    <a:lstStyle/>
                    <a:p>
                      <a:r>
                        <a:rPr lang="en-US" sz="1400" b="0" dirty="0">
                          <a:solidFill>
                            <a:schemeClr val="tx1"/>
                          </a:solidFill>
                        </a:rPr>
                        <a:t>Bidirectional LSTM (512) with 0.5 dropout</a:t>
                      </a:r>
                    </a:p>
                    <a:p>
                      <a:r>
                        <a:rPr lang="en-US" sz="1400" b="0" dirty="0">
                          <a:solidFill>
                            <a:schemeClr val="tx1"/>
                          </a:solidFill>
                        </a:rPr>
                        <a:t>Pad length 32</a:t>
                      </a:r>
                    </a:p>
                    <a:p>
                      <a:r>
                        <a:rPr lang="en-US" sz="1400" b="0" dirty="0">
                          <a:solidFill>
                            <a:schemeClr val="tx1"/>
                          </a:solidFill>
                        </a:rPr>
                        <a:t>16000 examples</a:t>
                      </a:r>
                    </a:p>
                  </a:txBody>
                  <a:tcPr/>
                </a:tc>
                <a:tc>
                  <a:txBody>
                    <a:bodyPr/>
                    <a:lstStyle/>
                    <a:p>
                      <a:r>
                        <a:rPr lang="en-US" sz="1400" b="0" dirty="0">
                          <a:solidFill>
                            <a:schemeClr val="tx1"/>
                          </a:solidFill>
                        </a:rPr>
                        <a:t>10</a:t>
                      </a:r>
                    </a:p>
                  </a:txBody>
                  <a:tcPr/>
                </a:tc>
                <a:tc>
                  <a:txBody>
                    <a:bodyPr/>
                    <a:lstStyle/>
                    <a:p>
                      <a:r>
                        <a:rPr lang="en-US" sz="1400" dirty="0"/>
                        <a:t>0.9035</a:t>
                      </a:r>
                    </a:p>
                  </a:txBody>
                  <a:tcPr/>
                </a:tc>
                <a:tc>
                  <a:txBody>
                    <a:bodyPr/>
                    <a:lstStyle/>
                    <a:p>
                      <a:r>
                        <a:rPr lang="en-US" sz="1400" dirty="0"/>
                        <a:t>0.7381</a:t>
                      </a:r>
                    </a:p>
                  </a:txBody>
                  <a:tcPr/>
                </a:tc>
                <a:tc>
                  <a:txBody>
                    <a:bodyPr/>
                    <a:lstStyle/>
                    <a:p>
                      <a:r>
                        <a:rPr lang="en-US" sz="1400" dirty="0"/>
                        <a:t>5</a:t>
                      </a:r>
                    </a:p>
                  </a:txBody>
                  <a:tcPr/>
                </a:tc>
                <a:tc>
                  <a:txBody>
                    <a:bodyPr/>
                    <a:lstStyle/>
                    <a:p>
                      <a:r>
                        <a:rPr lang="en-US" sz="1400" dirty="0"/>
                        <a:t>0.6971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Dixon-LSTM300</a:t>
                      </a:r>
                    </a:p>
                  </a:txBody>
                  <a:tcPr/>
                </a:tc>
                <a:tc>
                  <a:txBody>
                    <a:bodyPr/>
                    <a:lstStyle/>
                    <a:p>
                      <a:r>
                        <a:rPr lang="en-US" sz="1400" b="0" dirty="0">
                          <a:solidFill>
                            <a:schemeClr val="tx1"/>
                          </a:solidFill>
                        </a:rPr>
                        <a:t>8762</a:t>
                      </a:r>
                    </a:p>
                  </a:txBody>
                  <a:tcPr/>
                </a:tc>
                <a:tc>
                  <a:txBody>
                    <a:bodyPr/>
                    <a:lstStyle/>
                    <a:p>
                      <a:r>
                        <a:rPr lang="en-US" sz="1400" b="0" dirty="0">
                          <a:solidFill>
                            <a:schemeClr val="tx1"/>
                          </a:solidFill>
                        </a:rPr>
                        <a:t>LSTM (300) with 0.5 dropout</a:t>
                      </a:r>
                    </a:p>
                    <a:p>
                      <a:r>
                        <a:rPr lang="en-US" sz="1400" b="0" dirty="0">
                          <a:solidFill>
                            <a:schemeClr val="tx1"/>
                          </a:solidFill>
                        </a:rPr>
                        <a:t>Pad length 100</a:t>
                      </a:r>
                    </a:p>
                    <a:p>
                      <a:r>
                        <a:rPr lang="en-US" sz="1400" b="0" dirty="0">
                          <a:solidFill>
                            <a:schemeClr val="tx1"/>
                          </a:solidFill>
                        </a:rPr>
                        <a:t>16000 examples</a:t>
                      </a:r>
                    </a:p>
                  </a:txBody>
                  <a:tcPr/>
                </a:tc>
                <a:tc>
                  <a:txBody>
                    <a:bodyPr/>
                    <a:lstStyle/>
                    <a:p>
                      <a:r>
                        <a:rPr lang="en-US" sz="1400" b="0" dirty="0">
                          <a:solidFill>
                            <a:schemeClr val="tx1"/>
                          </a:solidFill>
                        </a:rPr>
                        <a:t>40</a:t>
                      </a:r>
                    </a:p>
                  </a:txBody>
                  <a:tcPr/>
                </a:tc>
                <a:tc>
                  <a:txBody>
                    <a:bodyPr/>
                    <a:lstStyle/>
                    <a:p>
                      <a:r>
                        <a:rPr lang="en-US" sz="1400" dirty="0"/>
                        <a:t>0.8650</a:t>
                      </a:r>
                    </a:p>
                  </a:txBody>
                  <a:tcPr/>
                </a:tc>
                <a:tc>
                  <a:txBody>
                    <a:bodyPr/>
                    <a:lstStyle/>
                    <a:p>
                      <a:r>
                        <a:rPr lang="en-US" sz="1400" dirty="0"/>
                        <a:t>0.7604</a:t>
                      </a:r>
                    </a:p>
                  </a:txBody>
                  <a:tcPr/>
                </a:tc>
                <a:tc>
                  <a:txBody>
                    <a:bodyPr/>
                    <a:lstStyle/>
                    <a:p>
                      <a:r>
                        <a:rPr lang="en-US" sz="1400" dirty="0"/>
                        <a:t>8</a:t>
                      </a:r>
                    </a:p>
                  </a:txBody>
                  <a:tcPr/>
                </a:tc>
                <a:tc>
                  <a:txBody>
                    <a:bodyPr/>
                    <a:lstStyle/>
                    <a:p>
                      <a:r>
                        <a:rPr lang="en-US" sz="1400" dirty="0"/>
                        <a:t>0.7510</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Dixon-LSTM300-Len50</a:t>
                      </a:r>
                    </a:p>
                  </a:txBody>
                  <a:tcPr/>
                </a:tc>
                <a:tc>
                  <a:txBody>
                    <a:bodyPr/>
                    <a:lstStyle/>
                    <a:p>
                      <a:r>
                        <a:rPr lang="en-US" sz="1400" b="0" dirty="0">
                          <a:solidFill>
                            <a:schemeClr val="tx1"/>
                          </a:solidFill>
                        </a:rPr>
                        <a:t>8854</a:t>
                      </a:r>
                    </a:p>
                  </a:txBody>
                  <a:tcPr/>
                </a:tc>
                <a:tc>
                  <a:txBody>
                    <a:bodyPr/>
                    <a:lstStyle/>
                    <a:p>
                      <a:r>
                        <a:rPr lang="en-US" sz="1400" b="0" dirty="0">
                          <a:solidFill>
                            <a:schemeClr val="tx1"/>
                          </a:solidFill>
                        </a:rPr>
                        <a:t>LSTM (200) with 0.5 dropout</a:t>
                      </a:r>
                    </a:p>
                    <a:p>
                      <a:r>
                        <a:rPr lang="en-US" sz="1400" b="0" dirty="0">
                          <a:solidFill>
                            <a:schemeClr val="tx1"/>
                          </a:solidFill>
                        </a:rPr>
                        <a:t>Pad length 50</a:t>
                      </a:r>
                    </a:p>
                    <a:p>
                      <a:r>
                        <a:rPr lang="en-US" sz="1400" b="0" dirty="0">
                          <a:solidFill>
                            <a:schemeClr val="tx1"/>
                          </a:solidFill>
                        </a:rPr>
                        <a:t>16000 examples</a:t>
                      </a:r>
                    </a:p>
                  </a:txBody>
                  <a:tcPr/>
                </a:tc>
                <a:tc>
                  <a:txBody>
                    <a:bodyPr/>
                    <a:lstStyle/>
                    <a:p>
                      <a:r>
                        <a:rPr lang="en-US" sz="1400" b="0" dirty="0">
                          <a:solidFill>
                            <a:schemeClr val="tx1"/>
                          </a:solidFill>
                        </a:rPr>
                        <a:t>20</a:t>
                      </a:r>
                    </a:p>
                  </a:txBody>
                  <a:tcPr/>
                </a:tc>
                <a:tc>
                  <a:txBody>
                    <a:bodyPr/>
                    <a:lstStyle/>
                    <a:p>
                      <a:r>
                        <a:rPr lang="en-US" sz="1400" dirty="0"/>
                        <a:t>0.8933</a:t>
                      </a:r>
                    </a:p>
                  </a:txBody>
                  <a:tcPr/>
                </a:tc>
                <a:tc>
                  <a:txBody>
                    <a:bodyPr/>
                    <a:lstStyle/>
                    <a:p>
                      <a:r>
                        <a:rPr lang="en-US" sz="1400" dirty="0"/>
                        <a:t>0.7504</a:t>
                      </a:r>
                    </a:p>
                  </a:txBody>
                  <a:tcPr/>
                </a:tc>
                <a:tc>
                  <a:txBody>
                    <a:bodyPr/>
                    <a:lstStyle/>
                    <a:p>
                      <a:r>
                        <a:rPr lang="en-US" sz="1400" dirty="0"/>
                        <a:t>8</a:t>
                      </a:r>
                    </a:p>
                  </a:txBody>
                  <a:tcPr/>
                </a:tc>
                <a:tc>
                  <a:txBody>
                    <a:bodyPr/>
                    <a:lstStyle/>
                    <a:p>
                      <a:r>
                        <a:rPr lang="en-US" sz="1400" dirty="0"/>
                        <a:t>0.7219</a:t>
                      </a:r>
                    </a:p>
                  </a:txBody>
                  <a:tcPr/>
                </a:tc>
                <a:extLst>
                  <a:ext uri="{0D108BD9-81ED-4DB2-BD59-A6C34878D82A}">
                    <a16:rowId xmlns:a16="http://schemas.microsoft.com/office/drawing/2014/main" val="515906393"/>
                  </a:ext>
                </a:extLst>
              </a:tr>
            </a:tbl>
          </a:graphicData>
        </a:graphic>
      </p:graphicFrame>
    </p:spTree>
    <p:extLst>
      <p:ext uri="{BB962C8B-B14F-4D97-AF65-F5344CB8AC3E}">
        <p14:creationId xmlns:p14="http://schemas.microsoft.com/office/powerpoint/2010/main" val="8885608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6B46-516A-3643-94DB-8B7F63686411}"/>
              </a:ext>
            </a:extLst>
          </p:cNvPr>
          <p:cNvSpPr>
            <a:spLocks noGrp="1"/>
          </p:cNvSpPr>
          <p:nvPr>
            <p:ph type="title"/>
          </p:nvPr>
        </p:nvSpPr>
        <p:spPr>
          <a:xfrm>
            <a:off x="838200" y="365125"/>
            <a:ext cx="10515600" cy="1325563"/>
          </a:xfrm>
        </p:spPr>
        <p:txBody>
          <a:bodyPr/>
          <a:lstStyle/>
          <a:p>
            <a:r>
              <a:rPr lang="en-GB"/>
              <a:t>DL results (5) – F1 Loss</a:t>
            </a:r>
            <a:endParaRPr lang="en-GB" dirty="0"/>
          </a:p>
        </p:txBody>
      </p:sp>
      <p:graphicFrame>
        <p:nvGraphicFramePr>
          <p:cNvPr id="4" name="Content Placeholder 3">
            <a:extLst>
              <a:ext uri="{FF2B5EF4-FFF2-40B4-BE49-F238E27FC236}">
                <a16:creationId xmlns:a16="http://schemas.microsoft.com/office/drawing/2014/main" id="{0C273B61-F709-0D43-BFE5-A8AD075F4BA9}"/>
              </a:ext>
            </a:extLst>
          </p:cNvPr>
          <p:cNvGraphicFramePr>
            <a:graphicFrameLocks noGrp="1"/>
          </p:cNvGraphicFramePr>
          <p:nvPr>
            <p:ph idx="1"/>
            <p:extLst>
              <p:ext uri="{D42A27DB-BD31-4B8C-83A1-F6EECF244321}">
                <p14:modId xmlns:p14="http://schemas.microsoft.com/office/powerpoint/2010/main" val="512200694"/>
              </p:ext>
            </p:extLst>
          </p:nvPr>
        </p:nvGraphicFramePr>
        <p:xfrm>
          <a:off x="536154" y="1690688"/>
          <a:ext cx="10817646" cy="214884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966271">
                  <a:extLst>
                    <a:ext uri="{9D8B030D-6E8A-4147-A177-3AD203B41FA5}">
                      <a16:colId xmlns:a16="http://schemas.microsoft.com/office/drawing/2014/main" val="1107442"/>
                    </a:ext>
                  </a:extLst>
                </a:gridCol>
                <a:gridCol w="2867599">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a:t>Slurm</a:t>
                      </a:r>
                      <a:endParaRPr lang="en-US" sz="1400" dirty="0"/>
                    </a:p>
                  </a:txBody>
                  <a:tcPr/>
                </a:tc>
                <a:tc>
                  <a:txBody>
                    <a:bodyPr/>
                    <a:lstStyle/>
                    <a:p>
                      <a:r>
                        <a:rPr lang="en-US" sz="1400"/>
                        <a:t>Model</a:t>
                      </a:r>
                      <a:endParaRPr lang="en-US" sz="1400" dirty="0"/>
                    </a:p>
                  </a:txBody>
                  <a:tcPr/>
                </a:tc>
                <a:tc>
                  <a:txBody>
                    <a:bodyPr/>
                    <a:lstStyle/>
                    <a:p>
                      <a:r>
                        <a:rPr lang="en-US" sz="1400"/>
                        <a:t>Epochs</a:t>
                      </a:r>
                      <a:endParaRPr lang="en-US" sz="1400" dirty="0"/>
                    </a:p>
                  </a:txBody>
                  <a:tcPr/>
                </a:tc>
                <a:tc>
                  <a:txBody>
                    <a:bodyPr/>
                    <a:lstStyle/>
                    <a:p>
                      <a:r>
                        <a:rPr lang="en-US" sz="1400"/>
                        <a:t>train_acc</a:t>
                      </a:r>
                      <a:endParaRPr lang="en-US" sz="1400" dirty="0"/>
                    </a:p>
                  </a:txBody>
                  <a:tcPr/>
                </a:tc>
                <a:tc>
                  <a:txBody>
                    <a:bodyPr/>
                    <a:lstStyle/>
                    <a:p>
                      <a:r>
                        <a:rPr lang="en-US" sz="1400"/>
                        <a:t>F1</a:t>
                      </a:r>
                      <a:endParaRPr lang="en-US" sz="1400" dirty="0"/>
                    </a:p>
                  </a:txBody>
                  <a:tcPr/>
                </a:tc>
                <a:tc>
                  <a:txBody>
                    <a:bodyPr/>
                    <a:lstStyle/>
                    <a:p>
                      <a:r>
                        <a:rPr lang="en-US" sz="1400"/>
                        <a:t>At epoch</a:t>
                      </a:r>
                      <a:endParaRPr lang="en-US" sz="1400" dirty="0"/>
                    </a:p>
                  </a:txBody>
                  <a:tcPr/>
                </a:tc>
                <a:tc>
                  <a:txBody>
                    <a:bodyPr/>
                    <a:lstStyle/>
                    <a:p>
                      <a:r>
                        <a:rPr lang="en-US" sz="1400"/>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a:t>Dixon-LSTM F1 Loss</a:t>
                      </a:r>
                      <a:endParaRPr lang="en-US" sz="1400" b="0" dirty="0">
                        <a:solidFill>
                          <a:schemeClr val="tx1"/>
                        </a:solidFill>
                      </a:endParaRPr>
                    </a:p>
                  </a:txBody>
                  <a:tcPr/>
                </a:tc>
                <a:tc>
                  <a:txBody>
                    <a:bodyPr/>
                    <a:lstStyle/>
                    <a:p>
                      <a:r>
                        <a:rPr lang="en-US" sz="1400"/>
                        <a:t>10264</a:t>
                      </a:r>
                      <a:endParaRPr lang="en-US" sz="1400" b="0" dirty="0">
                        <a:solidFill>
                          <a:schemeClr val="tx1"/>
                        </a:solidFill>
                      </a:endParaRPr>
                    </a:p>
                  </a:txBody>
                  <a:tcPr/>
                </a:tc>
                <a:tc>
                  <a:txBody>
                    <a:bodyPr/>
                    <a:lstStyle/>
                    <a:p>
                      <a:r>
                        <a:rPr lang="en-US" sz="1400"/>
                        <a:t>LSTM (500) with 0.5 dropout</a:t>
                      </a:r>
                      <a:endParaRPr lang="en-US" sz="1400" b="0" dirty="0">
                        <a:solidFill>
                          <a:schemeClr val="tx1"/>
                        </a:solidFill>
                      </a:endParaRPr>
                    </a:p>
                  </a:txBody>
                  <a:tcPr/>
                </a:tc>
                <a:tc>
                  <a:txBody>
                    <a:bodyPr/>
                    <a:lstStyle/>
                    <a:p>
                      <a:r>
                        <a:rPr lang="en-US" sz="1400"/>
                        <a:t>26</a:t>
                      </a:r>
                      <a:endParaRPr lang="en-US" sz="1400" b="0" dirty="0">
                        <a:solidFill>
                          <a:schemeClr val="tx1"/>
                        </a:solidFill>
                      </a:endParaRPr>
                    </a:p>
                  </a:txBody>
                  <a:tcPr/>
                </a:tc>
                <a:tc>
                  <a:txBody>
                    <a:bodyPr/>
                    <a:lstStyle/>
                    <a:p>
                      <a:r>
                        <a:rPr lang="en-US" sz="1400"/>
                        <a:t>0.5000</a:t>
                      </a:r>
                      <a:endParaRPr lang="en-US" sz="1400" b="0" dirty="0">
                        <a:solidFill>
                          <a:schemeClr val="tx1"/>
                        </a:solidFill>
                      </a:endParaRPr>
                    </a:p>
                  </a:txBody>
                  <a:tcPr/>
                </a:tc>
                <a:tc>
                  <a:txBody>
                    <a:bodyPr/>
                    <a:lstStyle/>
                    <a:p>
                      <a:r>
                        <a:rPr lang="en-US" sz="1400"/>
                        <a:t>0.6683</a:t>
                      </a:r>
                      <a:endParaRPr lang="en-US" sz="1400" b="0" dirty="0">
                        <a:solidFill>
                          <a:schemeClr val="tx1"/>
                        </a:solidFill>
                      </a:endParaRPr>
                    </a:p>
                  </a:txBody>
                  <a:tcPr/>
                </a:tc>
                <a:tc>
                  <a:txBody>
                    <a:bodyPr/>
                    <a:lstStyle/>
                    <a:p>
                      <a:r>
                        <a:rPr lang="en-US" sz="1400"/>
                        <a:t>1</a:t>
                      </a:r>
                      <a:endParaRPr lang="en-US" sz="1400" dirty="0"/>
                    </a:p>
                  </a:txBody>
                  <a:tcPr/>
                </a:tc>
                <a:tc>
                  <a:txBody>
                    <a:bodyPr/>
                    <a:lstStyle/>
                    <a:p>
                      <a:r>
                        <a:rPr lang="en-US" sz="1400"/>
                        <a:t>0.5018</a:t>
                      </a:r>
                      <a:endParaRPr lang="en-US" sz="1400" dirty="0"/>
                    </a:p>
                  </a:txBody>
                  <a:tcPr/>
                </a:tc>
                <a:extLst>
                  <a:ext uri="{0D108BD9-81ED-4DB2-BD59-A6C34878D82A}">
                    <a16:rowId xmlns:a16="http://schemas.microsoft.com/office/drawing/2014/main" val="907809945"/>
                  </a:ext>
                </a:extLst>
              </a:tr>
              <a:tr h="370840">
                <a:tc>
                  <a:txBody>
                    <a:bodyPr/>
                    <a:lstStyle/>
                    <a:p>
                      <a:r>
                        <a:rPr lang="en-US" sz="1400"/>
                        <a:t>Dixon-LSTM-BN F1 Loss</a:t>
                      </a:r>
                      <a:endParaRPr lang="en-US" sz="1400" b="0" dirty="0">
                        <a:solidFill>
                          <a:schemeClr val="tx1"/>
                        </a:solidFill>
                      </a:endParaRPr>
                    </a:p>
                  </a:txBody>
                  <a:tcPr/>
                </a:tc>
                <a:tc>
                  <a:txBody>
                    <a:bodyPr/>
                    <a:lstStyle/>
                    <a:p>
                      <a:r>
                        <a:rPr lang="en-US" sz="1400"/>
                        <a:t>10265</a:t>
                      </a:r>
                      <a:endParaRPr lang="en-US" sz="1400" b="0" dirty="0">
                        <a:solidFill>
                          <a:schemeClr val="tx1"/>
                        </a:solidFill>
                      </a:endParaRPr>
                    </a:p>
                  </a:txBody>
                  <a:tcPr/>
                </a:tc>
                <a:tc>
                  <a:txBody>
                    <a:bodyPr/>
                    <a:lstStyle/>
                    <a:p>
                      <a:r>
                        <a:rPr lang="en-US" sz="1400"/>
                        <a:t>LSTM (500) with 0.5 dropout and BN</a:t>
                      </a:r>
                      <a:endParaRPr lang="en-US" sz="1400" b="0" dirty="0">
                        <a:solidFill>
                          <a:schemeClr val="tx1"/>
                        </a:solidFill>
                      </a:endParaRPr>
                    </a:p>
                  </a:txBody>
                  <a:tcPr/>
                </a:tc>
                <a:tc>
                  <a:txBody>
                    <a:bodyPr/>
                    <a:lstStyle/>
                    <a:p>
                      <a:r>
                        <a:rPr lang="en-US" sz="1400"/>
                        <a:t>26</a:t>
                      </a:r>
                      <a:endParaRPr lang="en-US" sz="1400" b="0" dirty="0">
                        <a:solidFill>
                          <a:schemeClr val="tx1"/>
                        </a:solidFill>
                      </a:endParaRPr>
                    </a:p>
                  </a:txBody>
                  <a:tcPr/>
                </a:tc>
                <a:tc>
                  <a:txBody>
                    <a:bodyPr/>
                    <a:lstStyle/>
                    <a:p>
                      <a:r>
                        <a:rPr lang="en-US" sz="1400"/>
                        <a:t>0.5000</a:t>
                      </a:r>
                      <a:endParaRPr lang="en-US" sz="1400" b="0" dirty="0">
                        <a:solidFill>
                          <a:schemeClr val="tx1"/>
                        </a:solidFill>
                      </a:endParaRPr>
                    </a:p>
                  </a:txBody>
                  <a:tcPr/>
                </a:tc>
                <a:tc>
                  <a:txBody>
                    <a:bodyPr/>
                    <a:lstStyle/>
                    <a:p>
                      <a:r>
                        <a:rPr lang="en-US" sz="1400"/>
                        <a:t>0.6700</a:t>
                      </a:r>
                      <a:endParaRPr lang="en-US" sz="1400" b="0" dirty="0">
                        <a:solidFill>
                          <a:schemeClr val="tx1"/>
                        </a:solidFill>
                      </a:endParaRPr>
                    </a:p>
                  </a:txBody>
                  <a:tcPr/>
                </a:tc>
                <a:tc>
                  <a:txBody>
                    <a:bodyPr/>
                    <a:lstStyle/>
                    <a:p>
                      <a:r>
                        <a:rPr lang="en-US" sz="1400"/>
                        <a:t>1</a:t>
                      </a:r>
                      <a:endParaRPr lang="en-US" sz="1400" dirty="0"/>
                    </a:p>
                  </a:txBody>
                  <a:tcPr/>
                </a:tc>
                <a:tc>
                  <a:txBody>
                    <a:bodyPr/>
                    <a:lstStyle/>
                    <a:p>
                      <a:r>
                        <a:rPr lang="en-US" sz="1400"/>
                        <a:t>0.5028</a:t>
                      </a:r>
                      <a:endParaRPr lang="en-US" sz="1400" dirty="0"/>
                    </a:p>
                  </a:txBody>
                  <a:tcPr/>
                </a:tc>
                <a:extLst>
                  <a:ext uri="{0D108BD9-81ED-4DB2-BD59-A6C34878D82A}">
                    <a16:rowId xmlns:a16="http://schemas.microsoft.com/office/drawing/2014/main" val="3687996971"/>
                  </a:ext>
                </a:extLst>
              </a:tr>
              <a:tr h="370840">
                <a:tc>
                  <a:txBody>
                    <a:bodyPr/>
                    <a:lstStyle/>
                    <a:p>
                      <a:r>
                        <a:rPr lang="en-US" sz="1400"/>
                        <a:t>Dixon-Combo F1 Loss</a:t>
                      </a:r>
                      <a:endParaRPr lang="en-US" sz="1400" b="0" dirty="0">
                        <a:solidFill>
                          <a:schemeClr val="tx1"/>
                        </a:solidFill>
                      </a:endParaRPr>
                    </a:p>
                  </a:txBody>
                  <a:tcPr/>
                </a:tc>
                <a:tc>
                  <a:txBody>
                    <a:bodyPr/>
                    <a:lstStyle/>
                    <a:p>
                      <a:r>
                        <a:rPr lang="en-US" sz="1400" b="0" dirty="0">
                          <a:solidFill>
                            <a:schemeClr val="tx1"/>
                          </a:solidFill>
                        </a:rPr>
                        <a:t>10700</a:t>
                      </a:r>
                    </a:p>
                  </a:txBody>
                  <a:tcPr/>
                </a:tc>
                <a:tc>
                  <a:txBody>
                    <a:bodyPr/>
                    <a:lstStyle/>
                    <a:p>
                      <a:r>
                        <a:rPr lang="en-US" sz="1400"/>
                        <a:t>CNN (64,4,2), Pool (2), </a:t>
                      </a:r>
                    </a:p>
                    <a:p>
                      <a:r>
                        <a:rPr lang="en-US" sz="1400"/>
                        <a:t>LSTM (300)</a:t>
                      </a:r>
                      <a:endParaRPr lang="en-US" sz="1400" b="0" dirty="0">
                        <a:solidFill>
                          <a:schemeClr val="tx1"/>
                        </a:solidFill>
                      </a:endParaRPr>
                    </a:p>
                  </a:txBody>
                  <a:tcPr/>
                </a:tc>
                <a:tc>
                  <a:txBody>
                    <a:bodyPr/>
                    <a:lstStyle/>
                    <a:p>
                      <a:r>
                        <a:rPr lang="en-US" sz="1400"/>
                        <a:t>30</a:t>
                      </a:r>
                      <a:endParaRPr lang="en-US" sz="1400" b="0" dirty="0">
                        <a:solidFill>
                          <a:schemeClr val="tx1"/>
                        </a:solidFill>
                      </a:endParaRPr>
                    </a:p>
                  </a:txBody>
                  <a:tcPr/>
                </a:tc>
                <a:tc>
                  <a:txBody>
                    <a:bodyPr/>
                    <a:lstStyle/>
                    <a:p>
                      <a:r>
                        <a:rPr lang="en-US" sz="1400" b="0" dirty="0">
                          <a:solidFill>
                            <a:schemeClr val="tx1"/>
                          </a:solidFill>
                        </a:rPr>
                        <a:t>0.5000</a:t>
                      </a:r>
                    </a:p>
                  </a:txBody>
                  <a:tcPr/>
                </a:tc>
                <a:tc>
                  <a:txBody>
                    <a:bodyPr/>
                    <a:lstStyle/>
                    <a:p>
                      <a:r>
                        <a:rPr lang="en-US" sz="1400" b="0" dirty="0">
                          <a:solidFill>
                            <a:schemeClr val="tx1"/>
                          </a:solidFill>
                        </a:rPr>
                        <a:t>0.6700</a:t>
                      </a:r>
                    </a:p>
                  </a:txBody>
                  <a:tcPr/>
                </a:tc>
                <a:tc>
                  <a:txBody>
                    <a:bodyPr/>
                    <a:lstStyle/>
                    <a:p>
                      <a:r>
                        <a:rPr lang="en-US" sz="1400" dirty="0"/>
                        <a:t>1</a:t>
                      </a:r>
                    </a:p>
                  </a:txBody>
                  <a:tcPr/>
                </a:tc>
                <a:tc>
                  <a:txBody>
                    <a:bodyPr/>
                    <a:lstStyle/>
                    <a:p>
                      <a:r>
                        <a:rPr lang="en-US" sz="1400" dirty="0"/>
                        <a:t>0.5000~</a:t>
                      </a:r>
                    </a:p>
                  </a:txBody>
                  <a:tcPr/>
                </a:tc>
                <a:extLst>
                  <a:ext uri="{0D108BD9-81ED-4DB2-BD59-A6C34878D82A}">
                    <a16:rowId xmlns:a16="http://schemas.microsoft.com/office/drawing/2014/main" val="515906393"/>
                  </a:ext>
                </a:extLst>
              </a:tr>
              <a:tr h="370840">
                <a:tc>
                  <a:txBody>
                    <a:bodyPr/>
                    <a:lstStyle/>
                    <a:p>
                      <a:r>
                        <a:rPr lang="en-US" sz="1400"/>
                        <a:t>Dixon-BI-LSTM400 F1 Loss</a:t>
                      </a:r>
                      <a:endParaRPr lang="en-US" sz="1400" b="0" dirty="0">
                        <a:solidFill>
                          <a:schemeClr val="tx1"/>
                        </a:solidFill>
                      </a:endParaRPr>
                    </a:p>
                  </a:txBody>
                  <a:tcPr/>
                </a:tc>
                <a:tc>
                  <a:txBody>
                    <a:bodyPr/>
                    <a:lstStyle/>
                    <a:p>
                      <a:r>
                        <a:rPr lang="en-US" sz="1400"/>
                        <a:t>10266</a:t>
                      </a:r>
                      <a:endParaRPr lang="en-US" sz="1400" b="0" dirty="0">
                        <a:solidFill>
                          <a:schemeClr val="tx1"/>
                        </a:solidFill>
                      </a:endParaRPr>
                    </a:p>
                  </a:txBody>
                  <a:tcPr/>
                </a:tc>
                <a:tc>
                  <a:txBody>
                    <a:bodyPr/>
                    <a:lstStyle/>
                    <a:p>
                      <a:r>
                        <a:rPr lang="en-US" sz="1400"/>
                        <a:t>Bidirectional LSTM (400) </a:t>
                      </a:r>
                      <a:br>
                        <a:rPr lang="en-US" sz="1400"/>
                      </a:br>
                      <a:r>
                        <a:rPr lang="en-US" sz="1400"/>
                        <a:t>with 0.5 dropout</a:t>
                      </a:r>
                      <a:endParaRPr lang="en-US" sz="1400" b="0" dirty="0">
                        <a:solidFill>
                          <a:schemeClr val="tx1"/>
                        </a:solidFill>
                      </a:endParaRPr>
                    </a:p>
                  </a:txBody>
                  <a:tcPr/>
                </a:tc>
                <a:tc>
                  <a:txBody>
                    <a:bodyPr/>
                    <a:lstStyle/>
                    <a:p>
                      <a:r>
                        <a:rPr lang="en-US" sz="1400"/>
                        <a:t>20</a:t>
                      </a:r>
                      <a:endParaRPr lang="en-US" sz="1400" b="0" dirty="0">
                        <a:solidFill>
                          <a:schemeClr val="tx1"/>
                        </a:solidFill>
                      </a:endParaRPr>
                    </a:p>
                  </a:txBody>
                  <a:tcPr/>
                </a:tc>
                <a:tc>
                  <a:txBody>
                    <a:bodyPr/>
                    <a:lstStyle/>
                    <a:p>
                      <a:r>
                        <a:rPr lang="en-US" sz="1400"/>
                        <a:t>0.5081</a:t>
                      </a:r>
                      <a:endParaRPr lang="en-US" sz="1400" b="0" dirty="0">
                        <a:solidFill>
                          <a:schemeClr val="tx1"/>
                        </a:solidFill>
                      </a:endParaRPr>
                    </a:p>
                  </a:txBody>
                  <a:tcPr/>
                </a:tc>
                <a:tc>
                  <a:txBody>
                    <a:bodyPr/>
                    <a:lstStyle/>
                    <a:p>
                      <a:r>
                        <a:rPr lang="en-US" sz="1400"/>
                        <a:t>0.6707</a:t>
                      </a:r>
                      <a:endParaRPr lang="en-US" sz="1400" b="0" dirty="0">
                        <a:solidFill>
                          <a:schemeClr val="tx1"/>
                        </a:solidFill>
                      </a:endParaRPr>
                    </a:p>
                  </a:txBody>
                  <a:tcPr/>
                </a:tc>
                <a:tc>
                  <a:txBody>
                    <a:bodyPr/>
                    <a:lstStyle/>
                    <a:p>
                      <a:r>
                        <a:rPr lang="en-US" sz="1400"/>
                        <a:t>2</a:t>
                      </a:r>
                      <a:endParaRPr lang="en-US" sz="1400" dirty="0"/>
                    </a:p>
                  </a:txBody>
                  <a:tcPr/>
                </a:tc>
                <a:tc>
                  <a:txBody>
                    <a:bodyPr/>
                    <a:lstStyle/>
                    <a:p>
                      <a:r>
                        <a:rPr lang="en-US" sz="1400" dirty="0"/>
                        <a:t>0.5060</a:t>
                      </a:r>
                    </a:p>
                  </a:txBody>
                  <a:tcPr/>
                </a:tc>
                <a:extLst>
                  <a:ext uri="{0D108BD9-81ED-4DB2-BD59-A6C34878D82A}">
                    <a16:rowId xmlns:a16="http://schemas.microsoft.com/office/drawing/2014/main" val="1094670732"/>
                  </a:ext>
                </a:extLst>
              </a:tr>
            </a:tbl>
          </a:graphicData>
        </a:graphic>
      </p:graphicFrame>
      <p:pic>
        <p:nvPicPr>
          <p:cNvPr id="5" name="Picture 4">
            <a:extLst>
              <a:ext uri="{FF2B5EF4-FFF2-40B4-BE49-F238E27FC236}">
                <a16:creationId xmlns:a16="http://schemas.microsoft.com/office/drawing/2014/main" id="{B249D5A0-D27E-EC4F-8F50-FE70F9D0EA2D}"/>
              </a:ext>
            </a:extLst>
          </p:cNvPr>
          <p:cNvPicPr>
            <a:picLocks noChangeAspect="1"/>
          </p:cNvPicPr>
          <p:nvPr/>
        </p:nvPicPr>
        <p:blipFill>
          <a:blip r:embed="rId2"/>
          <a:stretch>
            <a:fillRect/>
          </a:stretch>
        </p:blipFill>
        <p:spPr>
          <a:xfrm>
            <a:off x="3458532" y="5296346"/>
            <a:ext cx="1397000" cy="546100"/>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629DEC0C-E77F-D840-94A1-48504A3303A8}"/>
              </a:ext>
            </a:extLst>
          </p:cNvPr>
          <p:cNvPicPr>
            <a:picLocks noChangeAspect="1"/>
          </p:cNvPicPr>
          <p:nvPr/>
        </p:nvPicPr>
        <p:blipFill>
          <a:blip r:embed="rId3"/>
          <a:stretch>
            <a:fillRect/>
          </a:stretch>
        </p:blipFill>
        <p:spPr>
          <a:xfrm>
            <a:off x="8916548" y="5262881"/>
            <a:ext cx="1409700" cy="520700"/>
          </a:xfrm>
          <a:prstGeom prst="rect">
            <a:avLst/>
          </a:prstGeom>
        </p:spPr>
      </p:pic>
    </p:spTree>
    <p:extLst>
      <p:ext uri="{BB962C8B-B14F-4D97-AF65-F5344CB8AC3E}">
        <p14:creationId xmlns:p14="http://schemas.microsoft.com/office/powerpoint/2010/main" val="17516856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Twitter_big_2class</a:t>
            </a:r>
          </a:p>
          <a:p>
            <a:r>
              <a:rPr lang="en-US" dirty="0"/>
              <a:t>Baseline F1=0.7504</a:t>
            </a:r>
          </a:p>
        </p:txBody>
      </p:sp>
    </p:spTree>
    <p:extLst>
      <p:ext uri="{BB962C8B-B14F-4D97-AF65-F5344CB8AC3E}">
        <p14:creationId xmlns:p14="http://schemas.microsoft.com/office/powerpoint/2010/main" val="3166625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0107-3F7A-9045-AEA2-342814207E2B}"/>
              </a:ext>
            </a:extLst>
          </p:cNvPr>
          <p:cNvSpPr>
            <a:spLocks noGrp="1"/>
          </p:cNvSpPr>
          <p:nvPr>
            <p:ph type="title"/>
          </p:nvPr>
        </p:nvSpPr>
        <p:spPr/>
        <p:txBody>
          <a:bodyPr/>
          <a:lstStyle/>
          <a:p>
            <a:r>
              <a:rPr lang="en-GB" dirty="0"/>
              <a:t>DL Results (1) - First runs (no cleaning)</a:t>
            </a:r>
          </a:p>
        </p:txBody>
      </p:sp>
      <p:graphicFrame>
        <p:nvGraphicFramePr>
          <p:cNvPr id="4" name="Content Placeholder 3">
            <a:extLst>
              <a:ext uri="{FF2B5EF4-FFF2-40B4-BE49-F238E27FC236}">
                <a16:creationId xmlns:a16="http://schemas.microsoft.com/office/drawing/2014/main" id="{0406F675-1EC7-0243-9F85-7AED8399E969}"/>
              </a:ext>
            </a:extLst>
          </p:cNvPr>
          <p:cNvGraphicFramePr>
            <a:graphicFrameLocks noGrp="1"/>
          </p:cNvGraphicFramePr>
          <p:nvPr>
            <p:ph idx="1"/>
            <p:extLst>
              <p:ext uri="{D42A27DB-BD31-4B8C-83A1-F6EECF244321}">
                <p14:modId xmlns:p14="http://schemas.microsoft.com/office/powerpoint/2010/main" val="3512933825"/>
              </p:ext>
            </p:extLst>
          </p:nvPr>
        </p:nvGraphicFramePr>
        <p:xfrm>
          <a:off x="787137" y="1445709"/>
          <a:ext cx="9864762" cy="3982720"/>
        </p:xfrm>
        <a:graphic>
          <a:graphicData uri="http://schemas.openxmlformats.org/drawingml/2006/table">
            <a:tbl>
              <a:tblPr firstRow="1" bandRow="1">
                <a:tableStyleId>{5C22544A-7EE6-4342-B048-85BDC9FD1C3A}</a:tableStyleId>
              </a:tblPr>
              <a:tblGrid>
                <a:gridCol w="1447231">
                  <a:extLst>
                    <a:ext uri="{9D8B030D-6E8A-4147-A177-3AD203B41FA5}">
                      <a16:colId xmlns:a16="http://schemas.microsoft.com/office/drawing/2014/main" val="1107442"/>
                    </a:ext>
                  </a:extLst>
                </a:gridCol>
                <a:gridCol w="3067993">
                  <a:extLst>
                    <a:ext uri="{9D8B030D-6E8A-4147-A177-3AD203B41FA5}">
                      <a16:colId xmlns:a16="http://schemas.microsoft.com/office/drawing/2014/main" val="670948779"/>
                    </a:ext>
                  </a:extLst>
                </a:gridCol>
                <a:gridCol w="1097043">
                  <a:extLst>
                    <a:ext uri="{9D8B030D-6E8A-4147-A177-3AD203B41FA5}">
                      <a16:colId xmlns:a16="http://schemas.microsoft.com/office/drawing/2014/main" val="3489981971"/>
                    </a:ext>
                  </a:extLst>
                </a:gridCol>
                <a:gridCol w="1122153">
                  <a:extLst>
                    <a:ext uri="{9D8B030D-6E8A-4147-A177-3AD203B41FA5}">
                      <a16:colId xmlns:a16="http://schemas.microsoft.com/office/drawing/2014/main" val="3695989315"/>
                    </a:ext>
                  </a:extLst>
                </a:gridCol>
                <a:gridCol w="983426">
                  <a:extLst>
                    <a:ext uri="{9D8B030D-6E8A-4147-A177-3AD203B41FA5}">
                      <a16:colId xmlns:a16="http://schemas.microsoft.com/office/drawing/2014/main" val="1649366525"/>
                    </a:ext>
                  </a:extLst>
                </a:gridCol>
                <a:gridCol w="983426">
                  <a:extLst>
                    <a:ext uri="{9D8B030D-6E8A-4147-A177-3AD203B41FA5}">
                      <a16:colId xmlns:a16="http://schemas.microsoft.com/office/drawing/2014/main" val="474788282"/>
                    </a:ext>
                  </a:extLst>
                </a:gridCol>
                <a:gridCol w="1163490">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LSTM100 dirty</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50</a:t>
                      </a:r>
                    </a:p>
                  </a:txBody>
                  <a:tcPr/>
                </a:tc>
                <a:tc>
                  <a:txBody>
                    <a:bodyPr/>
                    <a:lstStyle/>
                    <a:p>
                      <a:r>
                        <a:rPr lang="en-US" sz="1400" dirty="0"/>
                        <a:t>0.8651</a:t>
                      </a:r>
                    </a:p>
                  </a:txBody>
                  <a:tcPr/>
                </a:tc>
                <a:tc>
                  <a:txBody>
                    <a:bodyPr/>
                    <a:lstStyle/>
                    <a:p>
                      <a:r>
                        <a:rPr lang="en-US" sz="1400" dirty="0"/>
                        <a:t>0.7570</a:t>
                      </a:r>
                    </a:p>
                  </a:txBody>
                  <a:tcPr/>
                </a:tc>
                <a:tc>
                  <a:txBody>
                    <a:bodyPr/>
                    <a:lstStyle/>
                    <a:p>
                      <a:r>
                        <a:rPr lang="en-US" sz="1400" dirty="0"/>
                        <a:t>46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0.8411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LSTM100-2 dirty</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150</a:t>
                      </a:r>
                    </a:p>
                  </a:txBody>
                  <a:tcPr/>
                </a:tc>
                <a:tc>
                  <a:txBody>
                    <a:bodyPr/>
                    <a:lstStyle/>
                    <a:p>
                      <a:r>
                        <a:rPr lang="en-US" sz="1400" dirty="0"/>
                        <a:t>0.8987</a:t>
                      </a:r>
                    </a:p>
                  </a:txBody>
                  <a:tcPr/>
                </a:tc>
                <a:tc>
                  <a:txBody>
                    <a:bodyPr/>
                    <a:lstStyle/>
                    <a:p>
                      <a:r>
                        <a:rPr lang="en-US" sz="1400" dirty="0"/>
                        <a:t>0.7390</a:t>
                      </a:r>
                    </a:p>
                  </a:txBody>
                  <a:tcPr/>
                </a:tc>
                <a:tc>
                  <a:txBody>
                    <a:bodyPr/>
                    <a:lstStyle/>
                    <a:p>
                      <a:r>
                        <a:rPr lang="en-US" sz="1400" dirty="0"/>
                        <a:t>53</a:t>
                      </a:r>
                    </a:p>
                  </a:txBody>
                  <a:tcPr/>
                </a:tc>
                <a:tc>
                  <a:txBody>
                    <a:bodyPr/>
                    <a:lstStyle/>
                    <a:p>
                      <a:r>
                        <a:rPr lang="en-US" sz="1400" dirty="0"/>
                        <a:t>0.8280</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LSTM-BN dirty</a:t>
                      </a:r>
                    </a:p>
                  </a:txBody>
                  <a:tcPr/>
                </a:tc>
                <a:tc>
                  <a:txBody>
                    <a:bodyPr/>
                    <a:lstStyle/>
                    <a:p>
                      <a:r>
                        <a:rPr lang="en-US" sz="1400" b="0" dirty="0">
                          <a:solidFill>
                            <a:schemeClr val="tx1"/>
                          </a:solidFill>
                        </a:rPr>
                        <a:t>LSTM (100) with BN</a:t>
                      </a:r>
                    </a:p>
                  </a:txBody>
                  <a:tcPr/>
                </a:tc>
                <a:tc>
                  <a:txBody>
                    <a:bodyPr/>
                    <a:lstStyle/>
                    <a:p>
                      <a:r>
                        <a:rPr lang="en-US" sz="1400" b="0" dirty="0">
                          <a:solidFill>
                            <a:schemeClr val="tx1"/>
                          </a:solidFill>
                        </a:rPr>
                        <a:t>150</a:t>
                      </a:r>
                    </a:p>
                  </a:txBody>
                  <a:tcPr/>
                </a:tc>
                <a:tc>
                  <a:txBody>
                    <a:bodyPr/>
                    <a:lstStyle/>
                    <a:p>
                      <a:r>
                        <a:rPr lang="en-US" sz="1400" dirty="0"/>
                        <a:t>0.9234</a:t>
                      </a:r>
                    </a:p>
                  </a:txBody>
                  <a:tcPr/>
                </a:tc>
                <a:tc>
                  <a:txBody>
                    <a:bodyPr/>
                    <a:lstStyle/>
                    <a:p>
                      <a:r>
                        <a:rPr lang="en-US" sz="1400" dirty="0"/>
                        <a:t>0.7580</a:t>
                      </a:r>
                    </a:p>
                  </a:txBody>
                  <a:tcPr/>
                </a:tc>
                <a:tc>
                  <a:txBody>
                    <a:bodyPr/>
                    <a:lstStyle/>
                    <a:p>
                      <a:r>
                        <a:rPr lang="en-US" sz="1400" dirty="0"/>
                        <a:t>65</a:t>
                      </a:r>
                    </a:p>
                  </a:txBody>
                  <a:tcPr/>
                </a:tc>
                <a:tc>
                  <a:txBody>
                    <a:bodyPr/>
                    <a:lstStyle/>
                    <a:p>
                      <a:r>
                        <a:rPr lang="en-US" sz="1400" dirty="0"/>
                        <a:t>0.8293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WE dirty</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0.9994</a:t>
                      </a:r>
                    </a:p>
                  </a:txBody>
                  <a:tcPr/>
                </a:tc>
                <a:tc>
                  <a:txBody>
                    <a:bodyPr/>
                    <a:lstStyle/>
                    <a:p>
                      <a:r>
                        <a:rPr lang="en-US" sz="1400" dirty="0"/>
                        <a:t>0.7645</a:t>
                      </a:r>
                    </a:p>
                  </a:txBody>
                  <a:tcPr/>
                </a:tc>
                <a:tc>
                  <a:txBody>
                    <a:bodyPr/>
                    <a:lstStyle/>
                    <a:p>
                      <a:r>
                        <a:rPr lang="en-US" sz="1400" dirty="0"/>
                        <a:t>3</a:t>
                      </a:r>
                    </a:p>
                  </a:txBody>
                  <a:tcPr/>
                </a:tc>
                <a:tc>
                  <a:txBody>
                    <a:bodyPr/>
                    <a:lstStyle/>
                    <a:p>
                      <a:r>
                        <a:rPr lang="en-US" sz="1400" dirty="0"/>
                        <a:t>0.8028</a:t>
                      </a:r>
                    </a:p>
                  </a:txBody>
                  <a:tcPr/>
                </a:tc>
                <a:extLst>
                  <a:ext uri="{0D108BD9-81ED-4DB2-BD59-A6C34878D82A}">
                    <a16:rowId xmlns:a16="http://schemas.microsoft.com/office/drawing/2014/main" val="515906393"/>
                  </a:ext>
                </a:extLst>
              </a:tr>
              <a:tr h="439569">
                <a:tc>
                  <a:txBody>
                    <a:bodyPr/>
                    <a:lstStyle/>
                    <a:p>
                      <a:r>
                        <a:rPr lang="en-US" sz="1400" b="0" dirty="0">
                          <a:solidFill>
                            <a:schemeClr val="tx1"/>
                          </a:solidFill>
                        </a:rPr>
                        <a:t>COMBO dirty 64</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150</a:t>
                      </a:r>
                    </a:p>
                  </a:txBody>
                  <a:tcPr/>
                </a:tc>
                <a:tc>
                  <a:txBody>
                    <a:bodyPr/>
                    <a:lstStyle/>
                    <a:p>
                      <a:r>
                        <a:rPr lang="en-US" sz="1400" dirty="0"/>
                        <a:t>0.9550</a:t>
                      </a:r>
                    </a:p>
                  </a:txBody>
                  <a:tcPr/>
                </a:tc>
                <a:tc>
                  <a:txBody>
                    <a:bodyPr/>
                    <a:lstStyle/>
                    <a:p>
                      <a:r>
                        <a:rPr lang="en-US" sz="1400" dirty="0"/>
                        <a:t>0.7099</a:t>
                      </a:r>
                    </a:p>
                  </a:txBody>
                  <a:tcPr/>
                </a:tc>
                <a:tc>
                  <a:txBody>
                    <a:bodyPr/>
                    <a:lstStyle/>
                    <a:p>
                      <a:r>
                        <a:rPr lang="en-US" sz="1400" dirty="0"/>
                        <a:t>105</a:t>
                      </a:r>
                    </a:p>
                  </a:txBody>
                  <a:tcPr/>
                </a:tc>
                <a:tc>
                  <a:txBody>
                    <a:bodyPr/>
                    <a:lstStyle/>
                    <a:p>
                      <a:r>
                        <a:rPr lang="en-US" sz="1400" dirty="0"/>
                        <a:t>0.8123</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COMBO dirty 100</a:t>
                      </a:r>
                    </a:p>
                  </a:txBody>
                  <a:tcPr/>
                </a:tc>
                <a:tc>
                  <a:txBody>
                    <a:bodyPr/>
                    <a:lstStyle/>
                    <a:p>
                      <a:r>
                        <a:rPr lang="en-US" sz="1400" b="0" dirty="0">
                          <a:solidFill>
                            <a:schemeClr val="tx1"/>
                          </a:solidFill>
                        </a:rPr>
                        <a:t>CNN (64,4,2), Pool (2),</a:t>
                      </a:r>
                    </a:p>
                    <a:p>
                      <a:r>
                        <a:rPr lang="en-US" sz="1400" b="0" dirty="0">
                          <a:solidFill>
                            <a:schemeClr val="tx1"/>
                          </a:solidFill>
                        </a:rPr>
                        <a:t>LSTM (100)</a:t>
                      </a:r>
                    </a:p>
                  </a:txBody>
                  <a:tcPr/>
                </a:tc>
                <a:tc>
                  <a:txBody>
                    <a:bodyPr/>
                    <a:lstStyle/>
                    <a:p>
                      <a:r>
                        <a:rPr lang="en-US" sz="1400" b="0" dirty="0">
                          <a:solidFill>
                            <a:schemeClr val="tx1"/>
                          </a:solidFill>
                        </a:rPr>
                        <a:t>150</a:t>
                      </a:r>
                    </a:p>
                  </a:txBody>
                  <a:tcPr/>
                </a:tc>
                <a:tc>
                  <a:txBody>
                    <a:bodyPr/>
                    <a:lstStyle/>
                    <a:p>
                      <a:r>
                        <a:rPr lang="en-US" sz="1400" dirty="0"/>
                        <a:t>0.9783</a:t>
                      </a:r>
                    </a:p>
                  </a:txBody>
                  <a:tcPr/>
                </a:tc>
                <a:tc>
                  <a:txBody>
                    <a:bodyPr/>
                    <a:lstStyle/>
                    <a:p>
                      <a:r>
                        <a:rPr lang="en-US" sz="1400" dirty="0"/>
                        <a:t>0.6895</a:t>
                      </a:r>
                    </a:p>
                  </a:txBody>
                  <a:tcPr/>
                </a:tc>
                <a:tc>
                  <a:txBody>
                    <a:bodyPr/>
                    <a:lstStyle/>
                    <a:p>
                      <a:r>
                        <a:rPr lang="en-US" sz="1400" dirty="0"/>
                        <a:t>55</a:t>
                      </a:r>
                    </a:p>
                  </a:txBody>
                  <a:tcPr/>
                </a:tc>
                <a:tc>
                  <a:txBody>
                    <a:bodyPr/>
                    <a:lstStyle/>
                    <a:p>
                      <a:r>
                        <a:rPr lang="en-US" sz="1400" dirty="0"/>
                        <a:t>0.7838</a:t>
                      </a:r>
                    </a:p>
                  </a:txBody>
                  <a:tcPr/>
                </a:tc>
                <a:extLst>
                  <a:ext uri="{0D108BD9-81ED-4DB2-BD59-A6C34878D82A}">
                    <a16:rowId xmlns:a16="http://schemas.microsoft.com/office/drawing/2014/main" val="3908518154"/>
                  </a:ext>
                </a:extLst>
              </a:tr>
              <a:tr h="370840">
                <a:tc>
                  <a:txBody>
                    <a:bodyPr/>
                    <a:lstStyle/>
                    <a:p>
                      <a:r>
                        <a:rPr lang="en-US" sz="1400" b="0" dirty="0">
                          <a:solidFill>
                            <a:schemeClr val="tx1"/>
                          </a:solidFill>
                        </a:rPr>
                        <a:t>CNN dirty</a:t>
                      </a:r>
                    </a:p>
                  </a:txBody>
                  <a:tcPr/>
                </a:tc>
                <a:tc>
                  <a:txBody>
                    <a:bodyPr/>
                    <a:lstStyle/>
                    <a:p>
                      <a:r>
                        <a:rPr lang="en-US" sz="1400" b="0" dirty="0">
                          <a:solidFill>
                            <a:schemeClr val="tx1"/>
                          </a:solidFill>
                        </a:rPr>
                        <a:t>CNN (32,3,2), Pool (2), </a:t>
                      </a:r>
                    </a:p>
                    <a:p>
                      <a:r>
                        <a:rPr lang="en-US" sz="1400" b="0" dirty="0">
                          <a:solidFill>
                            <a:schemeClr val="tx1"/>
                          </a:solidFill>
                        </a:rPr>
                        <a:t>CNN (48,3,2), Pool (2),</a:t>
                      </a:r>
                    </a:p>
                    <a:p>
                      <a:r>
                        <a:rPr lang="en-US" sz="1400" b="0" dirty="0">
                          <a:solidFill>
                            <a:schemeClr val="tx1"/>
                          </a:solidFill>
                        </a:rPr>
                        <a:t>CNN (32,3,2), Pool (2),</a:t>
                      </a:r>
                    </a:p>
                    <a:p>
                      <a:r>
                        <a:rPr lang="en-US" sz="1400" b="0" dirty="0">
                          <a:solidFill>
                            <a:schemeClr val="tx1"/>
                          </a:solidFill>
                        </a:rPr>
                        <a:t>Dense Layer</a:t>
                      </a:r>
                    </a:p>
                  </a:txBody>
                  <a:tcPr/>
                </a:tc>
                <a:tc>
                  <a:txBody>
                    <a:bodyPr/>
                    <a:lstStyle/>
                    <a:p>
                      <a:r>
                        <a:rPr lang="en-US" sz="1400" b="0" dirty="0">
                          <a:solidFill>
                            <a:schemeClr val="tx1"/>
                          </a:solidFill>
                        </a:rPr>
                        <a:t>150</a:t>
                      </a:r>
                    </a:p>
                  </a:txBody>
                  <a:tcPr/>
                </a:tc>
                <a:tc>
                  <a:txBody>
                    <a:bodyPr/>
                    <a:lstStyle/>
                    <a:p>
                      <a:r>
                        <a:rPr lang="en-US" sz="1400" dirty="0"/>
                        <a:t>0.9786</a:t>
                      </a:r>
                    </a:p>
                  </a:txBody>
                  <a:tcPr/>
                </a:tc>
                <a:tc>
                  <a:txBody>
                    <a:bodyPr/>
                    <a:lstStyle/>
                    <a:p>
                      <a:r>
                        <a:rPr lang="en-US" sz="1400" dirty="0"/>
                        <a:t>0.6860</a:t>
                      </a:r>
                    </a:p>
                  </a:txBody>
                  <a:tcPr/>
                </a:tc>
                <a:tc>
                  <a:txBody>
                    <a:bodyPr/>
                    <a:lstStyle/>
                    <a:p>
                      <a:r>
                        <a:rPr lang="en-US" sz="1400" dirty="0"/>
                        <a:t>62</a:t>
                      </a:r>
                    </a:p>
                  </a:txBody>
                  <a:tcPr/>
                </a:tc>
                <a:tc>
                  <a:txBody>
                    <a:bodyPr/>
                    <a:lstStyle/>
                    <a:p>
                      <a:r>
                        <a:rPr lang="en-US" sz="1400" dirty="0"/>
                        <a:t>0.7639</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5700172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585D-09B9-1347-A6BE-D350A4F36E2E}"/>
              </a:ext>
            </a:extLst>
          </p:cNvPr>
          <p:cNvSpPr>
            <a:spLocks noGrp="1"/>
          </p:cNvSpPr>
          <p:nvPr>
            <p:ph type="title"/>
          </p:nvPr>
        </p:nvSpPr>
        <p:spPr/>
        <p:txBody>
          <a:bodyPr/>
          <a:lstStyle/>
          <a:p>
            <a:r>
              <a:rPr lang="en-GB" dirty="0"/>
              <a:t>DL Results (2) – First runs </a:t>
            </a:r>
          </a:p>
        </p:txBody>
      </p:sp>
      <p:graphicFrame>
        <p:nvGraphicFramePr>
          <p:cNvPr id="4" name="Content Placeholder 3">
            <a:extLst>
              <a:ext uri="{FF2B5EF4-FFF2-40B4-BE49-F238E27FC236}">
                <a16:creationId xmlns:a16="http://schemas.microsoft.com/office/drawing/2014/main" id="{8AF88719-7E06-0442-BC92-8BE01C629E3D}"/>
              </a:ext>
            </a:extLst>
          </p:cNvPr>
          <p:cNvGraphicFramePr>
            <a:graphicFrameLocks/>
          </p:cNvGraphicFramePr>
          <p:nvPr>
            <p:extLst>
              <p:ext uri="{D42A27DB-BD31-4B8C-83A1-F6EECF244321}">
                <p14:modId xmlns:p14="http://schemas.microsoft.com/office/powerpoint/2010/main" val="1517688114"/>
              </p:ext>
            </p:extLst>
          </p:nvPr>
        </p:nvGraphicFramePr>
        <p:xfrm>
          <a:off x="838200" y="1555115"/>
          <a:ext cx="9392321" cy="382524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107442"/>
                    </a:ext>
                  </a:extLst>
                </a:gridCol>
                <a:gridCol w="2815922">
                  <a:extLst>
                    <a:ext uri="{9D8B030D-6E8A-4147-A177-3AD203B41FA5}">
                      <a16:colId xmlns:a16="http://schemas.microsoft.com/office/drawing/2014/main" val="670948779"/>
                    </a:ext>
                  </a:extLst>
                </a:gridCol>
                <a:gridCol w="1072985">
                  <a:extLst>
                    <a:ext uri="{9D8B030D-6E8A-4147-A177-3AD203B41FA5}">
                      <a16:colId xmlns:a16="http://schemas.microsoft.com/office/drawing/2014/main" val="3489981971"/>
                    </a:ext>
                  </a:extLst>
                </a:gridCol>
                <a:gridCol w="1097543">
                  <a:extLst>
                    <a:ext uri="{9D8B030D-6E8A-4147-A177-3AD203B41FA5}">
                      <a16:colId xmlns:a16="http://schemas.microsoft.com/office/drawing/2014/main" val="3695989315"/>
                    </a:ext>
                  </a:extLst>
                </a:gridCol>
                <a:gridCol w="961859">
                  <a:extLst>
                    <a:ext uri="{9D8B030D-6E8A-4147-A177-3AD203B41FA5}">
                      <a16:colId xmlns:a16="http://schemas.microsoft.com/office/drawing/2014/main" val="1649366525"/>
                    </a:ext>
                  </a:extLst>
                </a:gridCol>
                <a:gridCol w="961859">
                  <a:extLst>
                    <a:ext uri="{9D8B030D-6E8A-4147-A177-3AD203B41FA5}">
                      <a16:colId xmlns:a16="http://schemas.microsoft.com/office/drawing/2014/main" val="4015837949"/>
                    </a:ext>
                  </a:extLst>
                </a:gridCol>
                <a:gridCol w="1137974">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150</a:t>
                      </a:r>
                    </a:p>
                  </a:txBody>
                  <a:tcPr/>
                </a:tc>
                <a:tc>
                  <a:txBody>
                    <a:bodyPr/>
                    <a:lstStyle/>
                    <a:p>
                      <a:r>
                        <a:rPr lang="en-US" sz="1400" dirty="0"/>
                        <a:t>0.8781</a:t>
                      </a:r>
                    </a:p>
                  </a:txBody>
                  <a:tcPr/>
                </a:tc>
                <a:tc>
                  <a:txBody>
                    <a:bodyPr/>
                    <a:lstStyle/>
                    <a:p>
                      <a:r>
                        <a:rPr lang="en-US" sz="1400" dirty="0"/>
                        <a:t>0.7580</a:t>
                      </a:r>
                    </a:p>
                  </a:txBody>
                  <a:tcPr/>
                </a:tc>
                <a:tc>
                  <a:txBody>
                    <a:bodyPr/>
                    <a:lstStyle/>
                    <a:p>
                      <a:r>
                        <a:rPr lang="en-US" sz="1400" dirty="0"/>
                        <a:t>129</a:t>
                      </a:r>
                    </a:p>
                  </a:txBody>
                  <a:tcPr/>
                </a:tc>
                <a:tc>
                  <a:txBody>
                    <a:bodyPr/>
                    <a:lstStyle/>
                    <a:p>
                      <a:r>
                        <a:rPr lang="en-US" sz="1400" dirty="0"/>
                        <a:t>0.8339</a:t>
                      </a:r>
                    </a:p>
                  </a:txBody>
                  <a:tcPr/>
                </a:tc>
                <a:extLst>
                  <a:ext uri="{0D108BD9-81ED-4DB2-BD59-A6C34878D82A}">
                    <a16:rowId xmlns:a16="http://schemas.microsoft.com/office/drawing/2014/main" val="2608243437"/>
                  </a:ext>
                </a:extLst>
              </a:tr>
              <a:tr h="370840">
                <a:tc>
                  <a:txBody>
                    <a:bodyPr/>
                    <a:lstStyle/>
                    <a:p>
                      <a:r>
                        <a:rPr lang="en-US" sz="1400" b="0" dirty="0">
                          <a:solidFill>
                            <a:schemeClr val="tx1"/>
                          </a:solidFill>
                        </a:rPr>
                        <a:t>LSTM-BN</a:t>
                      </a:r>
                    </a:p>
                  </a:txBody>
                  <a:tcPr/>
                </a:tc>
                <a:tc>
                  <a:txBody>
                    <a:bodyPr/>
                    <a:lstStyle/>
                    <a:p>
                      <a:r>
                        <a:rPr lang="en-US" sz="1400" b="0" dirty="0">
                          <a:solidFill>
                            <a:schemeClr val="tx1"/>
                          </a:solidFill>
                        </a:rPr>
                        <a:t>LSTM (100) with dropout and BN</a:t>
                      </a:r>
                    </a:p>
                  </a:txBody>
                  <a:tcPr/>
                </a:tc>
                <a:tc>
                  <a:txBody>
                    <a:bodyPr/>
                    <a:lstStyle/>
                    <a:p>
                      <a:r>
                        <a:rPr lang="en-US" sz="1400" b="0" dirty="0">
                          <a:solidFill>
                            <a:schemeClr val="tx1"/>
                          </a:solidFill>
                        </a:rPr>
                        <a:t>150</a:t>
                      </a:r>
                    </a:p>
                  </a:txBody>
                  <a:tcPr/>
                </a:tc>
                <a:tc>
                  <a:txBody>
                    <a:bodyPr/>
                    <a:lstStyle/>
                    <a:p>
                      <a:r>
                        <a:rPr lang="en-US" sz="1400" dirty="0"/>
                        <a:t>0.9157</a:t>
                      </a:r>
                    </a:p>
                  </a:txBody>
                  <a:tcPr/>
                </a:tc>
                <a:tc>
                  <a:txBody>
                    <a:bodyPr/>
                    <a:lstStyle/>
                    <a:p>
                      <a:r>
                        <a:rPr lang="en-US" sz="1400" dirty="0"/>
                        <a:t>0.7209</a:t>
                      </a:r>
                    </a:p>
                  </a:txBody>
                  <a:tcPr/>
                </a:tc>
                <a:tc>
                  <a:txBody>
                    <a:bodyPr/>
                    <a:lstStyle/>
                    <a:p>
                      <a:r>
                        <a:rPr lang="en-US" sz="1400" dirty="0"/>
                        <a:t>119</a:t>
                      </a:r>
                    </a:p>
                  </a:txBody>
                  <a:tcPr/>
                </a:tc>
                <a:tc>
                  <a:txBody>
                    <a:bodyPr/>
                    <a:lstStyle/>
                    <a:p>
                      <a:r>
                        <a:rPr lang="en-US" sz="1400" dirty="0"/>
                        <a:t>0.8060</a:t>
                      </a:r>
                    </a:p>
                  </a:txBody>
                  <a:tcPr/>
                </a:tc>
                <a:extLst>
                  <a:ext uri="{0D108BD9-81ED-4DB2-BD59-A6C34878D82A}">
                    <a16:rowId xmlns:a16="http://schemas.microsoft.com/office/drawing/2014/main" val="3687996971"/>
                  </a:ext>
                </a:extLst>
              </a:tr>
              <a:tr h="448888">
                <a:tc>
                  <a:txBody>
                    <a:bodyPr/>
                    <a:lstStyle/>
                    <a:p>
                      <a:r>
                        <a:rPr lang="en-US" sz="1400" b="0" dirty="0">
                          <a:solidFill>
                            <a:schemeClr val="tx1"/>
                          </a:solidFill>
                        </a:rPr>
                        <a:t>WE</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0.9942</a:t>
                      </a:r>
                    </a:p>
                  </a:txBody>
                  <a:tcPr/>
                </a:tc>
                <a:tc>
                  <a:txBody>
                    <a:bodyPr/>
                    <a:lstStyle/>
                    <a:p>
                      <a:r>
                        <a:rPr lang="en-US" sz="1400" dirty="0"/>
                        <a:t>0.7367</a:t>
                      </a:r>
                    </a:p>
                  </a:txBody>
                  <a:tcPr/>
                </a:tc>
                <a:tc>
                  <a:txBody>
                    <a:bodyPr/>
                    <a:lstStyle/>
                    <a:p>
                      <a:r>
                        <a:rPr lang="en-US" sz="1400" dirty="0"/>
                        <a:t>6</a:t>
                      </a:r>
                    </a:p>
                  </a:txBody>
                  <a:tcPr/>
                </a:tc>
                <a:tc>
                  <a:txBody>
                    <a:bodyPr/>
                    <a:lstStyle/>
                    <a:p>
                      <a:r>
                        <a:rPr lang="en-US" sz="1400" dirty="0"/>
                        <a:t>0.7781</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WE decay</a:t>
                      </a:r>
                    </a:p>
                  </a:txBody>
                  <a:tcPr/>
                </a:tc>
                <a:tc>
                  <a:txBody>
                    <a:bodyPr/>
                    <a:lstStyle/>
                    <a:p>
                      <a:r>
                        <a:rPr lang="en-US" sz="1400" b="0" dirty="0">
                          <a:solidFill>
                            <a:schemeClr val="tx1"/>
                          </a:solidFill>
                        </a:rPr>
                        <a:t>Train WEs (output_dim=300)</a:t>
                      </a:r>
                    </a:p>
                    <a:p>
                      <a:r>
                        <a:rPr lang="en-US" sz="1400" b="0" dirty="0">
                          <a:solidFill>
                            <a:schemeClr val="tx1"/>
                          </a:solidFill>
                        </a:rPr>
                        <a:t>LSTM (50)</a:t>
                      </a:r>
                    </a:p>
                    <a:p>
                      <a:r>
                        <a:rPr lang="en-US" sz="1400" b="0" dirty="0">
                          <a:solidFill>
                            <a:schemeClr val="tx1"/>
                          </a:solidFill>
                        </a:rPr>
                        <a:t>Decay learning rate</a:t>
                      </a:r>
                    </a:p>
                  </a:txBody>
                  <a:tcPr/>
                </a:tc>
                <a:tc>
                  <a:txBody>
                    <a:bodyPr/>
                    <a:lstStyle/>
                    <a:p>
                      <a:r>
                        <a:rPr lang="en-US" sz="1400" b="0" dirty="0">
                          <a:solidFill>
                            <a:schemeClr val="tx1"/>
                          </a:solidFill>
                        </a:rPr>
                        <a:t>150</a:t>
                      </a:r>
                    </a:p>
                  </a:txBody>
                  <a:tcPr/>
                </a:tc>
                <a:tc>
                  <a:txBody>
                    <a:bodyPr/>
                    <a:lstStyle/>
                    <a:p>
                      <a:r>
                        <a:rPr lang="en-US" sz="1400" dirty="0"/>
                        <a:t>0.9180</a:t>
                      </a:r>
                    </a:p>
                  </a:txBody>
                  <a:tcPr/>
                </a:tc>
                <a:tc>
                  <a:txBody>
                    <a:bodyPr/>
                    <a:lstStyle/>
                    <a:p>
                      <a:r>
                        <a:rPr lang="en-US" sz="1400" dirty="0"/>
                        <a:t>0.7107</a:t>
                      </a:r>
                    </a:p>
                  </a:txBody>
                  <a:tcPr/>
                </a:tc>
                <a:tc>
                  <a:txBody>
                    <a:bodyPr/>
                    <a:lstStyle/>
                    <a:p>
                      <a:r>
                        <a:rPr lang="en-US" sz="1400" dirty="0"/>
                        <a:t>28</a:t>
                      </a:r>
                    </a:p>
                  </a:txBody>
                  <a:tcPr/>
                </a:tc>
                <a:tc>
                  <a:txBody>
                    <a:bodyPr/>
                    <a:lstStyle/>
                    <a:p>
                      <a:r>
                        <a:rPr lang="en-US" sz="1400" dirty="0"/>
                        <a:t>0.8224</a:t>
                      </a:r>
                    </a:p>
                  </a:txBody>
                  <a:tcPr/>
                </a:tc>
                <a:extLst>
                  <a:ext uri="{0D108BD9-81ED-4DB2-BD59-A6C34878D82A}">
                    <a16:rowId xmlns:a16="http://schemas.microsoft.com/office/drawing/2014/main" val="89514908"/>
                  </a:ext>
                </a:extLst>
              </a:tr>
              <a:tr h="370840">
                <a:tc>
                  <a:txBody>
                    <a:bodyPr/>
                    <a:lstStyle/>
                    <a:p>
                      <a:r>
                        <a:rPr lang="en-US" sz="1400" b="0" dirty="0">
                          <a:solidFill>
                            <a:schemeClr val="tx1"/>
                          </a:solidFill>
                        </a:rPr>
                        <a:t>COMBO</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150</a:t>
                      </a:r>
                    </a:p>
                  </a:txBody>
                  <a:tcPr/>
                </a:tc>
                <a:tc>
                  <a:txBody>
                    <a:bodyPr/>
                    <a:lstStyle/>
                    <a:p>
                      <a:r>
                        <a:rPr lang="en-US" sz="1400" dirty="0"/>
                        <a:t>0.9832</a:t>
                      </a:r>
                    </a:p>
                  </a:txBody>
                  <a:tcPr/>
                </a:tc>
                <a:tc>
                  <a:txBody>
                    <a:bodyPr/>
                    <a:lstStyle/>
                    <a:p>
                      <a:r>
                        <a:rPr lang="en-US" sz="1400" dirty="0"/>
                        <a:t>0.7166</a:t>
                      </a:r>
                    </a:p>
                  </a:txBody>
                  <a:tcPr/>
                </a:tc>
                <a:tc>
                  <a:txBody>
                    <a:bodyPr/>
                    <a:lstStyle/>
                    <a:p>
                      <a:r>
                        <a:rPr lang="en-US" sz="1400" dirty="0"/>
                        <a:t>15</a:t>
                      </a:r>
                    </a:p>
                  </a:txBody>
                  <a:tcPr/>
                </a:tc>
                <a:tc>
                  <a:txBody>
                    <a:bodyPr/>
                    <a:lstStyle/>
                    <a:p>
                      <a:r>
                        <a:rPr lang="en-US" sz="1400" dirty="0"/>
                        <a:t>0.7914</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CNN</a:t>
                      </a:r>
                    </a:p>
                  </a:txBody>
                  <a:tcPr/>
                </a:tc>
                <a:tc>
                  <a:txBody>
                    <a:bodyPr/>
                    <a:lstStyle/>
                    <a:p>
                      <a:r>
                        <a:rPr lang="en-US" sz="1400" b="0" dirty="0">
                          <a:solidFill>
                            <a:schemeClr val="tx1"/>
                          </a:solidFill>
                        </a:rPr>
                        <a:t>CNN (32,3,1), Pool (2), </a:t>
                      </a:r>
                    </a:p>
                    <a:p>
                      <a:r>
                        <a:rPr lang="en-US" sz="1400" b="0" dirty="0">
                          <a:solidFill>
                            <a:schemeClr val="tx1"/>
                          </a:solidFill>
                        </a:rPr>
                        <a:t>CNN (48,3,1), Pool (2),</a:t>
                      </a:r>
                    </a:p>
                    <a:p>
                      <a:r>
                        <a:rPr lang="en-US" sz="1400" b="0" dirty="0">
                          <a:solidFill>
                            <a:schemeClr val="tx1"/>
                          </a:solidFill>
                        </a:rPr>
                        <a:t>CNN (64,3,1), Pool (2),</a:t>
                      </a:r>
                    </a:p>
                    <a:p>
                      <a:r>
                        <a:rPr lang="en-US" sz="1400" b="0" dirty="0">
                          <a:solidFill>
                            <a:schemeClr val="tx1"/>
                          </a:solidFill>
                        </a:rPr>
                        <a:t>Dense Layer</a:t>
                      </a:r>
                    </a:p>
                  </a:txBody>
                  <a:tcPr/>
                </a:tc>
                <a:tc>
                  <a:txBody>
                    <a:bodyPr/>
                    <a:lstStyle/>
                    <a:p>
                      <a:r>
                        <a:rPr lang="en-US" sz="1400" b="0" dirty="0">
                          <a:solidFill>
                            <a:schemeClr val="tx1"/>
                          </a:solidFill>
                        </a:rPr>
                        <a:t>150</a:t>
                      </a:r>
                    </a:p>
                  </a:txBody>
                  <a:tcPr/>
                </a:tc>
                <a:tc>
                  <a:txBody>
                    <a:bodyPr/>
                    <a:lstStyle/>
                    <a:p>
                      <a:r>
                        <a:rPr lang="en-US" sz="1400" dirty="0"/>
                        <a:t>0.9417</a:t>
                      </a:r>
                    </a:p>
                  </a:txBody>
                  <a:tcPr/>
                </a:tc>
                <a:tc>
                  <a:txBody>
                    <a:bodyPr/>
                    <a:lstStyle/>
                    <a:p>
                      <a:r>
                        <a:rPr lang="en-US" sz="1400" dirty="0"/>
                        <a:t>0.7076</a:t>
                      </a:r>
                    </a:p>
                  </a:txBody>
                  <a:tcPr/>
                </a:tc>
                <a:tc>
                  <a:txBody>
                    <a:bodyPr/>
                    <a:lstStyle/>
                    <a:p>
                      <a:r>
                        <a:rPr lang="en-US" sz="1400" dirty="0"/>
                        <a:t>26</a:t>
                      </a:r>
                    </a:p>
                  </a:txBody>
                  <a:tcPr/>
                </a:tc>
                <a:tc>
                  <a:txBody>
                    <a:bodyPr/>
                    <a:lstStyle/>
                    <a:p>
                      <a:r>
                        <a:rPr lang="en-US" sz="1400" dirty="0"/>
                        <a:t>0.7984</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4096618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9D6-512E-C448-A432-D1E6CDFE22AF}"/>
              </a:ext>
            </a:extLst>
          </p:cNvPr>
          <p:cNvSpPr>
            <a:spLocks noGrp="1"/>
          </p:cNvSpPr>
          <p:nvPr>
            <p:ph type="title"/>
          </p:nvPr>
        </p:nvSpPr>
        <p:spPr/>
        <p:txBody>
          <a:bodyPr/>
          <a:lstStyle/>
          <a:p>
            <a:r>
              <a:rPr lang="en-GB" dirty="0"/>
              <a:t>DL Results (3) – LSTM </a:t>
            </a:r>
          </a:p>
        </p:txBody>
      </p:sp>
      <p:graphicFrame>
        <p:nvGraphicFramePr>
          <p:cNvPr id="4" name="Table 3">
            <a:extLst>
              <a:ext uri="{FF2B5EF4-FFF2-40B4-BE49-F238E27FC236}">
                <a16:creationId xmlns:a16="http://schemas.microsoft.com/office/drawing/2014/main" id="{0C644754-F87E-4C49-92F8-85050A17B8EC}"/>
              </a:ext>
            </a:extLst>
          </p:cNvPr>
          <p:cNvGraphicFramePr>
            <a:graphicFrameLocks noGrp="1"/>
          </p:cNvGraphicFramePr>
          <p:nvPr>
            <p:extLst>
              <p:ext uri="{D42A27DB-BD31-4B8C-83A1-F6EECF244321}">
                <p14:modId xmlns:p14="http://schemas.microsoft.com/office/powerpoint/2010/main" val="3170683650"/>
              </p:ext>
            </p:extLst>
          </p:nvPr>
        </p:nvGraphicFramePr>
        <p:xfrm>
          <a:off x="838200" y="1690688"/>
          <a:ext cx="9392321" cy="274320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093517784"/>
                    </a:ext>
                  </a:extLst>
                </a:gridCol>
                <a:gridCol w="2815922">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150</a:t>
                      </a:r>
                    </a:p>
                  </a:txBody>
                  <a:tcPr/>
                </a:tc>
                <a:tc>
                  <a:txBody>
                    <a:bodyPr/>
                    <a:lstStyle/>
                    <a:p>
                      <a:r>
                        <a:rPr lang="en-US" sz="1400" dirty="0"/>
                        <a:t>0.8781</a:t>
                      </a:r>
                    </a:p>
                  </a:txBody>
                  <a:tcPr/>
                </a:tc>
                <a:tc>
                  <a:txBody>
                    <a:bodyPr/>
                    <a:lstStyle/>
                    <a:p>
                      <a:r>
                        <a:rPr lang="en-US" sz="1400" dirty="0"/>
                        <a:t>0.7580</a:t>
                      </a:r>
                    </a:p>
                  </a:txBody>
                  <a:tcPr/>
                </a:tc>
                <a:tc>
                  <a:txBody>
                    <a:bodyPr/>
                    <a:lstStyle/>
                    <a:p>
                      <a:r>
                        <a:rPr lang="en-US" sz="1400" dirty="0"/>
                        <a:t>129</a:t>
                      </a:r>
                    </a:p>
                  </a:txBody>
                  <a:tcPr/>
                </a:tc>
                <a:tc>
                  <a:txBody>
                    <a:bodyPr/>
                    <a:lstStyle/>
                    <a:p>
                      <a:r>
                        <a:rPr lang="en-US" sz="1400" dirty="0"/>
                        <a:t>0.8339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LSTM50x300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0.9028</a:t>
                      </a:r>
                    </a:p>
                  </a:txBody>
                  <a:tcPr/>
                </a:tc>
                <a:tc>
                  <a:txBody>
                    <a:bodyPr/>
                    <a:lstStyle/>
                    <a:p>
                      <a:r>
                        <a:rPr lang="en-US" sz="1400" dirty="0"/>
                        <a:t>0.7716</a:t>
                      </a:r>
                    </a:p>
                  </a:txBody>
                  <a:tcPr/>
                </a:tc>
                <a:tc>
                  <a:txBody>
                    <a:bodyPr/>
                    <a:lstStyle/>
                    <a:p>
                      <a:r>
                        <a:rPr lang="en-US" sz="1400" dirty="0"/>
                        <a:t>255</a:t>
                      </a:r>
                    </a:p>
                  </a:txBody>
                  <a:tcPr/>
                </a:tc>
                <a:tc>
                  <a:txBody>
                    <a:bodyPr/>
                    <a:lstStyle/>
                    <a:p>
                      <a:r>
                        <a:rPr lang="en-US" sz="1400" dirty="0"/>
                        <a:t>0.8301</a:t>
                      </a:r>
                    </a:p>
                  </a:txBody>
                  <a:tcPr/>
                </a:tc>
                <a:extLst>
                  <a:ext uri="{0D108BD9-81ED-4DB2-BD59-A6C34878D82A}">
                    <a16:rowId xmlns:a16="http://schemas.microsoft.com/office/drawing/2014/main" val="2023385936"/>
                  </a:ext>
                </a:extLst>
              </a:tr>
              <a:tr h="370840">
                <a:tc>
                  <a:txBody>
                    <a:bodyPr/>
                    <a:lstStyle/>
                    <a:p>
                      <a:r>
                        <a:rPr lang="en-US" sz="1400" b="0" dirty="0">
                          <a:solidFill>
                            <a:schemeClr val="tx1"/>
                          </a:solidFill>
                        </a:rPr>
                        <a:t>LSTM50-decay</a:t>
                      </a:r>
                    </a:p>
                  </a:txBody>
                  <a:tcPr/>
                </a:tc>
                <a:tc>
                  <a:txBody>
                    <a:bodyPr/>
                    <a:lstStyle/>
                    <a:p>
                      <a:r>
                        <a:rPr lang="en-US" sz="1400" b="0" dirty="0">
                          <a:solidFill>
                            <a:schemeClr val="tx1"/>
                          </a:solidFill>
                        </a:rPr>
                        <a:t>LSTM (50) with 0.5 dropout and decay</a:t>
                      </a:r>
                    </a:p>
                  </a:txBody>
                  <a:tcPr/>
                </a:tc>
                <a:tc>
                  <a:txBody>
                    <a:bodyPr/>
                    <a:lstStyle/>
                    <a:p>
                      <a:r>
                        <a:rPr lang="en-US" sz="1400" b="0" dirty="0">
                          <a:solidFill>
                            <a:schemeClr val="tx1"/>
                          </a:solidFill>
                        </a:rPr>
                        <a:t>300</a:t>
                      </a:r>
                    </a:p>
                  </a:txBody>
                  <a:tcPr/>
                </a:tc>
                <a:tc>
                  <a:txBody>
                    <a:bodyPr/>
                    <a:lstStyle/>
                    <a:p>
                      <a:r>
                        <a:rPr lang="en-US" sz="1400" dirty="0"/>
                        <a:t>0.8791</a:t>
                      </a:r>
                    </a:p>
                  </a:txBody>
                  <a:tcPr/>
                </a:tc>
                <a:tc>
                  <a:txBody>
                    <a:bodyPr/>
                    <a:lstStyle/>
                    <a:p>
                      <a:r>
                        <a:rPr lang="en-US" sz="1400" dirty="0"/>
                        <a:t>0.7396</a:t>
                      </a:r>
                    </a:p>
                  </a:txBody>
                  <a:tcPr/>
                </a:tc>
                <a:tc>
                  <a:txBody>
                    <a:bodyPr/>
                    <a:lstStyle/>
                    <a:p>
                      <a:r>
                        <a:rPr lang="en-US" sz="1400" dirty="0"/>
                        <a:t>300</a:t>
                      </a:r>
                    </a:p>
                  </a:txBody>
                  <a:tcPr/>
                </a:tc>
                <a:tc>
                  <a:txBody>
                    <a:bodyPr/>
                    <a:lstStyle/>
                    <a:p>
                      <a:r>
                        <a:rPr lang="en-US" sz="1400" dirty="0"/>
                        <a:t>0.8294</a:t>
                      </a:r>
                    </a:p>
                  </a:txBody>
                  <a:tcPr/>
                </a:tc>
                <a:extLst>
                  <a:ext uri="{0D108BD9-81ED-4DB2-BD59-A6C34878D82A}">
                    <a16:rowId xmlns:a16="http://schemas.microsoft.com/office/drawing/2014/main" val="377151652"/>
                  </a:ext>
                </a:extLst>
              </a:tr>
              <a:tr h="370840">
                <a:tc>
                  <a:txBody>
                    <a:bodyPr/>
                    <a:lstStyle/>
                    <a:p>
                      <a:r>
                        <a:rPr lang="en-US" sz="1400" b="0" dirty="0">
                          <a:solidFill>
                            <a:schemeClr val="tx1"/>
                          </a:solidFill>
                        </a:rPr>
                        <a:t>LSTM100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150</a:t>
                      </a:r>
                    </a:p>
                  </a:txBody>
                  <a:tcPr/>
                </a:tc>
                <a:tc>
                  <a:txBody>
                    <a:bodyPr/>
                    <a:lstStyle/>
                    <a:p>
                      <a:r>
                        <a:rPr lang="en-US" sz="1400" dirty="0"/>
                        <a:t>0.8910</a:t>
                      </a:r>
                    </a:p>
                  </a:txBody>
                  <a:tcPr/>
                </a:tc>
                <a:tc>
                  <a:txBody>
                    <a:bodyPr/>
                    <a:lstStyle/>
                    <a:p>
                      <a:r>
                        <a:rPr lang="en-US" sz="1400" dirty="0"/>
                        <a:t>0.7596</a:t>
                      </a:r>
                    </a:p>
                  </a:txBody>
                  <a:tcPr/>
                </a:tc>
                <a:tc>
                  <a:txBody>
                    <a:bodyPr/>
                    <a:lstStyle/>
                    <a:p>
                      <a:r>
                        <a:rPr lang="en-US" sz="1400" dirty="0"/>
                        <a:t>66</a:t>
                      </a:r>
                    </a:p>
                  </a:txBody>
                  <a:tcPr/>
                </a:tc>
                <a:tc>
                  <a:txBody>
                    <a:bodyPr/>
                    <a:lstStyle/>
                    <a:p>
                      <a:r>
                        <a:rPr lang="en-US" sz="1400" dirty="0"/>
                        <a:t>0.8364</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LSTM150</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150</a:t>
                      </a:r>
                    </a:p>
                  </a:txBody>
                  <a:tcPr/>
                </a:tc>
                <a:tc>
                  <a:txBody>
                    <a:bodyPr/>
                    <a:lstStyle/>
                    <a:p>
                      <a:r>
                        <a:rPr lang="en-US" sz="1400" dirty="0"/>
                        <a:t>0.8821</a:t>
                      </a:r>
                    </a:p>
                  </a:txBody>
                  <a:tcPr/>
                </a:tc>
                <a:tc>
                  <a:txBody>
                    <a:bodyPr/>
                    <a:lstStyle/>
                    <a:p>
                      <a:r>
                        <a:rPr lang="en-US" sz="1400" dirty="0"/>
                        <a:t>0.7645</a:t>
                      </a:r>
                    </a:p>
                  </a:txBody>
                  <a:tcPr/>
                </a:tc>
                <a:tc>
                  <a:txBody>
                    <a:bodyPr/>
                    <a:lstStyle/>
                    <a:p>
                      <a:r>
                        <a:rPr lang="en-US" sz="1400" dirty="0"/>
                        <a:t>138</a:t>
                      </a:r>
                    </a:p>
                  </a:txBody>
                  <a:tcPr/>
                </a:tc>
                <a:tc>
                  <a:txBody>
                    <a:bodyPr/>
                    <a:lstStyle/>
                    <a:p>
                      <a:r>
                        <a:rPr lang="en-US" sz="1400" dirty="0"/>
                        <a:t>0.8351</a:t>
                      </a:r>
                    </a:p>
                  </a:txBody>
                  <a:tcPr/>
                </a:tc>
                <a:extLst>
                  <a:ext uri="{0D108BD9-81ED-4DB2-BD59-A6C34878D82A}">
                    <a16:rowId xmlns:a16="http://schemas.microsoft.com/office/drawing/2014/main" val="1676747822"/>
                  </a:ext>
                </a:extLst>
              </a:tr>
              <a:tr h="370840">
                <a:tc>
                  <a:txBody>
                    <a:bodyPr/>
                    <a:lstStyle/>
                    <a:p>
                      <a:r>
                        <a:rPr lang="en-US" sz="1400" b="0" dirty="0">
                          <a:solidFill>
                            <a:schemeClr val="tx1"/>
                          </a:solidFill>
                        </a:rPr>
                        <a:t>LSTM250</a:t>
                      </a:r>
                    </a:p>
                  </a:txBody>
                  <a:tcPr/>
                </a:tc>
                <a:tc>
                  <a:txBody>
                    <a:bodyPr/>
                    <a:lstStyle/>
                    <a:p>
                      <a:r>
                        <a:rPr lang="en-US" sz="1400" b="0" dirty="0">
                          <a:solidFill>
                            <a:schemeClr val="tx1"/>
                          </a:solidFill>
                        </a:rPr>
                        <a:t>LSTM (250) with 0.5 dropout</a:t>
                      </a:r>
                    </a:p>
                  </a:txBody>
                  <a:tcPr/>
                </a:tc>
                <a:tc>
                  <a:txBody>
                    <a:bodyPr/>
                    <a:lstStyle/>
                    <a:p>
                      <a:r>
                        <a:rPr lang="en-US" sz="1400" b="0" dirty="0">
                          <a:solidFill>
                            <a:schemeClr val="tx1"/>
                          </a:solidFill>
                        </a:rPr>
                        <a:t>150</a:t>
                      </a:r>
                    </a:p>
                  </a:txBody>
                  <a:tcPr/>
                </a:tc>
                <a:tc>
                  <a:txBody>
                    <a:bodyPr/>
                    <a:lstStyle/>
                    <a:p>
                      <a:r>
                        <a:rPr lang="en-US" sz="1400" dirty="0"/>
                        <a:t>0.9631</a:t>
                      </a:r>
                    </a:p>
                  </a:txBody>
                  <a:tcPr/>
                </a:tc>
                <a:tc>
                  <a:txBody>
                    <a:bodyPr/>
                    <a:lstStyle/>
                    <a:p>
                      <a:r>
                        <a:rPr lang="en-US" sz="1400" dirty="0"/>
                        <a:t>0.7296</a:t>
                      </a:r>
                    </a:p>
                  </a:txBody>
                  <a:tcPr/>
                </a:tc>
                <a:tc>
                  <a:txBody>
                    <a:bodyPr/>
                    <a:lstStyle/>
                    <a:p>
                      <a:r>
                        <a:rPr lang="en-US" sz="1400" dirty="0"/>
                        <a:t>53</a:t>
                      </a:r>
                    </a:p>
                  </a:txBody>
                  <a:tcPr/>
                </a:tc>
                <a:tc>
                  <a:txBody>
                    <a:bodyPr/>
                    <a:lstStyle/>
                    <a:p>
                      <a:r>
                        <a:rPr lang="en-US" sz="1400" dirty="0"/>
                        <a:t>0.8256</a:t>
                      </a:r>
                    </a:p>
                  </a:txBody>
                  <a:tcPr/>
                </a:tc>
                <a:extLst>
                  <a:ext uri="{0D108BD9-81ED-4DB2-BD59-A6C34878D82A}">
                    <a16:rowId xmlns:a16="http://schemas.microsoft.com/office/drawing/2014/main" val="3493911351"/>
                  </a:ext>
                </a:extLst>
              </a:tr>
            </a:tbl>
          </a:graphicData>
        </a:graphic>
      </p:graphicFrame>
      <p:sp>
        <p:nvSpPr>
          <p:cNvPr id="3" name="TextBox 2">
            <a:extLst>
              <a:ext uri="{FF2B5EF4-FFF2-40B4-BE49-F238E27FC236}">
                <a16:creationId xmlns:a16="http://schemas.microsoft.com/office/drawing/2014/main" id="{FDE3E109-1A9C-1441-B089-00E63955FD8B}"/>
              </a:ext>
            </a:extLst>
          </p:cNvPr>
          <p:cNvSpPr txBox="1"/>
          <p:nvPr/>
        </p:nvSpPr>
        <p:spPr>
          <a:xfrm>
            <a:off x="2420471" y="5658522"/>
            <a:ext cx="7722755" cy="646331"/>
          </a:xfrm>
          <a:prstGeom prst="rect">
            <a:avLst/>
          </a:prstGeom>
          <a:noFill/>
        </p:spPr>
        <p:txBody>
          <a:bodyPr wrap="none" rtlCol="0">
            <a:spAutoFit/>
          </a:bodyPr>
          <a:lstStyle/>
          <a:p>
            <a:pPr marL="285750" indent="-285750">
              <a:buFont typeface="Arial" panose="020B0604020202020204" pitchFamily="34" charset="0"/>
              <a:buChar char="•"/>
            </a:pPr>
            <a:r>
              <a:rPr lang="en-GB" dirty="0"/>
              <a:t>Tried decay and 0.2 dropout, over-fitting is worse, results worse</a:t>
            </a:r>
          </a:p>
          <a:p>
            <a:pPr marL="285750" indent="-285750">
              <a:buFont typeface="Arial" panose="020B0604020202020204" pitchFamily="34" charset="0"/>
              <a:buChar char="•"/>
            </a:pPr>
            <a:r>
              <a:rPr lang="en-GB" dirty="0"/>
              <a:t>Tried dropout after embedding and as a separate layer after LSTM, no change</a:t>
            </a:r>
          </a:p>
        </p:txBody>
      </p:sp>
      <p:sp>
        <p:nvSpPr>
          <p:cNvPr id="5" name="TextBox 4">
            <a:extLst>
              <a:ext uri="{FF2B5EF4-FFF2-40B4-BE49-F238E27FC236}">
                <a16:creationId xmlns:a16="http://schemas.microsoft.com/office/drawing/2014/main" id="{DE58D8F6-C2A7-644A-A8F1-318263279BC5}"/>
              </a:ext>
            </a:extLst>
          </p:cNvPr>
          <p:cNvSpPr txBox="1"/>
          <p:nvPr/>
        </p:nvSpPr>
        <p:spPr>
          <a:xfrm>
            <a:off x="202128" y="2415717"/>
            <a:ext cx="636072" cy="369332"/>
          </a:xfrm>
          <a:prstGeom prst="rect">
            <a:avLst/>
          </a:prstGeom>
          <a:noFill/>
        </p:spPr>
        <p:txBody>
          <a:bodyPr wrap="none" rtlCol="0">
            <a:spAutoFit/>
          </a:bodyPr>
          <a:lstStyle/>
          <a:p>
            <a:r>
              <a:rPr lang="en-GB" dirty="0"/>
              <a:t>BEST</a:t>
            </a:r>
          </a:p>
        </p:txBody>
      </p:sp>
    </p:spTree>
    <p:extLst>
      <p:ext uri="{BB962C8B-B14F-4D97-AF65-F5344CB8AC3E}">
        <p14:creationId xmlns:p14="http://schemas.microsoft.com/office/powerpoint/2010/main" val="101970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BF67-D7E9-014F-AB29-AA70CA1C577D}"/>
              </a:ext>
            </a:extLst>
          </p:cNvPr>
          <p:cNvSpPr>
            <a:spLocks noGrp="1"/>
          </p:cNvSpPr>
          <p:nvPr>
            <p:ph type="title"/>
          </p:nvPr>
        </p:nvSpPr>
        <p:spPr/>
        <p:txBody>
          <a:bodyPr/>
          <a:lstStyle/>
          <a:p>
            <a:r>
              <a:rPr lang="en-GB" dirty="0"/>
              <a:t>Twitter_big dataset</a:t>
            </a:r>
          </a:p>
        </p:txBody>
      </p:sp>
      <p:sp>
        <p:nvSpPr>
          <p:cNvPr id="3" name="Content Placeholder 2">
            <a:extLst>
              <a:ext uri="{FF2B5EF4-FFF2-40B4-BE49-F238E27FC236}">
                <a16:creationId xmlns:a16="http://schemas.microsoft.com/office/drawing/2014/main" id="{F4634BF2-FAD1-2141-9DA3-F99093A48F57}"/>
              </a:ext>
            </a:extLst>
          </p:cNvPr>
          <p:cNvSpPr>
            <a:spLocks noGrp="1"/>
          </p:cNvSpPr>
          <p:nvPr>
            <p:ph idx="1"/>
          </p:nvPr>
        </p:nvSpPr>
        <p:spPr>
          <a:xfrm>
            <a:off x="838200" y="1825625"/>
            <a:ext cx="10515600" cy="3886686"/>
          </a:xfrm>
        </p:spPr>
        <p:txBody>
          <a:bodyPr>
            <a:normAutofit fontScale="92500" lnSpcReduction="10000"/>
          </a:bodyPr>
          <a:lstStyle/>
          <a:p>
            <a:r>
              <a:rPr lang="en-GB" dirty="0"/>
              <a:t>16049 tweets, only ids provided. Used Twitter API to get text</a:t>
            </a:r>
          </a:p>
          <a:p>
            <a:r>
              <a:rPr lang="en-GB" dirty="0"/>
              <a:t>Labelled as sexism, racism, or none</a:t>
            </a:r>
          </a:p>
          <a:p>
            <a:r>
              <a:rPr lang="en-GB" dirty="0"/>
              <a:t>For binary task, I classed positive as racism OR sexism</a:t>
            </a:r>
          </a:p>
          <a:p>
            <a:r>
              <a:rPr lang="en-GB" dirty="0"/>
              <a:t>5044 (31.4%) positive examples, 11006 negative</a:t>
            </a:r>
          </a:p>
          <a:p>
            <a:r>
              <a:rPr lang="en-GB" dirty="0"/>
              <a:t>Used by </a:t>
            </a:r>
            <a:r>
              <a:rPr lang="en-GB" dirty="0" err="1"/>
              <a:t>Badjatiya</a:t>
            </a:r>
            <a:r>
              <a:rPr lang="en-GB" dirty="0"/>
              <a:t> et al. Achieved 0.930 F1 </a:t>
            </a:r>
          </a:p>
          <a:p>
            <a:r>
              <a:rPr lang="en-GB" dirty="0"/>
              <a:t>2251 tweets contain a URL</a:t>
            </a:r>
          </a:p>
          <a:p>
            <a:r>
              <a:rPr lang="en-GB" dirty="0"/>
              <a:t>Average tweets length is 28.1 words long</a:t>
            </a:r>
          </a:p>
          <a:p>
            <a:r>
              <a:rPr lang="en-GB" dirty="0"/>
              <a:t>After removing glove hits, 15766 examples, 1932 (12.3%) racist, 3109 (19.7%) sexist</a:t>
            </a:r>
          </a:p>
          <a:p>
            <a:pPr marL="0" indent="0">
              <a:buNone/>
            </a:pPr>
            <a:endParaRPr lang="en-GB" dirty="0"/>
          </a:p>
          <a:p>
            <a:endParaRPr lang="en-GB" dirty="0"/>
          </a:p>
        </p:txBody>
      </p:sp>
    </p:spTree>
    <p:extLst>
      <p:ext uri="{BB962C8B-B14F-4D97-AF65-F5344CB8AC3E}">
        <p14:creationId xmlns:p14="http://schemas.microsoft.com/office/powerpoint/2010/main" val="2996468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90B-EC00-FE48-9F2A-E9A64BDF9C41}"/>
              </a:ext>
            </a:extLst>
          </p:cNvPr>
          <p:cNvSpPr>
            <a:spLocks noGrp="1"/>
          </p:cNvSpPr>
          <p:nvPr>
            <p:ph type="title"/>
          </p:nvPr>
        </p:nvSpPr>
        <p:spPr/>
        <p:txBody>
          <a:bodyPr/>
          <a:lstStyle/>
          <a:p>
            <a:r>
              <a:rPr lang="en-GB" dirty="0"/>
              <a:t>DL Results (4) – New architectures</a:t>
            </a:r>
          </a:p>
        </p:txBody>
      </p:sp>
      <p:graphicFrame>
        <p:nvGraphicFramePr>
          <p:cNvPr id="4" name="Table 3">
            <a:extLst>
              <a:ext uri="{FF2B5EF4-FFF2-40B4-BE49-F238E27FC236}">
                <a16:creationId xmlns:a16="http://schemas.microsoft.com/office/drawing/2014/main" id="{692943A5-2756-8045-BB44-7B2C4E4596CA}"/>
              </a:ext>
            </a:extLst>
          </p:cNvPr>
          <p:cNvGraphicFramePr>
            <a:graphicFrameLocks noGrp="1"/>
          </p:cNvGraphicFramePr>
          <p:nvPr>
            <p:extLst>
              <p:ext uri="{D42A27DB-BD31-4B8C-83A1-F6EECF244321}">
                <p14:modId xmlns:p14="http://schemas.microsoft.com/office/powerpoint/2010/main" val="3537332854"/>
              </p:ext>
            </p:extLst>
          </p:nvPr>
        </p:nvGraphicFramePr>
        <p:xfrm>
          <a:off x="838200" y="1690688"/>
          <a:ext cx="9392321" cy="244348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093517784"/>
                    </a:ext>
                  </a:extLst>
                </a:gridCol>
                <a:gridCol w="2815922">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BI-LSTM</a:t>
                      </a:r>
                    </a:p>
                  </a:txBody>
                  <a:tcPr/>
                </a:tc>
                <a:tc>
                  <a:txBody>
                    <a:bodyPr/>
                    <a:lstStyle/>
                    <a:p>
                      <a:r>
                        <a:rPr lang="en-US" sz="1400" b="0" dirty="0">
                          <a:solidFill>
                            <a:schemeClr val="tx1"/>
                          </a:solidFill>
                        </a:rPr>
                        <a:t>Bidirectional LSTM (50)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0.9116</a:t>
                      </a:r>
                    </a:p>
                  </a:txBody>
                  <a:tcPr/>
                </a:tc>
                <a:tc>
                  <a:txBody>
                    <a:bodyPr/>
                    <a:lstStyle/>
                    <a:p>
                      <a:r>
                        <a:rPr lang="en-US" sz="1400" dirty="0"/>
                        <a:t>0.7342</a:t>
                      </a:r>
                    </a:p>
                  </a:txBody>
                  <a:tcPr/>
                </a:tc>
                <a:tc>
                  <a:txBody>
                    <a:bodyPr/>
                    <a:lstStyle/>
                    <a:p>
                      <a:r>
                        <a:rPr lang="en-US" sz="1400" dirty="0"/>
                        <a:t>36</a:t>
                      </a:r>
                    </a:p>
                  </a:txBody>
                  <a:tcPr/>
                </a:tc>
                <a:tc>
                  <a:txBody>
                    <a:bodyPr/>
                    <a:lstStyle/>
                    <a:p>
                      <a:r>
                        <a:rPr lang="en-US" sz="1400" dirty="0"/>
                        <a:t>0.8339</a:t>
                      </a:r>
                    </a:p>
                  </a:txBody>
                  <a:tcPr/>
                </a:tc>
                <a:extLst>
                  <a:ext uri="{0D108BD9-81ED-4DB2-BD59-A6C34878D82A}">
                    <a16:rowId xmlns:a16="http://schemas.microsoft.com/office/drawing/2014/main" val="820049494"/>
                  </a:ext>
                </a:extLst>
              </a:tr>
              <a:tr h="370840">
                <a:tc>
                  <a:txBody>
                    <a:bodyPr/>
                    <a:lstStyle/>
                    <a:p>
                      <a:r>
                        <a:rPr lang="en-US" sz="1400" b="0" dirty="0" err="1">
                          <a:solidFill>
                            <a:schemeClr val="tx1"/>
                          </a:solidFill>
                        </a:rPr>
                        <a:t>MultiCNN</a:t>
                      </a:r>
                      <a:endParaRPr lang="en-US" sz="1400" b="0" dirty="0">
                        <a:solidFill>
                          <a:schemeClr val="tx1"/>
                        </a:solidFill>
                      </a:endParaRP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30</a:t>
                      </a:r>
                    </a:p>
                  </a:txBody>
                  <a:tcPr/>
                </a:tc>
                <a:tc>
                  <a:txBody>
                    <a:bodyPr/>
                    <a:lstStyle/>
                    <a:p>
                      <a:r>
                        <a:rPr lang="en-US" sz="1400" dirty="0"/>
                        <a:t>0.9716</a:t>
                      </a:r>
                    </a:p>
                  </a:txBody>
                  <a:tcPr/>
                </a:tc>
                <a:tc>
                  <a:txBody>
                    <a:bodyPr/>
                    <a:lstStyle/>
                    <a:p>
                      <a:r>
                        <a:rPr lang="en-US" sz="1400" dirty="0"/>
                        <a:t>0.7430</a:t>
                      </a:r>
                    </a:p>
                  </a:txBody>
                  <a:tcPr/>
                </a:tc>
                <a:tc>
                  <a:txBody>
                    <a:bodyPr/>
                    <a:lstStyle/>
                    <a:p>
                      <a:r>
                        <a:rPr lang="en-US" sz="1400" dirty="0"/>
                        <a:t>2</a:t>
                      </a:r>
                    </a:p>
                  </a:txBody>
                  <a:tcPr/>
                </a:tc>
                <a:tc>
                  <a:txBody>
                    <a:bodyPr/>
                    <a:lstStyle/>
                    <a:p>
                      <a:r>
                        <a:rPr lang="en-US" sz="1400" dirty="0"/>
                        <a:t>0.8079</a:t>
                      </a:r>
                    </a:p>
                  </a:txBody>
                  <a:tcPr/>
                </a:tc>
                <a:extLst>
                  <a:ext uri="{0D108BD9-81ED-4DB2-BD59-A6C34878D82A}">
                    <a16:rowId xmlns:a16="http://schemas.microsoft.com/office/drawing/2014/main" val="1234033397"/>
                  </a:ext>
                </a:extLst>
              </a:tr>
              <a:tr h="370840">
                <a:tc>
                  <a:txBody>
                    <a:bodyPr/>
                    <a:lstStyle/>
                    <a:p>
                      <a:r>
                        <a:rPr lang="en-US" sz="1400" b="0" dirty="0" err="1">
                          <a:solidFill>
                            <a:schemeClr val="tx1"/>
                          </a:solidFill>
                        </a:rPr>
                        <a:t>MultiCNN</a:t>
                      </a:r>
                      <a:r>
                        <a:rPr lang="en-US" sz="1400" b="0" dirty="0">
                          <a:solidFill>
                            <a:schemeClr val="tx1"/>
                          </a:solidFill>
                        </a:rPr>
                        <a:t>-Glove</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50</a:t>
                      </a:r>
                    </a:p>
                  </a:txBody>
                  <a:tcPr/>
                </a:tc>
                <a:tc>
                  <a:txBody>
                    <a:bodyPr/>
                    <a:lstStyle/>
                    <a:p>
                      <a:r>
                        <a:rPr lang="en-US" sz="1400" dirty="0"/>
                        <a:t>0.9724</a:t>
                      </a:r>
                    </a:p>
                  </a:txBody>
                  <a:tcPr/>
                </a:tc>
                <a:tc>
                  <a:txBody>
                    <a:bodyPr/>
                    <a:lstStyle/>
                    <a:p>
                      <a:r>
                        <a:rPr lang="en-US" sz="1400" dirty="0"/>
                        <a:t>0.7070</a:t>
                      </a:r>
                    </a:p>
                  </a:txBody>
                  <a:tcPr/>
                </a:tc>
                <a:tc>
                  <a:txBody>
                    <a:bodyPr/>
                    <a:lstStyle/>
                    <a:p>
                      <a:r>
                        <a:rPr lang="en-US" sz="1400" dirty="0"/>
                        <a:t>5</a:t>
                      </a:r>
                    </a:p>
                  </a:txBody>
                  <a:tcPr/>
                </a:tc>
                <a:tc>
                  <a:txBody>
                    <a:bodyPr/>
                    <a:lstStyle/>
                    <a:p>
                      <a:r>
                        <a:rPr lang="en-US" sz="1400" dirty="0"/>
                        <a:t>0.8022</a:t>
                      </a:r>
                    </a:p>
                  </a:txBody>
                  <a:tcPr/>
                </a:tc>
                <a:extLst>
                  <a:ext uri="{0D108BD9-81ED-4DB2-BD59-A6C34878D82A}">
                    <a16:rowId xmlns:a16="http://schemas.microsoft.com/office/drawing/2014/main" val="1909316437"/>
                  </a:ext>
                </a:extLst>
              </a:tr>
              <a:tr h="370840">
                <a:tc>
                  <a:txBody>
                    <a:bodyPr/>
                    <a:lstStyle/>
                    <a:p>
                      <a:r>
                        <a:rPr lang="en-US" sz="1400" b="0" dirty="0" err="1">
                          <a:solidFill>
                            <a:schemeClr val="tx1"/>
                          </a:solidFill>
                        </a:rPr>
                        <a:t>GloVeTune</a:t>
                      </a:r>
                      <a:endParaRPr lang="en-US" sz="1400" b="0" dirty="0">
                        <a:solidFill>
                          <a:schemeClr val="tx1"/>
                        </a:solidFill>
                      </a:endParaRP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0.9951</a:t>
                      </a:r>
                    </a:p>
                  </a:txBody>
                  <a:tcPr/>
                </a:tc>
                <a:tc>
                  <a:txBody>
                    <a:bodyPr/>
                    <a:lstStyle/>
                    <a:p>
                      <a:r>
                        <a:rPr lang="en-US" sz="1400" dirty="0"/>
                        <a:t>0.7515</a:t>
                      </a:r>
                    </a:p>
                  </a:txBody>
                  <a:tcPr/>
                </a:tc>
                <a:tc>
                  <a:txBody>
                    <a:bodyPr/>
                    <a:lstStyle/>
                    <a:p>
                      <a:r>
                        <a:rPr lang="en-US" sz="1400" dirty="0"/>
                        <a:t>5</a:t>
                      </a:r>
                    </a:p>
                  </a:txBody>
                  <a:tcPr/>
                </a:tc>
                <a:tc>
                  <a:txBody>
                    <a:bodyPr/>
                    <a:lstStyle/>
                    <a:p>
                      <a:r>
                        <a:rPr lang="en-US" sz="1400" dirty="0"/>
                        <a:t>0.8193</a:t>
                      </a:r>
                    </a:p>
                  </a:txBody>
                  <a:tcPr/>
                </a:tc>
                <a:extLst>
                  <a:ext uri="{0D108BD9-81ED-4DB2-BD59-A6C34878D82A}">
                    <a16:rowId xmlns:a16="http://schemas.microsoft.com/office/drawing/2014/main" val="1759859756"/>
                  </a:ext>
                </a:extLst>
              </a:tr>
            </a:tbl>
          </a:graphicData>
        </a:graphic>
      </p:graphicFrame>
    </p:spTree>
    <p:extLst>
      <p:ext uri="{BB962C8B-B14F-4D97-AF65-F5344CB8AC3E}">
        <p14:creationId xmlns:p14="http://schemas.microsoft.com/office/powerpoint/2010/main" val="24722172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201F-FFF2-A34E-A200-561BA31B6D8C}"/>
              </a:ext>
            </a:extLst>
          </p:cNvPr>
          <p:cNvSpPr>
            <a:spLocks noGrp="1"/>
          </p:cNvSpPr>
          <p:nvPr>
            <p:ph type="title"/>
          </p:nvPr>
        </p:nvSpPr>
        <p:spPr/>
        <p:txBody>
          <a:bodyPr/>
          <a:lstStyle/>
          <a:p>
            <a:r>
              <a:rPr lang="en-GB" dirty="0"/>
              <a:t>DL Results (5) – </a:t>
            </a:r>
            <a:r>
              <a:rPr lang="en-GB" dirty="0" err="1"/>
              <a:t>ELMo</a:t>
            </a:r>
            <a:r>
              <a:rPr lang="en-GB" dirty="0"/>
              <a:t> Inputs</a:t>
            </a:r>
          </a:p>
        </p:txBody>
      </p:sp>
      <p:graphicFrame>
        <p:nvGraphicFramePr>
          <p:cNvPr id="4" name="Table 3">
            <a:extLst>
              <a:ext uri="{FF2B5EF4-FFF2-40B4-BE49-F238E27FC236}">
                <a16:creationId xmlns:a16="http://schemas.microsoft.com/office/drawing/2014/main" id="{E459AD9B-BB48-164C-8EDA-2E1A9531E8CC}"/>
              </a:ext>
            </a:extLst>
          </p:cNvPr>
          <p:cNvGraphicFramePr>
            <a:graphicFrameLocks noGrp="1"/>
          </p:cNvGraphicFramePr>
          <p:nvPr>
            <p:extLst>
              <p:ext uri="{D42A27DB-BD31-4B8C-83A1-F6EECF244321}">
                <p14:modId xmlns:p14="http://schemas.microsoft.com/office/powerpoint/2010/main" val="3710255771"/>
              </p:ext>
            </p:extLst>
          </p:nvPr>
        </p:nvGraphicFramePr>
        <p:xfrm>
          <a:off x="644562" y="1690688"/>
          <a:ext cx="10123842" cy="2890520"/>
        </p:xfrm>
        <a:graphic>
          <a:graphicData uri="http://schemas.openxmlformats.org/drawingml/2006/table">
            <a:tbl>
              <a:tblPr firstRow="1" bandRow="1">
                <a:tableStyleId>{5C22544A-7EE6-4342-B048-85BDC9FD1C3A}</a:tableStyleId>
              </a:tblPr>
              <a:tblGrid>
                <a:gridCol w="2034092">
                  <a:extLst>
                    <a:ext uri="{9D8B030D-6E8A-4147-A177-3AD203B41FA5}">
                      <a16:colId xmlns:a16="http://schemas.microsoft.com/office/drawing/2014/main" val="1093517784"/>
                    </a:ext>
                  </a:extLst>
                </a:gridCol>
                <a:gridCol w="817581">
                  <a:extLst>
                    <a:ext uri="{9D8B030D-6E8A-4147-A177-3AD203B41FA5}">
                      <a16:colId xmlns:a16="http://schemas.microsoft.com/office/drawing/2014/main" val="3295928468"/>
                    </a:ext>
                  </a:extLst>
                </a:gridCol>
                <a:gridCol w="2409713">
                  <a:extLst>
                    <a:ext uri="{9D8B030D-6E8A-4147-A177-3AD203B41FA5}">
                      <a16:colId xmlns:a16="http://schemas.microsoft.com/office/drawing/2014/main" val="3639611985"/>
                    </a:ext>
                  </a:extLst>
                </a:gridCol>
                <a:gridCol w="940560">
                  <a:extLst>
                    <a:ext uri="{9D8B030D-6E8A-4147-A177-3AD203B41FA5}">
                      <a16:colId xmlns:a16="http://schemas.microsoft.com/office/drawing/2014/main" val="1087087543"/>
                    </a:ext>
                  </a:extLst>
                </a:gridCol>
                <a:gridCol w="877482">
                  <a:extLst>
                    <a:ext uri="{9D8B030D-6E8A-4147-A177-3AD203B41FA5}">
                      <a16:colId xmlns:a16="http://schemas.microsoft.com/office/drawing/2014/main" val="3726386367"/>
                    </a:ext>
                  </a:extLst>
                </a:gridCol>
                <a:gridCol w="860612">
                  <a:extLst>
                    <a:ext uri="{9D8B030D-6E8A-4147-A177-3AD203B41FA5}">
                      <a16:colId xmlns:a16="http://schemas.microsoft.com/office/drawing/2014/main" val="482520614"/>
                    </a:ext>
                  </a:extLst>
                </a:gridCol>
                <a:gridCol w="1110764">
                  <a:extLst>
                    <a:ext uri="{9D8B030D-6E8A-4147-A177-3AD203B41FA5}">
                      <a16:colId xmlns:a16="http://schemas.microsoft.com/office/drawing/2014/main" val="2248295865"/>
                    </a:ext>
                  </a:extLst>
                </a:gridCol>
                <a:gridCol w="1073038">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Elmo-Dense</a:t>
                      </a:r>
                    </a:p>
                  </a:txBody>
                  <a:tcPr/>
                </a:tc>
                <a:tc>
                  <a:txBody>
                    <a:bodyPr/>
                    <a:lstStyle/>
                    <a:p>
                      <a:r>
                        <a:rPr lang="en-US" sz="1400" b="0" dirty="0">
                          <a:solidFill>
                            <a:schemeClr val="tx1"/>
                          </a:solidFill>
                        </a:rPr>
                        <a:t>8412</a:t>
                      </a:r>
                    </a:p>
                  </a:txBody>
                  <a:tcPr/>
                </a:tc>
                <a:tc>
                  <a:txBody>
                    <a:bodyPr/>
                    <a:lstStyle/>
                    <a:p>
                      <a:r>
                        <a:rPr lang="en-US" sz="1400" b="0" dirty="0">
                          <a:solidFill>
                            <a:schemeClr val="tx1"/>
                          </a:solidFill>
                        </a:rPr>
                        <a:t>Dense (256)</a:t>
                      </a:r>
                    </a:p>
                  </a:txBody>
                  <a:tcPr/>
                </a:tc>
                <a:tc>
                  <a:txBody>
                    <a:bodyPr/>
                    <a:lstStyle/>
                    <a:p>
                      <a:r>
                        <a:rPr lang="en-US" sz="1400" b="0" dirty="0">
                          <a:solidFill>
                            <a:schemeClr val="tx1"/>
                          </a:solidFill>
                        </a:rPr>
                        <a:t>10</a:t>
                      </a:r>
                    </a:p>
                  </a:txBody>
                  <a:tcPr/>
                </a:tc>
                <a:tc>
                  <a:txBody>
                    <a:bodyPr/>
                    <a:lstStyle/>
                    <a:p>
                      <a:r>
                        <a:rPr lang="en-US" sz="1400" dirty="0"/>
                        <a:t>0.9127</a:t>
                      </a:r>
                    </a:p>
                  </a:txBody>
                  <a:tcPr/>
                </a:tc>
                <a:tc>
                  <a:txBody>
                    <a:bodyPr/>
                    <a:lstStyle/>
                    <a:p>
                      <a:r>
                        <a:rPr lang="en-US" sz="1400" dirty="0"/>
                        <a:t>0.6992</a:t>
                      </a:r>
                    </a:p>
                  </a:txBody>
                  <a:tcPr/>
                </a:tc>
                <a:tc>
                  <a:txBody>
                    <a:bodyPr/>
                    <a:lstStyle/>
                    <a:p>
                      <a:r>
                        <a:rPr lang="en-US" sz="1400" dirty="0"/>
                        <a:t>5</a:t>
                      </a:r>
                    </a:p>
                  </a:txBody>
                  <a:tcPr/>
                </a:tc>
                <a:tc>
                  <a:txBody>
                    <a:bodyPr/>
                    <a:lstStyle/>
                    <a:p>
                      <a:r>
                        <a:rPr lang="en-US" sz="1400" dirty="0"/>
                        <a:t>0.8029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Elmo-LSTM256</a:t>
                      </a:r>
                    </a:p>
                  </a:txBody>
                  <a:tcPr/>
                </a:tc>
                <a:tc>
                  <a:txBody>
                    <a:bodyPr/>
                    <a:lstStyle/>
                    <a:p>
                      <a:r>
                        <a:rPr lang="en-US" sz="1400" b="0" dirty="0">
                          <a:solidFill>
                            <a:schemeClr val="tx1"/>
                          </a:solidFill>
                        </a:rPr>
                        <a:t>8456</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2</a:t>
                      </a:r>
                    </a:p>
                  </a:txBody>
                  <a:tcPr/>
                </a:tc>
                <a:tc>
                  <a:txBody>
                    <a:bodyPr/>
                    <a:lstStyle/>
                    <a:p>
                      <a:r>
                        <a:rPr lang="en-US" sz="1400" dirty="0"/>
                        <a:t>0.7971</a:t>
                      </a:r>
                    </a:p>
                  </a:txBody>
                  <a:tcPr/>
                </a:tc>
                <a:tc>
                  <a:txBody>
                    <a:bodyPr/>
                    <a:lstStyle/>
                    <a:p>
                      <a:r>
                        <a:rPr lang="en-US" sz="1400" dirty="0"/>
                        <a:t>0.6910</a:t>
                      </a:r>
                    </a:p>
                  </a:txBody>
                  <a:tcPr/>
                </a:tc>
                <a:tc>
                  <a:txBody>
                    <a:bodyPr/>
                    <a:lstStyle/>
                    <a:p>
                      <a:r>
                        <a:rPr lang="en-US" sz="1400" dirty="0"/>
                        <a:t>2</a:t>
                      </a:r>
                    </a:p>
                  </a:txBody>
                  <a:tcPr/>
                </a:tc>
                <a:tc>
                  <a:txBody>
                    <a:bodyPr/>
                    <a:lstStyle/>
                    <a:p>
                      <a:r>
                        <a:rPr lang="en-US" sz="1400" dirty="0"/>
                        <a:t>0.7953</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Elmo-LSTM256</a:t>
                      </a:r>
                    </a:p>
                  </a:txBody>
                  <a:tcPr/>
                </a:tc>
                <a:tc>
                  <a:txBody>
                    <a:bodyPr/>
                    <a:lstStyle/>
                    <a:p>
                      <a:r>
                        <a:rPr lang="en-US" sz="1400" b="0" dirty="0">
                          <a:solidFill>
                            <a:schemeClr val="tx1"/>
                          </a:solidFill>
                        </a:rPr>
                        <a:t>8543</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10</a:t>
                      </a:r>
                    </a:p>
                  </a:txBody>
                  <a:tcPr/>
                </a:tc>
                <a:tc>
                  <a:txBody>
                    <a:bodyPr/>
                    <a:lstStyle/>
                    <a:p>
                      <a:r>
                        <a:rPr lang="en-US" sz="1400" dirty="0"/>
                        <a:t>0.8668</a:t>
                      </a:r>
                    </a:p>
                  </a:txBody>
                  <a:tcPr/>
                </a:tc>
                <a:tc>
                  <a:txBody>
                    <a:bodyPr/>
                    <a:lstStyle/>
                    <a:p>
                      <a:r>
                        <a:rPr lang="en-US" sz="1400" dirty="0"/>
                        <a:t>0.7151</a:t>
                      </a:r>
                    </a:p>
                  </a:txBody>
                  <a:tcPr/>
                </a:tc>
                <a:tc>
                  <a:txBody>
                    <a:bodyPr/>
                    <a:lstStyle/>
                    <a:p>
                      <a:r>
                        <a:rPr lang="en-US" sz="1400" dirty="0"/>
                        <a:t>10</a:t>
                      </a:r>
                    </a:p>
                  </a:txBody>
                  <a:tcPr/>
                </a:tc>
                <a:tc>
                  <a:txBody>
                    <a:bodyPr/>
                    <a:lstStyle/>
                    <a:p>
                      <a:r>
                        <a:rPr lang="en-US" sz="1400"/>
                        <a:t>0.8249</a:t>
                      </a:r>
                      <a:endParaRPr lang="en-US" sz="1400" dirty="0"/>
                    </a:p>
                  </a:txBody>
                  <a:tcPr/>
                </a:tc>
                <a:extLst>
                  <a:ext uri="{0D108BD9-81ED-4DB2-BD59-A6C34878D82A}">
                    <a16:rowId xmlns:a16="http://schemas.microsoft.com/office/drawing/2014/main" val="334777043"/>
                  </a:ext>
                </a:extLst>
              </a:tr>
              <a:tr h="370840">
                <a:tc>
                  <a:txBody>
                    <a:bodyPr/>
                    <a:lstStyle/>
                    <a:p>
                      <a:r>
                        <a:rPr lang="en-US" sz="1400" b="0" dirty="0">
                          <a:solidFill>
                            <a:schemeClr val="tx1"/>
                          </a:solidFill>
                        </a:rPr>
                        <a:t>Elmo-LSTM512</a:t>
                      </a:r>
                    </a:p>
                  </a:txBody>
                  <a:tcPr/>
                </a:tc>
                <a:tc>
                  <a:txBody>
                    <a:bodyPr/>
                    <a:lstStyle/>
                    <a:p>
                      <a:r>
                        <a:rPr lang="en-US" sz="1400" b="0">
                          <a:solidFill>
                            <a:schemeClr val="tx1"/>
                          </a:solidFill>
                        </a:rPr>
                        <a:t>8544</a:t>
                      </a:r>
                      <a:endParaRPr lang="en-US" sz="1400" b="0" dirty="0">
                        <a:solidFill>
                          <a:schemeClr val="tx1"/>
                        </a:solidFill>
                      </a:endParaRP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0.8687</a:t>
                      </a:r>
                    </a:p>
                  </a:txBody>
                  <a:tcPr/>
                </a:tc>
                <a:tc>
                  <a:txBody>
                    <a:bodyPr/>
                    <a:lstStyle/>
                    <a:p>
                      <a:r>
                        <a:rPr lang="en-US" sz="1400" dirty="0"/>
                        <a:t>0.7034</a:t>
                      </a:r>
                    </a:p>
                  </a:txBody>
                  <a:tcPr/>
                </a:tc>
                <a:tc>
                  <a:txBody>
                    <a:bodyPr/>
                    <a:lstStyle/>
                    <a:p>
                      <a:r>
                        <a:rPr lang="en-US" sz="1400" dirty="0"/>
                        <a:t>10</a:t>
                      </a:r>
                    </a:p>
                  </a:txBody>
                  <a:tcPr/>
                </a:tc>
                <a:tc>
                  <a:txBody>
                    <a:bodyPr/>
                    <a:lstStyle/>
                    <a:p>
                      <a:r>
                        <a:rPr lang="en-US" sz="1400" dirty="0"/>
                        <a:t>0.8224</a:t>
                      </a:r>
                    </a:p>
                  </a:txBody>
                  <a:tcPr/>
                </a:tc>
                <a:extLst>
                  <a:ext uri="{0D108BD9-81ED-4DB2-BD59-A6C34878D82A}">
                    <a16:rowId xmlns:a16="http://schemas.microsoft.com/office/drawing/2014/main" val="3636080829"/>
                  </a:ext>
                </a:extLst>
              </a:tr>
              <a:tr h="370840">
                <a:tc>
                  <a:txBody>
                    <a:bodyPr/>
                    <a:lstStyle/>
                    <a:p>
                      <a:r>
                        <a:rPr lang="en-US" sz="1400" b="0" dirty="0">
                          <a:solidFill>
                            <a:schemeClr val="tx1"/>
                          </a:solidFill>
                        </a:rPr>
                        <a:t>Elmo-BI-LSTM256</a:t>
                      </a:r>
                    </a:p>
                  </a:txBody>
                  <a:tcPr/>
                </a:tc>
                <a:tc>
                  <a:txBody>
                    <a:bodyPr/>
                    <a:lstStyle/>
                    <a:p>
                      <a:r>
                        <a:rPr lang="en-US" sz="1400" b="0" dirty="0">
                          <a:solidFill>
                            <a:schemeClr val="tx1"/>
                          </a:solidFill>
                        </a:rPr>
                        <a:t>8542</a:t>
                      </a:r>
                    </a:p>
                  </a:txBody>
                  <a:tcPr/>
                </a:tc>
                <a:tc>
                  <a:txBody>
                    <a:bodyPr/>
                    <a:lstStyle/>
                    <a:p>
                      <a:r>
                        <a:rPr lang="en-US" sz="1400" b="0" dirty="0">
                          <a:solidFill>
                            <a:schemeClr val="tx1"/>
                          </a:solidFill>
                        </a:rPr>
                        <a:t>Bidirectional LSTM (256)</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0.9074</a:t>
                      </a:r>
                    </a:p>
                  </a:txBody>
                  <a:tcPr/>
                </a:tc>
                <a:tc>
                  <a:txBody>
                    <a:bodyPr/>
                    <a:lstStyle/>
                    <a:p>
                      <a:r>
                        <a:rPr lang="en-US" sz="1400" dirty="0"/>
                        <a:t>0.7082</a:t>
                      </a:r>
                    </a:p>
                  </a:txBody>
                  <a:tcPr/>
                </a:tc>
                <a:tc>
                  <a:txBody>
                    <a:bodyPr/>
                    <a:lstStyle/>
                    <a:p>
                      <a:r>
                        <a:rPr lang="en-US" sz="1400" dirty="0"/>
                        <a:t>6</a:t>
                      </a:r>
                    </a:p>
                  </a:txBody>
                  <a:tcPr/>
                </a:tc>
                <a:tc>
                  <a:txBody>
                    <a:bodyPr/>
                    <a:lstStyle/>
                    <a:p>
                      <a:r>
                        <a:rPr lang="en-US" sz="1400" dirty="0"/>
                        <a:t>0.8166</a:t>
                      </a:r>
                    </a:p>
                  </a:txBody>
                  <a:tcPr/>
                </a:tc>
                <a:extLst>
                  <a:ext uri="{0D108BD9-81ED-4DB2-BD59-A6C34878D82A}">
                    <a16:rowId xmlns:a16="http://schemas.microsoft.com/office/drawing/2014/main" val="2283371134"/>
                  </a:ext>
                </a:extLst>
              </a:tr>
              <a:tr h="370840">
                <a:tc>
                  <a:txBody>
                    <a:bodyPr/>
                    <a:lstStyle/>
                    <a:p>
                      <a:r>
                        <a:rPr lang="en-US" sz="1400" b="0" dirty="0">
                          <a:solidFill>
                            <a:schemeClr val="tx1"/>
                          </a:solidFill>
                        </a:rPr>
                        <a:t>Elmo-BI-LSTM512</a:t>
                      </a:r>
                    </a:p>
                  </a:txBody>
                  <a:tcPr/>
                </a:tc>
                <a:tc>
                  <a:txBody>
                    <a:bodyPr/>
                    <a:lstStyle/>
                    <a:p>
                      <a:r>
                        <a:rPr lang="en-US" sz="1400" b="0" dirty="0">
                          <a:solidFill>
                            <a:schemeClr val="tx1"/>
                          </a:solidFill>
                        </a:rPr>
                        <a:t>8541</a:t>
                      </a:r>
                    </a:p>
                  </a:txBody>
                  <a:tcPr/>
                </a:tc>
                <a:tc>
                  <a:txBody>
                    <a:bodyPr/>
                    <a:lstStyle/>
                    <a:p>
                      <a:r>
                        <a:rPr lang="en-US" sz="1400" b="0" dirty="0">
                          <a:solidFill>
                            <a:schemeClr val="tx1"/>
                          </a:solidFill>
                        </a:rPr>
                        <a:t>Bidirectional LSTM (512)</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0.9133</a:t>
                      </a:r>
                    </a:p>
                  </a:txBody>
                  <a:tcPr/>
                </a:tc>
                <a:tc>
                  <a:txBody>
                    <a:bodyPr/>
                    <a:lstStyle/>
                    <a:p>
                      <a:r>
                        <a:rPr lang="en-US" sz="1400" dirty="0"/>
                        <a:t>0.7141</a:t>
                      </a:r>
                    </a:p>
                  </a:txBody>
                  <a:tcPr/>
                </a:tc>
                <a:tc>
                  <a:txBody>
                    <a:bodyPr/>
                    <a:lstStyle/>
                    <a:p>
                      <a:r>
                        <a:rPr lang="en-US" sz="1400" dirty="0"/>
                        <a:t>8</a:t>
                      </a:r>
                    </a:p>
                  </a:txBody>
                  <a:tcPr/>
                </a:tc>
                <a:tc>
                  <a:txBody>
                    <a:bodyPr/>
                    <a:lstStyle/>
                    <a:p>
                      <a:r>
                        <a:rPr lang="en-US" sz="1400" dirty="0"/>
                        <a:t>0.8256</a:t>
                      </a:r>
                    </a:p>
                  </a:txBody>
                  <a:tcPr/>
                </a:tc>
                <a:extLst>
                  <a:ext uri="{0D108BD9-81ED-4DB2-BD59-A6C34878D82A}">
                    <a16:rowId xmlns:a16="http://schemas.microsoft.com/office/drawing/2014/main" val="1771517350"/>
                  </a:ext>
                </a:extLst>
              </a:tr>
            </a:tbl>
          </a:graphicData>
        </a:graphic>
      </p:graphicFrame>
    </p:spTree>
    <p:extLst>
      <p:ext uri="{BB962C8B-B14F-4D97-AF65-F5344CB8AC3E}">
        <p14:creationId xmlns:p14="http://schemas.microsoft.com/office/powerpoint/2010/main" val="2305067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6950-699B-DD45-9FAB-DC05F5BD0DEB}"/>
              </a:ext>
            </a:extLst>
          </p:cNvPr>
          <p:cNvSpPr>
            <a:spLocks noGrp="1"/>
          </p:cNvSpPr>
          <p:nvPr>
            <p:ph type="title"/>
          </p:nvPr>
        </p:nvSpPr>
        <p:spPr/>
        <p:txBody>
          <a:bodyPr/>
          <a:lstStyle/>
          <a:p>
            <a:r>
              <a:rPr lang="en-GB" dirty="0"/>
              <a:t>DL Results (6) – F1 as a loss function</a:t>
            </a:r>
          </a:p>
        </p:txBody>
      </p:sp>
      <p:graphicFrame>
        <p:nvGraphicFramePr>
          <p:cNvPr id="4" name="Table 3">
            <a:extLst>
              <a:ext uri="{FF2B5EF4-FFF2-40B4-BE49-F238E27FC236}">
                <a16:creationId xmlns:a16="http://schemas.microsoft.com/office/drawing/2014/main" id="{DA7B2843-619B-9F48-BD11-5F9F39D9D2B8}"/>
              </a:ext>
            </a:extLst>
          </p:cNvPr>
          <p:cNvGraphicFramePr>
            <a:graphicFrameLocks noGrp="1"/>
          </p:cNvGraphicFramePr>
          <p:nvPr>
            <p:extLst>
              <p:ext uri="{D42A27DB-BD31-4B8C-83A1-F6EECF244321}">
                <p14:modId xmlns:p14="http://schemas.microsoft.com/office/powerpoint/2010/main" val="3697902582"/>
              </p:ext>
            </p:extLst>
          </p:nvPr>
        </p:nvGraphicFramePr>
        <p:xfrm>
          <a:off x="838200" y="1690688"/>
          <a:ext cx="9392321" cy="2961640"/>
        </p:xfrm>
        <a:graphic>
          <a:graphicData uri="http://schemas.openxmlformats.org/drawingml/2006/table">
            <a:tbl>
              <a:tblPr firstRow="1" bandRow="1">
                <a:tableStyleId>{5C22544A-7EE6-4342-B048-85BDC9FD1C3A}</a:tableStyleId>
              </a:tblPr>
              <a:tblGrid>
                <a:gridCol w="1711362">
                  <a:extLst>
                    <a:ext uri="{9D8B030D-6E8A-4147-A177-3AD203B41FA5}">
                      <a16:colId xmlns:a16="http://schemas.microsoft.com/office/drawing/2014/main" val="1093517784"/>
                    </a:ext>
                  </a:extLst>
                </a:gridCol>
                <a:gridCol w="2448739">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LSTM F1 Loss</a:t>
                      </a:r>
                    </a:p>
                  </a:txBody>
                  <a:tcPr/>
                </a:tc>
                <a:tc>
                  <a:txBody>
                    <a:bodyPr/>
                    <a:lstStyle/>
                    <a:p>
                      <a:r>
                        <a:rPr lang="en-US" sz="1400" b="0" dirty="0">
                          <a:solidFill>
                            <a:schemeClr val="tx1"/>
                          </a:solidFill>
                        </a:rPr>
                        <a:t>LSTM (50)</a:t>
                      </a:r>
                    </a:p>
                    <a:p>
                      <a:r>
                        <a:rPr lang="en-US" sz="1400" b="0" dirty="0">
                          <a:solidFill>
                            <a:schemeClr val="tx1"/>
                          </a:solidFill>
                        </a:rPr>
                        <a:t>Dropout (0.5)</a:t>
                      </a:r>
                    </a:p>
                  </a:txBody>
                  <a:tcPr/>
                </a:tc>
                <a:tc>
                  <a:txBody>
                    <a:bodyPr/>
                    <a:lstStyle/>
                    <a:p>
                      <a:r>
                        <a:rPr lang="en-US" sz="1400" b="0" dirty="0">
                          <a:solidFill>
                            <a:schemeClr val="tx1"/>
                          </a:solidFill>
                        </a:rPr>
                        <a:t>150</a:t>
                      </a:r>
                    </a:p>
                  </a:txBody>
                  <a:tcPr/>
                </a:tc>
                <a:tc>
                  <a:txBody>
                    <a:bodyPr/>
                    <a:lstStyle/>
                    <a:p>
                      <a:r>
                        <a:rPr lang="en-US" sz="1400" dirty="0"/>
                        <a:t>0.7891</a:t>
                      </a:r>
                    </a:p>
                  </a:txBody>
                  <a:tcPr/>
                </a:tc>
                <a:tc>
                  <a:txBody>
                    <a:bodyPr/>
                    <a:lstStyle/>
                    <a:p>
                      <a:r>
                        <a:rPr lang="en-US" sz="1400" dirty="0"/>
                        <a:t>0.6669</a:t>
                      </a:r>
                    </a:p>
                  </a:txBody>
                  <a:tcPr/>
                </a:tc>
                <a:tc>
                  <a:txBody>
                    <a:bodyPr/>
                    <a:lstStyle/>
                    <a:p>
                      <a:r>
                        <a:rPr lang="en-US" sz="1400" dirty="0"/>
                        <a:t>108</a:t>
                      </a:r>
                    </a:p>
                  </a:txBody>
                  <a:tcPr/>
                </a:tc>
                <a:tc>
                  <a:txBody>
                    <a:bodyPr/>
                    <a:lstStyle/>
                    <a:p>
                      <a:r>
                        <a:rPr lang="en-US" sz="1400" dirty="0"/>
                        <a:t>0.7800</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BI-LSTM F1 Loss</a:t>
                      </a:r>
                    </a:p>
                  </a:txBody>
                  <a:tcPr/>
                </a:tc>
                <a:tc>
                  <a:txBody>
                    <a:bodyPr/>
                    <a:lstStyle/>
                    <a:p>
                      <a:r>
                        <a:rPr lang="en-US" sz="1400" b="0" dirty="0">
                          <a:solidFill>
                            <a:schemeClr val="tx1"/>
                          </a:solidFill>
                        </a:rPr>
                        <a:t>Bidirectional LSTM (50)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0.8676</a:t>
                      </a:r>
                    </a:p>
                  </a:txBody>
                  <a:tcPr/>
                </a:tc>
                <a:tc>
                  <a:txBody>
                    <a:bodyPr/>
                    <a:lstStyle/>
                    <a:p>
                      <a:r>
                        <a:rPr lang="en-US" sz="1400" dirty="0"/>
                        <a:t>0.7535</a:t>
                      </a:r>
                    </a:p>
                  </a:txBody>
                  <a:tcPr/>
                </a:tc>
                <a:tc>
                  <a:txBody>
                    <a:bodyPr/>
                    <a:lstStyle/>
                    <a:p>
                      <a:r>
                        <a:rPr lang="en-US" sz="1400" dirty="0"/>
                        <a:t>82</a:t>
                      </a:r>
                    </a:p>
                  </a:txBody>
                  <a:tcPr/>
                </a:tc>
                <a:tc>
                  <a:txBody>
                    <a:bodyPr/>
                    <a:lstStyle/>
                    <a:p>
                      <a:r>
                        <a:rPr lang="en-US" sz="1400" dirty="0"/>
                        <a:t>0.8250</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WE F1 Loss</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0.8442</a:t>
                      </a:r>
                    </a:p>
                  </a:txBody>
                  <a:tcPr/>
                </a:tc>
                <a:tc>
                  <a:txBody>
                    <a:bodyPr/>
                    <a:lstStyle/>
                    <a:p>
                      <a:r>
                        <a:rPr lang="en-US" sz="1400" dirty="0"/>
                        <a:t>0.7009</a:t>
                      </a:r>
                    </a:p>
                  </a:txBody>
                  <a:tcPr/>
                </a:tc>
                <a:tc>
                  <a:txBody>
                    <a:bodyPr/>
                    <a:lstStyle/>
                    <a:p>
                      <a:r>
                        <a:rPr lang="en-US" sz="1400" dirty="0"/>
                        <a:t>145</a:t>
                      </a:r>
                    </a:p>
                  </a:txBody>
                  <a:tcPr/>
                </a:tc>
                <a:tc>
                  <a:txBody>
                    <a:bodyPr/>
                    <a:lstStyle/>
                    <a:p>
                      <a:r>
                        <a:rPr lang="en-US" sz="1400" dirty="0"/>
                        <a:t>0.8085</a:t>
                      </a:r>
                    </a:p>
                  </a:txBody>
                  <a:tcPr/>
                </a:tc>
                <a:extLst>
                  <a:ext uri="{0D108BD9-81ED-4DB2-BD59-A6C34878D82A}">
                    <a16:rowId xmlns:a16="http://schemas.microsoft.com/office/drawing/2014/main" val="185202810"/>
                  </a:ext>
                </a:extLst>
              </a:tr>
              <a:tr h="370840">
                <a:tc>
                  <a:txBody>
                    <a:bodyPr/>
                    <a:lstStyle/>
                    <a:p>
                      <a:r>
                        <a:rPr lang="en-US" sz="1400" b="0" dirty="0" err="1">
                          <a:solidFill>
                            <a:schemeClr val="tx1"/>
                          </a:solidFill>
                        </a:rPr>
                        <a:t>GloVeTune</a:t>
                      </a:r>
                      <a:r>
                        <a:rPr lang="en-US" sz="1400" b="0" dirty="0">
                          <a:solidFill>
                            <a:schemeClr val="tx1"/>
                          </a:solidFill>
                        </a:rPr>
                        <a:t> F1 Loss</a:t>
                      </a: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0.9605</a:t>
                      </a:r>
                    </a:p>
                  </a:txBody>
                  <a:tcPr/>
                </a:tc>
                <a:tc>
                  <a:txBody>
                    <a:bodyPr/>
                    <a:lstStyle/>
                    <a:p>
                      <a:r>
                        <a:rPr lang="en-US" sz="1400" dirty="0"/>
                        <a:t>0.7301</a:t>
                      </a:r>
                    </a:p>
                  </a:txBody>
                  <a:tcPr/>
                </a:tc>
                <a:tc>
                  <a:txBody>
                    <a:bodyPr/>
                    <a:lstStyle/>
                    <a:p>
                      <a:r>
                        <a:rPr lang="en-US" sz="1400" dirty="0"/>
                        <a:t>16</a:t>
                      </a:r>
                    </a:p>
                  </a:txBody>
                  <a:tcPr/>
                </a:tc>
                <a:tc>
                  <a:txBody>
                    <a:bodyPr/>
                    <a:lstStyle/>
                    <a:p>
                      <a:r>
                        <a:rPr lang="en-US" sz="1400" dirty="0"/>
                        <a:t>0.8212</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CF ELMO F1 Loss</a:t>
                      </a:r>
                    </a:p>
                  </a:txBody>
                  <a:tcPr/>
                </a:tc>
                <a:tc>
                  <a:txBody>
                    <a:bodyPr/>
                    <a:lstStyle/>
                    <a:p>
                      <a:r>
                        <a:rPr lang="en-US" sz="1400" b="0" dirty="0">
                          <a:solidFill>
                            <a:schemeClr val="tx1"/>
                          </a:solidFill>
                        </a:rPr>
                        <a:t>ELMO word embeddings</a:t>
                      </a:r>
                    </a:p>
                    <a:p>
                      <a:r>
                        <a:rPr lang="en-US" sz="1400" b="0" dirty="0">
                          <a:solidFill>
                            <a:schemeClr val="tx1"/>
                          </a:solidFill>
                        </a:rPr>
                        <a:t>BI-LSTM (512) with 0.5 dropout</a:t>
                      </a:r>
                    </a:p>
                  </a:txBody>
                  <a:tcPr/>
                </a:tc>
                <a:tc>
                  <a:txBody>
                    <a:bodyPr/>
                    <a:lstStyle/>
                    <a:p>
                      <a:r>
                        <a:rPr lang="en-US" sz="1400" b="0" dirty="0">
                          <a:solidFill>
                            <a:schemeClr val="tx1"/>
                          </a:solidFill>
                        </a:rPr>
                        <a:t>10</a:t>
                      </a:r>
                    </a:p>
                  </a:txBody>
                  <a:tcPr/>
                </a:tc>
                <a:tc>
                  <a:txBody>
                    <a:bodyPr/>
                    <a:lstStyle/>
                    <a:p>
                      <a:r>
                        <a:rPr lang="en-US" sz="1400" dirty="0"/>
                        <a:t>0.3170</a:t>
                      </a:r>
                    </a:p>
                  </a:txBody>
                  <a:tcPr/>
                </a:tc>
                <a:tc>
                  <a:txBody>
                    <a:bodyPr/>
                    <a:lstStyle/>
                    <a:p>
                      <a:r>
                        <a:rPr lang="en-US" sz="1400" dirty="0"/>
                        <a:t>0.4891</a:t>
                      </a:r>
                    </a:p>
                  </a:txBody>
                  <a:tcPr/>
                </a:tc>
                <a:tc>
                  <a:txBody>
                    <a:bodyPr/>
                    <a:lstStyle/>
                    <a:p>
                      <a:r>
                        <a:rPr lang="en-US" sz="1400" dirty="0"/>
                        <a:t>1</a:t>
                      </a:r>
                    </a:p>
                  </a:txBody>
                  <a:tcPr/>
                </a:tc>
                <a:tc>
                  <a:txBody>
                    <a:bodyPr/>
                    <a:lstStyle/>
                    <a:p>
                      <a:r>
                        <a:rPr lang="en-US" sz="1400" dirty="0"/>
                        <a:t>0.3300</a:t>
                      </a:r>
                    </a:p>
                  </a:txBody>
                  <a:tcPr/>
                </a:tc>
                <a:extLst>
                  <a:ext uri="{0D108BD9-81ED-4DB2-BD59-A6C34878D82A}">
                    <a16:rowId xmlns:a16="http://schemas.microsoft.com/office/drawing/2014/main" val="3519671034"/>
                  </a:ext>
                </a:extLst>
              </a:tr>
            </a:tbl>
          </a:graphicData>
        </a:graphic>
      </p:graphicFrame>
      <p:sp>
        <p:nvSpPr>
          <p:cNvPr id="3" name="TextBox 2">
            <a:extLst>
              <a:ext uri="{FF2B5EF4-FFF2-40B4-BE49-F238E27FC236}">
                <a16:creationId xmlns:a16="http://schemas.microsoft.com/office/drawing/2014/main" id="{52746D13-1418-A148-9042-BF7225E85809}"/>
              </a:ext>
            </a:extLst>
          </p:cNvPr>
          <p:cNvSpPr txBox="1"/>
          <p:nvPr/>
        </p:nvSpPr>
        <p:spPr>
          <a:xfrm>
            <a:off x="10245048" y="3096204"/>
            <a:ext cx="1301675" cy="430887"/>
          </a:xfrm>
          <a:prstGeom prst="rect">
            <a:avLst/>
          </a:prstGeom>
          <a:noFill/>
        </p:spPr>
        <p:txBody>
          <a:bodyPr wrap="square" rtlCol="0">
            <a:spAutoFit/>
          </a:bodyPr>
          <a:lstStyle/>
          <a:p>
            <a:r>
              <a:rPr lang="en-GB" sz="1050" dirty="0"/>
              <a:t>300 epochs, maxed at 0.7070</a:t>
            </a:r>
          </a:p>
        </p:txBody>
      </p:sp>
      <p:sp>
        <p:nvSpPr>
          <p:cNvPr id="5" name="TextBox 4">
            <a:extLst>
              <a:ext uri="{FF2B5EF4-FFF2-40B4-BE49-F238E27FC236}">
                <a16:creationId xmlns:a16="http://schemas.microsoft.com/office/drawing/2014/main" id="{5C7CF155-E9C4-DF4C-825F-224030EBF3C6}"/>
              </a:ext>
            </a:extLst>
          </p:cNvPr>
          <p:cNvSpPr txBox="1"/>
          <p:nvPr/>
        </p:nvSpPr>
        <p:spPr>
          <a:xfrm>
            <a:off x="10235077" y="4252510"/>
            <a:ext cx="968535" cy="261610"/>
          </a:xfrm>
          <a:prstGeom prst="rect">
            <a:avLst/>
          </a:prstGeom>
          <a:noFill/>
        </p:spPr>
        <p:txBody>
          <a:bodyPr wrap="none" rtlCol="0">
            <a:spAutoFit/>
          </a:bodyPr>
          <a:lstStyle/>
          <a:p>
            <a:r>
              <a:rPr lang="en-GB" sz="1050" dirty="0"/>
              <a:t>See next slide</a:t>
            </a:r>
          </a:p>
        </p:txBody>
      </p:sp>
    </p:spTree>
    <p:extLst>
      <p:ext uri="{BB962C8B-B14F-4D97-AF65-F5344CB8AC3E}">
        <p14:creationId xmlns:p14="http://schemas.microsoft.com/office/powerpoint/2010/main" val="14557624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64D2-CB83-AC4A-AC3E-351B9D94BD14}"/>
              </a:ext>
            </a:extLst>
          </p:cNvPr>
          <p:cNvSpPr>
            <a:spLocks noGrp="1"/>
          </p:cNvSpPr>
          <p:nvPr>
            <p:ph type="title"/>
          </p:nvPr>
        </p:nvSpPr>
        <p:spPr/>
        <p:txBody>
          <a:bodyPr/>
          <a:lstStyle/>
          <a:p>
            <a:r>
              <a:rPr lang="en-GB" dirty="0"/>
              <a:t>DL Results (7) – Confusion Matrices</a:t>
            </a:r>
          </a:p>
        </p:txBody>
      </p:sp>
      <p:graphicFrame>
        <p:nvGraphicFramePr>
          <p:cNvPr id="4" name="Table 3">
            <a:extLst>
              <a:ext uri="{FF2B5EF4-FFF2-40B4-BE49-F238E27FC236}">
                <a16:creationId xmlns:a16="http://schemas.microsoft.com/office/drawing/2014/main" id="{39B54B10-7C1B-2C4C-B3C7-329225482672}"/>
              </a:ext>
            </a:extLst>
          </p:cNvPr>
          <p:cNvGraphicFramePr>
            <a:graphicFrameLocks noGrp="1"/>
          </p:cNvGraphicFramePr>
          <p:nvPr>
            <p:extLst>
              <p:ext uri="{D42A27DB-BD31-4B8C-83A1-F6EECF244321}">
                <p14:modId xmlns:p14="http://schemas.microsoft.com/office/powerpoint/2010/main" val="380566548"/>
              </p:ext>
            </p:extLst>
          </p:nvPr>
        </p:nvGraphicFramePr>
        <p:xfrm>
          <a:off x="648259" y="1619902"/>
          <a:ext cx="10263692" cy="2509520"/>
        </p:xfrm>
        <a:graphic>
          <a:graphicData uri="http://schemas.openxmlformats.org/drawingml/2006/table">
            <a:tbl>
              <a:tblPr firstRow="1" bandRow="1">
                <a:tableStyleId>{5C22544A-7EE6-4342-B048-85BDC9FD1C3A}</a:tableStyleId>
              </a:tblPr>
              <a:tblGrid>
                <a:gridCol w="2112804">
                  <a:extLst>
                    <a:ext uri="{9D8B030D-6E8A-4147-A177-3AD203B41FA5}">
                      <a16:colId xmlns:a16="http://schemas.microsoft.com/office/drawing/2014/main" val="1093517784"/>
                    </a:ext>
                  </a:extLst>
                </a:gridCol>
                <a:gridCol w="737480">
                  <a:extLst>
                    <a:ext uri="{9D8B030D-6E8A-4147-A177-3AD203B41FA5}">
                      <a16:colId xmlns:a16="http://schemas.microsoft.com/office/drawing/2014/main" val="3295928468"/>
                    </a:ext>
                  </a:extLst>
                </a:gridCol>
                <a:gridCol w="2787620">
                  <a:extLst>
                    <a:ext uri="{9D8B030D-6E8A-4147-A177-3AD203B41FA5}">
                      <a16:colId xmlns:a16="http://schemas.microsoft.com/office/drawing/2014/main" val="3639611985"/>
                    </a:ext>
                  </a:extLst>
                </a:gridCol>
                <a:gridCol w="804035">
                  <a:extLst>
                    <a:ext uri="{9D8B030D-6E8A-4147-A177-3AD203B41FA5}">
                      <a16:colId xmlns:a16="http://schemas.microsoft.com/office/drawing/2014/main" val="1087087543"/>
                    </a:ext>
                  </a:extLst>
                </a:gridCol>
                <a:gridCol w="911438">
                  <a:extLst>
                    <a:ext uri="{9D8B030D-6E8A-4147-A177-3AD203B41FA5}">
                      <a16:colId xmlns:a16="http://schemas.microsoft.com/office/drawing/2014/main" val="3726386367"/>
                    </a:ext>
                  </a:extLst>
                </a:gridCol>
                <a:gridCol w="893915">
                  <a:extLst>
                    <a:ext uri="{9D8B030D-6E8A-4147-A177-3AD203B41FA5}">
                      <a16:colId xmlns:a16="http://schemas.microsoft.com/office/drawing/2014/main" val="482520614"/>
                    </a:ext>
                  </a:extLst>
                </a:gridCol>
                <a:gridCol w="962151">
                  <a:extLst>
                    <a:ext uri="{9D8B030D-6E8A-4147-A177-3AD203B41FA5}">
                      <a16:colId xmlns:a16="http://schemas.microsoft.com/office/drawing/2014/main" val="2248295865"/>
                    </a:ext>
                  </a:extLst>
                </a:gridCol>
                <a:gridCol w="1054249">
                  <a:extLst>
                    <a:ext uri="{9D8B030D-6E8A-4147-A177-3AD203B41FA5}">
                      <a16:colId xmlns:a16="http://schemas.microsoft.com/office/drawing/2014/main" val="3972906169"/>
                    </a:ext>
                  </a:extLst>
                </a:gridCol>
              </a:tblGrid>
              <a:tr h="370840">
                <a:tc>
                  <a:txBody>
                    <a:bodyPr/>
                    <a:lstStyle/>
                    <a:p>
                      <a:r>
                        <a:rPr lang="en-US" sz="1400" dirty="0" err="1"/>
                        <a:t>NameC</a:t>
                      </a:r>
                      <a:endParaRPr lang="en-US" sz="1400" dirty="0"/>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CF LSTM50</a:t>
                      </a:r>
                    </a:p>
                  </a:txBody>
                  <a:tcPr/>
                </a:tc>
                <a:tc>
                  <a:txBody>
                    <a:bodyPr/>
                    <a:lstStyle/>
                    <a:p>
                      <a:r>
                        <a:rPr lang="en-US" sz="1400" b="0" dirty="0">
                          <a:solidFill>
                            <a:schemeClr val="tx1"/>
                          </a:solidFill>
                        </a:rPr>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0.8991</a:t>
                      </a:r>
                    </a:p>
                  </a:txBody>
                  <a:tcPr/>
                </a:tc>
                <a:tc>
                  <a:txBody>
                    <a:bodyPr/>
                    <a:lstStyle/>
                    <a:p>
                      <a:r>
                        <a:rPr lang="en-US" sz="1400" dirty="0"/>
                        <a:t>0.7503</a:t>
                      </a:r>
                    </a:p>
                  </a:txBody>
                  <a:tcPr/>
                </a:tc>
                <a:tc>
                  <a:txBody>
                    <a:bodyPr/>
                    <a:lstStyle/>
                    <a:p>
                      <a:r>
                        <a:rPr lang="en-US" sz="1400" dirty="0"/>
                        <a:t>97</a:t>
                      </a:r>
                    </a:p>
                  </a:txBody>
                  <a:tcPr/>
                </a:tc>
                <a:tc>
                  <a:txBody>
                    <a:bodyPr/>
                    <a:lstStyle/>
                    <a:p>
                      <a:r>
                        <a:rPr lang="en-US" sz="1400" dirty="0"/>
                        <a:t>0.8345</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CF BI-LSTM F1 loss</a:t>
                      </a:r>
                    </a:p>
                  </a:txBody>
                  <a:tcPr/>
                </a:tc>
                <a:tc>
                  <a:txBody>
                    <a:bodyPr/>
                    <a:lstStyle/>
                    <a:p>
                      <a:r>
                        <a:rPr lang="en-US" sz="1400" b="0" dirty="0">
                          <a:solidFill>
                            <a:schemeClr val="tx1"/>
                          </a:solidFill>
                        </a:rPr>
                        <a:t>N/A</a:t>
                      </a:r>
                    </a:p>
                  </a:txBody>
                  <a:tcPr/>
                </a:tc>
                <a:tc>
                  <a:txBody>
                    <a:bodyPr/>
                    <a:lstStyle/>
                    <a:p>
                      <a:r>
                        <a:rPr lang="en-US" sz="1400" b="0" dirty="0">
                          <a:solidFill>
                            <a:schemeClr val="tx1"/>
                          </a:solidFill>
                        </a:rPr>
                        <a:t>BI-LSTM (50) with 0.5 dropout</a:t>
                      </a:r>
                      <a:br>
                        <a:rPr lang="en-US" sz="1400" b="0" dirty="0">
                          <a:solidFill>
                            <a:schemeClr val="tx1"/>
                          </a:solidFill>
                        </a:rPr>
                      </a:br>
                      <a:r>
                        <a:rPr lang="en-US" sz="1400" b="0" dirty="0">
                          <a:solidFill>
                            <a:schemeClr val="tx1"/>
                          </a:solidFill>
                        </a:rPr>
                        <a:t>F1 LOSS</a:t>
                      </a:r>
                    </a:p>
                  </a:txBody>
                  <a:tcPr/>
                </a:tc>
                <a:tc>
                  <a:txBody>
                    <a:bodyPr/>
                    <a:lstStyle/>
                    <a:p>
                      <a:r>
                        <a:rPr lang="en-US" sz="1400" b="0" dirty="0">
                          <a:solidFill>
                            <a:schemeClr val="tx1"/>
                          </a:solidFill>
                        </a:rPr>
                        <a:t>100</a:t>
                      </a:r>
                    </a:p>
                  </a:txBody>
                  <a:tcPr/>
                </a:tc>
                <a:tc>
                  <a:txBody>
                    <a:bodyPr/>
                    <a:lstStyle/>
                    <a:p>
                      <a:r>
                        <a:rPr lang="en-US" sz="1400" dirty="0"/>
                        <a:t>0.8654</a:t>
                      </a:r>
                    </a:p>
                  </a:txBody>
                  <a:tcPr/>
                </a:tc>
                <a:tc>
                  <a:txBody>
                    <a:bodyPr/>
                    <a:lstStyle/>
                    <a:p>
                      <a:r>
                        <a:rPr lang="en-US" sz="1400" dirty="0"/>
                        <a:t>0.7385</a:t>
                      </a:r>
                    </a:p>
                  </a:txBody>
                  <a:tcPr/>
                </a:tc>
                <a:tc>
                  <a:txBody>
                    <a:bodyPr/>
                    <a:lstStyle/>
                    <a:p>
                      <a:r>
                        <a:rPr lang="en-US" sz="1400" dirty="0"/>
                        <a:t>95</a:t>
                      </a:r>
                    </a:p>
                  </a:txBody>
                  <a:tcPr/>
                </a:tc>
                <a:tc>
                  <a:txBody>
                    <a:bodyPr/>
                    <a:lstStyle/>
                    <a:p>
                      <a:r>
                        <a:rPr lang="en-US" sz="1400" dirty="0"/>
                        <a:t>0.8104</a:t>
                      </a:r>
                    </a:p>
                  </a:txBody>
                  <a:tcPr/>
                </a:tc>
                <a:extLst>
                  <a:ext uri="{0D108BD9-81ED-4DB2-BD59-A6C34878D82A}">
                    <a16:rowId xmlns:a16="http://schemas.microsoft.com/office/drawing/2014/main" val="1474597342"/>
                  </a:ext>
                </a:extLst>
              </a:tr>
              <a:tr h="370840">
                <a:tc>
                  <a:txBody>
                    <a:bodyPr/>
                    <a:lstStyle/>
                    <a:p>
                      <a:r>
                        <a:rPr lang="en-US" sz="1400" b="0" dirty="0">
                          <a:solidFill>
                            <a:schemeClr val="tx1"/>
                          </a:solidFill>
                        </a:rPr>
                        <a:t>CF Elmo-BI-LSTM512</a:t>
                      </a:r>
                    </a:p>
                  </a:txBody>
                  <a:tcPr/>
                </a:tc>
                <a:tc>
                  <a:txBody>
                    <a:bodyPr/>
                    <a:lstStyle/>
                    <a:p>
                      <a:r>
                        <a:rPr lang="en-US" sz="1400" b="0" dirty="0">
                          <a:solidFill>
                            <a:schemeClr val="tx1"/>
                          </a:solidFill>
                        </a:rPr>
                        <a:t>8663</a:t>
                      </a:r>
                    </a:p>
                  </a:txBody>
                  <a:tcPr/>
                </a:tc>
                <a:tc>
                  <a:txBody>
                    <a:bodyPr/>
                    <a:lstStyle/>
                    <a:p>
                      <a:r>
                        <a:rPr lang="en-US" sz="1400" b="0" dirty="0">
                          <a:solidFill>
                            <a:schemeClr val="tx1"/>
                          </a:solidFill>
                        </a:rPr>
                        <a:t>Elmo</a:t>
                      </a:r>
                    </a:p>
                    <a:p>
                      <a:r>
                        <a:rPr lang="en-US" sz="1400" b="0" dirty="0">
                          <a:solidFill>
                            <a:schemeClr val="tx1"/>
                          </a:solidFill>
                        </a:rPr>
                        <a:t>BI-LSTM (512) with 0.5 dropout</a:t>
                      </a:r>
                    </a:p>
                  </a:txBody>
                  <a:tcPr/>
                </a:tc>
                <a:tc>
                  <a:txBody>
                    <a:bodyPr/>
                    <a:lstStyle/>
                    <a:p>
                      <a:r>
                        <a:rPr lang="en-US" sz="1400" b="0" dirty="0">
                          <a:solidFill>
                            <a:schemeClr val="tx1"/>
                          </a:solidFill>
                        </a:rPr>
                        <a:t>10</a:t>
                      </a:r>
                    </a:p>
                  </a:txBody>
                  <a:tcPr/>
                </a:tc>
                <a:tc>
                  <a:txBody>
                    <a:bodyPr/>
                    <a:lstStyle/>
                    <a:p>
                      <a:r>
                        <a:rPr lang="en-US" sz="1400" dirty="0"/>
                        <a:t>0.9175</a:t>
                      </a:r>
                    </a:p>
                  </a:txBody>
                  <a:tcPr/>
                </a:tc>
                <a:tc>
                  <a:txBody>
                    <a:bodyPr/>
                    <a:lstStyle/>
                    <a:p>
                      <a:r>
                        <a:rPr lang="en-US" sz="1400" dirty="0"/>
                        <a:t>0.7054</a:t>
                      </a:r>
                    </a:p>
                  </a:txBody>
                  <a:tcPr/>
                </a:tc>
                <a:tc>
                  <a:txBody>
                    <a:bodyPr/>
                    <a:lstStyle/>
                    <a:p>
                      <a:r>
                        <a:rPr lang="en-US" sz="1400" dirty="0"/>
                        <a:t>9</a:t>
                      </a:r>
                    </a:p>
                  </a:txBody>
                  <a:tcPr/>
                </a:tc>
                <a:tc>
                  <a:txBody>
                    <a:bodyPr/>
                    <a:lstStyle/>
                    <a:p>
                      <a:r>
                        <a:rPr lang="en-US" sz="1400" dirty="0"/>
                        <a:t>0.8202</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CF Elmo F1 loss</a:t>
                      </a:r>
                    </a:p>
                  </a:txBody>
                  <a:tcPr/>
                </a:tc>
                <a:tc>
                  <a:txBody>
                    <a:bodyPr/>
                    <a:lstStyle/>
                    <a:p>
                      <a:r>
                        <a:rPr lang="en-US" sz="1400" b="0" dirty="0">
                          <a:solidFill>
                            <a:schemeClr val="tx1"/>
                          </a:solidFill>
                        </a:rPr>
                        <a:t>8700</a:t>
                      </a:r>
                    </a:p>
                  </a:txBody>
                  <a:tcPr/>
                </a:tc>
                <a:tc>
                  <a:txBody>
                    <a:bodyPr/>
                    <a:lstStyle/>
                    <a:p>
                      <a:r>
                        <a:rPr lang="en-US" sz="1400" b="0" dirty="0">
                          <a:solidFill>
                            <a:schemeClr val="tx1"/>
                          </a:solidFill>
                        </a:rPr>
                        <a:t>Elmo</a:t>
                      </a:r>
                    </a:p>
                    <a:p>
                      <a:r>
                        <a:rPr lang="en-US" sz="1400" b="0" dirty="0">
                          <a:solidFill>
                            <a:schemeClr val="tx1"/>
                          </a:solidFill>
                        </a:rPr>
                        <a:t>BI-LSTM (512) with 0.5 dropout</a:t>
                      </a:r>
                    </a:p>
                    <a:p>
                      <a:r>
                        <a:rPr lang="en-US" sz="1400" b="0" dirty="0">
                          <a:solidFill>
                            <a:schemeClr val="tx1"/>
                          </a:solidFill>
                        </a:rPr>
                        <a:t>F1 LOSS</a:t>
                      </a:r>
                    </a:p>
                  </a:txBody>
                  <a:tcPr/>
                </a:tc>
                <a:tc>
                  <a:txBody>
                    <a:bodyPr/>
                    <a:lstStyle/>
                    <a:p>
                      <a:r>
                        <a:rPr lang="en-US" sz="1400" b="0" dirty="0">
                          <a:solidFill>
                            <a:schemeClr val="tx1"/>
                          </a:solidFill>
                        </a:rPr>
                        <a:t>10</a:t>
                      </a:r>
                    </a:p>
                  </a:txBody>
                  <a:tcPr/>
                </a:tc>
                <a:tc>
                  <a:txBody>
                    <a:bodyPr/>
                    <a:lstStyle/>
                    <a:p>
                      <a:r>
                        <a:rPr lang="en-US" sz="1400" dirty="0"/>
                        <a:t>0.3170</a:t>
                      </a:r>
                    </a:p>
                  </a:txBody>
                  <a:tcPr/>
                </a:tc>
                <a:tc>
                  <a:txBody>
                    <a:bodyPr/>
                    <a:lstStyle/>
                    <a:p>
                      <a:r>
                        <a:rPr lang="en-US" sz="1400" dirty="0"/>
                        <a:t>0.4891</a:t>
                      </a:r>
                    </a:p>
                  </a:txBody>
                  <a:tcPr/>
                </a:tc>
                <a:tc>
                  <a:txBody>
                    <a:bodyPr/>
                    <a:lstStyle/>
                    <a:p>
                      <a:r>
                        <a:rPr lang="en-US" sz="1400" dirty="0"/>
                        <a:t>1</a:t>
                      </a:r>
                    </a:p>
                  </a:txBody>
                  <a:tcPr/>
                </a:tc>
                <a:tc>
                  <a:txBody>
                    <a:bodyPr/>
                    <a:lstStyle/>
                    <a:p>
                      <a:r>
                        <a:rPr lang="en-US" sz="1400" dirty="0"/>
                        <a:t>0.3300</a:t>
                      </a:r>
                    </a:p>
                  </a:txBody>
                  <a:tcPr/>
                </a:tc>
                <a:extLst>
                  <a:ext uri="{0D108BD9-81ED-4DB2-BD59-A6C34878D82A}">
                    <a16:rowId xmlns:a16="http://schemas.microsoft.com/office/drawing/2014/main" val="3636080829"/>
                  </a:ext>
                </a:extLst>
              </a:tr>
            </a:tbl>
          </a:graphicData>
        </a:graphic>
      </p:graphicFrame>
      <p:sp>
        <p:nvSpPr>
          <p:cNvPr id="5" name="TextBox 4">
            <a:extLst>
              <a:ext uri="{FF2B5EF4-FFF2-40B4-BE49-F238E27FC236}">
                <a16:creationId xmlns:a16="http://schemas.microsoft.com/office/drawing/2014/main" id="{D1B52FA2-5E5B-1246-A112-26E661C9EBC7}"/>
              </a:ext>
            </a:extLst>
          </p:cNvPr>
          <p:cNvSpPr txBox="1"/>
          <p:nvPr/>
        </p:nvSpPr>
        <p:spPr>
          <a:xfrm>
            <a:off x="10809245" y="2109565"/>
            <a:ext cx="813043" cy="246221"/>
          </a:xfrm>
          <a:prstGeom prst="rect">
            <a:avLst/>
          </a:prstGeom>
          <a:noFill/>
        </p:spPr>
        <p:txBody>
          <a:bodyPr wrap="none" rtlCol="0">
            <a:spAutoFit/>
          </a:bodyPr>
          <a:lstStyle/>
          <a:p>
            <a:r>
              <a:rPr lang="en-GB" sz="1000" dirty="0"/>
              <a:t>Best normal</a:t>
            </a:r>
          </a:p>
        </p:txBody>
      </p:sp>
      <p:sp>
        <p:nvSpPr>
          <p:cNvPr id="7" name="TextBox 6">
            <a:extLst>
              <a:ext uri="{FF2B5EF4-FFF2-40B4-BE49-F238E27FC236}">
                <a16:creationId xmlns:a16="http://schemas.microsoft.com/office/drawing/2014/main" id="{99471E18-AD3B-2749-9459-941707F1FB4A}"/>
              </a:ext>
            </a:extLst>
          </p:cNvPr>
          <p:cNvSpPr txBox="1"/>
          <p:nvPr/>
        </p:nvSpPr>
        <p:spPr>
          <a:xfrm>
            <a:off x="10809245" y="2562744"/>
            <a:ext cx="566181" cy="246221"/>
          </a:xfrm>
          <a:prstGeom prst="rect">
            <a:avLst/>
          </a:prstGeom>
          <a:noFill/>
        </p:spPr>
        <p:txBody>
          <a:bodyPr wrap="none" rtlCol="0">
            <a:spAutoFit/>
          </a:bodyPr>
          <a:lstStyle/>
          <a:p>
            <a:r>
              <a:rPr lang="en-GB" sz="1000" dirty="0"/>
              <a:t>Best F1</a:t>
            </a:r>
          </a:p>
        </p:txBody>
      </p:sp>
      <p:sp>
        <p:nvSpPr>
          <p:cNvPr id="8" name="TextBox 7">
            <a:extLst>
              <a:ext uri="{FF2B5EF4-FFF2-40B4-BE49-F238E27FC236}">
                <a16:creationId xmlns:a16="http://schemas.microsoft.com/office/drawing/2014/main" id="{F41ADC60-FDAC-3049-BA68-505399A83728}"/>
              </a:ext>
            </a:extLst>
          </p:cNvPr>
          <p:cNvSpPr txBox="1"/>
          <p:nvPr/>
        </p:nvSpPr>
        <p:spPr>
          <a:xfrm>
            <a:off x="10809245" y="3071310"/>
            <a:ext cx="734496" cy="246221"/>
          </a:xfrm>
          <a:prstGeom prst="rect">
            <a:avLst/>
          </a:prstGeom>
          <a:noFill/>
        </p:spPr>
        <p:txBody>
          <a:bodyPr wrap="none" rtlCol="0">
            <a:spAutoFit/>
          </a:bodyPr>
          <a:lstStyle/>
          <a:p>
            <a:r>
              <a:rPr lang="en-GB" sz="1000" dirty="0"/>
              <a:t>Best </a:t>
            </a:r>
            <a:r>
              <a:rPr lang="en-GB" sz="1000" dirty="0" err="1"/>
              <a:t>ELMo</a:t>
            </a:r>
            <a:endParaRPr lang="en-GB" sz="1000" dirty="0"/>
          </a:p>
        </p:txBody>
      </p:sp>
      <p:sp>
        <p:nvSpPr>
          <p:cNvPr id="9" name="TextBox 8">
            <a:extLst>
              <a:ext uri="{FF2B5EF4-FFF2-40B4-BE49-F238E27FC236}">
                <a16:creationId xmlns:a16="http://schemas.microsoft.com/office/drawing/2014/main" id="{89AB97BC-8407-264D-BDDD-96990F34CB61}"/>
              </a:ext>
            </a:extLst>
          </p:cNvPr>
          <p:cNvSpPr txBox="1"/>
          <p:nvPr/>
        </p:nvSpPr>
        <p:spPr>
          <a:xfrm>
            <a:off x="10809245" y="3747029"/>
            <a:ext cx="1143262" cy="246221"/>
          </a:xfrm>
          <a:prstGeom prst="rect">
            <a:avLst/>
          </a:prstGeom>
          <a:noFill/>
        </p:spPr>
        <p:txBody>
          <a:bodyPr wrap="none" rtlCol="0">
            <a:spAutoFit/>
          </a:bodyPr>
          <a:lstStyle/>
          <a:p>
            <a:r>
              <a:rPr lang="en-GB" sz="1000" dirty="0"/>
              <a:t>Best </a:t>
            </a:r>
            <a:r>
              <a:rPr lang="en-GB" sz="1000" dirty="0" err="1"/>
              <a:t>ELMo</a:t>
            </a:r>
            <a:r>
              <a:rPr lang="en-GB" sz="1000" dirty="0"/>
              <a:t> now F1</a:t>
            </a:r>
          </a:p>
        </p:txBody>
      </p:sp>
      <p:pic>
        <p:nvPicPr>
          <p:cNvPr id="11" name="Picture 10">
            <a:extLst>
              <a:ext uri="{FF2B5EF4-FFF2-40B4-BE49-F238E27FC236}">
                <a16:creationId xmlns:a16="http://schemas.microsoft.com/office/drawing/2014/main" id="{7D7BEFB7-E80A-604C-8B5D-46663160F587}"/>
              </a:ext>
            </a:extLst>
          </p:cNvPr>
          <p:cNvPicPr>
            <a:picLocks noChangeAspect="1"/>
          </p:cNvPicPr>
          <p:nvPr/>
        </p:nvPicPr>
        <p:blipFill rotWithShape="1">
          <a:blip r:embed="rId2"/>
          <a:srcRect b="11368"/>
          <a:stretch/>
        </p:blipFill>
        <p:spPr>
          <a:xfrm>
            <a:off x="3745155" y="5167312"/>
            <a:ext cx="1092200" cy="405227"/>
          </a:xfrm>
          <a:prstGeom prst="rect">
            <a:avLst/>
          </a:prstGeom>
        </p:spPr>
      </p:pic>
      <p:sp>
        <p:nvSpPr>
          <p:cNvPr id="12" name="TextBox 11">
            <a:extLst>
              <a:ext uri="{FF2B5EF4-FFF2-40B4-BE49-F238E27FC236}">
                <a16:creationId xmlns:a16="http://schemas.microsoft.com/office/drawing/2014/main" id="{130458FF-05A9-EB49-9058-A17AFE933229}"/>
              </a:ext>
            </a:extLst>
          </p:cNvPr>
          <p:cNvSpPr txBox="1"/>
          <p:nvPr/>
        </p:nvSpPr>
        <p:spPr>
          <a:xfrm>
            <a:off x="4140412" y="4797980"/>
            <a:ext cx="301686" cy="369332"/>
          </a:xfrm>
          <a:prstGeom prst="rect">
            <a:avLst/>
          </a:prstGeom>
          <a:noFill/>
        </p:spPr>
        <p:txBody>
          <a:bodyPr wrap="none" rtlCol="0">
            <a:spAutoFit/>
          </a:bodyPr>
          <a:lstStyle/>
          <a:p>
            <a:r>
              <a:rPr lang="en-GB" dirty="0"/>
              <a:t>2</a:t>
            </a:r>
          </a:p>
        </p:txBody>
      </p:sp>
      <p:sp>
        <p:nvSpPr>
          <p:cNvPr id="13" name="TextBox 12">
            <a:extLst>
              <a:ext uri="{FF2B5EF4-FFF2-40B4-BE49-F238E27FC236}">
                <a16:creationId xmlns:a16="http://schemas.microsoft.com/office/drawing/2014/main" id="{036267EB-527E-5444-8BCC-ECBB9B749577}"/>
              </a:ext>
            </a:extLst>
          </p:cNvPr>
          <p:cNvSpPr txBox="1"/>
          <p:nvPr/>
        </p:nvSpPr>
        <p:spPr>
          <a:xfrm>
            <a:off x="1798529" y="4771993"/>
            <a:ext cx="354584" cy="369332"/>
          </a:xfrm>
          <a:prstGeom prst="rect">
            <a:avLst/>
          </a:prstGeom>
          <a:noFill/>
        </p:spPr>
        <p:txBody>
          <a:bodyPr wrap="none" rtlCol="0">
            <a:spAutoFit/>
          </a:bodyPr>
          <a:lstStyle/>
          <a:p>
            <a:r>
              <a:rPr lang="en-GB" dirty="0"/>
              <a:t>1 </a:t>
            </a:r>
          </a:p>
        </p:txBody>
      </p:sp>
      <p:pic>
        <p:nvPicPr>
          <p:cNvPr id="14" name="Picture 13">
            <a:extLst>
              <a:ext uri="{FF2B5EF4-FFF2-40B4-BE49-F238E27FC236}">
                <a16:creationId xmlns:a16="http://schemas.microsoft.com/office/drawing/2014/main" id="{A9B5068C-36B9-1843-8C17-5B20274A76E1}"/>
              </a:ext>
            </a:extLst>
          </p:cNvPr>
          <p:cNvPicPr>
            <a:picLocks noChangeAspect="1"/>
          </p:cNvPicPr>
          <p:nvPr/>
        </p:nvPicPr>
        <p:blipFill>
          <a:blip r:embed="rId3"/>
          <a:stretch>
            <a:fillRect/>
          </a:stretch>
        </p:blipFill>
        <p:spPr>
          <a:xfrm>
            <a:off x="1461471" y="5141325"/>
            <a:ext cx="1028700" cy="457200"/>
          </a:xfrm>
          <a:prstGeom prst="rect">
            <a:avLst/>
          </a:prstGeom>
        </p:spPr>
      </p:pic>
      <p:sp>
        <p:nvSpPr>
          <p:cNvPr id="15" name="TextBox 14">
            <a:extLst>
              <a:ext uri="{FF2B5EF4-FFF2-40B4-BE49-F238E27FC236}">
                <a16:creationId xmlns:a16="http://schemas.microsoft.com/office/drawing/2014/main" id="{49D12DFC-3881-9C43-9E88-C9368817FF87}"/>
              </a:ext>
            </a:extLst>
          </p:cNvPr>
          <p:cNvSpPr txBox="1"/>
          <p:nvPr/>
        </p:nvSpPr>
        <p:spPr>
          <a:xfrm>
            <a:off x="1535636" y="5598525"/>
            <a:ext cx="880369" cy="369332"/>
          </a:xfrm>
          <a:prstGeom prst="rect">
            <a:avLst/>
          </a:prstGeom>
          <a:noFill/>
        </p:spPr>
        <p:txBody>
          <a:bodyPr wrap="none" rtlCol="0">
            <a:spAutoFit/>
          </a:bodyPr>
          <a:lstStyle/>
          <a:p>
            <a:r>
              <a:rPr lang="en-GB" dirty="0"/>
              <a:t>0.7366 </a:t>
            </a:r>
          </a:p>
        </p:txBody>
      </p:sp>
      <p:pic>
        <p:nvPicPr>
          <p:cNvPr id="3" name="Picture 2">
            <a:extLst>
              <a:ext uri="{FF2B5EF4-FFF2-40B4-BE49-F238E27FC236}">
                <a16:creationId xmlns:a16="http://schemas.microsoft.com/office/drawing/2014/main" id="{DFD0B54A-43AC-0C42-95E9-652BC271DB14}"/>
              </a:ext>
            </a:extLst>
          </p:cNvPr>
          <p:cNvPicPr>
            <a:picLocks noChangeAspect="1"/>
          </p:cNvPicPr>
          <p:nvPr/>
        </p:nvPicPr>
        <p:blipFill>
          <a:blip r:embed="rId4"/>
          <a:stretch>
            <a:fillRect/>
          </a:stretch>
        </p:blipFill>
        <p:spPr>
          <a:xfrm>
            <a:off x="6092339" y="5141325"/>
            <a:ext cx="1295400" cy="457200"/>
          </a:xfrm>
          <a:prstGeom prst="rect">
            <a:avLst/>
          </a:prstGeom>
        </p:spPr>
      </p:pic>
      <p:sp>
        <p:nvSpPr>
          <p:cNvPr id="6" name="TextBox 5">
            <a:extLst>
              <a:ext uri="{FF2B5EF4-FFF2-40B4-BE49-F238E27FC236}">
                <a16:creationId xmlns:a16="http://schemas.microsoft.com/office/drawing/2014/main" id="{76D17368-E5C5-0F48-AE3A-61A16F9CCBB5}"/>
              </a:ext>
            </a:extLst>
          </p:cNvPr>
          <p:cNvSpPr txBox="1"/>
          <p:nvPr/>
        </p:nvSpPr>
        <p:spPr>
          <a:xfrm>
            <a:off x="6486861" y="4830184"/>
            <a:ext cx="301686" cy="369332"/>
          </a:xfrm>
          <a:prstGeom prst="rect">
            <a:avLst/>
          </a:prstGeom>
          <a:noFill/>
        </p:spPr>
        <p:txBody>
          <a:bodyPr wrap="none" rtlCol="0">
            <a:spAutoFit/>
          </a:bodyPr>
          <a:lstStyle/>
          <a:p>
            <a:r>
              <a:rPr lang="en-GB" dirty="0"/>
              <a:t>3</a:t>
            </a:r>
          </a:p>
        </p:txBody>
      </p:sp>
      <p:pic>
        <p:nvPicPr>
          <p:cNvPr id="16" name="Picture 15">
            <a:extLst>
              <a:ext uri="{FF2B5EF4-FFF2-40B4-BE49-F238E27FC236}">
                <a16:creationId xmlns:a16="http://schemas.microsoft.com/office/drawing/2014/main" id="{277731CF-7601-A246-8329-89078B171F8D}"/>
              </a:ext>
            </a:extLst>
          </p:cNvPr>
          <p:cNvPicPr>
            <a:picLocks noChangeAspect="1"/>
          </p:cNvPicPr>
          <p:nvPr/>
        </p:nvPicPr>
        <p:blipFill>
          <a:blip r:embed="rId5"/>
          <a:stretch>
            <a:fillRect/>
          </a:stretch>
        </p:blipFill>
        <p:spPr>
          <a:xfrm>
            <a:off x="8778452" y="5155599"/>
            <a:ext cx="1308100" cy="457200"/>
          </a:xfrm>
          <a:prstGeom prst="rect">
            <a:avLst/>
          </a:prstGeom>
        </p:spPr>
      </p:pic>
      <p:sp>
        <p:nvSpPr>
          <p:cNvPr id="17" name="TextBox 16">
            <a:extLst>
              <a:ext uri="{FF2B5EF4-FFF2-40B4-BE49-F238E27FC236}">
                <a16:creationId xmlns:a16="http://schemas.microsoft.com/office/drawing/2014/main" id="{812D5B3A-91D9-E849-A0A7-9439486A58D5}"/>
              </a:ext>
            </a:extLst>
          </p:cNvPr>
          <p:cNvSpPr txBox="1"/>
          <p:nvPr/>
        </p:nvSpPr>
        <p:spPr>
          <a:xfrm>
            <a:off x="9281659" y="4830184"/>
            <a:ext cx="301686" cy="369332"/>
          </a:xfrm>
          <a:prstGeom prst="rect">
            <a:avLst/>
          </a:prstGeom>
          <a:noFill/>
        </p:spPr>
        <p:txBody>
          <a:bodyPr wrap="none" rtlCol="0">
            <a:spAutoFit/>
          </a:bodyPr>
          <a:lstStyle/>
          <a:p>
            <a:r>
              <a:rPr lang="en-GB" dirty="0"/>
              <a:t>4</a:t>
            </a:r>
          </a:p>
        </p:txBody>
      </p:sp>
    </p:spTree>
    <p:extLst>
      <p:ext uri="{BB962C8B-B14F-4D97-AF65-F5344CB8AC3E}">
        <p14:creationId xmlns:p14="http://schemas.microsoft.com/office/powerpoint/2010/main" val="7888362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07C025-D416-4C4C-AFE3-B49E58823E17}"/>
              </a:ext>
            </a:extLst>
          </p:cNvPr>
          <p:cNvSpPr>
            <a:spLocks noGrp="1"/>
          </p:cNvSpPr>
          <p:nvPr>
            <p:ph type="ctrTitle"/>
          </p:nvPr>
        </p:nvSpPr>
        <p:spPr/>
        <p:txBody>
          <a:bodyPr/>
          <a:lstStyle/>
          <a:p>
            <a:r>
              <a:rPr lang="en-GB" dirty="0"/>
              <a:t>Deep Learning Results</a:t>
            </a:r>
          </a:p>
        </p:txBody>
      </p:sp>
      <p:sp>
        <p:nvSpPr>
          <p:cNvPr id="5" name="Subtitle 4">
            <a:extLst>
              <a:ext uri="{FF2B5EF4-FFF2-40B4-BE49-F238E27FC236}">
                <a16:creationId xmlns:a16="http://schemas.microsoft.com/office/drawing/2014/main" id="{6D40B7F4-6A70-1840-8F6C-6B582D3CC207}"/>
              </a:ext>
            </a:extLst>
          </p:cNvPr>
          <p:cNvSpPr>
            <a:spLocks noGrp="1"/>
          </p:cNvSpPr>
          <p:nvPr>
            <p:ph type="subTitle" idx="1"/>
          </p:nvPr>
        </p:nvSpPr>
        <p:spPr/>
        <p:txBody>
          <a:bodyPr/>
          <a:lstStyle/>
          <a:p>
            <a:r>
              <a:rPr lang="en-GB" dirty="0"/>
              <a:t>Twitter_big_3class</a:t>
            </a:r>
          </a:p>
          <a:p>
            <a:r>
              <a:rPr lang="en-GB" dirty="0"/>
              <a:t>Baseline F1=0.8434</a:t>
            </a:r>
          </a:p>
        </p:txBody>
      </p:sp>
    </p:spTree>
    <p:extLst>
      <p:ext uri="{BB962C8B-B14F-4D97-AF65-F5344CB8AC3E}">
        <p14:creationId xmlns:p14="http://schemas.microsoft.com/office/powerpoint/2010/main" val="35529649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BA9E-C8E9-834F-91B3-9901718597BB}"/>
              </a:ext>
            </a:extLst>
          </p:cNvPr>
          <p:cNvSpPr>
            <a:spLocks noGrp="1"/>
          </p:cNvSpPr>
          <p:nvPr>
            <p:ph type="title"/>
          </p:nvPr>
        </p:nvSpPr>
        <p:spPr/>
        <p:txBody>
          <a:bodyPr/>
          <a:lstStyle/>
          <a:p>
            <a:r>
              <a:rPr lang="en-GB" dirty="0"/>
              <a:t>DL Results (1) – First runs</a:t>
            </a:r>
          </a:p>
        </p:txBody>
      </p:sp>
      <p:graphicFrame>
        <p:nvGraphicFramePr>
          <p:cNvPr id="4" name="Content Placeholder 3">
            <a:extLst>
              <a:ext uri="{FF2B5EF4-FFF2-40B4-BE49-F238E27FC236}">
                <a16:creationId xmlns:a16="http://schemas.microsoft.com/office/drawing/2014/main" id="{282480C1-D114-2E4E-9DDE-47C9B09CE1B6}"/>
              </a:ext>
            </a:extLst>
          </p:cNvPr>
          <p:cNvGraphicFramePr>
            <a:graphicFrameLocks noGrp="1"/>
          </p:cNvGraphicFramePr>
          <p:nvPr>
            <p:ph idx="1"/>
            <p:extLst>
              <p:ext uri="{D42A27DB-BD31-4B8C-83A1-F6EECF244321}">
                <p14:modId xmlns:p14="http://schemas.microsoft.com/office/powerpoint/2010/main" val="4216044417"/>
              </p:ext>
            </p:extLst>
          </p:nvPr>
        </p:nvGraphicFramePr>
        <p:xfrm>
          <a:off x="509270" y="1607073"/>
          <a:ext cx="10947622" cy="3241040"/>
        </p:xfrm>
        <a:graphic>
          <a:graphicData uri="http://schemas.openxmlformats.org/drawingml/2006/table">
            <a:tbl>
              <a:tblPr firstRow="1" bandRow="1">
                <a:tableStyleId>{5C22544A-7EE6-4342-B048-85BDC9FD1C3A}</a:tableStyleId>
              </a:tblPr>
              <a:tblGrid>
                <a:gridCol w="1292105">
                  <a:extLst>
                    <a:ext uri="{9D8B030D-6E8A-4147-A177-3AD203B41FA5}">
                      <a16:colId xmlns:a16="http://schemas.microsoft.com/office/drawing/2014/main" val="1107442"/>
                    </a:ext>
                  </a:extLst>
                </a:gridCol>
                <a:gridCol w="2664163">
                  <a:extLst>
                    <a:ext uri="{9D8B030D-6E8A-4147-A177-3AD203B41FA5}">
                      <a16:colId xmlns:a16="http://schemas.microsoft.com/office/drawing/2014/main" val="670948779"/>
                    </a:ext>
                  </a:extLst>
                </a:gridCol>
                <a:gridCol w="894831">
                  <a:extLst>
                    <a:ext uri="{9D8B030D-6E8A-4147-A177-3AD203B41FA5}">
                      <a16:colId xmlns:a16="http://schemas.microsoft.com/office/drawing/2014/main" val="3489981971"/>
                    </a:ext>
                  </a:extLst>
                </a:gridCol>
                <a:gridCol w="994662">
                  <a:extLst>
                    <a:ext uri="{9D8B030D-6E8A-4147-A177-3AD203B41FA5}">
                      <a16:colId xmlns:a16="http://schemas.microsoft.com/office/drawing/2014/main" val="2856073300"/>
                    </a:ext>
                  </a:extLst>
                </a:gridCol>
                <a:gridCol w="994662">
                  <a:extLst>
                    <a:ext uri="{9D8B030D-6E8A-4147-A177-3AD203B41FA5}">
                      <a16:colId xmlns:a16="http://schemas.microsoft.com/office/drawing/2014/main" val="952043132"/>
                    </a:ext>
                  </a:extLst>
                </a:gridCol>
                <a:gridCol w="1017430">
                  <a:extLst>
                    <a:ext uri="{9D8B030D-6E8A-4147-A177-3AD203B41FA5}">
                      <a16:colId xmlns:a16="http://schemas.microsoft.com/office/drawing/2014/main" val="3695989315"/>
                    </a:ext>
                  </a:extLst>
                </a:gridCol>
                <a:gridCol w="1017430">
                  <a:extLst>
                    <a:ext uri="{9D8B030D-6E8A-4147-A177-3AD203B41FA5}">
                      <a16:colId xmlns:a16="http://schemas.microsoft.com/office/drawing/2014/main" val="2128504795"/>
                    </a:ext>
                  </a:extLst>
                </a:gridCol>
                <a:gridCol w="1017430">
                  <a:extLst>
                    <a:ext uri="{9D8B030D-6E8A-4147-A177-3AD203B41FA5}">
                      <a16:colId xmlns:a16="http://schemas.microsoft.com/office/drawing/2014/main" val="3773731544"/>
                    </a:ext>
                  </a:extLst>
                </a:gridCol>
                <a:gridCol w="1054909">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 weighted</a:t>
                      </a:r>
                    </a:p>
                  </a:txBody>
                  <a:tcPr/>
                </a:tc>
                <a:tc>
                  <a:txBody>
                    <a:bodyPr/>
                    <a:lstStyle/>
                    <a:p>
                      <a:r>
                        <a:rPr lang="en-US" sz="1400" dirty="0"/>
                        <a:t>At epoch</a:t>
                      </a:r>
                    </a:p>
                  </a:txBody>
                  <a:tcPr/>
                </a:tc>
                <a:tc>
                  <a:txBody>
                    <a:bodyPr/>
                    <a:lstStyle/>
                    <a:p>
                      <a:r>
                        <a:rPr lang="en-US" sz="1400" dirty="0"/>
                        <a:t>F1 micro</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3-LSTM50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0.8753</a:t>
                      </a:r>
                    </a:p>
                  </a:txBody>
                  <a:tcPr/>
                </a:tc>
                <a:tc>
                  <a:txBody>
                    <a:bodyPr/>
                    <a:lstStyle/>
                    <a:p>
                      <a:r>
                        <a:rPr lang="en-US" sz="1400" b="0" dirty="0">
                          <a:solidFill>
                            <a:schemeClr val="tx1"/>
                          </a:solidFill>
                        </a:rPr>
                        <a:t>0.8320</a:t>
                      </a:r>
                    </a:p>
                  </a:txBody>
                  <a:tcPr/>
                </a:tc>
                <a:tc>
                  <a:txBody>
                    <a:bodyPr/>
                    <a:lstStyle/>
                    <a:p>
                      <a:r>
                        <a:rPr lang="en-US" sz="1400" dirty="0"/>
                        <a:t>50</a:t>
                      </a:r>
                    </a:p>
                  </a:txBody>
                  <a:tcPr/>
                </a:tc>
                <a:tc>
                  <a:txBody>
                    <a:bodyPr/>
                    <a:lstStyle/>
                    <a:p>
                      <a:r>
                        <a:rPr lang="en-US" sz="1400" dirty="0"/>
                        <a:t>0.8316</a:t>
                      </a:r>
                    </a:p>
                  </a:txBody>
                  <a:tcPr/>
                </a:tc>
                <a:tc>
                  <a:txBody>
                    <a:bodyPr/>
                    <a:lstStyle/>
                    <a:p>
                      <a:r>
                        <a:rPr lang="en-US" sz="1400" dirty="0"/>
                        <a:t>46</a:t>
                      </a:r>
                    </a:p>
                  </a:txBody>
                  <a:tcPr/>
                </a:tc>
                <a:tc>
                  <a:txBody>
                    <a:bodyPr/>
                    <a:lstStyle/>
                    <a:p>
                      <a:r>
                        <a:rPr lang="en-US" sz="1400" dirty="0"/>
                        <a:t>0.8288</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3-LSTM50-BN</a:t>
                      </a:r>
                    </a:p>
                  </a:txBody>
                  <a:tcPr/>
                </a:tc>
                <a:tc>
                  <a:txBody>
                    <a:bodyPr/>
                    <a:lstStyle/>
                    <a:p>
                      <a:r>
                        <a:rPr lang="en-US" sz="1400" b="0" dirty="0">
                          <a:solidFill>
                            <a:schemeClr val="tx1"/>
                          </a:solidFill>
                        </a:rPr>
                        <a:t>LSTM (50) with BN</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0.8681</a:t>
                      </a:r>
                    </a:p>
                  </a:txBody>
                  <a:tcPr/>
                </a:tc>
                <a:tc>
                  <a:txBody>
                    <a:bodyPr/>
                    <a:lstStyle/>
                    <a:p>
                      <a:r>
                        <a:rPr lang="en-US" sz="1400" b="0" dirty="0">
                          <a:solidFill>
                            <a:schemeClr val="tx1"/>
                          </a:solidFill>
                        </a:rPr>
                        <a:t>0.8370</a:t>
                      </a:r>
                    </a:p>
                  </a:txBody>
                  <a:tcPr/>
                </a:tc>
                <a:tc>
                  <a:txBody>
                    <a:bodyPr/>
                    <a:lstStyle/>
                    <a:p>
                      <a:r>
                        <a:rPr lang="en-US" sz="1400" dirty="0"/>
                        <a:t>30</a:t>
                      </a:r>
                    </a:p>
                  </a:txBody>
                  <a:tcPr/>
                </a:tc>
                <a:tc>
                  <a:txBody>
                    <a:bodyPr/>
                    <a:lstStyle/>
                    <a:p>
                      <a:r>
                        <a:rPr lang="en-US" sz="1400" dirty="0"/>
                        <a:t>0.8399</a:t>
                      </a:r>
                    </a:p>
                  </a:txBody>
                  <a:tcPr/>
                </a:tc>
                <a:tc>
                  <a:txBody>
                    <a:bodyPr/>
                    <a:lstStyle/>
                    <a:p>
                      <a:r>
                        <a:rPr lang="en-US" sz="1400" dirty="0"/>
                        <a:t>30</a:t>
                      </a:r>
                    </a:p>
                  </a:txBody>
                  <a:tcPr/>
                </a:tc>
                <a:tc>
                  <a:txBody>
                    <a:bodyPr/>
                    <a:lstStyle/>
                    <a:p>
                      <a:r>
                        <a:rPr lang="en-US" sz="1400" dirty="0"/>
                        <a:t>0.8326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3-TrainWE</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0.9846</a:t>
                      </a:r>
                    </a:p>
                  </a:txBody>
                  <a:tcPr/>
                </a:tc>
                <a:tc>
                  <a:txBody>
                    <a:bodyPr/>
                    <a:lstStyle/>
                    <a:p>
                      <a:r>
                        <a:rPr lang="en-US" sz="1400" b="0" dirty="0">
                          <a:solidFill>
                            <a:schemeClr val="tx1"/>
                          </a:solidFill>
                        </a:rPr>
                        <a:t>0.8098</a:t>
                      </a:r>
                    </a:p>
                  </a:txBody>
                  <a:tcPr/>
                </a:tc>
                <a:tc>
                  <a:txBody>
                    <a:bodyPr/>
                    <a:lstStyle/>
                    <a:p>
                      <a:r>
                        <a:rPr lang="en-US" sz="1400" dirty="0"/>
                        <a:t>9</a:t>
                      </a:r>
                    </a:p>
                  </a:txBody>
                  <a:tcPr/>
                </a:tc>
                <a:tc>
                  <a:txBody>
                    <a:bodyPr/>
                    <a:lstStyle/>
                    <a:p>
                      <a:r>
                        <a:rPr lang="en-US" sz="1400" dirty="0"/>
                        <a:t>0.8143</a:t>
                      </a:r>
                    </a:p>
                  </a:txBody>
                  <a:tcPr/>
                </a:tc>
                <a:tc>
                  <a:txBody>
                    <a:bodyPr/>
                    <a:lstStyle/>
                    <a:p>
                      <a:r>
                        <a:rPr lang="en-US" sz="1400" dirty="0"/>
                        <a:t>9</a:t>
                      </a:r>
                    </a:p>
                  </a:txBody>
                  <a:tcPr/>
                </a:tc>
                <a:tc>
                  <a:txBody>
                    <a:bodyPr/>
                    <a:lstStyle/>
                    <a:p>
                      <a:r>
                        <a:rPr lang="en-US" sz="1400" dirty="0"/>
                        <a:t>0.7888</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3-Combo</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0.7741</a:t>
                      </a:r>
                    </a:p>
                  </a:txBody>
                  <a:tcPr/>
                </a:tc>
                <a:tc>
                  <a:txBody>
                    <a:bodyPr/>
                    <a:lstStyle/>
                    <a:p>
                      <a:r>
                        <a:rPr lang="en-US" sz="1400" b="0" dirty="0">
                          <a:solidFill>
                            <a:schemeClr val="tx1"/>
                          </a:solidFill>
                        </a:rPr>
                        <a:t>0.6549</a:t>
                      </a:r>
                    </a:p>
                  </a:txBody>
                  <a:tcPr/>
                </a:tc>
                <a:tc>
                  <a:txBody>
                    <a:bodyPr/>
                    <a:lstStyle/>
                    <a:p>
                      <a:r>
                        <a:rPr lang="en-US" sz="1400" dirty="0"/>
                        <a:t>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0.7363</a:t>
                      </a:r>
                    </a:p>
                    <a:p>
                      <a:endParaRPr lang="en-US" sz="1400" dirty="0"/>
                    </a:p>
                  </a:txBody>
                  <a:tcPr/>
                </a:tc>
                <a:tc>
                  <a:txBody>
                    <a:bodyPr/>
                    <a:lstStyle/>
                    <a:p>
                      <a:r>
                        <a:rPr lang="en-US" sz="1400" dirty="0"/>
                        <a:t>43</a:t>
                      </a:r>
                    </a:p>
                  </a:txBody>
                  <a:tcPr/>
                </a:tc>
                <a:tc>
                  <a:txBody>
                    <a:bodyPr/>
                    <a:lstStyle/>
                    <a:p>
                      <a:r>
                        <a:rPr lang="en-US" sz="1400" dirty="0"/>
                        <a:t>0.7305</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3-CNN</a:t>
                      </a:r>
                    </a:p>
                  </a:txBody>
                  <a:tcPr/>
                </a:tc>
                <a:tc>
                  <a:txBody>
                    <a:bodyPr/>
                    <a:lstStyle/>
                    <a:p>
                      <a:r>
                        <a:rPr lang="en-US" sz="1400" b="0" dirty="0">
                          <a:solidFill>
                            <a:schemeClr val="tx1"/>
                          </a:solidFill>
                        </a:rPr>
                        <a:t>CNN (32,3,2), Pool (2), </a:t>
                      </a:r>
                    </a:p>
                    <a:p>
                      <a:r>
                        <a:rPr lang="en-US" sz="1400" b="0" dirty="0">
                          <a:solidFill>
                            <a:schemeClr val="tx1"/>
                          </a:solidFill>
                        </a:rPr>
                        <a:t>CNN (48,3,2), Pool (2),</a:t>
                      </a:r>
                    </a:p>
                    <a:p>
                      <a:r>
                        <a:rPr lang="en-US" sz="1400" b="0" dirty="0">
                          <a:solidFill>
                            <a:schemeClr val="tx1"/>
                          </a:solidFill>
                        </a:rPr>
                        <a:t>CNN (32,3,2), Pool (2),</a:t>
                      </a:r>
                    </a:p>
                    <a:p>
                      <a:r>
                        <a:rPr lang="en-US" sz="1400" b="0" dirty="0">
                          <a:solidFill>
                            <a:schemeClr val="tx1"/>
                          </a:solidFill>
                        </a:rPr>
                        <a:t>Dense Layer</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0.8461</a:t>
                      </a:r>
                    </a:p>
                  </a:txBody>
                  <a:tcPr/>
                </a:tc>
                <a:tc>
                  <a:txBody>
                    <a:bodyPr/>
                    <a:lstStyle/>
                    <a:p>
                      <a:r>
                        <a:rPr lang="en-US" sz="1400" b="0" dirty="0">
                          <a:solidFill>
                            <a:schemeClr val="tx1"/>
                          </a:solidFill>
                        </a:rPr>
                        <a:t>0.6914</a:t>
                      </a:r>
                    </a:p>
                  </a:txBody>
                  <a:tcPr/>
                </a:tc>
                <a:tc>
                  <a:txBody>
                    <a:bodyPr/>
                    <a:lstStyle/>
                    <a:p>
                      <a:r>
                        <a:rPr lang="en-US" sz="1400" dirty="0"/>
                        <a:t>45</a:t>
                      </a:r>
                    </a:p>
                  </a:txBody>
                  <a:tcPr/>
                </a:tc>
                <a:tc>
                  <a:txBody>
                    <a:bodyPr/>
                    <a:lstStyle/>
                    <a:p>
                      <a:r>
                        <a:rPr lang="en-US" sz="1400" dirty="0"/>
                        <a:t>0.7325</a:t>
                      </a:r>
                    </a:p>
                  </a:txBody>
                  <a:tcPr/>
                </a:tc>
                <a:tc>
                  <a:txBody>
                    <a:bodyPr/>
                    <a:lstStyle/>
                    <a:p>
                      <a:r>
                        <a:rPr lang="en-US" sz="1400" dirty="0"/>
                        <a:t>43</a:t>
                      </a:r>
                    </a:p>
                  </a:txBody>
                  <a:tcPr/>
                </a:tc>
                <a:tc>
                  <a:txBody>
                    <a:bodyPr/>
                    <a:lstStyle/>
                    <a:p>
                      <a:r>
                        <a:rPr lang="en-US" sz="1400" dirty="0"/>
                        <a:t>0.7058</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1520229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90B-EC00-FE48-9F2A-E9A64BDF9C41}"/>
              </a:ext>
            </a:extLst>
          </p:cNvPr>
          <p:cNvSpPr>
            <a:spLocks noGrp="1"/>
          </p:cNvSpPr>
          <p:nvPr>
            <p:ph type="title"/>
          </p:nvPr>
        </p:nvSpPr>
        <p:spPr/>
        <p:txBody>
          <a:bodyPr/>
          <a:lstStyle/>
          <a:p>
            <a:r>
              <a:rPr lang="en-GB" dirty="0"/>
              <a:t>DL Results (2) – New architectures</a:t>
            </a:r>
          </a:p>
        </p:txBody>
      </p:sp>
      <p:graphicFrame>
        <p:nvGraphicFramePr>
          <p:cNvPr id="4" name="Table 3">
            <a:extLst>
              <a:ext uri="{FF2B5EF4-FFF2-40B4-BE49-F238E27FC236}">
                <a16:creationId xmlns:a16="http://schemas.microsoft.com/office/drawing/2014/main" id="{692943A5-2756-8045-BB44-7B2C4E4596CA}"/>
              </a:ext>
            </a:extLst>
          </p:cNvPr>
          <p:cNvGraphicFramePr>
            <a:graphicFrameLocks noGrp="1"/>
          </p:cNvGraphicFramePr>
          <p:nvPr>
            <p:extLst>
              <p:ext uri="{D42A27DB-BD31-4B8C-83A1-F6EECF244321}">
                <p14:modId xmlns:p14="http://schemas.microsoft.com/office/powerpoint/2010/main" val="3575955845"/>
              </p:ext>
            </p:extLst>
          </p:nvPr>
        </p:nvGraphicFramePr>
        <p:xfrm>
          <a:off x="838200" y="1690688"/>
          <a:ext cx="10349751" cy="2590800"/>
        </p:xfrm>
        <a:graphic>
          <a:graphicData uri="http://schemas.openxmlformats.org/drawingml/2006/table">
            <a:tbl>
              <a:tblPr firstRow="1" bandRow="1">
                <a:tableStyleId>{5C22544A-7EE6-4342-B048-85BDC9FD1C3A}</a:tableStyleId>
              </a:tblPr>
              <a:tblGrid>
                <a:gridCol w="1229399">
                  <a:extLst>
                    <a:ext uri="{9D8B030D-6E8A-4147-A177-3AD203B41FA5}">
                      <a16:colId xmlns:a16="http://schemas.microsoft.com/office/drawing/2014/main" val="1093517784"/>
                    </a:ext>
                  </a:extLst>
                </a:gridCol>
                <a:gridCol w="2575469">
                  <a:extLst>
                    <a:ext uri="{9D8B030D-6E8A-4147-A177-3AD203B41FA5}">
                      <a16:colId xmlns:a16="http://schemas.microsoft.com/office/drawing/2014/main" val="3639611985"/>
                    </a:ext>
                  </a:extLst>
                </a:gridCol>
                <a:gridCol w="981362">
                  <a:extLst>
                    <a:ext uri="{9D8B030D-6E8A-4147-A177-3AD203B41FA5}">
                      <a16:colId xmlns:a16="http://schemas.microsoft.com/office/drawing/2014/main" val="1087087543"/>
                    </a:ext>
                  </a:extLst>
                </a:gridCol>
                <a:gridCol w="1003824">
                  <a:extLst>
                    <a:ext uri="{9D8B030D-6E8A-4147-A177-3AD203B41FA5}">
                      <a16:colId xmlns:a16="http://schemas.microsoft.com/office/drawing/2014/main" val="3726386367"/>
                    </a:ext>
                  </a:extLst>
                </a:gridCol>
                <a:gridCol w="879724">
                  <a:extLst>
                    <a:ext uri="{9D8B030D-6E8A-4147-A177-3AD203B41FA5}">
                      <a16:colId xmlns:a16="http://schemas.microsoft.com/office/drawing/2014/main" val="482520614"/>
                    </a:ext>
                  </a:extLst>
                </a:gridCol>
                <a:gridCol w="879724">
                  <a:extLst>
                    <a:ext uri="{9D8B030D-6E8A-4147-A177-3AD203B41FA5}">
                      <a16:colId xmlns:a16="http://schemas.microsoft.com/office/drawing/2014/main" val="2248295865"/>
                    </a:ext>
                  </a:extLst>
                </a:gridCol>
                <a:gridCol w="879724">
                  <a:extLst>
                    <a:ext uri="{9D8B030D-6E8A-4147-A177-3AD203B41FA5}">
                      <a16:colId xmlns:a16="http://schemas.microsoft.com/office/drawing/2014/main" val="2205950746"/>
                    </a:ext>
                  </a:extLst>
                </a:gridCol>
                <a:gridCol w="879724">
                  <a:extLst>
                    <a:ext uri="{9D8B030D-6E8A-4147-A177-3AD203B41FA5}">
                      <a16:colId xmlns:a16="http://schemas.microsoft.com/office/drawing/2014/main" val="1179995897"/>
                    </a:ext>
                  </a:extLst>
                </a:gridCol>
                <a:gridCol w="1040801">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 weighted</a:t>
                      </a:r>
                    </a:p>
                  </a:txBody>
                  <a:tcPr/>
                </a:tc>
                <a:tc>
                  <a:txBody>
                    <a:bodyPr/>
                    <a:lstStyle/>
                    <a:p>
                      <a:r>
                        <a:rPr lang="en-US" sz="1300" dirty="0"/>
                        <a:t>At epoch</a:t>
                      </a:r>
                    </a:p>
                  </a:txBody>
                  <a:tcPr/>
                </a:tc>
                <a:tc>
                  <a:txBody>
                    <a:bodyPr/>
                    <a:lstStyle/>
                    <a:p>
                      <a:r>
                        <a:rPr lang="en-US" sz="1300" dirty="0"/>
                        <a:t>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3-BI-LSTM</a:t>
                      </a:r>
                    </a:p>
                  </a:txBody>
                  <a:tcPr/>
                </a:tc>
                <a:tc>
                  <a:txBody>
                    <a:bodyPr/>
                    <a:lstStyle/>
                    <a:p>
                      <a:r>
                        <a:rPr lang="en-US" sz="1400" b="0" dirty="0">
                          <a:solidFill>
                            <a:schemeClr val="tx1"/>
                          </a:solidFill>
                        </a:rPr>
                        <a:t>Bidirectional LSTM (100)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0.9622</a:t>
                      </a:r>
                    </a:p>
                  </a:txBody>
                  <a:tcPr/>
                </a:tc>
                <a:tc>
                  <a:txBody>
                    <a:bodyPr/>
                    <a:lstStyle/>
                    <a:p>
                      <a:r>
                        <a:rPr lang="en-US" sz="1400" dirty="0"/>
                        <a:t>0.8341</a:t>
                      </a:r>
                    </a:p>
                  </a:txBody>
                  <a:tcPr/>
                </a:tc>
                <a:tc>
                  <a:txBody>
                    <a:bodyPr/>
                    <a:lstStyle/>
                    <a:p>
                      <a:r>
                        <a:rPr lang="en-US" sz="1400" dirty="0"/>
                        <a:t>59</a:t>
                      </a:r>
                    </a:p>
                  </a:txBody>
                  <a:tcPr/>
                </a:tc>
                <a:tc>
                  <a:txBody>
                    <a:bodyPr/>
                    <a:lstStyle/>
                    <a:p>
                      <a:r>
                        <a:rPr lang="en-US" sz="1400" dirty="0"/>
                        <a:t>0.8384</a:t>
                      </a:r>
                    </a:p>
                  </a:txBody>
                  <a:tcPr/>
                </a:tc>
                <a:tc>
                  <a:txBody>
                    <a:bodyPr/>
                    <a:lstStyle/>
                    <a:p>
                      <a:r>
                        <a:rPr lang="en-US" sz="1400" dirty="0"/>
                        <a:t>30</a:t>
                      </a:r>
                    </a:p>
                  </a:txBody>
                  <a:tcPr/>
                </a:tc>
                <a:tc>
                  <a:txBody>
                    <a:bodyPr/>
                    <a:lstStyle/>
                    <a:p>
                      <a:r>
                        <a:rPr lang="en-US" sz="1400" dirty="0"/>
                        <a:t>0.8237</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3-MultiCNN</a:t>
                      </a: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50</a:t>
                      </a:r>
                    </a:p>
                  </a:txBody>
                  <a:tcPr/>
                </a:tc>
                <a:tc>
                  <a:txBody>
                    <a:bodyPr/>
                    <a:lstStyle/>
                    <a:p>
                      <a:r>
                        <a:rPr lang="en-US" sz="1400" dirty="0"/>
                        <a:t>0.9958</a:t>
                      </a:r>
                    </a:p>
                  </a:txBody>
                  <a:tcPr/>
                </a:tc>
                <a:tc>
                  <a:txBody>
                    <a:bodyPr/>
                    <a:lstStyle/>
                    <a:p>
                      <a:r>
                        <a:rPr lang="en-US" sz="1400" dirty="0"/>
                        <a:t>0.8164</a:t>
                      </a:r>
                    </a:p>
                  </a:txBody>
                  <a:tcPr/>
                </a:tc>
                <a:tc>
                  <a:txBody>
                    <a:bodyPr/>
                    <a:lstStyle/>
                    <a:p>
                      <a:r>
                        <a:rPr lang="en-US" sz="1400" dirty="0"/>
                        <a:t>2</a:t>
                      </a:r>
                    </a:p>
                  </a:txBody>
                  <a:tcPr/>
                </a:tc>
                <a:tc>
                  <a:txBody>
                    <a:bodyPr/>
                    <a:lstStyle/>
                    <a:p>
                      <a:r>
                        <a:rPr lang="en-US" sz="1400" dirty="0"/>
                        <a:t>0.8286</a:t>
                      </a:r>
                    </a:p>
                  </a:txBody>
                  <a:tcPr/>
                </a:tc>
                <a:tc>
                  <a:txBody>
                    <a:bodyPr/>
                    <a:lstStyle/>
                    <a:p>
                      <a:r>
                        <a:rPr lang="en-US" sz="1400" dirty="0"/>
                        <a:t>2</a:t>
                      </a:r>
                    </a:p>
                  </a:txBody>
                  <a:tcPr/>
                </a:tc>
                <a:tc>
                  <a:txBody>
                    <a:bodyPr/>
                    <a:lstStyle/>
                    <a:p>
                      <a:r>
                        <a:rPr lang="en-US" sz="1400" dirty="0"/>
                        <a:t>0.7895</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3-MultiCNN-Glove</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50</a:t>
                      </a:r>
                    </a:p>
                  </a:txBody>
                  <a:tcPr/>
                </a:tc>
                <a:tc>
                  <a:txBody>
                    <a:bodyPr/>
                    <a:lstStyle/>
                    <a:p>
                      <a:r>
                        <a:rPr lang="en-US" sz="1400" dirty="0"/>
                        <a:t>0.9752</a:t>
                      </a:r>
                    </a:p>
                  </a:txBody>
                  <a:tcPr/>
                </a:tc>
                <a:tc>
                  <a:txBody>
                    <a:bodyPr/>
                    <a:lstStyle/>
                    <a:p>
                      <a:r>
                        <a:rPr lang="en-US" sz="1400" dirty="0"/>
                        <a:t>0.8096</a:t>
                      </a:r>
                    </a:p>
                  </a:txBody>
                  <a:tcPr/>
                </a:tc>
                <a:tc>
                  <a:txBody>
                    <a:bodyPr/>
                    <a:lstStyle/>
                    <a:p>
                      <a:r>
                        <a:rPr lang="en-US" sz="1400" dirty="0"/>
                        <a:t>36</a:t>
                      </a:r>
                    </a:p>
                  </a:txBody>
                  <a:tcPr/>
                </a:tc>
                <a:tc>
                  <a:txBody>
                    <a:bodyPr/>
                    <a:lstStyle/>
                    <a:p>
                      <a:r>
                        <a:rPr lang="en-US" sz="1400" dirty="0"/>
                        <a:t>0.8169</a:t>
                      </a:r>
                    </a:p>
                  </a:txBody>
                  <a:tcPr/>
                </a:tc>
                <a:tc>
                  <a:txBody>
                    <a:bodyPr/>
                    <a:lstStyle/>
                    <a:p>
                      <a:r>
                        <a:rPr lang="en-US" sz="1400" dirty="0"/>
                        <a:t>6</a:t>
                      </a:r>
                    </a:p>
                  </a:txBody>
                  <a:tcPr/>
                </a:tc>
                <a:tc>
                  <a:txBody>
                    <a:bodyPr/>
                    <a:lstStyle/>
                    <a:p>
                      <a:r>
                        <a:rPr lang="en-US" sz="1400" dirty="0"/>
                        <a:t>0.8085</a:t>
                      </a:r>
                    </a:p>
                  </a:txBody>
                  <a:tcPr/>
                </a:tc>
                <a:extLst>
                  <a:ext uri="{0D108BD9-81ED-4DB2-BD59-A6C34878D82A}">
                    <a16:rowId xmlns:a16="http://schemas.microsoft.com/office/drawing/2014/main" val="1151716975"/>
                  </a:ext>
                </a:extLst>
              </a:tr>
              <a:tr h="370840">
                <a:tc>
                  <a:txBody>
                    <a:bodyPr/>
                    <a:lstStyle/>
                    <a:p>
                      <a:r>
                        <a:rPr lang="en-US" sz="1400" b="0" dirty="0">
                          <a:solidFill>
                            <a:schemeClr val="tx1"/>
                          </a:solidFill>
                        </a:rPr>
                        <a:t>3-GloVeTune</a:t>
                      </a: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0.9954</a:t>
                      </a:r>
                    </a:p>
                  </a:txBody>
                  <a:tcPr/>
                </a:tc>
                <a:tc>
                  <a:txBody>
                    <a:bodyPr/>
                    <a:lstStyle/>
                    <a:p>
                      <a:r>
                        <a:rPr lang="en-US" sz="1400" dirty="0"/>
                        <a:t>0.8342</a:t>
                      </a:r>
                    </a:p>
                  </a:txBody>
                  <a:tcPr/>
                </a:tc>
                <a:tc>
                  <a:txBody>
                    <a:bodyPr/>
                    <a:lstStyle/>
                    <a:p>
                      <a:r>
                        <a:rPr lang="en-US" sz="1400" dirty="0"/>
                        <a:t>7</a:t>
                      </a:r>
                    </a:p>
                  </a:txBody>
                  <a:tcPr/>
                </a:tc>
                <a:tc>
                  <a:txBody>
                    <a:bodyPr/>
                    <a:lstStyle/>
                    <a:p>
                      <a:r>
                        <a:rPr lang="en-US" sz="1400" dirty="0"/>
                        <a:t>0.8370</a:t>
                      </a:r>
                    </a:p>
                  </a:txBody>
                  <a:tcPr/>
                </a:tc>
                <a:tc>
                  <a:txBody>
                    <a:bodyPr/>
                    <a:lstStyle/>
                    <a:p>
                      <a:r>
                        <a:rPr lang="en-US" sz="1400" dirty="0"/>
                        <a:t>7</a:t>
                      </a:r>
                    </a:p>
                  </a:txBody>
                  <a:tcPr/>
                </a:tc>
                <a:tc>
                  <a:txBody>
                    <a:bodyPr/>
                    <a:lstStyle/>
                    <a:p>
                      <a:r>
                        <a:rPr lang="en-US" sz="1400" dirty="0"/>
                        <a:t>0.8104</a:t>
                      </a:r>
                    </a:p>
                  </a:txBody>
                  <a:tcPr/>
                </a:tc>
                <a:extLst>
                  <a:ext uri="{0D108BD9-81ED-4DB2-BD59-A6C34878D82A}">
                    <a16:rowId xmlns:a16="http://schemas.microsoft.com/office/drawing/2014/main" val="1759859756"/>
                  </a:ext>
                </a:extLst>
              </a:tr>
            </a:tbl>
          </a:graphicData>
        </a:graphic>
      </p:graphicFrame>
    </p:spTree>
    <p:extLst>
      <p:ext uri="{BB962C8B-B14F-4D97-AF65-F5344CB8AC3E}">
        <p14:creationId xmlns:p14="http://schemas.microsoft.com/office/powerpoint/2010/main" val="36401640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BA78-BC64-4C4E-9418-DCC9ED58205F}"/>
              </a:ext>
            </a:extLst>
          </p:cNvPr>
          <p:cNvSpPr>
            <a:spLocks noGrp="1"/>
          </p:cNvSpPr>
          <p:nvPr>
            <p:ph type="title"/>
          </p:nvPr>
        </p:nvSpPr>
        <p:spPr/>
        <p:txBody>
          <a:bodyPr/>
          <a:lstStyle/>
          <a:p>
            <a:r>
              <a:rPr lang="en-GB" dirty="0"/>
              <a:t>DL Results (3) – </a:t>
            </a:r>
            <a:r>
              <a:rPr lang="en-GB" dirty="0" err="1"/>
              <a:t>ELMo</a:t>
            </a:r>
            <a:r>
              <a:rPr lang="en-GB" dirty="0"/>
              <a:t> inputs</a:t>
            </a:r>
          </a:p>
        </p:txBody>
      </p:sp>
      <p:graphicFrame>
        <p:nvGraphicFramePr>
          <p:cNvPr id="4" name="Table 3">
            <a:extLst>
              <a:ext uri="{FF2B5EF4-FFF2-40B4-BE49-F238E27FC236}">
                <a16:creationId xmlns:a16="http://schemas.microsoft.com/office/drawing/2014/main" id="{A7FCD38E-6ED4-D24B-BB37-2E3D84B2F8BD}"/>
              </a:ext>
            </a:extLst>
          </p:cNvPr>
          <p:cNvGraphicFramePr>
            <a:graphicFrameLocks noGrp="1"/>
          </p:cNvGraphicFramePr>
          <p:nvPr>
            <p:extLst>
              <p:ext uri="{D42A27DB-BD31-4B8C-83A1-F6EECF244321}">
                <p14:modId xmlns:p14="http://schemas.microsoft.com/office/powerpoint/2010/main" val="3004391471"/>
              </p:ext>
            </p:extLst>
          </p:nvPr>
        </p:nvGraphicFramePr>
        <p:xfrm>
          <a:off x="640555" y="1651000"/>
          <a:ext cx="11349317" cy="3556000"/>
        </p:xfrm>
        <a:graphic>
          <a:graphicData uri="http://schemas.openxmlformats.org/drawingml/2006/table">
            <a:tbl>
              <a:tblPr firstRow="1" bandRow="1">
                <a:tableStyleId>{5C22544A-7EE6-4342-B048-85BDC9FD1C3A}</a:tableStyleId>
              </a:tblPr>
              <a:tblGrid>
                <a:gridCol w="1893347">
                  <a:extLst>
                    <a:ext uri="{9D8B030D-6E8A-4147-A177-3AD203B41FA5}">
                      <a16:colId xmlns:a16="http://schemas.microsoft.com/office/drawing/2014/main" val="4180297104"/>
                    </a:ext>
                  </a:extLst>
                </a:gridCol>
                <a:gridCol w="699247">
                  <a:extLst>
                    <a:ext uri="{9D8B030D-6E8A-4147-A177-3AD203B41FA5}">
                      <a16:colId xmlns:a16="http://schemas.microsoft.com/office/drawing/2014/main" val="1093517784"/>
                    </a:ext>
                  </a:extLst>
                </a:gridCol>
                <a:gridCol w="2850776">
                  <a:extLst>
                    <a:ext uri="{9D8B030D-6E8A-4147-A177-3AD203B41FA5}">
                      <a16:colId xmlns:a16="http://schemas.microsoft.com/office/drawing/2014/main" val="3639611985"/>
                    </a:ext>
                  </a:extLst>
                </a:gridCol>
                <a:gridCol w="882127">
                  <a:extLst>
                    <a:ext uri="{9D8B030D-6E8A-4147-A177-3AD203B41FA5}">
                      <a16:colId xmlns:a16="http://schemas.microsoft.com/office/drawing/2014/main" val="1087087543"/>
                    </a:ext>
                  </a:extLst>
                </a:gridCol>
                <a:gridCol w="892885">
                  <a:extLst>
                    <a:ext uri="{9D8B030D-6E8A-4147-A177-3AD203B41FA5}">
                      <a16:colId xmlns:a16="http://schemas.microsoft.com/office/drawing/2014/main" val="3726386367"/>
                    </a:ext>
                  </a:extLst>
                </a:gridCol>
                <a:gridCol w="1043492">
                  <a:extLst>
                    <a:ext uri="{9D8B030D-6E8A-4147-A177-3AD203B41FA5}">
                      <a16:colId xmlns:a16="http://schemas.microsoft.com/office/drawing/2014/main" val="482520614"/>
                    </a:ext>
                  </a:extLst>
                </a:gridCol>
                <a:gridCol w="645458">
                  <a:extLst>
                    <a:ext uri="{9D8B030D-6E8A-4147-A177-3AD203B41FA5}">
                      <a16:colId xmlns:a16="http://schemas.microsoft.com/office/drawing/2014/main" val="2248295865"/>
                    </a:ext>
                  </a:extLst>
                </a:gridCol>
                <a:gridCol w="1011219">
                  <a:extLst>
                    <a:ext uri="{9D8B030D-6E8A-4147-A177-3AD203B41FA5}">
                      <a16:colId xmlns:a16="http://schemas.microsoft.com/office/drawing/2014/main" val="2205950746"/>
                    </a:ext>
                  </a:extLst>
                </a:gridCol>
                <a:gridCol w="623944">
                  <a:extLst>
                    <a:ext uri="{9D8B030D-6E8A-4147-A177-3AD203B41FA5}">
                      <a16:colId xmlns:a16="http://schemas.microsoft.com/office/drawing/2014/main" val="1179995897"/>
                    </a:ext>
                  </a:extLst>
                </a:gridCol>
                <a:gridCol w="806822">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 weighted</a:t>
                      </a:r>
                    </a:p>
                  </a:txBody>
                  <a:tcPr/>
                </a:tc>
                <a:tc>
                  <a:txBody>
                    <a:bodyPr/>
                    <a:lstStyle/>
                    <a:p>
                      <a:r>
                        <a:rPr lang="en-US" sz="1300" dirty="0"/>
                        <a:t>At epoch</a:t>
                      </a:r>
                    </a:p>
                  </a:txBody>
                  <a:tcPr/>
                </a:tc>
                <a:tc>
                  <a:txBody>
                    <a:bodyPr/>
                    <a:lstStyle/>
                    <a:p>
                      <a:r>
                        <a:rPr lang="en-US" sz="1300" dirty="0"/>
                        <a:t>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3-Elmo-LSTM256</a:t>
                      </a:r>
                    </a:p>
                  </a:txBody>
                  <a:tcPr/>
                </a:tc>
                <a:tc>
                  <a:txBody>
                    <a:bodyPr/>
                    <a:lstStyle/>
                    <a:p>
                      <a:r>
                        <a:rPr lang="en-US" sz="1400" b="0" dirty="0">
                          <a:solidFill>
                            <a:schemeClr val="tx1"/>
                          </a:solidFill>
                        </a:rPr>
                        <a:t>8457</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5</a:t>
                      </a:r>
                    </a:p>
                  </a:txBody>
                  <a:tcPr/>
                </a:tc>
                <a:tc>
                  <a:txBody>
                    <a:bodyPr/>
                    <a:lstStyle/>
                    <a:p>
                      <a:r>
                        <a:rPr lang="en-US" sz="1400" dirty="0"/>
                        <a:t>0.8267</a:t>
                      </a:r>
                    </a:p>
                  </a:txBody>
                  <a:tcPr/>
                </a:tc>
                <a:tc>
                  <a:txBody>
                    <a:bodyPr/>
                    <a:lstStyle/>
                    <a:p>
                      <a:r>
                        <a:rPr lang="en-US" sz="1400" dirty="0"/>
                        <a:t>0.8241</a:t>
                      </a:r>
                    </a:p>
                  </a:txBody>
                  <a:tcPr/>
                </a:tc>
                <a:tc>
                  <a:txBody>
                    <a:bodyPr/>
                    <a:lstStyle/>
                    <a:p>
                      <a:r>
                        <a:rPr lang="en-US" sz="1400" dirty="0"/>
                        <a:t>5</a:t>
                      </a:r>
                    </a:p>
                  </a:txBody>
                  <a:tcPr/>
                </a:tc>
                <a:tc>
                  <a:txBody>
                    <a:bodyPr/>
                    <a:lstStyle/>
                    <a:p>
                      <a:r>
                        <a:rPr lang="en-US" sz="1400" dirty="0"/>
                        <a:t>0.8259</a:t>
                      </a:r>
                    </a:p>
                  </a:txBody>
                  <a:tcPr/>
                </a:tc>
                <a:tc>
                  <a:txBody>
                    <a:bodyPr/>
                    <a:lstStyle/>
                    <a:p>
                      <a:r>
                        <a:rPr lang="en-US" sz="1400" dirty="0"/>
                        <a:t>5</a:t>
                      </a:r>
                    </a:p>
                  </a:txBody>
                  <a:tcPr/>
                </a:tc>
                <a:tc>
                  <a:txBody>
                    <a:bodyPr/>
                    <a:lstStyle/>
                    <a:p>
                      <a:r>
                        <a:rPr lang="en-US" sz="1400" dirty="0"/>
                        <a:t>0.8227</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3-Elmo-LSTM128</a:t>
                      </a:r>
                    </a:p>
                  </a:txBody>
                  <a:tcPr/>
                </a:tc>
                <a:tc>
                  <a:txBody>
                    <a:bodyPr/>
                    <a:lstStyle/>
                    <a:p>
                      <a:r>
                        <a:rPr lang="en-US" sz="1400" b="0" dirty="0">
                          <a:solidFill>
                            <a:schemeClr val="tx1"/>
                          </a:solidFill>
                        </a:rPr>
                        <a:t>8483</a:t>
                      </a:r>
                    </a:p>
                  </a:txBody>
                  <a:tcPr/>
                </a:tc>
                <a:tc>
                  <a:txBody>
                    <a:bodyPr/>
                    <a:lstStyle/>
                    <a:p>
                      <a:r>
                        <a:rPr lang="en-US" sz="1400" b="0" dirty="0">
                          <a:solidFill>
                            <a:schemeClr val="tx1"/>
                          </a:solidFill>
                        </a:rPr>
                        <a:t>LSTM (128) with 0.5 dropout</a:t>
                      </a:r>
                    </a:p>
                  </a:txBody>
                  <a:tcPr/>
                </a:tc>
                <a:tc>
                  <a:txBody>
                    <a:bodyPr/>
                    <a:lstStyle/>
                    <a:p>
                      <a:r>
                        <a:rPr lang="en-US" sz="1400" b="0" dirty="0">
                          <a:solidFill>
                            <a:schemeClr val="tx1"/>
                          </a:solidFill>
                        </a:rPr>
                        <a:t>10</a:t>
                      </a:r>
                    </a:p>
                  </a:txBody>
                  <a:tcPr/>
                </a:tc>
                <a:tc>
                  <a:txBody>
                    <a:bodyPr/>
                    <a:lstStyle/>
                    <a:p>
                      <a:r>
                        <a:rPr lang="en-US" sz="1400" dirty="0"/>
                        <a:t>0.8559</a:t>
                      </a:r>
                    </a:p>
                  </a:txBody>
                  <a:tcPr/>
                </a:tc>
                <a:tc>
                  <a:txBody>
                    <a:bodyPr/>
                    <a:lstStyle/>
                    <a:p>
                      <a:r>
                        <a:rPr lang="en-US" sz="1400" dirty="0"/>
                        <a:t>0.8069</a:t>
                      </a:r>
                    </a:p>
                  </a:txBody>
                  <a:tcPr/>
                </a:tc>
                <a:tc>
                  <a:txBody>
                    <a:bodyPr/>
                    <a:lstStyle/>
                    <a:p>
                      <a:r>
                        <a:rPr lang="en-US" sz="1400" dirty="0"/>
                        <a:t>8</a:t>
                      </a:r>
                    </a:p>
                  </a:txBody>
                  <a:tcPr/>
                </a:tc>
                <a:tc>
                  <a:txBody>
                    <a:bodyPr/>
                    <a:lstStyle/>
                    <a:p>
                      <a:r>
                        <a:rPr lang="en-US" sz="1400" dirty="0"/>
                        <a:t>0.8155</a:t>
                      </a:r>
                    </a:p>
                  </a:txBody>
                  <a:tcPr/>
                </a:tc>
                <a:tc>
                  <a:txBody>
                    <a:bodyPr/>
                    <a:lstStyle/>
                    <a:p>
                      <a:r>
                        <a:rPr lang="en-US" sz="1400" dirty="0"/>
                        <a:t>8</a:t>
                      </a:r>
                    </a:p>
                  </a:txBody>
                  <a:tcPr/>
                </a:tc>
                <a:tc>
                  <a:txBody>
                    <a:bodyPr/>
                    <a:lstStyle/>
                    <a:p>
                      <a:r>
                        <a:rPr lang="en-US" sz="1400" dirty="0"/>
                        <a:t>0.8138</a:t>
                      </a:r>
                    </a:p>
                  </a:txBody>
                  <a:tcPr/>
                </a:tc>
                <a:extLst>
                  <a:ext uri="{0D108BD9-81ED-4DB2-BD59-A6C34878D82A}">
                    <a16:rowId xmlns:a16="http://schemas.microsoft.com/office/drawing/2014/main" val="651695986"/>
                  </a:ext>
                </a:extLst>
              </a:tr>
              <a:tr h="370840">
                <a:tc>
                  <a:txBody>
                    <a:bodyPr/>
                    <a:lstStyle/>
                    <a:p>
                      <a:r>
                        <a:rPr lang="en-GB" sz="1400" dirty="0"/>
                        <a:t>3-Elmo-LSTM256-10</a:t>
                      </a:r>
                    </a:p>
                  </a:txBody>
                  <a:tcPr/>
                </a:tc>
                <a:tc>
                  <a:txBody>
                    <a:bodyPr/>
                    <a:lstStyle/>
                    <a:p>
                      <a:r>
                        <a:rPr lang="en-GB" sz="1400" dirty="0"/>
                        <a:t>8482</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10</a:t>
                      </a:r>
                    </a:p>
                  </a:txBody>
                  <a:tcPr/>
                </a:tc>
                <a:tc>
                  <a:txBody>
                    <a:bodyPr/>
                    <a:lstStyle/>
                    <a:p>
                      <a:r>
                        <a:rPr lang="en-US" sz="1400" dirty="0"/>
                        <a:t>0.8637</a:t>
                      </a:r>
                    </a:p>
                  </a:txBody>
                  <a:tcPr/>
                </a:tc>
                <a:tc>
                  <a:txBody>
                    <a:bodyPr/>
                    <a:lstStyle/>
                    <a:p>
                      <a:r>
                        <a:rPr lang="en-US" sz="1400" dirty="0"/>
                        <a:t>0.8346</a:t>
                      </a:r>
                    </a:p>
                  </a:txBody>
                  <a:tcPr/>
                </a:tc>
                <a:tc>
                  <a:txBody>
                    <a:bodyPr/>
                    <a:lstStyle/>
                    <a:p>
                      <a:r>
                        <a:rPr lang="en-US" sz="1400" dirty="0"/>
                        <a:t>8</a:t>
                      </a:r>
                    </a:p>
                  </a:txBody>
                  <a:tcPr/>
                </a:tc>
                <a:tc>
                  <a:txBody>
                    <a:bodyPr/>
                    <a:lstStyle/>
                    <a:p>
                      <a:r>
                        <a:rPr lang="en-US" sz="1400" dirty="0"/>
                        <a:t>0.8394</a:t>
                      </a:r>
                    </a:p>
                  </a:txBody>
                  <a:tcPr/>
                </a:tc>
                <a:tc>
                  <a:txBody>
                    <a:bodyPr/>
                    <a:lstStyle/>
                    <a:p>
                      <a:r>
                        <a:rPr lang="en-US" sz="1400" dirty="0"/>
                        <a:t>8</a:t>
                      </a:r>
                    </a:p>
                  </a:txBody>
                  <a:tcPr/>
                </a:tc>
                <a:tc>
                  <a:txBody>
                    <a:bodyPr/>
                    <a:lstStyle/>
                    <a:p>
                      <a:r>
                        <a:rPr lang="en-US" sz="1400" dirty="0"/>
                        <a:t>0.8339</a:t>
                      </a:r>
                    </a:p>
                  </a:txBody>
                  <a:tcPr/>
                </a:tc>
                <a:extLst>
                  <a:ext uri="{0D108BD9-81ED-4DB2-BD59-A6C34878D82A}">
                    <a16:rowId xmlns:a16="http://schemas.microsoft.com/office/drawing/2014/main" val="1234033397"/>
                  </a:ext>
                </a:extLst>
              </a:tr>
              <a:tr h="370840">
                <a:tc>
                  <a:txBody>
                    <a:bodyPr/>
                    <a:lstStyle/>
                    <a:p>
                      <a:r>
                        <a:rPr lang="en-GB" sz="1400" dirty="0"/>
                        <a:t>3-Elmo-LSTM512</a:t>
                      </a:r>
                    </a:p>
                  </a:txBody>
                  <a:tcPr/>
                </a:tc>
                <a:tc>
                  <a:txBody>
                    <a:bodyPr/>
                    <a:lstStyle/>
                    <a:p>
                      <a:r>
                        <a:rPr lang="en-GB" sz="1400" dirty="0"/>
                        <a:t>8539</a:t>
                      </a: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0.8708</a:t>
                      </a:r>
                    </a:p>
                  </a:txBody>
                  <a:tcPr/>
                </a:tc>
                <a:tc>
                  <a:txBody>
                    <a:bodyPr/>
                    <a:lstStyle/>
                    <a:p>
                      <a:r>
                        <a:rPr lang="en-US" sz="1400" dirty="0"/>
                        <a:t>0.8373</a:t>
                      </a:r>
                    </a:p>
                  </a:txBody>
                  <a:tcPr/>
                </a:tc>
                <a:tc>
                  <a:txBody>
                    <a:bodyPr/>
                    <a:lstStyle/>
                    <a:p>
                      <a:r>
                        <a:rPr lang="en-US" sz="1400" dirty="0"/>
                        <a:t>9</a:t>
                      </a:r>
                    </a:p>
                  </a:txBody>
                  <a:tcPr/>
                </a:tc>
                <a:tc>
                  <a:txBody>
                    <a:bodyPr/>
                    <a:lstStyle/>
                    <a:p>
                      <a:r>
                        <a:rPr lang="en-US" sz="1400" dirty="0"/>
                        <a:t>0.8419</a:t>
                      </a:r>
                    </a:p>
                  </a:txBody>
                  <a:tcPr/>
                </a:tc>
                <a:tc>
                  <a:txBody>
                    <a:bodyPr/>
                    <a:lstStyle/>
                    <a:p>
                      <a:r>
                        <a:rPr lang="en-US" sz="1400" dirty="0"/>
                        <a:t>9</a:t>
                      </a:r>
                    </a:p>
                  </a:txBody>
                  <a:tcPr/>
                </a:tc>
                <a:tc>
                  <a:txBody>
                    <a:bodyPr/>
                    <a:lstStyle/>
                    <a:p>
                      <a:r>
                        <a:rPr lang="en-US" sz="1400" dirty="0"/>
                        <a:t>0.8240</a:t>
                      </a:r>
                    </a:p>
                  </a:txBody>
                  <a:tcPr/>
                </a:tc>
                <a:extLst>
                  <a:ext uri="{0D108BD9-81ED-4DB2-BD59-A6C34878D82A}">
                    <a16:rowId xmlns:a16="http://schemas.microsoft.com/office/drawing/2014/main" val="1687477541"/>
                  </a:ext>
                </a:extLst>
              </a:tr>
              <a:tr h="370840">
                <a:tc>
                  <a:txBody>
                    <a:bodyPr/>
                    <a:lstStyle/>
                    <a:p>
                      <a:r>
                        <a:rPr lang="en-US" sz="1400" b="0" dirty="0">
                          <a:solidFill>
                            <a:schemeClr val="tx1"/>
                          </a:solidFill>
                        </a:rPr>
                        <a:t>3-Elmo-BI-LSTM128</a:t>
                      </a:r>
                    </a:p>
                  </a:txBody>
                  <a:tcPr/>
                </a:tc>
                <a:tc>
                  <a:txBody>
                    <a:bodyPr/>
                    <a:lstStyle/>
                    <a:p>
                      <a:r>
                        <a:rPr lang="en-US" sz="1400" b="0" dirty="0">
                          <a:solidFill>
                            <a:schemeClr val="tx1"/>
                          </a:solidFill>
                        </a:rPr>
                        <a:t>8485</a:t>
                      </a:r>
                    </a:p>
                  </a:txBody>
                  <a:tcPr/>
                </a:tc>
                <a:tc>
                  <a:txBody>
                    <a:bodyPr/>
                    <a:lstStyle/>
                    <a:p>
                      <a:r>
                        <a:rPr lang="en-US" sz="1400" b="0" dirty="0">
                          <a:solidFill>
                            <a:schemeClr val="tx1"/>
                          </a:solidFill>
                        </a:rPr>
                        <a:t>Bidirectional LSTM (128)</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0.8174</a:t>
                      </a:r>
                    </a:p>
                  </a:txBody>
                  <a:tcPr/>
                </a:tc>
                <a:tc>
                  <a:txBody>
                    <a:bodyPr/>
                    <a:lstStyle/>
                    <a:p>
                      <a:r>
                        <a:rPr lang="en-US" sz="1400" dirty="0"/>
                        <a:t>0.8174</a:t>
                      </a:r>
                    </a:p>
                  </a:txBody>
                  <a:tcPr/>
                </a:tc>
                <a:tc>
                  <a:txBody>
                    <a:bodyPr/>
                    <a:lstStyle/>
                    <a:p>
                      <a:r>
                        <a:rPr lang="en-US" sz="1400" dirty="0"/>
                        <a:t>10</a:t>
                      </a:r>
                    </a:p>
                  </a:txBody>
                  <a:tcPr/>
                </a:tc>
                <a:tc>
                  <a:txBody>
                    <a:bodyPr/>
                    <a:lstStyle/>
                    <a:p>
                      <a:r>
                        <a:rPr lang="en-US" sz="1400" dirty="0"/>
                        <a:t>0.8204</a:t>
                      </a:r>
                    </a:p>
                  </a:txBody>
                  <a:tcPr/>
                </a:tc>
                <a:tc>
                  <a:txBody>
                    <a:bodyPr/>
                    <a:lstStyle/>
                    <a:p>
                      <a:r>
                        <a:rPr lang="en-US" sz="1400" dirty="0"/>
                        <a:t>5</a:t>
                      </a:r>
                    </a:p>
                  </a:txBody>
                  <a:tcPr/>
                </a:tc>
                <a:tc>
                  <a:txBody>
                    <a:bodyPr/>
                    <a:lstStyle/>
                    <a:p>
                      <a:r>
                        <a:rPr lang="en-US" sz="1400" dirty="0"/>
                        <a:t>0.8189</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3-Elmo-BI-LSTM256</a:t>
                      </a:r>
                    </a:p>
                  </a:txBody>
                  <a:tcPr/>
                </a:tc>
                <a:tc>
                  <a:txBody>
                    <a:bodyPr/>
                    <a:lstStyle/>
                    <a:p>
                      <a:r>
                        <a:rPr lang="en-US" sz="1400" b="0" dirty="0">
                          <a:solidFill>
                            <a:schemeClr val="tx1"/>
                          </a:solidFill>
                        </a:rPr>
                        <a:t>8484</a:t>
                      </a:r>
                    </a:p>
                  </a:txBody>
                  <a:tcPr/>
                </a:tc>
                <a:tc>
                  <a:txBody>
                    <a:bodyPr/>
                    <a:lstStyle/>
                    <a:p>
                      <a:r>
                        <a:rPr lang="en-US" sz="1400" b="0" dirty="0">
                          <a:solidFill>
                            <a:schemeClr val="tx1"/>
                          </a:solidFill>
                        </a:rPr>
                        <a:t>Bidirectional LSTM (256)</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0.9107</a:t>
                      </a:r>
                    </a:p>
                  </a:txBody>
                  <a:tcPr/>
                </a:tc>
                <a:tc>
                  <a:txBody>
                    <a:bodyPr/>
                    <a:lstStyle/>
                    <a:p>
                      <a:r>
                        <a:rPr lang="en-US" sz="1400" dirty="0"/>
                        <a:t>0.8240</a:t>
                      </a:r>
                    </a:p>
                  </a:txBody>
                  <a:tcPr/>
                </a:tc>
                <a:tc>
                  <a:txBody>
                    <a:bodyPr/>
                    <a:lstStyle/>
                    <a:p>
                      <a:r>
                        <a:rPr lang="en-US" sz="1400" dirty="0"/>
                        <a:t>9</a:t>
                      </a:r>
                    </a:p>
                  </a:txBody>
                  <a:tcPr/>
                </a:tc>
                <a:tc>
                  <a:txBody>
                    <a:bodyPr/>
                    <a:lstStyle/>
                    <a:p>
                      <a:r>
                        <a:rPr lang="en-US" sz="1400" dirty="0"/>
                        <a:t>0.8272</a:t>
                      </a:r>
                    </a:p>
                  </a:txBody>
                  <a:tcPr/>
                </a:tc>
                <a:tc>
                  <a:txBody>
                    <a:bodyPr/>
                    <a:lstStyle/>
                    <a:p>
                      <a:r>
                        <a:rPr lang="en-US" sz="1400" dirty="0"/>
                        <a:t>9</a:t>
                      </a:r>
                    </a:p>
                  </a:txBody>
                  <a:tcPr/>
                </a:tc>
                <a:tc>
                  <a:txBody>
                    <a:bodyPr/>
                    <a:lstStyle/>
                    <a:p>
                      <a:r>
                        <a:rPr lang="en-US" sz="1400" dirty="0"/>
                        <a:t>0.8179</a:t>
                      </a:r>
                    </a:p>
                  </a:txBody>
                  <a:tcPr/>
                </a:tc>
                <a:extLst>
                  <a:ext uri="{0D108BD9-81ED-4DB2-BD59-A6C34878D82A}">
                    <a16:rowId xmlns:a16="http://schemas.microsoft.com/office/drawing/2014/main" val="1651580233"/>
                  </a:ext>
                </a:extLst>
              </a:tr>
              <a:tr h="370840">
                <a:tc>
                  <a:txBody>
                    <a:bodyPr/>
                    <a:lstStyle/>
                    <a:p>
                      <a:r>
                        <a:rPr lang="en-US" sz="1400" b="0" dirty="0">
                          <a:solidFill>
                            <a:schemeClr val="tx1"/>
                          </a:solidFill>
                        </a:rPr>
                        <a:t>3-Elmo-BI-LSTM512</a:t>
                      </a:r>
                    </a:p>
                  </a:txBody>
                  <a:tcPr/>
                </a:tc>
                <a:tc>
                  <a:txBody>
                    <a:bodyPr/>
                    <a:lstStyle/>
                    <a:p>
                      <a:r>
                        <a:rPr lang="en-US" sz="1400" b="0" dirty="0">
                          <a:solidFill>
                            <a:schemeClr val="tx1"/>
                          </a:solidFill>
                        </a:rPr>
                        <a:t>8540</a:t>
                      </a:r>
                    </a:p>
                  </a:txBody>
                  <a:tcPr/>
                </a:tc>
                <a:tc>
                  <a:txBody>
                    <a:bodyPr/>
                    <a:lstStyle/>
                    <a:p>
                      <a:r>
                        <a:rPr lang="en-US" sz="1400" b="0" dirty="0">
                          <a:solidFill>
                            <a:schemeClr val="tx1"/>
                          </a:solidFill>
                        </a:rPr>
                        <a:t>Bidirectional LSTM (512)</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0.9243</a:t>
                      </a:r>
                    </a:p>
                  </a:txBody>
                  <a:tcPr/>
                </a:tc>
                <a:tc>
                  <a:txBody>
                    <a:bodyPr/>
                    <a:lstStyle/>
                    <a:p>
                      <a:r>
                        <a:rPr lang="en-US" sz="1400" dirty="0"/>
                        <a:t>0.8228</a:t>
                      </a:r>
                    </a:p>
                  </a:txBody>
                  <a:tcPr/>
                </a:tc>
                <a:tc>
                  <a:txBody>
                    <a:bodyPr/>
                    <a:lstStyle/>
                    <a:p>
                      <a:r>
                        <a:rPr lang="en-US" sz="1400" dirty="0"/>
                        <a:t>5</a:t>
                      </a:r>
                    </a:p>
                  </a:txBody>
                  <a:tcPr/>
                </a:tc>
                <a:tc>
                  <a:txBody>
                    <a:bodyPr/>
                    <a:lstStyle/>
                    <a:p>
                      <a:r>
                        <a:rPr lang="en-US" sz="1400" dirty="0"/>
                        <a:t>0.8282</a:t>
                      </a:r>
                    </a:p>
                  </a:txBody>
                  <a:tcPr/>
                </a:tc>
                <a:tc>
                  <a:txBody>
                    <a:bodyPr/>
                    <a:lstStyle/>
                    <a:p>
                      <a:r>
                        <a:rPr lang="en-US" sz="1400" dirty="0"/>
                        <a:t>5</a:t>
                      </a:r>
                    </a:p>
                  </a:txBody>
                  <a:tcPr/>
                </a:tc>
                <a:tc>
                  <a:txBody>
                    <a:bodyPr/>
                    <a:lstStyle/>
                    <a:p>
                      <a:r>
                        <a:rPr lang="en-US" sz="1400" dirty="0"/>
                        <a:t>0.8182</a:t>
                      </a:r>
                    </a:p>
                  </a:txBody>
                  <a:tcPr/>
                </a:tc>
                <a:extLst>
                  <a:ext uri="{0D108BD9-81ED-4DB2-BD59-A6C34878D82A}">
                    <a16:rowId xmlns:a16="http://schemas.microsoft.com/office/drawing/2014/main" val="2216922824"/>
                  </a:ext>
                </a:extLst>
              </a:tr>
            </a:tbl>
          </a:graphicData>
        </a:graphic>
      </p:graphicFrame>
      <p:sp>
        <p:nvSpPr>
          <p:cNvPr id="5" name="TextBox 4">
            <a:extLst>
              <a:ext uri="{FF2B5EF4-FFF2-40B4-BE49-F238E27FC236}">
                <a16:creationId xmlns:a16="http://schemas.microsoft.com/office/drawing/2014/main" id="{D2B37C78-2D05-6F4B-A896-1F4FBAF5C438}"/>
              </a:ext>
            </a:extLst>
          </p:cNvPr>
          <p:cNvSpPr txBox="1"/>
          <p:nvPr/>
        </p:nvSpPr>
        <p:spPr>
          <a:xfrm>
            <a:off x="0" y="3244334"/>
            <a:ext cx="636072" cy="369332"/>
          </a:xfrm>
          <a:prstGeom prst="rect">
            <a:avLst/>
          </a:prstGeom>
          <a:noFill/>
        </p:spPr>
        <p:txBody>
          <a:bodyPr wrap="none" rtlCol="0">
            <a:spAutoFit/>
          </a:bodyPr>
          <a:lstStyle/>
          <a:p>
            <a:r>
              <a:rPr lang="en-GB" dirty="0"/>
              <a:t>BEST</a:t>
            </a:r>
          </a:p>
        </p:txBody>
      </p:sp>
    </p:spTree>
    <p:extLst>
      <p:ext uri="{BB962C8B-B14F-4D97-AF65-F5344CB8AC3E}">
        <p14:creationId xmlns:p14="http://schemas.microsoft.com/office/powerpoint/2010/main" val="32709917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96B8-B285-9743-ACC4-49D048697057}"/>
              </a:ext>
            </a:extLst>
          </p:cNvPr>
          <p:cNvSpPr>
            <a:spLocks noGrp="1"/>
          </p:cNvSpPr>
          <p:nvPr>
            <p:ph type="title"/>
          </p:nvPr>
        </p:nvSpPr>
        <p:spPr/>
        <p:txBody>
          <a:bodyPr/>
          <a:lstStyle/>
          <a:p>
            <a:r>
              <a:rPr lang="en-GB" dirty="0"/>
              <a:t>DL Results (4) – Confusion Matrices</a:t>
            </a:r>
          </a:p>
        </p:txBody>
      </p:sp>
      <p:graphicFrame>
        <p:nvGraphicFramePr>
          <p:cNvPr id="4" name="Table 3">
            <a:extLst>
              <a:ext uri="{FF2B5EF4-FFF2-40B4-BE49-F238E27FC236}">
                <a16:creationId xmlns:a16="http://schemas.microsoft.com/office/drawing/2014/main" id="{86B09212-BE7C-4E4A-B79C-7A7D88F2B4B4}"/>
              </a:ext>
            </a:extLst>
          </p:cNvPr>
          <p:cNvGraphicFramePr>
            <a:graphicFrameLocks noGrp="1"/>
          </p:cNvGraphicFramePr>
          <p:nvPr>
            <p:extLst>
              <p:ext uri="{D42A27DB-BD31-4B8C-83A1-F6EECF244321}">
                <p14:modId xmlns:p14="http://schemas.microsoft.com/office/powerpoint/2010/main" val="3530074066"/>
              </p:ext>
            </p:extLst>
          </p:nvPr>
        </p:nvGraphicFramePr>
        <p:xfrm>
          <a:off x="644561" y="1690688"/>
          <a:ext cx="10705452" cy="1554480"/>
        </p:xfrm>
        <a:graphic>
          <a:graphicData uri="http://schemas.openxmlformats.org/drawingml/2006/table">
            <a:tbl>
              <a:tblPr firstRow="1" bandRow="1">
                <a:tableStyleId>{5C22544A-7EE6-4342-B048-85BDC9FD1C3A}</a:tableStyleId>
              </a:tblPr>
              <a:tblGrid>
                <a:gridCol w="1668333">
                  <a:extLst>
                    <a:ext uri="{9D8B030D-6E8A-4147-A177-3AD203B41FA5}">
                      <a16:colId xmlns:a16="http://schemas.microsoft.com/office/drawing/2014/main" val="1093517784"/>
                    </a:ext>
                  </a:extLst>
                </a:gridCol>
                <a:gridCol w="688490">
                  <a:extLst>
                    <a:ext uri="{9D8B030D-6E8A-4147-A177-3AD203B41FA5}">
                      <a16:colId xmlns:a16="http://schemas.microsoft.com/office/drawing/2014/main" val="3295928468"/>
                    </a:ext>
                  </a:extLst>
                </a:gridCol>
                <a:gridCol w="2398955">
                  <a:extLst>
                    <a:ext uri="{9D8B030D-6E8A-4147-A177-3AD203B41FA5}">
                      <a16:colId xmlns:a16="http://schemas.microsoft.com/office/drawing/2014/main" val="3639611985"/>
                    </a:ext>
                  </a:extLst>
                </a:gridCol>
                <a:gridCol w="731520">
                  <a:extLst>
                    <a:ext uri="{9D8B030D-6E8A-4147-A177-3AD203B41FA5}">
                      <a16:colId xmlns:a16="http://schemas.microsoft.com/office/drawing/2014/main" val="1087087543"/>
                    </a:ext>
                  </a:extLst>
                </a:gridCol>
                <a:gridCol w="1269402">
                  <a:extLst>
                    <a:ext uri="{9D8B030D-6E8A-4147-A177-3AD203B41FA5}">
                      <a16:colId xmlns:a16="http://schemas.microsoft.com/office/drawing/2014/main" val="3726386367"/>
                    </a:ext>
                  </a:extLst>
                </a:gridCol>
                <a:gridCol w="914400">
                  <a:extLst>
                    <a:ext uri="{9D8B030D-6E8A-4147-A177-3AD203B41FA5}">
                      <a16:colId xmlns:a16="http://schemas.microsoft.com/office/drawing/2014/main" val="482520614"/>
                    </a:ext>
                  </a:extLst>
                </a:gridCol>
                <a:gridCol w="666974">
                  <a:extLst>
                    <a:ext uri="{9D8B030D-6E8A-4147-A177-3AD203B41FA5}">
                      <a16:colId xmlns:a16="http://schemas.microsoft.com/office/drawing/2014/main" val="2248295865"/>
                    </a:ext>
                  </a:extLst>
                </a:gridCol>
                <a:gridCol w="882127">
                  <a:extLst>
                    <a:ext uri="{9D8B030D-6E8A-4147-A177-3AD203B41FA5}">
                      <a16:colId xmlns:a16="http://schemas.microsoft.com/office/drawing/2014/main" val="2258104289"/>
                    </a:ext>
                  </a:extLst>
                </a:gridCol>
                <a:gridCol w="677732">
                  <a:extLst>
                    <a:ext uri="{9D8B030D-6E8A-4147-A177-3AD203B41FA5}">
                      <a16:colId xmlns:a16="http://schemas.microsoft.com/office/drawing/2014/main" val="3661688028"/>
                    </a:ext>
                  </a:extLst>
                </a:gridCol>
                <a:gridCol w="807519">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 weighted</a:t>
                      </a:r>
                    </a:p>
                  </a:txBody>
                  <a:tcPr/>
                </a:tc>
                <a:tc>
                  <a:txBody>
                    <a:bodyPr/>
                    <a:lstStyle/>
                    <a:p>
                      <a:r>
                        <a:rPr lang="en-US" sz="1300" dirty="0"/>
                        <a:t>At epoch</a:t>
                      </a:r>
                    </a:p>
                  </a:txBody>
                  <a:tcPr/>
                </a:tc>
                <a:tc>
                  <a:txBody>
                    <a:bodyPr/>
                    <a:lstStyle/>
                    <a:p>
                      <a:r>
                        <a:rPr lang="en-US" sz="1300" dirty="0"/>
                        <a:t>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CF 3-LSTM50-BN</a:t>
                      </a:r>
                    </a:p>
                  </a:txBody>
                  <a:tcPr/>
                </a:tc>
                <a:tc>
                  <a:txBody>
                    <a:bodyPr/>
                    <a:lstStyle/>
                    <a:p>
                      <a:r>
                        <a:rPr lang="en-US" sz="1400" b="0">
                          <a:solidFill>
                            <a:schemeClr val="tx1"/>
                          </a:solidFill>
                        </a:rPr>
                        <a:t>N/A</a:t>
                      </a:r>
                      <a:endParaRPr lang="en-US" sz="14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(50) with 0.5 dropout and BN</a:t>
                      </a:r>
                    </a:p>
                  </a:txBody>
                  <a:tcPr/>
                </a:tc>
                <a:tc>
                  <a:txBody>
                    <a:bodyPr/>
                    <a:lstStyle/>
                    <a:p>
                      <a:r>
                        <a:rPr lang="en-US" sz="1400" b="0" dirty="0">
                          <a:solidFill>
                            <a:schemeClr val="tx1"/>
                          </a:solidFill>
                        </a:rPr>
                        <a:t>50</a:t>
                      </a:r>
                    </a:p>
                  </a:txBody>
                  <a:tcPr/>
                </a:tc>
                <a:tc>
                  <a:txBody>
                    <a:bodyPr/>
                    <a:lstStyle/>
                    <a:p>
                      <a:r>
                        <a:rPr lang="en-US" sz="1400" dirty="0"/>
                        <a:t>0.8480</a:t>
                      </a:r>
                    </a:p>
                  </a:txBody>
                  <a:tcPr/>
                </a:tc>
                <a:tc>
                  <a:txBody>
                    <a:bodyPr/>
                    <a:lstStyle/>
                    <a:p>
                      <a:r>
                        <a:rPr lang="en-US" sz="1400" dirty="0"/>
                        <a:t>0.8392</a:t>
                      </a:r>
                    </a:p>
                  </a:txBody>
                  <a:tcPr/>
                </a:tc>
                <a:tc>
                  <a:txBody>
                    <a:bodyPr/>
                    <a:lstStyle/>
                    <a:p>
                      <a:r>
                        <a:rPr lang="en-US" sz="1400" dirty="0"/>
                        <a:t>46</a:t>
                      </a:r>
                    </a:p>
                  </a:txBody>
                  <a:tcPr/>
                </a:tc>
                <a:tc>
                  <a:txBody>
                    <a:bodyPr/>
                    <a:lstStyle/>
                    <a:p>
                      <a:r>
                        <a:rPr lang="en-US" sz="1400" dirty="0"/>
                        <a:t>0.8411</a:t>
                      </a:r>
                    </a:p>
                  </a:txBody>
                  <a:tcPr/>
                </a:tc>
                <a:tc>
                  <a:txBody>
                    <a:bodyPr/>
                    <a:lstStyle/>
                    <a:p>
                      <a:r>
                        <a:rPr lang="en-US" sz="1400" dirty="0"/>
                        <a:t>49</a:t>
                      </a:r>
                    </a:p>
                  </a:txBody>
                  <a:tcPr/>
                </a:tc>
                <a:tc>
                  <a:txBody>
                    <a:bodyPr/>
                    <a:lstStyle/>
                    <a:p>
                      <a:r>
                        <a:rPr lang="en-US" sz="1400" dirty="0"/>
                        <a:t>0.8389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CF 3-Elmo-LSTM512</a:t>
                      </a:r>
                    </a:p>
                  </a:txBody>
                  <a:tcPr/>
                </a:tc>
                <a:tc>
                  <a:txBody>
                    <a:bodyPr/>
                    <a:lstStyle/>
                    <a:p>
                      <a:r>
                        <a:rPr lang="en-US" sz="1400" b="0" dirty="0">
                          <a:solidFill>
                            <a:schemeClr val="tx1"/>
                          </a:solidFill>
                        </a:rPr>
                        <a:t>8662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1"/>
                          </a:solidFill>
                        </a:rPr>
                        <a:t>ELMo</a:t>
                      </a:r>
                      <a:endParaRPr lang="en-US"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0.8732</a:t>
                      </a:r>
                    </a:p>
                  </a:txBody>
                  <a:tcPr/>
                </a:tc>
                <a:tc>
                  <a:txBody>
                    <a:bodyPr/>
                    <a:lstStyle/>
                    <a:p>
                      <a:r>
                        <a:rPr lang="en-US" sz="1400" dirty="0"/>
                        <a:t>0.8290</a:t>
                      </a:r>
                    </a:p>
                  </a:txBody>
                  <a:tcPr/>
                </a:tc>
                <a:tc>
                  <a:txBody>
                    <a:bodyPr/>
                    <a:lstStyle/>
                    <a:p>
                      <a:r>
                        <a:rPr lang="en-US" sz="1400" dirty="0"/>
                        <a:t>9</a:t>
                      </a:r>
                    </a:p>
                  </a:txBody>
                  <a:tcPr/>
                </a:tc>
                <a:tc>
                  <a:txBody>
                    <a:bodyPr/>
                    <a:lstStyle/>
                    <a:p>
                      <a:r>
                        <a:rPr lang="en-US" sz="1400" dirty="0"/>
                        <a:t>0.8332</a:t>
                      </a:r>
                    </a:p>
                  </a:txBody>
                  <a:tcPr/>
                </a:tc>
                <a:tc>
                  <a:txBody>
                    <a:bodyPr/>
                    <a:lstStyle/>
                    <a:p>
                      <a:r>
                        <a:rPr lang="en-US" sz="1400" dirty="0"/>
                        <a:t>9</a:t>
                      </a:r>
                    </a:p>
                  </a:txBody>
                  <a:tcPr/>
                </a:tc>
                <a:tc>
                  <a:txBody>
                    <a:bodyPr/>
                    <a:lstStyle/>
                    <a:p>
                      <a:r>
                        <a:rPr lang="en-US" sz="1400" dirty="0"/>
                        <a:t>0.8214</a:t>
                      </a:r>
                    </a:p>
                  </a:txBody>
                  <a:tcPr/>
                </a:tc>
                <a:extLst>
                  <a:ext uri="{0D108BD9-81ED-4DB2-BD59-A6C34878D82A}">
                    <a16:rowId xmlns:a16="http://schemas.microsoft.com/office/drawing/2014/main" val="2783717475"/>
                  </a:ext>
                </a:extLst>
              </a:tr>
            </a:tbl>
          </a:graphicData>
        </a:graphic>
      </p:graphicFrame>
      <p:pic>
        <p:nvPicPr>
          <p:cNvPr id="6" name="Picture 5">
            <a:extLst>
              <a:ext uri="{FF2B5EF4-FFF2-40B4-BE49-F238E27FC236}">
                <a16:creationId xmlns:a16="http://schemas.microsoft.com/office/drawing/2014/main" id="{7B50FE49-3E8A-EB49-8209-CE0E5C91ED83}"/>
              </a:ext>
            </a:extLst>
          </p:cNvPr>
          <p:cNvPicPr>
            <a:picLocks noChangeAspect="1"/>
          </p:cNvPicPr>
          <p:nvPr/>
        </p:nvPicPr>
        <p:blipFill rotWithShape="1">
          <a:blip r:embed="rId2"/>
          <a:srcRect t="3566" b="-1"/>
          <a:stretch/>
        </p:blipFill>
        <p:spPr>
          <a:xfrm>
            <a:off x="2174613" y="4518212"/>
            <a:ext cx="1644351" cy="757146"/>
          </a:xfrm>
          <a:prstGeom prst="rect">
            <a:avLst/>
          </a:prstGeom>
        </p:spPr>
      </p:pic>
      <p:sp>
        <p:nvSpPr>
          <p:cNvPr id="7" name="TextBox 6">
            <a:extLst>
              <a:ext uri="{FF2B5EF4-FFF2-40B4-BE49-F238E27FC236}">
                <a16:creationId xmlns:a16="http://schemas.microsoft.com/office/drawing/2014/main" id="{84A2C92A-5BFE-1349-B00D-B71FC19151FB}"/>
              </a:ext>
            </a:extLst>
          </p:cNvPr>
          <p:cNvSpPr txBox="1"/>
          <p:nvPr/>
        </p:nvSpPr>
        <p:spPr>
          <a:xfrm>
            <a:off x="2845945" y="4148880"/>
            <a:ext cx="301686" cy="369332"/>
          </a:xfrm>
          <a:prstGeom prst="rect">
            <a:avLst/>
          </a:prstGeom>
          <a:noFill/>
        </p:spPr>
        <p:txBody>
          <a:bodyPr wrap="none" rtlCol="0">
            <a:spAutoFit/>
          </a:bodyPr>
          <a:lstStyle/>
          <a:p>
            <a:r>
              <a:rPr lang="en-GB" dirty="0"/>
              <a:t>1</a:t>
            </a:r>
          </a:p>
        </p:txBody>
      </p:sp>
      <p:pic>
        <p:nvPicPr>
          <p:cNvPr id="3" name="Picture 2">
            <a:extLst>
              <a:ext uri="{FF2B5EF4-FFF2-40B4-BE49-F238E27FC236}">
                <a16:creationId xmlns:a16="http://schemas.microsoft.com/office/drawing/2014/main" id="{31F361A5-948D-9040-A6BD-A901A3C29B91}"/>
              </a:ext>
            </a:extLst>
          </p:cNvPr>
          <p:cNvPicPr>
            <a:picLocks noChangeAspect="1"/>
          </p:cNvPicPr>
          <p:nvPr/>
        </p:nvPicPr>
        <p:blipFill>
          <a:blip r:embed="rId3"/>
          <a:stretch>
            <a:fillRect/>
          </a:stretch>
        </p:blipFill>
        <p:spPr>
          <a:xfrm>
            <a:off x="6599667" y="4534835"/>
            <a:ext cx="1854200" cy="723900"/>
          </a:xfrm>
          <a:prstGeom prst="rect">
            <a:avLst/>
          </a:prstGeom>
        </p:spPr>
      </p:pic>
      <p:sp>
        <p:nvSpPr>
          <p:cNvPr id="8" name="TextBox 7">
            <a:extLst>
              <a:ext uri="{FF2B5EF4-FFF2-40B4-BE49-F238E27FC236}">
                <a16:creationId xmlns:a16="http://schemas.microsoft.com/office/drawing/2014/main" id="{6153A887-FCA3-6849-8E47-2FF69C2CFD99}"/>
              </a:ext>
            </a:extLst>
          </p:cNvPr>
          <p:cNvSpPr txBox="1"/>
          <p:nvPr/>
        </p:nvSpPr>
        <p:spPr>
          <a:xfrm>
            <a:off x="7375924" y="4148880"/>
            <a:ext cx="301686" cy="369332"/>
          </a:xfrm>
          <a:prstGeom prst="rect">
            <a:avLst/>
          </a:prstGeom>
          <a:noFill/>
        </p:spPr>
        <p:txBody>
          <a:bodyPr wrap="none" rtlCol="0">
            <a:spAutoFit/>
          </a:bodyPr>
          <a:lstStyle/>
          <a:p>
            <a:r>
              <a:rPr lang="en-GB" dirty="0"/>
              <a:t>2</a:t>
            </a:r>
          </a:p>
        </p:txBody>
      </p:sp>
    </p:spTree>
    <p:extLst>
      <p:ext uri="{BB962C8B-B14F-4D97-AF65-F5344CB8AC3E}">
        <p14:creationId xmlns:p14="http://schemas.microsoft.com/office/powerpoint/2010/main" val="291079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C6F46BF-4DB5-D64E-BCCE-1095850E75B6}"/>
              </a:ext>
            </a:extLst>
          </p:cNvPr>
          <p:cNvGraphicFramePr>
            <a:graphicFrameLocks noGrp="1"/>
          </p:cNvGraphicFramePr>
          <p:nvPr>
            <p:extLst>
              <p:ext uri="{D42A27DB-BD31-4B8C-83A1-F6EECF244321}">
                <p14:modId xmlns:p14="http://schemas.microsoft.com/office/powerpoint/2010/main" val="1604175189"/>
              </p:ext>
            </p:extLst>
          </p:nvPr>
        </p:nvGraphicFramePr>
        <p:xfrm>
          <a:off x="418352" y="1158240"/>
          <a:ext cx="10683540" cy="1630680"/>
        </p:xfrm>
        <a:graphic>
          <a:graphicData uri="http://schemas.openxmlformats.org/drawingml/2006/table">
            <a:tbl>
              <a:tblPr firstRow="1" bandRow="1">
                <a:tableStyleId>{5C22544A-7EE6-4342-B048-85BDC9FD1C3A}</a:tableStyleId>
              </a:tblPr>
              <a:tblGrid>
                <a:gridCol w="1464236">
                  <a:extLst>
                    <a:ext uri="{9D8B030D-6E8A-4147-A177-3AD203B41FA5}">
                      <a16:colId xmlns:a16="http://schemas.microsoft.com/office/drawing/2014/main" val="3814738479"/>
                    </a:ext>
                  </a:extLst>
                </a:gridCol>
                <a:gridCol w="763793">
                  <a:extLst>
                    <a:ext uri="{9D8B030D-6E8A-4147-A177-3AD203B41FA5}">
                      <a16:colId xmlns:a16="http://schemas.microsoft.com/office/drawing/2014/main" val="1981785861"/>
                    </a:ext>
                  </a:extLst>
                </a:gridCol>
                <a:gridCol w="1065007">
                  <a:extLst>
                    <a:ext uri="{9D8B030D-6E8A-4147-A177-3AD203B41FA5}">
                      <a16:colId xmlns:a16="http://schemas.microsoft.com/office/drawing/2014/main" val="712750589"/>
                    </a:ext>
                  </a:extLst>
                </a:gridCol>
                <a:gridCol w="1258645">
                  <a:extLst>
                    <a:ext uri="{9D8B030D-6E8A-4147-A177-3AD203B41FA5}">
                      <a16:colId xmlns:a16="http://schemas.microsoft.com/office/drawing/2014/main" val="2190316747"/>
                    </a:ext>
                  </a:extLst>
                </a:gridCol>
                <a:gridCol w="1269402">
                  <a:extLst>
                    <a:ext uri="{9D8B030D-6E8A-4147-A177-3AD203B41FA5}">
                      <a16:colId xmlns:a16="http://schemas.microsoft.com/office/drawing/2014/main" val="14165801"/>
                    </a:ext>
                  </a:extLst>
                </a:gridCol>
                <a:gridCol w="1129553">
                  <a:extLst>
                    <a:ext uri="{9D8B030D-6E8A-4147-A177-3AD203B41FA5}">
                      <a16:colId xmlns:a16="http://schemas.microsoft.com/office/drawing/2014/main" val="3323115530"/>
                    </a:ext>
                  </a:extLst>
                </a:gridCol>
                <a:gridCol w="1204857">
                  <a:extLst>
                    <a:ext uri="{9D8B030D-6E8A-4147-A177-3AD203B41FA5}">
                      <a16:colId xmlns:a16="http://schemas.microsoft.com/office/drawing/2014/main" val="3435934217"/>
                    </a:ext>
                  </a:extLst>
                </a:gridCol>
                <a:gridCol w="1340987">
                  <a:extLst>
                    <a:ext uri="{9D8B030D-6E8A-4147-A177-3AD203B41FA5}">
                      <a16:colId xmlns:a16="http://schemas.microsoft.com/office/drawing/2014/main" val="4034560021"/>
                    </a:ext>
                  </a:extLst>
                </a:gridCol>
                <a:gridCol w="1187060">
                  <a:extLst>
                    <a:ext uri="{9D8B030D-6E8A-4147-A177-3AD203B41FA5}">
                      <a16:colId xmlns:a16="http://schemas.microsoft.com/office/drawing/2014/main" val="1154936989"/>
                    </a:ext>
                  </a:extLst>
                </a:gridCol>
              </a:tblGrid>
              <a:tr h="370840">
                <a:tc>
                  <a:txBody>
                    <a:bodyPr/>
                    <a:lstStyle/>
                    <a:p>
                      <a:r>
                        <a:rPr lang="en-GB" dirty="0"/>
                        <a:t>Dataset</a:t>
                      </a:r>
                    </a:p>
                  </a:txBody>
                  <a:tcPr/>
                </a:tc>
                <a:tc>
                  <a:txBody>
                    <a:bodyPr/>
                    <a:lstStyle/>
                    <a:p>
                      <a:r>
                        <a:rPr lang="en-GB" dirty="0"/>
                        <a:t>N</a:t>
                      </a:r>
                    </a:p>
                  </a:txBody>
                  <a:tcPr/>
                </a:tc>
                <a:tc>
                  <a:txBody>
                    <a:bodyPr/>
                    <a:lstStyle/>
                    <a:p>
                      <a:r>
                        <a:rPr lang="en-GB" sz="1400" dirty="0"/>
                        <a:t>Avg. length</a:t>
                      </a:r>
                    </a:p>
                  </a:txBody>
                  <a:tcPr/>
                </a:tc>
                <a:tc>
                  <a:txBody>
                    <a:bodyPr/>
                    <a:lstStyle/>
                    <a:p>
                      <a:r>
                        <a:rPr lang="en-GB" sz="1400" dirty="0"/>
                        <a:t>Avg. glove count (before)</a:t>
                      </a:r>
                    </a:p>
                  </a:txBody>
                  <a:tcPr/>
                </a:tc>
                <a:tc>
                  <a:txBody>
                    <a:bodyPr/>
                    <a:lstStyle/>
                    <a:p>
                      <a:r>
                        <a:rPr lang="en-GB" sz="1400" dirty="0"/>
                        <a:t>Zero glove count (before)</a:t>
                      </a:r>
                    </a:p>
                  </a:txBody>
                  <a:tcPr/>
                </a:tc>
                <a:tc>
                  <a:txBody>
                    <a:bodyPr/>
                    <a:lstStyle/>
                    <a:p>
                      <a:r>
                        <a:rPr lang="en-GB" sz="1400" dirty="0"/>
                        <a:t>Avg. glove count (after)</a:t>
                      </a:r>
                    </a:p>
                  </a:txBody>
                  <a:tcPr/>
                </a:tc>
                <a:tc>
                  <a:txBody>
                    <a:bodyPr/>
                    <a:lstStyle/>
                    <a:p>
                      <a:r>
                        <a:rPr lang="en-GB" sz="1400" dirty="0"/>
                        <a:t>Zero glove count (after)</a:t>
                      </a:r>
                    </a:p>
                  </a:txBody>
                  <a:tcPr/>
                </a:tc>
                <a:tc>
                  <a:txBody>
                    <a:bodyPr/>
                    <a:lstStyle/>
                    <a:p>
                      <a:r>
                        <a:rPr lang="en-GB" sz="1400" dirty="0"/>
                        <a:t>Max comment </a:t>
                      </a:r>
                      <a:r>
                        <a:rPr lang="en-GB" sz="1400" dirty="0" err="1"/>
                        <a:t>len</a:t>
                      </a:r>
                      <a:r>
                        <a:rPr lang="en-GB" sz="1400" dirty="0"/>
                        <a:t>. (before)</a:t>
                      </a:r>
                    </a:p>
                  </a:txBody>
                  <a:tcPr/>
                </a:tc>
                <a:tc>
                  <a:txBody>
                    <a:bodyPr/>
                    <a:lstStyle/>
                    <a:p>
                      <a:r>
                        <a:rPr lang="en-GB" sz="1400" dirty="0"/>
                        <a:t>Max glove count (after)</a:t>
                      </a:r>
                    </a:p>
                  </a:txBody>
                  <a:tcPr/>
                </a:tc>
                <a:extLst>
                  <a:ext uri="{0D108BD9-81ED-4DB2-BD59-A6C34878D82A}">
                    <a16:rowId xmlns:a16="http://schemas.microsoft.com/office/drawing/2014/main" val="2440788008"/>
                  </a:ext>
                </a:extLst>
              </a:tr>
              <a:tr h="370840">
                <a:tc>
                  <a:txBody>
                    <a:bodyPr/>
                    <a:lstStyle/>
                    <a:p>
                      <a:r>
                        <a:rPr lang="en-GB" sz="1800" dirty="0" err="1"/>
                        <a:t>Twitter_small</a:t>
                      </a:r>
                      <a:endParaRPr lang="en-GB" sz="1800" dirty="0"/>
                    </a:p>
                  </a:txBody>
                  <a:tcPr/>
                </a:tc>
                <a:tc>
                  <a:txBody>
                    <a:bodyPr/>
                    <a:lstStyle/>
                    <a:p>
                      <a:r>
                        <a:rPr lang="en-GB" dirty="0"/>
                        <a:t>1065</a:t>
                      </a:r>
                    </a:p>
                  </a:txBody>
                  <a:tcPr/>
                </a:tc>
                <a:tc>
                  <a:txBody>
                    <a:bodyPr/>
                    <a:lstStyle/>
                    <a:p>
                      <a:r>
                        <a:rPr lang="en-GB" dirty="0"/>
                        <a:t>15.6</a:t>
                      </a:r>
                    </a:p>
                  </a:txBody>
                  <a:tcPr/>
                </a:tc>
                <a:tc>
                  <a:txBody>
                    <a:bodyPr/>
                    <a:lstStyle/>
                    <a:p>
                      <a:r>
                        <a:rPr lang="en-GB" dirty="0"/>
                        <a:t>10.1</a:t>
                      </a:r>
                    </a:p>
                  </a:txBody>
                  <a:tcPr/>
                </a:tc>
                <a:tc>
                  <a:txBody>
                    <a:bodyPr/>
                    <a:lstStyle/>
                    <a:p>
                      <a:r>
                        <a:rPr lang="en-GB" dirty="0"/>
                        <a:t>51</a:t>
                      </a:r>
                    </a:p>
                  </a:txBody>
                  <a:tcPr/>
                </a:tc>
                <a:tc>
                  <a:txBody>
                    <a:bodyPr/>
                    <a:lstStyle/>
                    <a:p>
                      <a:r>
                        <a:rPr lang="en-GB" dirty="0"/>
                        <a:t>14.4</a:t>
                      </a:r>
                    </a:p>
                  </a:txBody>
                  <a:tcPr/>
                </a:tc>
                <a:tc>
                  <a:txBody>
                    <a:bodyPr/>
                    <a:lstStyle/>
                    <a:p>
                      <a:r>
                        <a:rPr lang="en-GB" dirty="0"/>
                        <a:t>12</a:t>
                      </a:r>
                    </a:p>
                  </a:txBody>
                  <a:tcPr/>
                </a:tc>
                <a:tc>
                  <a:txBody>
                    <a:bodyPr/>
                    <a:lstStyle/>
                    <a:p>
                      <a:r>
                        <a:rPr lang="en-GB" dirty="0"/>
                        <a:t>29</a:t>
                      </a:r>
                    </a:p>
                  </a:txBody>
                  <a:tcPr/>
                </a:tc>
                <a:tc>
                  <a:txBody>
                    <a:bodyPr/>
                    <a:lstStyle/>
                    <a:p>
                      <a:r>
                        <a:rPr lang="en-GB" dirty="0"/>
                        <a:t>28</a:t>
                      </a:r>
                    </a:p>
                  </a:txBody>
                  <a:tcPr/>
                </a:tc>
                <a:extLst>
                  <a:ext uri="{0D108BD9-81ED-4DB2-BD59-A6C34878D82A}">
                    <a16:rowId xmlns:a16="http://schemas.microsoft.com/office/drawing/2014/main" val="2320255453"/>
                  </a:ext>
                </a:extLst>
              </a:tr>
              <a:tr h="370840">
                <a:tc>
                  <a:txBody>
                    <a:bodyPr/>
                    <a:lstStyle/>
                    <a:p>
                      <a:r>
                        <a:rPr lang="en-GB" dirty="0"/>
                        <a:t>Reddit</a:t>
                      </a:r>
                    </a:p>
                  </a:txBody>
                  <a:tcPr/>
                </a:tc>
                <a:tc>
                  <a:txBody>
                    <a:bodyPr/>
                    <a:lstStyle/>
                    <a:p>
                      <a:r>
                        <a:rPr lang="en-GB" dirty="0"/>
                        <a:t>69523</a:t>
                      </a:r>
                    </a:p>
                  </a:txBody>
                  <a:tcPr/>
                </a:tc>
                <a:tc>
                  <a:txBody>
                    <a:bodyPr/>
                    <a:lstStyle/>
                    <a:p>
                      <a:r>
                        <a:rPr lang="en-GB" dirty="0"/>
                        <a:t>593.9</a:t>
                      </a:r>
                    </a:p>
                  </a:txBody>
                  <a:tcPr/>
                </a:tc>
                <a:tc>
                  <a:txBody>
                    <a:bodyPr/>
                    <a:lstStyle/>
                    <a:p>
                      <a:r>
                        <a:rPr lang="en-GB" dirty="0"/>
                        <a:t>389.6</a:t>
                      </a:r>
                    </a:p>
                  </a:txBody>
                  <a:tcPr/>
                </a:tc>
                <a:tc>
                  <a:txBody>
                    <a:bodyPr/>
                    <a:lstStyle/>
                    <a:p>
                      <a:r>
                        <a:rPr lang="en-GB" dirty="0"/>
                        <a:t>1712</a:t>
                      </a:r>
                    </a:p>
                  </a:txBody>
                  <a:tcPr/>
                </a:tc>
                <a:tc>
                  <a:txBody>
                    <a:bodyPr/>
                    <a:lstStyle/>
                    <a:p>
                      <a:r>
                        <a:rPr lang="en-GB" dirty="0"/>
                        <a:t>516.9</a:t>
                      </a:r>
                    </a:p>
                  </a:txBody>
                  <a:tcPr/>
                </a:tc>
                <a:tc>
                  <a:txBody>
                    <a:bodyPr/>
                    <a:lstStyle/>
                    <a:p>
                      <a:r>
                        <a:rPr lang="en-GB" dirty="0"/>
                        <a:t>79</a:t>
                      </a:r>
                    </a:p>
                  </a:txBody>
                  <a:tcPr/>
                </a:tc>
                <a:tc>
                  <a:txBody>
                    <a:bodyPr/>
                    <a:lstStyle/>
                    <a:p>
                      <a:r>
                        <a:rPr lang="en-GB" dirty="0"/>
                        <a:t>2833</a:t>
                      </a:r>
                    </a:p>
                  </a:txBody>
                  <a:tcPr/>
                </a:tc>
                <a:tc>
                  <a:txBody>
                    <a:bodyPr/>
                    <a:lstStyle/>
                    <a:p>
                      <a:r>
                        <a:rPr lang="en-GB" dirty="0"/>
                        <a:t>2830</a:t>
                      </a:r>
                    </a:p>
                  </a:txBody>
                  <a:tcPr/>
                </a:tc>
                <a:extLst>
                  <a:ext uri="{0D108BD9-81ED-4DB2-BD59-A6C34878D82A}">
                    <a16:rowId xmlns:a16="http://schemas.microsoft.com/office/drawing/2014/main" val="1424305435"/>
                  </a:ext>
                </a:extLst>
              </a:tr>
              <a:tr h="370840">
                <a:tc>
                  <a:txBody>
                    <a:bodyPr/>
                    <a:lstStyle/>
                    <a:p>
                      <a:r>
                        <a:rPr lang="en-GB" dirty="0"/>
                        <a:t>Twitter_big</a:t>
                      </a:r>
                    </a:p>
                  </a:txBody>
                  <a:tcPr/>
                </a:tc>
                <a:tc>
                  <a:txBody>
                    <a:bodyPr/>
                    <a:lstStyle/>
                    <a:p>
                      <a:r>
                        <a:rPr lang="en-GB" dirty="0"/>
                        <a:t>16049</a:t>
                      </a:r>
                    </a:p>
                  </a:txBody>
                  <a:tcPr/>
                </a:tc>
                <a:tc>
                  <a:txBody>
                    <a:bodyPr/>
                    <a:lstStyle/>
                    <a:p>
                      <a:r>
                        <a:rPr lang="en-GB" dirty="0"/>
                        <a:t>28.1</a:t>
                      </a:r>
                    </a:p>
                  </a:txBody>
                  <a:tcPr/>
                </a:tc>
                <a:tc>
                  <a:txBody>
                    <a:bodyPr/>
                    <a:lstStyle/>
                    <a:p>
                      <a:r>
                        <a:rPr lang="en-GB" dirty="0"/>
                        <a:t>16.7</a:t>
                      </a:r>
                    </a:p>
                  </a:txBody>
                  <a:tcPr/>
                </a:tc>
                <a:tc>
                  <a:txBody>
                    <a:bodyPr/>
                    <a:lstStyle/>
                    <a:p>
                      <a:r>
                        <a:rPr lang="en-GB" dirty="0"/>
                        <a:t>1052</a:t>
                      </a:r>
                    </a:p>
                  </a:txBody>
                  <a:tcPr/>
                </a:tc>
                <a:tc>
                  <a:txBody>
                    <a:bodyPr/>
                    <a:lstStyle/>
                    <a:p>
                      <a:r>
                        <a:rPr lang="en-GB" dirty="0"/>
                        <a:t>24.6</a:t>
                      </a:r>
                    </a:p>
                  </a:txBody>
                  <a:tcPr/>
                </a:tc>
                <a:tc>
                  <a:txBody>
                    <a:bodyPr/>
                    <a:lstStyle/>
                    <a:p>
                      <a:r>
                        <a:rPr lang="en-GB" dirty="0"/>
                        <a:t>284</a:t>
                      </a:r>
                    </a:p>
                  </a:txBody>
                  <a:tcPr/>
                </a:tc>
                <a:tc>
                  <a:txBody>
                    <a:bodyPr/>
                    <a:lstStyle/>
                    <a:p>
                      <a:r>
                        <a:rPr lang="en-GB" dirty="0"/>
                        <a:t>237</a:t>
                      </a:r>
                    </a:p>
                  </a:txBody>
                  <a:tcPr/>
                </a:tc>
                <a:tc>
                  <a:txBody>
                    <a:bodyPr/>
                    <a:lstStyle/>
                    <a:p>
                      <a:r>
                        <a:rPr lang="en-GB" dirty="0"/>
                        <a:t>204</a:t>
                      </a:r>
                    </a:p>
                  </a:txBody>
                  <a:tcPr/>
                </a:tc>
                <a:extLst>
                  <a:ext uri="{0D108BD9-81ED-4DB2-BD59-A6C34878D82A}">
                    <a16:rowId xmlns:a16="http://schemas.microsoft.com/office/drawing/2014/main" val="4018780844"/>
                  </a:ext>
                </a:extLst>
              </a:tr>
            </a:tbl>
          </a:graphicData>
        </a:graphic>
      </p:graphicFrame>
      <p:graphicFrame>
        <p:nvGraphicFramePr>
          <p:cNvPr id="3" name="Table 2">
            <a:extLst>
              <a:ext uri="{FF2B5EF4-FFF2-40B4-BE49-F238E27FC236}">
                <a16:creationId xmlns:a16="http://schemas.microsoft.com/office/drawing/2014/main" id="{48F2B1B3-4B60-3040-96F8-1E09FDF213FD}"/>
              </a:ext>
            </a:extLst>
          </p:cNvPr>
          <p:cNvGraphicFramePr>
            <a:graphicFrameLocks noGrp="1"/>
          </p:cNvGraphicFramePr>
          <p:nvPr>
            <p:extLst>
              <p:ext uri="{D42A27DB-BD31-4B8C-83A1-F6EECF244321}">
                <p14:modId xmlns:p14="http://schemas.microsoft.com/office/powerpoint/2010/main" val="3025446446"/>
              </p:ext>
            </p:extLst>
          </p:nvPr>
        </p:nvGraphicFramePr>
        <p:xfrm>
          <a:off x="1233889" y="3651979"/>
          <a:ext cx="9023719" cy="1630680"/>
        </p:xfrm>
        <a:graphic>
          <a:graphicData uri="http://schemas.openxmlformats.org/drawingml/2006/table">
            <a:tbl>
              <a:tblPr firstRow="1" bandRow="1">
                <a:tableStyleId>{5C22544A-7EE6-4342-B048-85BDC9FD1C3A}</a:tableStyleId>
              </a:tblPr>
              <a:tblGrid>
                <a:gridCol w="1509311">
                  <a:extLst>
                    <a:ext uri="{9D8B030D-6E8A-4147-A177-3AD203B41FA5}">
                      <a16:colId xmlns:a16="http://schemas.microsoft.com/office/drawing/2014/main" val="3814738479"/>
                    </a:ext>
                  </a:extLst>
                </a:gridCol>
                <a:gridCol w="1133645">
                  <a:extLst>
                    <a:ext uri="{9D8B030D-6E8A-4147-A177-3AD203B41FA5}">
                      <a16:colId xmlns:a16="http://schemas.microsoft.com/office/drawing/2014/main" val="712750589"/>
                    </a:ext>
                  </a:extLst>
                </a:gridCol>
                <a:gridCol w="1405698">
                  <a:extLst>
                    <a:ext uri="{9D8B030D-6E8A-4147-A177-3AD203B41FA5}">
                      <a16:colId xmlns:a16="http://schemas.microsoft.com/office/drawing/2014/main" val="2190316747"/>
                    </a:ext>
                  </a:extLst>
                </a:gridCol>
                <a:gridCol w="1261237">
                  <a:extLst>
                    <a:ext uri="{9D8B030D-6E8A-4147-A177-3AD203B41FA5}">
                      <a16:colId xmlns:a16="http://schemas.microsoft.com/office/drawing/2014/main" val="14165801"/>
                    </a:ext>
                  </a:extLst>
                </a:gridCol>
                <a:gridCol w="1191681">
                  <a:extLst>
                    <a:ext uri="{9D8B030D-6E8A-4147-A177-3AD203B41FA5}">
                      <a16:colId xmlns:a16="http://schemas.microsoft.com/office/drawing/2014/main" val="3323115530"/>
                    </a:ext>
                  </a:extLst>
                </a:gridCol>
                <a:gridCol w="1488546">
                  <a:extLst>
                    <a:ext uri="{9D8B030D-6E8A-4147-A177-3AD203B41FA5}">
                      <a16:colId xmlns:a16="http://schemas.microsoft.com/office/drawing/2014/main" val="3435934217"/>
                    </a:ext>
                  </a:extLst>
                </a:gridCol>
                <a:gridCol w="1033601">
                  <a:extLst>
                    <a:ext uri="{9D8B030D-6E8A-4147-A177-3AD203B41FA5}">
                      <a16:colId xmlns:a16="http://schemas.microsoft.com/office/drawing/2014/main" val="4034560021"/>
                    </a:ext>
                  </a:extLst>
                </a:gridCol>
              </a:tblGrid>
              <a:tr h="370840">
                <a:tc>
                  <a:txBody>
                    <a:bodyPr/>
                    <a:lstStyle/>
                    <a:p>
                      <a:r>
                        <a:rPr lang="en-GB" dirty="0"/>
                        <a:t>Dataset</a:t>
                      </a:r>
                    </a:p>
                  </a:txBody>
                  <a:tcPr/>
                </a:tc>
                <a:tc>
                  <a:txBody>
                    <a:bodyPr/>
                    <a:lstStyle/>
                    <a:p>
                      <a:r>
                        <a:rPr lang="en-GB" sz="1400" dirty="0"/>
                        <a:t>Glove word hits (before)</a:t>
                      </a:r>
                    </a:p>
                  </a:txBody>
                  <a:tcPr/>
                </a:tc>
                <a:tc>
                  <a:txBody>
                    <a:bodyPr/>
                    <a:lstStyle/>
                    <a:p>
                      <a:r>
                        <a:rPr lang="en-GB" sz="1400" dirty="0"/>
                        <a:t>Glove word misses (before)</a:t>
                      </a:r>
                    </a:p>
                  </a:txBody>
                  <a:tcPr/>
                </a:tc>
                <a:tc>
                  <a:txBody>
                    <a:bodyPr/>
                    <a:lstStyle/>
                    <a:p>
                      <a:r>
                        <a:rPr lang="en-GB" sz="1400" dirty="0"/>
                        <a:t>Hit rate (before)</a:t>
                      </a:r>
                    </a:p>
                  </a:txBody>
                  <a:tcPr/>
                </a:tc>
                <a:tc>
                  <a:txBody>
                    <a:bodyPr/>
                    <a:lstStyle/>
                    <a:p>
                      <a:r>
                        <a:rPr lang="en-GB" sz="1400" dirty="0"/>
                        <a:t>Glove word hits (after)</a:t>
                      </a:r>
                    </a:p>
                  </a:txBody>
                  <a:tcPr/>
                </a:tc>
                <a:tc>
                  <a:txBody>
                    <a:bodyPr/>
                    <a:lstStyle/>
                    <a:p>
                      <a:r>
                        <a:rPr lang="en-GB" sz="1400" dirty="0"/>
                        <a:t>Glove word misses (after)</a:t>
                      </a:r>
                    </a:p>
                  </a:txBody>
                  <a:tcPr/>
                </a:tc>
                <a:tc>
                  <a:txBody>
                    <a:bodyPr/>
                    <a:lstStyle/>
                    <a:p>
                      <a:r>
                        <a:rPr lang="en-GB" sz="1400" dirty="0"/>
                        <a:t>Hit rate (after)</a:t>
                      </a:r>
                    </a:p>
                  </a:txBody>
                  <a:tcPr/>
                </a:tc>
                <a:extLst>
                  <a:ext uri="{0D108BD9-81ED-4DB2-BD59-A6C34878D82A}">
                    <a16:rowId xmlns:a16="http://schemas.microsoft.com/office/drawing/2014/main" val="2440788008"/>
                  </a:ext>
                </a:extLst>
              </a:tr>
              <a:tr h="370840">
                <a:tc>
                  <a:txBody>
                    <a:bodyPr/>
                    <a:lstStyle/>
                    <a:p>
                      <a:r>
                        <a:rPr lang="en-GB" dirty="0" err="1"/>
                        <a:t>Twitter_small</a:t>
                      </a:r>
                      <a:endParaRPr lang="en-GB" dirty="0"/>
                    </a:p>
                  </a:txBody>
                  <a:tcPr/>
                </a:tc>
                <a:tc>
                  <a:txBody>
                    <a:bodyPr/>
                    <a:lstStyle/>
                    <a:p>
                      <a:r>
                        <a:rPr lang="en-GB" dirty="0"/>
                        <a:t>10773</a:t>
                      </a:r>
                    </a:p>
                  </a:txBody>
                  <a:tcPr/>
                </a:tc>
                <a:tc>
                  <a:txBody>
                    <a:bodyPr/>
                    <a:lstStyle/>
                    <a:p>
                      <a:r>
                        <a:rPr lang="en-GB" dirty="0"/>
                        <a:t>5824</a:t>
                      </a:r>
                    </a:p>
                  </a:txBody>
                  <a:tcPr/>
                </a:tc>
                <a:tc>
                  <a:txBody>
                    <a:bodyPr/>
                    <a:lstStyle/>
                    <a:p>
                      <a:r>
                        <a:rPr lang="en-GB" dirty="0"/>
                        <a:t>64.9%</a:t>
                      </a:r>
                    </a:p>
                  </a:txBody>
                  <a:tcPr/>
                </a:tc>
                <a:tc>
                  <a:txBody>
                    <a:bodyPr/>
                    <a:lstStyle/>
                    <a:p>
                      <a:r>
                        <a:rPr lang="en-GB" dirty="0"/>
                        <a:t>15385</a:t>
                      </a:r>
                    </a:p>
                  </a:txBody>
                  <a:tcPr/>
                </a:tc>
                <a:tc>
                  <a:txBody>
                    <a:bodyPr/>
                    <a:lstStyle/>
                    <a:p>
                      <a:r>
                        <a:rPr lang="en-GB" dirty="0"/>
                        <a:t>1212</a:t>
                      </a:r>
                    </a:p>
                  </a:txBody>
                  <a:tcPr/>
                </a:tc>
                <a:tc>
                  <a:txBody>
                    <a:bodyPr/>
                    <a:lstStyle/>
                    <a:p>
                      <a:r>
                        <a:rPr lang="en-GB" dirty="0"/>
                        <a:t>92.7%</a:t>
                      </a:r>
                    </a:p>
                  </a:txBody>
                  <a:tcPr/>
                </a:tc>
                <a:extLst>
                  <a:ext uri="{0D108BD9-81ED-4DB2-BD59-A6C34878D82A}">
                    <a16:rowId xmlns:a16="http://schemas.microsoft.com/office/drawing/2014/main" val="3573094690"/>
                  </a:ext>
                </a:extLst>
              </a:tr>
              <a:tr h="370840">
                <a:tc>
                  <a:txBody>
                    <a:bodyPr/>
                    <a:lstStyle/>
                    <a:p>
                      <a:r>
                        <a:rPr lang="en-GB" dirty="0"/>
                        <a:t>Reddit</a:t>
                      </a:r>
                    </a:p>
                  </a:txBody>
                  <a:tcPr/>
                </a:tc>
                <a:tc>
                  <a:txBody>
                    <a:bodyPr/>
                    <a:lstStyle/>
                    <a:p>
                      <a:r>
                        <a:rPr lang="en-GB" dirty="0"/>
                        <a:t>3434944</a:t>
                      </a:r>
                    </a:p>
                  </a:txBody>
                  <a:tcPr/>
                </a:tc>
                <a:tc>
                  <a:txBody>
                    <a:bodyPr/>
                    <a:lstStyle/>
                    <a:p>
                      <a:r>
                        <a:rPr lang="en-GB" dirty="0"/>
                        <a:t>1801592</a:t>
                      </a:r>
                    </a:p>
                  </a:txBody>
                  <a:tcPr/>
                </a:tc>
                <a:tc>
                  <a:txBody>
                    <a:bodyPr/>
                    <a:lstStyle/>
                    <a:p>
                      <a:r>
                        <a:rPr lang="en-GB" dirty="0"/>
                        <a:t>65.6%</a:t>
                      </a:r>
                    </a:p>
                  </a:txBody>
                  <a:tcPr/>
                </a:tc>
                <a:tc>
                  <a:txBody>
                    <a:bodyPr/>
                    <a:lstStyle/>
                    <a:p>
                      <a:r>
                        <a:rPr lang="en-GB" dirty="0"/>
                        <a:t>4557674</a:t>
                      </a:r>
                    </a:p>
                  </a:txBody>
                  <a:tcPr/>
                </a:tc>
                <a:tc>
                  <a:txBody>
                    <a:bodyPr/>
                    <a:lstStyle/>
                    <a:p>
                      <a:r>
                        <a:rPr lang="en-GB" dirty="0"/>
                        <a:t>319301</a:t>
                      </a:r>
                    </a:p>
                  </a:txBody>
                  <a:tcPr/>
                </a:tc>
                <a:tc>
                  <a:txBody>
                    <a:bodyPr/>
                    <a:lstStyle/>
                    <a:p>
                      <a:r>
                        <a:rPr lang="en-GB" dirty="0"/>
                        <a:t>93.5%</a:t>
                      </a:r>
                    </a:p>
                  </a:txBody>
                  <a:tcPr/>
                </a:tc>
                <a:extLst>
                  <a:ext uri="{0D108BD9-81ED-4DB2-BD59-A6C34878D82A}">
                    <a16:rowId xmlns:a16="http://schemas.microsoft.com/office/drawing/2014/main" val="3825455030"/>
                  </a:ext>
                </a:extLst>
              </a:tr>
              <a:tr h="370840">
                <a:tc>
                  <a:txBody>
                    <a:bodyPr/>
                    <a:lstStyle/>
                    <a:p>
                      <a:r>
                        <a:rPr lang="en-GB" dirty="0"/>
                        <a:t>Twitter_big</a:t>
                      </a:r>
                    </a:p>
                  </a:txBody>
                  <a:tcPr/>
                </a:tc>
                <a:tc>
                  <a:txBody>
                    <a:bodyPr/>
                    <a:lstStyle/>
                    <a:p>
                      <a:r>
                        <a:rPr lang="en-GB" dirty="0"/>
                        <a:t>146951</a:t>
                      </a:r>
                    </a:p>
                  </a:txBody>
                  <a:tcPr/>
                </a:tc>
                <a:tc>
                  <a:txBody>
                    <a:bodyPr/>
                    <a:lstStyle/>
                    <a:p>
                      <a:r>
                        <a:rPr lang="en-GB" dirty="0"/>
                        <a:t>100519</a:t>
                      </a:r>
                    </a:p>
                  </a:txBody>
                  <a:tcPr/>
                </a:tc>
                <a:tc>
                  <a:txBody>
                    <a:bodyPr/>
                    <a:lstStyle/>
                    <a:p>
                      <a:r>
                        <a:rPr lang="en-GB" dirty="0"/>
                        <a:t>59.4%</a:t>
                      </a:r>
                    </a:p>
                  </a:txBody>
                  <a:tcPr/>
                </a:tc>
                <a:tc>
                  <a:txBody>
                    <a:bodyPr/>
                    <a:lstStyle/>
                    <a:p>
                      <a:r>
                        <a:rPr lang="en-GB" dirty="0"/>
                        <a:t>216792</a:t>
                      </a:r>
                    </a:p>
                  </a:txBody>
                  <a:tcPr/>
                </a:tc>
                <a:tc>
                  <a:txBody>
                    <a:bodyPr/>
                    <a:lstStyle/>
                    <a:p>
                      <a:r>
                        <a:rPr lang="en-GB" dirty="0"/>
                        <a:t>28563</a:t>
                      </a:r>
                    </a:p>
                  </a:txBody>
                  <a:tcPr/>
                </a:tc>
                <a:tc>
                  <a:txBody>
                    <a:bodyPr/>
                    <a:lstStyle/>
                    <a:p>
                      <a:r>
                        <a:rPr lang="en-GB" dirty="0"/>
                        <a:t>88.4%</a:t>
                      </a:r>
                    </a:p>
                  </a:txBody>
                  <a:tcPr/>
                </a:tc>
                <a:extLst>
                  <a:ext uri="{0D108BD9-81ED-4DB2-BD59-A6C34878D82A}">
                    <a16:rowId xmlns:a16="http://schemas.microsoft.com/office/drawing/2014/main" val="301461626"/>
                  </a:ext>
                </a:extLst>
              </a:tr>
            </a:tbl>
          </a:graphicData>
        </a:graphic>
      </p:graphicFrame>
    </p:spTree>
    <p:extLst>
      <p:ext uri="{BB962C8B-B14F-4D97-AF65-F5344CB8AC3E}">
        <p14:creationId xmlns:p14="http://schemas.microsoft.com/office/powerpoint/2010/main" val="127246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7715-B6BA-C54C-98C5-A1658F2373BA}"/>
              </a:ext>
            </a:extLst>
          </p:cNvPr>
          <p:cNvSpPr>
            <a:spLocks noGrp="1"/>
          </p:cNvSpPr>
          <p:nvPr>
            <p:ph type="title"/>
          </p:nvPr>
        </p:nvSpPr>
        <p:spPr/>
        <p:txBody>
          <a:bodyPr/>
          <a:lstStyle/>
          <a:p>
            <a:r>
              <a:rPr lang="en-GB" dirty="0"/>
              <a:t>Correlations</a:t>
            </a:r>
          </a:p>
        </p:txBody>
      </p:sp>
      <p:graphicFrame>
        <p:nvGraphicFramePr>
          <p:cNvPr id="4" name="Table 3">
            <a:extLst>
              <a:ext uri="{FF2B5EF4-FFF2-40B4-BE49-F238E27FC236}">
                <a16:creationId xmlns:a16="http://schemas.microsoft.com/office/drawing/2014/main" id="{40CD4AA3-1AC1-4542-9F11-F35AD8AC4452}"/>
              </a:ext>
            </a:extLst>
          </p:cNvPr>
          <p:cNvGraphicFramePr>
            <a:graphicFrameLocks noGrp="1"/>
          </p:cNvGraphicFramePr>
          <p:nvPr>
            <p:extLst>
              <p:ext uri="{D42A27DB-BD31-4B8C-83A1-F6EECF244321}">
                <p14:modId xmlns:p14="http://schemas.microsoft.com/office/powerpoint/2010/main" val="1118537117"/>
              </p:ext>
            </p:extLst>
          </p:nvPr>
        </p:nvGraphicFramePr>
        <p:xfrm>
          <a:off x="1447800" y="2205566"/>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45652446"/>
                    </a:ext>
                  </a:extLst>
                </a:gridCol>
                <a:gridCol w="2032000">
                  <a:extLst>
                    <a:ext uri="{9D8B030D-6E8A-4147-A177-3AD203B41FA5}">
                      <a16:colId xmlns:a16="http://schemas.microsoft.com/office/drawing/2014/main" val="2849630511"/>
                    </a:ext>
                  </a:extLst>
                </a:gridCol>
                <a:gridCol w="2032000">
                  <a:extLst>
                    <a:ext uri="{9D8B030D-6E8A-4147-A177-3AD203B41FA5}">
                      <a16:colId xmlns:a16="http://schemas.microsoft.com/office/drawing/2014/main" val="1509614899"/>
                    </a:ext>
                  </a:extLst>
                </a:gridCol>
              </a:tblGrid>
              <a:tr h="370840">
                <a:tc>
                  <a:txBody>
                    <a:bodyPr/>
                    <a:lstStyle/>
                    <a:p>
                      <a:r>
                        <a:rPr lang="en-GB" dirty="0"/>
                        <a:t>Dataset</a:t>
                      </a:r>
                    </a:p>
                  </a:txBody>
                  <a:tcPr/>
                </a:tc>
                <a:tc>
                  <a:txBody>
                    <a:bodyPr/>
                    <a:lstStyle/>
                    <a:p>
                      <a:r>
                        <a:rPr lang="en-GB" dirty="0"/>
                        <a:t>Naughty count</a:t>
                      </a:r>
                    </a:p>
                  </a:txBody>
                  <a:tcPr/>
                </a:tc>
                <a:tc>
                  <a:txBody>
                    <a:bodyPr/>
                    <a:lstStyle/>
                    <a:p>
                      <a:r>
                        <a:rPr lang="en-GB" dirty="0"/>
                        <a:t>Norm</a:t>
                      </a:r>
                    </a:p>
                  </a:txBody>
                  <a:tcPr/>
                </a:tc>
                <a:extLst>
                  <a:ext uri="{0D108BD9-81ED-4DB2-BD59-A6C34878D82A}">
                    <a16:rowId xmlns:a16="http://schemas.microsoft.com/office/drawing/2014/main" val="196088515"/>
                  </a:ext>
                </a:extLst>
              </a:tr>
              <a:tr h="370840">
                <a:tc>
                  <a:txBody>
                    <a:bodyPr/>
                    <a:lstStyle/>
                    <a:p>
                      <a:r>
                        <a:rPr lang="en-GB" b="1" dirty="0"/>
                        <a:t>Twitter 1K</a:t>
                      </a:r>
                    </a:p>
                  </a:txBody>
                  <a:tcPr/>
                </a:tc>
                <a:tc>
                  <a:txBody>
                    <a:bodyPr/>
                    <a:lstStyle/>
                    <a:p>
                      <a:r>
                        <a:rPr lang="en-GB" dirty="0"/>
                        <a:t>0.2080</a:t>
                      </a:r>
                    </a:p>
                  </a:txBody>
                  <a:tcPr/>
                </a:tc>
                <a:tc>
                  <a:txBody>
                    <a:bodyPr/>
                    <a:lstStyle/>
                    <a:p>
                      <a:r>
                        <a:rPr lang="en-GB" dirty="0"/>
                        <a:t>0.1997</a:t>
                      </a:r>
                    </a:p>
                  </a:txBody>
                  <a:tcPr/>
                </a:tc>
                <a:extLst>
                  <a:ext uri="{0D108BD9-81ED-4DB2-BD59-A6C34878D82A}">
                    <a16:rowId xmlns:a16="http://schemas.microsoft.com/office/drawing/2014/main" val="2734501311"/>
                  </a:ext>
                </a:extLst>
              </a:tr>
              <a:tr h="370840">
                <a:tc>
                  <a:txBody>
                    <a:bodyPr/>
                    <a:lstStyle/>
                    <a:p>
                      <a:r>
                        <a:rPr lang="en-GB" b="1" dirty="0"/>
                        <a:t>Reddit</a:t>
                      </a:r>
                    </a:p>
                  </a:txBody>
                  <a:tcPr/>
                </a:tc>
                <a:tc>
                  <a:txBody>
                    <a:bodyPr/>
                    <a:lstStyle/>
                    <a:p>
                      <a:r>
                        <a:rPr lang="en-GB" dirty="0"/>
                        <a:t>0.0396</a:t>
                      </a:r>
                    </a:p>
                  </a:txBody>
                  <a:tcPr/>
                </a:tc>
                <a:tc>
                  <a:txBody>
                    <a:bodyPr/>
                    <a:lstStyle/>
                    <a:p>
                      <a:r>
                        <a:rPr lang="en-GB" dirty="0"/>
                        <a:t>0.1663</a:t>
                      </a:r>
                    </a:p>
                  </a:txBody>
                  <a:tcPr/>
                </a:tc>
                <a:extLst>
                  <a:ext uri="{0D108BD9-81ED-4DB2-BD59-A6C34878D82A}">
                    <a16:rowId xmlns:a16="http://schemas.microsoft.com/office/drawing/2014/main" val="76592671"/>
                  </a:ext>
                </a:extLst>
              </a:tr>
              <a:tr h="370840">
                <a:tc>
                  <a:txBody>
                    <a:bodyPr/>
                    <a:lstStyle/>
                    <a:p>
                      <a:r>
                        <a:rPr lang="en-GB" b="1" dirty="0"/>
                        <a:t>16K (2-class)</a:t>
                      </a:r>
                    </a:p>
                  </a:txBody>
                  <a:tcPr/>
                </a:tc>
                <a:tc>
                  <a:txBody>
                    <a:bodyPr/>
                    <a:lstStyle/>
                    <a:p>
                      <a:r>
                        <a:rPr lang="en-GB" dirty="0"/>
                        <a:t>0.2195</a:t>
                      </a:r>
                    </a:p>
                  </a:txBody>
                  <a:tcPr/>
                </a:tc>
                <a:tc>
                  <a:txBody>
                    <a:bodyPr/>
                    <a:lstStyle/>
                    <a:p>
                      <a:r>
                        <a:rPr lang="en-GB" dirty="0"/>
                        <a:t>0.1450</a:t>
                      </a:r>
                    </a:p>
                  </a:txBody>
                  <a:tcPr/>
                </a:tc>
                <a:extLst>
                  <a:ext uri="{0D108BD9-81ED-4DB2-BD59-A6C34878D82A}">
                    <a16:rowId xmlns:a16="http://schemas.microsoft.com/office/drawing/2014/main" val="4253334667"/>
                  </a:ext>
                </a:extLst>
              </a:tr>
            </a:tbl>
          </a:graphicData>
        </a:graphic>
      </p:graphicFrame>
    </p:spTree>
    <p:extLst>
      <p:ext uri="{BB962C8B-B14F-4D97-AF65-F5344CB8AC3E}">
        <p14:creationId xmlns:p14="http://schemas.microsoft.com/office/powerpoint/2010/main" val="37713961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14004</TotalTime>
  <Words>5938</Words>
  <Application>Microsoft Macintosh PowerPoint</Application>
  <PresentationFormat>Widescreen</PresentationFormat>
  <Paragraphs>2917</Paragraphs>
  <Slides>78</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Calibri</vt:lpstr>
      <vt:lpstr>Calibri Light</vt:lpstr>
      <vt:lpstr>Office Theme</vt:lpstr>
      <vt:lpstr>3rd Year Project</vt:lpstr>
      <vt:lpstr>Research questions</vt:lpstr>
      <vt:lpstr>Searching for a Dataset</vt:lpstr>
      <vt:lpstr>The Datasets</vt:lpstr>
      <vt:lpstr>Twitter_small Dataset </vt:lpstr>
      <vt:lpstr>Reddit dataset</vt:lpstr>
      <vt:lpstr>Twitter_big dataset</vt:lpstr>
      <vt:lpstr>PowerPoint Presentation</vt:lpstr>
      <vt:lpstr>Correlations</vt:lpstr>
      <vt:lpstr>Evaluating</vt:lpstr>
      <vt:lpstr>Challenges</vt:lpstr>
      <vt:lpstr>Twitter_small - ML</vt:lpstr>
      <vt:lpstr>ML Results (1) – GloVe - Repeated Positives </vt:lpstr>
      <vt:lpstr>ML Results (2) – GloVe Avg. - Repeated Positives </vt:lpstr>
      <vt:lpstr>ML Results (3) – Term Count - Repeated Positives </vt:lpstr>
      <vt:lpstr>ML Results (4) – TF - Repeated Positives </vt:lpstr>
      <vt:lpstr>ML Results (5) – TF-IDF - Repeated Positives </vt:lpstr>
      <vt:lpstr>ML Results (6) – Bigrams- Repeated Positives </vt:lpstr>
      <vt:lpstr>ML Results (7) – Trigrams - Repeated Positives </vt:lpstr>
      <vt:lpstr>Challenges - revisited</vt:lpstr>
      <vt:lpstr>ML Results (8) – Confusion Matrix  </vt:lpstr>
      <vt:lpstr>Reddit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Twitter_big_2class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ML Results (9) - Ensemble</vt:lpstr>
      <vt:lpstr>Twitter_big_3class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ML Results (9) - Ensemble</vt:lpstr>
      <vt:lpstr>Deep Learning</vt:lpstr>
      <vt:lpstr>Deep Learning Models</vt:lpstr>
      <vt:lpstr>Deep Learning Models</vt:lpstr>
      <vt:lpstr>Deep Learning Results</vt:lpstr>
      <vt:lpstr>DL results (1) – First runs</vt:lpstr>
      <vt:lpstr>DL results (2) – LSTM</vt:lpstr>
      <vt:lpstr>DL results (3) – Other architectures</vt:lpstr>
      <vt:lpstr>DL results (4) – ELMo</vt:lpstr>
      <vt:lpstr>DL results (5) – F1 Loss</vt:lpstr>
      <vt:lpstr>Deep Learning Results</vt:lpstr>
      <vt:lpstr>DL Results (1) – First runs</vt:lpstr>
      <vt:lpstr>DL Results (2) - LSTM</vt:lpstr>
      <vt:lpstr>DL results (3) - Other architectures</vt:lpstr>
      <vt:lpstr>DL results (4) – ELMo</vt:lpstr>
      <vt:lpstr>DL results (5) – F1 Loss</vt:lpstr>
      <vt:lpstr>Deep Learning Results</vt:lpstr>
      <vt:lpstr>DL Results (1) - First runs (no cleaning)</vt:lpstr>
      <vt:lpstr>DL Results (2) – First runs </vt:lpstr>
      <vt:lpstr>DL Results (3) – LSTM </vt:lpstr>
      <vt:lpstr>DL Results (4) – New architectures</vt:lpstr>
      <vt:lpstr>DL Results (5) – ELMo Inputs</vt:lpstr>
      <vt:lpstr>DL Results (6) – F1 as a loss function</vt:lpstr>
      <vt:lpstr>DL Results (7) – Confusion Matrices</vt:lpstr>
      <vt:lpstr>Deep Learning Results</vt:lpstr>
      <vt:lpstr>DL Results (1) – First runs</vt:lpstr>
      <vt:lpstr>DL Results (2) – New architectures</vt:lpstr>
      <vt:lpstr>DL Results (3) – ELMo inputs</vt:lpstr>
      <vt:lpstr>DL Results (4) – Confusion Matrices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Year Project</dc:title>
  <dc:creator>LEYLAND, JACK A. (Student)</dc:creator>
  <cp:lastModifiedBy>LEYLAND, JACK A. (Student)</cp:lastModifiedBy>
  <cp:revision>569</cp:revision>
  <dcterms:created xsi:type="dcterms:W3CDTF">2019-01-03T23:50:24Z</dcterms:created>
  <dcterms:modified xsi:type="dcterms:W3CDTF">2019-04-30T14:13:12Z</dcterms:modified>
</cp:coreProperties>
</file>